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Default Extension="tiff" ContentType="image/tif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7"/>
  </p:notesMasterIdLst>
  <p:sldIdLst>
    <p:sldId id="256" r:id="rId2"/>
    <p:sldId id="257" r:id="rId3"/>
    <p:sldId id="258" r:id="rId4"/>
    <p:sldId id="259" r:id="rId5"/>
    <p:sldId id="260" r:id="rId6"/>
    <p:sldId id="261" r:id="rId7"/>
    <p:sldId id="262" r:id="rId8"/>
    <p:sldId id="263" r:id="rId9"/>
    <p:sldId id="264" r:id="rId10"/>
    <p:sldId id="266" r:id="rId11"/>
    <p:sldId id="265" r:id="rId12"/>
    <p:sldId id="267" r:id="rId13"/>
    <p:sldId id="268" r:id="rId14"/>
    <p:sldId id="269" r:id="rId15"/>
    <p:sldId id="270" r:id="rId16"/>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94607"/>
  </p:normalViewPr>
  <p:slideViewPr>
    <p:cSldViewPr snapToGrid="0" snapToObjects="1">
      <p:cViewPr varScale="1">
        <p:scale>
          <a:sx n="104" d="100"/>
          <a:sy n="104" d="100"/>
        </p:scale>
        <p:origin x="232" y="62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2652C6D-5C03-3F44-B0FE-DC98B5C1350B}" type="datetimeFigureOut">
              <a:rPr lang="fr-FR" smtClean="0"/>
              <a:t>07/03/2018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CF7B778-7F1F-994D-A499-164C32B8E714}" type="slidenum">
              <a:rPr lang="fr-FR" smtClean="0"/>
              <a:t>‹N°›</a:t>
            </a:fld>
            <a:endParaRPr lang="fr-FR"/>
          </a:p>
        </p:txBody>
      </p:sp>
    </p:spTree>
    <p:extLst>
      <p:ext uri="{BB962C8B-B14F-4D97-AF65-F5344CB8AC3E}">
        <p14:creationId xmlns:p14="http://schemas.microsoft.com/office/powerpoint/2010/main" val="8849163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CF7B778-7F1F-994D-A499-164C32B8E714}" type="slidenum">
              <a:rPr lang="fr-FR" smtClean="0"/>
              <a:t>10</a:t>
            </a:fld>
            <a:endParaRPr lang="fr-FR"/>
          </a:p>
        </p:txBody>
      </p:sp>
    </p:spTree>
    <p:extLst>
      <p:ext uri="{BB962C8B-B14F-4D97-AF65-F5344CB8AC3E}">
        <p14:creationId xmlns:p14="http://schemas.microsoft.com/office/powerpoint/2010/main" val="42442594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CF7B778-7F1F-994D-A499-164C32B8E714}" type="slidenum">
              <a:rPr lang="fr-FR" smtClean="0"/>
              <a:t>12</a:t>
            </a:fld>
            <a:endParaRPr lang="fr-FR"/>
          </a:p>
        </p:txBody>
      </p:sp>
    </p:spTree>
    <p:extLst>
      <p:ext uri="{BB962C8B-B14F-4D97-AF65-F5344CB8AC3E}">
        <p14:creationId xmlns:p14="http://schemas.microsoft.com/office/powerpoint/2010/main" val="20608478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CF7B778-7F1F-994D-A499-164C32B8E714}" type="slidenum">
              <a:rPr lang="fr-FR" smtClean="0"/>
              <a:t>13</a:t>
            </a:fld>
            <a:endParaRPr lang="fr-FR"/>
          </a:p>
        </p:txBody>
      </p:sp>
    </p:spTree>
    <p:extLst>
      <p:ext uri="{BB962C8B-B14F-4D97-AF65-F5344CB8AC3E}">
        <p14:creationId xmlns:p14="http://schemas.microsoft.com/office/powerpoint/2010/main" val="41291783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CF7B778-7F1F-994D-A499-164C32B8E714}" type="slidenum">
              <a:rPr lang="fr-FR" smtClean="0"/>
              <a:t>14</a:t>
            </a:fld>
            <a:endParaRPr lang="fr-FR"/>
          </a:p>
        </p:txBody>
      </p:sp>
    </p:spTree>
    <p:extLst>
      <p:ext uri="{BB962C8B-B14F-4D97-AF65-F5344CB8AC3E}">
        <p14:creationId xmlns:p14="http://schemas.microsoft.com/office/powerpoint/2010/main" val="34504527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8CF7B778-7F1F-994D-A499-164C32B8E714}" type="slidenum">
              <a:rPr lang="fr-FR" smtClean="0"/>
              <a:t>15</a:t>
            </a:fld>
            <a:endParaRPr lang="fr-FR"/>
          </a:p>
        </p:txBody>
      </p:sp>
    </p:spTree>
    <p:extLst>
      <p:ext uri="{BB962C8B-B14F-4D97-AF65-F5344CB8AC3E}">
        <p14:creationId xmlns:p14="http://schemas.microsoft.com/office/powerpoint/2010/main" val="36057791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10091E8-11FF-8142-A829-D2B1F080FCE4}"/>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AEDCE1F4-D82A-4749-99D3-574F0C13D5C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Cliquez pour modifier le style des sous-titres du masque</a:t>
            </a:r>
          </a:p>
        </p:txBody>
      </p:sp>
      <p:sp>
        <p:nvSpPr>
          <p:cNvPr id="4" name="Espace réservé de la date 3">
            <a:extLst>
              <a:ext uri="{FF2B5EF4-FFF2-40B4-BE49-F238E27FC236}">
                <a16:creationId xmlns:a16="http://schemas.microsoft.com/office/drawing/2014/main" id="{E20EEAC8-D1EC-A648-A24A-EAA2CC08BE7D}"/>
              </a:ext>
            </a:extLst>
          </p:cNvPr>
          <p:cNvSpPr>
            <a:spLocks noGrp="1"/>
          </p:cNvSpPr>
          <p:nvPr>
            <p:ph type="dt" sz="half" idx="10"/>
          </p:nvPr>
        </p:nvSpPr>
        <p:spPr/>
        <p:txBody>
          <a:bodyPr/>
          <a:lstStyle/>
          <a:p>
            <a:fld id="{2BA2DD3D-2015-C149-B903-2A578916C8CF}" type="datetimeFigureOut">
              <a:rPr lang="fr-FR" smtClean="0"/>
              <a:t>07/03/2018</a:t>
            </a:fld>
            <a:endParaRPr lang="fr-FR"/>
          </a:p>
        </p:txBody>
      </p:sp>
      <p:sp>
        <p:nvSpPr>
          <p:cNvPr id="5" name="Espace réservé du pied de page 4">
            <a:extLst>
              <a:ext uri="{FF2B5EF4-FFF2-40B4-BE49-F238E27FC236}">
                <a16:creationId xmlns:a16="http://schemas.microsoft.com/office/drawing/2014/main" id="{7623918A-E139-E74D-8F33-8265A8571690}"/>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CEE468B5-F683-3A49-8588-9016E3CB6B15}"/>
              </a:ext>
            </a:extLst>
          </p:cNvPr>
          <p:cNvSpPr>
            <a:spLocks noGrp="1"/>
          </p:cNvSpPr>
          <p:nvPr>
            <p:ph type="sldNum" sz="quarter" idx="12"/>
          </p:nvPr>
        </p:nvSpPr>
        <p:spPr/>
        <p:txBody>
          <a:bodyPr/>
          <a:lstStyle/>
          <a:p>
            <a:fld id="{A885ED18-143B-1947-BF08-56FA359E55A9}" type="slidenum">
              <a:rPr lang="fr-FR" smtClean="0"/>
              <a:t>‹N°›</a:t>
            </a:fld>
            <a:endParaRPr lang="fr-FR"/>
          </a:p>
        </p:txBody>
      </p:sp>
    </p:spTree>
    <p:extLst>
      <p:ext uri="{BB962C8B-B14F-4D97-AF65-F5344CB8AC3E}">
        <p14:creationId xmlns:p14="http://schemas.microsoft.com/office/powerpoint/2010/main" val="184970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919AF91-5622-A94C-8D84-1F90A07288D2}"/>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E983F0A9-D921-DA43-9691-00358DE31624}"/>
              </a:ext>
            </a:extLst>
          </p:cNvPr>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1F3A6912-05BF-DF4E-B8F1-3A7DCBA9A1C6}"/>
              </a:ext>
            </a:extLst>
          </p:cNvPr>
          <p:cNvSpPr>
            <a:spLocks noGrp="1"/>
          </p:cNvSpPr>
          <p:nvPr>
            <p:ph type="dt" sz="half" idx="10"/>
          </p:nvPr>
        </p:nvSpPr>
        <p:spPr/>
        <p:txBody>
          <a:bodyPr/>
          <a:lstStyle/>
          <a:p>
            <a:fld id="{2BA2DD3D-2015-C149-B903-2A578916C8CF}" type="datetimeFigureOut">
              <a:rPr lang="fr-FR" smtClean="0"/>
              <a:t>07/03/2018</a:t>
            </a:fld>
            <a:endParaRPr lang="fr-FR"/>
          </a:p>
        </p:txBody>
      </p:sp>
      <p:sp>
        <p:nvSpPr>
          <p:cNvPr id="5" name="Espace réservé du pied de page 4">
            <a:extLst>
              <a:ext uri="{FF2B5EF4-FFF2-40B4-BE49-F238E27FC236}">
                <a16:creationId xmlns:a16="http://schemas.microsoft.com/office/drawing/2014/main" id="{4BFBB53D-61B8-8F4B-AC03-134AD71FC5E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721E21E-4D22-3443-8B7E-7A30106DB1E4}"/>
              </a:ext>
            </a:extLst>
          </p:cNvPr>
          <p:cNvSpPr>
            <a:spLocks noGrp="1"/>
          </p:cNvSpPr>
          <p:nvPr>
            <p:ph type="sldNum" sz="quarter" idx="12"/>
          </p:nvPr>
        </p:nvSpPr>
        <p:spPr/>
        <p:txBody>
          <a:bodyPr/>
          <a:lstStyle/>
          <a:p>
            <a:fld id="{A885ED18-143B-1947-BF08-56FA359E55A9}" type="slidenum">
              <a:rPr lang="fr-FR" smtClean="0"/>
              <a:t>‹N°›</a:t>
            </a:fld>
            <a:endParaRPr lang="fr-FR"/>
          </a:p>
        </p:txBody>
      </p:sp>
    </p:spTree>
    <p:extLst>
      <p:ext uri="{BB962C8B-B14F-4D97-AF65-F5344CB8AC3E}">
        <p14:creationId xmlns:p14="http://schemas.microsoft.com/office/powerpoint/2010/main" val="98738876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E20BB9BC-2D78-5541-BF5E-C1028E6CC65C}"/>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376FC922-2C36-7B42-B68B-F887BCCED507}"/>
              </a:ext>
            </a:extLst>
          </p:cNvPr>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B61C9327-632B-5B4C-B133-501F1DBC5BA9}"/>
              </a:ext>
            </a:extLst>
          </p:cNvPr>
          <p:cNvSpPr>
            <a:spLocks noGrp="1"/>
          </p:cNvSpPr>
          <p:nvPr>
            <p:ph type="dt" sz="half" idx="10"/>
          </p:nvPr>
        </p:nvSpPr>
        <p:spPr/>
        <p:txBody>
          <a:bodyPr/>
          <a:lstStyle/>
          <a:p>
            <a:fld id="{2BA2DD3D-2015-C149-B903-2A578916C8CF}" type="datetimeFigureOut">
              <a:rPr lang="fr-FR" smtClean="0"/>
              <a:t>07/03/2018</a:t>
            </a:fld>
            <a:endParaRPr lang="fr-FR"/>
          </a:p>
        </p:txBody>
      </p:sp>
      <p:sp>
        <p:nvSpPr>
          <p:cNvPr id="5" name="Espace réservé du pied de page 4">
            <a:extLst>
              <a:ext uri="{FF2B5EF4-FFF2-40B4-BE49-F238E27FC236}">
                <a16:creationId xmlns:a16="http://schemas.microsoft.com/office/drawing/2014/main" id="{B72D66BF-92B7-C547-ADCE-FB63D58A1D5F}"/>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C3F95F3-28F2-5245-99B8-F54BAD369288}"/>
              </a:ext>
            </a:extLst>
          </p:cNvPr>
          <p:cNvSpPr>
            <a:spLocks noGrp="1"/>
          </p:cNvSpPr>
          <p:nvPr>
            <p:ph type="sldNum" sz="quarter" idx="12"/>
          </p:nvPr>
        </p:nvSpPr>
        <p:spPr/>
        <p:txBody>
          <a:bodyPr/>
          <a:lstStyle/>
          <a:p>
            <a:fld id="{A885ED18-143B-1947-BF08-56FA359E55A9}" type="slidenum">
              <a:rPr lang="fr-FR" smtClean="0"/>
              <a:t>‹N°›</a:t>
            </a:fld>
            <a:endParaRPr lang="fr-FR"/>
          </a:p>
        </p:txBody>
      </p:sp>
    </p:spTree>
    <p:extLst>
      <p:ext uri="{BB962C8B-B14F-4D97-AF65-F5344CB8AC3E}">
        <p14:creationId xmlns:p14="http://schemas.microsoft.com/office/powerpoint/2010/main" val="40679044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5A47B90-F3C7-C44D-8B62-BD98B6727F0B}"/>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4013E88E-D833-4D48-AE68-305D8C332E25}"/>
              </a:ext>
            </a:extLst>
          </p:cNvPr>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366CF510-097A-2F40-8985-5B7227AA442D}"/>
              </a:ext>
            </a:extLst>
          </p:cNvPr>
          <p:cNvSpPr>
            <a:spLocks noGrp="1"/>
          </p:cNvSpPr>
          <p:nvPr>
            <p:ph type="dt" sz="half" idx="10"/>
          </p:nvPr>
        </p:nvSpPr>
        <p:spPr/>
        <p:txBody>
          <a:bodyPr/>
          <a:lstStyle/>
          <a:p>
            <a:fld id="{2BA2DD3D-2015-C149-B903-2A578916C8CF}" type="datetimeFigureOut">
              <a:rPr lang="fr-FR" smtClean="0"/>
              <a:t>07/03/2018</a:t>
            </a:fld>
            <a:endParaRPr lang="fr-FR"/>
          </a:p>
        </p:txBody>
      </p:sp>
      <p:sp>
        <p:nvSpPr>
          <p:cNvPr id="5" name="Espace réservé du pied de page 4">
            <a:extLst>
              <a:ext uri="{FF2B5EF4-FFF2-40B4-BE49-F238E27FC236}">
                <a16:creationId xmlns:a16="http://schemas.microsoft.com/office/drawing/2014/main" id="{D624066D-FB31-0441-A0EF-615CD586BE4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5B2FC84C-B7F9-3F4F-B75C-19EDE7C8016F}"/>
              </a:ext>
            </a:extLst>
          </p:cNvPr>
          <p:cNvSpPr>
            <a:spLocks noGrp="1"/>
          </p:cNvSpPr>
          <p:nvPr>
            <p:ph type="sldNum" sz="quarter" idx="12"/>
          </p:nvPr>
        </p:nvSpPr>
        <p:spPr/>
        <p:txBody>
          <a:bodyPr/>
          <a:lstStyle/>
          <a:p>
            <a:fld id="{A885ED18-143B-1947-BF08-56FA359E55A9}" type="slidenum">
              <a:rPr lang="fr-FR" smtClean="0"/>
              <a:t>‹N°›</a:t>
            </a:fld>
            <a:endParaRPr lang="fr-FR"/>
          </a:p>
        </p:txBody>
      </p:sp>
    </p:spTree>
    <p:extLst>
      <p:ext uri="{BB962C8B-B14F-4D97-AF65-F5344CB8AC3E}">
        <p14:creationId xmlns:p14="http://schemas.microsoft.com/office/powerpoint/2010/main" val="4219100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4E54DA-8A78-C645-AB5A-8C3F42443D70}"/>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A2EA80F-CC19-444A-A142-5A170866C7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a:extLst>
              <a:ext uri="{FF2B5EF4-FFF2-40B4-BE49-F238E27FC236}">
                <a16:creationId xmlns:a16="http://schemas.microsoft.com/office/drawing/2014/main" id="{84544A1B-B230-0E4B-B098-F28207F746B3}"/>
              </a:ext>
            </a:extLst>
          </p:cNvPr>
          <p:cNvSpPr>
            <a:spLocks noGrp="1"/>
          </p:cNvSpPr>
          <p:nvPr>
            <p:ph type="dt" sz="half" idx="10"/>
          </p:nvPr>
        </p:nvSpPr>
        <p:spPr/>
        <p:txBody>
          <a:bodyPr/>
          <a:lstStyle/>
          <a:p>
            <a:fld id="{2BA2DD3D-2015-C149-B903-2A578916C8CF}" type="datetimeFigureOut">
              <a:rPr lang="fr-FR" smtClean="0"/>
              <a:t>07/03/2018</a:t>
            </a:fld>
            <a:endParaRPr lang="fr-FR"/>
          </a:p>
        </p:txBody>
      </p:sp>
      <p:sp>
        <p:nvSpPr>
          <p:cNvPr id="5" name="Espace réservé du pied de page 4">
            <a:extLst>
              <a:ext uri="{FF2B5EF4-FFF2-40B4-BE49-F238E27FC236}">
                <a16:creationId xmlns:a16="http://schemas.microsoft.com/office/drawing/2014/main" id="{5F933B82-5287-A44C-8C42-84E6F52E583E}"/>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C8DD3F7-6622-F643-9E63-CCBF0BB6C10E}"/>
              </a:ext>
            </a:extLst>
          </p:cNvPr>
          <p:cNvSpPr>
            <a:spLocks noGrp="1"/>
          </p:cNvSpPr>
          <p:nvPr>
            <p:ph type="sldNum" sz="quarter" idx="12"/>
          </p:nvPr>
        </p:nvSpPr>
        <p:spPr/>
        <p:txBody>
          <a:bodyPr/>
          <a:lstStyle/>
          <a:p>
            <a:fld id="{A885ED18-143B-1947-BF08-56FA359E55A9}" type="slidenum">
              <a:rPr lang="fr-FR" smtClean="0"/>
              <a:t>‹N°›</a:t>
            </a:fld>
            <a:endParaRPr lang="fr-FR"/>
          </a:p>
        </p:txBody>
      </p:sp>
    </p:spTree>
    <p:extLst>
      <p:ext uri="{BB962C8B-B14F-4D97-AF65-F5344CB8AC3E}">
        <p14:creationId xmlns:p14="http://schemas.microsoft.com/office/powerpoint/2010/main" val="13632256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B481E199-8E12-9746-976D-3A30099CA1D9}"/>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D7C88F38-FF82-F347-916C-A61975C05968}"/>
              </a:ext>
            </a:extLst>
          </p:cNvPr>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21735C10-BDBD-D745-93EB-41B0A1D7AF98}"/>
              </a:ext>
            </a:extLst>
          </p:cNvPr>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5239F697-4338-4E48-92A5-082B402AC1F9}"/>
              </a:ext>
            </a:extLst>
          </p:cNvPr>
          <p:cNvSpPr>
            <a:spLocks noGrp="1"/>
          </p:cNvSpPr>
          <p:nvPr>
            <p:ph type="dt" sz="half" idx="10"/>
          </p:nvPr>
        </p:nvSpPr>
        <p:spPr/>
        <p:txBody>
          <a:bodyPr/>
          <a:lstStyle/>
          <a:p>
            <a:fld id="{2BA2DD3D-2015-C149-B903-2A578916C8CF}" type="datetimeFigureOut">
              <a:rPr lang="fr-FR" smtClean="0"/>
              <a:t>07/03/2018</a:t>
            </a:fld>
            <a:endParaRPr lang="fr-FR"/>
          </a:p>
        </p:txBody>
      </p:sp>
      <p:sp>
        <p:nvSpPr>
          <p:cNvPr id="6" name="Espace réservé du pied de page 5">
            <a:extLst>
              <a:ext uri="{FF2B5EF4-FFF2-40B4-BE49-F238E27FC236}">
                <a16:creationId xmlns:a16="http://schemas.microsoft.com/office/drawing/2014/main" id="{34766CA3-33C3-A543-8066-9D57FC23E907}"/>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742D9BE-06AC-774B-BD73-735070881599}"/>
              </a:ext>
            </a:extLst>
          </p:cNvPr>
          <p:cNvSpPr>
            <a:spLocks noGrp="1"/>
          </p:cNvSpPr>
          <p:nvPr>
            <p:ph type="sldNum" sz="quarter" idx="12"/>
          </p:nvPr>
        </p:nvSpPr>
        <p:spPr/>
        <p:txBody>
          <a:bodyPr/>
          <a:lstStyle/>
          <a:p>
            <a:fld id="{A885ED18-143B-1947-BF08-56FA359E55A9}" type="slidenum">
              <a:rPr lang="fr-FR" smtClean="0"/>
              <a:t>‹N°›</a:t>
            </a:fld>
            <a:endParaRPr lang="fr-FR"/>
          </a:p>
        </p:txBody>
      </p:sp>
    </p:spTree>
    <p:extLst>
      <p:ext uri="{BB962C8B-B14F-4D97-AF65-F5344CB8AC3E}">
        <p14:creationId xmlns:p14="http://schemas.microsoft.com/office/powerpoint/2010/main" val="32760738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8650BD0-2015-CA49-8EB3-41C3808BA6E4}"/>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A76C289C-D38E-0744-AA14-CA8DAD8ADB31}"/>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a:extLst>
              <a:ext uri="{FF2B5EF4-FFF2-40B4-BE49-F238E27FC236}">
                <a16:creationId xmlns:a16="http://schemas.microsoft.com/office/drawing/2014/main" id="{2BC5AF04-ABAF-2F4D-8E8B-12B1596AB64B}"/>
              </a:ext>
            </a:extLst>
          </p:cNvPr>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3098896E-1D82-384B-85CE-A23A0F57160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a:extLst>
              <a:ext uri="{FF2B5EF4-FFF2-40B4-BE49-F238E27FC236}">
                <a16:creationId xmlns:a16="http://schemas.microsoft.com/office/drawing/2014/main" id="{6A79E0EB-84D3-3042-8D15-4EEA6DA192E7}"/>
              </a:ext>
            </a:extLst>
          </p:cNvPr>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8B4F8EB4-1C1A-D142-8446-F20B6D8046FD}"/>
              </a:ext>
            </a:extLst>
          </p:cNvPr>
          <p:cNvSpPr>
            <a:spLocks noGrp="1"/>
          </p:cNvSpPr>
          <p:nvPr>
            <p:ph type="dt" sz="half" idx="10"/>
          </p:nvPr>
        </p:nvSpPr>
        <p:spPr/>
        <p:txBody>
          <a:bodyPr/>
          <a:lstStyle/>
          <a:p>
            <a:fld id="{2BA2DD3D-2015-C149-B903-2A578916C8CF}" type="datetimeFigureOut">
              <a:rPr lang="fr-FR" smtClean="0"/>
              <a:t>07/03/2018</a:t>
            </a:fld>
            <a:endParaRPr lang="fr-FR"/>
          </a:p>
        </p:txBody>
      </p:sp>
      <p:sp>
        <p:nvSpPr>
          <p:cNvPr id="8" name="Espace réservé du pied de page 7">
            <a:extLst>
              <a:ext uri="{FF2B5EF4-FFF2-40B4-BE49-F238E27FC236}">
                <a16:creationId xmlns:a16="http://schemas.microsoft.com/office/drawing/2014/main" id="{A56F3BCF-8CEF-F44F-9034-D07DB826C2F9}"/>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4C75E207-0EB5-EE42-88BC-B94E6473EAC9}"/>
              </a:ext>
            </a:extLst>
          </p:cNvPr>
          <p:cNvSpPr>
            <a:spLocks noGrp="1"/>
          </p:cNvSpPr>
          <p:nvPr>
            <p:ph type="sldNum" sz="quarter" idx="12"/>
          </p:nvPr>
        </p:nvSpPr>
        <p:spPr/>
        <p:txBody>
          <a:bodyPr/>
          <a:lstStyle/>
          <a:p>
            <a:fld id="{A885ED18-143B-1947-BF08-56FA359E55A9}" type="slidenum">
              <a:rPr lang="fr-FR" smtClean="0"/>
              <a:t>‹N°›</a:t>
            </a:fld>
            <a:endParaRPr lang="fr-FR"/>
          </a:p>
        </p:txBody>
      </p:sp>
    </p:spTree>
    <p:extLst>
      <p:ext uri="{BB962C8B-B14F-4D97-AF65-F5344CB8AC3E}">
        <p14:creationId xmlns:p14="http://schemas.microsoft.com/office/powerpoint/2010/main" val="108821239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D7DF92E-742B-1842-AF59-9D77924960BA}"/>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16D2937C-ABB4-4E4D-862E-8EF79EB40EAD}"/>
              </a:ext>
            </a:extLst>
          </p:cNvPr>
          <p:cNvSpPr>
            <a:spLocks noGrp="1"/>
          </p:cNvSpPr>
          <p:nvPr>
            <p:ph type="dt" sz="half" idx="10"/>
          </p:nvPr>
        </p:nvSpPr>
        <p:spPr/>
        <p:txBody>
          <a:bodyPr/>
          <a:lstStyle/>
          <a:p>
            <a:fld id="{2BA2DD3D-2015-C149-B903-2A578916C8CF}" type="datetimeFigureOut">
              <a:rPr lang="fr-FR" smtClean="0"/>
              <a:t>07/03/2018</a:t>
            </a:fld>
            <a:endParaRPr lang="fr-FR"/>
          </a:p>
        </p:txBody>
      </p:sp>
      <p:sp>
        <p:nvSpPr>
          <p:cNvPr id="4" name="Espace réservé du pied de page 3">
            <a:extLst>
              <a:ext uri="{FF2B5EF4-FFF2-40B4-BE49-F238E27FC236}">
                <a16:creationId xmlns:a16="http://schemas.microsoft.com/office/drawing/2014/main" id="{C162ECDC-8B67-CC42-8EBC-0DE0E7AD0B18}"/>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EF301207-3374-6642-8190-888141B1EA8D}"/>
              </a:ext>
            </a:extLst>
          </p:cNvPr>
          <p:cNvSpPr>
            <a:spLocks noGrp="1"/>
          </p:cNvSpPr>
          <p:nvPr>
            <p:ph type="sldNum" sz="quarter" idx="12"/>
          </p:nvPr>
        </p:nvSpPr>
        <p:spPr/>
        <p:txBody>
          <a:bodyPr/>
          <a:lstStyle/>
          <a:p>
            <a:fld id="{A885ED18-143B-1947-BF08-56FA359E55A9}" type="slidenum">
              <a:rPr lang="fr-FR" smtClean="0"/>
              <a:t>‹N°›</a:t>
            </a:fld>
            <a:endParaRPr lang="fr-FR"/>
          </a:p>
        </p:txBody>
      </p:sp>
    </p:spTree>
    <p:extLst>
      <p:ext uri="{BB962C8B-B14F-4D97-AF65-F5344CB8AC3E}">
        <p14:creationId xmlns:p14="http://schemas.microsoft.com/office/powerpoint/2010/main" val="34952035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1982A3AD-346A-794B-9CE2-C72E84F9DD51}"/>
              </a:ext>
            </a:extLst>
          </p:cNvPr>
          <p:cNvSpPr>
            <a:spLocks noGrp="1"/>
          </p:cNvSpPr>
          <p:nvPr>
            <p:ph type="dt" sz="half" idx="10"/>
          </p:nvPr>
        </p:nvSpPr>
        <p:spPr/>
        <p:txBody>
          <a:bodyPr/>
          <a:lstStyle/>
          <a:p>
            <a:fld id="{2BA2DD3D-2015-C149-B903-2A578916C8CF}" type="datetimeFigureOut">
              <a:rPr lang="fr-FR" smtClean="0"/>
              <a:t>07/03/2018</a:t>
            </a:fld>
            <a:endParaRPr lang="fr-FR"/>
          </a:p>
        </p:txBody>
      </p:sp>
      <p:sp>
        <p:nvSpPr>
          <p:cNvPr id="3" name="Espace réservé du pied de page 2">
            <a:extLst>
              <a:ext uri="{FF2B5EF4-FFF2-40B4-BE49-F238E27FC236}">
                <a16:creationId xmlns:a16="http://schemas.microsoft.com/office/drawing/2014/main" id="{DAFB9D4E-F243-7647-AE3D-E1F157FBB64F}"/>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F4FC7490-7486-DE48-BCED-AAE001F7933A}"/>
              </a:ext>
            </a:extLst>
          </p:cNvPr>
          <p:cNvSpPr>
            <a:spLocks noGrp="1"/>
          </p:cNvSpPr>
          <p:nvPr>
            <p:ph type="sldNum" sz="quarter" idx="12"/>
          </p:nvPr>
        </p:nvSpPr>
        <p:spPr/>
        <p:txBody>
          <a:bodyPr/>
          <a:lstStyle/>
          <a:p>
            <a:fld id="{A885ED18-143B-1947-BF08-56FA359E55A9}" type="slidenum">
              <a:rPr lang="fr-FR" smtClean="0"/>
              <a:t>‹N°›</a:t>
            </a:fld>
            <a:endParaRPr lang="fr-FR"/>
          </a:p>
        </p:txBody>
      </p:sp>
    </p:spTree>
    <p:extLst>
      <p:ext uri="{BB962C8B-B14F-4D97-AF65-F5344CB8AC3E}">
        <p14:creationId xmlns:p14="http://schemas.microsoft.com/office/powerpoint/2010/main" val="32727759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B6B571E-813A-824E-B013-9439F91C3059}"/>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983B436E-0B4A-0741-9079-CE3653D09FC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4408B6C2-8717-D044-A97C-DA5828D978F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125865D9-072A-BC46-A586-44D99D49390F}"/>
              </a:ext>
            </a:extLst>
          </p:cNvPr>
          <p:cNvSpPr>
            <a:spLocks noGrp="1"/>
          </p:cNvSpPr>
          <p:nvPr>
            <p:ph type="dt" sz="half" idx="10"/>
          </p:nvPr>
        </p:nvSpPr>
        <p:spPr/>
        <p:txBody>
          <a:bodyPr/>
          <a:lstStyle/>
          <a:p>
            <a:fld id="{2BA2DD3D-2015-C149-B903-2A578916C8CF}" type="datetimeFigureOut">
              <a:rPr lang="fr-FR" smtClean="0"/>
              <a:t>07/03/2018</a:t>
            </a:fld>
            <a:endParaRPr lang="fr-FR"/>
          </a:p>
        </p:txBody>
      </p:sp>
      <p:sp>
        <p:nvSpPr>
          <p:cNvPr id="6" name="Espace réservé du pied de page 5">
            <a:extLst>
              <a:ext uri="{FF2B5EF4-FFF2-40B4-BE49-F238E27FC236}">
                <a16:creationId xmlns:a16="http://schemas.microsoft.com/office/drawing/2014/main" id="{DA5D99E5-0958-A14C-8450-6E5EDC036F4F}"/>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EEC9203E-3310-A641-BA62-32FC153B7601}"/>
              </a:ext>
            </a:extLst>
          </p:cNvPr>
          <p:cNvSpPr>
            <a:spLocks noGrp="1"/>
          </p:cNvSpPr>
          <p:nvPr>
            <p:ph type="sldNum" sz="quarter" idx="12"/>
          </p:nvPr>
        </p:nvSpPr>
        <p:spPr/>
        <p:txBody>
          <a:bodyPr/>
          <a:lstStyle/>
          <a:p>
            <a:fld id="{A885ED18-143B-1947-BF08-56FA359E55A9}" type="slidenum">
              <a:rPr lang="fr-FR" smtClean="0"/>
              <a:t>‹N°›</a:t>
            </a:fld>
            <a:endParaRPr lang="fr-FR"/>
          </a:p>
        </p:txBody>
      </p:sp>
    </p:spTree>
    <p:extLst>
      <p:ext uri="{BB962C8B-B14F-4D97-AF65-F5344CB8AC3E}">
        <p14:creationId xmlns:p14="http://schemas.microsoft.com/office/powerpoint/2010/main" val="14901619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10C2172-42EC-BB44-BAC6-5A7AD40A932E}"/>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e l’image 2">
            <a:extLst>
              <a:ext uri="{FF2B5EF4-FFF2-40B4-BE49-F238E27FC236}">
                <a16:creationId xmlns:a16="http://schemas.microsoft.com/office/drawing/2014/main" id="{9EAAFE22-C97A-4649-B14F-82206C5AE20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B1F94AF6-DCC9-CB46-B9C9-C44D44DAC9C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a:extLst>
              <a:ext uri="{FF2B5EF4-FFF2-40B4-BE49-F238E27FC236}">
                <a16:creationId xmlns:a16="http://schemas.microsoft.com/office/drawing/2014/main" id="{2964E58B-D4F8-794B-989D-C2D101C9A42F}"/>
              </a:ext>
            </a:extLst>
          </p:cNvPr>
          <p:cNvSpPr>
            <a:spLocks noGrp="1"/>
          </p:cNvSpPr>
          <p:nvPr>
            <p:ph type="dt" sz="half" idx="10"/>
          </p:nvPr>
        </p:nvSpPr>
        <p:spPr/>
        <p:txBody>
          <a:bodyPr/>
          <a:lstStyle/>
          <a:p>
            <a:fld id="{2BA2DD3D-2015-C149-B903-2A578916C8CF}" type="datetimeFigureOut">
              <a:rPr lang="fr-FR" smtClean="0"/>
              <a:t>07/03/2018</a:t>
            </a:fld>
            <a:endParaRPr lang="fr-FR"/>
          </a:p>
        </p:txBody>
      </p:sp>
      <p:sp>
        <p:nvSpPr>
          <p:cNvPr id="6" name="Espace réservé du pied de page 5">
            <a:extLst>
              <a:ext uri="{FF2B5EF4-FFF2-40B4-BE49-F238E27FC236}">
                <a16:creationId xmlns:a16="http://schemas.microsoft.com/office/drawing/2014/main" id="{FBA88440-8379-7C4E-9F08-0E090A8A5ED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56A7BB63-6D16-1B44-9670-F36192C529AB}"/>
              </a:ext>
            </a:extLst>
          </p:cNvPr>
          <p:cNvSpPr>
            <a:spLocks noGrp="1"/>
          </p:cNvSpPr>
          <p:nvPr>
            <p:ph type="sldNum" sz="quarter" idx="12"/>
          </p:nvPr>
        </p:nvSpPr>
        <p:spPr/>
        <p:txBody>
          <a:bodyPr/>
          <a:lstStyle/>
          <a:p>
            <a:fld id="{A885ED18-143B-1947-BF08-56FA359E55A9}" type="slidenum">
              <a:rPr lang="fr-FR" smtClean="0"/>
              <a:t>‹N°›</a:t>
            </a:fld>
            <a:endParaRPr lang="fr-FR"/>
          </a:p>
        </p:txBody>
      </p:sp>
    </p:spTree>
    <p:extLst>
      <p:ext uri="{BB962C8B-B14F-4D97-AF65-F5344CB8AC3E}">
        <p14:creationId xmlns:p14="http://schemas.microsoft.com/office/powerpoint/2010/main" val="12344808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7A890F7F-32AD-EB40-9FC9-7B5771540D9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23176AD0-CDA0-2945-A65E-B780421C764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7D16F48-0DEF-8144-A13C-AA09CCF58BC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A2DD3D-2015-C149-B903-2A578916C8CF}" type="datetimeFigureOut">
              <a:rPr lang="fr-FR" smtClean="0"/>
              <a:t>07/03/2018</a:t>
            </a:fld>
            <a:endParaRPr lang="fr-FR"/>
          </a:p>
        </p:txBody>
      </p:sp>
      <p:sp>
        <p:nvSpPr>
          <p:cNvPr id="5" name="Espace réservé du pied de page 4">
            <a:extLst>
              <a:ext uri="{FF2B5EF4-FFF2-40B4-BE49-F238E27FC236}">
                <a16:creationId xmlns:a16="http://schemas.microsoft.com/office/drawing/2014/main" id="{2A1454C9-0439-ED4B-9E06-088A4E5E00C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586A1975-708C-CD4B-8DE5-35510423760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85ED18-143B-1947-BF08-56FA359E55A9}" type="slidenum">
              <a:rPr lang="fr-FR" smtClean="0"/>
              <a:t>‹N°›</a:t>
            </a:fld>
            <a:endParaRPr lang="fr-FR"/>
          </a:p>
        </p:txBody>
      </p:sp>
    </p:spTree>
    <p:extLst>
      <p:ext uri="{BB962C8B-B14F-4D97-AF65-F5344CB8AC3E}">
        <p14:creationId xmlns:p14="http://schemas.microsoft.com/office/powerpoint/2010/main" val="12251911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3.mov"/><Relationship Id="rId1" Type="http://schemas.microsoft.com/office/2007/relationships/media" Target="../media/media3.mov"/><Relationship Id="rId5" Type="http://schemas.openxmlformats.org/officeDocument/2006/relationships/image" Target="../media/image16.png"/><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8" Type="http://schemas.openxmlformats.org/officeDocument/2006/relationships/image" Target="../media/image21.tiff"/><Relationship Id="rId3" Type="http://schemas.openxmlformats.org/officeDocument/2006/relationships/image" Target="../media/image17.tiff"/><Relationship Id="rId7" Type="http://schemas.openxmlformats.org/officeDocument/2006/relationships/image" Target="../media/image20.tiff"/><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19.tiff"/><Relationship Id="rId5" Type="http://schemas.openxmlformats.org/officeDocument/2006/relationships/image" Target="../media/image18.tiff"/><Relationship Id="rId4" Type="http://schemas.openxmlformats.org/officeDocument/2006/relationships/image" Target="../media/image1.png"/><Relationship Id="rId9" Type="http://schemas.openxmlformats.org/officeDocument/2006/relationships/image" Target="../media/image22.tiff"/></Relationships>
</file>

<file path=ppt/slides/_rels/slide13.xml.rels><?xml version="1.0" encoding="UTF-8" standalone="yes"?>
<Relationships xmlns="http://schemas.openxmlformats.org/package/2006/relationships"><Relationship Id="rId8" Type="http://schemas.openxmlformats.org/officeDocument/2006/relationships/image" Target="../media/image20.tiff"/><Relationship Id="rId3" Type="http://schemas.openxmlformats.org/officeDocument/2006/relationships/image" Target="../media/image1.png"/><Relationship Id="rId7" Type="http://schemas.openxmlformats.org/officeDocument/2006/relationships/image" Target="../media/image19.tiff"/><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25.tiff"/><Relationship Id="rId5" Type="http://schemas.openxmlformats.org/officeDocument/2006/relationships/image" Target="../media/image24.tiff"/><Relationship Id="rId10" Type="http://schemas.openxmlformats.org/officeDocument/2006/relationships/image" Target="../media/image22.tiff"/><Relationship Id="rId4" Type="http://schemas.openxmlformats.org/officeDocument/2006/relationships/image" Target="../media/image23.tiff"/><Relationship Id="rId9" Type="http://schemas.openxmlformats.org/officeDocument/2006/relationships/image" Target="../media/image21.tiff"/></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7" Type="http://schemas.openxmlformats.org/officeDocument/2006/relationships/image" Target="../media/image7.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6.tiff"/><Relationship Id="rId5" Type="http://schemas.openxmlformats.org/officeDocument/2006/relationships/image" Target="../media/image5.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2.mov"/><Relationship Id="rId1" Type="http://schemas.microsoft.com/office/2007/relationships/media" Target="../media/media2.mov"/><Relationship Id="rId5" Type="http://schemas.openxmlformats.org/officeDocument/2006/relationships/image" Target="../media/image12.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AFD4D5F-70E6-6C48-973D-3A5D00A984D8}"/>
              </a:ext>
            </a:extLst>
          </p:cNvPr>
          <p:cNvSpPr>
            <a:spLocks noGrp="1"/>
          </p:cNvSpPr>
          <p:nvPr>
            <p:ph type="ctrTitle"/>
          </p:nvPr>
        </p:nvSpPr>
        <p:spPr/>
        <p:txBody>
          <a:bodyPr>
            <a:normAutofit fontScale="90000"/>
          </a:bodyPr>
          <a:lstStyle/>
          <a:p>
            <a:r>
              <a:rPr lang="nl-BE" dirty="0"/>
              <a:t>Mécanismes de dépôts et d’impacts de gouttes de pulvérisation</a:t>
            </a:r>
            <a:endParaRPr lang="fr-FR" dirty="0"/>
          </a:p>
        </p:txBody>
      </p:sp>
      <p:sp>
        <p:nvSpPr>
          <p:cNvPr id="3" name="Sous-titre 2">
            <a:extLst>
              <a:ext uri="{FF2B5EF4-FFF2-40B4-BE49-F238E27FC236}">
                <a16:creationId xmlns:a16="http://schemas.microsoft.com/office/drawing/2014/main" id="{667AAC40-9B38-0749-BAB3-F825A0A14FC8}"/>
              </a:ext>
            </a:extLst>
          </p:cNvPr>
          <p:cNvSpPr>
            <a:spLocks noGrp="1"/>
          </p:cNvSpPr>
          <p:nvPr>
            <p:ph type="subTitle" idx="1"/>
          </p:nvPr>
        </p:nvSpPr>
        <p:spPr>
          <a:xfrm>
            <a:off x="568503" y="3509963"/>
            <a:ext cx="9144000" cy="1655762"/>
          </a:xfrm>
        </p:spPr>
        <p:txBody>
          <a:bodyPr/>
          <a:lstStyle/>
          <a:p>
            <a:pPr algn="l"/>
            <a:r>
              <a:rPr lang="nl-BE" dirty="0"/>
              <a:t>F. Lebeau et N. De Cock</a:t>
            </a:r>
          </a:p>
          <a:p>
            <a:pPr algn="l"/>
            <a:r>
              <a:rPr lang="nl-BE" dirty="0"/>
              <a:t>Biodyne, Biosystems Engineering Department, Gembloux Agro-Bio Tech, Liège Université,  Belgique</a:t>
            </a:r>
            <a:endParaRPr lang="fr-FR" dirty="0"/>
          </a:p>
        </p:txBody>
      </p:sp>
      <p:pic>
        <p:nvPicPr>
          <p:cNvPr id="15" name="Image 14">
            <a:extLst>
              <a:ext uri="{FF2B5EF4-FFF2-40B4-BE49-F238E27FC236}">
                <a16:creationId xmlns:a16="http://schemas.microsoft.com/office/drawing/2014/main" id="{158B95E4-02EE-6347-BC3B-0C2CA31F38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47413" cy="914561"/>
          </a:xfrm>
          <a:prstGeom prst="rect">
            <a:avLst/>
          </a:prstGeom>
        </p:spPr>
      </p:pic>
      <p:sp>
        <p:nvSpPr>
          <p:cNvPr id="16" name="Sous-titre 2">
            <a:extLst>
              <a:ext uri="{FF2B5EF4-FFF2-40B4-BE49-F238E27FC236}">
                <a16:creationId xmlns:a16="http://schemas.microsoft.com/office/drawing/2014/main" id="{C22EAF37-A8C3-2045-9292-D65E7E30604A}"/>
              </a:ext>
            </a:extLst>
          </p:cNvPr>
          <p:cNvSpPr txBox="1">
            <a:spLocks/>
          </p:cNvSpPr>
          <p:nvPr/>
        </p:nvSpPr>
        <p:spPr>
          <a:xfrm>
            <a:off x="1428108" y="5845995"/>
            <a:ext cx="10363305" cy="776555"/>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nl-BE" dirty="0"/>
              <a:t>Colloque sur les Techniques d’Application des Produits de Protection des Plantes, 13 &amp; 14 mars 2018, Lyon - France</a:t>
            </a:r>
            <a:endParaRPr lang="fr-FR" dirty="0"/>
          </a:p>
        </p:txBody>
      </p:sp>
    </p:spTree>
    <p:extLst>
      <p:ext uri="{BB962C8B-B14F-4D97-AF65-F5344CB8AC3E}">
        <p14:creationId xmlns:p14="http://schemas.microsoft.com/office/powerpoint/2010/main" val="20245553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158B95E4-02EE-6347-BC3B-0C2CA31F38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647413" cy="914561"/>
          </a:xfrm>
          <a:prstGeom prst="rect">
            <a:avLst/>
          </a:prstGeom>
        </p:spPr>
      </p:pic>
      <p:sp>
        <p:nvSpPr>
          <p:cNvPr id="12" name="Sous-titre 2">
            <a:extLst>
              <a:ext uri="{FF2B5EF4-FFF2-40B4-BE49-F238E27FC236}">
                <a16:creationId xmlns:a16="http://schemas.microsoft.com/office/drawing/2014/main" id="{B5E13447-582B-884C-A1B0-0A0A59C1ADD9}"/>
              </a:ext>
            </a:extLst>
          </p:cNvPr>
          <p:cNvSpPr>
            <a:spLocks noGrp="1"/>
          </p:cNvSpPr>
          <p:nvPr>
            <p:ph type="subTitle" idx="1"/>
          </p:nvPr>
        </p:nvSpPr>
        <p:spPr>
          <a:xfrm>
            <a:off x="246580" y="991741"/>
            <a:ext cx="11126912" cy="1767155"/>
          </a:xfrm>
        </p:spPr>
        <p:txBody>
          <a:bodyPr/>
          <a:lstStyle/>
          <a:p>
            <a:pPr algn="l"/>
            <a:r>
              <a:rPr lang="nl-BE" dirty="0"/>
              <a:t>Les diagrammes de phase observés permettent d’établir les transitions et d’établir les modèles physiques sous-jacents</a:t>
            </a:r>
          </a:p>
        </p:txBody>
      </p:sp>
      <p:sp>
        <p:nvSpPr>
          <p:cNvPr id="10" name="Titre 1">
            <a:extLst>
              <a:ext uri="{FF2B5EF4-FFF2-40B4-BE49-F238E27FC236}">
                <a16:creationId xmlns:a16="http://schemas.microsoft.com/office/drawing/2014/main" id="{7E83FDC2-7451-B44F-AF90-A2959A6E184D}"/>
              </a:ext>
            </a:extLst>
          </p:cNvPr>
          <p:cNvSpPr>
            <a:spLocks noGrp="1"/>
          </p:cNvSpPr>
          <p:nvPr>
            <p:ph type="ctrTitle"/>
          </p:nvPr>
        </p:nvSpPr>
        <p:spPr>
          <a:xfrm>
            <a:off x="3380198" y="83514"/>
            <a:ext cx="6822040" cy="831048"/>
          </a:xfrm>
        </p:spPr>
        <p:txBody>
          <a:bodyPr>
            <a:normAutofit fontScale="90000"/>
          </a:bodyPr>
          <a:lstStyle/>
          <a:p>
            <a:r>
              <a:rPr lang="nl-BE" dirty="0"/>
              <a:t>Rétention </a:t>
            </a:r>
            <a:endParaRPr lang="fr-FR" dirty="0"/>
          </a:p>
        </p:txBody>
      </p:sp>
      <p:pic>
        <p:nvPicPr>
          <p:cNvPr id="6" name="Picture 3">
            <a:extLst>
              <a:ext uri="{FF2B5EF4-FFF2-40B4-BE49-F238E27FC236}">
                <a16:creationId xmlns:a16="http://schemas.microsoft.com/office/drawing/2014/main" id="{C154C40A-E2A3-7040-A1E1-6765B3733A1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67787" y="4262277"/>
            <a:ext cx="1800200" cy="1224136"/>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7" name="Picture 2">
            <a:extLst>
              <a:ext uri="{FF2B5EF4-FFF2-40B4-BE49-F238E27FC236}">
                <a16:creationId xmlns:a16="http://schemas.microsoft.com/office/drawing/2014/main" id="{7E348896-35DD-704F-90B1-AF02342A9C3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46120" y="2174045"/>
            <a:ext cx="1935338" cy="1296144"/>
          </a:xfrm>
          <a:prstGeom prst="rect">
            <a:avLst/>
          </a:prstGeom>
          <a:noFill/>
          <a:ln>
            <a:noFill/>
          </a:ln>
          <a:effectLst/>
          <a:extLst>
            <a:ext uri="{909E8E84-426E-40DD-AFC4-6F175D3DCCD1}">
              <a14:hiddenFill xmlns:a14="http://schemas.microsoft.com/office/drawing/2010/main">
                <a:solidFill>
                  <a:srgbClr val="4F81BD"/>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8" name="Picture 2">
            <a:extLst>
              <a:ext uri="{FF2B5EF4-FFF2-40B4-BE49-F238E27FC236}">
                <a16:creationId xmlns:a16="http://schemas.microsoft.com/office/drawing/2014/main" id="{C3FBA9C9-A333-114E-AC42-10A43FFC5D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88238" y="1759836"/>
            <a:ext cx="6840917" cy="43026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ZoneTexte 8">
            <a:extLst>
              <a:ext uri="{FF2B5EF4-FFF2-40B4-BE49-F238E27FC236}">
                <a16:creationId xmlns:a16="http://schemas.microsoft.com/office/drawing/2014/main" id="{2D368463-9A87-384D-BD34-086A28CB6E98}"/>
              </a:ext>
            </a:extLst>
          </p:cNvPr>
          <p:cNvSpPr txBox="1"/>
          <p:nvPr/>
        </p:nvSpPr>
        <p:spPr>
          <a:xfrm>
            <a:off x="1250244" y="3397676"/>
            <a:ext cx="2498487" cy="369332"/>
          </a:xfrm>
          <a:prstGeom prst="rect">
            <a:avLst/>
          </a:prstGeom>
          <a:noFill/>
        </p:spPr>
        <p:txBody>
          <a:bodyPr wrap="square" rtlCol="0">
            <a:spAutoFit/>
          </a:bodyPr>
          <a:lstStyle/>
          <a:p>
            <a:pPr algn="ctr"/>
            <a:r>
              <a:rPr lang="fr-BE" dirty="0"/>
              <a:t>Modèle de Cassie-Baxter</a:t>
            </a:r>
          </a:p>
        </p:txBody>
      </p:sp>
      <p:sp>
        <p:nvSpPr>
          <p:cNvPr id="11" name="ZoneTexte 10">
            <a:extLst>
              <a:ext uri="{FF2B5EF4-FFF2-40B4-BE49-F238E27FC236}">
                <a16:creationId xmlns:a16="http://schemas.microsoft.com/office/drawing/2014/main" id="{76C33F8D-09D5-E44D-8920-B57EDE6BE587}"/>
              </a:ext>
            </a:extLst>
          </p:cNvPr>
          <p:cNvSpPr txBox="1"/>
          <p:nvPr/>
        </p:nvSpPr>
        <p:spPr>
          <a:xfrm>
            <a:off x="1417518" y="5486413"/>
            <a:ext cx="2163940" cy="369332"/>
          </a:xfrm>
          <a:prstGeom prst="rect">
            <a:avLst/>
          </a:prstGeom>
          <a:noFill/>
        </p:spPr>
        <p:txBody>
          <a:bodyPr wrap="square" rtlCol="0">
            <a:spAutoFit/>
          </a:bodyPr>
          <a:lstStyle/>
          <a:p>
            <a:pPr algn="ctr"/>
            <a:r>
              <a:rPr lang="fr-BE" dirty="0"/>
              <a:t>Modèle de Wenzel</a:t>
            </a:r>
          </a:p>
        </p:txBody>
      </p:sp>
    </p:spTree>
    <p:extLst>
      <p:ext uri="{BB962C8B-B14F-4D97-AF65-F5344CB8AC3E}">
        <p14:creationId xmlns:p14="http://schemas.microsoft.com/office/powerpoint/2010/main" val="41420553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158B95E4-02EE-6347-BC3B-0C2CA31F38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647413" cy="914561"/>
          </a:xfrm>
          <a:prstGeom prst="rect">
            <a:avLst/>
          </a:prstGeom>
        </p:spPr>
      </p:pic>
      <p:sp>
        <p:nvSpPr>
          <p:cNvPr id="12" name="Sous-titre 2">
            <a:extLst>
              <a:ext uri="{FF2B5EF4-FFF2-40B4-BE49-F238E27FC236}">
                <a16:creationId xmlns:a16="http://schemas.microsoft.com/office/drawing/2014/main" id="{B5E13447-582B-884C-A1B0-0A0A59C1ADD9}"/>
              </a:ext>
            </a:extLst>
          </p:cNvPr>
          <p:cNvSpPr>
            <a:spLocks noGrp="1"/>
          </p:cNvSpPr>
          <p:nvPr>
            <p:ph type="subTitle" idx="1"/>
          </p:nvPr>
        </p:nvSpPr>
        <p:spPr>
          <a:xfrm>
            <a:off x="246580" y="991741"/>
            <a:ext cx="11126912" cy="577567"/>
          </a:xfrm>
        </p:spPr>
        <p:txBody>
          <a:bodyPr/>
          <a:lstStyle/>
          <a:p>
            <a:pPr algn="l"/>
            <a:r>
              <a:rPr lang="nl-BE" dirty="0"/>
              <a:t>Les différents adjuvants permettent de modifier le comportement à l’impact</a:t>
            </a:r>
          </a:p>
        </p:txBody>
      </p:sp>
      <p:sp>
        <p:nvSpPr>
          <p:cNvPr id="10" name="Titre 1">
            <a:extLst>
              <a:ext uri="{FF2B5EF4-FFF2-40B4-BE49-F238E27FC236}">
                <a16:creationId xmlns:a16="http://schemas.microsoft.com/office/drawing/2014/main" id="{7E83FDC2-7451-B44F-AF90-A2959A6E184D}"/>
              </a:ext>
            </a:extLst>
          </p:cNvPr>
          <p:cNvSpPr>
            <a:spLocks noGrp="1"/>
          </p:cNvSpPr>
          <p:nvPr>
            <p:ph type="ctrTitle"/>
          </p:nvPr>
        </p:nvSpPr>
        <p:spPr>
          <a:xfrm>
            <a:off x="3380198" y="83514"/>
            <a:ext cx="6822040" cy="831048"/>
          </a:xfrm>
        </p:spPr>
        <p:txBody>
          <a:bodyPr>
            <a:normAutofit fontScale="90000"/>
          </a:bodyPr>
          <a:lstStyle/>
          <a:p>
            <a:r>
              <a:rPr lang="nl-BE" dirty="0"/>
              <a:t>Rétention </a:t>
            </a:r>
            <a:endParaRPr lang="fr-FR" dirty="0"/>
          </a:p>
        </p:txBody>
      </p:sp>
      <p:pic>
        <p:nvPicPr>
          <p:cNvPr id="4" name="003 Chenopodium_water.mov">
            <a:hlinkClick r:id="" action="ppaction://media"/>
            <a:extLst>
              <a:ext uri="{FF2B5EF4-FFF2-40B4-BE49-F238E27FC236}">
                <a16:creationId xmlns:a16="http://schemas.microsoft.com/office/drawing/2014/main" id="{AAB92855-2A43-B949-A297-0DFB997EF48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31525" y="1825410"/>
            <a:ext cx="9066453" cy="5032590"/>
          </a:xfrm>
          <a:prstGeom prst="rect">
            <a:avLst/>
          </a:prstGeom>
        </p:spPr>
      </p:pic>
    </p:spTree>
    <p:extLst>
      <p:ext uri="{BB962C8B-B14F-4D97-AF65-F5344CB8AC3E}">
        <p14:creationId xmlns:p14="http://schemas.microsoft.com/office/powerpoint/2010/main" val="29860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032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3" descr="C:\Users\Mathieu\Dropbox\Publications\Eurageng 2012 Valence\figures\ARAC_52_jau_2bar.tif">
            <a:extLst>
              <a:ext uri="{FF2B5EF4-FFF2-40B4-BE49-F238E27FC236}">
                <a16:creationId xmlns:a16="http://schemas.microsoft.com/office/drawing/2014/main" id="{7A1BBE64-7D45-2B45-92C5-E50A52F077A9}"/>
              </a:ext>
            </a:extLst>
          </p:cNvPr>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5868649" y="1875318"/>
            <a:ext cx="6201999" cy="4649147"/>
          </a:xfrm>
          <a:prstGeom prst="rect">
            <a:avLst/>
          </a:prstGeom>
          <a:noFill/>
          <a:extLst>
            <a:ext uri="{909E8E84-426E-40DD-AFC4-6F175D3DCCD1}">
              <a14:hiddenFill xmlns:a14="http://schemas.microsoft.com/office/drawing/2010/main">
                <a:solidFill>
                  <a:srgbClr val="FFFFFF"/>
                </a:solidFill>
              </a14:hiddenFill>
            </a:ext>
          </a:extLst>
        </p:spPr>
      </p:pic>
      <p:pic>
        <p:nvPicPr>
          <p:cNvPr id="15" name="Image 14">
            <a:extLst>
              <a:ext uri="{FF2B5EF4-FFF2-40B4-BE49-F238E27FC236}">
                <a16:creationId xmlns:a16="http://schemas.microsoft.com/office/drawing/2014/main" id="{158B95E4-02EE-6347-BC3B-0C2CA31F38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647413" cy="914561"/>
          </a:xfrm>
          <a:prstGeom prst="rect">
            <a:avLst/>
          </a:prstGeom>
        </p:spPr>
      </p:pic>
      <p:sp>
        <p:nvSpPr>
          <p:cNvPr id="12" name="Sous-titre 2">
            <a:extLst>
              <a:ext uri="{FF2B5EF4-FFF2-40B4-BE49-F238E27FC236}">
                <a16:creationId xmlns:a16="http://schemas.microsoft.com/office/drawing/2014/main" id="{B5E13447-582B-884C-A1B0-0A0A59C1ADD9}"/>
              </a:ext>
            </a:extLst>
          </p:cNvPr>
          <p:cNvSpPr>
            <a:spLocks noGrp="1"/>
          </p:cNvSpPr>
          <p:nvPr>
            <p:ph type="subTitle" idx="1"/>
          </p:nvPr>
        </p:nvSpPr>
        <p:spPr>
          <a:xfrm>
            <a:off x="246580" y="991741"/>
            <a:ext cx="11126912" cy="1767155"/>
          </a:xfrm>
        </p:spPr>
        <p:txBody>
          <a:bodyPr/>
          <a:lstStyle/>
          <a:p>
            <a:pPr algn="l"/>
            <a:r>
              <a:rPr lang="nl-BE" dirty="0"/>
              <a:t>Le comportement des gouttes est influencé par les propriétés de la bouillie, en particulier des adjuvants et est fonction de leur vitesse et diamètre. Les observations peuvent être synthétisées sous forme standardisée</a:t>
            </a:r>
          </a:p>
        </p:txBody>
      </p:sp>
      <p:sp>
        <p:nvSpPr>
          <p:cNvPr id="10" name="Titre 1">
            <a:extLst>
              <a:ext uri="{FF2B5EF4-FFF2-40B4-BE49-F238E27FC236}">
                <a16:creationId xmlns:a16="http://schemas.microsoft.com/office/drawing/2014/main" id="{7E83FDC2-7451-B44F-AF90-A2959A6E184D}"/>
              </a:ext>
            </a:extLst>
          </p:cNvPr>
          <p:cNvSpPr>
            <a:spLocks noGrp="1"/>
          </p:cNvSpPr>
          <p:nvPr>
            <p:ph type="ctrTitle"/>
          </p:nvPr>
        </p:nvSpPr>
        <p:spPr>
          <a:xfrm>
            <a:off x="3380198" y="83514"/>
            <a:ext cx="6822040" cy="831048"/>
          </a:xfrm>
        </p:spPr>
        <p:txBody>
          <a:bodyPr>
            <a:normAutofit fontScale="90000"/>
          </a:bodyPr>
          <a:lstStyle/>
          <a:p>
            <a:r>
              <a:rPr lang="nl-BE" dirty="0"/>
              <a:t>Rétention </a:t>
            </a:r>
            <a:endParaRPr lang="fr-FR" dirty="0"/>
          </a:p>
        </p:txBody>
      </p:sp>
      <p:sp>
        <p:nvSpPr>
          <p:cNvPr id="14" name="ZoneTexte 13">
            <a:extLst>
              <a:ext uri="{FF2B5EF4-FFF2-40B4-BE49-F238E27FC236}">
                <a16:creationId xmlns:a16="http://schemas.microsoft.com/office/drawing/2014/main" id="{C0C91D6A-8862-1949-82BC-6602DE59C701}"/>
              </a:ext>
            </a:extLst>
          </p:cNvPr>
          <p:cNvSpPr txBox="1"/>
          <p:nvPr/>
        </p:nvSpPr>
        <p:spPr>
          <a:xfrm>
            <a:off x="1349248" y="6475225"/>
            <a:ext cx="4460788" cy="369332"/>
          </a:xfrm>
          <a:prstGeom prst="rect">
            <a:avLst/>
          </a:prstGeom>
          <a:noFill/>
        </p:spPr>
        <p:txBody>
          <a:bodyPr wrap="square" rtlCol="0">
            <a:spAutoFit/>
          </a:bodyPr>
          <a:lstStyle/>
          <a:p>
            <a:pPr algn="ctr"/>
            <a:r>
              <a:rPr lang="fr-BE" dirty="0"/>
              <a:t>Surface difficilement mouillable / eau</a:t>
            </a:r>
          </a:p>
        </p:txBody>
      </p:sp>
      <p:pic>
        <p:nvPicPr>
          <p:cNvPr id="16" name="Picture 2" descr="C:\Users\Mathieu\Dropbox\THESIS\LaTeX Mathieu\Figures\CROPRO15\Fig3.tif">
            <a:extLst>
              <a:ext uri="{FF2B5EF4-FFF2-40B4-BE49-F238E27FC236}">
                <a16:creationId xmlns:a16="http://schemas.microsoft.com/office/drawing/2014/main" id="{0C0958C1-C4DF-BD4C-98CF-7042B0888BBF}"/>
              </a:ext>
            </a:extLst>
          </p:cNvPr>
          <p:cNvPicPr>
            <a:picLocks noChangeAspect="1" noChangeArrowheads="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5321" r="6892"/>
          <a:stretch/>
        </p:blipFill>
        <p:spPr bwMode="auto">
          <a:xfrm>
            <a:off x="0" y="2051221"/>
            <a:ext cx="5997198" cy="457243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C:\Users\Mathieu\Documents\MATHIEU\Thèse\Publications\conférences\AgEng\AgEng 2014 Zurich\Fig1.tif">
            <a:extLst>
              <a:ext uri="{FF2B5EF4-FFF2-40B4-BE49-F238E27FC236}">
                <a16:creationId xmlns:a16="http://schemas.microsoft.com/office/drawing/2014/main" id="{79E41151-FEE0-DA4D-8DE0-C7FB93824FB4}"/>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498" t="17707" r="72804" b="56236"/>
          <a:stretch/>
        </p:blipFill>
        <p:spPr bwMode="auto">
          <a:xfrm>
            <a:off x="2147397" y="5313600"/>
            <a:ext cx="550036" cy="568682"/>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C:\Users\Mathieu\Documents\MATHIEU\Thèse\Publications\conférences\AgEng\AgEng 2014 Zurich\Fig1.tif">
            <a:extLst>
              <a:ext uri="{FF2B5EF4-FFF2-40B4-BE49-F238E27FC236}">
                <a16:creationId xmlns:a16="http://schemas.microsoft.com/office/drawing/2014/main" id="{33C8322F-5362-D546-BF9A-469DF4146AE6}"/>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0575" t="13959" r="42922" b="58617"/>
          <a:stretch/>
        </p:blipFill>
        <p:spPr bwMode="auto">
          <a:xfrm>
            <a:off x="2972451" y="3301067"/>
            <a:ext cx="707409" cy="73212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C:\Users\Mathieu\Documents\MATHIEU\Thèse\Publications\conférences\AgEng\AgEng 2014 Zurich\Fig1.tif">
            <a:extLst>
              <a:ext uri="{FF2B5EF4-FFF2-40B4-BE49-F238E27FC236}">
                <a16:creationId xmlns:a16="http://schemas.microsoft.com/office/drawing/2014/main" id="{5BE7D4D7-DE6A-B44F-BF77-34D928ACB44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8925" t="10662" r="6096" b="63983"/>
          <a:stretch/>
        </p:blipFill>
        <p:spPr bwMode="auto">
          <a:xfrm>
            <a:off x="4763747" y="3271724"/>
            <a:ext cx="711859" cy="45005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C:\Users\Mathieu\Documents\MATHIEU\Thèse\Publications\conférences\AgEng\AgEng 2014 Zurich\Fig1.tif">
            <a:extLst>
              <a:ext uri="{FF2B5EF4-FFF2-40B4-BE49-F238E27FC236}">
                <a16:creationId xmlns:a16="http://schemas.microsoft.com/office/drawing/2014/main" id="{B3BDFEAB-8A37-0247-B6A0-0FADCFD9DEB2}"/>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0631" t="58549" r="8609" b="20885"/>
          <a:stretch/>
        </p:blipFill>
        <p:spPr bwMode="auto">
          <a:xfrm>
            <a:off x="3679860" y="2205967"/>
            <a:ext cx="809002" cy="499182"/>
          </a:xfrm>
          <a:prstGeom prst="rect">
            <a:avLst/>
          </a:prstGeom>
          <a:noFill/>
          <a:extLst>
            <a:ext uri="{909E8E84-426E-40DD-AFC4-6F175D3DCCD1}">
              <a14:hiddenFill xmlns:a14="http://schemas.microsoft.com/office/drawing/2010/main">
                <a:solidFill>
                  <a:srgbClr val="FFFFFF"/>
                </a:solidFill>
              </a14:hiddenFill>
            </a:ext>
          </a:extLst>
        </p:spPr>
      </p:pic>
      <p:sp>
        <p:nvSpPr>
          <p:cNvPr id="21" name="ZoneTexte 20">
            <a:extLst>
              <a:ext uri="{FF2B5EF4-FFF2-40B4-BE49-F238E27FC236}">
                <a16:creationId xmlns:a16="http://schemas.microsoft.com/office/drawing/2014/main" id="{09FB535D-1114-C147-AB34-93CD28AD4CE6}"/>
              </a:ext>
            </a:extLst>
          </p:cNvPr>
          <p:cNvSpPr txBox="1"/>
          <p:nvPr/>
        </p:nvSpPr>
        <p:spPr>
          <a:xfrm>
            <a:off x="6672649" y="6475225"/>
            <a:ext cx="4700843" cy="369332"/>
          </a:xfrm>
          <a:prstGeom prst="rect">
            <a:avLst/>
          </a:prstGeom>
          <a:noFill/>
        </p:spPr>
        <p:txBody>
          <a:bodyPr wrap="square" rtlCol="0">
            <a:spAutoFit/>
          </a:bodyPr>
          <a:lstStyle/>
          <a:p>
            <a:pPr algn="ctr"/>
            <a:r>
              <a:rPr lang="fr-BE" dirty="0"/>
              <a:t>Surface difficilement mouillable / </a:t>
            </a:r>
            <a:r>
              <a:rPr lang="fr-BE" dirty="0" err="1"/>
              <a:t>eau+adjuvant</a:t>
            </a:r>
            <a:endParaRPr lang="fr-BE" dirty="0"/>
          </a:p>
        </p:txBody>
      </p:sp>
      <p:pic>
        <p:nvPicPr>
          <p:cNvPr id="23" name="Picture 2" descr="C:\Users\Mathieu\Documents\MATHIEU\Thèse\Publications\conférences\AgEng\AgEng 2014 Zurich\Fig1.tif">
            <a:extLst>
              <a:ext uri="{FF2B5EF4-FFF2-40B4-BE49-F238E27FC236}">
                <a16:creationId xmlns:a16="http://schemas.microsoft.com/office/drawing/2014/main" id="{1B44309A-B791-744E-BD38-FA2329CA85D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1498" t="17707" r="72804" b="56236"/>
          <a:stretch/>
        </p:blipFill>
        <p:spPr bwMode="auto">
          <a:xfrm>
            <a:off x="7839462" y="3986939"/>
            <a:ext cx="728915" cy="75362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C:\Users\Mathieu\Documents\MATHIEU\Thèse\Publications\conférences\AgEng\AgEng 2014 Zurich\Fig1.tif">
            <a:extLst>
              <a:ext uri="{FF2B5EF4-FFF2-40B4-BE49-F238E27FC236}">
                <a16:creationId xmlns:a16="http://schemas.microsoft.com/office/drawing/2014/main" id="{7756A996-A43A-4F4A-86CE-2340790C3AB9}"/>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0575" t="13959" r="42922" b="58617"/>
          <a:stretch/>
        </p:blipFill>
        <p:spPr bwMode="auto">
          <a:xfrm>
            <a:off x="9912498" y="3579021"/>
            <a:ext cx="844668" cy="874176"/>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C:\Users\Mathieu\Documents\MATHIEU\Thèse\Publications\conférences\AgEng\AgEng 2014 Zurich\Fig1.tif">
            <a:extLst>
              <a:ext uri="{FF2B5EF4-FFF2-40B4-BE49-F238E27FC236}">
                <a16:creationId xmlns:a16="http://schemas.microsoft.com/office/drawing/2014/main" id="{096D4FE2-B3EE-D949-95CE-D2277E8FA8CE}"/>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68925" t="10662" r="6096" b="63983"/>
          <a:stretch/>
        </p:blipFill>
        <p:spPr bwMode="auto">
          <a:xfrm>
            <a:off x="10922482" y="2907370"/>
            <a:ext cx="943365" cy="59641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C:\Users\Mathieu\Documents\MATHIEU\Thèse\Publications\conférences\AgEng\AgEng 2014 Zurich\Fig1.tif">
            <a:extLst>
              <a:ext uri="{FF2B5EF4-FFF2-40B4-BE49-F238E27FC236}">
                <a16:creationId xmlns:a16="http://schemas.microsoft.com/office/drawing/2014/main" id="{27AC28EC-6F5A-0543-AFC6-210C9AF777C5}"/>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70631" t="58549" r="8609" b="20885"/>
          <a:stretch/>
        </p:blipFill>
        <p:spPr bwMode="auto">
          <a:xfrm>
            <a:off x="9667480" y="2205967"/>
            <a:ext cx="886902" cy="547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99977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158B95E4-02EE-6347-BC3B-0C2CA31F38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647413" cy="914561"/>
          </a:xfrm>
          <a:prstGeom prst="rect">
            <a:avLst/>
          </a:prstGeom>
        </p:spPr>
      </p:pic>
      <p:sp>
        <p:nvSpPr>
          <p:cNvPr id="12" name="Sous-titre 2">
            <a:extLst>
              <a:ext uri="{FF2B5EF4-FFF2-40B4-BE49-F238E27FC236}">
                <a16:creationId xmlns:a16="http://schemas.microsoft.com/office/drawing/2014/main" id="{B5E13447-582B-884C-A1B0-0A0A59C1ADD9}"/>
              </a:ext>
            </a:extLst>
          </p:cNvPr>
          <p:cNvSpPr>
            <a:spLocks noGrp="1"/>
          </p:cNvSpPr>
          <p:nvPr>
            <p:ph type="subTitle" idx="1"/>
          </p:nvPr>
        </p:nvSpPr>
        <p:spPr>
          <a:xfrm>
            <a:off x="246580" y="991741"/>
            <a:ext cx="11126912" cy="1767155"/>
          </a:xfrm>
        </p:spPr>
        <p:txBody>
          <a:bodyPr/>
          <a:lstStyle/>
          <a:p>
            <a:pPr algn="l"/>
            <a:r>
              <a:rPr lang="nl-BE" dirty="0"/>
              <a:t>L’observation des impacts permet d’établir des diagrammes qui synthétisent les observations et de comparer aisément les comportements globaux. L’usage de surfaces synthétiques superhydrophobes permet de standardiser l’essai</a:t>
            </a:r>
          </a:p>
        </p:txBody>
      </p:sp>
      <p:sp>
        <p:nvSpPr>
          <p:cNvPr id="10" name="Titre 1">
            <a:extLst>
              <a:ext uri="{FF2B5EF4-FFF2-40B4-BE49-F238E27FC236}">
                <a16:creationId xmlns:a16="http://schemas.microsoft.com/office/drawing/2014/main" id="{7E83FDC2-7451-B44F-AF90-A2959A6E184D}"/>
              </a:ext>
            </a:extLst>
          </p:cNvPr>
          <p:cNvSpPr>
            <a:spLocks noGrp="1"/>
          </p:cNvSpPr>
          <p:nvPr>
            <p:ph type="ctrTitle"/>
          </p:nvPr>
        </p:nvSpPr>
        <p:spPr>
          <a:xfrm>
            <a:off x="3380198" y="83514"/>
            <a:ext cx="6822040" cy="831048"/>
          </a:xfrm>
        </p:spPr>
        <p:txBody>
          <a:bodyPr>
            <a:normAutofit fontScale="90000"/>
          </a:bodyPr>
          <a:lstStyle/>
          <a:p>
            <a:r>
              <a:rPr lang="nl-BE" dirty="0"/>
              <a:t>Rétention </a:t>
            </a:r>
            <a:endParaRPr lang="fr-FR" dirty="0"/>
          </a:p>
        </p:txBody>
      </p:sp>
      <p:pic>
        <p:nvPicPr>
          <p:cNvPr id="27" name="Picture 5">
            <a:extLst>
              <a:ext uri="{FF2B5EF4-FFF2-40B4-BE49-F238E27FC236}">
                <a16:creationId xmlns:a16="http://schemas.microsoft.com/office/drawing/2014/main" id="{E372FEDB-0713-0244-8C59-09D1407A0FE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tretch>
            <a:fillRect/>
          </a:stretch>
        </p:blipFill>
        <p:spPr bwMode="auto">
          <a:xfrm>
            <a:off x="4285322" y="2636508"/>
            <a:ext cx="4312683" cy="3233436"/>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9">
            <a:extLst>
              <a:ext uri="{FF2B5EF4-FFF2-40B4-BE49-F238E27FC236}">
                <a16:creationId xmlns:a16="http://schemas.microsoft.com/office/drawing/2014/main" id="{2D23C3CB-961B-7447-B9AB-DBD196C87A5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tretch>
            <a:fillRect/>
          </a:stretch>
        </p:blipFill>
        <p:spPr bwMode="auto">
          <a:xfrm>
            <a:off x="8051110" y="2618459"/>
            <a:ext cx="4316541" cy="3236329"/>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 descr="C:\Users\Mathieu\Documents\MATLAB\LT_eau_dist_3bars_histo.tif">
            <a:extLst>
              <a:ext uri="{FF2B5EF4-FFF2-40B4-BE49-F238E27FC236}">
                <a16:creationId xmlns:a16="http://schemas.microsoft.com/office/drawing/2014/main" id="{96A73FB3-9C62-EA47-8894-1C7B799A1AC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89228" y="2624243"/>
            <a:ext cx="4309572" cy="3230545"/>
          </a:xfrm>
          <a:prstGeom prst="rect">
            <a:avLst/>
          </a:prstGeom>
          <a:noFill/>
          <a:extLst>
            <a:ext uri="{909E8E84-426E-40DD-AFC4-6F175D3DCCD1}">
              <a14:hiddenFill xmlns:a14="http://schemas.microsoft.com/office/drawing/2010/main">
                <a:solidFill>
                  <a:srgbClr val="FFFFFF"/>
                </a:solidFill>
              </a14:hiddenFill>
            </a:ext>
          </a:extLst>
        </p:spPr>
      </p:pic>
      <p:sp>
        <p:nvSpPr>
          <p:cNvPr id="30" name="ZoneTexte 29">
            <a:extLst>
              <a:ext uri="{FF2B5EF4-FFF2-40B4-BE49-F238E27FC236}">
                <a16:creationId xmlns:a16="http://schemas.microsoft.com/office/drawing/2014/main" id="{2C093312-BEBB-1244-BED8-4556FD769CCA}"/>
              </a:ext>
            </a:extLst>
          </p:cNvPr>
          <p:cNvSpPr txBox="1"/>
          <p:nvPr/>
        </p:nvSpPr>
        <p:spPr>
          <a:xfrm>
            <a:off x="1005056" y="2017784"/>
            <a:ext cx="2574586" cy="646331"/>
          </a:xfrm>
          <a:prstGeom prst="rect">
            <a:avLst/>
          </a:prstGeom>
          <a:noFill/>
        </p:spPr>
        <p:txBody>
          <a:bodyPr wrap="square" rtlCol="0">
            <a:spAutoFit/>
          </a:bodyPr>
          <a:lstStyle/>
          <a:p>
            <a:pPr algn="ctr"/>
            <a:r>
              <a:rPr lang="fr-BE" dirty="0"/>
              <a:t>Eau seule</a:t>
            </a:r>
          </a:p>
          <a:p>
            <a:pPr algn="ctr"/>
            <a:r>
              <a:rPr lang="el-GR" dirty="0"/>
              <a:t>σ</a:t>
            </a:r>
            <a:r>
              <a:rPr lang="fr-BE" dirty="0"/>
              <a:t> = 0,072 N/m</a:t>
            </a:r>
          </a:p>
        </p:txBody>
      </p:sp>
      <p:sp>
        <p:nvSpPr>
          <p:cNvPr id="31" name="ZoneTexte 30">
            <a:extLst>
              <a:ext uri="{FF2B5EF4-FFF2-40B4-BE49-F238E27FC236}">
                <a16:creationId xmlns:a16="http://schemas.microsoft.com/office/drawing/2014/main" id="{41A617BF-E1F5-EA46-9EC5-C38E8D9CBC7A}"/>
              </a:ext>
            </a:extLst>
          </p:cNvPr>
          <p:cNvSpPr txBox="1"/>
          <p:nvPr/>
        </p:nvSpPr>
        <p:spPr>
          <a:xfrm rot="16200000">
            <a:off x="-887860" y="3805942"/>
            <a:ext cx="2306194" cy="369332"/>
          </a:xfrm>
          <a:prstGeom prst="rect">
            <a:avLst/>
          </a:prstGeom>
          <a:noFill/>
        </p:spPr>
        <p:txBody>
          <a:bodyPr wrap="square" rtlCol="0">
            <a:spAutoFit/>
          </a:bodyPr>
          <a:lstStyle/>
          <a:p>
            <a:pPr algn="ctr"/>
            <a:r>
              <a:rPr lang="fr-BE" dirty="0"/>
              <a:t>Surface artificielle</a:t>
            </a:r>
          </a:p>
        </p:txBody>
      </p:sp>
      <p:sp>
        <p:nvSpPr>
          <p:cNvPr id="32" name="ZoneTexte 31">
            <a:extLst>
              <a:ext uri="{FF2B5EF4-FFF2-40B4-BE49-F238E27FC236}">
                <a16:creationId xmlns:a16="http://schemas.microsoft.com/office/drawing/2014/main" id="{C846BA56-F280-FC44-8396-9768D8382B0E}"/>
              </a:ext>
            </a:extLst>
          </p:cNvPr>
          <p:cNvSpPr txBox="1"/>
          <p:nvPr/>
        </p:nvSpPr>
        <p:spPr>
          <a:xfrm>
            <a:off x="7618384" y="2004838"/>
            <a:ext cx="4384474" cy="646331"/>
          </a:xfrm>
          <a:prstGeom prst="rect">
            <a:avLst/>
          </a:prstGeom>
          <a:noFill/>
        </p:spPr>
        <p:txBody>
          <a:bodyPr wrap="square" rtlCol="0">
            <a:spAutoFit/>
          </a:bodyPr>
          <a:lstStyle/>
          <a:p>
            <a:pPr algn="ctr"/>
            <a:r>
              <a:rPr lang="fr-BE" dirty="0"/>
              <a:t>Eau + mouillant non ionique</a:t>
            </a:r>
          </a:p>
          <a:p>
            <a:pPr algn="ctr"/>
            <a:r>
              <a:rPr lang="el-GR" dirty="0"/>
              <a:t>σ</a:t>
            </a:r>
            <a:r>
              <a:rPr lang="fr-BE" dirty="0"/>
              <a:t> = 0,021 N/m</a:t>
            </a:r>
          </a:p>
        </p:txBody>
      </p:sp>
      <p:sp>
        <p:nvSpPr>
          <p:cNvPr id="33" name="ZoneTexte 32">
            <a:extLst>
              <a:ext uri="{FF2B5EF4-FFF2-40B4-BE49-F238E27FC236}">
                <a16:creationId xmlns:a16="http://schemas.microsoft.com/office/drawing/2014/main" id="{3C79E07C-1354-1F41-BBC9-3B92E6F65220}"/>
              </a:ext>
            </a:extLst>
          </p:cNvPr>
          <p:cNvSpPr txBox="1"/>
          <p:nvPr/>
        </p:nvSpPr>
        <p:spPr>
          <a:xfrm>
            <a:off x="4032527" y="2017897"/>
            <a:ext cx="4384474" cy="646331"/>
          </a:xfrm>
          <a:prstGeom prst="rect">
            <a:avLst/>
          </a:prstGeom>
          <a:noFill/>
        </p:spPr>
        <p:txBody>
          <a:bodyPr wrap="square" rtlCol="0">
            <a:spAutoFit/>
          </a:bodyPr>
          <a:lstStyle/>
          <a:p>
            <a:pPr algn="ctr"/>
            <a:r>
              <a:rPr lang="fr-BE" dirty="0"/>
              <a:t>Eau + mouillant non ionique</a:t>
            </a:r>
          </a:p>
          <a:p>
            <a:pPr algn="ctr"/>
            <a:r>
              <a:rPr lang="el-GR" dirty="0"/>
              <a:t>σ</a:t>
            </a:r>
            <a:r>
              <a:rPr lang="fr-BE" dirty="0"/>
              <a:t> = 0,023 N/m</a:t>
            </a:r>
          </a:p>
        </p:txBody>
      </p:sp>
      <p:pic>
        <p:nvPicPr>
          <p:cNvPr id="36" name="Picture 2" descr="C:\Users\Mathieu\Documents\MATHIEU\Thèse\Publications\conférences\AgEng\AgEng 2014 Zurich\Fig1.tif">
            <a:extLst>
              <a:ext uri="{FF2B5EF4-FFF2-40B4-BE49-F238E27FC236}">
                <a16:creationId xmlns:a16="http://schemas.microsoft.com/office/drawing/2014/main" id="{1FAC6368-CC0C-8844-AA2C-7E3746332B11}"/>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1498" t="17707" r="72804" b="56236"/>
          <a:stretch/>
        </p:blipFill>
        <p:spPr bwMode="auto">
          <a:xfrm>
            <a:off x="768685" y="3968885"/>
            <a:ext cx="550036" cy="56868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C:\Users\Mathieu\Documents\MATHIEU\Thèse\Publications\conférences\AgEng\AgEng 2014 Zurich\Fig1.tif">
            <a:extLst>
              <a:ext uri="{FF2B5EF4-FFF2-40B4-BE49-F238E27FC236}">
                <a16:creationId xmlns:a16="http://schemas.microsoft.com/office/drawing/2014/main" id="{5363517A-4875-E348-BB35-03B3268619EB}"/>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0575" t="13959" r="42922" b="58617"/>
          <a:stretch/>
        </p:blipFill>
        <p:spPr bwMode="auto">
          <a:xfrm>
            <a:off x="1900260" y="3429668"/>
            <a:ext cx="542005" cy="56094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C:\Users\Mathieu\Documents\MATHIEU\Thèse\Publications\conférences\AgEng\AgEng 2014 Zurich\Fig1.tif">
            <a:extLst>
              <a:ext uri="{FF2B5EF4-FFF2-40B4-BE49-F238E27FC236}">
                <a16:creationId xmlns:a16="http://schemas.microsoft.com/office/drawing/2014/main" id="{A7D3A973-9F5F-8F43-84FD-8097EFC0E861}"/>
              </a:ext>
            </a:extLst>
          </p:cNvPr>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68925" t="10662" r="6096" b="63983"/>
          <a:stretch/>
        </p:blipFill>
        <p:spPr bwMode="auto">
          <a:xfrm>
            <a:off x="3091136" y="2915192"/>
            <a:ext cx="711859" cy="45005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C:\Users\Mathieu\Documents\MATHIEU\Thèse\Publications\conférences\AgEng\AgEng 2014 Zurich\Fig1.tif">
            <a:extLst>
              <a:ext uri="{FF2B5EF4-FFF2-40B4-BE49-F238E27FC236}">
                <a16:creationId xmlns:a16="http://schemas.microsoft.com/office/drawing/2014/main" id="{D831BCEA-6C74-4D42-8AD1-9719D1281E33}"/>
              </a:ext>
            </a:extLst>
          </p:cNvPr>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70631" t="58549" r="8609" b="20885"/>
          <a:stretch/>
        </p:blipFill>
        <p:spPr bwMode="auto">
          <a:xfrm>
            <a:off x="11121155" y="2975802"/>
            <a:ext cx="886902" cy="547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02452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158B95E4-02EE-6347-BC3B-0C2CA31F38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647413" cy="914561"/>
          </a:xfrm>
          <a:prstGeom prst="rect">
            <a:avLst/>
          </a:prstGeom>
        </p:spPr>
      </p:pic>
      <p:sp>
        <p:nvSpPr>
          <p:cNvPr id="10" name="Titre 1">
            <a:extLst>
              <a:ext uri="{FF2B5EF4-FFF2-40B4-BE49-F238E27FC236}">
                <a16:creationId xmlns:a16="http://schemas.microsoft.com/office/drawing/2014/main" id="{7E83FDC2-7451-B44F-AF90-A2959A6E184D}"/>
              </a:ext>
            </a:extLst>
          </p:cNvPr>
          <p:cNvSpPr>
            <a:spLocks noGrp="1"/>
          </p:cNvSpPr>
          <p:nvPr>
            <p:ph type="ctrTitle"/>
          </p:nvPr>
        </p:nvSpPr>
        <p:spPr>
          <a:xfrm>
            <a:off x="3380198" y="83514"/>
            <a:ext cx="7691456" cy="831048"/>
          </a:xfrm>
        </p:spPr>
        <p:txBody>
          <a:bodyPr>
            <a:normAutofit fontScale="90000"/>
          </a:bodyPr>
          <a:lstStyle/>
          <a:p>
            <a:r>
              <a:rPr lang="nl-BE" dirty="0"/>
              <a:t>Modélisation muti-échelles </a:t>
            </a:r>
            <a:endParaRPr lang="fr-FR" dirty="0"/>
          </a:p>
        </p:txBody>
      </p:sp>
      <p:pic>
        <p:nvPicPr>
          <p:cNvPr id="16" name="Picture 2">
            <a:extLst>
              <a:ext uri="{FF2B5EF4-FFF2-40B4-BE49-F238E27FC236}">
                <a16:creationId xmlns:a16="http://schemas.microsoft.com/office/drawing/2014/main" id="{03C86C15-2A37-8544-9234-FF14D0E2C58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942" r="63633"/>
          <a:stretch/>
        </p:blipFill>
        <p:spPr bwMode="auto">
          <a:xfrm>
            <a:off x="194029" y="914561"/>
            <a:ext cx="2156900" cy="5892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7" name="Picture 2">
            <a:extLst>
              <a:ext uri="{FF2B5EF4-FFF2-40B4-BE49-F238E27FC236}">
                <a16:creationId xmlns:a16="http://schemas.microsoft.com/office/drawing/2014/main" id="{9CC5589B-FD5D-1C4A-8C65-CB4D5A3CE79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1103" r="7566"/>
          <a:stretch/>
        </p:blipFill>
        <p:spPr bwMode="auto">
          <a:xfrm>
            <a:off x="2572767" y="965556"/>
            <a:ext cx="1512168" cy="58924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8" name="Flèche droite 44">
            <a:extLst>
              <a:ext uri="{FF2B5EF4-FFF2-40B4-BE49-F238E27FC236}">
                <a16:creationId xmlns:a16="http://schemas.microsoft.com/office/drawing/2014/main" id="{7C6078BF-B818-CF44-9736-63C40DFE3046}"/>
              </a:ext>
            </a:extLst>
          </p:cNvPr>
          <p:cNvSpPr/>
          <p:nvPr/>
        </p:nvSpPr>
        <p:spPr>
          <a:xfrm>
            <a:off x="2350929" y="4366700"/>
            <a:ext cx="371517" cy="2880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9" name="Sous-titre 2">
            <a:extLst>
              <a:ext uri="{FF2B5EF4-FFF2-40B4-BE49-F238E27FC236}">
                <a16:creationId xmlns:a16="http://schemas.microsoft.com/office/drawing/2014/main" id="{88E3D8FD-0B2C-D34C-B779-00C3B1EBC668}"/>
              </a:ext>
            </a:extLst>
          </p:cNvPr>
          <p:cNvSpPr>
            <a:spLocks noGrp="1"/>
          </p:cNvSpPr>
          <p:nvPr>
            <p:ph type="subTitle" idx="1"/>
          </p:nvPr>
        </p:nvSpPr>
        <p:spPr>
          <a:xfrm>
            <a:off x="4084934" y="914561"/>
            <a:ext cx="7288557" cy="1844335"/>
          </a:xfrm>
        </p:spPr>
        <p:txBody>
          <a:bodyPr/>
          <a:lstStyle/>
          <a:p>
            <a:pPr algn="l"/>
            <a:r>
              <a:rPr lang="nl-BE" dirty="0"/>
              <a:t>L’intégration de l’ensemble des modèles de transport et de rétention avec des modèles de plantes mesurées par phénotypage 3-D  permet de quantifier l’effet théorique des paramètres de la technique d’application sur le traitement </a:t>
            </a:r>
          </a:p>
        </p:txBody>
      </p:sp>
      <p:pic>
        <p:nvPicPr>
          <p:cNvPr id="20" name="Image 19">
            <a:extLst>
              <a:ext uri="{FF2B5EF4-FFF2-40B4-BE49-F238E27FC236}">
                <a16:creationId xmlns:a16="http://schemas.microsoft.com/office/drawing/2014/main" id="{665CEA89-0505-0740-8461-B24715169BFD}"/>
              </a:ext>
            </a:extLst>
          </p:cNvPr>
          <p:cNvPicPr>
            <a:picLocks noChangeAspect="1"/>
          </p:cNvPicPr>
          <p:nvPr/>
        </p:nvPicPr>
        <p:blipFill>
          <a:blip r:embed="rId5"/>
          <a:stretch>
            <a:fillRect/>
          </a:stretch>
        </p:blipFill>
        <p:spPr>
          <a:xfrm>
            <a:off x="6189721" y="2723518"/>
            <a:ext cx="5040000" cy="3862428"/>
          </a:xfrm>
          <a:prstGeom prst="rect">
            <a:avLst/>
          </a:prstGeom>
          <a:ln>
            <a:noFill/>
          </a:ln>
        </p:spPr>
      </p:pic>
      <p:sp>
        <p:nvSpPr>
          <p:cNvPr id="21" name="ZoneTexte 20">
            <a:extLst>
              <a:ext uri="{FF2B5EF4-FFF2-40B4-BE49-F238E27FC236}">
                <a16:creationId xmlns:a16="http://schemas.microsoft.com/office/drawing/2014/main" id="{FDD29E1B-5894-644C-B533-FF16A79A2CD7}"/>
              </a:ext>
            </a:extLst>
          </p:cNvPr>
          <p:cNvSpPr txBox="1"/>
          <p:nvPr/>
        </p:nvSpPr>
        <p:spPr>
          <a:xfrm>
            <a:off x="7326175" y="2337474"/>
            <a:ext cx="2437207" cy="646331"/>
          </a:xfrm>
          <a:prstGeom prst="rect">
            <a:avLst/>
          </a:prstGeom>
          <a:noFill/>
        </p:spPr>
        <p:txBody>
          <a:bodyPr wrap="none" rtlCol="0">
            <a:spAutoFit/>
          </a:bodyPr>
          <a:lstStyle/>
          <a:p>
            <a:pPr algn="ctr"/>
            <a:r>
              <a:rPr lang="fr-BE" dirty="0"/>
              <a:t>Tensio-actif non ionique</a:t>
            </a:r>
          </a:p>
          <a:p>
            <a:pPr algn="ctr"/>
            <a:r>
              <a:rPr lang="el-GR" dirty="0"/>
              <a:t>σ</a:t>
            </a:r>
            <a:r>
              <a:rPr lang="fr-BE" dirty="0"/>
              <a:t> = 0,021 N/m</a:t>
            </a:r>
          </a:p>
        </p:txBody>
      </p:sp>
      <p:grpSp>
        <p:nvGrpSpPr>
          <p:cNvPr id="22" name="Groupe 21">
            <a:extLst>
              <a:ext uri="{FF2B5EF4-FFF2-40B4-BE49-F238E27FC236}">
                <a16:creationId xmlns:a16="http://schemas.microsoft.com/office/drawing/2014/main" id="{47A27F36-9C56-C742-AF3E-3CC6E46FB438}"/>
              </a:ext>
            </a:extLst>
          </p:cNvPr>
          <p:cNvGrpSpPr>
            <a:grpSpLocks noChangeAspect="1"/>
          </p:cNvGrpSpPr>
          <p:nvPr/>
        </p:nvGrpSpPr>
        <p:grpSpPr>
          <a:xfrm>
            <a:off x="9805055" y="2246629"/>
            <a:ext cx="1438557" cy="828019"/>
            <a:chOff x="1133914" y="2124868"/>
            <a:chExt cx="1795141" cy="1033265"/>
          </a:xfrm>
        </p:grpSpPr>
        <p:pic>
          <p:nvPicPr>
            <p:cNvPr id="23" name="Picture 6">
              <a:extLst>
                <a:ext uri="{FF2B5EF4-FFF2-40B4-BE49-F238E27FC236}">
                  <a16:creationId xmlns:a16="http://schemas.microsoft.com/office/drawing/2014/main" id="{B64CFEAA-73F3-124F-B9E7-22A80A072C8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33914" y="2700933"/>
              <a:ext cx="1514475" cy="31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4" name="Connecteur droit 23">
              <a:extLst>
                <a:ext uri="{FF2B5EF4-FFF2-40B4-BE49-F238E27FC236}">
                  <a16:creationId xmlns:a16="http://schemas.microsoft.com/office/drawing/2014/main" id="{FA8E2AAC-9BA8-FB4E-8622-77CFC77C018D}"/>
                </a:ext>
              </a:extLst>
            </p:cNvPr>
            <p:cNvCxnSpPr/>
            <p:nvPr/>
          </p:nvCxnSpPr>
          <p:spPr>
            <a:xfrm flipH="1" flipV="1">
              <a:off x="1835696" y="2124868"/>
              <a:ext cx="757238" cy="733227"/>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25" name="Arc 24">
              <a:extLst>
                <a:ext uri="{FF2B5EF4-FFF2-40B4-BE49-F238E27FC236}">
                  <a16:creationId xmlns:a16="http://schemas.microsoft.com/office/drawing/2014/main" id="{AE5A352E-75E9-B64F-A84F-3D14F1C6BDE4}"/>
                </a:ext>
              </a:extLst>
            </p:cNvPr>
            <p:cNvSpPr/>
            <p:nvPr/>
          </p:nvSpPr>
          <p:spPr>
            <a:xfrm rot="15065288">
              <a:off x="2014655" y="2243733"/>
              <a:ext cx="914400" cy="914400"/>
            </a:xfrm>
            <a:prstGeom prst="arc">
              <a:avLst>
                <a:gd name="adj1" fmla="val 16200000"/>
                <a:gd name="adj2" fmla="val 19764372"/>
              </a:avLst>
            </a:prstGeom>
            <a:ln>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fr-BE"/>
            </a:p>
          </p:txBody>
        </p:sp>
      </p:grpSp>
    </p:spTree>
    <p:extLst>
      <p:ext uri="{BB962C8B-B14F-4D97-AF65-F5344CB8AC3E}">
        <p14:creationId xmlns:p14="http://schemas.microsoft.com/office/powerpoint/2010/main" val="68252885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158B95E4-02EE-6347-BC3B-0C2CA31F38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2647413" cy="914561"/>
          </a:xfrm>
          <a:prstGeom prst="rect">
            <a:avLst/>
          </a:prstGeom>
        </p:spPr>
      </p:pic>
      <p:sp>
        <p:nvSpPr>
          <p:cNvPr id="10" name="Titre 1">
            <a:extLst>
              <a:ext uri="{FF2B5EF4-FFF2-40B4-BE49-F238E27FC236}">
                <a16:creationId xmlns:a16="http://schemas.microsoft.com/office/drawing/2014/main" id="{7E83FDC2-7451-B44F-AF90-A2959A6E184D}"/>
              </a:ext>
            </a:extLst>
          </p:cNvPr>
          <p:cNvSpPr>
            <a:spLocks noGrp="1"/>
          </p:cNvSpPr>
          <p:nvPr>
            <p:ph type="ctrTitle"/>
          </p:nvPr>
        </p:nvSpPr>
        <p:spPr>
          <a:xfrm>
            <a:off x="3015049" y="83514"/>
            <a:ext cx="8056605" cy="831048"/>
          </a:xfrm>
        </p:spPr>
        <p:txBody>
          <a:bodyPr>
            <a:normAutofit fontScale="90000"/>
          </a:bodyPr>
          <a:lstStyle/>
          <a:p>
            <a:r>
              <a:rPr lang="nl-BE" dirty="0"/>
              <a:t>Conclusions et perspectives </a:t>
            </a:r>
            <a:endParaRPr lang="fr-FR" dirty="0"/>
          </a:p>
        </p:txBody>
      </p:sp>
      <p:sp>
        <p:nvSpPr>
          <p:cNvPr id="19" name="Sous-titre 2">
            <a:extLst>
              <a:ext uri="{FF2B5EF4-FFF2-40B4-BE49-F238E27FC236}">
                <a16:creationId xmlns:a16="http://schemas.microsoft.com/office/drawing/2014/main" id="{88E3D8FD-0B2C-D34C-B779-00C3B1EBC668}"/>
              </a:ext>
            </a:extLst>
          </p:cNvPr>
          <p:cNvSpPr>
            <a:spLocks noGrp="1"/>
          </p:cNvSpPr>
          <p:nvPr>
            <p:ph type="subTitle" idx="1"/>
          </p:nvPr>
        </p:nvSpPr>
        <p:spPr>
          <a:xfrm>
            <a:off x="308919" y="1371600"/>
            <a:ext cx="10898659" cy="4609070"/>
          </a:xfrm>
        </p:spPr>
        <p:txBody>
          <a:bodyPr>
            <a:normAutofit lnSpcReduction="10000"/>
          </a:bodyPr>
          <a:lstStyle/>
          <a:p>
            <a:pPr algn="l"/>
            <a:r>
              <a:rPr lang="nl-BE" dirty="0"/>
              <a:t>L’intégration des connaissances sur les techniques d’application et des développements scientifiques plus fondamentaux peut être réalisée au sein de modèles multi-échelles</a:t>
            </a:r>
          </a:p>
          <a:p>
            <a:pPr algn="l"/>
            <a:r>
              <a:rPr lang="nl-BE" dirty="0"/>
              <a:t>Ces modèles permettent des expérimentations in silico qui peuvent quantifier simultanément l’effet des paramètres opératoires et environnementaux sur le devenir des produits de protection des plantes à l’échelle de la goutte </a:t>
            </a:r>
          </a:p>
          <a:p>
            <a:pPr algn="l"/>
            <a:r>
              <a:rPr lang="nl-BE" dirty="0"/>
              <a:t>Ces modèles, aussi imparfaits soient-il permettent des analyses de sensibilité intéressantes qui peuvent guider la mise en place d’expérimentations</a:t>
            </a:r>
          </a:p>
          <a:p>
            <a:pPr algn="l"/>
            <a:r>
              <a:rPr lang="nl-BE" dirty="0"/>
              <a:t>L’effort de recherche pour disposer d’un modèle multi-échelle physiquement basé pour développer des techniques de mitigation des risques les plus adaptées est très conséquent mais facilite le travail interdisciplinaire </a:t>
            </a:r>
          </a:p>
          <a:p>
            <a:pPr algn="l"/>
            <a:r>
              <a:rPr lang="nl-BE" dirty="0"/>
              <a:t>La meilleure compréhension qui en résulte permet de guider les développements technologiques</a:t>
            </a:r>
          </a:p>
        </p:txBody>
      </p:sp>
    </p:spTree>
    <p:extLst>
      <p:ext uri="{BB962C8B-B14F-4D97-AF65-F5344CB8AC3E}">
        <p14:creationId xmlns:p14="http://schemas.microsoft.com/office/powerpoint/2010/main" val="2697063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158B95E4-02EE-6347-BC3B-0C2CA31F38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47413" cy="914561"/>
          </a:xfrm>
          <a:prstGeom prst="rect">
            <a:avLst/>
          </a:prstGeom>
        </p:spPr>
      </p:pic>
      <p:pic>
        <p:nvPicPr>
          <p:cNvPr id="9" name="Image 8">
            <a:extLst>
              <a:ext uri="{FF2B5EF4-FFF2-40B4-BE49-F238E27FC236}">
                <a16:creationId xmlns:a16="http://schemas.microsoft.com/office/drawing/2014/main" id="{C7E68713-709B-8246-8474-9E715596ED8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66772" y="914561"/>
            <a:ext cx="6874608" cy="4829853"/>
          </a:xfrm>
          <a:prstGeom prst="rect">
            <a:avLst/>
          </a:prstGeom>
        </p:spPr>
      </p:pic>
      <p:sp>
        <p:nvSpPr>
          <p:cNvPr id="12" name="Sous-titre 2">
            <a:extLst>
              <a:ext uri="{FF2B5EF4-FFF2-40B4-BE49-F238E27FC236}">
                <a16:creationId xmlns:a16="http://schemas.microsoft.com/office/drawing/2014/main" id="{B5E13447-582B-884C-A1B0-0A0A59C1ADD9}"/>
              </a:ext>
            </a:extLst>
          </p:cNvPr>
          <p:cNvSpPr>
            <a:spLocks noGrp="1"/>
          </p:cNvSpPr>
          <p:nvPr>
            <p:ph type="subTitle" idx="1"/>
          </p:nvPr>
        </p:nvSpPr>
        <p:spPr>
          <a:xfrm>
            <a:off x="256854" y="1089060"/>
            <a:ext cx="4387065" cy="5486401"/>
          </a:xfrm>
        </p:spPr>
        <p:txBody>
          <a:bodyPr/>
          <a:lstStyle/>
          <a:p>
            <a:pPr algn="l"/>
            <a:r>
              <a:rPr lang="nl-BE" dirty="0"/>
              <a:t>Le processus de traitement des plantes est classiquement divisé en 4 phases:</a:t>
            </a:r>
          </a:p>
          <a:p>
            <a:pPr algn="l"/>
            <a:r>
              <a:rPr lang="nl-BE" dirty="0"/>
              <a:t>- Deposition : production de gouttes par pulvérisation, transport dans l’air, transport au sein de la canopée</a:t>
            </a:r>
          </a:p>
          <a:p>
            <a:pPr algn="l"/>
            <a:r>
              <a:rPr lang="nl-BE" dirty="0"/>
              <a:t>- Retention : devenir lors de l’impact sur les feuilles</a:t>
            </a:r>
          </a:p>
          <a:p>
            <a:pPr algn="l"/>
            <a:r>
              <a:rPr lang="nl-BE" dirty="0"/>
              <a:t>- Uptake : pénétration de la cuticule</a:t>
            </a:r>
          </a:p>
          <a:p>
            <a:pPr algn="l"/>
            <a:r>
              <a:rPr lang="nl-BE" dirty="0"/>
              <a:t>- Transportation: transport au sein de la plante vers le site d’action</a:t>
            </a:r>
          </a:p>
        </p:txBody>
      </p:sp>
      <p:sp>
        <p:nvSpPr>
          <p:cNvPr id="13" name="Titre 1">
            <a:extLst>
              <a:ext uri="{FF2B5EF4-FFF2-40B4-BE49-F238E27FC236}">
                <a16:creationId xmlns:a16="http://schemas.microsoft.com/office/drawing/2014/main" id="{A4D7BC6C-D71E-7748-B2A7-FD5091D80A17}"/>
              </a:ext>
            </a:extLst>
          </p:cNvPr>
          <p:cNvSpPr>
            <a:spLocks noGrp="1"/>
          </p:cNvSpPr>
          <p:nvPr>
            <p:ph type="ctrTitle"/>
          </p:nvPr>
        </p:nvSpPr>
        <p:spPr>
          <a:xfrm>
            <a:off x="5917915" y="83514"/>
            <a:ext cx="3657600" cy="831048"/>
          </a:xfrm>
        </p:spPr>
        <p:txBody>
          <a:bodyPr>
            <a:normAutofit fontScale="90000"/>
          </a:bodyPr>
          <a:lstStyle/>
          <a:p>
            <a:r>
              <a:rPr lang="nl-BE" dirty="0"/>
              <a:t>Processus </a:t>
            </a:r>
            <a:endParaRPr lang="fr-FR" dirty="0"/>
          </a:p>
        </p:txBody>
      </p:sp>
    </p:spTree>
    <p:extLst>
      <p:ext uri="{BB962C8B-B14F-4D97-AF65-F5344CB8AC3E}">
        <p14:creationId xmlns:p14="http://schemas.microsoft.com/office/powerpoint/2010/main" val="277981484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158B95E4-02EE-6347-BC3B-0C2CA31F38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47413" cy="914561"/>
          </a:xfrm>
          <a:prstGeom prst="rect">
            <a:avLst/>
          </a:prstGeom>
        </p:spPr>
      </p:pic>
      <p:sp>
        <p:nvSpPr>
          <p:cNvPr id="12" name="Sous-titre 2">
            <a:extLst>
              <a:ext uri="{FF2B5EF4-FFF2-40B4-BE49-F238E27FC236}">
                <a16:creationId xmlns:a16="http://schemas.microsoft.com/office/drawing/2014/main" id="{B5E13447-582B-884C-A1B0-0A0A59C1ADD9}"/>
              </a:ext>
            </a:extLst>
          </p:cNvPr>
          <p:cNvSpPr>
            <a:spLocks noGrp="1"/>
          </p:cNvSpPr>
          <p:nvPr>
            <p:ph type="subTitle" idx="1"/>
          </p:nvPr>
        </p:nvSpPr>
        <p:spPr>
          <a:xfrm>
            <a:off x="256854" y="1089061"/>
            <a:ext cx="4387065" cy="1253448"/>
          </a:xfrm>
        </p:spPr>
        <p:txBody>
          <a:bodyPr>
            <a:normAutofit fontScale="92500"/>
          </a:bodyPr>
          <a:lstStyle/>
          <a:p>
            <a:pPr algn="l"/>
            <a:r>
              <a:rPr lang="nl-BE" dirty="0"/>
              <a:t>La pulvérisation hydraulique produit des jets polydisperses par déstabilisation de la nappe liquide</a:t>
            </a:r>
          </a:p>
        </p:txBody>
      </p:sp>
      <p:pic>
        <p:nvPicPr>
          <p:cNvPr id="3" name="Image 2">
            <a:extLst>
              <a:ext uri="{FF2B5EF4-FFF2-40B4-BE49-F238E27FC236}">
                <a16:creationId xmlns:a16="http://schemas.microsoft.com/office/drawing/2014/main" id="{17992176-DDB2-F842-A8B7-59784BC01B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89601" y="380143"/>
            <a:ext cx="5900975" cy="4398909"/>
          </a:xfrm>
          <a:prstGeom prst="rect">
            <a:avLst/>
          </a:prstGeom>
        </p:spPr>
      </p:pic>
      <p:sp>
        <p:nvSpPr>
          <p:cNvPr id="11" name="Sous-titre 2">
            <a:extLst>
              <a:ext uri="{FF2B5EF4-FFF2-40B4-BE49-F238E27FC236}">
                <a16:creationId xmlns:a16="http://schemas.microsoft.com/office/drawing/2014/main" id="{FBDC179B-ABD0-844B-88B2-1BBCCE259F68}"/>
              </a:ext>
            </a:extLst>
          </p:cNvPr>
          <p:cNvSpPr txBox="1">
            <a:spLocks/>
          </p:cNvSpPr>
          <p:nvPr/>
        </p:nvSpPr>
        <p:spPr>
          <a:xfrm>
            <a:off x="5037973" y="4850811"/>
            <a:ext cx="5842360" cy="1714376"/>
          </a:xfrm>
          <a:prstGeom prst="rect">
            <a:avLst/>
          </a:prstGeom>
        </p:spPr>
        <p:txBody>
          <a:bodyPr vert="horz" lIns="91440" tIns="45720" rIns="91440" bIns="45720" rtlCol="0">
            <a:normAutofit fontScale="92500" lnSpcReduction="10000"/>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nl-BE" dirty="0"/>
              <a:t>Le choix de buse est large mais le conseil spécifique à un traitement donné reste compliqué. La dispersion granulométrique (Span) induit de petites gouttes dérivables et de grosses gouttes potentiellement moins efficaces. Elle est affectée par la formulation et les adjuvants </a:t>
            </a:r>
          </a:p>
        </p:txBody>
      </p:sp>
      <p:pic>
        <p:nvPicPr>
          <p:cNvPr id="10" name="Image 9">
            <a:extLst>
              <a:ext uri="{FF2B5EF4-FFF2-40B4-BE49-F238E27FC236}">
                <a16:creationId xmlns:a16="http://schemas.microsoft.com/office/drawing/2014/main" id="{47B930BD-0730-8349-A1E8-04D7F3E4579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0036" y="2136864"/>
            <a:ext cx="2239339" cy="4705857"/>
          </a:xfrm>
          <a:prstGeom prst="rect">
            <a:avLst/>
          </a:prstGeom>
        </p:spPr>
      </p:pic>
    </p:spTree>
    <p:extLst>
      <p:ext uri="{BB962C8B-B14F-4D97-AF65-F5344CB8AC3E}">
        <p14:creationId xmlns:p14="http://schemas.microsoft.com/office/powerpoint/2010/main" val="400229297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158B95E4-02EE-6347-BC3B-0C2CA31F38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647413" cy="914561"/>
          </a:xfrm>
          <a:prstGeom prst="rect">
            <a:avLst/>
          </a:prstGeom>
        </p:spPr>
      </p:pic>
      <p:sp>
        <p:nvSpPr>
          <p:cNvPr id="12" name="Sous-titre 2">
            <a:extLst>
              <a:ext uri="{FF2B5EF4-FFF2-40B4-BE49-F238E27FC236}">
                <a16:creationId xmlns:a16="http://schemas.microsoft.com/office/drawing/2014/main" id="{B5E13447-582B-884C-A1B0-0A0A59C1ADD9}"/>
              </a:ext>
            </a:extLst>
          </p:cNvPr>
          <p:cNvSpPr>
            <a:spLocks noGrp="1"/>
          </p:cNvSpPr>
          <p:nvPr>
            <p:ph type="subTitle" idx="1"/>
          </p:nvPr>
        </p:nvSpPr>
        <p:spPr>
          <a:xfrm>
            <a:off x="246580" y="991741"/>
            <a:ext cx="11126912" cy="1767155"/>
          </a:xfrm>
        </p:spPr>
        <p:txBody>
          <a:bodyPr/>
          <a:lstStyle/>
          <a:p>
            <a:pPr algn="l"/>
            <a:r>
              <a:rPr lang="nl-BE" dirty="0"/>
              <a:t>La pulvérisation hydraulique classique peut être modifiée pour disposer de granulométries plus étroites, ce qui pour un même DVM permet de réduire la proportion de fines et de grosses gouttes en formant des ligaments de diamètre contrôlé. Cela réduit également la sensibilité de la granulométrie aux propriétés de la bouillie </a:t>
            </a:r>
          </a:p>
        </p:txBody>
      </p:sp>
      <p:pic>
        <p:nvPicPr>
          <p:cNvPr id="5" name="Image 4">
            <a:extLst>
              <a:ext uri="{FF2B5EF4-FFF2-40B4-BE49-F238E27FC236}">
                <a16:creationId xmlns:a16="http://schemas.microsoft.com/office/drawing/2014/main" id="{FD3FF4FD-560F-0C47-B2D4-249B252EA44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19330" y="2725542"/>
            <a:ext cx="4517776" cy="3544191"/>
          </a:xfrm>
          <a:prstGeom prst="rect">
            <a:avLst/>
          </a:prstGeom>
        </p:spPr>
      </p:pic>
      <p:pic>
        <p:nvPicPr>
          <p:cNvPr id="8" name="Image 7" descr="Figure 1.tif">
            <a:extLst>
              <a:ext uri="{FF2B5EF4-FFF2-40B4-BE49-F238E27FC236}">
                <a16:creationId xmlns:a16="http://schemas.microsoft.com/office/drawing/2014/main" id="{456440D8-D16A-C342-AE0D-A2D81F78C00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6200000">
            <a:off x="-261886" y="3382589"/>
            <a:ext cx="2643102" cy="2119330"/>
          </a:xfrm>
          <a:prstGeom prst="rect">
            <a:avLst/>
          </a:prstGeom>
        </p:spPr>
      </p:pic>
      <p:pic>
        <p:nvPicPr>
          <p:cNvPr id="9" name="350trmin2_001.gif">
            <a:hlinkClick r:id="" action="ppaction://media"/>
            <a:extLst>
              <a:ext uri="{FF2B5EF4-FFF2-40B4-BE49-F238E27FC236}">
                <a16:creationId xmlns:a16="http://schemas.microsoft.com/office/drawing/2014/main" id="{B3FBD539-361F-3441-A3E4-6C4B3F5B4D0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r="-178" b="18040"/>
          <a:stretch/>
        </p:blipFill>
        <p:spPr>
          <a:xfrm>
            <a:off x="7262055" y="2389276"/>
            <a:ext cx="4512462" cy="4468724"/>
          </a:xfrm>
          <a:prstGeom prst="rect">
            <a:avLst/>
          </a:prstGeom>
        </p:spPr>
      </p:pic>
      <p:sp>
        <p:nvSpPr>
          <p:cNvPr id="10" name="Titre 1">
            <a:extLst>
              <a:ext uri="{FF2B5EF4-FFF2-40B4-BE49-F238E27FC236}">
                <a16:creationId xmlns:a16="http://schemas.microsoft.com/office/drawing/2014/main" id="{7E83FDC2-7451-B44F-AF90-A2959A6E184D}"/>
              </a:ext>
            </a:extLst>
          </p:cNvPr>
          <p:cNvSpPr>
            <a:spLocks noGrp="1"/>
          </p:cNvSpPr>
          <p:nvPr>
            <p:ph type="ctrTitle"/>
          </p:nvPr>
        </p:nvSpPr>
        <p:spPr>
          <a:xfrm>
            <a:off x="3380198" y="83514"/>
            <a:ext cx="6195317" cy="831048"/>
          </a:xfrm>
        </p:spPr>
        <p:txBody>
          <a:bodyPr>
            <a:normAutofit fontScale="90000"/>
          </a:bodyPr>
          <a:lstStyle/>
          <a:p>
            <a:r>
              <a:rPr lang="nl-BE" dirty="0"/>
              <a:t>Rupture en gouttes </a:t>
            </a:r>
            <a:endParaRPr lang="fr-FR" dirty="0"/>
          </a:p>
        </p:txBody>
      </p:sp>
    </p:spTree>
    <p:extLst>
      <p:ext uri="{BB962C8B-B14F-4D97-AF65-F5344CB8AC3E}">
        <p14:creationId xmlns:p14="http://schemas.microsoft.com/office/powerpoint/2010/main" val="30837172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9"/>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9"/>
                                        </p:tgtEl>
                                      </p:cBhvr>
                                    </p:cmd>
                                  </p:childTnLst>
                                </p:cTn>
                              </p:par>
                            </p:childTnLst>
                          </p:cTn>
                        </p:par>
                      </p:childTnLst>
                    </p:cTn>
                  </p:par>
                </p:childTnLst>
              </p:cTn>
              <p:nextCondLst>
                <p:cond evt="onClick" delay="0">
                  <p:tgtEl>
                    <p:spTgt spid="9"/>
                  </p:tgtEl>
                </p:cond>
              </p:nextCondLst>
            </p:seq>
            <p:video>
              <p:cMediaNode vol="80000">
                <p:cTn id="7" fill="hold" display="0">
                  <p:stCondLst>
                    <p:cond delay="indefinite"/>
                  </p:stCondLst>
                </p:cTn>
                <p:tgtEl>
                  <p:spTgt spid="9"/>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158B95E4-02EE-6347-BC3B-0C2CA31F38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47413" cy="914561"/>
          </a:xfrm>
          <a:prstGeom prst="rect">
            <a:avLst/>
          </a:prstGeom>
        </p:spPr>
      </p:pic>
      <p:sp>
        <p:nvSpPr>
          <p:cNvPr id="12" name="Sous-titre 2">
            <a:extLst>
              <a:ext uri="{FF2B5EF4-FFF2-40B4-BE49-F238E27FC236}">
                <a16:creationId xmlns:a16="http://schemas.microsoft.com/office/drawing/2014/main" id="{B5E13447-582B-884C-A1B0-0A0A59C1ADD9}"/>
              </a:ext>
            </a:extLst>
          </p:cNvPr>
          <p:cNvSpPr>
            <a:spLocks noGrp="1"/>
          </p:cNvSpPr>
          <p:nvPr>
            <p:ph type="subTitle" idx="1"/>
          </p:nvPr>
        </p:nvSpPr>
        <p:spPr>
          <a:xfrm>
            <a:off x="246580" y="991741"/>
            <a:ext cx="11126912" cy="1767155"/>
          </a:xfrm>
        </p:spPr>
        <p:txBody>
          <a:bodyPr/>
          <a:lstStyle/>
          <a:p>
            <a:pPr algn="l"/>
            <a:r>
              <a:rPr lang="nl-BE" dirty="0"/>
              <a:t>Les modèles de transport permettent de mieux appréhender le comportement d’une goutte dans la couche limite. Le couplage entre gouttes est air est encore peu pris en compte en grandes cultures mais il est admis que pour les pratiques usuelles c’est de faible influence par rapport aux autres incertitudes.  </a:t>
            </a:r>
          </a:p>
        </p:txBody>
      </p:sp>
      <p:sp>
        <p:nvSpPr>
          <p:cNvPr id="10" name="Titre 1">
            <a:extLst>
              <a:ext uri="{FF2B5EF4-FFF2-40B4-BE49-F238E27FC236}">
                <a16:creationId xmlns:a16="http://schemas.microsoft.com/office/drawing/2014/main" id="{7E83FDC2-7451-B44F-AF90-A2959A6E184D}"/>
              </a:ext>
            </a:extLst>
          </p:cNvPr>
          <p:cNvSpPr>
            <a:spLocks noGrp="1"/>
          </p:cNvSpPr>
          <p:nvPr>
            <p:ph type="ctrTitle"/>
          </p:nvPr>
        </p:nvSpPr>
        <p:spPr>
          <a:xfrm>
            <a:off x="3380198" y="83514"/>
            <a:ext cx="6822040" cy="831048"/>
          </a:xfrm>
        </p:spPr>
        <p:txBody>
          <a:bodyPr>
            <a:normAutofit fontScale="90000"/>
          </a:bodyPr>
          <a:lstStyle/>
          <a:p>
            <a:r>
              <a:rPr lang="nl-BE" dirty="0"/>
              <a:t>Transport des gouttes </a:t>
            </a:r>
            <a:endParaRPr lang="fr-FR" dirty="0"/>
          </a:p>
        </p:txBody>
      </p:sp>
      <p:pic>
        <p:nvPicPr>
          <p:cNvPr id="3" name="Image 2">
            <a:extLst>
              <a:ext uri="{FF2B5EF4-FFF2-40B4-BE49-F238E27FC236}">
                <a16:creationId xmlns:a16="http://schemas.microsoft.com/office/drawing/2014/main" id="{82ED1E54-5361-9645-9F1A-601F230E4A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6288" y="2648232"/>
            <a:ext cx="10513141" cy="3900849"/>
          </a:xfrm>
          <a:prstGeom prst="rect">
            <a:avLst/>
          </a:prstGeom>
        </p:spPr>
      </p:pic>
    </p:spTree>
    <p:extLst>
      <p:ext uri="{BB962C8B-B14F-4D97-AF65-F5344CB8AC3E}">
        <p14:creationId xmlns:p14="http://schemas.microsoft.com/office/powerpoint/2010/main" val="197695745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158B95E4-02EE-6347-BC3B-0C2CA31F38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47413" cy="914561"/>
          </a:xfrm>
          <a:prstGeom prst="rect">
            <a:avLst/>
          </a:prstGeom>
        </p:spPr>
      </p:pic>
      <p:sp>
        <p:nvSpPr>
          <p:cNvPr id="12" name="Sous-titre 2">
            <a:extLst>
              <a:ext uri="{FF2B5EF4-FFF2-40B4-BE49-F238E27FC236}">
                <a16:creationId xmlns:a16="http://schemas.microsoft.com/office/drawing/2014/main" id="{B5E13447-582B-884C-A1B0-0A0A59C1ADD9}"/>
              </a:ext>
            </a:extLst>
          </p:cNvPr>
          <p:cNvSpPr>
            <a:spLocks noGrp="1"/>
          </p:cNvSpPr>
          <p:nvPr>
            <p:ph type="subTitle" idx="1"/>
          </p:nvPr>
        </p:nvSpPr>
        <p:spPr>
          <a:xfrm>
            <a:off x="246580" y="991741"/>
            <a:ext cx="4191855" cy="4987819"/>
          </a:xfrm>
        </p:spPr>
        <p:txBody>
          <a:bodyPr>
            <a:normAutofit/>
          </a:bodyPr>
          <a:lstStyle/>
          <a:p>
            <a:pPr algn="l"/>
            <a:r>
              <a:rPr lang="nl-BE" dirty="0"/>
              <a:t>Les modèles de transport permettent des études de sensibilité qui éclairent sur le rôle des variables d’influence telles que la hauteur de pulvérisation, la vitesse du vent, la vitesse ou l’angle d’éjection des gouttes. </a:t>
            </a:r>
          </a:p>
        </p:txBody>
      </p:sp>
      <p:pic>
        <p:nvPicPr>
          <p:cNvPr id="4" name="Image 3">
            <a:extLst>
              <a:ext uri="{FF2B5EF4-FFF2-40B4-BE49-F238E27FC236}">
                <a16:creationId xmlns:a16="http://schemas.microsoft.com/office/drawing/2014/main" id="{3ADD135F-070B-6E45-80B7-1F5607FC80D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38435" y="0"/>
            <a:ext cx="7991964" cy="6642767"/>
          </a:xfrm>
          <a:prstGeom prst="rect">
            <a:avLst/>
          </a:prstGeom>
        </p:spPr>
      </p:pic>
    </p:spTree>
    <p:extLst>
      <p:ext uri="{BB962C8B-B14F-4D97-AF65-F5344CB8AC3E}">
        <p14:creationId xmlns:p14="http://schemas.microsoft.com/office/powerpoint/2010/main" val="31263200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158B95E4-02EE-6347-BC3B-0C2CA31F38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47413" cy="914561"/>
          </a:xfrm>
          <a:prstGeom prst="rect">
            <a:avLst/>
          </a:prstGeom>
        </p:spPr>
      </p:pic>
      <p:sp>
        <p:nvSpPr>
          <p:cNvPr id="12" name="Sous-titre 2">
            <a:extLst>
              <a:ext uri="{FF2B5EF4-FFF2-40B4-BE49-F238E27FC236}">
                <a16:creationId xmlns:a16="http://schemas.microsoft.com/office/drawing/2014/main" id="{B5E13447-582B-884C-A1B0-0A0A59C1ADD9}"/>
              </a:ext>
            </a:extLst>
          </p:cNvPr>
          <p:cNvSpPr>
            <a:spLocks noGrp="1"/>
          </p:cNvSpPr>
          <p:nvPr>
            <p:ph type="subTitle" idx="1"/>
          </p:nvPr>
        </p:nvSpPr>
        <p:spPr>
          <a:xfrm>
            <a:off x="246580" y="991741"/>
            <a:ext cx="11126912" cy="1767155"/>
          </a:xfrm>
        </p:spPr>
        <p:txBody>
          <a:bodyPr/>
          <a:lstStyle/>
          <a:p>
            <a:pPr algn="l"/>
            <a:r>
              <a:rPr lang="nl-BE" dirty="0"/>
              <a:t>Le lien entre dérive directe et taille de goutte est très fort et bien établi tant au niveau théorique qu’expérimental. Pour une buse en mouvement le couplage des phases liquides et gazeuses est faible. </a:t>
            </a:r>
          </a:p>
        </p:txBody>
      </p:sp>
      <p:sp>
        <p:nvSpPr>
          <p:cNvPr id="10" name="Titre 1">
            <a:extLst>
              <a:ext uri="{FF2B5EF4-FFF2-40B4-BE49-F238E27FC236}">
                <a16:creationId xmlns:a16="http://schemas.microsoft.com/office/drawing/2014/main" id="{7E83FDC2-7451-B44F-AF90-A2959A6E184D}"/>
              </a:ext>
            </a:extLst>
          </p:cNvPr>
          <p:cNvSpPr>
            <a:spLocks noGrp="1"/>
          </p:cNvSpPr>
          <p:nvPr>
            <p:ph type="ctrTitle"/>
          </p:nvPr>
        </p:nvSpPr>
        <p:spPr>
          <a:xfrm>
            <a:off x="3380198" y="83514"/>
            <a:ext cx="6822040" cy="831048"/>
          </a:xfrm>
        </p:spPr>
        <p:txBody>
          <a:bodyPr>
            <a:normAutofit fontScale="90000"/>
          </a:bodyPr>
          <a:lstStyle/>
          <a:p>
            <a:r>
              <a:rPr lang="nl-BE" dirty="0"/>
              <a:t>Transport des gouttes </a:t>
            </a:r>
            <a:endParaRPr lang="fr-FR" dirty="0"/>
          </a:p>
        </p:txBody>
      </p:sp>
      <p:pic>
        <p:nvPicPr>
          <p:cNvPr id="4" name="Image 3">
            <a:extLst>
              <a:ext uri="{FF2B5EF4-FFF2-40B4-BE49-F238E27FC236}">
                <a16:creationId xmlns:a16="http://schemas.microsoft.com/office/drawing/2014/main" id="{15A3C7DC-E9A9-4048-AE82-171428EC67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4674" y="2671280"/>
            <a:ext cx="10325528" cy="4017055"/>
          </a:xfrm>
          <a:prstGeom prst="rect">
            <a:avLst/>
          </a:prstGeom>
        </p:spPr>
      </p:pic>
    </p:spTree>
    <p:extLst>
      <p:ext uri="{BB962C8B-B14F-4D97-AF65-F5344CB8AC3E}">
        <p14:creationId xmlns:p14="http://schemas.microsoft.com/office/powerpoint/2010/main" val="39346229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158B95E4-02EE-6347-BC3B-0C2CA31F386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2647413" cy="914561"/>
          </a:xfrm>
          <a:prstGeom prst="rect">
            <a:avLst/>
          </a:prstGeom>
        </p:spPr>
      </p:pic>
      <p:sp>
        <p:nvSpPr>
          <p:cNvPr id="12" name="Sous-titre 2">
            <a:extLst>
              <a:ext uri="{FF2B5EF4-FFF2-40B4-BE49-F238E27FC236}">
                <a16:creationId xmlns:a16="http://schemas.microsoft.com/office/drawing/2014/main" id="{B5E13447-582B-884C-A1B0-0A0A59C1ADD9}"/>
              </a:ext>
            </a:extLst>
          </p:cNvPr>
          <p:cNvSpPr>
            <a:spLocks noGrp="1"/>
          </p:cNvSpPr>
          <p:nvPr>
            <p:ph type="subTitle" idx="1"/>
          </p:nvPr>
        </p:nvSpPr>
        <p:spPr>
          <a:xfrm>
            <a:off x="441789" y="1248595"/>
            <a:ext cx="3904180" cy="3816565"/>
          </a:xfrm>
        </p:spPr>
        <p:txBody>
          <a:bodyPr/>
          <a:lstStyle/>
          <a:p>
            <a:pPr algn="l"/>
            <a:r>
              <a:rPr lang="nl-BE" dirty="0"/>
              <a:t>Le transport des gouttes au sein des canopées fait l’objet de peu de recherches récentes mais est sans doute un point critique de la compréhension du transfert des produits vers les plantes. </a:t>
            </a:r>
          </a:p>
        </p:txBody>
      </p:sp>
      <p:pic>
        <p:nvPicPr>
          <p:cNvPr id="3" name="Image 2">
            <a:extLst>
              <a:ext uri="{FF2B5EF4-FFF2-40B4-BE49-F238E27FC236}">
                <a16:creationId xmlns:a16="http://schemas.microsoft.com/office/drawing/2014/main" id="{0914906E-8042-0B4B-9DD1-5C7565E8C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50358" y="0"/>
            <a:ext cx="7741642" cy="6858000"/>
          </a:xfrm>
          <a:prstGeom prst="rect">
            <a:avLst/>
          </a:prstGeom>
        </p:spPr>
      </p:pic>
    </p:spTree>
    <p:extLst>
      <p:ext uri="{BB962C8B-B14F-4D97-AF65-F5344CB8AC3E}">
        <p14:creationId xmlns:p14="http://schemas.microsoft.com/office/powerpoint/2010/main" val="302774331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Image 14">
            <a:extLst>
              <a:ext uri="{FF2B5EF4-FFF2-40B4-BE49-F238E27FC236}">
                <a16:creationId xmlns:a16="http://schemas.microsoft.com/office/drawing/2014/main" id="{158B95E4-02EE-6347-BC3B-0C2CA31F38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2647413" cy="914561"/>
          </a:xfrm>
          <a:prstGeom prst="rect">
            <a:avLst/>
          </a:prstGeom>
        </p:spPr>
      </p:pic>
      <p:sp>
        <p:nvSpPr>
          <p:cNvPr id="12" name="Sous-titre 2">
            <a:extLst>
              <a:ext uri="{FF2B5EF4-FFF2-40B4-BE49-F238E27FC236}">
                <a16:creationId xmlns:a16="http://schemas.microsoft.com/office/drawing/2014/main" id="{B5E13447-582B-884C-A1B0-0A0A59C1ADD9}"/>
              </a:ext>
            </a:extLst>
          </p:cNvPr>
          <p:cNvSpPr>
            <a:spLocks noGrp="1"/>
          </p:cNvSpPr>
          <p:nvPr>
            <p:ph type="subTitle" idx="1"/>
          </p:nvPr>
        </p:nvSpPr>
        <p:spPr>
          <a:xfrm>
            <a:off x="246580" y="991741"/>
            <a:ext cx="11126912" cy="1767155"/>
          </a:xfrm>
        </p:spPr>
        <p:txBody>
          <a:bodyPr/>
          <a:lstStyle/>
          <a:p>
            <a:pPr algn="l"/>
            <a:r>
              <a:rPr lang="nl-BE" dirty="0"/>
              <a:t>Le comportement des gouttes lors de l’impact sur les feuilles conditionne la rétention à l’échelle de la plante. </a:t>
            </a:r>
          </a:p>
        </p:txBody>
      </p:sp>
      <p:sp>
        <p:nvSpPr>
          <p:cNvPr id="10" name="Titre 1">
            <a:extLst>
              <a:ext uri="{FF2B5EF4-FFF2-40B4-BE49-F238E27FC236}">
                <a16:creationId xmlns:a16="http://schemas.microsoft.com/office/drawing/2014/main" id="{7E83FDC2-7451-B44F-AF90-A2959A6E184D}"/>
              </a:ext>
            </a:extLst>
          </p:cNvPr>
          <p:cNvSpPr>
            <a:spLocks noGrp="1"/>
          </p:cNvSpPr>
          <p:nvPr>
            <p:ph type="ctrTitle"/>
          </p:nvPr>
        </p:nvSpPr>
        <p:spPr>
          <a:xfrm>
            <a:off x="3380198" y="83514"/>
            <a:ext cx="6822040" cy="831048"/>
          </a:xfrm>
        </p:spPr>
        <p:txBody>
          <a:bodyPr>
            <a:normAutofit fontScale="90000"/>
          </a:bodyPr>
          <a:lstStyle/>
          <a:p>
            <a:r>
              <a:rPr lang="nl-BE" dirty="0"/>
              <a:t>Rétention </a:t>
            </a:r>
            <a:endParaRPr lang="fr-FR" dirty="0"/>
          </a:p>
        </p:txBody>
      </p:sp>
      <p:pic>
        <p:nvPicPr>
          <p:cNvPr id="2" name="002 Bean &amp; Cheno_Flat fan nozzle_water only.mov">
            <a:hlinkClick r:id="" action="ppaction://media"/>
            <a:extLst>
              <a:ext uri="{FF2B5EF4-FFF2-40B4-BE49-F238E27FC236}">
                <a16:creationId xmlns:a16="http://schemas.microsoft.com/office/drawing/2014/main" id="{647E0130-D796-5841-984E-A6FD7EE0DE3E}"/>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a:stretch/>
        </p:blipFill>
        <p:spPr>
          <a:xfrm>
            <a:off x="1021028" y="1998885"/>
            <a:ext cx="9921411" cy="3671439"/>
          </a:xfrm>
          <a:prstGeom prst="rect">
            <a:avLst/>
          </a:prstGeom>
        </p:spPr>
      </p:pic>
    </p:spTree>
    <p:extLst>
      <p:ext uri="{BB962C8B-B14F-4D97-AF65-F5344CB8AC3E}">
        <p14:creationId xmlns:p14="http://schemas.microsoft.com/office/powerpoint/2010/main" val="53402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836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36364">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391</TotalTime>
  <Words>717</Words>
  <Application>Microsoft Macintosh PowerPoint</Application>
  <PresentationFormat>Grand écran</PresentationFormat>
  <Paragraphs>56</Paragraphs>
  <Slides>15</Slides>
  <Notes>5</Notes>
  <HiddenSlides>0</HiddenSlides>
  <MMClips>3</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15</vt:i4>
      </vt:variant>
    </vt:vector>
  </HeadingPairs>
  <TitlesOfParts>
    <vt:vector size="19" baseType="lpstr">
      <vt:lpstr>Arial</vt:lpstr>
      <vt:lpstr>Calibri</vt:lpstr>
      <vt:lpstr>Calibri Light</vt:lpstr>
      <vt:lpstr>Thème Office</vt:lpstr>
      <vt:lpstr>Mécanismes de dépôts et d’impacts de gouttes de pulvérisation</vt:lpstr>
      <vt:lpstr>Processus </vt:lpstr>
      <vt:lpstr>Présentation PowerPoint</vt:lpstr>
      <vt:lpstr>Rupture en gouttes </vt:lpstr>
      <vt:lpstr>Transport des gouttes </vt:lpstr>
      <vt:lpstr>Présentation PowerPoint</vt:lpstr>
      <vt:lpstr>Transport des gouttes </vt:lpstr>
      <vt:lpstr>Présentation PowerPoint</vt:lpstr>
      <vt:lpstr>Rétention </vt:lpstr>
      <vt:lpstr>Rétention </vt:lpstr>
      <vt:lpstr>Rétention </vt:lpstr>
      <vt:lpstr>Rétention </vt:lpstr>
      <vt:lpstr>Rétention </vt:lpstr>
      <vt:lpstr>Modélisation muti-échelles </vt:lpstr>
      <vt:lpstr>Conclusions et perspectives </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Mécanismes de dépôts et d’impacts de gouttes de pulvérisation</dc:title>
  <dc:creator>Utilisateur Microsoft Office</dc:creator>
  <cp:lastModifiedBy>Utilisateur Microsoft Office</cp:lastModifiedBy>
  <cp:revision>27</cp:revision>
  <dcterms:created xsi:type="dcterms:W3CDTF">2018-03-07T08:55:08Z</dcterms:created>
  <dcterms:modified xsi:type="dcterms:W3CDTF">2018-03-07T15:27:00Z</dcterms:modified>
</cp:coreProperties>
</file>