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688" r:id="rId2"/>
    <p:sldMasterId id="2147483695" r:id="rId3"/>
  </p:sldMasterIdLst>
  <p:notesMasterIdLst>
    <p:notesMasterId r:id="rId62"/>
  </p:notesMasterIdLst>
  <p:handoutMasterIdLst>
    <p:handoutMasterId r:id="rId63"/>
  </p:handoutMasterIdLst>
  <p:sldIdLst>
    <p:sldId id="339" r:id="rId4"/>
    <p:sldId id="297" r:id="rId5"/>
    <p:sldId id="394" r:id="rId6"/>
    <p:sldId id="396" r:id="rId7"/>
    <p:sldId id="395" r:id="rId8"/>
    <p:sldId id="393" r:id="rId9"/>
    <p:sldId id="448" r:id="rId10"/>
    <p:sldId id="397" r:id="rId11"/>
    <p:sldId id="441" r:id="rId12"/>
    <p:sldId id="442" r:id="rId13"/>
    <p:sldId id="443" r:id="rId14"/>
    <p:sldId id="444" r:id="rId15"/>
    <p:sldId id="445" r:id="rId16"/>
    <p:sldId id="446" r:id="rId17"/>
    <p:sldId id="438" r:id="rId18"/>
    <p:sldId id="447" r:id="rId19"/>
    <p:sldId id="398" r:id="rId20"/>
    <p:sldId id="399" r:id="rId21"/>
    <p:sldId id="401" r:id="rId22"/>
    <p:sldId id="449" r:id="rId23"/>
    <p:sldId id="402" r:id="rId24"/>
    <p:sldId id="403" r:id="rId25"/>
    <p:sldId id="404" r:id="rId26"/>
    <p:sldId id="405" r:id="rId27"/>
    <p:sldId id="407" r:id="rId28"/>
    <p:sldId id="408" r:id="rId29"/>
    <p:sldId id="409" r:id="rId30"/>
    <p:sldId id="410" r:id="rId31"/>
    <p:sldId id="412" r:id="rId32"/>
    <p:sldId id="413" r:id="rId33"/>
    <p:sldId id="414" r:id="rId34"/>
    <p:sldId id="417" r:id="rId35"/>
    <p:sldId id="418" r:id="rId36"/>
    <p:sldId id="419" r:id="rId37"/>
    <p:sldId id="450" r:id="rId38"/>
    <p:sldId id="416" r:id="rId39"/>
    <p:sldId id="415" r:id="rId40"/>
    <p:sldId id="451" r:id="rId41"/>
    <p:sldId id="420" r:id="rId42"/>
    <p:sldId id="421" r:id="rId43"/>
    <p:sldId id="423" r:id="rId44"/>
    <p:sldId id="424" r:id="rId45"/>
    <p:sldId id="422" r:id="rId46"/>
    <p:sldId id="425" r:id="rId47"/>
    <p:sldId id="453" r:id="rId48"/>
    <p:sldId id="426" r:id="rId49"/>
    <p:sldId id="430" r:id="rId50"/>
    <p:sldId id="427" r:id="rId51"/>
    <p:sldId id="428" r:id="rId52"/>
    <p:sldId id="429" r:id="rId53"/>
    <p:sldId id="431" r:id="rId54"/>
    <p:sldId id="432" r:id="rId55"/>
    <p:sldId id="433" r:id="rId56"/>
    <p:sldId id="452" r:id="rId57"/>
    <p:sldId id="434" r:id="rId58"/>
    <p:sldId id="437" r:id="rId59"/>
    <p:sldId id="436" r:id="rId60"/>
    <p:sldId id="435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ndro SANZ" initials="L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4745"/>
    <a:srgbClr val="FFA7A7"/>
    <a:srgbClr val="F0841F"/>
    <a:srgbClr val="DE0673"/>
    <a:srgbClr val="254061"/>
    <a:srgbClr val="006D7A"/>
    <a:srgbClr val="11ABD4"/>
    <a:srgbClr val="B0C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3" autoAdjust="0"/>
    <p:restoredTop sz="88932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866" y="120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3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on%20laptop%20master:Users:antoine:Downloads:analyze(1)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62478220242704"/>
          <c:y val="7.9221658078492019E-2"/>
          <c:w val="0.79553125633872801"/>
          <c:h val="0.77889955427184721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800000"/>
              </a:solidFill>
            </a:ln>
          </c:spPr>
          <c:marker>
            <c:symbol val="none"/>
          </c:marker>
          <c:xVal>
            <c:numRef>
              <c:f>'analyze(1).txt'!$A$1:$A$44</c:f>
              <c:numCache>
                <c:formatCode>General</c:formatCode>
                <c:ptCount val="44"/>
                <c:pt idx="0">
                  <c:v>1970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</c:numCache>
            </c:numRef>
          </c:xVal>
          <c:yVal>
            <c:numRef>
              <c:f>'analyze(1).txt'!$B$1:$B$44</c:f>
              <c:numCache>
                <c:formatCode>General</c:formatCode>
                <c:ptCount val="44"/>
                <c:pt idx="0">
                  <c:v>11</c:v>
                </c:pt>
                <c:pt idx="1">
                  <c:v>14</c:v>
                </c:pt>
                <c:pt idx="2">
                  <c:v>20</c:v>
                </c:pt>
                <c:pt idx="3">
                  <c:v>32</c:v>
                </c:pt>
                <c:pt idx="4">
                  <c:v>48</c:v>
                </c:pt>
                <c:pt idx="5">
                  <c:v>67</c:v>
                </c:pt>
                <c:pt idx="6">
                  <c:v>61</c:v>
                </c:pt>
                <c:pt idx="7">
                  <c:v>62</c:v>
                </c:pt>
                <c:pt idx="8">
                  <c:v>56</c:v>
                </c:pt>
                <c:pt idx="9">
                  <c:v>40</c:v>
                </c:pt>
                <c:pt idx="10">
                  <c:v>39</c:v>
                </c:pt>
                <c:pt idx="11">
                  <c:v>99</c:v>
                </c:pt>
                <c:pt idx="12">
                  <c:v>80</c:v>
                </c:pt>
                <c:pt idx="13">
                  <c:v>86</c:v>
                </c:pt>
                <c:pt idx="14">
                  <c:v>92</c:v>
                </c:pt>
                <c:pt idx="15">
                  <c:v>72</c:v>
                </c:pt>
                <c:pt idx="16">
                  <c:v>83</c:v>
                </c:pt>
                <c:pt idx="17">
                  <c:v>75</c:v>
                </c:pt>
                <c:pt idx="18">
                  <c:v>77</c:v>
                </c:pt>
                <c:pt idx="19">
                  <c:v>98</c:v>
                </c:pt>
                <c:pt idx="20">
                  <c:v>103</c:v>
                </c:pt>
                <c:pt idx="21">
                  <c:v>110</c:v>
                </c:pt>
                <c:pt idx="22">
                  <c:v>100</c:v>
                </c:pt>
                <c:pt idx="23">
                  <c:v>127</c:v>
                </c:pt>
                <c:pt idx="24">
                  <c:v>107</c:v>
                </c:pt>
                <c:pt idx="25">
                  <c:v>119</c:v>
                </c:pt>
                <c:pt idx="26">
                  <c:v>127</c:v>
                </c:pt>
                <c:pt idx="27">
                  <c:v>140</c:v>
                </c:pt>
                <c:pt idx="28">
                  <c:v>162</c:v>
                </c:pt>
                <c:pt idx="29">
                  <c:v>228</c:v>
                </c:pt>
                <c:pt idx="30">
                  <c:v>207</c:v>
                </c:pt>
                <c:pt idx="31">
                  <c:v>191</c:v>
                </c:pt>
                <c:pt idx="32">
                  <c:v>197</c:v>
                </c:pt>
                <c:pt idx="33">
                  <c:v>271</c:v>
                </c:pt>
                <c:pt idx="34">
                  <c:v>297</c:v>
                </c:pt>
                <c:pt idx="35">
                  <c:v>317</c:v>
                </c:pt>
                <c:pt idx="36">
                  <c:v>395</c:v>
                </c:pt>
                <c:pt idx="37">
                  <c:v>470</c:v>
                </c:pt>
                <c:pt idx="38">
                  <c:v>642</c:v>
                </c:pt>
                <c:pt idx="39">
                  <c:v>669</c:v>
                </c:pt>
                <c:pt idx="40">
                  <c:v>853</c:v>
                </c:pt>
                <c:pt idx="41">
                  <c:v>1006</c:v>
                </c:pt>
                <c:pt idx="42">
                  <c:v>1067</c:v>
                </c:pt>
                <c:pt idx="43">
                  <c:v>1249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F1-4854-BB8B-1A1BBDB854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60384"/>
        <c:axId val="88960960"/>
      </c:scatterChart>
      <c:valAx>
        <c:axId val="88960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fr-FR"/>
          </a:p>
        </c:txPr>
        <c:crossAx val="88960960"/>
        <c:crosses val="autoZero"/>
        <c:crossBetween val="midCat"/>
      </c:valAx>
      <c:valAx>
        <c:axId val="88960960"/>
        <c:scaling>
          <c:orientation val="minMax"/>
          <c:max val="149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fr-FR"/>
          </a:p>
        </c:txPr>
        <c:crossAx val="88960384"/>
        <c:crosses val="autoZero"/>
        <c:crossBetween val="midCat"/>
        <c:majorUnit val="25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rgbClr val="000090"/>
      </a:solidFill>
    </a:ln>
    <a:effectLst>
      <a:outerShdw blurRad="50800" dist="38100" dir="2700000" algn="tl" rotWithShape="0">
        <a:srgbClr val="000000">
          <a:alpha val="43000"/>
        </a:srgbClr>
      </a:outerShdw>
    </a:effectLst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A54B7-0E23-496E-A533-7B5889204A03}" type="doc">
      <dgm:prSet loTypeId="urn:microsoft.com/office/officeart/2005/8/layout/equation2" loCatId="process" qsTypeId="urn:microsoft.com/office/officeart/2005/8/quickstyle/simple1" qsCatId="simple" csTypeId="urn:microsoft.com/office/officeart/2005/8/colors/colorful3" csCatId="colorful" phldr="1"/>
      <dgm:spPr/>
    </dgm:pt>
    <dgm:pt modelId="{7290BBC4-F271-45C0-87DB-DD980B7B724C}">
      <dgm:prSet phldrT="[Texte]" custT="1"/>
      <dgm:spPr/>
      <dgm:t>
        <a:bodyPr/>
        <a:lstStyle/>
        <a:p>
          <a:r>
            <a:rPr lang="fr-BE" sz="1600" b="1" dirty="0" smtClean="0"/>
            <a:t>Questions posées au patient pendant la CRS-R</a:t>
          </a:r>
          <a:endParaRPr lang="fr-BE" sz="1600" b="1" dirty="0"/>
        </a:p>
      </dgm:t>
    </dgm:pt>
    <dgm:pt modelId="{57347B5B-B63F-4199-9C94-3FD10334C79F}" type="parTrans" cxnId="{113AA065-6C08-496E-BFE8-1FD1FEC99619}">
      <dgm:prSet/>
      <dgm:spPr/>
      <dgm:t>
        <a:bodyPr/>
        <a:lstStyle/>
        <a:p>
          <a:endParaRPr lang="fr-BE"/>
        </a:p>
      </dgm:t>
    </dgm:pt>
    <dgm:pt modelId="{D43C82BD-E1CF-452C-B95F-BF84F1A4ED9A}" type="sibTrans" cxnId="{113AA065-6C08-496E-BFE8-1FD1FEC99619}">
      <dgm:prSet/>
      <dgm:spPr/>
      <dgm:t>
        <a:bodyPr/>
        <a:lstStyle/>
        <a:p>
          <a:endParaRPr lang="fr-BE"/>
        </a:p>
      </dgm:t>
    </dgm:pt>
    <dgm:pt modelId="{D4260EB7-20D1-4CB4-BF15-B05765B118C9}">
      <dgm:prSet phldrT="[Texte]" custT="1"/>
      <dgm:spPr/>
      <dgm:t>
        <a:bodyPr/>
        <a:lstStyle/>
        <a:p>
          <a:r>
            <a:rPr lang="fr-BE" sz="1600" b="1" dirty="0" smtClean="0"/>
            <a:t>Lésions des régions du langage </a:t>
          </a:r>
          <a:r>
            <a:rPr lang="fr-BE" sz="1600" b="1" dirty="0" smtClean="0">
              <a:sym typeface="Wingdings" panose="05000000000000000000" pitchFamily="2" charset="2"/>
            </a:rPr>
            <a:t></a:t>
          </a:r>
          <a:r>
            <a:rPr lang="fr-BE" sz="1600" b="1" dirty="0" smtClean="0"/>
            <a:t> le patient ne comprend pas</a:t>
          </a:r>
          <a:endParaRPr lang="fr-BE" sz="1600" b="1" dirty="0"/>
        </a:p>
      </dgm:t>
    </dgm:pt>
    <dgm:pt modelId="{EE5A9BDD-0D96-44F4-8D53-30D88C792D47}" type="parTrans" cxnId="{20586E10-12C7-4BF6-A303-17E77E85F67C}">
      <dgm:prSet/>
      <dgm:spPr/>
      <dgm:t>
        <a:bodyPr/>
        <a:lstStyle/>
        <a:p>
          <a:endParaRPr lang="fr-BE"/>
        </a:p>
      </dgm:t>
    </dgm:pt>
    <dgm:pt modelId="{6C823436-BBCE-4C81-A52D-FA15AE23ED7E}" type="sibTrans" cxnId="{20586E10-12C7-4BF6-A303-17E77E85F67C}">
      <dgm:prSet/>
      <dgm:spPr/>
      <dgm:t>
        <a:bodyPr/>
        <a:lstStyle/>
        <a:p>
          <a:endParaRPr lang="fr-BE" dirty="0"/>
        </a:p>
      </dgm:t>
    </dgm:pt>
    <dgm:pt modelId="{DD92E566-2556-418C-87D6-EED0C0AFAB8A}">
      <dgm:prSet phldrT="[Texte]"/>
      <dgm:spPr/>
      <dgm:t>
        <a:bodyPr/>
        <a:lstStyle/>
        <a:p>
          <a:r>
            <a:rPr lang="fr-BE" b="1" dirty="0" smtClean="0"/>
            <a:t>Sous-estimation du niveau de conscience!</a:t>
          </a:r>
          <a:endParaRPr lang="fr-BE" b="1" dirty="0"/>
        </a:p>
      </dgm:t>
    </dgm:pt>
    <dgm:pt modelId="{39A6DBC7-273F-4EC1-BF6C-93864EB2A036}" type="parTrans" cxnId="{54EB13B9-5DFC-4E2C-97FB-D0FFEC7B7149}">
      <dgm:prSet/>
      <dgm:spPr/>
      <dgm:t>
        <a:bodyPr/>
        <a:lstStyle/>
        <a:p>
          <a:endParaRPr lang="fr-BE"/>
        </a:p>
      </dgm:t>
    </dgm:pt>
    <dgm:pt modelId="{3DE3E52B-71C7-4F50-A79E-3327356D9340}" type="sibTrans" cxnId="{54EB13B9-5DFC-4E2C-97FB-D0FFEC7B7149}">
      <dgm:prSet/>
      <dgm:spPr/>
      <dgm:t>
        <a:bodyPr/>
        <a:lstStyle/>
        <a:p>
          <a:endParaRPr lang="fr-BE"/>
        </a:p>
      </dgm:t>
    </dgm:pt>
    <dgm:pt modelId="{237F988C-58D5-4A0B-9EE7-195913E6DDB0}" type="pres">
      <dgm:prSet presAssocID="{9E3A54B7-0E23-496E-A533-7B5889204A03}" presName="Name0" presStyleCnt="0">
        <dgm:presLayoutVars>
          <dgm:dir/>
          <dgm:resizeHandles val="exact"/>
        </dgm:presLayoutVars>
      </dgm:prSet>
      <dgm:spPr/>
    </dgm:pt>
    <dgm:pt modelId="{FC78B0A3-737A-45D9-8D56-5AF4B6355D2F}" type="pres">
      <dgm:prSet presAssocID="{9E3A54B7-0E23-496E-A533-7B5889204A03}" presName="vNodes" presStyleCnt="0"/>
      <dgm:spPr/>
    </dgm:pt>
    <dgm:pt modelId="{32AC761D-F05C-488D-8E6C-F99EF066BC8A}" type="pres">
      <dgm:prSet presAssocID="{7290BBC4-F271-45C0-87DB-DD980B7B724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51C2D8D4-CAF9-4C87-9A0A-512A7F791AFD}" type="pres">
      <dgm:prSet presAssocID="{D43C82BD-E1CF-452C-B95F-BF84F1A4ED9A}" presName="spacerT" presStyleCnt="0"/>
      <dgm:spPr/>
    </dgm:pt>
    <dgm:pt modelId="{D3BC4192-3949-4B05-A580-3AFC718C0BBF}" type="pres">
      <dgm:prSet presAssocID="{D43C82BD-E1CF-452C-B95F-BF84F1A4ED9A}" presName="sibTrans" presStyleLbl="sibTrans2D1" presStyleIdx="0" presStyleCnt="2"/>
      <dgm:spPr/>
      <dgm:t>
        <a:bodyPr/>
        <a:lstStyle/>
        <a:p>
          <a:endParaRPr lang="fr-CH"/>
        </a:p>
      </dgm:t>
    </dgm:pt>
    <dgm:pt modelId="{BE5D3F54-BFAF-40E5-9329-DF649D6971DB}" type="pres">
      <dgm:prSet presAssocID="{D43C82BD-E1CF-452C-B95F-BF84F1A4ED9A}" presName="spacerB" presStyleCnt="0"/>
      <dgm:spPr/>
    </dgm:pt>
    <dgm:pt modelId="{15747115-879F-4FAC-B8D1-7845D1E3D3AB}" type="pres">
      <dgm:prSet presAssocID="{D4260EB7-20D1-4CB4-BF15-B05765B118C9}" presName="node" presStyleLbl="node1" presStyleIdx="1" presStyleCnt="3" custScaleX="129109" custScaleY="13063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0A58170-FB9A-45EA-9239-2ABD8998E553}" type="pres">
      <dgm:prSet presAssocID="{9E3A54B7-0E23-496E-A533-7B5889204A03}" presName="sibTransLast" presStyleLbl="sibTrans2D1" presStyleIdx="1" presStyleCnt="2" custLinFactNeighborX="-12715" custLinFactNeighborY="-26084"/>
      <dgm:spPr/>
      <dgm:t>
        <a:bodyPr/>
        <a:lstStyle/>
        <a:p>
          <a:endParaRPr lang="fr-CH"/>
        </a:p>
      </dgm:t>
    </dgm:pt>
    <dgm:pt modelId="{89C4138D-73FD-451A-B0A5-AA2949997F02}" type="pres">
      <dgm:prSet presAssocID="{9E3A54B7-0E23-496E-A533-7B5889204A03}" presName="connectorText" presStyleLbl="sibTrans2D1" presStyleIdx="1" presStyleCnt="2"/>
      <dgm:spPr/>
      <dgm:t>
        <a:bodyPr/>
        <a:lstStyle/>
        <a:p>
          <a:endParaRPr lang="fr-CH"/>
        </a:p>
      </dgm:t>
    </dgm:pt>
    <dgm:pt modelId="{90565E15-2FDD-423E-A4D9-84F1FDAFAC29}" type="pres">
      <dgm:prSet presAssocID="{9E3A54B7-0E23-496E-A533-7B5889204A03}" presName="lastNode" presStyleLbl="node1" presStyleIdx="2" presStyleCnt="3" custLinFactNeighborY="-5256">
        <dgm:presLayoutVars>
          <dgm:bulletEnabled val="1"/>
        </dgm:presLayoutVars>
      </dgm:prSet>
      <dgm:spPr/>
      <dgm:t>
        <a:bodyPr/>
        <a:lstStyle/>
        <a:p>
          <a:endParaRPr lang="fr-CH"/>
        </a:p>
      </dgm:t>
    </dgm:pt>
  </dgm:ptLst>
  <dgm:cxnLst>
    <dgm:cxn modelId="{259B73CF-F94F-43D0-B775-87800A23834D}" type="presOf" srcId="{D4260EB7-20D1-4CB4-BF15-B05765B118C9}" destId="{15747115-879F-4FAC-B8D1-7845D1E3D3AB}" srcOrd="0" destOrd="0" presId="urn:microsoft.com/office/officeart/2005/8/layout/equation2"/>
    <dgm:cxn modelId="{B92B06A1-7807-4309-9953-9BB889344228}" type="presOf" srcId="{D43C82BD-E1CF-452C-B95F-BF84F1A4ED9A}" destId="{D3BC4192-3949-4B05-A580-3AFC718C0BBF}" srcOrd="0" destOrd="0" presId="urn:microsoft.com/office/officeart/2005/8/layout/equation2"/>
    <dgm:cxn modelId="{1E0DBE37-D8BF-4EC2-86B4-AB3954090A8B}" type="presOf" srcId="{7290BBC4-F271-45C0-87DB-DD980B7B724C}" destId="{32AC761D-F05C-488D-8E6C-F99EF066BC8A}" srcOrd="0" destOrd="0" presId="urn:microsoft.com/office/officeart/2005/8/layout/equation2"/>
    <dgm:cxn modelId="{113AA065-6C08-496E-BFE8-1FD1FEC99619}" srcId="{9E3A54B7-0E23-496E-A533-7B5889204A03}" destId="{7290BBC4-F271-45C0-87DB-DD980B7B724C}" srcOrd="0" destOrd="0" parTransId="{57347B5B-B63F-4199-9C94-3FD10334C79F}" sibTransId="{D43C82BD-E1CF-452C-B95F-BF84F1A4ED9A}"/>
    <dgm:cxn modelId="{4122E8AD-0EEC-45AB-8F11-5BC5162B71D0}" type="presOf" srcId="{6C823436-BBCE-4C81-A52D-FA15AE23ED7E}" destId="{89C4138D-73FD-451A-B0A5-AA2949997F02}" srcOrd="1" destOrd="0" presId="urn:microsoft.com/office/officeart/2005/8/layout/equation2"/>
    <dgm:cxn modelId="{8A073F66-3C38-4455-9882-5507DD498AA0}" type="presOf" srcId="{9E3A54B7-0E23-496E-A533-7B5889204A03}" destId="{237F988C-58D5-4A0B-9EE7-195913E6DDB0}" srcOrd="0" destOrd="0" presId="urn:microsoft.com/office/officeart/2005/8/layout/equation2"/>
    <dgm:cxn modelId="{20586E10-12C7-4BF6-A303-17E77E85F67C}" srcId="{9E3A54B7-0E23-496E-A533-7B5889204A03}" destId="{D4260EB7-20D1-4CB4-BF15-B05765B118C9}" srcOrd="1" destOrd="0" parTransId="{EE5A9BDD-0D96-44F4-8D53-30D88C792D47}" sibTransId="{6C823436-BBCE-4C81-A52D-FA15AE23ED7E}"/>
    <dgm:cxn modelId="{C14F9834-CB64-4182-B023-7E9BC2681D4F}" type="presOf" srcId="{6C823436-BBCE-4C81-A52D-FA15AE23ED7E}" destId="{70A58170-FB9A-45EA-9239-2ABD8998E553}" srcOrd="0" destOrd="0" presId="urn:microsoft.com/office/officeart/2005/8/layout/equation2"/>
    <dgm:cxn modelId="{54EB13B9-5DFC-4E2C-97FB-D0FFEC7B7149}" srcId="{9E3A54B7-0E23-496E-A533-7B5889204A03}" destId="{DD92E566-2556-418C-87D6-EED0C0AFAB8A}" srcOrd="2" destOrd="0" parTransId="{39A6DBC7-273F-4EC1-BF6C-93864EB2A036}" sibTransId="{3DE3E52B-71C7-4F50-A79E-3327356D9340}"/>
    <dgm:cxn modelId="{D43E19C2-0B3F-4CD3-A9E2-EA874D2913D7}" type="presOf" srcId="{DD92E566-2556-418C-87D6-EED0C0AFAB8A}" destId="{90565E15-2FDD-423E-A4D9-84F1FDAFAC29}" srcOrd="0" destOrd="0" presId="urn:microsoft.com/office/officeart/2005/8/layout/equation2"/>
    <dgm:cxn modelId="{F57F4C59-F153-4F7F-9B64-1F7E70212FAA}" type="presParOf" srcId="{237F988C-58D5-4A0B-9EE7-195913E6DDB0}" destId="{FC78B0A3-737A-45D9-8D56-5AF4B6355D2F}" srcOrd="0" destOrd="0" presId="urn:microsoft.com/office/officeart/2005/8/layout/equation2"/>
    <dgm:cxn modelId="{F6BEE35A-0034-4BD0-B32D-920ECA4C6C61}" type="presParOf" srcId="{FC78B0A3-737A-45D9-8D56-5AF4B6355D2F}" destId="{32AC761D-F05C-488D-8E6C-F99EF066BC8A}" srcOrd="0" destOrd="0" presId="urn:microsoft.com/office/officeart/2005/8/layout/equation2"/>
    <dgm:cxn modelId="{4DDC6F34-6A28-440E-A430-A4107E1C8AA8}" type="presParOf" srcId="{FC78B0A3-737A-45D9-8D56-5AF4B6355D2F}" destId="{51C2D8D4-CAF9-4C87-9A0A-512A7F791AFD}" srcOrd="1" destOrd="0" presId="urn:microsoft.com/office/officeart/2005/8/layout/equation2"/>
    <dgm:cxn modelId="{09BC4C94-B2DA-49F3-B4DC-7918B37F3C38}" type="presParOf" srcId="{FC78B0A3-737A-45D9-8D56-5AF4B6355D2F}" destId="{D3BC4192-3949-4B05-A580-3AFC718C0BBF}" srcOrd="2" destOrd="0" presId="urn:microsoft.com/office/officeart/2005/8/layout/equation2"/>
    <dgm:cxn modelId="{F5BCFCAD-5C67-4AC1-A1FA-6E1593C9FDE9}" type="presParOf" srcId="{FC78B0A3-737A-45D9-8D56-5AF4B6355D2F}" destId="{BE5D3F54-BFAF-40E5-9329-DF649D6971DB}" srcOrd="3" destOrd="0" presId="urn:microsoft.com/office/officeart/2005/8/layout/equation2"/>
    <dgm:cxn modelId="{06C3E14B-C56E-4502-B743-FA056D6A7A48}" type="presParOf" srcId="{FC78B0A3-737A-45D9-8D56-5AF4B6355D2F}" destId="{15747115-879F-4FAC-B8D1-7845D1E3D3AB}" srcOrd="4" destOrd="0" presId="urn:microsoft.com/office/officeart/2005/8/layout/equation2"/>
    <dgm:cxn modelId="{8E485B2A-5319-4B7F-9833-8C8C1CDE6F9F}" type="presParOf" srcId="{237F988C-58D5-4A0B-9EE7-195913E6DDB0}" destId="{70A58170-FB9A-45EA-9239-2ABD8998E553}" srcOrd="1" destOrd="0" presId="urn:microsoft.com/office/officeart/2005/8/layout/equation2"/>
    <dgm:cxn modelId="{C981AB9D-70C7-4CFD-8BA4-60A43C8D7EEE}" type="presParOf" srcId="{70A58170-FB9A-45EA-9239-2ABD8998E553}" destId="{89C4138D-73FD-451A-B0A5-AA2949997F02}" srcOrd="0" destOrd="0" presId="urn:microsoft.com/office/officeart/2005/8/layout/equation2"/>
    <dgm:cxn modelId="{7A6525A0-EC7E-4502-9BA3-AABFE9551271}" type="presParOf" srcId="{237F988C-58D5-4A0B-9EE7-195913E6DDB0}" destId="{90565E15-2FDD-423E-A4D9-84F1FDAFAC2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C761D-F05C-488D-8E6C-F99EF066BC8A}">
      <dsp:nvSpPr>
        <dsp:cNvPr id="0" name=""/>
        <dsp:cNvSpPr/>
      </dsp:nvSpPr>
      <dsp:spPr>
        <a:xfrm>
          <a:off x="1390186" y="96"/>
          <a:ext cx="1487925" cy="14879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/>
            <a:t>Questions posées au patient pendant la CRS-R</a:t>
          </a:r>
          <a:endParaRPr lang="fr-BE" sz="1600" b="1" kern="1200" dirty="0"/>
        </a:p>
      </dsp:txBody>
      <dsp:txXfrm>
        <a:off x="1608088" y="217998"/>
        <a:ext cx="1052121" cy="1052121"/>
      </dsp:txXfrm>
    </dsp:sp>
    <dsp:sp modelId="{D3BC4192-3949-4B05-A580-3AFC718C0BBF}">
      <dsp:nvSpPr>
        <dsp:cNvPr id="0" name=""/>
        <dsp:cNvSpPr/>
      </dsp:nvSpPr>
      <dsp:spPr>
        <a:xfrm>
          <a:off x="1702651" y="1608840"/>
          <a:ext cx="862996" cy="862996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400" kern="1200"/>
        </a:p>
      </dsp:txBody>
      <dsp:txXfrm>
        <a:off x="1817041" y="1938850"/>
        <a:ext cx="634216" cy="202976"/>
      </dsp:txXfrm>
    </dsp:sp>
    <dsp:sp modelId="{15747115-879F-4FAC-B8D1-7845D1E3D3AB}">
      <dsp:nvSpPr>
        <dsp:cNvPr id="0" name=""/>
        <dsp:cNvSpPr/>
      </dsp:nvSpPr>
      <dsp:spPr>
        <a:xfrm>
          <a:off x="1173626" y="2592656"/>
          <a:ext cx="1921045" cy="1943750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/>
            <a:t>Lésions des régions du langage </a:t>
          </a:r>
          <a:r>
            <a:rPr lang="fr-BE" sz="1600" b="1" kern="1200" dirty="0" smtClean="0">
              <a:sym typeface="Wingdings" panose="05000000000000000000" pitchFamily="2" charset="2"/>
            </a:rPr>
            <a:t></a:t>
          </a:r>
          <a:r>
            <a:rPr lang="fr-BE" sz="1600" b="1" kern="1200" dirty="0" smtClean="0"/>
            <a:t> le patient ne comprend pas</a:t>
          </a:r>
          <a:endParaRPr lang="fr-BE" sz="1600" b="1" kern="1200" dirty="0"/>
        </a:p>
      </dsp:txBody>
      <dsp:txXfrm>
        <a:off x="1454957" y="2877312"/>
        <a:ext cx="1358383" cy="1374438"/>
      </dsp:txXfrm>
    </dsp:sp>
    <dsp:sp modelId="{70A58170-FB9A-45EA-9239-2ABD8998E553}">
      <dsp:nvSpPr>
        <dsp:cNvPr id="0" name=""/>
        <dsp:cNvSpPr/>
      </dsp:nvSpPr>
      <dsp:spPr>
        <a:xfrm rot="21439187">
          <a:off x="3257670" y="1780593"/>
          <a:ext cx="474541" cy="5535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2300" kern="1200" dirty="0"/>
        </a:p>
      </dsp:txBody>
      <dsp:txXfrm>
        <a:off x="3257748" y="1894624"/>
        <a:ext cx="332179" cy="332104"/>
      </dsp:txXfrm>
    </dsp:sp>
    <dsp:sp modelId="{90565E15-2FDD-423E-A4D9-84F1FDAFAC29}">
      <dsp:nvSpPr>
        <dsp:cNvPr id="0" name=""/>
        <dsp:cNvSpPr/>
      </dsp:nvSpPr>
      <dsp:spPr>
        <a:xfrm>
          <a:off x="3987427" y="623916"/>
          <a:ext cx="2975850" cy="2975850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600" b="1" kern="1200" dirty="0" smtClean="0"/>
            <a:t>Sous-estimation du niveau de conscience!</a:t>
          </a:r>
          <a:endParaRPr lang="fr-BE" sz="2600" b="1" kern="1200" dirty="0"/>
        </a:p>
      </dsp:txBody>
      <dsp:txXfrm>
        <a:off x="4423230" y="1059719"/>
        <a:ext cx="2104244" cy="2104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B9B3FE-AB52-004B-84AE-F3DCECC61CDA}" type="datetimeFigureOut">
              <a:rPr lang="fr-FR"/>
              <a:pPr>
                <a:defRPr/>
              </a:pPr>
              <a:t>14/03/2018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3461AE-1E04-344C-8ED2-3F5808DD73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4364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0C460B1-9145-344D-B433-6B43097B35D2}" type="datetimeFigureOut">
              <a:rPr lang="fr-FR"/>
              <a:pPr>
                <a:defRPr/>
              </a:pPr>
              <a:t>14/03/2018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noProof="0" smtClean="0"/>
              <a:t>Cliquez pour modifier les styles du texte du masque</a:t>
            </a:r>
          </a:p>
          <a:p>
            <a:pPr lvl="1"/>
            <a:r>
              <a:rPr lang="nl-BE" noProof="0" smtClean="0"/>
              <a:t>Deuxième niveau</a:t>
            </a:r>
          </a:p>
          <a:p>
            <a:pPr lvl="2"/>
            <a:r>
              <a:rPr lang="nl-BE" noProof="0" smtClean="0"/>
              <a:t>Troisième niveau</a:t>
            </a:r>
          </a:p>
          <a:p>
            <a:pPr lvl="3"/>
            <a:r>
              <a:rPr lang="nl-BE" noProof="0" smtClean="0"/>
              <a:t>Quatrième niveau</a:t>
            </a:r>
          </a:p>
          <a:p>
            <a:pPr lvl="4"/>
            <a:r>
              <a:rPr lang="nl-BE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10E6DF-4244-9F4A-B227-9EB56D5D88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021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61265E4-3566-5742-B6E6-F16174A9719E}" type="slidenum">
              <a:rPr lang="fr-FR" sz="1200">
                <a:latin typeface="Times New Roman" charset="0"/>
              </a:rPr>
              <a:pPr eaLnBrk="1" hangingPunct="1"/>
              <a:t>1</a:t>
            </a:fld>
            <a:endParaRPr lang="fr-FR" sz="1200">
              <a:latin typeface="Times New Roman" charset="0"/>
            </a:endParaRPr>
          </a:p>
        </p:txBody>
      </p:sp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FB81D240-2A97-0841-8E20-44C3AEE4CCF2}" type="slidenum">
              <a:rPr lang="fr-FR" sz="1200">
                <a:latin typeface="Times New Roman" charset="0"/>
              </a:rPr>
              <a:pPr algn="r" eaLnBrk="1" hangingPunct="1"/>
              <a:t>1</a:t>
            </a:fld>
            <a:endParaRPr lang="fr-FR" sz="120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20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8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 dirty="0" err="1" smtClean="0">
                <a:ea typeface="ＭＳ Ｐゴシック" panose="020B0600070205080204" pitchFamily="34" charset="-128"/>
              </a:rPr>
              <a:t>L’échelle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ACSA a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été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créée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afin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de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rendre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compte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du sentiment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subjectif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de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bonheur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ou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de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malheur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. Si</a:t>
            </a:r>
            <a:r>
              <a:rPr lang="en-US" altLang="fr-FR" baseline="0" dirty="0" smtClean="0">
                <a:ea typeface="ＭＳ Ｐゴシック" panose="020B0600070205080204" pitchFamily="34" charset="-128"/>
              </a:rPr>
              <a:t> je </a:t>
            </a:r>
            <a:r>
              <a:rPr lang="en-US" altLang="fr-FR" baseline="0" dirty="0" err="1" smtClean="0">
                <a:ea typeface="ＭＳ Ｐゴシック" panose="020B0600070205080204" pitchFamily="34" charset="-128"/>
              </a:rPr>
              <a:t>vous</a:t>
            </a:r>
            <a:endParaRPr lang="en-US" altLang="fr-FR" dirty="0" smtClean="0">
              <a:ea typeface="ＭＳ Ｐゴシック" panose="020B0600070205080204" pitchFamily="34" charset="-128"/>
            </a:endParaRPr>
          </a:p>
          <a:p>
            <a:r>
              <a:rPr lang="en-US" altLang="fr-FR" dirty="0" smtClean="0">
                <a:ea typeface="ＭＳ Ｐゴシック" panose="020B0600070205080204" pitchFamily="34" charset="-128"/>
              </a:rPr>
              <a:t>De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manière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générale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, plus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l’accident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avait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eu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lieu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longtemps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auparavant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et plus les patients se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sentaient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dirty="0" err="1" smtClean="0">
                <a:ea typeface="ＭＳ Ｐゴシック" panose="020B0600070205080204" pitchFamily="34" charset="-128"/>
              </a:rPr>
              <a:t>heureux</a:t>
            </a:r>
            <a:r>
              <a:rPr lang="en-US" altLang="fr-FR" dirty="0" smtClean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21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94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eaLnBrk="1" hangingPunct="1">
              <a:spcBef>
                <a:spcPct val="0"/>
              </a:spcBef>
            </a:pPr>
            <a:r>
              <a:rPr lang="en-US" altLang="fr-FR" sz="1700" dirty="0" err="1" smtClean="0">
                <a:ea typeface="ＭＳ Ｐゴシック" panose="020B0600070205080204" pitchFamily="34" charset="-128"/>
              </a:rPr>
              <a:t>Plusieurs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sz="1700" dirty="0" err="1" smtClean="0">
                <a:ea typeface="ＭＳ Ｐゴシック" panose="020B0600070205080204" pitchFamily="34" charset="-128"/>
              </a:rPr>
              <a:t>avantages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 de la CRS-R.</a:t>
            </a:r>
          </a:p>
          <a:p>
            <a:pPr marL="0" lvl="1" eaLnBrk="1" hangingPunct="1">
              <a:spcBef>
                <a:spcPct val="0"/>
              </a:spcBef>
            </a:pPr>
            <a:r>
              <a:rPr lang="en-US" altLang="fr-FR" sz="1700" dirty="0" smtClean="0">
                <a:ea typeface="ＭＳ Ｐゴシック" panose="020B0600070205080204" pitchFamily="34" charset="-128"/>
              </a:rPr>
              <a:t>Donner un </a:t>
            </a:r>
            <a:r>
              <a:rPr lang="en-US" altLang="fr-FR" sz="1700" dirty="0" err="1" smtClean="0">
                <a:ea typeface="ＭＳ Ｐゴシック" panose="020B0600070205080204" pitchFamily="34" charset="-128"/>
              </a:rPr>
              <a:t>exemple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 pour </a:t>
            </a:r>
            <a:r>
              <a:rPr lang="en-US" altLang="fr-FR" sz="1700" dirty="0" err="1" smtClean="0">
                <a:ea typeface="ＭＳ Ｐゴシック" panose="020B0600070205080204" pitchFamily="34" charset="-128"/>
              </a:rPr>
              <a:t>chaque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 sous-</a:t>
            </a:r>
            <a:r>
              <a:rPr lang="en-US" altLang="fr-FR" sz="1700" dirty="0" err="1" smtClean="0">
                <a:ea typeface="ＭＳ Ｐゴシック" panose="020B0600070205080204" pitchFamily="34" charset="-128"/>
              </a:rPr>
              <a:t>échelle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23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35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eaLnBrk="1" hangingPunct="1">
              <a:spcBef>
                <a:spcPct val="0"/>
              </a:spcBef>
            </a:pPr>
            <a:r>
              <a:rPr lang="en-US" altLang="fr-FR" sz="1700" dirty="0" err="1" smtClean="0">
                <a:ea typeface="ＭＳ Ｐゴシック" panose="020B0600070205080204" pitchFamily="34" charset="-128"/>
              </a:rPr>
              <a:t>Plusieurs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 </a:t>
            </a:r>
            <a:r>
              <a:rPr lang="en-US" altLang="fr-FR" sz="1700" dirty="0" err="1" smtClean="0">
                <a:ea typeface="ＭＳ Ｐゴシック" panose="020B0600070205080204" pitchFamily="34" charset="-128"/>
              </a:rPr>
              <a:t>avantages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 de la CRS-R.</a:t>
            </a:r>
          </a:p>
          <a:p>
            <a:pPr marL="0" lvl="1" eaLnBrk="1" hangingPunct="1">
              <a:spcBef>
                <a:spcPct val="0"/>
              </a:spcBef>
            </a:pPr>
            <a:r>
              <a:rPr lang="en-US" altLang="fr-FR" sz="1700" dirty="0" smtClean="0">
                <a:ea typeface="ＭＳ Ｐゴシック" panose="020B0600070205080204" pitchFamily="34" charset="-128"/>
              </a:rPr>
              <a:t>Donner un </a:t>
            </a:r>
            <a:r>
              <a:rPr lang="en-US" altLang="fr-FR" sz="1700" dirty="0" err="1" smtClean="0">
                <a:ea typeface="ＭＳ Ｐゴシック" panose="020B0600070205080204" pitchFamily="34" charset="-128"/>
              </a:rPr>
              <a:t>exemple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 pour </a:t>
            </a:r>
            <a:r>
              <a:rPr lang="en-US" altLang="fr-FR" sz="1700" dirty="0" err="1" smtClean="0">
                <a:ea typeface="ＭＳ Ｐゴシック" panose="020B0600070205080204" pitchFamily="34" charset="-128"/>
              </a:rPr>
              <a:t>chaque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 sous-</a:t>
            </a:r>
            <a:r>
              <a:rPr lang="en-US" altLang="fr-FR" sz="1700" dirty="0" err="1" smtClean="0">
                <a:ea typeface="ＭＳ Ｐゴシック" panose="020B0600070205080204" pitchFamily="34" charset="-128"/>
              </a:rPr>
              <a:t>échelle</a:t>
            </a:r>
            <a:r>
              <a:rPr lang="en-US" altLang="fr-FR" sz="1700" dirty="0" smtClean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24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109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fr-FR" dirty="0" smtClean="0">
                <a:ea typeface="ＭＳ Ｐゴシック" panose="020B0600070205080204" pitchFamily="34" charset="-128"/>
              </a:rPr>
              <a:t>Certains items plus fréquents que d’autres…</a:t>
            </a:r>
          </a:p>
          <a:p>
            <a:r>
              <a:rPr lang="fr-BE" altLang="fr-FR" dirty="0" smtClean="0">
                <a:ea typeface="ＭＳ Ｐゴシック" panose="020B0600070205080204" pitchFamily="34" charset="-128"/>
              </a:rPr>
              <a:t>+ Evaluations doivent être répétées car états très fluctuants</a:t>
            </a:r>
          </a:p>
          <a:p>
            <a:r>
              <a:rPr lang="fr-BE" altLang="fr-FR" dirty="0" smtClean="0">
                <a:ea typeface="ＭＳ Ｐゴシック" panose="020B0600070205080204" pitchFamily="34" charset="-128"/>
              </a:rPr>
              <a:t>+ Poursuite visuelle fonctionne mieux avec un miroir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25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339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fr-FR" dirty="0" smtClean="0">
                <a:ea typeface="ＭＳ Ｐゴシック" panose="020B0600070205080204" pitchFamily="34" charset="-128"/>
              </a:rPr>
              <a:t>Lésions</a:t>
            </a:r>
            <a:r>
              <a:rPr lang="fr-BE" altLang="fr-FR" baseline="0" dirty="0" smtClean="0">
                <a:ea typeface="ＭＳ Ｐゴシック" panose="020B0600070205080204" pitchFamily="34" charset="-128"/>
              </a:rPr>
              <a:t> cérébrales très étendues</a:t>
            </a:r>
            <a:endParaRPr lang="fr-BE" altLang="fr-FR" dirty="0" smtClean="0">
              <a:ea typeface="ＭＳ Ｐゴシック" panose="020B0600070205080204" pitchFamily="34" charset="-128"/>
            </a:endParaRPr>
          </a:p>
          <a:p>
            <a:r>
              <a:rPr lang="fr-BE" altLang="fr-FR" dirty="0" smtClean="0">
                <a:ea typeface="ＭＳ Ｐゴシック" panose="020B0600070205080204" pitchFamily="34" charset="-128"/>
              </a:rPr>
              <a:t>Expliquer aphasie!!!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26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380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fr-FR" dirty="0" smtClean="0">
                <a:ea typeface="ＭＳ Ｐゴシック" panose="020B0600070205080204" pitchFamily="34" charset="-128"/>
              </a:rPr>
              <a:t>Parler de SB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27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58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fr-FR" dirty="0" smtClean="0">
                <a:ea typeface="ＭＳ Ｐゴシック" panose="020B0600070205080204" pitchFamily="34" charset="-128"/>
              </a:rPr>
              <a:t>Parler de SB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28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On a vu que la CRS augmente la précision dx par rapport à consensus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clinique MAIS encore grosse marge d’erreur avec CRS seule comparé à évaluation par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neuroimagerie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(ici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IRMf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et TEP) du à nombreuses limitations du patient (moteur, langage, sensoriel, envie) et de l’examinateur (utiliser un miroir, appeler par son nom)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30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98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1</a:t>
            </a:r>
            <a:r>
              <a:rPr lang="fr-CH" altLang="fr-FR" baseline="30000" dirty="0" smtClean="0">
                <a:ea typeface="ＭＳ Ｐゴシック" panose="020B0600070205080204" pitchFamily="34" charset="-128"/>
              </a:rPr>
              <a:t>er</a:t>
            </a:r>
            <a:r>
              <a:rPr lang="fr-CH" altLang="fr-FR" dirty="0" smtClean="0">
                <a:ea typeface="ＭＳ Ｐゴシック" panose="020B0600070205080204" pitchFamily="34" charset="-128"/>
              </a:rPr>
              <a:t> examen historiquement, utile car bon marché et portable. Mesure variations de l’activité électrique du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cerveau. Ici a haute densité = 256 électrodes. Mais gros désavantage = reste en surface compliqué de localiser source du signal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31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7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Parler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hospis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+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prise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en charge des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acutes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Nous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présenter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plus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spécifiquement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7" indent="-285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CB5167-0C9C-E343-99FC-1D0DEEE92138}" type="slidenum">
              <a:rPr lang="fr-FR" sz="1200"/>
              <a:pPr eaLnBrk="1" hangingPunct="1"/>
              <a:t>2</a:t>
            </a:fld>
            <a:endParaRPr lang="fr-FR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On fait écouter des motifs particuliers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de sons qui engendrent chez les personnes conscientes des motifs spécifiques sur l’EEG, par exemple lorsqu’un son est inattendu notre cerveau le remarque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32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04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on peut stimuler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le cerveau avec un champ magnétique et mesurer la réponse sur l’EEG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33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62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on peut stimuler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le cerveau avec un champ magnétique et mesurer la réponse sur l’EEG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34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3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on peut stimuler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le cerveau avec un champ magnétique et mesurer la réponse sur l’EEG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35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04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Injection de glucose marqué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au fluor radioactif, rentre dans cellules et peuvent plus ressortir =&gt; mesure entrée cellulaire de glucose dans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cells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, reflète la consommation de glucose, reflète consommation d’énergie, reflète activité neuronale !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36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69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37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17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Aires </a:t>
            </a:r>
            <a:r>
              <a:rPr lang="fr-CH" altLang="fr-FR" dirty="0" err="1" smtClean="0">
                <a:ea typeface="ＭＳ Ｐゴシック" panose="020B0600070205080204" pitchFamily="34" charset="-128"/>
              </a:rPr>
              <a:t>frontopariétales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préservées modérément chez ECM // métabolisme très diminué chez ENR.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38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33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Avantage: non irradiant. Assez long. En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gros chaque molécule de notre corps a un noyau qui possède un certain «spin» (moment magnétique), qui va dépendre de la composition chimique de la molécule. En appliquant un champ magnétique, l’IRM arrive à déduire la composition de tous nos tissus en 3D en étudiant le spin de nos molécules, ce qui donne une image très précise du corps.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39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88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Matière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grise = corps des neurones, la ou sont traitées les informations</a:t>
            </a:r>
          </a:p>
          <a:p>
            <a:r>
              <a:rPr lang="fr-CH" altLang="fr-FR" baseline="0" dirty="0" smtClean="0">
                <a:ea typeface="ＭＳ Ｐゴシック" panose="020B0600070205080204" pitchFamily="34" charset="-128"/>
              </a:rPr>
              <a:t>Matière blanche = avec autre analyse sur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meme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machine, on peut regarder fibres longue distance. Couleur = direction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40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1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altLang="fr-FR" dirty="0" smtClean="0">
                <a:ea typeface="ＭＳ Ｐゴシック" panose="020B0600070205080204" pitchFamily="34" charset="-128"/>
              </a:rPr>
              <a:t>Permet de détecter </a:t>
            </a:r>
            <a:r>
              <a:rPr lang="fr-CH" altLang="fr-FR" dirty="0" err="1" smtClean="0">
                <a:ea typeface="ＭＳ Ｐゴシック" panose="020B0600070205080204" pitchFamily="34" charset="-128"/>
              </a:rPr>
              <a:t>ées</a:t>
            </a:r>
            <a:r>
              <a:rPr lang="fr-CH" altLang="fr-FR" dirty="0" smtClean="0">
                <a:ea typeface="ＭＳ Ｐゴシック" panose="020B0600070205080204" pitchFamily="34" charset="-128"/>
              </a:rPr>
              <a:t> variations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de flux sanguin et on super pose ca a l’image structurelle =&gt; info en live de l’activité neuronale (indirectement) avec bonne résolution</a:t>
            </a:r>
            <a:endParaRPr lang="fr-BE" altLang="fr-FR" dirty="0" smtClean="0">
              <a:ea typeface="ＭＳ Ｐゴシック" panose="020B0600070205080204" pitchFamily="34" charset="-128"/>
            </a:endParaRPr>
          </a:p>
          <a:p>
            <a:r>
              <a:rPr lang="fr-CH" altLang="fr-FR" dirty="0" smtClean="0">
                <a:ea typeface="ＭＳ Ｐゴシック" panose="020B0600070205080204" pitchFamily="34" charset="-128"/>
              </a:rPr>
              <a:t>On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retrouve la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meme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activation au repos du réseau de la conscience interne chez les sujets sains et les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Locked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in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41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3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7" indent="-285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CB5167-0C9C-E343-99FC-1D0DEEE92138}" type="slidenum">
              <a:rPr lang="fr-FR" sz="1200"/>
              <a:pPr eaLnBrk="1" hangingPunct="1"/>
              <a:t>3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3149003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42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9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On peut observer la connectivité de chacun des réseaux de cerveau.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Ici on voit les régions avec plus de connectivité dans l’état de conscience minimale que dans l’éveil non répondant.</a:t>
            </a:r>
          </a:p>
          <a:p>
            <a:r>
              <a:rPr lang="fr-CH" altLang="fr-FR" baseline="0" dirty="0" smtClean="0">
                <a:ea typeface="ＭＳ Ｐゴシック" panose="020B0600070205080204" pitchFamily="34" charset="-128"/>
              </a:rPr>
              <a:t>Puis on représente la connectivité de chaque réseau en y en fonction du score clinique du patient en x et on constate que les patients avec + de conscience ont + de connectivité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fonctionelle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dans tous les réseaux étudiés.</a:t>
            </a:r>
          </a:p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43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61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Oui en s’imaginant jouer au tennis</a:t>
            </a:r>
          </a:p>
          <a:p>
            <a:r>
              <a:rPr lang="fr-CH" altLang="fr-FR" dirty="0" smtClean="0">
                <a:ea typeface="ＭＳ Ｐゴシック" panose="020B0600070205080204" pitchFamily="34" charset="-128"/>
              </a:rPr>
              <a:t>Non en s’imaginant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marcher dans sa maison</a:t>
            </a:r>
          </a:p>
          <a:p>
            <a:r>
              <a:rPr lang="fr-CH" altLang="fr-FR" baseline="0" dirty="0" smtClean="0">
                <a:ea typeface="ＭＳ Ｐゴシック" panose="020B0600070205080204" pitchFamily="34" charset="-128"/>
              </a:rPr>
              <a:t>Permet de montrer que communication possible (attention pas méthode utilisable ensuite car besoin d’être dans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l’irm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mais signe la conscience)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44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75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2 patients cliniquement ENR mais celui de droite montre des signes de  conscience grâce à la </a:t>
            </a:r>
            <a:r>
              <a:rPr lang="fr-CH" altLang="fr-FR" dirty="0" err="1" smtClean="0">
                <a:ea typeface="ＭＳ Ｐゴシック" panose="020B0600070205080204" pitchFamily="34" charset="-128"/>
              </a:rPr>
              <a:t>neuroimagerie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45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591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47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5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48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60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49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384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50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667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51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27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fr-FR" dirty="0" smtClean="0">
                <a:ea typeface="ＭＳ Ｐゴシック" panose="020B0600070205080204" pitchFamily="34" charset="-128"/>
              </a:rPr>
              <a:t>ensemble d’événements mentaux émotionnellement riches associant des éléments mystiques et spirituels, et survenant généralement suite à une situation de danger réel ou perçu. Les </a:t>
            </a:r>
            <a:r>
              <a:rPr lang="fr-BE" altLang="fr-FR" dirty="0" err="1" smtClean="0">
                <a:ea typeface="ＭＳ Ｐゴシック" panose="020B0600070205080204" pitchFamily="34" charset="-128"/>
              </a:rPr>
              <a:t>EMIs</a:t>
            </a:r>
            <a:r>
              <a:rPr lang="fr-BE" altLang="fr-FR" dirty="0" smtClean="0">
                <a:ea typeface="ＭＳ Ｐゴシック" panose="020B0600070205080204" pitchFamily="34" charset="-128"/>
              </a:rPr>
              <a:t> ont pour particularité d'avoir une intensité réaliste. Typiquement les personnes perçoivent un sentiment de bien-être intenses, la sensation d’être en-dehors de leur corps physique et d’exister en-dehors de lui (dé-corporation), la vision d’une lumière brillante (décrite par certains comme ayant une origine mystique), une perception altérée du temps,...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53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47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Contenu de conscience = capacité à</a:t>
            </a:r>
            <a:r>
              <a:rPr lang="fr-BE" baseline="0" dirty="0" smtClean="0"/>
              <a:t> avoir une expérience subjective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10E6DF-4244-9F4A-B227-9EB56D5D88AC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Bien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être,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décorporation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54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362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 smtClean="0">
                <a:ea typeface="ＭＳ Ｐゴシック" panose="020B0600070205080204" pitchFamily="34" charset="-128"/>
              </a:rPr>
              <a:t>Stimulation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 de la jonction temporo-pariétale =&gt; reproduit chez personnes en bonne santé </a:t>
            </a:r>
            <a:r>
              <a:rPr lang="fr-CH" altLang="fr-FR" baseline="0" dirty="0" err="1" smtClean="0">
                <a:ea typeface="ＭＳ Ｐゴシック" panose="020B0600070205080204" pitchFamily="34" charset="-128"/>
              </a:rPr>
              <a:t>décorporation</a:t>
            </a:r>
            <a:r>
              <a:rPr lang="fr-CH" altLang="fr-FR" baseline="0" dirty="0" smtClean="0">
                <a:ea typeface="ＭＳ Ｐゴシック" panose="020B0600070205080204" pitchFamily="34" charset="-128"/>
              </a:rPr>
              <a:t>. Mais pas similaire… confirme origine organique de ce phénomène</a:t>
            </a:r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55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0703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57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3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Qu’est-ce que c’est selon vous?</a:t>
            </a:r>
          </a:p>
          <a:p>
            <a:r>
              <a:rPr lang="fr-BE" dirty="0" smtClean="0"/>
              <a:t>Films: regard, </a:t>
            </a:r>
            <a:r>
              <a:rPr lang="fr-BE" dirty="0" err="1" smtClean="0"/>
              <a:t>hyp</a:t>
            </a:r>
            <a:r>
              <a:rPr lang="fr-BE" dirty="0" smtClean="0"/>
              <a:t> = sommeil, </a:t>
            </a:r>
            <a:r>
              <a:rPr lang="fr-BE" dirty="0" err="1" smtClean="0"/>
              <a:t>hyp</a:t>
            </a:r>
            <a:r>
              <a:rPr lang="fr-BE" dirty="0" smtClean="0"/>
              <a:t> = religion,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hyp</a:t>
            </a:r>
            <a:r>
              <a:rPr lang="fr-BE" baseline="0" dirty="0" smtClean="0"/>
              <a:t> = manipulation</a:t>
            </a:r>
          </a:p>
          <a:p>
            <a:r>
              <a:rPr lang="fr-BE" baseline="0" dirty="0" smtClean="0"/>
              <a:t>Reportages: hystérique, perte conscience &gt; </a:t>
            </a:r>
            <a:r>
              <a:rPr lang="fr-BE" baseline="0" dirty="0" err="1" smtClean="0"/>
              <a:t>hyp</a:t>
            </a:r>
            <a:r>
              <a:rPr lang="fr-BE" baseline="0" dirty="0" smtClean="0"/>
              <a:t> mène à des </a:t>
            </a:r>
            <a:r>
              <a:rPr lang="fr-BE" baseline="0" dirty="0" err="1" smtClean="0"/>
              <a:t>cpts</a:t>
            </a:r>
            <a:r>
              <a:rPr lang="fr-BE" baseline="0" dirty="0" smtClean="0"/>
              <a:t> différents si transes collectives, si hypnose spectacle ou si hypnose thérapeutique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10E6DF-4244-9F4A-B227-9EB56D5D88AC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Un indice a été mis au point pour mesurer l’état de conscience sur base d’une technique de stimulation magnétique </a:t>
            </a:r>
            <a:r>
              <a:rPr lang="fr-BE" dirty="0" err="1" smtClean="0"/>
              <a:t>transcrânienne</a:t>
            </a:r>
            <a:r>
              <a:rPr lang="fr-BE" dirty="0" smtClean="0"/>
              <a:t>.</a:t>
            </a:r>
          </a:p>
          <a:p>
            <a:r>
              <a:rPr lang="fr-BE" dirty="0" smtClean="0"/>
              <a:t>Plus cet indice s’approche de 1 et plus le sujet est considéré comme conscient.</a:t>
            </a:r>
          </a:p>
          <a:p>
            <a:r>
              <a:rPr lang="fr-BE" dirty="0" smtClean="0"/>
              <a:t>Chez Mr</a:t>
            </a:r>
            <a:r>
              <a:rPr lang="fr-BE" baseline="0" dirty="0" smtClean="0"/>
              <a:t> Ricard, cet indice variait en fonction du type de méditation qu’il pratiquait.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10E6DF-4244-9F4A-B227-9EB56D5D88AC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98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altLang="fr-FR" dirty="0" smtClean="0">
                <a:ea typeface="ＭＳ Ｐゴシック" panose="020B0600070205080204" pitchFamily="34" charset="-128"/>
              </a:rPr>
              <a:t>Types d’étiologie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altLang="fr-FR" dirty="0" smtClean="0">
                <a:ea typeface="ＭＳ Ｐゴシック" panose="020B0600070205080204" pitchFamily="34" charset="-128"/>
              </a:rPr>
              <a:t>Eveil</a:t>
            </a:r>
            <a:r>
              <a:rPr lang="fr-BE" altLang="fr-FR" baseline="0" dirty="0" smtClean="0">
                <a:ea typeface="ＭＳ Ｐゴシック" panose="020B0600070205080204" pitchFamily="34" charset="-128"/>
              </a:rPr>
              <a:t> p</a:t>
            </a:r>
            <a:r>
              <a:rPr lang="fr-BE" altLang="fr-FR" dirty="0" smtClean="0">
                <a:ea typeface="ＭＳ Ｐゴシック" panose="020B0600070205080204" pitchFamily="34" charset="-128"/>
              </a:rPr>
              <a:t>as comme dans les films!</a:t>
            </a:r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10E6DF-4244-9F4A-B227-9EB56D5D88AC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260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fr-FR" dirty="0" smtClean="0">
                <a:ea typeface="ＭＳ Ｐゴシック" panose="020B0600070205080204" pitchFamily="34" charset="-128"/>
              </a:rPr>
              <a:t>Parler des</a:t>
            </a:r>
            <a:r>
              <a:rPr lang="fr-BE" altLang="fr-FR" baseline="0" dirty="0" smtClean="0">
                <a:ea typeface="ＭＳ Ｐゴシック" panose="020B0600070205080204" pitchFamily="34" charset="-128"/>
              </a:rPr>
              <a:t> cas très variables qu’on peut rencontrer, on les voit généralement dans leur lit mais dans certains cas très rares, on peut ne pas obtenir de réponse à la commande alors que le patient se promène dans le couloir!</a:t>
            </a:r>
            <a:endParaRPr lang="fr-BE" altLang="fr-FR" dirty="0" smtClean="0">
              <a:ea typeface="ＭＳ Ｐゴシック" panose="020B0600070205080204" pitchFamily="34" charset="-128"/>
            </a:endParaRPr>
          </a:p>
          <a:p>
            <a:r>
              <a:rPr lang="fr-BE" altLang="fr-FR" dirty="0" smtClean="0">
                <a:ea typeface="ＭＳ Ｐゴシック" panose="020B0600070205080204" pitchFamily="34" charset="-128"/>
              </a:rPr>
              <a:t>Patients très différents et très fluctuants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18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60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BE" altLang="fr-FR" dirty="0" smtClean="0">
                <a:ea typeface="ＭＳ Ｐゴシック" panose="020B0600070205080204" pitchFamily="34" charset="-128"/>
              </a:rPr>
              <a:t>Pronostic:</a:t>
            </a:r>
            <a:r>
              <a:rPr lang="fr-BE" altLang="fr-FR" baseline="0" dirty="0" smtClean="0">
                <a:ea typeface="ＭＳ Ｐゴシック" panose="020B0600070205080204" pitchFamily="34" charset="-128"/>
              </a:rPr>
              <a:t> aborder les décisions de fin de vie </a:t>
            </a:r>
          </a:p>
          <a:p>
            <a:pPr eaLnBrk="1" hangingPunct="1"/>
            <a:r>
              <a:rPr lang="fr-BE" altLang="fr-FR" baseline="0" dirty="0" smtClean="0">
                <a:ea typeface="ＭＳ Ｐゴシック" panose="020B0600070205080204" pitchFamily="34" charset="-128"/>
              </a:rPr>
              <a:t>Fin de vie chez ENR d’autant plus que les traitements n’ont jusque là montré leur utilité qu’</a:t>
            </a:r>
            <a:r>
              <a:rPr lang="fr-BE" altLang="fr-FR" baseline="0" dirty="0" err="1" smtClean="0">
                <a:ea typeface="ＭＳ Ｐゴシック" panose="020B0600070205080204" pitchFamily="34" charset="-128"/>
              </a:rPr>
              <a:t>àpd</a:t>
            </a:r>
            <a:r>
              <a:rPr lang="fr-BE" altLang="fr-FR" baseline="0" dirty="0" smtClean="0">
                <a:ea typeface="ＭＳ Ｐゴシック" panose="020B0600070205080204" pitchFamily="34" charset="-128"/>
              </a:rPr>
              <a:t> ECM</a:t>
            </a:r>
            <a:endParaRPr lang="fr-BE" altLang="fr-FR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fr-BE" altLang="fr-FR" dirty="0" smtClean="0">
                <a:ea typeface="ＭＳ Ｐゴシック" panose="020B0600070205080204" pitchFamily="34" charset="-128"/>
              </a:rPr>
              <a:t>Ethique : 2475 professionnels médicaux et paramédicaux donnent leur avis </a:t>
            </a:r>
            <a:r>
              <a:rPr lang="fr-BE" altLang="fr-FR" dirty="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fr-BE" altLang="fr-FR" dirty="0" smtClean="0">
                <a:ea typeface="ＭＳ Ｐゴシック" panose="020B0600070205080204" pitchFamily="34" charset="-128"/>
              </a:rPr>
              <a:t> 66% accepteraient de stopper le traitement chez des non répondants (contre 28% pour ECM) et 18% seulement auraient souhaité vivre encore si ENR (contre 33% pour ECM).</a:t>
            </a:r>
          </a:p>
          <a:p>
            <a:endParaRPr lang="en-US" alt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99CF3DB-3EF7-7146-8682-E9E9DB809486}" type="slidenum">
              <a:rPr lang="fr-FR" sz="1200">
                <a:solidFill>
                  <a:srgbClr val="000000"/>
                </a:solidFill>
                <a:latin typeface="Times New Roman" charset="0"/>
              </a:rPr>
              <a:pPr eaLnBrk="1" hangingPunct="1"/>
              <a:t>19</a:t>
            </a:fld>
            <a:endParaRPr lang="fr-FR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4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18/02/16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4815522" cy="2978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E3B2B-99C8-9D42-A12A-A815DFBF6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8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18/02/16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4815522" cy="2978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38F79-5EDA-A24F-8AD0-B7EFB2CC3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8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18/02/16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486332" cy="434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1738F79-5EDA-A24F-8AD0-B7EFB2CC374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50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18/02/16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4815522" cy="2978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DFA1B0-428A-6640-8D4E-3B24D8F0E1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49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03250"/>
            <a:ext cx="486332" cy="434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1738F79-5EDA-A24F-8AD0-B7EFB2CC374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36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18/02/16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4815522" cy="2978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38F79-5EDA-A24F-8AD0-B7EFB2CC3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17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13" y="73025"/>
            <a:ext cx="6335652" cy="8969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163"/>
            <a:ext cx="8229600" cy="5006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18/02/16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4815522" cy="2978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FA1B0-428A-6640-8D4E-3B24D8F0E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18/02/16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75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73163"/>
            <a:ext cx="82296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BE"/>
              <a:t>18/02/16</a:t>
            </a:r>
            <a:endParaRPr lang="en-US" dirty="0"/>
          </a:p>
        </p:txBody>
      </p:sp>
      <p:grpSp>
        <p:nvGrpSpPr>
          <p:cNvPr id="1029" name="Grouper 17"/>
          <p:cNvGrpSpPr>
            <a:grpSpLocks/>
          </p:cNvGrpSpPr>
          <p:nvPr userDrawn="1"/>
        </p:nvGrpSpPr>
        <p:grpSpPr bwMode="auto">
          <a:xfrm>
            <a:off x="7938" y="568325"/>
            <a:ext cx="1798637" cy="400050"/>
            <a:chOff x="441380" y="908360"/>
            <a:chExt cx="1797460" cy="228600"/>
          </a:xfrm>
        </p:grpSpPr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1441760" y="908360"/>
              <a:ext cx="228600" cy="228600"/>
            </a:xfrm>
            <a:prstGeom prst="rect">
              <a:avLst/>
            </a:prstGeom>
            <a:solidFill>
              <a:srgbClr val="DE0673"/>
            </a:solidFill>
            <a:ln w="10000">
              <a:solidFill>
                <a:srgbClr val="E2007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3" name="Rectangle 11"/>
            <p:cNvSpPr>
              <a:spLocks noChangeArrowheads="1"/>
            </p:cNvSpPr>
            <p:nvPr/>
          </p:nvSpPr>
          <p:spPr bwMode="auto">
            <a:xfrm>
              <a:off x="2010240" y="908360"/>
              <a:ext cx="228600" cy="228600"/>
            </a:xfrm>
            <a:prstGeom prst="rect">
              <a:avLst/>
            </a:prstGeom>
            <a:solidFill>
              <a:srgbClr val="006D7A"/>
            </a:solidFill>
            <a:ln w="10000">
              <a:solidFill>
                <a:srgbClr val="3C469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4" name="Rectangle 12"/>
            <p:cNvSpPr>
              <a:spLocks noChangeArrowheads="1"/>
            </p:cNvSpPr>
            <p:nvPr/>
          </p:nvSpPr>
          <p:spPr bwMode="auto">
            <a:xfrm>
              <a:off x="873280" y="908360"/>
              <a:ext cx="228600" cy="228600"/>
            </a:xfrm>
            <a:prstGeom prst="rect">
              <a:avLst/>
            </a:prstGeom>
            <a:solidFill>
              <a:srgbClr val="B0C929"/>
            </a:solidFill>
            <a:ln w="10000">
              <a:solidFill>
                <a:srgbClr val="79B51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5" name="Rectangle 14"/>
            <p:cNvSpPr>
              <a:spLocks noChangeArrowheads="1"/>
            </p:cNvSpPr>
            <p:nvPr/>
          </p:nvSpPr>
          <p:spPr bwMode="auto">
            <a:xfrm>
              <a:off x="1157520" y="908360"/>
              <a:ext cx="228600" cy="228600"/>
            </a:xfrm>
            <a:prstGeom prst="rect">
              <a:avLst/>
            </a:prstGeom>
            <a:solidFill>
              <a:srgbClr val="11ABD4"/>
            </a:solidFill>
            <a:ln w="10000">
              <a:solidFill>
                <a:srgbClr val="008BC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6" name="Rectangle 15"/>
            <p:cNvSpPr>
              <a:spLocks noChangeArrowheads="1"/>
            </p:cNvSpPr>
            <p:nvPr/>
          </p:nvSpPr>
          <p:spPr bwMode="auto">
            <a:xfrm>
              <a:off x="1726000" y="908360"/>
              <a:ext cx="228600" cy="228600"/>
            </a:xfrm>
            <a:prstGeom prst="rect">
              <a:avLst/>
            </a:prstGeom>
            <a:solidFill>
              <a:srgbClr val="F0841F"/>
            </a:solidFill>
            <a:ln w="10000">
              <a:solidFill>
                <a:srgbClr val="EB690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7" name="Rectangle 16"/>
            <p:cNvSpPr>
              <a:spLocks noChangeArrowheads="1"/>
            </p:cNvSpPr>
            <p:nvPr/>
          </p:nvSpPr>
          <p:spPr bwMode="auto">
            <a:xfrm>
              <a:off x="441380" y="908360"/>
              <a:ext cx="376260" cy="228600"/>
            </a:xfrm>
            <a:prstGeom prst="rect">
              <a:avLst/>
            </a:prstGeom>
            <a:solidFill>
              <a:srgbClr val="474745"/>
            </a:solidFill>
            <a:ln w="10000">
              <a:solidFill>
                <a:srgbClr val="004857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FFFFFF"/>
                </a:solidFill>
                <a:latin typeface="Tw Cen MT" charset="0"/>
              </a:endParaRPr>
            </a:p>
          </p:txBody>
        </p:sp>
      </p:grpSp>
      <p:cxnSp>
        <p:nvCxnSpPr>
          <p:cNvPr id="16" name="Connecteur droit 15"/>
          <p:cNvCxnSpPr/>
          <p:nvPr/>
        </p:nvCxnSpPr>
        <p:spPr>
          <a:xfrm>
            <a:off x="0" y="992188"/>
            <a:ext cx="928846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2125663" y="28692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3" name="AutoShape 6" descr="Résultat de recherche d'images pour &quot;human brain project&quot;"/>
          <p:cNvSpPr>
            <a:spLocks noChangeAspect="1" noChangeArrowheads="1"/>
          </p:cNvSpPr>
          <p:nvPr userDrawn="1"/>
        </p:nvSpPr>
        <p:spPr bwMode="auto">
          <a:xfrm>
            <a:off x="63500" y="-136525"/>
            <a:ext cx="5572125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l="2957" t="36346" r="1387" b="37037"/>
          <a:stretch/>
        </p:blipFill>
        <p:spPr>
          <a:xfrm>
            <a:off x="2087314" y="142002"/>
            <a:ext cx="2628900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/>
          <a:srcRect l="6570" r="5707"/>
          <a:stretch/>
        </p:blipFill>
        <p:spPr>
          <a:xfrm>
            <a:off x="6218056" y="15209"/>
            <a:ext cx="1407319" cy="917646"/>
          </a:xfrm>
          <a:prstGeom prst="rect">
            <a:avLst/>
          </a:prstGeom>
        </p:spPr>
      </p:pic>
      <p:pic>
        <p:nvPicPr>
          <p:cNvPr id="20" name="Picture 11" descr="logowhit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14" y="101070"/>
            <a:ext cx="904689" cy="80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81" y="108779"/>
            <a:ext cx="1134898" cy="7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25406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5406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5406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25406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25406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76092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9913" y="73025"/>
            <a:ext cx="633565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 smtClean="0"/>
              <a:t>Cliquez et modifiez le titre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73163"/>
            <a:ext cx="82296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BE"/>
              <a:t>18/02/16</a:t>
            </a:r>
            <a:endParaRPr lang="en-US" dirty="0"/>
          </a:p>
        </p:txBody>
      </p:sp>
      <p:grpSp>
        <p:nvGrpSpPr>
          <p:cNvPr id="1029" name="Grouper 17"/>
          <p:cNvGrpSpPr>
            <a:grpSpLocks/>
          </p:cNvGrpSpPr>
          <p:nvPr/>
        </p:nvGrpSpPr>
        <p:grpSpPr bwMode="auto">
          <a:xfrm>
            <a:off x="7938" y="568325"/>
            <a:ext cx="1798637" cy="400050"/>
            <a:chOff x="441380" y="908360"/>
            <a:chExt cx="1797460" cy="228600"/>
          </a:xfrm>
        </p:grpSpPr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1441760" y="908360"/>
              <a:ext cx="228600" cy="228600"/>
            </a:xfrm>
            <a:prstGeom prst="rect">
              <a:avLst/>
            </a:prstGeom>
            <a:solidFill>
              <a:srgbClr val="DE0673"/>
            </a:solidFill>
            <a:ln w="10000">
              <a:solidFill>
                <a:srgbClr val="E2007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3" name="Rectangle 11"/>
            <p:cNvSpPr>
              <a:spLocks noChangeArrowheads="1"/>
            </p:cNvSpPr>
            <p:nvPr/>
          </p:nvSpPr>
          <p:spPr bwMode="auto">
            <a:xfrm>
              <a:off x="2010240" y="908360"/>
              <a:ext cx="228600" cy="228600"/>
            </a:xfrm>
            <a:prstGeom prst="rect">
              <a:avLst/>
            </a:prstGeom>
            <a:solidFill>
              <a:srgbClr val="006D7A"/>
            </a:solidFill>
            <a:ln w="10000">
              <a:solidFill>
                <a:srgbClr val="3C469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4" name="Rectangle 12"/>
            <p:cNvSpPr>
              <a:spLocks noChangeArrowheads="1"/>
            </p:cNvSpPr>
            <p:nvPr/>
          </p:nvSpPr>
          <p:spPr bwMode="auto">
            <a:xfrm>
              <a:off x="873280" y="908360"/>
              <a:ext cx="228600" cy="228600"/>
            </a:xfrm>
            <a:prstGeom prst="rect">
              <a:avLst/>
            </a:prstGeom>
            <a:solidFill>
              <a:srgbClr val="B0C929"/>
            </a:solidFill>
            <a:ln w="10000">
              <a:solidFill>
                <a:srgbClr val="79B51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5" name="Rectangle 14"/>
            <p:cNvSpPr>
              <a:spLocks noChangeArrowheads="1"/>
            </p:cNvSpPr>
            <p:nvPr/>
          </p:nvSpPr>
          <p:spPr bwMode="auto">
            <a:xfrm>
              <a:off x="1157520" y="908360"/>
              <a:ext cx="228600" cy="228600"/>
            </a:xfrm>
            <a:prstGeom prst="rect">
              <a:avLst/>
            </a:prstGeom>
            <a:solidFill>
              <a:srgbClr val="11ABD4"/>
            </a:solidFill>
            <a:ln w="10000">
              <a:solidFill>
                <a:srgbClr val="008BC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6" name="Rectangle 15"/>
            <p:cNvSpPr>
              <a:spLocks noChangeArrowheads="1"/>
            </p:cNvSpPr>
            <p:nvPr/>
          </p:nvSpPr>
          <p:spPr bwMode="auto">
            <a:xfrm>
              <a:off x="1726000" y="908360"/>
              <a:ext cx="228600" cy="228600"/>
            </a:xfrm>
            <a:prstGeom prst="rect">
              <a:avLst/>
            </a:prstGeom>
            <a:solidFill>
              <a:srgbClr val="F0841F"/>
            </a:solidFill>
            <a:ln w="10000">
              <a:solidFill>
                <a:srgbClr val="EB690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7" name="Rectangle 16"/>
            <p:cNvSpPr>
              <a:spLocks noChangeArrowheads="1"/>
            </p:cNvSpPr>
            <p:nvPr/>
          </p:nvSpPr>
          <p:spPr bwMode="auto">
            <a:xfrm>
              <a:off x="441380" y="908360"/>
              <a:ext cx="376260" cy="228600"/>
            </a:xfrm>
            <a:prstGeom prst="rect">
              <a:avLst/>
            </a:prstGeom>
            <a:solidFill>
              <a:srgbClr val="474745"/>
            </a:solidFill>
            <a:ln w="10000">
              <a:solidFill>
                <a:srgbClr val="004857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FFFFFF"/>
                </a:solidFill>
                <a:latin typeface="Tw Cen MT" charset="0"/>
              </a:endParaRPr>
            </a:p>
          </p:txBody>
        </p:sp>
      </p:grpSp>
      <p:cxnSp>
        <p:nvCxnSpPr>
          <p:cNvPr id="16" name="Connecteur droit 15"/>
          <p:cNvCxnSpPr/>
          <p:nvPr/>
        </p:nvCxnSpPr>
        <p:spPr>
          <a:xfrm>
            <a:off x="0" y="992188"/>
            <a:ext cx="928846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25663" y="28692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/>
          <a:srcRect l="2958" t="38564" r="72920" b="37037"/>
          <a:stretch/>
        </p:blipFill>
        <p:spPr>
          <a:xfrm>
            <a:off x="700783" y="10663"/>
            <a:ext cx="536939" cy="543111"/>
          </a:xfrm>
          <a:prstGeom prst="rect">
            <a:avLst/>
          </a:prstGeom>
        </p:spPr>
      </p:pic>
      <p:pic>
        <p:nvPicPr>
          <p:cNvPr id="17" name="Picture 11" descr="logowhit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98" y="116054"/>
            <a:ext cx="828083" cy="73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8" y="603250"/>
            <a:ext cx="486332" cy="434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1738F79-5EDA-A24F-8AD0-B7EFB2CC374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1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25406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5406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5406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25406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25406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76092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2421924"/>
            <a:ext cx="9144000" cy="2553730"/>
          </a:xfrm>
          <a:prstGeom prst="rect">
            <a:avLst/>
          </a:prstGeom>
          <a:solidFill>
            <a:srgbClr val="474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029" name="Grouper 17"/>
          <p:cNvGrpSpPr>
            <a:grpSpLocks/>
          </p:cNvGrpSpPr>
          <p:nvPr/>
        </p:nvGrpSpPr>
        <p:grpSpPr bwMode="auto">
          <a:xfrm>
            <a:off x="96299" y="2096833"/>
            <a:ext cx="3451954" cy="432823"/>
            <a:chOff x="441380" y="908360"/>
            <a:chExt cx="1797460" cy="228600"/>
          </a:xfrm>
        </p:grpSpPr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1441760" y="908360"/>
              <a:ext cx="228600" cy="228600"/>
            </a:xfrm>
            <a:prstGeom prst="rect">
              <a:avLst/>
            </a:prstGeom>
            <a:solidFill>
              <a:srgbClr val="DE0673"/>
            </a:solidFill>
            <a:ln w="10000">
              <a:solidFill>
                <a:srgbClr val="E2007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3" name="Rectangle 11"/>
            <p:cNvSpPr>
              <a:spLocks noChangeArrowheads="1"/>
            </p:cNvSpPr>
            <p:nvPr/>
          </p:nvSpPr>
          <p:spPr bwMode="auto">
            <a:xfrm>
              <a:off x="2010240" y="908360"/>
              <a:ext cx="228600" cy="228600"/>
            </a:xfrm>
            <a:prstGeom prst="rect">
              <a:avLst/>
            </a:prstGeom>
            <a:solidFill>
              <a:srgbClr val="006D7A"/>
            </a:solidFill>
            <a:ln w="10000">
              <a:solidFill>
                <a:srgbClr val="3C469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4" name="Rectangle 12"/>
            <p:cNvSpPr>
              <a:spLocks noChangeArrowheads="1"/>
            </p:cNvSpPr>
            <p:nvPr/>
          </p:nvSpPr>
          <p:spPr bwMode="auto">
            <a:xfrm>
              <a:off x="873280" y="908360"/>
              <a:ext cx="228600" cy="228600"/>
            </a:xfrm>
            <a:prstGeom prst="rect">
              <a:avLst/>
            </a:prstGeom>
            <a:solidFill>
              <a:srgbClr val="B0C929"/>
            </a:solidFill>
            <a:ln w="10000">
              <a:solidFill>
                <a:srgbClr val="79B51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5" name="Rectangle 14"/>
            <p:cNvSpPr>
              <a:spLocks noChangeArrowheads="1"/>
            </p:cNvSpPr>
            <p:nvPr/>
          </p:nvSpPr>
          <p:spPr bwMode="auto">
            <a:xfrm>
              <a:off x="1157520" y="908360"/>
              <a:ext cx="228600" cy="228600"/>
            </a:xfrm>
            <a:prstGeom prst="rect">
              <a:avLst/>
            </a:prstGeom>
            <a:solidFill>
              <a:srgbClr val="11ABD4"/>
            </a:solidFill>
            <a:ln w="10000">
              <a:solidFill>
                <a:srgbClr val="008BC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6" name="Rectangle 15"/>
            <p:cNvSpPr>
              <a:spLocks noChangeArrowheads="1"/>
            </p:cNvSpPr>
            <p:nvPr/>
          </p:nvSpPr>
          <p:spPr bwMode="auto">
            <a:xfrm>
              <a:off x="1726000" y="908360"/>
              <a:ext cx="228600" cy="228600"/>
            </a:xfrm>
            <a:prstGeom prst="rect">
              <a:avLst/>
            </a:prstGeom>
            <a:solidFill>
              <a:srgbClr val="F0841F"/>
            </a:solidFill>
            <a:ln w="10000">
              <a:solidFill>
                <a:srgbClr val="EB690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7" name="Rectangle 16"/>
            <p:cNvSpPr>
              <a:spLocks noChangeArrowheads="1"/>
            </p:cNvSpPr>
            <p:nvPr/>
          </p:nvSpPr>
          <p:spPr bwMode="auto">
            <a:xfrm>
              <a:off x="441380" y="908360"/>
              <a:ext cx="376260" cy="228600"/>
            </a:xfrm>
            <a:prstGeom prst="rect">
              <a:avLst/>
            </a:prstGeom>
            <a:solidFill>
              <a:srgbClr val="474745"/>
            </a:solidFill>
            <a:ln w="100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>
                <a:solidFill>
                  <a:srgbClr val="FFFFFF"/>
                </a:solidFill>
                <a:latin typeface="Tw Cen MT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125663" y="28692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/>
          <a:srcRect l="2959" t="38564" r="845" b="36009"/>
          <a:stretch/>
        </p:blipFill>
        <p:spPr>
          <a:xfrm>
            <a:off x="111251" y="161190"/>
            <a:ext cx="3598771" cy="951236"/>
          </a:xfrm>
          <a:prstGeom prst="rect">
            <a:avLst/>
          </a:prstGeom>
        </p:spPr>
      </p:pic>
      <p:pic>
        <p:nvPicPr>
          <p:cNvPr id="17" name="Picture 11" descr="logowhit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48" y="116054"/>
            <a:ext cx="1339134" cy="11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44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25406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5406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5406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25406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25406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76092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chart" Target="../charts/chart1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pn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9"/>
          <p:cNvSpPr>
            <a:spLocks noChangeArrowheads="1"/>
          </p:cNvSpPr>
          <p:nvPr/>
        </p:nvSpPr>
        <p:spPr bwMode="auto">
          <a:xfrm>
            <a:off x="240673" y="2888040"/>
            <a:ext cx="3398687" cy="212365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254061"/>
                </a:solidFill>
                <a:latin typeface="+mj-lt"/>
              </a:rPr>
              <a:t>Charlène </a:t>
            </a:r>
            <a:r>
              <a:rPr lang="fr-FR" sz="2400" dirty="0" err="1" smtClean="0">
                <a:solidFill>
                  <a:srgbClr val="254061"/>
                </a:solidFill>
                <a:latin typeface="+mj-lt"/>
              </a:rPr>
              <a:t>Aubinet</a:t>
            </a:r>
            <a:r>
              <a:rPr lang="fr-FR" sz="2400" dirty="0" smtClean="0">
                <a:solidFill>
                  <a:srgbClr val="254061"/>
                </a:solidFill>
                <a:latin typeface="+mj-lt"/>
              </a:rPr>
              <a:t> &amp;</a:t>
            </a:r>
          </a:p>
          <a:p>
            <a:r>
              <a:rPr lang="fr-FR" sz="2400" dirty="0" smtClean="0">
                <a:solidFill>
                  <a:srgbClr val="254061"/>
                </a:solidFill>
                <a:latin typeface="+mj-lt"/>
              </a:rPr>
              <a:t>Leandro Sanz</a:t>
            </a:r>
          </a:p>
          <a:p>
            <a:endParaRPr lang="fr-FR" sz="2400" dirty="0" smtClean="0">
              <a:solidFill>
                <a:srgbClr val="254061"/>
              </a:solidFill>
              <a:latin typeface="+mj-lt"/>
            </a:endParaRPr>
          </a:p>
          <a:p>
            <a:r>
              <a:rPr lang="fr-FR" sz="2000" dirty="0" smtClean="0">
                <a:solidFill>
                  <a:srgbClr val="254061"/>
                </a:solidFill>
                <a:latin typeface="+mj-lt"/>
              </a:rPr>
              <a:t>Coma </a:t>
            </a:r>
            <a:r>
              <a:rPr lang="fr-FR" sz="2000" dirty="0">
                <a:solidFill>
                  <a:srgbClr val="254061"/>
                </a:solidFill>
                <a:latin typeface="+mj-lt"/>
              </a:rPr>
              <a:t>Science </a:t>
            </a:r>
            <a:r>
              <a:rPr lang="fr-FR" sz="2000" dirty="0" smtClean="0">
                <a:solidFill>
                  <a:srgbClr val="254061"/>
                </a:solidFill>
                <a:latin typeface="+mj-lt"/>
              </a:rPr>
              <a:t>Group</a:t>
            </a:r>
          </a:p>
          <a:p>
            <a:r>
              <a:rPr lang="fr-FR" sz="2000" dirty="0">
                <a:solidFill>
                  <a:srgbClr val="254061"/>
                </a:solidFill>
              </a:rPr>
              <a:t>GIGA </a:t>
            </a:r>
            <a:r>
              <a:rPr lang="en-US" sz="2000" dirty="0" smtClean="0">
                <a:solidFill>
                  <a:srgbClr val="254061"/>
                </a:solidFill>
              </a:rPr>
              <a:t>Consciousness</a:t>
            </a:r>
            <a:endParaRPr lang="fr-FR" sz="2000" dirty="0">
              <a:solidFill>
                <a:srgbClr val="254061"/>
              </a:solidFill>
              <a:latin typeface="+mj-lt"/>
            </a:endParaRPr>
          </a:p>
          <a:p>
            <a:r>
              <a:rPr lang="fr-FR" sz="2000" dirty="0">
                <a:solidFill>
                  <a:srgbClr val="254061"/>
                </a:solidFill>
                <a:latin typeface="+mj-lt"/>
              </a:rPr>
              <a:t>Université &amp; CHU de Liège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40673" y="6340541"/>
            <a:ext cx="8697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BE" sz="1600" dirty="0" smtClean="0">
                <a:solidFill>
                  <a:srgbClr val="254061"/>
                </a:solidFill>
                <a:latin typeface="+mn-lt"/>
              </a:rPr>
              <a:t>www.comascience.org</a:t>
            </a:r>
            <a:endParaRPr lang="fr-FR" sz="1600" dirty="0" smtClean="0">
              <a:solidFill>
                <a:srgbClr val="254061"/>
              </a:solidFill>
              <a:latin typeface="+mn-lt"/>
            </a:endParaRPr>
          </a:p>
        </p:txBody>
      </p:sp>
      <p:sp>
        <p:nvSpPr>
          <p:cNvPr id="563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12583" y="1494106"/>
            <a:ext cx="8753625" cy="10795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/>
          <a:lstStyle/>
          <a:p>
            <a:r>
              <a:rPr lang="fr-FR" sz="4800" dirty="0" smtClean="0">
                <a:latin typeface="+mn-lt"/>
              </a:rPr>
              <a:t>La conscience et ses troubles</a:t>
            </a:r>
            <a:endParaRPr lang="fr-FR" sz="3600" dirty="0">
              <a:latin typeface="+mn-lt"/>
            </a:endParaRP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810644"/>
              </p:ext>
            </p:extLst>
          </p:nvPr>
        </p:nvGraphicFramePr>
        <p:xfrm>
          <a:off x="5227648" y="2714661"/>
          <a:ext cx="3445435" cy="256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" name="Image" r:id="rId4" imgW="17473016" imgH="13003175" progId="">
                  <p:embed/>
                </p:oleObj>
              </mc:Choice>
              <mc:Fallback>
                <p:oleObj name="Image" r:id="rId4" imgW="17473016" imgH="13003175" progId="">
                  <p:embed/>
                  <p:pic>
                    <p:nvPicPr>
                      <p:cNvPr id="0" name="Picture 2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7648" y="2714661"/>
                        <a:ext cx="3445435" cy="2563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4035210" y="5474664"/>
            <a:ext cx="4637873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r"/>
            <a:r>
              <a:rPr lang="fr-CH" sz="2200" dirty="0" smtClean="0">
                <a:solidFill>
                  <a:srgbClr val="254061"/>
                </a:solidFill>
                <a:latin typeface="+mj-lt"/>
              </a:rPr>
              <a:t>Semaine du Cerveau</a:t>
            </a:r>
          </a:p>
          <a:p>
            <a:pPr algn="r"/>
            <a:r>
              <a:rPr lang="fr-CH" sz="2200" dirty="0" smtClean="0">
                <a:solidFill>
                  <a:srgbClr val="254061"/>
                </a:solidFill>
                <a:latin typeface="+mj-lt"/>
              </a:rPr>
              <a:t>Centre d’action laïque</a:t>
            </a:r>
            <a:r>
              <a:rPr lang="fr-FR" sz="2200" dirty="0">
                <a:solidFill>
                  <a:srgbClr val="254061"/>
                </a:solidFill>
                <a:latin typeface="+mj-lt"/>
              </a:rPr>
              <a:t> </a:t>
            </a:r>
            <a:r>
              <a:rPr lang="fr-FR" sz="2200" dirty="0" smtClean="0">
                <a:solidFill>
                  <a:srgbClr val="254061"/>
                </a:solidFill>
                <a:latin typeface="+mj-lt"/>
              </a:rPr>
              <a:t>Charleroi</a:t>
            </a:r>
          </a:p>
          <a:p>
            <a:pPr algn="r"/>
            <a:r>
              <a:rPr lang="fr-FR" sz="2200" dirty="0" smtClean="0">
                <a:solidFill>
                  <a:srgbClr val="254061"/>
                </a:solidFill>
                <a:latin typeface="+mj-lt"/>
              </a:rPr>
              <a:t>15 mars 2018</a:t>
            </a:r>
            <a:endParaRPr lang="fr-CH" sz="2200" dirty="0" smtClean="0">
              <a:solidFill>
                <a:srgbClr val="25406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2255618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4"/>
          <p:cNvSpPr txBox="1">
            <a:spLocks/>
          </p:cNvSpPr>
          <p:nvPr/>
        </p:nvSpPr>
        <p:spPr bwMode="auto">
          <a:xfrm>
            <a:off x="204537" y="3019127"/>
            <a:ext cx="8289240" cy="303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fr-BE" altLang="fr-FR" sz="1800" dirty="0" smtClean="0">
                <a:solidFill>
                  <a:schemeClr val="tx1"/>
                </a:solidFill>
              </a:rPr>
              <a:t>Hypnose </a:t>
            </a:r>
            <a:r>
              <a:rPr lang="fr-BE" altLang="fr-FR" sz="1800" dirty="0">
                <a:solidFill>
                  <a:schemeClr val="tx1"/>
                </a:solidFill>
              </a:rPr>
              <a:t>= </a:t>
            </a:r>
            <a:r>
              <a:rPr lang="fr-BE" altLang="fr-FR" sz="1800" b="1" dirty="0">
                <a:solidFill>
                  <a:schemeClr val="tx1"/>
                </a:solidFill>
              </a:rPr>
              <a:t>talent inné </a:t>
            </a:r>
          </a:p>
          <a:p>
            <a:pPr eaLnBrk="1" hangingPunct="1">
              <a:buClr>
                <a:srgbClr val="474745"/>
              </a:buClr>
            </a:pPr>
            <a:r>
              <a:rPr lang="fr-BE" altLang="fr-FR" sz="1800" dirty="0">
                <a:solidFill>
                  <a:schemeClr val="tx1"/>
                </a:solidFill>
              </a:rPr>
              <a:t>On se met </a:t>
            </a:r>
            <a:r>
              <a:rPr lang="fr-BE" altLang="fr-FR" sz="1800" b="1" dirty="0">
                <a:solidFill>
                  <a:schemeClr val="tx1"/>
                </a:solidFill>
              </a:rPr>
              <a:t>soi-même</a:t>
            </a:r>
            <a:r>
              <a:rPr lang="fr-BE" altLang="fr-FR" sz="1800" dirty="0">
                <a:solidFill>
                  <a:schemeClr val="tx1"/>
                </a:solidFill>
              </a:rPr>
              <a:t> en hypnose        être hypnotisé </a:t>
            </a:r>
          </a:p>
          <a:p>
            <a:pPr eaLnBrk="1" hangingPunct="1">
              <a:buClr>
                <a:srgbClr val="474745"/>
              </a:buClr>
            </a:pPr>
            <a:r>
              <a:rPr lang="fr-BE" altLang="fr-FR" sz="1800" b="1" dirty="0">
                <a:solidFill>
                  <a:schemeClr val="tx1"/>
                </a:solidFill>
              </a:rPr>
              <a:t>Suspension du jugement critique</a:t>
            </a:r>
          </a:p>
          <a:p>
            <a:pPr marL="0" indent="0" eaLnBrk="1" hangingPunct="1">
              <a:buClr>
                <a:srgbClr val="474745"/>
              </a:buClr>
              <a:buNone/>
            </a:pPr>
            <a:r>
              <a:rPr lang="fr-BE" altLang="fr-FR" sz="1800" dirty="0">
                <a:solidFill>
                  <a:schemeClr val="tx1"/>
                </a:solidFill>
              </a:rPr>
              <a:t>	</a:t>
            </a:r>
            <a:r>
              <a:rPr lang="fr-BE" altLang="fr-FR" sz="1800" dirty="0" smtClean="0">
                <a:solidFill>
                  <a:schemeClr val="tx1"/>
                </a:solidFill>
              </a:rPr>
              <a:t>	</a:t>
            </a:r>
            <a:r>
              <a:rPr lang="fr-BE" altLang="fr-FR" sz="1800" dirty="0">
                <a:solidFill>
                  <a:schemeClr val="tx1"/>
                </a:solidFill>
              </a:rPr>
              <a:t>		</a:t>
            </a:r>
            <a:r>
              <a:rPr lang="fr-FR" sz="1800" dirty="0">
                <a:sym typeface="Wingdings"/>
              </a:rPr>
              <a:t> </a:t>
            </a:r>
            <a:r>
              <a:rPr lang="fr-FR" sz="1800" dirty="0">
                <a:solidFill>
                  <a:srgbClr val="474745"/>
                </a:solidFill>
                <a:sym typeface="Wingdings"/>
              </a:rPr>
              <a:t></a:t>
            </a:r>
            <a:r>
              <a:rPr lang="fr-BE" altLang="fr-FR" sz="1800" dirty="0" smtClean="0">
                <a:solidFill>
                  <a:schemeClr val="tx1"/>
                </a:solidFill>
              </a:rPr>
              <a:t> </a:t>
            </a:r>
            <a:r>
              <a:rPr lang="fr-BE" altLang="fr-FR" sz="1800" dirty="0">
                <a:solidFill>
                  <a:schemeClr val="tx1"/>
                </a:solidFill>
              </a:rPr>
              <a:t>analyse </a:t>
            </a:r>
            <a:r>
              <a:rPr lang="fr-FR" sz="1800" dirty="0">
                <a:solidFill>
                  <a:srgbClr val="474745"/>
                </a:solidFill>
                <a:sym typeface="Wingdings"/>
              </a:rPr>
              <a:t></a:t>
            </a:r>
            <a:r>
              <a:rPr lang="fr-BE" altLang="fr-FR" sz="1800" dirty="0" smtClean="0">
                <a:solidFill>
                  <a:schemeClr val="tx1"/>
                </a:solidFill>
              </a:rPr>
              <a:t> </a:t>
            </a:r>
            <a:r>
              <a:rPr lang="fr-BE" altLang="fr-FR" sz="1800" dirty="0">
                <a:solidFill>
                  <a:schemeClr val="tx1"/>
                </a:solidFill>
              </a:rPr>
              <a:t>raisonnement</a:t>
            </a:r>
          </a:p>
          <a:p>
            <a:pPr eaLnBrk="1" hangingPunct="1">
              <a:buClr>
                <a:srgbClr val="474745"/>
              </a:buClr>
            </a:pPr>
            <a:r>
              <a:rPr lang="fr-BE" altLang="fr-FR" sz="1800" dirty="0">
                <a:solidFill>
                  <a:schemeClr val="tx1"/>
                </a:solidFill>
              </a:rPr>
              <a:t>Modification de la </a:t>
            </a:r>
            <a:r>
              <a:rPr lang="fr-BE" altLang="fr-FR" sz="1800" b="1" dirty="0">
                <a:solidFill>
                  <a:schemeClr val="tx1"/>
                </a:solidFill>
              </a:rPr>
              <a:t>perception du temps</a:t>
            </a:r>
          </a:p>
          <a:p>
            <a:pPr eaLnBrk="1" hangingPunct="1">
              <a:buClr>
                <a:srgbClr val="474745"/>
              </a:buClr>
            </a:pPr>
            <a:r>
              <a:rPr lang="fr-FR" sz="1800" dirty="0">
                <a:solidFill>
                  <a:srgbClr val="474745"/>
                </a:solidFill>
                <a:sym typeface="Wingdings"/>
              </a:rPr>
              <a:t></a:t>
            </a:r>
            <a:r>
              <a:rPr lang="fr-FR" sz="1800" dirty="0">
                <a:sym typeface="Wingdings"/>
              </a:rPr>
              <a:t> </a:t>
            </a:r>
            <a:r>
              <a:rPr lang="fr-BE" altLang="fr-FR" sz="1800" b="1" dirty="0" err="1" smtClean="0">
                <a:solidFill>
                  <a:schemeClr val="tx1"/>
                </a:solidFill>
              </a:rPr>
              <a:t>Crédivité</a:t>
            </a:r>
            <a:r>
              <a:rPr lang="fr-BE" altLang="fr-FR" sz="1800" dirty="0" smtClean="0">
                <a:solidFill>
                  <a:schemeClr val="tx1"/>
                </a:solidFill>
              </a:rPr>
              <a:t> </a:t>
            </a:r>
            <a:r>
              <a:rPr lang="fr-BE" altLang="fr-FR" sz="1800" dirty="0">
                <a:solidFill>
                  <a:schemeClr val="tx1"/>
                </a:solidFill>
              </a:rPr>
              <a:t>: acceptation des suggestions</a:t>
            </a:r>
          </a:p>
          <a:p>
            <a:pPr eaLnBrk="1" hangingPunct="1">
              <a:buClr>
                <a:srgbClr val="474745"/>
              </a:buClr>
            </a:pPr>
            <a:r>
              <a:rPr lang="fr-BE" altLang="fr-FR" sz="1800" dirty="0">
                <a:solidFill>
                  <a:schemeClr val="tx1"/>
                </a:solidFill>
              </a:rPr>
              <a:t>Modification accès à la </a:t>
            </a:r>
            <a:r>
              <a:rPr lang="fr-BE" altLang="fr-FR" sz="1800" b="1" dirty="0">
                <a:solidFill>
                  <a:schemeClr val="tx1"/>
                </a:solidFill>
              </a:rPr>
              <a:t>mémoire</a:t>
            </a:r>
          </a:p>
          <a:p>
            <a:pPr eaLnBrk="1" hangingPunct="1"/>
            <a:endParaRPr lang="en-US" alt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163"/>
            <a:ext cx="8229600" cy="564197"/>
          </a:xfrm>
        </p:spPr>
        <p:txBody>
          <a:bodyPr/>
          <a:lstStyle/>
          <a:p>
            <a:pPr marL="0" indent="0">
              <a:buNone/>
            </a:pPr>
            <a:r>
              <a:rPr lang="fr-BE" dirty="0">
                <a:solidFill>
                  <a:schemeClr val="tx1"/>
                </a:solidFill>
              </a:rPr>
              <a:t>H</a:t>
            </a:r>
            <a:r>
              <a:rPr lang="fr-BE" dirty="0" smtClean="0">
                <a:solidFill>
                  <a:schemeClr val="tx1"/>
                </a:solidFill>
              </a:rPr>
              <a:t>ypnose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-4094" y="603250"/>
            <a:ext cx="4815522" cy="2978150"/>
          </a:xfrm>
        </p:spPr>
        <p:txBody>
          <a:bodyPr/>
          <a:lstStyle/>
          <a:p>
            <a:pPr>
              <a:defRPr/>
            </a:pPr>
            <a:fld id="{A6DFA1B0-428A-6640-8D4E-3B24D8F0E1E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0" y="1853738"/>
            <a:ext cx="9144000" cy="143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25406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1800" i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État de conscience impliquant une attention focalisée ainsi qu’une diminution de la conscience périphérique, caractérisée par une augmentation de la capacité à répondre aux suggestions </a:t>
            </a:r>
          </a:p>
          <a:p>
            <a:pPr marL="0" indent="0" algn="ctr">
              <a:buNone/>
            </a:pPr>
            <a:r>
              <a:rPr lang="fr-BE" sz="1200" dirty="0" smtClean="0">
                <a:solidFill>
                  <a:schemeClr val="tx1"/>
                </a:solidFill>
              </a:rPr>
              <a:t>(American </a:t>
            </a:r>
            <a:r>
              <a:rPr lang="fr-BE" sz="1200" dirty="0" err="1" smtClean="0">
                <a:solidFill>
                  <a:schemeClr val="tx1"/>
                </a:solidFill>
              </a:rPr>
              <a:t>Psychological</a:t>
            </a:r>
            <a:r>
              <a:rPr lang="fr-BE" sz="1200" dirty="0" smtClean="0">
                <a:solidFill>
                  <a:schemeClr val="tx1"/>
                </a:solidFill>
              </a:rPr>
              <a:t> Association, 2013)</a:t>
            </a:r>
          </a:p>
          <a:p>
            <a:pPr algn="ctr"/>
            <a:endParaRPr lang="fr-BE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e 19"/>
          <p:cNvGrpSpPr/>
          <p:nvPr/>
        </p:nvGrpSpPr>
        <p:grpSpPr>
          <a:xfrm>
            <a:off x="2964582" y="5582656"/>
            <a:ext cx="5874619" cy="1015663"/>
            <a:chOff x="4224626" y="5085184"/>
            <a:chExt cx="4834474" cy="1015663"/>
          </a:xfrm>
        </p:grpSpPr>
        <p:sp>
          <p:nvSpPr>
            <p:cNvPr id="10" name="Rectangle 9"/>
            <p:cNvSpPr/>
            <p:nvPr/>
          </p:nvSpPr>
          <p:spPr>
            <a:xfrm>
              <a:off x="4224626" y="5085184"/>
              <a:ext cx="483447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8625" lvl="1" indent="0" algn="ctr">
                <a:spcBef>
                  <a:spcPts val="0"/>
                </a:spcBef>
                <a:buClr>
                  <a:schemeClr val="tx2"/>
                </a:buClr>
                <a:buSzPct val="75000"/>
                <a:buFont typeface="Wingdings 2"/>
                <a:buNone/>
              </a:pPr>
              <a:r>
                <a:rPr lang="fr-FR" sz="2000" b="1" dirty="0"/>
                <a:t>Processus de conscience particulier</a:t>
              </a:r>
              <a:r>
                <a:rPr lang="fr-FR" sz="2000" dirty="0"/>
                <a:t> </a:t>
              </a:r>
            </a:p>
            <a:p>
              <a:pPr marL="428625" lvl="1" indent="0" algn="ctr">
                <a:spcBef>
                  <a:spcPts val="0"/>
                </a:spcBef>
                <a:buClr>
                  <a:schemeClr val="tx2"/>
                </a:buClr>
                <a:buSzPct val="75000"/>
                <a:buFont typeface="Wingdings 2"/>
                <a:buNone/>
              </a:pPr>
              <a:r>
                <a:rPr lang="fr-FR" sz="2000" dirty="0"/>
                <a:t>L’individu </a:t>
              </a:r>
              <a:r>
                <a:rPr lang="fr-FR" sz="2000" b="1" dirty="0" smtClean="0"/>
                <a:t>peut revivre</a:t>
              </a:r>
              <a:r>
                <a:rPr lang="fr-FR" sz="2000" dirty="0" smtClean="0"/>
                <a:t> des </a:t>
              </a:r>
              <a:r>
                <a:rPr lang="fr-FR" sz="2000" dirty="0"/>
                <a:t>événements </a:t>
              </a:r>
            </a:p>
            <a:p>
              <a:pPr marL="428625" lvl="1" indent="0" algn="ctr">
                <a:spcBef>
                  <a:spcPts val="0"/>
                </a:spcBef>
                <a:buClr>
                  <a:schemeClr val="tx2"/>
                </a:buClr>
                <a:buSzPct val="75000"/>
                <a:buFont typeface="Wingdings 2"/>
                <a:buNone/>
              </a:pPr>
              <a:r>
                <a:rPr lang="fr-FR" sz="2000" i="1" dirty="0"/>
                <a:t>Acteur</a:t>
              </a:r>
              <a:r>
                <a:rPr lang="fr-FR" sz="2000" dirty="0"/>
                <a:t> et </a:t>
              </a:r>
              <a:r>
                <a:rPr lang="fr-FR" sz="2000" i="1" dirty="0"/>
                <a:t>Observateur</a:t>
              </a:r>
              <a:r>
                <a:rPr lang="fr-FR" sz="2000" dirty="0"/>
                <a:t>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76125" y="5085184"/>
              <a:ext cx="4362572" cy="101566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Multiplier 11"/>
          <p:cNvSpPr/>
          <p:nvPr/>
        </p:nvSpPr>
        <p:spPr>
          <a:xfrm>
            <a:off x="4780250" y="3447811"/>
            <a:ext cx="1604357" cy="29094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5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163"/>
            <a:ext cx="8229600" cy="564197"/>
          </a:xfrm>
        </p:spPr>
        <p:txBody>
          <a:bodyPr/>
          <a:lstStyle/>
          <a:p>
            <a:pPr marL="0" indent="0">
              <a:buNone/>
            </a:pPr>
            <a:r>
              <a:rPr lang="fr-BE" dirty="0" smtClean="0">
                <a:solidFill>
                  <a:schemeClr val="tx1"/>
                </a:solidFill>
              </a:rPr>
              <a:t>Hypnose et douleur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FA1B0-428A-6640-8D4E-3B24D8F0E1E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395535" y="2128063"/>
            <a:ext cx="8224763" cy="43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25406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2400"/>
              </a:spcAft>
              <a:buClr>
                <a:srgbClr val="474745"/>
              </a:buClr>
              <a:buSzPct val="100000"/>
              <a:buFont typeface="Century Gothic" panose="020B0502020202020204" pitchFamily="34" charset="0"/>
              <a:buChar char="□"/>
            </a:pPr>
            <a:r>
              <a:rPr lang="fr-BE" sz="1800" dirty="0" err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Auto-hypnose</a:t>
            </a:r>
            <a:endParaRPr lang="fr-BE" sz="1800" dirty="0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457200" lvl="1" indent="0">
              <a:lnSpc>
                <a:spcPct val="110000"/>
              </a:lnSpc>
              <a:spcAft>
                <a:spcPts val="2400"/>
              </a:spcAft>
              <a:buClr>
                <a:srgbClr val="474745"/>
              </a:buClr>
              <a:buSzPct val="100000"/>
              <a:buNone/>
            </a:pPr>
            <a:r>
              <a:rPr lang="fr-BE" sz="1800" dirty="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ＭＳ Ｐゴシック" charset="0"/>
              </a:rPr>
              <a:t>Comparée à d’autres prises en charge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Clr>
                <a:srgbClr val="474745"/>
              </a:buClr>
              <a:buSzPct val="100000"/>
              <a:buFont typeface="Century Gothic" panose="020B0502020202020204" pitchFamily="34" charset="0"/>
              <a:buChar char="□"/>
            </a:pPr>
            <a:r>
              <a:rPr lang="fr-BE" sz="1800" dirty="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ＭＳ Ｐゴシック" charset="0"/>
              </a:rPr>
              <a:t>Efficacité + Intérêt cout-bénéfice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Clr>
                <a:schemeClr val="tx2"/>
              </a:buClr>
              <a:buSzPct val="75000"/>
              <a:buFont typeface="Century Gothic" panose="020B0502020202020204" pitchFamily="34" charset="0"/>
              <a:buChar char="□"/>
            </a:pPr>
            <a:endParaRPr lang="fr-BE" sz="9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320040" lvl="1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fr-BE" sz="1800" dirty="0" smtClean="0">
                <a:solidFill>
                  <a:schemeClr val="tx1"/>
                </a:solidFill>
                <a:latin typeface="+mj-lt"/>
                <a:cs typeface="Arial" pitchFamily="34" charset="0"/>
                <a:sym typeface="Wingdings 3" panose="05040102010807070707" pitchFamily="18" charset="2"/>
              </a:rPr>
              <a:t>	 </a:t>
            </a:r>
            <a:r>
              <a:rPr lang="fr-BE" sz="18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Diminution Intensité douleur – Anxiété – Dépression - 		     Interférence douleur</a:t>
            </a:r>
          </a:p>
          <a:p>
            <a:pPr marL="491490" lvl="1" indent="-171450">
              <a:lnSpc>
                <a:spcPct val="110000"/>
              </a:lnSpc>
              <a:spcAft>
                <a:spcPts val="0"/>
              </a:spcAft>
              <a:buFont typeface="Century Gothic" panose="020B0502020202020204" pitchFamily="34" charset="0"/>
              <a:buChar char="□"/>
            </a:pPr>
            <a:endParaRPr lang="fr-BE" sz="9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320040" lvl="1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fr-BE" sz="1800" dirty="0" smtClean="0">
                <a:solidFill>
                  <a:schemeClr val="tx1"/>
                </a:solidFill>
                <a:latin typeface="+mj-lt"/>
                <a:cs typeface="Arial" pitchFamily="34" charset="0"/>
                <a:sym typeface="Wingdings 3" panose="05040102010807070707" pitchFamily="18" charset="2"/>
              </a:rPr>
              <a:t>	 </a:t>
            </a:r>
            <a:r>
              <a:rPr lang="fr-BE" sz="18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Amélioration Qualité de vie</a:t>
            </a:r>
          </a:p>
          <a:p>
            <a:pPr marL="491490" lvl="1" indent="-171450">
              <a:lnSpc>
                <a:spcPct val="110000"/>
              </a:lnSpc>
              <a:spcAft>
                <a:spcPts val="0"/>
              </a:spcAft>
              <a:buFont typeface="Century Gothic" panose="020B0502020202020204" pitchFamily="34" charset="0"/>
              <a:buChar char="□"/>
            </a:pPr>
            <a:endParaRPr lang="fr-BE" sz="900" dirty="0" smtClean="0">
              <a:solidFill>
                <a:schemeClr val="tx1"/>
              </a:solidFill>
              <a:latin typeface="+mj-lt"/>
              <a:cs typeface="Arial" pitchFamily="34" charset="0"/>
              <a:sym typeface="Wingdings 3" panose="05040102010807070707" pitchFamily="18" charset="2"/>
            </a:endParaRPr>
          </a:p>
          <a:p>
            <a:pPr marL="320040" lvl="1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fr-BE" sz="1800" dirty="0" smtClean="0">
                <a:solidFill>
                  <a:schemeClr val="tx1"/>
                </a:solidFill>
                <a:latin typeface="+mj-lt"/>
                <a:cs typeface="Arial" pitchFamily="34" charset="0"/>
                <a:sym typeface="Wingdings 3" panose="05040102010807070707" pitchFamily="18" charset="2"/>
              </a:rPr>
              <a:t>	 Effets observés après 6 séance</a:t>
            </a:r>
            <a:r>
              <a:rPr lang="fr-BE" dirty="0" smtClean="0">
                <a:solidFill>
                  <a:schemeClr val="tx1"/>
                </a:solidFill>
                <a:latin typeface="+mj-lt"/>
                <a:cs typeface="Arial" pitchFamily="34" charset="0"/>
                <a:sym typeface="Wingdings 3" panose="05040102010807070707" pitchFamily="18" charset="2"/>
              </a:rPr>
              <a:t>s</a:t>
            </a:r>
            <a:endParaRPr lang="fr-BE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0" indent="0">
              <a:buFont typeface="Arial" charset="0"/>
              <a:buNone/>
            </a:pPr>
            <a:endParaRPr lang="fr-B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448178"/>
            <a:ext cx="6194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BE" sz="1600" dirty="0" smtClean="0">
                <a:latin typeface="+mj-lt"/>
                <a:ea typeface="+mn-ea"/>
                <a:cs typeface="Arial" pitchFamily="34" charset="0"/>
              </a:rPr>
              <a:t>Vanhaudenhuyse et al, </a:t>
            </a:r>
            <a:r>
              <a:rPr lang="fr-BE" sz="1600" i="1" dirty="0" err="1" smtClean="0">
                <a:latin typeface="+mj-lt"/>
                <a:ea typeface="+mn-ea"/>
                <a:cs typeface="Arial" pitchFamily="34" charset="0"/>
              </a:rPr>
              <a:t>Eur</a:t>
            </a:r>
            <a:r>
              <a:rPr lang="fr-BE" sz="1600" i="1" dirty="0" smtClean="0">
                <a:latin typeface="+mj-lt"/>
                <a:ea typeface="+mn-ea"/>
                <a:cs typeface="Arial" pitchFamily="34" charset="0"/>
              </a:rPr>
              <a:t> J Pain </a:t>
            </a:r>
            <a:r>
              <a:rPr lang="fr-BE" sz="1600" dirty="0" smtClean="0">
                <a:latin typeface="+mj-lt"/>
                <a:ea typeface="+mn-ea"/>
                <a:cs typeface="Arial" pitchFamily="34" charset="0"/>
              </a:rPr>
              <a:t>2015</a:t>
            </a:r>
            <a:endParaRPr lang="fr-BE" sz="1600" dirty="0"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 descr="Résultat de recherche d'images pour &quot;autohypnos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20" y="1410018"/>
            <a:ext cx="2821478" cy="141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FA1B0-428A-6640-8D4E-3B24D8F0E1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4684" y="989215"/>
            <a:ext cx="1180988" cy="17747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1994" y="1637067"/>
            <a:ext cx="2641600" cy="2946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8813" y="847898"/>
            <a:ext cx="1153658" cy="17937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2583" y="712186"/>
            <a:ext cx="1176230" cy="178174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38" y="4991336"/>
            <a:ext cx="1242180" cy="18666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7669" y="2870314"/>
            <a:ext cx="1293394" cy="212486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 cstate="print"/>
          <a:srcRect l="10866" t="5171" r="10061"/>
          <a:stretch/>
        </p:blipFill>
        <p:spPr>
          <a:xfrm>
            <a:off x="1298812" y="4199216"/>
            <a:ext cx="1948219" cy="311920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7669" y="1744749"/>
            <a:ext cx="1929663" cy="247542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5574" y="4549459"/>
            <a:ext cx="2387600" cy="23876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1" cstate="print"/>
          <a:srcRect l="5169" r="11975" b="5854"/>
          <a:stretch/>
        </p:blipFill>
        <p:spPr>
          <a:xfrm>
            <a:off x="2814092" y="3423675"/>
            <a:ext cx="1515282" cy="23195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50567" y="2006566"/>
            <a:ext cx="1523312" cy="226841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39636" y="4791452"/>
            <a:ext cx="2209397" cy="206654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4" cstate="print"/>
          <a:srcRect l="15086" t="5729" r="18861" b="12259"/>
          <a:stretch/>
        </p:blipFill>
        <p:spPr>
          <a:xfrm>
            <a:off x="7570991" y="4274976"/>
            <a:ext cx="1702888" cy="258302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75755" y="725574"/>
            <a:ext cx="1293568" cy="203835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53594" y="2434951"/>
            <a:ext cx="1533198" cy="233349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86792" y="2434951"/>
            <a:ext cx="1579450" cy="2382122"/>
          </a:xfrm>
          <a:prstGeom prst="rect">
            <a:avLst/>
          </a:prstGeom>
        </p:spPr>
      </p:pic>
      <p:sp>
        <p:nvSpPr>
          <p:cNvPr id="27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163"/>
            <a:ext cx="8229600" cy="564197"/>
          </a:xfrm>
        </p:spPr>
        <p:txBody>
          <a:bodyPr/>
          <a:lstStyle/>
          <a:p>
            <a:pPr marL="0" indent="0">
              <a:buNone/>
            </a:pPr>
            <a:r>
              <a:rPr lang="fr-BE" sz="2800" dirty="0" smtClean="0">
                <a:solidFill>
                  <a:schemeClr val="tx1"/>
                </a:solidFill>
              </a:rPr>
              <a:t>Méditation</a:t>
            </a:r>
            <a:endParaRPr lang="fr-BE" sz="2800" dirty="0">
              <a:solidFill>
                <a:schemeClr val="tx1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6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164"/>
            <a:ext cx="8229600" cy="580822"/>
          </a:xfrm>
        </p:spPr>
        <p:txBody>
          <a:bodyPr/>
          <a:lstStyle/>
          <a:p>
            <a:pPr marL="0" indent="0">
              <a:buNone/>
            </a:pPr>
            <a:r>
              <a:rPr lang="fr-BE" dirty="0" smtClean="0">
                <a:solidFill>
                  <a:schemeClr val="tx1"/>
                </a:solidFill>
              </a:rPr>
              <a:t>Méditation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FA1B0-428A-6640-8D4E-3B24D8F0E1E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 bwMode="auto">
          <a:xfrm>
            <a:off x="698268" y="1752599"/>
            <a:ext cx="7988531" cy="364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25406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474745"/>
              </a:buClr>
              <a:buSzPct val="60000"/>
              <a:buFontTx/>
              <a:buChar char="□"/>
            </a:pPr>
            <a:r>
              <a:rPr lang="en-US" sz="2000" dirty="0" smtClean="0">
                <a:solidFill>
                  <a:schemeClr val="tx1"/>
                </a:solidFill>
                <a:latin typeface="+mj-lt"/>
                <a:cs typeface="Arial"/>
              </a:rPr>
              <a:t>Mantra, yoga, tai-chi, chi-gong…</a:t>
            </a:r>
          </a:p>
          <a:p>
            <a:pPr algn="just">
              <a:buClr>
                <a:srgbClr val="474745"/>
              </a:buClr>
              <a:buSzPct val="60000"/>
              <a:buFontTx/>
              <a:buChar char="□"/>
            </a:pPr>
            <a:r>
              <a:rPr lang="en-US" sz="2000" dirty="0" err="1" smtClean="0">
                <a:solidFill>
                  <a:schemeClr val="tx1"/>
                </a:solidFill>
                <a:latin typeface="+mj-lt"/>
                <a:cs typeface="Arial"/>
              </a:rPr>
              <a:t>Méditation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Arial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  <a:cs typeface="Arial"/>
              </a:rPr>
              <a:t>pleine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Arial"/>
              </a:rPr>
              <a:t>-conscience</a:t>
            </a:r>
          </a:p>
          <a:p>
            <a:pPr marL="457200" lvl="1" indent="0" algn="just">
              <a:buNone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= </a:t>
            </a:r>
            <a:r>
              <a:rPr lang="fr-BE" dirty="0" smtClean="0">
                <a:solidFill>
                  <a:schemeClr val="tx1"/>
                </a:solidFill>
                <a:latin typeface="+mj-lt"/>
              </a:rPr>
              <a:t>attention sans jugement portée sur les expériences du moment présent</a:t>
            </a:r>
            <a:endParaRPr lang="en-US" dirty="0" smtClean="0">
              <a:solidFill>
                <a:schemeClr val="tx1"/>
              </a:solidFill>
              <a:latin typeface="+mj-lt"/>
              <a:cs typeface="Arial"/>
            </a:endParaRPr>
          </a:p>
          <a:p>
            <a:pPr lvl="1" algn="just"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+mj-lt"/>
              <a:cs typeface="Arial"/>
            </a:endParaRPr>
          </a:p>
          <a:p>
            <a:pPr lvl="1" algn="just">
              <a:buClr>
                <a:srgbClr val="474745"/>
              </a:buClr>
              <a:buFont typeface="Century Gothic" panose="020B0502020202020204" pitchFamily="34" charset="0"/>
              <a:buChar char="□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↑ </a:t>
            </a:r>
            <a:r>
              <a:rPr lang="en-US" b="1" u="sng" dirty="0" smtClean="0">
                <a:solidFill>
                  <a:schemeClr val="tx1"/>
                </a:solidFill>
                <a:latin typeface="+mj-lt"/>
                <a:cs typeface="Arial"/>
              </a:rPr>
              <a:t>attention </a:t>
            </a:r>
            <a:r>
              <a:rPr lang="en-US" b="1" u="sng" dirty="0" err="1" smtClean="0">
                <a:solidFill>
                  <a:schemeClr val="tx1"/>
                </a:solidFill>
                <a:latin typeface="+mj-lt"/>
                <a:cs typeface="Arial"/>
              </a:rPr>
              <a:t>focalisée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Arial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(sur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/>
              </a:rPr>
              <a:t>l’expérience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/>
              </a:rPr>
              <a:t>immédiate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, les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/>
              </a:rPr>
              <a:t>pensées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, les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/>
              </a:rPr>
              <a:t>émotions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, la posture,…) </a:t>
            </a:r>
          </a:p>
          <a:p>
            <a:pPr lvl="1" algn="just">
              <a:buClr>
                <a:srgbClr val="474745"/>
              </a:buClr>
              <a:buFont typeface="Century Gothic" panose="020B0502020202020204" pitchFamily="34" charset="0"/>
              <a:buChar char="□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↑ </a:t>
            </a:r>
            <a:r>
              <a:rPr lang="en-US" b="1" u="sng" dirty="0" err="1" smtClean="0">
                <a:solidFill>
                  <a:schemeClr val="tx1"/>
                </a:solidFill>
                <a:latin typeface="+mj-lt"/>
                <a:cs typeface="Arial"/>
              </a:rPr>
              <a:t>gestion</a:t>
            </a:r>
            <a:r>
              <a:rPr lang="en-US" b="1" u="sng" dirty="0" smtClean="0">
                <a:solidFill>
                  <a:schemeClr val="tx1"/>
                </a:solidFill>
                <a:latin typeface="+mj-lt"/>
                <a:cs typeface="Arial"/>
              </a:rPr>
              <a:t> </a:t>
            </a:r>
            <a:r>
              <a:rPr lang="en-US" b="1" u="sng" dirty="0" err="1" smtClean="0">
                <a:solidFill>
                  <a:schemeClr val="tx1"/>
                </a:solidFill>
                <a:latin typeface="+mj-lt"/>
                <a:cs typeface="Arial"/>
              </a:rPr>
              <a:t>libre</a:t>
            </a:r>
            <a:r>
              <a:rPr lang="en-US" b="1" u="sng" dirty="0" smtClean="0">
                <a:solidFill>
                  <a:schemeClr val="tx1"/>
                </a:solidFill>
                <a:latin typeface="+mj-lt"/>
                <a:cs typeface="Arial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(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acceptation de l'expérience actuelle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)</a:t>
            </a:r>
          </a:p>
          <a:p>
            <a:pPr lvl="1" algn="just">
              <a:buClr>
                <a:srgbClr val="474745"/>
              </a:buClr>
              <a:buFont typeface="Century Gothic" panose="020B0502020202020204" pitchFamily="34" charset="0"/>
              <a:buChar char="□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↑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  <a:cs typeface="Arial"/>
              </a:rPr>
              <a:t>régulation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Arial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  <a:cs typeface="Arial"/>
              </a:rPr>
              <a:t>émotionnelle</a:t>
            </a:r>
            <a:endParaRPr lang="en-US" dirty="0" smtClean="0">
              <a:solidFill>
                <a:schemeClr val="tx1"/>
              </a:solidFill>
              <a:latin typeface="+mj-lt"/>
              <a:cs typeface="Arial"/>
            </a:endParaRPr>
          </a:p>
          <a:p>
            <a:pPr lvl="1" algn="just">
              <a:buClr>
                <a:srgbClr val="474745"/>
              </a:buClr>
              <a:buFont typeface="Century Gothic" panose="020B0502020202020204" pitchFamily="34" charset="0"/>
              <a:buChar char="□"/>
            </a:pPr>
            <a:r>
              <a:rPr lang="en-US" b="1" dirty="0" smtClean="0">
                <a:solidFill>
                  <a:schemeClr val="tx1"/>
                </a:solidFill>
                <a:latin typeface="+mj-lt"/>
                <a:cs typeface="Arial"/>
              </a:rPr>
              <a:t>↓ stress</a:t>
            </a:r>
            <a:endParaRPr lang="en-US" dirty="0" smtClean="0">
              <a:solidFill>
                <a:schemeClr val="tx1"/>
              </a:solidFill>
              <a:latin typeface="+mj-lt"/>
              <a:cs typeface="Arial"/>
            </a:endParaRPr>
          </a:p>
          <a:p>
            <a:pPr lvl="1" algn="just">
              <a:buClr>
                <a:srgbClr val="474745"/>
              </a:buClr>
              <a:buFont typeface="Century Gothic" panose="020B0502020202020204" pitchFamily="34" charset="0"/>
              <a:buChar char="□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↑ 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Arial"/>
              </a:rPr>
              <a:t>conscience du corps</a:t>
            </a:r>
          </a:p>
          <a:p>
            <a:pPr lvl="1" algn="just">
              <a:buClr>
                <a:srgbClr val="474745"/>
              </a:buClr>
              <a:buFont typeface="Century Gothic" panose="020B0502020202020204" pitchFamily="34" charset="0"/>
              <a:buChar char="□"/>
            </a:pPr>
            <a:r>
              <a:rPr lang="en-US" b="1" dirty="0" smtClean="0">
                <a:solidFill>
                  <a:schemeClr val="tx1"/>
                </a:solidFill>
                <a:latin typeface="+mj-lt"/>
                <a:cs typeface="Arial"/>
              </a:rPr>
              <a:t>↓ conscience de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  <a:cs typeface="Arial"/>
              </a:rPr>
              <a:t>soi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Arial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(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Arial"/>
              </a:rPr>
              <a:t>↓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/>
              </a:rPr>
              <a:t>processus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 auto-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/>
              </a:rPr>
              <a:t>référentiels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)</a:t>
            </a:r>
          </a:p>
          <a:p>
            <a:pPr lvl="1" algn="just">
              <a:buClr>
                <a:srgbClr val="474745"/>
              </a:buClr>
              <a:buFont typeface="Century Gothic" panose="020B0502020202020204" pitchFamily="34" charset="0"/>
              <a:buChar char="□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↑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  <a:cs typeface="Arial"/>
              </a:rPr>
              <a:t>méta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Arial"/>
              </a:rPr>
              <a:t>-conscience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(faire de la conscience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/>
              </a:rPr>
              <a:t>elle-même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 un objet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/>
              </a:rPr>
              <a:t>d’attention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Arial"/>
              </a:rPr>
              <a:t>)</a:t>
            </a:r>
            <a:endParaRPr lang="en-US" dirty="0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FA1B0-428A-6640-8D4E-3B24D8F0E1E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Image 5" descr="IMG_0744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3" y="1686001"/>
            <a:ext cx="2224011" cy="1668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Chimsee-39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92" y="1173164"/>
            <a:ext cx="2671536" cy="2180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11"/>
          <p:cNvGrpSpPr/>
          <p:nvPr/>
        </p:nvGrpSpPr>
        <p:grpSpPr>
          <a:xfrm>
            <a:off x="3735675" y="3466025"/>
            <a:ext cx="4632832" cy="2570994"/>
            <a:chOff x="2798284" y="1954778"/>
            <a:chExt cx="5891365" cy="3174132"/>
          </a:xfrm>
        </p:grpSpPr>
        <p:graphicFrame>
          <p:nvGraphicFramePr>
            <p:cNvPr id="9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68692560"/>
                </p:ext>
              </p:extLst>
            </p:nvPr>
          </p:nvGraphicFramePr>
          <p:xfrm>
            <a:off x="2798284" y="1954778"/>
            <a:ext cx="5891365" cy="31741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3546558" y="1987816"/>
              <a:ext cx="5143091" cy="379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Arial"/>
                </a:rPr>
                <a:t>Publications </a:t>
              </a:r>
              <a:r>
                <a:rPr lang="en-US" sz="1400" dirty="0" err="1" smtClean="0">
                  <a:latin typeface="+mj-lt"/>
                  <a:cs typeface="Arial"/>
                </a:rPr>
                <a:t>scientifiques</a:t>
              </a:r>
              <a:r>
                <a:rPr lang="en-US" sz="1400" dirty="0" smtClean="0">
                  <a:latin typeface="+mj-lt"/>
                  <a:cs typeface="Arial"/>
                </a:rPr>
                <a:t> </a:t>
              </a:r>
              <a:r>
                <a:rPr lang="en-US" sz="1400" dirty="0">
                  <a:latin typeface="+mj-lt"/>
                  <a:cs typeface="Arial"/>
                </a:rPr>
                <a:t>sur la </a:t>
              </a:r>
              <a:r>
                <a:rPr lang="en-US" sz="1400" dirty="0" err="1">
                  <a:latin typeface="+mj-lt"/>
                  <a:cs typeface="Arial"/>
                </a:rPr>
                <a:t>méditation</a:t>
              </a:r>
              <a:endParaRPr lang="en-US" sz="1400" dirty="0">
                <a:latin typeface="+mj-lt"/>
                <a:cs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916186" y="6245264"/>
            <a:ext cx="22028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 smtClean="0">
                <a:latin typeface="+mj-lt"/>
                <a:cs typeface="Arial"/>
              </a:rPr>
              <a:t>Courtesy Antoine Lutz</a:t>
            </a:r>
            <a:endParaRPr lang="fr-FR" sz="1500" i="1" dirty="0">
              <a:latin typeface="+mj-l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/>
          <a:srcRect l="45071" t="16866" r="17384" b="12524"/>
          <a:stretch/>
        </p:blipFill>
        <p:spPr>
          <a:xfrm>
            <a:off x="7092519" y="1312421"/>
            <a:ext cx="1520214" cy="1902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164"/>
            <a:ext cx="8229600" cy="580822"/>
          </a:xfrm>
        </p:spPr>
        <p:txBody>
          <a:bodyPr/>
          <a:lstStyle/>
          <a:p>
            <a:pPr marL="0" indent="0">
              <a:buNone/>
            </a:pPr>
            <a:r>
              <a:rPr lang="fr-BE" dirty="0" smtClean="0">
                <a:solidFill>
                  <a:schemeClr val="tx1"/>
                </a:solidFill>
              </a:rPr>
              <a:t>Méditation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14" name="Image 15" descr="IMG_493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485" y="3926793"/>
            <a:ext cx="3194855" cy="2480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383632" y="2847016"/>
            <a:ext cx="6328610" cy="896938"/>
          </a:xfrm>
          <a:prstGeom prst="rect">
            <a:avLst/>
          </a:prstGeom>
          <a:noFill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3.	Les états de conscience altérée</a:t>
            </a:r>
            <a:endParaRPr lang="fr-FR" sz="4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fld id="{A6DFA1B0-428A-6640-8D4E-3B24D8F0E1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terri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1188508" y="1616869"/>
            <a:ext cx="6758517" cy="5068888"/>
          </a:xfrm>
          <a:prstGeom prst="rect">
            <a:avLst/>
          </a:prstGeom>
        </p:spPr>
      </p:pic>
      <p:sp>
        <p:nvSpPr>
          <p:cNvPr id="8" name="Rectangle 15"/>
          <p:cNvSpPr txBox="1">
            <a:spLocks noChangeArrowheads="1"/>
          </p:cNvSpPr>
          <p:nvPr/>
        </p:nvSpPr>
        <p:spPr bwMode="auto">
          <a:xfrm>
            <a:off x="3153695" y="675739"/>
            <a:ext cx="425689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Terry </a:t>
            </a:r>
            <a:r>
              <a:rPr lang="fr-FR" dirty="0" err="1" smtClean="0">
                <a:solidFill>
                  <a:srgbClr val="474745"/>
                </a:solidFill>
              </a:rPr>
              <a:t>Schiavo</a:t>
            </a:r>
            <a:endParaRPr lang="fr-FR" dirty="0">
              <a:solidFill>
                <a:srgbClr val="4747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5"/>
          <p:cNvSpPr txBox="1">
            <a:spLocks noChangeArrowheads="1"/>
          </p:cNvSpPr>
          <p:nvPr/>
        </p:nvSpPr>
        <p:spPr bwMode="auto">
          <a:xfrm>
            <a:off x="1132522" y="1510816"/>
            <a:ext cx="425689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Evolution post-coma</a:t>
            </a:r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6" t="28491" r="13567" b="35646"/>
          <a:stretch/>
        </p:blipFill>
        <p:spPr bwMode="auto">
          <a:xfrm>
            <a:off x="282193" y="3079297"/>
            <a:ext cx="8529677" cy="316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ésultat de recherche d'images pour &quot;coma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89" y="1073317"/>
            <a:ext cx="2856598" cy="19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14524" y="4476750"/>
            <a:ext cx="139064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BE" sz="1000" dirty="0" smtClean="0">
                <a:solidFill>
                  <a:schemeClr val="tx1"/>
                </a:solidFill>
              </a:rPr>
              <a:t>O</a:t>
            </a:r>
            <a:r>
              <a:rPr lang="fr-BE" sz="1000" dirty="0" smtClean="0">
                <a:solidFill>
                  <a:sysClr val="windowText" lastClr="000000"/>
                </a:solidFill>
              </a:rPr>
              <a:t>uverture des yeux</a:t>
            </a:r>
          </a:p>
          <a:p>
            <a:pPr algn="just"/>
            <a:r>
              <a:rPr lang="fr-BE" sz="1000" dirty="0" smtClean="0">
                <a:solidFill>
                  <a:sysClr val="windowText" lastClr="000000"/>
                </a:solidFill>
              </a:rPr>
              <a:t>Réflexes</a:t>
            </a:r>
            <a:endParaRPr lang="fr-BE" sz="100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715" y="4086225"/>
            <a:ext cx="872835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BE" sz="1600" dirty="0" smtClean="0">
                <a:solidFill>
                  <a:schemeClr val="tx1"/>
                </a:solidFill>
              </a:rPr>
              <a:t>COMA</a:t>
            </a:r>
            <a:endParaRPr lang="fr-BE" sz="16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0723" y="4076700"/>
            <a:ext cx="87283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smtClean="0">
                <a:solidFill>
                  <a:schemeClr val="tx1"/>
                </a:solidFill>
              </a:rPr>
              <a:t>ENR</a:t>
            </a:r>
            <a:endParaRPr lang="fr-BE" sz="16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8525" y="4067175"/>
            <a:ext cx="87283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smtClean="0">
                <a:solidFill>
                  <a:schemeClr val="tx1"/>
                </a:solidFill>
              </a:rPr>
              <a:t>ECM</a:t>
            </a:r>
            <a:endParaRPr lang="fr-BE" sz="160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52622" y="5358612"/>
            <a:ext cx="1209678" cy="349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err="1" smtClean="0">
                <a:solidFill>
                  <a:schemeClr val="tx1"/>
                </a:solidFill>
              </a:rPr>
              <a:t>Locked</a:t>
            </a:r>
            <a:r>
              <a:rPr lang="fr-BE" sz="1600" dirty="0" smtClean="0">
                <a:solidFill>
                  <a:schemeClr val="tx1"/>
                </a:solidFill>
              </a:rPr>
              <a:t>-In</a:t>
            </a:r>
            <a:endParaRPr lang="fr-BE" sz="16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8439" y="5688671"/>
            <a:ext cx="2033153" cy="46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BE" sz="1000" dirty="0" smtClean="0">
                <a:solidFill>
                  <a:schemeClr val="tx1"/>
                </a:solidFill>
              </a:rPr>
              <a:t>Capacités motrices KO</a:t>
            </a:r>
          </a:p>
          <a:p>
            <a:pPr algn="just"/>
            <a:r>
              <a:rPr lang="fr-BE" sz="1000" dirty="0" smtClean="0">
                <a:solidFill>
                  <a:schemeClr val="tx1"/>
                </a:solidFill>
              </a:rPr>
              <a:t>Cognition préservée</a:t>
            </a:r>
            <a:endParaRPr lang="fr-BE" sz="1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2997" y="5282412"/>
            <a:ext cx="872835" cy="346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dirty="0" smtClean="0">
                <a:solidFill>
                  <a:schemeClr val="tx1"/>
                </a:solidFill>
              </a:rPr>
              <a:t>ECM -</a:t>
            </a:r>
            <a:endParaRPr lang="fr-BE" sz="16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99313" y="3193120"/>
            <a:ext cx="926519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 smtClean="0">
              <a:solidFill>
                <a:schemeClr val="tx1"/>
              </a:solidFill>
            </a:endParaRPr>
          </a:p>
          <a:p>
            <a:r>
              <a:rPr lang="fr-BE" sz="1600" dirty="0" smtClean="0">
                <a:solidFill>
                  <a:schemeClr val="tx1"/>
                </a:solidFill>
              </a:rPr>
              <a:t>ECM +</a:t>
            </a:r>
            <a:endParaRPr lang="fr-BE" sz="1600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29170" y="5593365"/>
            <a:ext cx="139064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BE" sz="100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2996" y="3810000"/>
            <a:ext cx="819152" cy="34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BE" sz="10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72225" y="4067175"/>
            <a:ext cx="233362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BE" sz="1600" dirty="0" smtClean="0">
                <a:solidFill>
                  <a:sysClr val="windowText" lastClr="000000"/>
                </a:solidFill>
              </a:rPr>
              <a:t>Emergence de l’ECM</a:t>
            </a:r>
            <a:endParaRPr lang="fr-BE" sz="16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14061" y="4467225"/>
            <a:ext cx="21917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BE" sz="1000" dirty="0" smtClean="0">
                <a:solidFill>
                  <a:schemeClr val="tx1"/>
                </a:solidFill>
              </a:rPr>
              <a:t>Communication fonctionnelle</a:t>
            </a:r>
          </a:p>
          <a:p>
            <a:pPr algn="just"/>
            <a:r>
              <a:rPr lang="fr-BE" sz="1000" dirty="0" smtClean="0">
                <a:solidFill>
                  <a:schemeClr val="tx1"/>
                </a:solidFill>
              </a:rPr>
              <a:t>Utilisation fonctionnelle d’objets</a:t>
            </a:r>
            <a:endParaRPr lang="fr-BE" sz="10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6295" y="3615008"/>
            <a:ext cx="819152" cy="34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BE" sz="10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499" y="3288372"/>
            <a:ext cx="2009775" cy="50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BE" sz="160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5775" y="4486275"/>
            <a:ext cx="139064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CH" sz="1000" dirty="0" smtClean="0">
                <a:solidFill>
                  <a:schemeClr val="tx1"/>
                </a:solidFill>
              </a:rPr>
              <a:t>Yeux fermés</a:t>
            </a:r>
            <a:endParaRPr lang="fr-BE" sz="1000" dirty="0" smtClean="0">
              <a:solidFill>
                <a:sysClr val="windowText" lastClr="000000"/>
              </a:solidFill>
            </a:endParaRPr>
          </a:p>
          <a:p>
            <a:pPr algn="just"/>
            <a:r>
              <a:rPr lang="fr-BE" sz="1000" dirty="0" smtClean="0">
                <a:solidFill>
                  <a:sysClr val="windowText" lastClr="000000"/>
                </a:solidFill>
              </a:rPr>
              <a:t>Réflexes</a:t>
            </a:r>
            <a:endParaRPr lang="fr-BE" sz="10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2325" y="4448175"/>
            <a:ext cx="18192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BE" sz="1000" dirty="0" smtClean="0">
                <a:solidFill>
                  <a:schemeClr val="tx1"/>
                </a:solidFill>
              </a:rPr>
              <a:t>O</a:t>
            </a:r>
            <a:r>
              <a:rPr lang="fr-BE" sz="1000" dirty="0" smtClean="0">
                <a:solidFill>
                  <a:sysClr val="windowText" lastClr="000000"/>
                </a:solidFill>
              </a:rPr>
              <a:t>uverture des yeux</a:t>
            </a:r>
          </a:p>
          <a:p>
            <a:pPr algn="just"/>
            <a:r>
              <a:rPr lang="fr-BE" sz="1000" dirty="0" smtClean="0">
                <a:solidFill>
                  <a:sysClr val="windowText" lastClr="000000"/>
                </a:solidFill>
              </a:rPr>
              <a:t>Mouvements non réflexes</a:t>
            </a:r>
            <a:endParaRPr lang="fr-BE" sz="10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0" y="6495077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 dirty="0" err="1" smtClean="0">
                <a:solidFill>
                  <a:srgbClr val="474745"/>
                </a:solidFill>
                <a:cs typeface="Times New Roman" charset="0"/>
              </a:rPr>
              <a:t>Bodart</a:t>
            </a:r>
            <a:r>
              <a:rPr lang="fr-FR" sz="1600" dirty="0" smtClean="0">
                <a:solidFill>
                  <a:srgbClr val="474745"/>
                </a:solidFill>
                <a:cs typeface="Times New Roman" charset="0"/>
              </a:rPr>
              <a:t> </a:t>
            </a:r>
            <a:r>
              <a:rPr lang="fr-FR" sz="1600" dirty="0">
                <a:solidFill>
                  <a:srgbClr val="474745"/>
                </a:solidFill>
                <a:cs typeface="Times New Roman" charset="0"/>
              </a:rPr>
              <a:t>et al., </a:t>
            </a:r>
            <a:r>
              <a:rPr lang="fr-FR" sz="1600" i="1" dirty="0" err="1" smtClean="0">
                <a:solidFill>
                  <a:srgbClr val="474745"/>
                </a:solidFill>
                <a:cs typeface="Times New Roman" charset="0"/>
              </a:rPr>
              <a:t>Semin</a:t>
            </a:r>
            <a:r>
              <a:rPr lang="fr-FR" sz="1600" i="1" dirty="0" smtClean="0">
                <a:solidFill>
                  <a:srgbClr val="474745"/>
                </a:solidFill>
                <a:cs typeface="Times New Roman" charset="0"/>
              </a:rPr>
              <a:t> </a:t>
            </a:r>
            <a:r>
              <a:rPr lang="fr-FR" sz="1600" i="1" dirty="0" err="1" smtClean="0">
                <a:solidFill>
                  <a:srgbClr val="474745"/>
                </a:solidFill>
                <a:cs typeface="Times New Roman" charset="0"/>
              </a:rPr>
              <a:t>Neurol</a:t>
            </a:r>
            <a:r>
              <a:rPr lang="fr-FR" sz="1600" dirty="0" smtClean="0">
                <a:solidFill>
                  <a:srgbClr val="474745"/>
                </a:solidFill>
                <a:cs typeface="Times New Roman" charset="0"/>
              </a:rPr>
              <a:t>, 2013</a:t>
            </a:r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338860"/>
      </p:ext>
    </p:extLst>
  </p:cSld>
  <p:clrMapOvr>
    <a:masterClrMapping/>
  </p:clrMapOvr>
  <p:transition advTm="13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1562442" y="242108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0" y="6495077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 dirty="0" smtClean="0">
                <a:solidFill>
                  <a:srgbClr val="474745"/>
                </a:solidFill>
                <a:cs typeface="Times New Roman" charset="0"/>
              </a:rPr>
              <a:t>Bruno </a:t>
            </a:r>
            <a:r>
              <a:rPr lang="fr-FR" sz="1600" dirty="0">
                <a:solidFill>
                  <a:srgbClr val="474745"/>
                </a:solidFill>
                <a:cs typeface="Times New Roman" charset="0"/>
              </a:rPr>
              <a:t>et al., </a:t>
            </a:r>
            <a:r>
              <a:rPr lang="fr-FR" sz="1600" i="1" dirty="0" smtClean="0">
                <a:solidFill>
                  <a:srgbClr val="474745"/>
                </a:solidFill>
                <a:cs typeface="Times New Roman" charset="0"/>
              </a:rPr>
              <a:t>J </a:t>
            </a:r>
            <a:r>
              <a:rPr lang="fr-FR" sz="1600" i="1" dirty="0" err="1">
                <a:solidFill>
                  <a:srgbClr val="474745"/>
                </a:solidFill>
                <a:cs typeface="Times New Roman" charset="0"/>
              </a:rPr>
              <a:t>Neurology</a:t>
            </a:r>
            <a:r>
              <a:rPr lang="fr-FR" sz="1600" dirty="0">
                <a:solidFill>
                  <a:srgbClr val="474745"/>
                </a:solidFill>
                <a:cs typeface="Times New Roman" charset="0"/>
              </a:rPr>
              <a:t>, </a:t>
            </a:r>
            <a:r>
              <a:rPr lang="fr-FR" sz="1600" dirty="0" smtClean="0">
                <a:solidFill>
                  <a:srgbClr val="474745"/>
                </a:solidFill>
                <a:cs typeface="Times New Roman" charset="0"/>
              </a:rPr>
              <a:t>2012</a:t>
            </a:r>
          </a:p>
        </p:txBody>
      </p:sp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510418" y="956922"/>
            <a:ext cx="612316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Sous-catégorisation de l’ECM</a:t>
            </a:r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45" name="Espace réservé du contenu 4"/>
          <p:cNvSpPr txBox="1">
            <a:spLocks/>
          </p:cNvSpPr>
          <p:nvPr/>
        </p:nvSpPr>
        <p:spPr bwMode="auto">
          <a:xfrm>
            <a:off x="609600" y="2708275"/>
            <a:ext cx="3886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en-US" altLang="fr-FR" dirty="0" err="1">
                <a:solidFill>
                  <a:schemeClr val="tx1"/>
                </a:solidFill>
              </a:rPr>
              <a:t>Comportements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 err="1">
                <a:solidFill>
                  <a:schemeClr val="tx1"/>
                </a:solidFill>
              </a:rPr>
              <a:t>spontanés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 err="1">
                <a:solidFill>
                  <a:schemeClr val="tx1"/>
                </a:solidFill>
              </a:rPr>
              <a:t>orientés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>
                <a:solidFill>
                  <a:schemeClr val="tx1"/>
                </a:solidFill>
              </a:rPr>
              <a:t>Fixation </a:t>
            </a:r>
            <a:r>
              <a:rPr lang="en-US" altLang="fr-FR" dirty="0" err="1">
                <a:solidFill>
                  <a:schemeClr val="tx1"/>
                </a:solidFill>
              </a:rPr>
              <a:t>ou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 err="1">
                <a:solidFill>
                  <a:schemeClr val="tx1"/>
                </a:solidFill>
              </a:rPr>
              <a:t>poursuite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 err="1">
                <a:solidFill>
                  <a:schemeClr val="tx1"/>
                </a:solidFill>
              </a:rPr>
              <a:t>visuelle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>
                <a:solidFill>
                  <a:schemeClr val="tx1"/>
                </a:solidFill>
              </a:rPr>
              <a:t>Localisation</a:t>
            </a:r>
            <a:r>
              <a:rPr lang="en-US" altLang="fr-FR" dirty="0">
                <a:solidFill>
                  <a:schemeClr val="tx1"/>
                </a:solidFill>
              </a:rPr>
              <a:t> de la </a:t>
            </a:r>
            <a:r>
              <a:rPr lang="en-US" altLang="fr-FR" dirty="0" err="1">
                <a:solidFill>
                  <a:schemeClr val="tx1"/>
                </a:solidFill>
              </a:rPr>
              <a:t>douleur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>
                <a:solidFill>
                  <a:schemeClr val="tx1"/>
                </a:solidFill>
              </a:rPr>
              <a:t>Localisation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 err="1">
                <a:solidFill>
                  <a:schemeClr val="tx1"/>
                </a:solidFill>
              </a:rPr>
              <a:t>d’objets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>
                <a:solidFill>
                  <a:schemeClr val="tx1"/>
                </a:solidFill>
              </a:rPr>
              <a:t>Comportements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 err="1">
                <a:solidFill>
                  <a:schemeClr val="tx1"/>
                </a:solidFill>
              </a:rPr>
              <a:t>émotionnels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 err="1">
                <a:solidFill>
                  <a:schemeClr val="tx1"/>
                </a:solidFill>
              </a:rPr>
              <a:t>contextualisés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/>
            <a:endParaRPr lang="en-US" altLang="fr-FR" dirty="0">
              <a:solidFill>
                <a:schemeClr val="tx1"/>
              </a:solidFill>
            </a:endParaRPr>
          </a:p>
        </p:txBody>
      </p:sp>
      <p:sp>
        <p:nvSpPr>
          <p:cNvPr id="46" name="Espace réservé du contenu 6"/>
          <p:cNvSpPr txBox="1">
            <a:spLocks/>
          </p:cNvSpPr>
          <p:nvPr/>
        </p:nvSpPr>
        <p:spPr bwMode="auto">
          <a:xfrm>
            <a:off x="4800600" y="2727325"/>
            <a:ext cx="40195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en-US" altLang="fr-FR" b="1" dirty="0" err="1" smtClean="0">
                <a:solidFill>
                  <a:schemeClr val="tx1"/>
                </a:solidFill>
              </a:rPr>
              <a:t>Réponse</a:t>
            </a:r>
            <a:r>
              <a:rPr lang="en-US" altLang="fr-FR" b="1" dirty="0" smtClean="0">
                <a:solidFill>
                  <a:schemeClr val="tx1"/>
                </a:solidFill>
              </a:rPr>
              <a:t> </a:t>
            </a:r>
            <a:r>
              <a:rPr lang="en-US" altLang="fr-FR" b="1" dirty="0">
                <a:solidFill>
                  <a:schemeClr val="tx1"/>
                </a:solidFill>
              </a:rPr>
              <a:t>à la </a:t>
            </a:r>
            <a:r>
              <a:rPr lang="en-US" altLang="fr-FR" b="1" dirty="0" err="1">
                <a:solidFill>
                  <a:schemeClr val="tx1"/>
                </a:solidFill>
              </a:rPr>
              <a:t>commande</a:t>
            </a:r>
            <a:endParaRPr lang="en-US" altLang="fr-FR" b="1" dirty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>
                <a:solidFill>
                  <a:schemeClr val="tx1"/>
                </a:solidFill>
              </a:rPr>
              <a:t>Communication </a:t>
            </a:r>
            <a:r>
              <a:rPr lang="en-US" altLang="fr-FR" dirty="0" err="1">
                <a:solidFill>
                  <a:schemeClr val="tx1"/>
                </a:solidFill>
              </a:rPr>
              <a:t>intentionnelle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>
                <a:solidFill>
                  <a:schemeClr val="tx1"/>
                </a:solidFill>
              </a:rPr>
              <a:t>Verbalisation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 smtClean="0">
                <a:solidFill>
                  <a:schemeClr val="tx1"/>
                </a:solidFill>
              </a:rPr>
              <a:t>intelligible</a:t>
            </a:r>
            <a:endParaRPr lang="en-US" altLang="fr-FR" dirty="0">
              <a:solidFill>
                <a:schemeClr val="tx1"/>
              </a:solidFill>
            </a:endParaRPr>
          </a:p>
        </p:txBody>
      </p:sp>
      <p:sp>
        <p:nvSpPr>
          <p:cNvPr id="47" name="Espace réservé du texte 2"/>
          <p:cNvSpPr txBox="1">
            <a:spLocks/>
          </p:cNvSpPr>
          <p:nvPr/>
        </p:nvSpPr>
        <p:spPr bwMode="auto">
          <a:xfrm>
            <a:off x="611188" y="2041525"/>
            <a:ext cx="3886200" cy="641350"/>
          </a:xfrm>
          <a:prstGeom prst="rect">
            <a:avLst/>
          </a:prstGeom>
          <a:solidFill>
            <a:srgbClr val="474745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 eaLnBrk="1" hangingPunct="1">
              <a:buNone/>
            </a:pPr>
            <a:r>
              <a:rPr lang="fr-BE" altLang="fr-FR" b="1" dirty="0" smtClean="0"/>
              <a:t>ECM </a:t>
            </a:r>
            <a:r>
              <a:rPr lang="fr-BE" altLang="fr-FR" b="1" i="1" dirty="0"/>
              <a:t>-</a:t>
            </a:r>
            <a:endParaRPr lang="en-US" altLang="fr-FR" b="1" i="1" dirty="0"/>
          </a:p>
        </p:txBody>
      </p:sp>
      <p:sp>
        <p:nvSpPr>
          <p:cNvPr id="48" name="Espace réservé du texte 5"/>
          <p:cNvSpPr txBox="1">
            <a:spLocks/>
          </p:cNvSpPr>
          <p:nvPr/>
        </p:nvSpPr>
        <p:spPr bwMode="auto">
          <a:xfrm>
            <a:off x="4800600" y="2041525"/>
            <a:ext cx="3886200" cy="639763"/>
          </a:xfrm>
          <a:prstGeom prst="rect">
            <a:avLst/>
          </a:prstGeom>
          <a:solidFill>
            <a:srgbClr val="474745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 eaLnBrk="1" hangingPunct="1">
              <a:buNone/>
            </a:pPr>
            <a:r>
              <a:rPr lang="fr-BE" altLang="fr-FR" b="1" dirty="0"/>
              <a:t>ECM </a:t>
            </a:r>
            <a:r>
              <a:rPr lang="fr-BE" altLang="fr-FR" b="1" i="1" dirty="0"/>
              <a:t>+</a:t>
            </a:r>
            <a:endParaRPr lang="en-US" altLang="fr-FR" b="1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22756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555431" y="773262"/>
            <a:ext cx="8344619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Pourquoi évaluer l’état de conscience ?</a:t>
            </a:r>
            <a:endParaRPr lang="fr-FR" dirty="0">
              <a:solidFill>
                <a:srgbClr val="474745"/>
              </a:solidFill>
            </a:endParaRPr>
          </a:p>
        </p:txBody>
      </p:sp>
      <p:pic>
        <p:nvPicPr>
          <p:cNvPr id="30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2624135"/>
            <a:ext cx="364490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6268453" y="5145085"/>
            <a:ext cx="3077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Demertzi</a:t>
            </a:r>
            <a:r>
              <a:rPr lang="en-US" altLang="fr-FR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et al</a:t>
            </a:r>
            <a:r>
              <a:rPr lang="en-US" altLang="fr-FR" sz="14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J Neurology </a:t>
            </a:r>
            <a:r>
              <a:rPr lang="en-US" altLang="fr-FR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2011</a:t>
            </a:r>
            <a:r>
              <a:rPr lang="en-US" altLang="fr-FR" sz="14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Box 109"/>
          <p:cNvSpPr txBox="1">
            <a:spLocks noChangeArrowheads="1"/>
          </p:cNvSpPr>
          <p:nvPr/>
        </p:nvSpPr>
        <p:spPr bwMode="auto">
          <a:xfrm>
            <a:off x="386891" y="1869880"/>
            <a:ext cx="23634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b="1" dirty="0" err="1">
                <a:solidFill>
                  <a:schemeClr val="tx1"/>
                </a:solidFill>
                <a:latin typeface="+mj-lt"/>
              </a:rPr>
              <a:t>Pronostic</a:t>
            </a:r>
            <a:endParaRPr lang="en-US" altLang="fr-FR" b="1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fr-FR" sz="300" dirty="0" smtClean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fr-FR" sz="300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fr-FR" sz="300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fr-FR" sz="300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b="1" dirty="0" err="1" smtClean="0">
                <a:solidFill>
                  <a:schemeClr val="tx1"/>
                </a:solidFill>
                <a:latin typeface="+mj-lt"/>
              </a:rPr>
              <a:t>Eveil</a:t>
            </a:r>
            <a:r>
              <a:rPr lang="en-US" altLang="fr-FR" sz="1200" b="1" dirty="0" smtClean="0">
                <a:solidFill>
                  <a:schemeClr val="tx1"/>
                </a:solidFill>
                <a:latin typeface="+mj-lt"/>
              </a:rPr>
              <a:t> non </a:t>
            </a:r>
            <a:r>
              <a:rPr lang="en-US" altLang="fr-FR" sz="1200" b="1" dirty="0" err="1" smtClean="0">
                <a:solidFill>
                  <a:schemeClr val="tx1"/>
                </a:solidFill>
                <a:latin typeface="+mj-lt"/>
              </a:rPr>
              <a:t>répondant</a:t>
            </a:r>
            <a:r>
              <a:rPr lang="en-US" altLang="fr-FR" sz="1200" b="1" dirty="0" smtClean="0">
                <a:solidFill>
                  <a:schemeClr val="tx1"/>
                </a:solidFill>
                <a:latin typeface="+mj-lt"/>
              </a:rPr>
              <a:t> (ENR)</a:t>
            </a:r>
            <a:endParaRPr lang="en-US" altLang="fr-FR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TextBox 110"/>
          <p:cNvSpPr txBox="1">
            <a:spLocks noChangeArrowheads="1"/>
          </p:cNvSpPr>
          <p:nvPr/>
        </p:nvSpPr>
        <p:spPr bwMode="auto">
          <a:xfrm>
            <a:off x="6715125" y="190341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b="1" dirty="0" err="1">
                <a:solidFill>
                  <a:schemeClr val="tx1"/>
                </a:solidFill>
                <a:latin typeface="+mj-lt"/>
              </a:rPr>
              <a:t>Ethique</a:t>
            </a:r>
            <a:endParaRPr lang="en-US" altLang="fr-F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TextBox 111"/>
          <p:cNvSpPr txBox="1">
            <a:spLocks noChangeArrowheads="1"/>
          </p:cNvSpPr>
          <p:nvPr/>
        </p:nvSpPr>
        <p:spPr bwMode="auto">
          <a:xfrm>
            <a:off x="3458369" y="1903410"/>
            <a:ext cx="150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b="1" dirty="0" err="1">
                <a:solidFill>
                  <a:schemeClr val="tx1"/>
                </a:solidFill>
                <a:latin typeface="+mj-lt"/>
              </a:rPr>
              <a:t>Traitement</a:t>
            </a:r>
            <a:endParaRPr lang="en-US" altLang="fr-FR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2490" r="6657"/>
          <a:stretch>
            <a:fillRect/>
          </a:stretch>
        </p:blipFill>
        <p:spPr bwMode="auto">
          <a:xfrm>
            <a:off x="4227513" y="2768597"/>
            <a:ext cx="11207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1204" r="11719"/>
          <a:stretch>
            <a:fillRect/>
          </a:stretch>
        </p:blipFill>
        <p:spPr bwMode="auto">
          <a:xfrm>
            <a:off x="2868613" y="2768597"/>
            <a:ext cx="133985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2771775" y="3848097"/>
            <a:ext cx="2757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Schiff et al</a:t>
            </a:r>
            <a:r>
              <a:rPr lang="en-US" altLang="fr-FR" sz="14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Nature, 2007 </a:t>
            </a:r>
          </a:p>
        </p:txBody>
      </p:sp>
      <p:pic>
        <p:nvPicPr>
          <p:cNvPr id="38" name="Picture 7" descr="C:\Users\Aurore\COURS\memoire\_memoire\placement-electrodes-couleu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8" b="10429"/>
          <a:stretch>
            <a:fillRect/>
          </a:stretch>
        </p:blipFill>
        <p:spPr bwMode="auto">
          <a:xfrm>
            <a:off x="3143250" y="4255107"/>
            <a:ext cx="21304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78"/>
          <p:cNvSpPr>
            <a:spLocks noChangeArrowheads="1"/>
          </p:cNvSpPr>
          <p:nvPr/>
        </p:nvSpPr>
        <p:spPr bwMode="auto">
          <a:xfrm>
            <a:off x="2506663" y="5574518"/>
            <a:ext cx="29845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Thibaut et al,</a:t>
            </a:r>
            <a:r>
              <a:rPr lang="en-US" altLang="fr-FR" sz="14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Brain </a:t>
            </a:r>
            <a:r>
              <a:rPr lang="en-US" altLang="fr-FR" sz="1400" i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Inj</a:t>
            </a:r>
            <a:r>
              <a:rPr lang="en-US" altLang="fr-FR" sz="14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fr-FR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2017</a:t>
            </a:r>
          </a:p>
        </p:txBody>
      </p:sp>
      <p:sp>
        <p:nvSpPr>
          <p:cNvPr id="40" name="Rectangle 78"/>
          <p:cNvSpPr>
            <a:spLocks noChangeArrowheads="1"/>
          </p:cNvSpPr>
          <p:nvPr/>
        </p:nvSpPr>
        <p:spPr bwMode="auto">
          <a:xfrm>
            <a:off x="2728913" y="6477974"/>
            <a:ext cx="27744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Cassol</a:t>
            </a:r>
            <a:r>
              <a:rPr lang="en-US" altLang="fr-FR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et al, </a:t>
            </a:r>
            <a:r>
              <a:rPr lang="en-US" altLang="fr-FR" sz="14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 preparation</a:t>
            </a:r>
          </a:p>
        </p:txBody>
      </p:sp>
      <p:pic>
        <p:nvPicPr>
          <p:cNvPr id="41" name="Picture 1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29117" r="51309" b="16000"/>
          <a:stretch>
            <a:fillRect/>
          </a:stretch>
        </p:blipFill>
        <p:spPr bwMode="auto">
          <a:xfrm>
            <a:off x="107950" y="2604885"/>
            <a:ext cx="2620963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2" t="28912" r="8691" b="15350"/>
          <a:stretch>
            <a:fillRect/>
          </a:stretch>
        </p:blipFill>
        <p:spPr bwMode="auto">
          <a:xfrm>
            <a:off x="107950" y="4900610"/>
            <a:ext cx="25923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124"/>
          <p:cNvSpPr txBox="1"/>
          <p:nvPr/>
        </p:nvSpPr>
        <p:spPr>
          <a:xfrm>
            <a:off x="1908175" y="2683540"/>
            <a:ext cx="251936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ＭＳ Ｐゴシック" pitchFamily="-65" charset="-128"/>
              </a:rPr>
              <a:t>ECM</a:t>
            </a:r>
          </a:p>
        </p:txBody>
      </p:sp>
      <p:sp>
        <p:nvSpPr>
          <p:cNvPr id="51" name="TextBox 123"/>
          <p:cNvSpPr txBox="1"/>
          <p:nvPr/>
        </p:nvSpPr>
        <p:spPr>
          <a:xfrm>
            <a:off x="1763713" y="4137022"/>
            <a:ext cx="251936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ＭＳ Ｐゴシック" pitchFamily="-65" charset="-128"/>
              </a:rPr>
              <a:t>ENR</a:t>
            </a:r>
          </a:p>
        </p:txBody>
      </p:sp>
      <p:sp>
        <p:nvSpPr>
          <p:cNvPr id="52" name="TextBox 1"/>
          <p:cNvSpPr txBox="1"/>
          <p:nvPr/>
        </p:nvSpPr>
        <p:spPr>
          <a:xfrm>
            <a:off x="1835150" y="3344860"/>
            <a:ext cx="251936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b="1" dirty="0" err="1">
                <a:solidFill>
                  <a:schemeClr val="bg1"/>
                </a:solidFill>
                <a:latin typeface="+mj-lt"/>
                <a:ea typeface="ＭＳ Ｐゴシック" pitchFamily="-65" charset="-128"/>
              </a:rPr>
              <a:t>Décès</a:t>
            </a:r>
            <a:endParaRPr lang="en-US" sz="1050" b="1" dirty="0">
              <a:solidFill>
                <a:schemeClr val="bg1"/>
              </a:solidFill>
              <a:latin typeface="+mj-lt"/>
              <a:ea typeface="ＭＳ Ｐゴシック" pitchFamily="-65" charset="-128"/>
            </a:endParaRPr>
          </a:p>
        </p:txBody>
      </p:sp>
      <p:sp>
        <p:nvSpPr>
          <p:cNvPr id="53" name="TextBox 126"/>
          <p:cNvSpPr txBox="1"/>
          <p:nvPr/>
        </p:nvSpPr>
        <p:spPr>
          <a:xfrm>
            <a:off x="1619250" y="5000622"/>
            <a:ext cx="25193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ＭＳ Ｐゴシック" pitchFamily="-65" charset="-128"/>
              </a:rPr>
              <a:t>Emergence</a:t>
            </a:r>
          </a:p>
        </p:txBody>
      </p:sp>
      <p:sp>
        <p:nvSpPr>
          <p:cNvPr id="54" name="TextBox 122"/>
          <p:cNvSpPr txBox="1"/>
          <p:nvPr/>
        </p:nvSpPr>
        <p:spPr>
          <a:xfrm>
            <a:off x="1763713" y="5648322"/>
            <a:ext cx="251777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b="1" dirty="0" err="1">
                <a:solidFill>
                  <a:schemeClr val="bg1"/>
                </a:solidFill>
                <a:latin typeface="+mj-lt"/>
                <a:ea typeface="ＭＳ Ｐゴシック" pitchFamily="-65" charset="-128"/>
              </a:rPr>
              <a:t>Décès</a:t>
            </a:r>
            <a:endParaRPr lang="en-US" sz="1050" b="1" dirty="0">
              <a:solidFill>
                <a:schemeClr val="bg1"/>
              </a:solidFill>
              <a:latin typeface="+mj-lt"/>
              <a:ea typeface="ＭＳ Ｐゴシック" pitchFamily="-65" charset="-128"/>
            </a:endParaRPr>
          </a:p>
        </p:txBody>
      </p:sp>
      <p:sp>
        <p:nvSpPr>
          <p:cNvPr id="55" name="TextBox 125"/>
          <p:cNvSpPr txBox="1"/>
          <p:nvPr/>
        </p:nvSpPr>
        <p:spPr>
          <a:xfrm>
            <a:off x="1476375" y="6296022"/>
            <a:ext cx="2517775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ＭＳ Ｐゴシック" pitchFamily="-65" charset="-128"/>
              </a:rPr>
              <a:t>ECM</a:t>
            </a:r>
          </a:p>
        </p:txBody>
      </p:sp>
      <p:sp>
        <p:nvSpPr>
          <p:cNvPr id="56" name="TextBox 109"/>
          <p:cNvSpPr txBox="1">
            <a:spLocks noChangeArrowheads="1"/>
          </p:cNvSpPr>
          <p:nvPr/>
        </p:nvSpPr>
        <p:spPr bwMode="auto">
          <a:xfrm>
            <a:off x="-17175" y="4640260"/>
            <a:ext cx="29047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b="1" dirty="0" err="1" smtClean="0">
                <a:solidFill>
                  <a:schemeClr val="tx1"/>
                </a:solidFill>
                <a:latin typeface="+mj-lt"/>
              </a:rPr>
              <a:t>Etat</a:t>
            </a:r>
            <a:r>
              <a:rPr lang="en-US" altLang="fr-FR" sz="1200" b="1" dirty="0" smtClean="0">
                <a:solidFill>
                  <a:schemeClr val="tx1"/>
                </a:solidFill>
                <a:latin typeface="+mj-lt"/>
              </a:rPr>
              <a:t> de conscience </a:t>
            </a:r>
            <a:r>
              <a:rPr lang="en-US" altLang="fr-FR" sz="1200" b="1" dirty="0" err="1" smtClean="0">
                <a:solidFill>
                  <a:schemeClr val="tx1"/>
                </a:solidFill>
                <a:latin typeface="+mj-lt"/>
              </a:rPr>
              <a:t>minimale</a:t>
            </a:r>
            <a:r>
              <a:rPr lang="en-US" altLang="fr-FR" sz="1200" b="1" dirty="0" smtClean="0">
                <a:solidFill>
                  <a:schemeClr val="tx1"/>
                </a:solidFill>
                <a:latin typeface="+mj-lt"/>
              </a:rPr>
              <a:t> (ECM)</a:t>
            </a:r>
            <a:endParaRPr lang="en-US" altLang="fr-FR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1725" y="4409909"/>
            <a:ext cx="42386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000" b="1" dirty="0" smtClean="0"/>
              <a:t>ENR</a:t>
            </a:r>
            <a:endParaRPr lang="fr-BE" sz="10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627019" y="4407524"/>
            <a:ext cx="473869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H" sz="1000" b="1" dirty="0" smtClean="0">
                <a:solidFill>
                  <a:schemeClr val="bg1"/>
                </a:solidFill>
              </a:rPr>
              <a:t>ECM</a:t>
            </a:r>
            <a:endParaRPr lang="fr-BE" sz="10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15264" y="4405151"/>
            <a:ext cx="42386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000" b="1" dirty="0" smtClean="0"/>
              <a:t>ENR</a:t>
            </a:r>
            <a:endParaRPr lang="fr-BE" sz="1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8255795" y="4402766"/>
            <a:ext cx="473869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H" sz="1000" b="1" dirty="0" smtClean="0">
                <a:solidFill>
                  <a:schemeClr val="bg1"/>
                </a:solidFill>
              </a:rPr>
              <a:t>ECM</a:t>
            </a:r>
            <a:endParaRPr lang="fr-BE" sz="1000" b="1" dirty="0">
              <a:solidFill>
                <a:schemeClr val="bg1"/>
              </a:solidFill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03254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9" grpId="0"/>
      <p:bldP spid="40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2" grpId="0" animBg="1"/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736440" y="12695"/>
            <a:ext cx="6335652" cy="896938"/>
          </a:xfrm>
          <a:noFill/>
        </p:spPr>
        <p:txBody>
          <a:bodyPr/>
          <a:lstStyle/>
          <a:p>
            <a:pPr algn="ctr"/>
            <a:r>
              <a:rPr lang="fr-FR" sz="4000" smtClean="0">
                <a:latin typeface="Century Gothic" charset="0"/>
              </a:rPr>
              <a:t>Qui sommes-nous ?</a:t>
            </a:r>
            <a:endParaRPr lang="fr-FR" sz="4000" dirty="0">
              <a:latin typeface="Century Gothic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1525908" y="1253364"/>
            <a:ext cx="633565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2400" dirty="0" smtClean="0">
                <a:solidFill>
                  <a:schemeClr val="tx1"/>
                </a:solidFill>
                <a:latin typeface="Century Gothic" charset="0"/>
              </a:rPr>
              <a:t>Coma Science Group</a:t>
            </a:r>
            <a:endParaRPr lang="fr-FR" sz="2400" dirty="0">
              <a:solidFill>
                <a:schemeClr val="tx1"/>
              </a:solidFill>
              <a:latin typeface="Century Gothic" charset="0"/>
            </a:endParaRP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8216"/>
          <a:stretch>
            <a:fillRect/>
          </a:stretch>
        </p:blipFill>
        <p:spPr bwMode="auto">
          <a:xfrm>
            <a:off x="407742" y="2624282"/>
            <a:ext cx="807903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3" y="1238851"/>
            <a:ext cx="8098812" cy="53999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388767" y="1746877"/>
            <a:ext cx="0" cy="3968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736440" y="2622495"/>
            <a:ext cx="2110064" cy="12676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Médecins</a:t>
            </a:r>
            <a:endParaRPr lang="fr-BE" dirty="0"/>
          </a:p>
        </p:txBody>
      </p:sp>
      <p:sp>
        <p:nvSpPr>
          <p:cNvPr id="28" name="Oval 27"/>
          <p:cNvSpPr/>
          <p:nvPr/>
        </p:nvSpPr>
        <p:spPr>
          <a:xfrm>
            <a:off x="3414370" y="2598853"/>
            <a:ext cx="4031637" cy="14852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Neuropsychologues</a:t>
            </a:r>
            <a:endParaRPr lang="fr-BE" dirty="0"/>
          </a:p>
        </p:txBody>
      </p:sp>
      <p:sp>
        <p:nvSpPr>
          <p:cNvPr id="29" name="Oval 28"/>
          <p:cNvSpPr/>
          <p:nvPr/>
        </p:nvSpPr>
        <p:spPr>
          <a:xfrm rot="233116">
            <a:off x="2049463" y="4240416"/>
            <a:ext cx="2250709" cy="18394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Ingénieurs</a:t>
            </a:r>
            <a:endParaRPr lang="fr-BE" dirty="0"/>
          </a:p>
        </p:txBody>
      </p:sp>
      <p:sp>
        <p:nvSpPr>
          <p:cNvPr id="30" name="Oval 29"/>
          <p:cNvSpPr/>
          <p:nvPr/>
        </p:nvSpPr>
        <p:spPr>
          <a:xfrm>
            <a:off x="1394676" y="3551845"/>
            <a:ext cx="3419368" cy="12819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Kinésithérapeutes</a:t>
            </a:r>
            <a:endParaRPr lang="fr-BE" dirty="0"/>
          </a:p>
        </p:txBody>
      </p:sp>
      <p:sp>
        <p:nvSpPr>
          <p:cNvPr id="31" name="Oval 30"/>
          <p:cNvSpPr/>
          <p:nvPr/>
        </p:nvSpPr>
        <p:spPr>
          <a:xfrm rot="185776">
            <a:off x="2471922" y="1820762"/>
            <a:ext cx="4443625" cy="14119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Logopèdes</a:t>
            </a:r>
            <a:endParaRPr lang="fr-BE" dirty="0"/>
          </a:p>
        </p:txBody>
      </p:sp>
      <p:sp>
        <p:nvSpPr>
          <p:cNvPr id="32" name="Oval 31"/>
          <p:cNvSpPr/>
          <p:nvPr/>
        </p:nvSpPr>
        <p:spPr>
          <a:xfrm rot="1282018">
            <a:off x="4011870" y="4080276"/>
            <a:ext cx="2117519" cy="1367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Infirmiers</a:t>
            </a:r>
            <a:endParaRPr lang="fr-BE" dirty="0"/>
          </a:p>
        </p:txBody>
      </p:sp>
      <p:sp>
        <p:nvSpPr>
          <p:cNvPr id="33" name="Oval 32"/>
          <p:cNvSpPr/>
          <p:nvPr/>
        </p:nvSpPr>
        <p:spPr>
          <a:xfrm rot="261067">
            <a:off x="4629857" y="3514467"/>
            <a:ext cx="2564342" cy="12110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Biologistes</a:t>
            </a:r>
            <a:endParaRPr lang="fr-BE" dirty="0"/>
          </a:p>
        </p:txBody>
      </p:sp>
      <p:sp>
        <p:nvSpPr>
          <p:cNvPr id="34" name="Oval 33"/>
          <p:cNvSpPr/>
          <p:nvPr/>
        </p:nvSpPr>
        <p:spPr>
          <a:xfrm rot="18553927">
            <a:off x="2691837" y="5485256"/>
            <a:ext cx="2497056" cy="5224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Informaticiens</a:t>
            </a:r>
            <a:endParaRPr lang="fr-B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79431" y="1660587"/>
            <a:ext cx="6395176" cy="4898946"/>
          </a:xfrm>
          <a:prstGeom prst="rect">
            <a:avLst/>
          </a:prstGeom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271179" y="6063326"/>
            <a:ext cx="8697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solidFill>
                  <a:schemeClr val="bg1"/>
                </a:solidFill>
                <a:latin typeface="+mn-lt"/>
              </a:rPr>
              <a:t>www.comascience.org</a:t>
            </a:r>
            <a:endParaRPr lang="fr-FR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421062" y="1316856"/>
            <a:ext cx="46626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BE" sz="2400" dirty="0" smtClean="0">
                <a:latin typeface="+mn-lt"/>
              </a:rPr>
              <a:t>Prof. Steven </a:t>
            </a:r>
            <a:r>
              <a:rPr lang="fr-BE" sz="2400" dirty="0" err="1" smtClean="0">
                <a:latin typeface="+mn-lt"/>
              </a:rPr>
              <a:t>Laureys</a:t>
            </a:r>
            <a:r>
              <a:rPr lang="fr-BE" sz="2400" dirty="0" smtClean="0">
                <a:latin typeface="+mn-lt"/>
              </a:rPr>
              <a:t>, MD, PhD</a:t>
            </a:r>
            <a:endParaRPr lang="fr-FR" sz="2400" dirty="0" smtClean="0">
              <a:latin typeface="+mn-lt"/>
            </a:endParaRPr>
          </a:p>
        </p:txBody>
      </p:sp>
      <p:sp>
        <p:nvSpPr>
          <p:cNvPr id="2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311525" cy="35780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862538" y="977532"/>
            <a:ext cx="7418925" cy="53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endParaRPr lang="fr-FR" sz="2500" dirty="0" smtClean="0">
              <a:solidFill>
                <a:srgbClr val="474745"/>
              </a:solidFill>
            </a:endParaRPr>
          </a:p>
          <a:p>
            <a:endParaRPr lang="fr-FR" sz="2500" dirty="0" smtClean="0">
              <a:solidFill>
                <a:srgbClr val="474745"/>
              </a:solidFill>
            </a:endParaRPr>
          </a:p>
          <a:p>
            <a:endParaRPr lang="fr-FR" sz="2500" dirty="0" smtClean="0">
              <a:solidFill>
                <a:srgbClr val="474745"/>
              </a:solidFill>
            </a:endParaRPr>
          </a:p>
          <a:p>
            <a:endParaRPr lang="fr-FR" sz="2500" dirty="0" smtClean="0">
              <a:solidFill>
                <a:srgbClr val="474745"/>
              </a:solidFill>
            </a:endParaRPr>
          </a:p>
          <a:p>
            <a:endParaRPr lang="fr-FR" sz="2500" dirty="0" smtClean="0">
              <a:solidFill>
                <a:srgbClr val="474745"/>
              </a:solidFill>
            </a:endParaRPr>
          </a:p>
          <a:p>
            <a:r>
              <a:rPr lang="fr-FR" sz="2500" dirty="0" smtClean="0">
                <a:solidFill>
                  <a:srgbClr val="474745"/>
                </a:solidFill>
              </a:rPr>
              <a:t>Communication par les mouvements oculaires</a:t>
            </a:r>
            <a:endParaRPr lang="fr-FR" sz="2500" dirty="0">
              <a:solidFill>
                <a:srgbClr val="474745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LIS_08_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9267" y="1676399"/>
            <a:ext cx="6485467" cy="4864101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758916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363980" y="1533792"/>
            <a:ext cx="561816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endParaRPr lang="fr-FR" sz="2500" dirty="0" smtClean="0">
              <a:solidFill>
                <a:srgbClr val="474745"/>
              </a:solidFill>
            </a:endParaRPr>
          </a:p>
          <a:p>
            <a:pPr algn="ctr"/>
            <a:endParaRPr lang="fr-FR" sz="2500" dirty="0" smtClean="0">
              <a:solidFill>
                <a:srgbClr val="474745"/>
              </a:solidFill>
            </a:endParaRPr>
          </a:p>
          <a:p>
            <a:pPr algn="ctr"/>
            <a:endParaRPr lang="fr-FR" sz="2500" dirty="0" smtClean="0">
              <a:solidFill>
                <a:srgbClr val="474745"/>
              </a:solidFill>
            </a:endParaRPr>
          </a:p>
          <a:p>
            <a:pPr algn="ctr"/>
            <a:endParaRPr lang="fr-FR" sz="2500" dirty="0" smtClean="0">
              <a:solidFill>
                <a:srgbClr val="474745"/>
              </a:solidFill>
            </a:endParaRPr>
          </a:p>
          <a:p>
            <a:pPr algn="ctr"/>
            <a:endParaRPr lang="fr-FR" sz="2500" dirty="0" smtClean="0">
              <a:solidFill>
                <a:srgbClr val="474745"/>
              </a:solidFill>
            </a:endParaRPr>
          </a:p>
          <a:p>
            <a:pPr algn="ctr"/>
            <a:r>
              <a:rPr lang="fr-FR" sz="2500" dirty="0">
                <a:solidFill>
                  <a:srgbClr val="474745"/>
                </a:solidFill>
              </a:rPr>
              <a:t>Q</a:t>
            </a:r>
            <a:r>
              <a:rPr lang="fr-FR" sz="2500" dirty="0" smtClean="0">
                <a:solidFill>
                  <a:srgbClr val="474745"/>
                </a:solidFill>
              </a:rPr>
              <a:t>ualité de vie des patients avec syndrome </a:t>
            </a:r>
            <a:r>
              <a:rPr lang="fr-FR" sz="2500" dirty="0" err="1" smtClean="0">
                <a:solidFill>
                  <a:srgbClr val="474745"/>
                </a:solidFill>
              </a:rPr>
              <a:t>Locked</a:t>
            </a:r>
            <a:r>
              <a:rPr lang="fr-FR" sz="2500" dirty="0" smtClean="0">
                <a:solidFill>
                  <a:srgbClr val="474745"/>
                </a:solidFill>
              </a:rPr>
              <a:t>-In…</a:t>
            </a:r>
            <a:endParaRPr lang="fr-FR" sz="2500" dirty="0">
              <a:solidFill>
                <a:srgbClr val="474745"/>
              </a:solidFill>
            </a:endParaRPr>
          </a:p>
        </p:txBody>
      </p:sp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t="19550" r="46553" b="20601"/>
          <a:stretch>
            <a:fillRect/>
          </a:stretch>
        </p:blipFill>
        <p:spPr bwMode="auto">
          <a:xfrm>
            <a:off x="821197" y="2519925"/>
            <a:ext cx="5115037" cy="373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7" descr="vig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39" y="2704983"/>
            <a:ext cx="1048915" cy="14993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6" descr="Cover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95" y="3919426"/>
            <a:ext cx="915373" cy="13548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ésultat de recherche d'images pour &quot;le scaphandre et le papillo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49" y="3204532"/>
            <a:ext cx="1560690" cy="20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7800" y="2704983"/>
            <a:ext cx="5024249" cy="295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6519862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  <a:cs typeface="Segoe UI Semilight" panose="020B0402040204020203" pitchFamily="34" charset="0"/>
              </a:rPr>
              <a:t>Bruno et al, </a:t>
            </a:r>
            <a:r>
              <a:rPr lang="en-US" sz="1600" i="1" dirty="0">
                <a:solidFill>
                  <a:srgbClr val="000000"/>
                </a:solidFill>
                <a:latin typeface="+mj-lt"/>
                <a:cs typeface="Segoe UI Semilight" panose="020B0402040204020203" pitchFamily="34" charset="0"/>
              </a:rPr>
              <a:t>BMJ Open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Segoe UI Semilight" panose="020B0402040204020203" pitchFamily="34" charset="0"/>
              </a:rPr>
              <a:t>, 2011</a:t>
            </a:r>
            <a:endParaRPr lang="en-US" sz="1600" dirty="0">
              <a:latin typeface="+mj-lt"/>
              <a:cs typeface="Segoe UI Semilight" panose="020B0402040204020203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140" y="1153150"/>
            <a:ext cx="2149160" cy="63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681508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383632" y="2958601"/>
            <a:ext cx="6328610" cy="896938"/>
          </a:xfrm>
          <a:prstGeom prst="rect">
            <a:avLst/>
          </a:prstGeom>
          <a:noFill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4.	</a:t>
            </a:r>
            <a:r>
              <a:rPr lang="fr-FR" sz="4800" dirty="0">
                <a:solidFill>
                  <a:schemeClr val="bg1"/>
                </a:solidFill>
                <a:latin typeface="Century Gothic" charset="0"/>
              </a:rPr>
              <a:t>É</a:t>
            </a:r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valuations comportementales</a:t>
            </a:r>
            <a:endParaRPr lang="fr-FR" sz="4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2536150" y="776001"/>
            <a:ext cx="40717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Diagnostic clinique</a:t>
            </a:r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79388" y="1844675"/>
            <a:ext cx="3384550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25406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  <a:defRPr/>
            </a:pPr>
            <a:endParaRPr lang="fr-FR" sz="5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>
              <a:buFont typeface="Wingdings" pitchFamily="-65" charset="2"/>
              <a:buChar char=""/>
              <a:defRPr/>
            </a:pPr>
            <a:r>
              <a:rPr lang="fr-FR" sz="2000" dirty="0" smtClean="0">
                <a:solidFill>
                  <a:schemeClr val="tx1"/>
                </a:solidFill>
                <a:latin typeface="Century Gothic" pitchFamily="-65" charset="0"/>
              </a:rPr>
              <a:t>40% d’erreurs diagnostiques sans échelle validée</a:t>
            </a:r>
          </a:p>
          <a:p>
            <a:pPr>
              <a:buFont typeface="Wingdings" pitchFamily="-65" charset="2"/>
              <a:buChar char=""/>
              <a:defRPr/>
            </a:pPr>
            <a:endParaRPr lang="fr-FR" sz="20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>
              <a:buFont typeface="Wingdings" pitchFamily="-65" charset="2"/>
              <a:buChar char=""/>
              <a:defRPr/>
            </a:pPr>
            <a:endParaRPr lang="fr-FR" sz="10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>
              <a:buFont typeface="Wingdings" pitchFamily="-65" charset="2"/>
              <a:buChar char=""/>
              <a:defRPr/>
            </a:pPr>
            <a:endParaRPr lang="fr-FR" sz="1000" dirty="0">
              <a:solidFill>
                <a:schemeClr val="tx1"/>
              </a:solidFill>
              <a:latin typeface="Century Gothic" pitchFamily="-65" charset="0"/>
            </a:endParaRPr>
          </a:p>
          <a:p>
            <a:pPr>
              <a:buFont typeface="Wingdings" pitchFamily="-65" charset="2"/>
              <a:buChar char=""/>
              <a:defRPr/>
            </a:pPr>
            <a:endParaRPr lang="fr-FR" sz="10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>
              <a:buFont typeface="Wingdings" pitchFamily="-65" charset="2"/>
              <a:buChar char=""/>
              <a:defRPr/>
            </a:pPr>
            <a:endParaRPr lang="fr-FR" sz="10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>
              <a:buFont typeface="Wingdings" pitchFamily="-65" charset="2"/>
              <a:buChar char=""/>
              <a:defRPr/>
            </a:pPr>
            <a:r>
              <a:rPr lang="fr-FR" sz="2000" dirty="0">
                <a:solidFill>
                  <a:schemeClr val="tx1"/>
                </a:solidFill>
                <a:latin typeface="Century Gothic" pitchFamily="-65" charset="0"/>
              </a:rPr>
              <a:t>Glasgow Coma </a:t>
            </a:r>
            <a:r>
              <a:rPr lang="fr-FR" sz="2000" dirty="0" err="1">
                <a:solidFill>
                  <a:schemeClr val="tx1"/>
                </a:solidFill>
                <a:latin typeface="Century Gothic" pitchFamily="-65" charset="0"/>
              </a:rPr>
              <a:t>Scale</a:t>
            </a:r>
            <a:endParaRPr lang="fr-FR" sz="2000" dirty="0">
              <a:solidFill>
                <a:schemeClr val="tx1"/>
              </a:solidFill>
              <a:latin typeface="Century Gothic" pitchFamily="-65" charset="0"/>
            </a:endParaRPr>
          </a:p>
          <a:p>
            <a:pPr>
              <a:buFont typeface="Wingdings" pitchFamily="-65" charset="2"/>
              <a:buChar char=""/>
              <a:defRPr/>
            </a:pPr>
            <a:endParaRPr lang="fr-FR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 lvl="1">
              <a:buFont typeface="Arial" charset="0"/>
              <a:buChar char="•"/>
              <a:defRPr/>
            </a:pPr>
            <a:endParaRPr lang="fr-FR" sz="1700" dirty="0" smtClean="0">
              <a:solidFill>
                <a:schemeClr val="tx1"/>
              </a:solidFill>
              <a:latin typeface="Century Gothic" pitchFamily="-65" charset="0"/>
            </a:endParaRPr>
          </a:p>
        </p:txBody>
      </p:sp>
      <p:sp>
        <p:nvSpPr>
          <p:cNvPr id="8" name="Rectangle 167"/>
          <p:cNvSpPr>
            <a:spLocks noChangeArrowheads="1"/>
          </p:cNvSpPr>
          <p:nvPr/>
        </p:nvSpPr>
        <p:spPr bwMode="auto">
          <a:xfrm>
            <a:off x="1227221" y="2971389"/>
            <a:ext cx="2050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400" dirty="0" err="1">
                <a:solidFill>
                  <a:schemeClr val="tx1"/>
                </a:solidFill>
                <a:cs typeface="Arial" panose="020B0604020202020204" pitchFamily="34" charset="0"/>
              </a:rPr>
              <a:t>Schnakers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et al, </a:t>
            </a:r>
            <a:r>
              <a:rPr lang="en-US" altLang="en-US" sz="1400" i="1" dirty="0">
                <a:solidFill>
                  <a:schemeClr val="tx1"/>
                </a:solidFill>
                <a:cs typeface="Arial" panose="020B0604020202020204" pitchFamily="34" charset="0"/>
              </a:rPr>
              <a:t>BMC Neurology 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2009</a:t>
            </a:r>
          </a:p>
        </p:txBody>
      </p:sp>
      <p:pic>
        <p:nvPicPr>
          <p:cNvPr id="9" name="Picture 2" descr="http://clinicalgate.com/wp-content/uploads/2015/03/B9781437702736000166_f016-001-97814377027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2" b="3726"/>
          <a:stretch/>
        </p:blipFill>
        <p:spPr bwMode="auto">
          <a:xfrm>
            <a:off x="3384550" y="1844675"/>
            <a:ext cx="5673725" cy="437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13607" y="4481213"/>
            <a:ext cx="1942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BE" altLang="fr-FR" sz="1400" dirty="0" err="1">
                <a:solidFill>
                  <a:schemeClr val="tx1"/>
                </a:solidFill>
              </a:rPr>
              <a:t>Teasdale</a:t>
            </a:r>
            <a:r>
              <a:rPr lang="fr-BE" altLang="fr-FR" sz="1400" dirty="0">
                <a:solidFill>
                  <a:schemeClr val="tx1"/>
                </a:solidFill>
              </a:rPr>
              <a:t> &amp; </a:t>
            </a:r>
            <a:r>
              <a:rPr lang="fr-BE" altLang="fr-FR" sz="1400" dirty="0" err="1">
                <a:solidFill>
                  <a:schemeClr val="tx1"/>
                </a:solidFill>
              </a:rPr>
              <a:t>Jennett</a:t>
            </a:r>
            <a:r>
              <a:rPr lang="fr-BE" altLang="fr-FR" sz="1400" dirty="0">
                <a:solidFill>
                  <a:schemeClr val="tx1"/>
                </a:solidFill>
              </a:rPr>
              <a:t>, </a:t>
            </a:r>
            <a:r>
              <a:rPr lang="fr-BE" altLang="fr-FR" sz="1400" i="1" dirty="0">
                <a:solidFill>
                  <a:schemeClr val="tx1"/>
                </a:solidFill>
              </a:rPr>
              <a:t>The Lancet</a:t>
            </a:r>
            <a:r>
              <a:rPr lang="fr-BE" altLang="fr-FR" sz="1400" dirty="0">
                <a:solidFill>
                  <a:schemeClr val="tx1"/>
                </a:solidFill>
              </a:rPr>
              <a:t>, 1974</a:t>
            </a:r>
            <a:endParaRPr lang="fr-FR" altLang="fr-FR" sz="1400" dirty="0">
              <a:solidFill>
                <a:schemeClr val="tx1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Clinique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16864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070812" y="688206"/>
            <a:ext cx="714237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Coma </a:t>
            </a:r>
            <a:r>
              <a:rPr lang="fr-FR" dirty="0" err="1" smtClean="0">
                <a:solidFill>
                  <a:srgbClr val="474745"/>
                </a:solidFill>
              </a:rPr>
              <a:t>Recovery</a:t>
            </a:r>
            <a:r>
              <a:rPr lang="fr-FR" dirty="0" smtClean="0">
                <a:solidFill>
                  <a:srgbClr val="474745"/>
                </a:solidFill>
              </a:rPr>
              <a:t> </a:t>
            </a:r>
            <a:r>
              <a:rPr lang="fr-FR" dirty="0" err="1" smtClean="0">
                <a:solidFill>
                  <a:srgbClr val="474745"/>
                </a:solidFill>
              </a:rPr>
              <a:t>Scale</a:t>
            </a:r>
            <a:r>
              <a:rPr lang="fr-FR" dirty="0" smtClean="0">
                <a:solidFill>
                  <a:srgbClr val="474745"/>
                </a:solidFill>
              </a:rPr>
              <a:t> - </a:t>
            </a:r>
            <a:r>
              <a:rPr lang="fr-FR" dirty="0" err="1" smtClean="0">
                <a:solidFill>
                  <a:srgbClr val="474745"/>
                </a:solidFill>
              </a:rPr>
              <a:t>Revised</a:t>
            </a:r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79388" y="2365681"/>
            <a:ext cx="3152897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25406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25406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  <a:defRPr/>
            </a:pPr>
            <a:endParaRPr lang="fr-FR" sz="5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>
              <a:buFont typeface="Wingdings" pitchFamily="-65" charset="2"/>
              <a:buChar char=""/>
              <a:defRPr/>
            </a:pPr>
            <a:r>
              <a:rPr lang="fr-FR" sz="1800" dirty="0" smtClean="0">
                <a:solidFill>
                  <a:schemeClr val="tx1"/>
                </a:solidFill>
                <a:latin typeface="Century Gothic" pitchFamily="-65" charset="0"/>
              </a:rPr>
              <a:t>23 </a:t>
            </a:r>
            <a:r>
              <a:rPr lang="fr-FR" sz="1800" dirty="0">
                <a:solidFill>
                  <a:schemeClr val="tx1"/>
                </a:solidFill>
                <a:latin typeface="Century Gothic" pitchFamily="-65" charset="0"/>
              </a:rPr>
              <a:t>items </a:t>
            </a:r>
            <a:r>
              <a:rPr lang="fr-FR" sz="1800" dirty="0">
                <a:solidFill>
                  <a:schemeClr val="tx1"/>
                </a:solidFill>
                <a:latin typeface="Century Gothic" pitchFamily="-65" charset="0"/>
                <a:sym typeface="Wingdings" pitchFamily="2" charset="2"/>
              </a:rPr>
              <a:t> score </a:t>
            </a:r>
            <a:r>
              <a:rPr lang="fr-FR" sz="1800" dirty="0" smtClean="0">
                <a:solidFill>
                  <a:schemeClr val="tx1"/>
                </a:solidFill>
                <a:latin typeface="Century Gothic" pitchFamily="-65" charset="0"/>
                <a:sym typeface="Wingdings" pitchFamily="2" charset="2"/>
              </a:rPr>
              <a:t>total</a:t>
            </a:r>
          </a:p>
          <a:p>
            <a:pPr>
              <a:buFont typeface="Wingdings" pitchFamily="-65" charset="2"/>
              <a:buChar char=""/>
              <a:defRPr/>
            </a:pPr>
            <a:endParaRPr lang="fr-FR" sz="1800" dirty="0" smtClean="0">
              <a:solidFill>
                <a:schemeClr val="tx1"/>
              </a:solidFill>
              <a:latin typeface="Century Gothic" pitchFamily="-65" charset="0"/>
              <a:sym typeface="Wingdings" pitchFamily="2" charset="2"/>
            </a:endParaRPr>
          </a:p>
          <a:p>
            <a:pPr>
              <a:buFont typeface="Wingdings" pitchFamily="-65" charset="2"/>
              <a:buChar char=""/>
              <a:defRPr/>
            </a:pPr>
            <a:r>
              <a:rPr lang="fr-FR" sz="1800" dirty="0" smtClean="0">
                <a:solidFill>
                  <a:schemeClr val="tx1"/>
                </a:solidFill>
                <a:latin typeface="Century Gothic" pitchFamily="-65" charset="0"/>
              </a:rPr>
              <a:t>6 </a:t>
            </a:r>
            <a:r>
              <a:rPr lang="fr-FR" sz="1800" dirty="0">
                <a:solidFill>
                  <a:schemeClr val="tx1"/>
                </a:solidFill>
                <a:latin typeface="Century Gothic" pitchFamily="-65" charset="0"/>
              </a:rPr>
              <a:t>sous-échelles</a:t>
            </a:r>
          </a:p>
          <a:p>
            <a:pPr marL="857250" lvl="2" indent="0" algn="just">
              <a:buNone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-</a:t>
            </a:r>
            <a:r>
              <a:rPr lang="en-US" sz="1600" dirty="0" err="1" smtClean="0">
                <a:solidFill>
                  <a:schemeClr val="tx1"/>
                </a:solidFill>
              </a:rPr>
              <a:t>Auditive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857250" lvl="2" indent="0" algn="just">
              <a:buNone/>
              <a:defRPr/>
            </a:pPr>
            <a:r>
              <a:rPr lang="en-US" sz="1600" dirty="0" smtClean="0">
                <a:solidFill>
                  <a:schemeClr val="tx1"/>
                </a:solidFill>
                <a:latin typeface="Century Gothic" pitchFamily="-65" charset="0"/>
              </a:rPr>
              <a:t>-</a:t>
            </a:r>
            <a:r>
              <a:rPr lang="en-US" sz="1600" dirty="0" err="1" smtClean="0">
                <a:solidFill>
                  <a:schemeClr val="tx1"/>
                </a:solidFill>
                <a:latin typeface="Century Gothic" pitchFamily="-65" charset="0"/>
              </a:rPr>
              <a:t>Visuelle</a:t>
            </a:r>
            <a:endParaRPr lang="en-US" sz="16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 marL="857250" lvl="2" indent="0" algn="just">
              <a:buNone/>
              <a:defRPr/>
            </a:pPr>
            <a:r>
              <a:rPr lang="en-US" sz="1600" dirty="0" smtClean="0">
                <a:solidFill>
                  <a:schemeClr val="tx1"/>
                </a:solidFill>
                <a:latin typeface="Century Gothic" pitchFamily="-65" charset="0"/>
              </a:rPr>
              <a:t>-</a:t>
            </a:r>
            <a:r>
              <a:rPr lang="en-US" sz="1600" dirty="0" err="1" smtClean="0">
                <a:solidFill>
                  <a:schemeClr val="tx1"/>
                </a:solidFill>
                <a:latin typeface="Century Gothic" pitchFamily="-65" charset="0"/>
              </a:rPr>
              <a:t>Motrice</a:t>
            </a:r>
            <a:endParaRPr lang="en-US" sz="16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 marL="857250" lvl="2" indent="0" algn="just">
              <a:buNone/>
              <a:defRPr/>
            </a:pPr>
            <a:r>
              <a:rPr lang="en-US" sz="1600" dirty="0" smtClean="0">
                <a:solidFill>
                  <a:schemeClr val="tx1"/>
                </a:solidFill>
                <a:latin typeface="Century Gothic" pitchFamily="-65" charset="0"/>
              </a:rPr>
              <a:t>-</a:t>
            </a:r>
            <a:r>
              <a:rPr lang="en-US" sz="1600" dirty="0" err="1" smtClean="0">
                <a:solidFill>
                  <a:schemeClr val="tx1"/>
                </a:solidFill>
                <a:latin typeface="Century Gothic" pitchFamily="-65" charset="0"/>
              </a:rPr>
              <a:t>Oromotrice</a:t>
            </a:r>
            <a:r>
              <a:rPr lang="en-US" sz="1600" dirty="0" smtClean="0">
                <a:solidFill>
                  <a:schemeClr val="tx1"/>
                </a:solidFill>
                <a:latin typeface="Century Gothic" pitchFamily="-65" charset="0"/>
              </a:rPr>
              <a:t>/</a:t>
            </a:r>
            <a:r>
              <a:rPr lang="en-US" sz="1600" dirty="0" err="1" smtClean="0">
                <a:solidFill>
                  <a:schemeClr val="tx1"/>
                </a:solidFill>
                <a:latin typeface="Century Gothic" pitchFamily="-65" charset="0"/>
              </a:rPr>
              <a:t>verbale</a:t>
            </a:r>
            <a:endParaRPr lang="en-US" sz="1600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 marL="857250" lvl="2" indent="0" algn="just">
              <a:buFontTx/>
              <a:buChar char="-"/>
              <a:defRPr/>
            </a:pPr>
            <a:r>
              <a:rPr lang="en-US" sz="1600" dirty="0" smtClean="0">
                <a:solidFill>
                  <a:schemeClr val="tx1"/>
                </a:solidFill>
                <a:latin typeface="Century Gothic" pitchFamily="-65" charset="0"/>
              </a:rPr>
              <a:t>Communication</a:t>
            </a:r>
          </a:p>
          <a:p>
            <a:pPr marL="857250" lvl="2" indent="0" algn="just">
              <a:buFontTx/>
              <a:buChar char="-"/>
              <a:defRPr/>
            </a:pPr>
            <a:r>
              <a:rPr lang="en-US" sz="1600" dirty="0" err="1">
                <a:solidFill>
                  <a:schemeClr val="tx1"/>
                </a:solidFill>
                <a:latin typeface="Century Gothic" pitchFamily="-65" charset="0"/>
              </a:rPr>
              <a:t>É</a:t>
            </a:r>
            <a:r>
              <a:rPr lang="en-US" sz="1600" dirty="0" err="1" smtClean="0">
                <a:solidFill>
                  <a:schemeClr val="tx1"/>
                </a:solidFill>
                <a:latin typeface="Century Gothic" pitchFamily="-65" charset="0"/>
              </a:rPr>
              <a:t>veil</a:t>
            </a:r>
            <a:endParaRPr lang="fr-FR" dirty="0" smtClean="0">
              <a:solidFill>
                <a:schemeClr val="tx1"/>
              </a:solidFill>
              <a:latin typeface="Century Gothic" pitchFamily="-65" charset="0"/>
            </a:endParaRPr>
          </a:p>
          <a:p>
            <a:pPr lvl="1">
              <a:buFont typeface="Arial" charset="0"/>
              <a:buChar char="•"/>
              <a:defRPr/>
            </a:pPr>
            <a:endParaRPr lang="fr-FR" sz="1700" dirty="0" smtClean="0">
              <a:solidFill>
                <a:schemeClr val="tx1"/>
              </a:solidFill>
              <a:latin typeface="Century Gothic" pitchFamily="-65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0" y="6226491"/>
            <a:ext cx="28547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Giacino</a:t>
            </a:r>
            <a:r>
              <a:rPr lang="en-US" altLang="fr-FR" sz="1400" dirty="0">
                <a:solidFill>
                  <a:schemeClr val="tx1"/>
                </a:solidFill>
                <a:cs typeface="Times New Roman" panose="02020603050405020304" pitchFamily="18" charset="0"/>
              </a:rPr>
              <a:t> et al, </a:t>
            </a:r>
            <a:r>
              <a:rPr lang="en-US" altLang="fr-FR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Neurology</a:t>
            </a:r>
            <a:r>
              <a:rPr lang="en-US" altLang="fr-FR" sz="1400" dirty="0">
                <a:solidFill>
                  <a:schemeClr val="tx1"/>
                </a:solidFill>
                <a:cs typeface="Times New Roman" panose="02020603050405020304" pitchFamily="18" charset="0"/>
              </a:rPr>
              <a:t>, 2002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Schnakers</a:t>
            </a:r>
            <a:r>
              <a:rPr lang="en-US" altLang="fr-FR" sz="1400" dirty="0">
                <a:solidFill>
                  <a:schemeClr val="tx1"/>
                </a:solidFill>
                <a:cs typeface="Times New Roman" panose="02020603050405020304" pitchFamily="18" charset="0"/>
              </a:rPr>
              <a:t> et al, </a:t>
            </a:r>
            <a:r>
              <a:rPr lang="en-US" altLang="fr-FR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Brain </a:t>
            </a:r>
            <a:r>
              <a:rPr lang="en-US" altLang="fr-FR" sz="14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Inj</a:t>
            </a:r>
            <a:r>
              <a:rPr lang="en-US" altLang="fr-FR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fr-FR" sz="1400" dirty="0">
                <a:solidFill>
                  <a:schemeClr val="tx1"/>
                </a:solidFill>
                <a:cs typeface="Times New Roman" panose="02020603050405020304" pitchFamily="18" charset="0"/>
              </a:rPr>
              <a:t>2009</a:t>
            </a:r>
          </a:p>
        </p:txBody>
      </p:sp>
      <p:pic>
        <p:nvPicPr>
          <p:cNvPr id="9" name="Picture 82" descr="C:\Users\Marie\Dropbox\CRS workshop\20160513_143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441"/>
          <a:stretch>
            <a:fillRect/>
          </a:stretch>
        </p:blipFill>
        <p:spPr bwMode="auto">
          <a:xfrm>
            <a:off x="3679104" y="1992301"/>
            <a:ext cx="3390534" cy="249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40" y="4539927"/>
            <a:ext cx="3036467" cy="213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Clinique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92582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143000" y="972433"/>
            <a:ext cx="7028411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2500" dirty="0" smtClean="0">
                <a:solidFill>
                  <a:srgbClr val="474745"/>
                </a:solidFill>
              </a:rPr>
              <a:t>Signes de conscience les plus fréquents selon la CRS-R</a:t>
            </a:r>
            <a:endParaRPr lang="fr-FR" sz="2500" dirty="0">
              <a:solidFill>
                <a:srgbClr val="474745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7755" y="6464498"/>
            <a:ext cx="4150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err="1">
                <a:solidFill>
                  <a:schemeClr val="tx1"/>
                </a:solidFill>
                <a:cs typeface="Arial" panose="020B0604020202020204" pitchFamily="34" charset="0"/>
              </a:rPr>
              <a:t>Wannez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&amp; al, </a:t>
            </a:r>
            <a:r>
              <a:rPr lang="en-US" altLang="en-US" sz="1400" i="1" dirty="0" err="1">
                <a:solidFill>
                  <a:schemeClr val="tx1"/>
                </a:solidFill>
                <a:cs typeface="Arial" panose="020B0604020202020204" pitchFamily="34" charset="0"/>
              </a:rPr>
              <a:t>Neuropsychol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i="1" dirty="0" err="1">
                <a:solidFill>
                  <a:schemeClr val="tx1"/>
                </a:solidFill>
                <a:cs typeface="Arial" panose="020B0604020202020204" pitchFamily="34" charset="0"/>
              </a:rPr>
              <a:t>Rehabil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23750" r="35922" b="14420"/>
          <a:stretch>
            <a:fillRect/>
          </a:stretch>
        </p:blipFill>
        <p:spPr bwMode="auto">
          <a:xfrm>
            <a:off x="1028567" y="1867265"/>
            <a:ext cx="68421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rot="2703190">
            <a:off x="1689603" y="2873739"/>
            <a:ext cx="3455988" cy="985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Clinique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43872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3930404" y="5805250"/>
            <a:ext cx="5213596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fr-FR" sz="2500" dirty="0" smtClean="0">
                <a:solidFill>
                  <a:srgbClr val="474745"/>
                </a:solidFill>
              </a:rPr>
              <a:t>Le problème de l’aphasie…</a:t>
            </a:r>
            <a:endParaRPr lang="fr-FR" sz="2500" dirty="0">
              <a:solidFill>
                <a:srgbClr val="474745"/>
              </a:solidFill>
            </a:endParaRPr>
          </a:p>
        </p:txBody>
      </p:sp>
      <p:graphicFrame>
        <p:nvGraphicFramePr>
          <p:cNvPr id="13" name="Diagramme 2"/>
          <p:cNvGraphicFramePr/>
          <p:nvPr>
            <p:extLst>
              <p:ext uri="{D42A27DB-BD31-4B8C-83A1-F6EECF244321}">
                <p14:modId xmlns:p14="http://schemas.microsoft.com/office/powerpoint/2010/main" val="2591518122"/>
              </p:ext>
            </p:extLst>
          </p:nvPr>
        </p:nvGraphicFramePr>
        <p:xfrm>
          <a:off x="462179" y="2165684"/>
          <a:ext cx="813690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3019" y="1078029"/>
            <a:ext cx="805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/>
              <a:t>Qu’est-ce qui entrave l’évaluation comportementale des patients?</a:t>
            </a:r>
            <a:endParaRPr lang="fr-BE" sz="2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Clinique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39917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Graphic spid="13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358339" y="890537"/>
            <a:ext cx="3663928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Repérer l’aphasie</a:t>
            </a:r>
            <a:endParaRPr lang="fr-FR" dirty="0">
              <a:solidFill>
                <a:srgbClr val="474745"/>
              </a:solidFill>
            </a:endParaRPr>
          </a:p>
        </p:txBody>
      </p:sp>
      <p:pic>
        <p:nvPicPr>
          <p:cNvPr id="5" name="Picture 3" descr="Assessment toolk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9" y="2809875"/>
            <a:ext cx="3738562" cy="365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4"/>
          <p:cNvSpPr txBox="1">
            <a:spLocks/>
          </p:cNvSpPr>
          <p:nvPr/>
        </p:nvSpPr>
        <p:spPr bwMode="auto">
          <a:xfrm>
            <a:off x="481012" y="2127191"/>
            <a:ext cx="8224837" cy="4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en-US" altLang="fr-FR" dirty="0" smtClean="0">
                <a:solidFill>
                  <a:schemeClr val="tx1"/>
                </a:solidFill>
              </a:rPr>
              <a:t>Cognitive Assessment by Visual Election (CAVE)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/>
            <a:endParaRPr lang="en-US" altLang="fr-FR" dirty="0">
              <a:solidFill>
                <a:schemeClr val="tx1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Clinique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12833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785386" y="995312"/>
            <a:ext cx="5573229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Évaluer le langage résiduel</a:t>
            </a:r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 bwMode="auto">
          <a:xfrm>
            <a:off x="731924" y="1968873"/>
            <a:ext cx="1386388" cy="4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en-US" altLang="fr-FR" dirty="0" smtClean="0">
                <a:solidFill>
                  <a:schemeClr val="tx1"/>
                </a:solidFill>
              </a:rPr>
              <a:t>BERA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/>
            <a:endParaRPr lang="en-US" altLang="fr-FR" dirty="0">
              <a:solidFill>
                <a:schemeClr val="tx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2" t="30000" r="56771" b="38100"/>
          <a:stretch/>
        </p:blipFill>
        <p:spPr bwMode="auto">
          <a:xfrm>
            <a:off x="3059832" y="2882507"/>
            <a:ext cx="148711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0" t="30000" r="25132" b="38100"/>
          <a:stretch/>
        </p:blipFill>
        <p:spPr bwMode="auto">
          <a:xfrm>
            <a:off x="4427984" y="2882506"/>
            <a:ext cx="1512168" cy="144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2" t="30855" r="25336" b="37607"/>
          <a:stretch/>
        </p:blipFill>
        <p:spPr bwMode="auto">
          <a:xfrm>
            <a:off x="4427984" y="4337256"/>
            <a:ext cx="1440936" cy="142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0855" r="57474" b="37607"/>
          <a:stretch/>
        </p:blipFill>
        <p:spPr bwMode="auto">
          <a:xfrm>
            <a:off x="3059832" y="4383954"/>
            <a:ext cx="1439600" cy="137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33761" r="56233" b="33333"/>
          <a:stretch/>
        </p:blipFill>
        <p:spPr bwMode="auto">
          <a:xfrm>
            <a:off x="35496" y="2882506"/>
            <a:ext cx="1440160" cy="145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0513" r="56007" b="38034"/>
          <a:stretch/>
        </p:blipFill>
        <p:spPr bwMode="auto">
          <a:xfrm>
            <a:off x="78931" y="4322666"/>
            <a:ext cx="146873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6" t="33761" r="26009" b="33333"/>
          <a:stretch/>
        </p:blipFill>
        <p:spPr bwMode="auto">
          <a:xfrm>
            <a:off x="1403649" y="2882506"/>
            <a:ext cx="1512168" cy="148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6" t="30513" r="24999" b="38034"/>
          <a:stretch/>
        </p:blipFill>
        <p:spPr bwMode="auto">
          <a:xfrm>
            <a:off x="1403648" y="4322666"/>
            <a:ext cx="1440160" cy="139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3"/>
          <p:cNvSpPr txBox="1"/>
          <p:nvPr/>
        </p:nvSpPr>
        <p:spPr>
          <a:xfrm>
            <a:off x="323528" y="252246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Phonologie</a:t>
            </a:r>
            <a:endParaRPr lang="fr-BE" dirty="0"/>
          </a:p>
        </p:txBody>
      </p:sp>
      <p:sp>
        <p:nvSpPr>
          <p:cNvPr id="18" name="ZoneTexte 18"/>
          <p:cNvSpPr txBox="1"/>
          <p:nvPr/>
        </p:nvSpPr>
        <p:spPr>
          <a:xfrm>
            <a:off x="3131840" y="252246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Sémantique</a:t>
            </a:r>
            <a:endParaRPr lang="fr-BE" dirty="0"/>
          </a:p>
        </p:txBody>
      </p:sp>
      <p:sp>
        <p:nvSpPr>
          <p:cNvPr id="19" name="ZoneTexte 18"/>
          <p:cNvSpPr txBox="1"/>
          <p:nvPr/>
        </p:nvSpPr>
        <p:spPr>
          <a:xfrm>
            <a:off x="6300192" y="252246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Morphosyntaxe</a:t>
            </a:r>
            <a:endParaRPr lang="fr-BE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 l="65259" t="32150" r="12888" b="27950"/>
          <a:stretch>
            <a:fillRect/>
          </a:stretch>
        </p:blipFill>
        <p:spPr bwMode="auto">
          <a:xfrm>
            <a:off x="7596336" y="2810498"/>
            <a:ext cx="1512168" cy="15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 l="29231" t="32150" r="48985" b="27950"/>
          <a:stretch>
            <a:fillRect/>
          </a:stretch>
        </p:blipFill>
        <p:spPr bwMode="auto">
          <a:xfrm>
            <a:off x="6154060" y="2834554"/>
            <a:ext cx="1444392" cy="1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 l="67719" t="33200" r="11019" b="29000"/>
          <a:stretch>
            <a:fillRect/>
          </a:stretch>
        </p:blipFill>
        <p:spPr bwMode="auto">
          <a:xfrm>
            <a:off x="7596336" y="4394674"/>
            <a:ext cx="144016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/>
          <a:srcRect l="27557" t="33200" r="51840" b="29000"/>
          <a:stretch>
            <a:fillRect/>
          </a:stretch>
        </p:blipFill>
        <p:spPr bwMode="auto">
          <a:xfrm>
            <a:off x="6156176" y="4394673"/>
            <a:ext cx="1395499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Clinique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06871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383632" y="2958601"/>
            <a:ext cx="6328610" cy="896938"/>
          </a:xfrm>
          <a:prstGeom prst="rect">
            <a:avLst/>
          </a:prstGeom>
          <a:noFill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5.	</a:t>
            </a:r>
            <a:r>
              <a:rPr lang="fr-FR" sz="4800" dirty="0">
                <a:solidFill>
                  <a:schemeClr val="bg1"/>
                </a:solidFill>
                <a:latin typeface="Century Gothic" charset="0"/>
              </a:rPr>
              <a:t>É</a:t>
            </a:r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valuations de </a:t>
            </a:r>
            <a:r>
              <a:rPr lang="fr-FR" sz="4800" dirty="0" err="1" smtClean="0">
                <a:solidFill>
                  <a:schemeClr val="bg1"/>
                </a:solidFill>
                <a:latin typeface="Century Gothic" charset="0"/>
              </a:rPr>
              <a:t>neuroimagerie</a:t>
            </a:r>
            <a:endParaRPr lang="fr-FR" sz="4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3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736440" y="12695"/>
            <a:ext cx="6335652" cy="896938"/>
          </a:xfrm>
          <a:noFill/>
        </p:spPr>
        <p:txBody>
          <a:bodyPr/>
          <a:lstStyle/>
          <a:p>
            <a:pPr algn="ctr"/>
            <a:r>
              <a:rPr lang="fr-FR" sz="4000" dirty="0" smtClean="0">
                <a:latin typeface="Century Gothic" charset="0"/>
              </a:rPr>
              <a:t>Sommaire</a:t>
            </a:r>
            <a:endParaRPr lang="fr-FR" sz="4000" dirty="0">
              <a:latin typeface="Century Gothic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271179" y="6063326"/>
            <a:ext cx="8697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solidFill>
                  <a:schemeClr val="bg1"/>
                </a:solidFill>
                <a:latin typeface="+mn-lt"/>
              </a:rPr>
              <a:t>www.comascience.org</a:t>
            </a:r>
            <a:endParaRPr lang="fr-FR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259366" y="1652253"/>
            <a:ext cx="7289800" cy="4495800"/>
          </a:xfrm>
        </p:spPr>
        <p:txBody>
          <a:bodyPr/>
          <a:lstStyle/>
          <a:p>
            <a:pPr marL="457200" indent="-457200">
              <a:buFont typeface="Tw Cen MT" panose="020B0602020104020603" pitchFamily="34" charset="0"/>
              <a:buAutoNum type="arabicPeriod"/>
            </a:pPr>
            <a:r>
              <a:rPr lang="fr-FR" altLang="fr-F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Définition de la conscience</a:t>
            </a:r>
          </a:p>
          <a:p>
            <a:pPr marL="457200" indent="-457200">
              <a:buFont typeface="Tw Cen MT" panose="020B0602020104020603" pitchFamily="34" charset="0"/>
              <a:buAutoNum type="arabicPeriod"/>
            </a:pPr>
            <a:endParaRPr lang="fr-FR" altLang="fr-FR" sz="40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Tw Cen MT" panose="020B0602020104020603" pitchFamily="34" charset="0"/>
              <a:buAutoNum type="arabicPeriod"/>
            </a:pPr>
            <a:r>
              <a:rPr lang="fr-FR" altLang="fr-F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Les états de conscience modifiée</a:t>
            </a:r>
          </a:p>
          <a:p>
            <a:pPr marL="457200" indent="-457200">
              <a:buFont typeface="Tw Cen MT" panose="020B0602020104020603" pitchFamily="34" charset="0"/>
              <a:buAutoNum type="arabicPeriod"/>
            </a:pPr>
            <a:endParaRPr lang="fr-FR" altLang="fr-FR" sz="40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Tw Cen MT" panose="020B0602020104020603" pitchFamily="34" charset="0"/>
              <a:buAutoNum type="arabicPeriod"/>
            </a:pPr>
            <a:r>
              <a:rPr lang="fr-FR" altLang="fr-F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Les états de conscience altérée</a:t>
            </a:r>
          </a:p>
          <a:p>
            <a:pPr marL="457200" indent="-457200">
              <a:buNone/>
            </a:pPr>
            <a:endParaRPr lang="fr-FR" altLang="fr-FR" sz="40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fr-FR" altLang="fr-F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Evaluations comportementales</a:t>
            </a:r>
          </a:p>
          <a:p>
            <a:pPr marL="457200" indent="-457200">
              <a:buFont typeface="Tw Cen MT" panose="020B0602020104020603" pitchFamily="34" charset="0"/>
              <a:buAutoNum type="arabicPeriod" startAt="4"/>
            </a:pPr>
            <a:endParaRPr lang="fr-FR" altLang="fr-FR" sz="40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Tw Cen MT" panose="020B0602020104020603" pitchFamily="34" charset="0"/>
              <a:buAutoNum type="arabicPeriod" startAt="4"/>
            </a:pPr>
            <a:r>
              <a:rPr lang="fr-FR" altLang="fr-F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Evaluations de </a:t>
            </a:r>
            <a:r>
              <a:rPr lang="fr-FR" altLang="fr-FR" dirty="0" err="1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neuroimagerie</a:t>
            </a:r>
            <a:endParaRPr lang="fr-FR" altLang="fr-FR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Tw Cen MT" panose="020B0602020104020603" pitchFamily="34" charset="0"/>
              <a:buAutoNum type="arabicPeriod" startAt="4"/>
            </a:pPr>
            <a:endParaRPr lang="fr-FR" altLang="fr-FR" sz="40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Tw Cen MT" panose="020B0602020104020603" pitchFamily="34" charset="0"/>
              <a:buAutoNum type="arabicPeriod" startAt="4"/>
            </a:pPr>
            <a:r>
              <a:rPr lang="fr-FR" altLang="fr-F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Traitements</a:t>
            </a:r>
          </a:p>
          <a:p>
            <a:pPr marL="457200" indent="-457200">
              <a:buFont typeface="Tw Cen MT" panose="020B0602020104020603" pitchFamily="34" charset="0"/>
              <a:buAutoNum type="arabicPeriod" startAt="4"/>
            </a:pPr>
            <a:endParaRPr lang="fr-FR" altLang="fr-FR" sz="40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Tw Cen MT" panose="020B0602020104020603" pitchFamily="34" charset="0"/>
              <a:buAutoNum type="arabicPeriod" startAt="4"/>
            </a:pPr>
            <a:r>
              <a:rPr lang="fr-FR" altLang="fr-F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Expériences de mort imminente</a:t>
            </a:r>
          </a:p>
          <a:p>
            <a:pPr marL="457200" indent="-457200">
              <a:buFont typeface="Tw Cen MT" panose="020B0602020104020603" pitchFamily="34" charset="0"/>
              <a:buAutoNum type="arabicPeriod" startAt="4"/>
            </a:pPr>
            <a:endParaRPr lang="fr-FR" altLang="fr-FR" sz="40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Tw Cen MT" panose="020B0602020104020603" pitchFamily="34" charset="0"/>
              <a:buAutoNum type="arabicPeriod" startAt="4"/>
            </a:pPr>
            <a:r>
              <a:rPr lang="fr-FR" altLang="fr-F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Conclusion</a:t>
            </a:r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311525" cy="357803"/>
          </a:xfrm>
        </p:spPr>
        <p:txBody>
          <a:bodyPr/>
          <a:lstStyle/>
          <a:p>
            <a:pPr>
              <a:defRPr/>
            </a:pP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7755" y="6464498"/>
            <a:ext cx="4150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err="1">
                <a:solidFill>
                  <a:schemeClr val="tx1"/>
                </a:solidFill>
                <a:cs typeface="Arial" panose="020B0604020202020204" pitchFamily="34" charset="0"/>
              </a:rPr>
              <a:t>Wannez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et 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al, </a:t>
            </a:r>
            <a:r>
              <a:rPr lang="en-US" altLang="en-US" sz="1400" i="1" dirty="0" smtClean="0">
                <a:solidFill>
                  <a:schemeClr val="tx1"/>
                </a:solidFill>
                <a:cs typeface="Arial" panose="020B0604020202020204" pitchFamily="34" charset="0"/>
              </a:rPr>
              <a:t>Ann Neurol.</a:t>
            </a:r>
            <a:r>
              <a:rPr lang="en-US" alt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, 2017</a:t>
            </a:r>
            <a:endParaRPr lang="en-US" altLang="en-US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539154" y="6464497"/>
            <a:ext cx="4150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Stender</a:t>
            </a:r>
            <a:r>
              <a:rPr lang="en-US" alt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 &amp; </a:t>
            </a:r>
            <a:r>
              <a:rPr lang="en-US" altLang="en-US" sz="14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Gosseries</a:t>
            </a:r>
            <a:r>
              <a:rPr lang="en-US" alt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 et 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al, </a:t>
            </a:r>
            <a:r>
              <a:rPr lang="en-US" alt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Lancet</a:t>
            </a:r>
            <a:r>
              <a:rPr lang="en-US" altLang="en-US" sz="1400" i="1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US" alt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, 2014</a:t>
            </a:r>
            <a:endParaRPr lang="en-US" altLang="en-US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spastic-h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r="11882"/>
          <a:stretch/>
        </p:blipFill>
        <p:spPr bwMode="auto">
          <a:xfrm>
            <a:off x="4292150" y="2532173"/>
            <a:ext cx="4457700" cy="332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937" y="2791979"/>
            <a:ext cx="4810125" cy="2809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898" y="2018334"/>
            <a:ext cx="4357164" cy="4357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300" y="1810575"/>
            <a:ext cx="3077633" cy="4616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311" y="2140022"/>
            <a:ext cx="4045345" cy="4146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650" y="2970347"/>
            <a:ext cx="4644659" cy="2472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0319" y="2584219"/>
            <a:ext cx="4664224" cy="31128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3483" y="2868863"/>
            <a:ext cx="4851060" cy="2732991"/>
          </a:xfrm>
          <a:prstGeom prst="rect">
            <a:avLst/>
          </a:prstGeom>
        </p:spPr>
      </p:pic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19" name="Picture 2" descr="https://www.wikihow.com/images/thumb/a/a7/Do-Yoga-Eye-Exercises-Step-2-Version-3.jpg/aid874168-v4-900px-Do-Yoga-Eye-Exercises-Step-2-Version-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50" y="2456703"/>
            <a:ext cx="4640566" cy="34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5"/>
          <p:cNvSpPr txBox="1">
            <a:spLocks noChangeArrowheads="1"/>
          </p:cNvSpPr>
          <p:nvPr/>
        </p:nvSpPr>
        <p:spPr bwMode="auto">
          <a:xfrm>
            <a:off x="5468021" y="3374259"/>
            <a:ext cx="4111789" cy="104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Jusqu’à 32% de faux diagnostic</a:t>
            </a:r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189447" y="824638"/>
            <a:ext cx="723455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Pourquoi la clinique ne suffit pas?</a:t>
            </a:r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 bwMode="auto">
          <a:xfrm>
            <a:off x="160974" y="2107333"/>
            <a:ext cx="3984455" cy="417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en-US" altLang="fr-FR" dirty="0" err="1" smtClean="0">
                <a:solidFill>
                  <a:schemeClr val="tx1"/>
                </a:solidFill>
              </a:rPr>
              <a:t>Déficits</a:t>
            </a:r>
            <a:r>
              <a:rPr lang="en-US" altLang="fr-FR" dirty="0" smtClean="0">
                <a:solidFill>
                  <a:schemeClr val="tx1"/>
                </a:solidFill>
              </a:rPr>
              <a:t> </a:t>
            </a:r>
            <a:r>
              <a:rPr lang="en-US" altLang="fr-FR" dirty="0" err="1" smtClean="0">
                <a:solidFill>
                  <a:schemeClr val="tx1"/>
                </a:solidFill>
              </a:rPr>
              <a:t>moteurs</a:t>
            </a:r>
            <a:endParaRPr lang="en-US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 smtClean="0">
                <a:solidFill>
                  <a:schemeClr val="tx1"/>
                </a:solidFill>
              </a:rPr>
              <a:t>Aphasie</a:t>
            </a:r>
            <a:endParaRPr lang="en-US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 smtClean="0">
                <a:solidFill>
                  <a:schemeClr val="tx1"/>
                </a:solidFill>
              </a:rPr>
              <a:t>Cécité</a:t>
            </a:r>
            <a:endParaRPr lang="en-US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 smtClean="0">
                <a:solidFill>
                  <a:schemeClr val="tx1"/>
                </a:solidFill>
              </a:rPr>
              <a:t>Surdité</a:t>
            </a:r>
            <a:endParaRPr lang="en-US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smtClean="0">
                <a:solidFill>
                  <a:schemeClr val="tx1"/>
                </a:solidFill>
              </a:rPr>
              <a:t>Fluctuations de la vigilance</a:t>
            </a: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 smtClean="0">
                <a:solidFill>
                  <a:schemeClr val="tx1"/>
                </a:solidFill>
              </a:rPr>
              <a:t>Douleur</a:t>
            </a:r>
            <a:endParaRPr lang="en-US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 smtClean="0">
                <a:solidFill>
                  <a:schemeClr val="tx1"/>
                </a:solidFill>
              </a:rPr>
              <a:t>Sédation</a:t>
            </a:r>
            <a:endParaRPr lang="en-US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 smtClean="0">
                <a:solidFill>
                  <a:schemeClr val="tx1"/>
                </a:solidFill>
              </a:rPr>
              <a:t>Manque</a:t>
            </a:r>
            <a:r>
              <a:rPr lang="en-US" altLang="fr-FR" dirty="0" smtClean="0">
                <a:solidFill>
                  <a:schemeClr val="tx1"/>
                </a:solidFill>
              </a:rPr>
              <a:t> de collaboration</a:t>
            </a:r>
          </a:p>
          <a:p>
            <a:pPr eaLnBrk="1" hangingPunct="1">
              <a:buClr>
                <a:srgbClr val="474745"/>
              </a:buClr>
            </a:pPr>
            <a:r>
              <a:rPr lang="en-US" altLang="fr-FR" dirty="0" err="1" smtClean="0">
                <a:solidFill>
                  <a:schemeClr val="tx1"/>
                </a:solidFill>
              </a:rPr>
              <a:t>Examen</a:t>
            </a:r>
            <a:r>
              <a:rPr lang="en-US" altLang="fr-FR" dirty="0" smtClean="0">
                <a:solidFill>
                  <a:schemeClr val="tx1"/>
                </a:solidFill>
              </a:rPr>
              <a:t> </a:t>
            </a:r>
            <a:r>
              <a:rPr lang="en-US" altLang="fr-FR" dirty="0" err="1" smtClean="0">
                <a:solidFill>
                  <a:schemeClr val="tx1"/>
                </a:solidFill>
              </a:rPr>
              <a:t>clinique</a:t>
            </a:r>
            <a:r>
              <a:rPr lang="en-US" altLang="fr-FR" dirty="0" smtClean="0">
                <a:solidFill>
                  <a:schemeClr val="tx1"/>
                </a:solidFill>
              </a:rPr>
              <a:t> mal </a:t>
            </a:r>
            <a:r>
              <a:rPr lang="en-US" altLang="fr-FR" dirty="0" err="1" smtClean="0">
                <a:solidFill>
                  <a:schemeClr val="tx1"/>
                </a:solidFill>
              </a:rPr>
              <a:t>réalisé</a:t>
            </a:r>
            <a:endParaRPr lang="en-US" altLang="fr-FR" dirty="0">
              <a:solidFill>
                <a:schemeClr val="tx1"/>
              </a:solidFill>
            </a:endParaRPr>
          </a:p>
          <a:p>
            <a:pPr eaLnBrk="1" hangingPunct="1"/>
            <a:endParaRPr lang="en-US" altLang="fr-FR" dirty="0">
              <a:solidFill>
                <a:schemeClr val="tx1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92150" y="3317093"/>
            <a:ext cx="1029150" cy="1160585"/>
          </a:xfrm>
          <a:prstGeom prst="rightArrow">
            <a:avLst/>
          </a:prstGeom>
          <a:solidFill>
            <a:srgbClr val="474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864953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565783" y="1218086"/>
            <a:ext cx="8094018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Électroencéphalogramme (EEG)</a:t>
            </a:r>
            <a:endParaRPr lang="fr-FR" dirty="0">
              <a:solidFill>
                <a:srgbClr val="474745"/>
              </a:solidFill>
            </a:endParaRPr>
          </a:p>
        </p:txBody>
      </p:sp>
      <p:pic>
        <p:nvPicPr>
          <p:cNvPr id="12" name="Picture 22" descr="DSC02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71" y="2571930"/>
            <a:ext cx="5241043" cy="393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07404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524991" y="1170445"/>
            <a:ext cx="8094018" cy="20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EEG</a:t>
            </a:r>
            <a:br>
              <a:rPr lang="fr-FR" dirty="0" smtClean="0">
                <a:solidFill>
                  <a:srgbClr val="474745"/>
                </a:solidFill>
              </a:rPr>
            </a:br>
            <a:r>
              <a:rPr lang="fr-FR" dirty="0" smtClean="0">
                <a:solidFill>
                  <a:srgbClr val="474745"/>
                </a:solidFill>
              </a:rPr>
              <a:t>+</a:t>
            </a:r>
          </a:p>
          <a:p>
            <a:pPr algn="ctr"/>
            <a:r>
              <a:rPr lang="fr-FR" dirty="0" smtClean="0">
                <a:solidFill>
                  <a:srgbClr val="474745"/>
                </a:solidFill>
              </a:rPr>
              <a:t>sons</a:t>
            </a:r>
            <a:endParaRPr lang="fr-FR" dirty="0">
              <a:solidFill>
                <a:srgbClr val="474745"/>
              </a:solidFill>
            </a:endParaRPr>
          </a:p>
          <a:p>
            <a:pPr algn="ctr"/>
            <a:endParaRPr lang="fr-FR" dirty="0">
              <a:solidFill>
                <a:srgbClr val="474745"/>
              </a:solidFill>
            </a:endParaRPr>
          </a:p>
        </p:txBody>
      </p:sp>
      <p:pic>
        <p:nvPicPr>
          <p:cNvPr id="5" name="Image 13" descr="coma_science_group_ULg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69" y="3013918"/>
            <a:ext cx="5311262" cy="36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2" name="rov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850" y="599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48226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524991" y="1170445"/>
            <a:ext cx="8094018" cy="20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EEG</a:t>
            </a:r>
            <a:br>
              <a:rPr lang="fr-FR" dirty="0" smtClean="0">
                <a:solidFill>
                  <a:srgbClr val="474745"/>
                </a:solidFill>
              </a:rPr>
            </a:br>
            <a:r>
              <a:rPr lang="fr-FR" dirty="0" smtClean="0">
                <a:solidFill>
                  <a:srgbClr val="474745"/>
                </a:solidFill>
              </a:rPr>
              <a:t>+</a:t>
            </a:r>
          </a:p>
          <a:p>
            <a:pPr algn="ctr"/>
            <a:r>
              <a:rPr lang="fr-FR" dirty="0" smtClean="0">
                <a:solidFill>
                  <a:srgbClr val="474745"/>
                </a:solidFill>
              </a:rPr>
              <a:t>Stimulation Magnétique</a:t>
            </a:r>
            <a:endParaRPr lang="fr-FR" dirty="0">
              <a:solidFill>
                <a:srgbClr val="474745"/>
              </a:solidFill>
            </a:endParaRPr>
          </a:p>
          <a:p>
            <a:pPr algn="ctr"/>
            <a:endParaRPr lang="fr-FR" dirty="0">
              <a:solidFill>
                <a:srgbClr val="474745"/>
              </a:solidFill>
            </a:endParaRPr>
          </a:p>
        </p:txBody>
      </p:sp>
      <p:pic>
        <p:nvPicPr>
          <p:cNvPr id="6" name="Image 25" descr="fig1new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/>
          <a:stretch/>
        </p:blipFill>
        <p:spPr bwMode="auto">
          <a:xfrm>
            <a:off x="1694725" y="2899618"/>
            <a:ext cx="5754551" cy="380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56420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48838" y="1503821"/>
            <a:ext cx="9020345" cy="16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EEG +</a:t>
            </a:r>
            <a:r>
              <a:rPr lang="fr-FR" dirty="0">
                <a:solidFill>
                  <a:srgbClr val="474745"/>
                </a:solidFill>
              </a:rPr>
              <a:t> </a:t>
            </a:r>
            <a:r>
              <a:rPr lang="fr-FR" dirty="0" smtClean="0">
                <a:solidFill>
                  <a:srgbClr val="474745"/>
                </a:solidFill>
              </a:rPr>
              <a:t>Stimulation </a:t>
            </a:r>
            <a:r>
              <a:rPr lang="fr-FR" dirty="0">
                <a:solidFill>
                  <a:srgbClr val="474745"/>
                </a:solidFill>
              </a:rPr>
              <a:t>M</a:t>
            </a:r>
            <a:r>
              <a:rPr lang="fr-FR" dirty="0" smtClean="0">
                <a:solidFill>
                  <a:srgbClr val="474745"/>
                </a:solidFill>
              </a:rPr>
              <a:t>agnétique: </a:t>
            </a:r>
          </a:p>
          <a:p>
            <a:pPr algn="ctr"/>
            <a:r>
              <a:rPr lang="fr-FR" dirty="0" smtClean="0">
                <a:solidFill>
                  <a:srgbClr val="474745"/>
                </a:solidFill>
              </a:rPr>
              <a:t/>
            </a:r>
            <a:br>
              <a:rPr lang="fr-FR" dirty="0" smtClean="0">
                <a:solidFill>
                  <a:srgbClr val="474745"/>
                </a:solidFill>
              </a:rPr>
            </a:br>
            <a:r>
              <a:rPr lang="fr-FR" dirty="0" smtClean="0">
                <a:solidFill>
                  <a:srgbClr val="474745"/>
                </a:solidFill>
              </a:rPr>
              <a:t>réponse normale</a:t>
            </a:r>
            <a:endParaRPr lang="fr-FR" dirty="0">
              <a:solidFill>
                <a:srgbClr val="474745"/>
              </a:solidFill>
            </a:endParaRPr>
          </a:p>
          <a:p>
            <a:pPr algn="ctr"/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400" dirty="0" err="1" smtClean="0"/>
              <a:t>Casarotto</a:t>
            </a:r>
            <a:r>
              <a:rPr lang="fr-BE" sz="1400" dirty="0" smtClean="0"/>
              <a:t> </a:t>
            </a:r>
            <a:r>
              <a:rPr lang="fr-BE" sz="1400" dirty="0"/>
              <a:t>et al, </a:t>
            </a:r>
            <a:r>
              <a:rPr lang="fr-BE" sz="1400" i="1" dirty="0"/>
              <a:t>Ann </a:t>
            </a:r>
            <a:r>
              <a:rPr lang="fr-BE" sz="1400" i="1" dirty="0" err="1"/>
              <a:t>Neurol</a:t>
            </a:r>
            <a:r>
              <a:rPr lang="fr-BE" sz="1400" dirty="0"/>
              <a:t>, 2016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wake_2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0525" y="2727494"/>
            <a:ext cx="5096972" cy="3822729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2556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618351" y="1446671"/>
            <a:ext cx="8094018" cy="16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EEG +</a:t>
            </a:r>
            <a:r>
              <a:rPr lang="fr-FR" dirty="0">
                <a:solidFill>
                  <a:srgbClr val="474745"/>
                </a:solidFill>
              </a:rPr>
              <a:t> </a:t>
            </a:r>
            <a:r>
              <a:rPr lang="fr-FR" dirty="0" smtClean="0">
                <a:solidFill>
                  <a:srgbClr val="474745"/>
                </a:solidFill>
              </a:rPr>
              <a:t>Stimulation </a:t>
            </a:r>
            <a:r>
              <a:rPr lang="fr-FR" dirty="0">
                <a:solidFill>
                  <a:srgbClr val="474745"/>
                </a:solidFill>
              </a:rPr>
              <a:t>M</a:t>
            </a:r>
            <a:r>
              <a:rPr lang="fr-FR" dirty="0" smtClean="0">
                <a:solidFill>
                  <a:srgbClr val="474745"/>
                </a:solidFill>
              </a:rPr>
              <a:t>agnétique:</a:t>
            </a:r>
          </a:p>
          <a:p>
            <a:pPr algn="ctr"/>
            <a:r>
              <a:rPr lang="fr-FR" dirty="0" smtClean="0">
                <a:solidFill>
                  <a:srgbClr val="474745"/>
                </a:solidFill>
              </a:rPr>
              <a:t> </a:t>
            </a:r>
            <a:br>
              <a:rPr lang="fr-FR" dirty="0" smtClean="0">
                <a:solidFill>
                  <a:srgbClr val="474745"/>
                </a:solidFill>
              </a:rPr>
            </a:br>
            <a:r>
              <a:rPr lang="fr-FR" dirty="0" smtClean="0">
                <a:solidFill>
                  <a:srgbClr val="474745"/>
                </a:solidFill>
              </a:rPr>
              <a:t>conscience altérée</a:t>
            </a:r>
            <a:endParaRPr lang="fr-FR" dirty="0">
              <a:solidFill>
                <a:srgbClr val="474745"/>
              </a:solidFill>
            </a:endParaRPr>
          </a:p>
          <a:p>
            <a:pPr algn="ctr"/>
            <a:endParaRPr lang="fr-FR" dirty="0">
              <a:solidFill>
                <a:srgbClr val="47474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4518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400" dirty="0" err="1" smtClean="0"/>
              <a:t>Casarotto</a:t>
            </a:r>
            <a:r>
              <a:rPr lang="fr-BE" sz="1400" dirty="0" smtClean="0"/>
              <a:t> </a:t>
            </a:r>
            <a:r>
              <a:rPr lang="fr-BE" sz="1400" dirty="0"/>
              <a:t>et al, </a:t>
            </a:r>
            <a:r>
              <a:rPr lang="fr-BE" sz="1400" i="1" dirty="0"/>
              <a:t>Ann </a:t>
            </a:r>
            <a:r>
              <a:rPr lang="fr-BE" sz="1400" i="1" dirty="0" err="1"/>
              <a:t>Neurol</a:t>
            </a:r>
            <a:r>
              <a:rPr lang="fr-BE" sz="1400" dirty="0"/>
              <a:t>, 2016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Sleep_2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6454" y="2706825"/>
            <a:ext cx="5117813" cy="3838359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51483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524991" y="1307672"/>
            <a:ext cx="8094018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Tomographie par émission de positrons (PET)</a:t>
            </a:r>
            <a:endParaRPr lang="fr-FR" dirty="0">
              <a:solidFill>
                <a:srgbClr val="474745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39" y="2480686"/>
            <a:ext cx="5894922" cy="399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65465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709545" y="736641"/>
            <a:ext cx="8094018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474745"/>
                </a:solidFill>
              </a:rPr>
              <a:t>PET: </a:t>
            </a:r>
            <a:r>
              <a:rPr lang="fr-FR" dirty="0">
                <a:solidFill>
                  <a:srgbClr val="474745"/>
                </a:solidFill>
              </a:rPr>
              <a:t>conscience </a:t>
            </a:r>
            <a:r>
              <a:rPr lang="fr-FR" dirty="0" smtClean="0">
                <a:solidFill>
                  <a:srgbClr val="474745"/>
                </a:solidFill>
              </a:rPr>
              <a:t>≠ métabolisme global</a:t>
            </a:r>
            <a:endParaRPr lang="fr-FR" dirty="0">
              <a:solidFill>
                <a:srgbClr val="474745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" b="27303"/>
          <a:stretch/>
        </p:blipFill>
        <p:spPr bwMode="auto">
          <a:xfrm>
            <a:off x="840631" y="1729966"/>
            <a:ext cx="7416800" cy="346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484582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cs typeface="Times New Roman" charset="0"/>
              </a:rPr>
              <a:t>Laureys et al., </a:t>
            </a:r>
            <a:r>
              <a:rPr lang="fr-FR" sz="1400" i="1" dirty="0">
                <a:cs typeface="Times New Roman" charset="0"/>
              </a:rPr>
              <a:t>Lancet </a:t>
            </a:r>
            <a:r>
              <a:rPr lang="fr-FR" sz="1400" i="1" dirty="0" err="1">
                <a:cs typeface="Times New Roman" charset="0"/>
              </a:rPr>
              <a:t>Neurology</a:t>
            </a:r>
            <a:r>
              <a:rPr lang="fr-FR" sz="1400" i="1" dirty="0">
                <a:cs typeface="Times New Roman" charset="0"/>
              </a:rPr>
              <a:t>, </a:t>
            </a:r>
            <a:r>
              <a:rPr lang="fr-FR" sz="1400" dirty="0" smtClean="0">
                <a:cs typeface="Times New Roman" charset="0"/>
              </a:rPr>
              <a:t>2004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88162"/>
          <a:stretch>
            <a:fillRect/>
          </a:stretch>
        </p:blipFill>
        <p:spPr bwMode="auto">
          <a:xfrm>
            <a:off x="1778844" y="1861729"/>
            <a:ext cx="687387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6" r="76128"/>
          <a:stretch>
            <a:fillRect/>
          </a:stretch>
        </p:blipFill>
        <p:spPr bwMode="auto">
          <a:xfrm>
            <a:off x="2599581" y="4242979"/>
            <a:ext cx="649288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r="63206"/>
          <a:stretch>
            <a:fillRect/>
          </a:stretch>
        </p:blipFill>
        <p:spPr bwMode="auto">
          <a:xfrm>
            <a:off x="3413969" y="3204754"/>
            <a:ext cx="668337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7" r="50212"/>
          <a:stretch>
            <a:fillRect/>
          </a:stretch>
        </p:blipFill>
        <p:spPr bwMode="auto">
          <a:xfrm>
            <a:off x="4233119" y="2204629"/>
            <a:ext cx="668337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r="38547"/>
          <a:stretch>
            <a:fillRect/>
          </a:stretch>
        </p:blipFill>
        <p:spPr bwMode="auto">
          <a:xfrm>
            <a:off x="5042744" y="3681004"/>
            <a:ext cx="630237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5" r="25995"/>
          <a:stretch>
            <a:fillRect/>
          </a:stretch>
        </p:blipFill>
        <p:spPr bwMode="auto">
          <a:xfrm>
            <a:off x="5858719" y="1880779"/>
            <a:ext cx="630237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9" r="13000"/>
          <a:stretch>
            <a:fillRect/>
          </a:stretch>
        </p:blipFill>
        <p:spPr bwMode="auto">
          <a:xfrm>
            <a:off x="6617544" y="3833404"/>
            <a:ext cx="668337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7" r="1041"/>
          <a:stretch>
            <a:fillRect/>
          </a:stretch>
        </p:blipFill>
        <p:spPr bwMode="auto">
          <a:xfrm>
            <a:off x="7443044" y="3519079"/>
            <a:ext cx="649287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 txBox="1">
            <a:spLocks noChangeArrowheads="1"/>
          </p:cNvSpPr>
          <p:nvPr/>
        </p:nvSpPr>
        <p:spPr bwMode="auto">
          <a:xfrm>
            <a:off x="2608270" y="5098286"/>
            <a:ext cx="5644771" cy="188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vert270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fr-FR" sz="1800" b="1" dirty="0" smtClean="0">
                <a:solidFill>
                  <a:schemeClr val="tx1"/>
                </a:solidFill>
              </a:rPr>
              <a:t>NORMAL</a:t>
            </a:r>
          </a:p>
          <a:p>
            <a:pPr algn="r"/>
            <a:endParaRPr lang="fr-FR" sz="2200" b="1" dirty="0" smtClean="0">
              <a:solidFill>
                <a:schemeClr val="tx1"/>
              </a:solidFill>
            </a:endParaRPr>
          </a:p>
          <a:p>
            <a:pPr algn="r"/>
            <a:endParaRPr lang="fr-FR" sz="1400" b="1" dirty="0">
              <a:solidFill>
                <a:schemeClr val="tx1"/>
              </a:solidFill>
            </a:endParaRPr>
          </a:p>
          <a:p>
            <a:pPr algn="r"/>
            <a:r>
              <a:rPr lang="fr-FR" sz="1800" b="1" dirty="0" smtClean="0">
                <a:solidFill>
                  <a:schemeClr val="tx1"/>
                </a:solidFill>
              </a:rPr>
              <a:t>MORT</a:t>
            </a:r>
          </a:p>
          <a:p>
            <a:pPr algn="r"/>
            <a:endParaRPr lang="fr-FR" sz="1800" b="1" dirty="0" smtClean="0">
              <a:solidFill>
                <a:schemeClr val="tx1"/>
              </a:solidFill>
            </a:endParaRPr>
          </a:p>
          <a:p>
            <a:pPr algn="r"/>
            <a:endParaRPr lang="fr-FR" sz="1600" b="1" dirty="0">
              <a:solidFill>
                <a:schemeClr val="tx1"/>
              </a:solidFill>
            </a:endParaRPr>
          </a:p>
          <a:p>
            <a:pPr algn="r"/>
            <a:r>
              <a:rPr lang="fr-FR" sz="1800" b="1" dirty="0" smtClean="0">
                <a:solidFill>
                  <a:schemeClr val="tx1"/>
                </a:solidFill>
              </a:rPr>
              <a:t>SOMMEIL LENT</a:t>
            </a:r>
          </a:p>
          <a:p>
            <a:pPr algn="r"/>
            <a:endParaRPr lang="fr-FR" sz="3400" b="1" dirty="0">
              <a:solidFill>
                <a:schemeClr val="tx1"/>
              </a:solidFill>
            </a:endParaRPr>
          </a:p>
          <a:p>
            <a:pPr algn="r"/>
            <a:r>
              <a:rPr lang="fr-FR" sz="1800" b="1" dirty="0" smtClean="0">
                <a:solidFill>
                  <a:schemeClr val="tx1"/>
                </a:solidFill>
              </a:rPr>
              <a:t>SOMMEIL REM</a:t>
            </a:r>
          </a:p>
          <a:p>
            <a:pPr algn="r"/>
            <a:endParaRPr lang="fr-FR" sz="3600" b="1" dirty="0">
              <a:solidFill>
                <a:schemeClr val="tx1"/>
              </a:solidFill>
            </a:endParaRPr>
          </a:p>
          <a:p>
            <a:pPr algn="r"/>
            <a:r>
              <a:rPr lang="fr-FR" sz="1800" b="1" dirty="0" smtClean="0">
                <a:solidFill>
                  <a:schemeClr val="tx1"/>
                </a:solidFill>
              </a:rPr>
              <a:t>ANESTHÉSIE</a:t>
            </a:r>
          </a:p>
          <a:p>
            <a:pPr algn="r"/>
            <a:endParaRPr lang="fr-FR" sz="3600" b="1" dirty="0">
              <a:solidFill>
                <a:schemeClr val="tx1"/>
              </a:solidFill>
            </a:endParaRPr>
          </a:p>
          <a:p>
            <a:pPr algn="r"/>
            <a:r>
              <a:rPr lang="fr-FR" sz="1800" b="1" dirty="0" smtClean="0">
                <a:solidFill>
                  <a:schemeClr val="tx1"/>
                </a:solidFill>
              </a:rPr>
              <a:t>RÉVEIL</a:t>
            </a:r>
          </a:p>
          <a:p>
            <a:pPr algn="r"/>
            <a:endParaRPr lang="fr-FR" sz="2400" b="1" dirty="0">
              <a:solidFill>
                <a:schemeClr val="tx1"/>
              </a:solidFill>
            </a:endParaRPr>
          </a:p>
          <a:p>
            <a:pPr algn="r"/>
            <a:r>
              <a:rPr lang="fr-FR" sz="1800" b="1" dirty="0">
                <a:solidFill>
                  <a:schemeClr val="tx1"/>
                </a:solidFill>
              </a:rPr>
              <a:t>É</a:t>
            </a:r>
            <a:r>
              <a:rPr lang="fr-FR" sz="1800" b="1" dirty="0" smtClean="0">
                <a:solidFill>
                  <a:schemeClr val="tx1"/>
                </a:solidFill>
              </a:rPr>
              <a:t>VEIL NON RÉPONDANT</a:t>
            </a:r>
          </a:p>
          <a:p>
            <a:pPr algn="r"/>
            <a:endParaRPr lang="fr-FR" sz="2800" b="1" dirty="0">
              <a:solidFill>
                <a:schemeClr val="tx1"/>
              </a:solidFill>
            </a:endParaRPr>
          </a:p>
          <a:p>
            <a:pPr algn="r"/>
            <a:r>
              <a:rPr lang="fr-FR" sz="1800" b="1" dirty="0" smtClean="0">
                <a:solidFill>
                  <a:schemeClr val="tx1"/>
                </a:solidFill>
              </a:rPr>
              <a:t>CONSCIENCE MINIMALE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373504" y="3052354"/>
            <a:ext cx="2033517" cy="20383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5"/>
          <p:cNvSpPr txBox="1">
            <a:spLocks noChangeArrowheads="1"/>
          </p:cNvSpPr>
          <p:nvPr/>
        </p:nvSpPr>
        <p:spPr bwMode="auto">
          <a:xfrm>
            <a:off x="726932" y="2002110"/>
            <a:ext cx="537708" cy="30885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vert270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endParaRPr lang="fr-FR" sz="1800" b="1" dirty="0" smtClean="0">
              <a:solidFill>
                <a:schemeClr val="tx1"/>
              </a:solidFill>
            </a:endParaRPr>
          </a:p>
          <a:p>
            <a:pPr algn="r"/>
            <a:endParaRPr lang="fr-FR" sz="2800" b="1" dirty="0">
              <a:solidFill>
                <a:schemeClr val="tx1"/>
              </a:solidFill>
            </a:endParaRPr>
          </a:p>
          <a:p>
            <a:pPr algn="r"/>
            <a:r>
              <a:rPr lang="fr-FR" sz="1800" b="1" dirty="0" smtClean="0">
                <a:solidFill>
                  <a:schemeClr val="tx1"/>
                </a:solidFill>
              </a:rPr>
              <a:t>MÉTABOLISME GLOBAL (%)</a:t>
            </a:r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43393" r="55669" b="53608"/>
          <a:stretch/>
        </p:blipFill>
        <p:spPr>
          <a:xfrm rot="16200000">
            <a:off x="7872413" y="4231481"/>
            <a:ext cx="1607343" cy="107157"/>
          </a:xfrm>
          <a:prstGeom prst="rect">
            <a:avLst/>
          </a:prstGeom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08467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501423" y="1205757"/>
            <a:ext cx="8347528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PET: conscience ≈ </a:t>
            </a:r>
            <a:r>
              <a:rPr lang="fr-FR" dirty="0" err="1" smtClean="0">
                <a:solidFill>
                  <a:srgbClr val="474745"/>
                </a:solidFill>
              </a:rPr>
              <a:t>fronto</a:t>
            </a:r>
            <a:r>
              <a:rPr lang="fr-FR" dirty="0" smtClean="0">
                <a:solidFill>
                  <a:srgbClr val="474745"/>
                </a:solidFill>
              </a:rPr>
              <a:t>-pariétal</a:t>
            </a:r>
          </a:p>
          <a:p>
            <a:pPr algn="ctr"/>
            <a:endParaRPr lang="fr-FR" sz="700" dirty="0" smtClean="0">
              <a:solidFill>
                <a:srgbClr val="474745"/>
              </a:solidFill>
            </a:endParaRPr>
          </a:p>
          <a:p>
            <a:pPr algn="ctr"/>
            <a:r>
              <a:rPr lang="fr-FR" sz="2400" dirty="0" smtClean="0">
                <a:solidFill>
                  <a:srgbClr val="474745"/>
                </a:solidFill>
              </a:rPr>
              <a:t>Réseau externe: conscience de l’environnement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pic>
        <p:nvPicPr>
          <p:cNvPr id="19" name="Image 3" descr="figure_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87" y="2390104"/>
            <a:ext cx="4863000" cy="374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6"/>
          <p:cNvSpPr txBox="1">
            <a:spLocks noChangeArrowheads="1"/>
          </p:cNvSpPr>
          <p:nvPr/>
        </p:nvSpPr>
        <p:spPr bwMode="auto">
          <a:xfrm>
            <a:off x="0" y="6319924"/>
            <a:ext cx="5295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BE" sz="1400" dirty="0">
                <a:latin typeface="+mj-lt"/>
              </a:rPr>
              <a:t>Thibaut et al, </a:t>
            </a:r>
            <a:r>
              <a:rPr lang="fr-BE" sz="1400" i="1" dirty="0">
                <a:latin typeface="+mj-lt"/>
              </a:rPr>
              <a:t>J Rehabil Med, </a:t>
            </a:r>
            <a:r>
              <a:rPr lang="fr-BE" sz="1400" dirty="0">
                <a:latin typeface="+mj-lt"/>
              </a:rPr>
              <a:t>2012</a:t>
            </a:r>
          </a:p>
          <a:p>
            <a:pPr eaLnBrk="1" hangingPunct="1"/>
            <a:r>
              <a:rPr lang="fr-BE" sz="1400" dirty="0">
                <a:latin typeface="+mj-lt"/>
              </a:rPr>
              <a:t>Stender &amp;</a:t>
            </a:r>
            <a:r>
              <a:rPr lang="fr-BE" sz="1400" dirty="0" smtClean="0">
                <a:latin typeface="+mj-lt"/>
              </a:rPr>
              <a:t> </a:t>
            </a:r>
            <a:r>
              <a:rPr lang="fr-BE" sz="1400" dirty="0">
                <a:latin typeface="+mj-lt"/>
              </a:rPr>
              <a:t>Gosseries et al</a:t>
            </a:r>
            <a:r>
              <a:rPr lang="fr-BE" sz="1400" dirty="0" smtClean="0">
                <a:latin typeface="+mj-lt"/>
              </a:rPr>
              <a:t>, </a:t>
            </a:r>
            <a:r>
              <a:rPr lang="fr-BE" sz="1400" i="1" dirty="0">
                <a:latin typeface="+mj-lt"/>
              </a:rPr>
              <a:t>Lancet,</a:t>
            </a:r>
            <a:r>
              <a:rPr lang="fr-BE" sz="1400" dirty="0">
                <a:latin typeface="+mj-lt"/>
              </a:rPr>
              <a:t> </a:t>
            </a:r>
            <a:r>
              <a:rPr lang="fr-BE" sz="1400" dirty="0" smtClean="0">
                <a:latin typeface="+mj-lt"/>
              </a:rPr>
              <a:t>2014</a:t>
            </a:r>
            <a:endParaRPr lang="fr-BE" sz="1400" dirty="0"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6101" y="2402009"/>
            <a:ext cx="91678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ECM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3581" y="2415909"/>
            <a:ext cx="91678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ENR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15500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405876" y="1437161"/>
            <a:ext cx="8094018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Imagerie par Résonance Magnétique (IRM)</a:t>
            </a:r>
            <a:endParaRPr lang="fr-FR" dirty="0">
              <a:solidFill>
                <a:srgbClr val="474745"/>
              </a:solidFill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7" y="2799680"/>
            <a:ext cx="6820276" cy="336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71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696453" y="3295485"/>
            <a:ext cx="5751094" cy="896938"/>
          </a:xfrm>
          <a:prstGeom prst="rect">
            <a:avLst/>
          </a:prstGeom>
          <a:noFill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1.	La conscience</a:t>
            </a:r>
            <a:endParaRPr lang="fr-FR" sz="4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844062" y="1339650"/>
            <a:ext cx="7655832" cy="139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IRM structurelle</a:t>
            </a:r>
          </a:p>
          <a:p>
            <a:pPr algn="ctr"/>
            <a:endParaRPr lang="fr-FR" sz="1050" dirty="0" smtClean="0">
              <a:solidFill>
                <a:srgbClr val="474745"/>
              </a:solidFill>
            </a:endParaRPr>
          </a:p>
          <a:p>
            <a:pPr algn="ctr"/>
            <a:endParaRPr lang="fr-FR" sz="1050" dirty="0" smtClean="0">
              <a:solidFill>
                <a:srgbClr val="474745"/>
              </a:solidFill>
            </a:endParaRPr>
          </a:p>
          <a:p>
            <a:r>
              <a:rPr lang="fr-FR" sz="2000" dirty="0" smtClean="0">
                <a:solidFill>
                  <a:srgbClr val="474745"/>
                </a:solidFill>
              </a:rPr>
              <a:t>Matière grise	</a:t>
            </a:r>
            <a:r>
              <a:rPr lang="fr-FR" sz="2000" dirty="0">
                <a:solidFill>
                  <a:srgbClr val="474745"/>
                </a:solidFill>
              </a:rPr>
              <a:t>	</a:t>
            </a:r>
            <a:r>
              <a:rPr lang="fr-FR" sz="2000" dirty="0" smtClean="0">
                <a:solidFill>
                  <a:srgbClr val="474745"/>
                </a:solidFill>
              </a:rPr>
              <a:t>	      Matière blanche</a:t>
            </a:r>
            <a:endParaRPr lang="fr-FR" sz="2000" dirty="0">
              <a:solidFill>
                <a:srgbClr val="474745"/>
              </a:solidFill>
            </a:endParaRPr>
          </a:p>
        </p:txBody>
      </p:sp>
      <p:grpSp>
        <p:nvGrpSpPr>
          <p:cNvPr id="11" name="Groupe 5"/>
          <p:cNvGrpSpPr>
            <a:grpSpLocks noChangeAspect="1"/>
          </p:cNvGrpSpPr>
          <p:nvPr/>
        </p:nvGrpSpPr>
        <p:grpSpPr bwMode="auto">
          <a:xfrm>
            <a:off x="3589647" y="3157118"/>
            <a:ext cx="5365764" cy="3501190"/>
            <a:chOff x="1032387" y="1439863"/>
            <a:chExt cx="7286984" cy="4754461"/>
          </a:xfrm>
        </p:grpSpPr>
        <p:sp>
          <p:nvSpPr>
            <p:cNvPr id="12" name="Rectangle 11"/>
            <p:cNvSpPr/>
            <p:nvPr/>
          </p:nvSpPr>
          <p:spPr>
            <a:xfrm>
              <a:off x="1032387" y="1439863"/>
              <a:ext cx="7286984" cy="17779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3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66" b="5386"/>
            <a:stretch>
              <a:fillRect/>
            </a:stretch>
          </p:blipFill>
          <p:spPr bwMode="auto">
            <a:xfrm>
              <a:off x="1032387" y="4712564"/>
              <a:ext cx="7286984" cy="148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9" b="56198"/>
            <a:stretch>
              <a:fillRect/>
            </a:stretch>
          </p:blipFill>
          <p:spPr bwMode="auto">
            <a:xfrm>
              <a:off x="1032387" y="1560636"/>
              <a:ext cx="7286984" cy="143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44" b="2646"/>
            <a:stretch>
              <a:fillRect/>
            </a:stretch>
          </p:blipFill>
          <p:spPr bwMode="auto">
            <a:xfrm>
              <a:off x="1032387" y="3109232"/>
              <a:ext cx="7286984" cy="1698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ZoneTexte 6"/>
          <p:cNvSpPr txBox="1">
            <a:spLocks noChangeAspect="1" noChangeArrowheads="1"/>
          </p:cNvSpPr>
          <p:nvPr/>
        </p:nvSpPr>
        <p:spPr bwMode="auto">
          <a:xfrm>
            <a:off x="5418751" y="3098606"/>
            <a:ext cx="1400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2000" dirty="0" smtClean="0">
                <a:solidFill>
                  <a:schemeClr val="bg1"/>
                </a:solidFill>
              </a:rPr>
              <a:t>Contrôle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>
            <a:spLocks noChangeAspect="1" noChangeArrowheads="1"/>
          </p:cNvSpPr>
          <p:nvPr/>
        </p:nvSpPr>
        <p:spPr bwMode="auto">
          <a:xfrm>
            <a:off x="5724647" y="4250094"/>
            <a:ext cx="14003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2000" dirty="0">
                <a:solidFill>
                  <a:schemeClr val="bg1"/>
                </a:solidFill>
              </a:rPr>
              <a:t>E</a:t>
            </a:r>
            <a:r>
              <a:rPr lang="fr-BE" altLang="en-US" sz="2000" dirty="0" smtClean="0">
                <a:solidFill>
                  <a:schemeClr val="bg1"/>
                </a:solidFill>
              </a:rPr>
              <a:t>CM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>
            <a:spLocks noChangeAspect="1" noChangeArrowheads="1"/>
          </p:cNvSpPr>
          <p:nvPr/>
        </p:nvSpPr>
        <p:spPr bwMode="auto">
          <a:xfrm>
            <a:off x="5724647" y="5358361"/>
            <a:ext cx="1401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2000" dirty="0" smtClean="0">
                <a:solidFill>
                  <a:schemeClr val="bg1"/>
                </a:solidFill>
              </a:rPr>
              <a:t>ENR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9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17" t="5746" b="50114"/>
          <a:stretch>
            <a:fillRect/>
          </a:stretch>
        </p:blipFill>
        <p:spPr bwMode="auto">
          <a:xfrm>
            <a:off x="164273" y="3185693"/>
            <a:ext cx="3189891" cy="129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0" t="44193" r="6743" b="13857"/>
          <a:stretch>
            <a:fillRect/>
          </a:stretch>
        </p:blipFill>
        <p:spPr bwMode="auto">
          <a:xfrm>
            <a:off x="998170" y="4722274"/>
            <a:ext cx="1524222" cy="17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29383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839651" y="1057040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IRM </a:t>
            </a:r>
            <a:r>
              <a:rPr lang="fr-FR" dirty="0" err="1" smtClean="0">
                <a:solidFill>
                  <a:srgbClr val="474745"/>
                </a:solidFill>
              </a:rPr>
              <a:t>fonctionelle</a:t>
            </a:r>
            <a:endParaRPr lang="fr-FR" dirty="0" smtClean="0">
              <a:solidFill>
                <a:srgbClr val="474745"/>
              </a:solidFill>
            </a:endParaRPr>
          </a:p>
          <a:p>
            <a:pPr algn="ctr"/>
            <a:endParaRPr lang="fr-FR" sz="1000" dirty="0" smtClean="0">
              <a:solidFill>
                <a:srgbClr val="474745"/>
              </a:solidFill>
            </a:endParaRPr>
          </a:p>
          <a:p>
            <a:pPr algn="ctr"/>
            <a:r>
              <a:rPr lang="fr-FR" sz="2400" dirty="0" smtClean="0">
                <a:solidFill>
                  <a:srgbClr val="474745"/>
                </a:solidFill>
              </a:rPr>
              <a:t>Réseau interne: conscience de soi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9843" r="1405" b="6561"/>
          <a:stretch>
            <a:fillRect/>
          </a:stretch>
        </p:blipFill>
        <p:spPr bwMode="auto">
          <a:xfrm>
            <a:off x="848580" y="2253808"/>
            <a:ext cx="7446840" cy="414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6518644"/>
            <a:ext cx="47067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 dirty="0" err="1"/>
              <a:t>Jox</a:t>
            </a:r>
            <a:r>
              <a:rPr lang="en-US" sz="1400" dirty="0"/>
              <a:t>, </a:t>
            </a:r>
            <a:r>
              <a:rPr lang="en-US" sz="1400" dirty="0" err="1"/>
              <a:t>Bernat</a:t>
            </a:r>
            <a:r>
              <a:rPr lang="en-US" sz="1400" dirty="0"/>
              <a:t>, Laureys, Racine, </a:t>
            </a:r>
            <a:r>
              <a:rPr lang="en-US" sz="1400" i="1" dirty="0"/>
              <a:t>Lancet Neurology </a:t>
            </a:r>
            <a:r>
              <a:rPr lang="en-US" sz="1400" dirty="0"/>
              <a:t>2012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ZoneTexte 6"/>
          <p:cNvSpPr txBox="1">
            <a:spLocks noChangeAspect="1" noChangeArrowheads="1"/>
          </p:cNvSpPr>
          <p:nvPr/>
        </p:nvSpPr>
        <p:spPr bwMode="auto">
          <a:xfrm>
            <a:off x="871440" y="2294839"/>
            <a:ext cx="1521240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2400" dirty="0" smtClean="0">
                <a:solidFill>
                  <a:schemeClr val="bg1"/>
                </a:solidFill>
              </a:rPr>
              <a:t>Contrôle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ZoneTexte 6"/>
          <p:cNvSpPr txBox="1">
            <a:spLocks noChangeAspect="1" noChangeArrowheads="1"/>
          </p:cNvSpPr>
          <p:nvPr/>
        </p:nvSpPr>
        <p:spPr bwMode="auto">
          <a:xfrm>
            <a:off x="4572000" y="2288904"/>
            <a:ext cx="1713813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2400" dirty="0" err="1" smtClean="0">
                <a:solidFill>
                  <a:schemeClr val="bg1"/>
                </a:solidFill>
              </a:rPr>
              <a:t>Locked</a:t>
            </a:r>
            <a:r>
              <a:rPr lang="fr-BE" altLang="en-US" sz="2400" dirty="0" smtClean="0">
                <a:solidFill>
                  <a:schemeClr val="bg1"/>
                </a:solidFill>
              </a:rPr>
              <a:t>-In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69921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847271" y="1133240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IRM </a:t>
            </a:r>
            <a:r>
              <a:rPr lang="fr-FR" dirty="0" err="1" smtClean="0">
                <a:solidFill>
                  <a:srgbClr val="474745"/>
                </a:solidFill>
              </a:rPr>
              <a:t>fonctionelle</a:t>
            </a:r>
            <a:endParaRPr lang="fr-FR" dirty="0" smtClean="0">
              <a:solidFill>
                <a:srgbClr val="474745"/>
              </a:solidFill>
            </a:endParaRPr>
          </a:p>
          <a:p>
            <a:pPr algn="ctr"/>
            <a:endParaRPr lang="fr-FR" dirty="0" smtClean="0">
              <a:solidFill>
                <a:srgbClr val="474745"/>
              </a:solidFill>
            </a:endParaRPr>
          </a:p>
          <a:p>
            <a:pPr algn="ctr"/>
            <a:r>
              <a:rPr lang="fr-FR" dirty="0" smtClean="0">
                <a:solidFill>
                  <a:srgbClr val="474745"/>
                </a:solidFill>
              </a:rPr>
              <a:t>Connexions </a:t>
            </a:r>
            <a:r>
              <a:rPr lang="fr-FR" dirty="0" err="1" smtClean="0">
                <a:solidFill>
                  <a:srgbClr val="474745"/>
                </a:solidFill>
              </a:rPr>
              <a:t>thalamo</a:t>
            </a:r>
            <a:r>
              <a:rPr lang="fr-FR" dirty="0" smtClean="0">
                <a:solidFill>
                  <a:srgbClr val="474745"/>
                </a:solidFill>
              </a:rPr>
              <a:t>-corticales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821" y="6509864"/>
            <a:ext cx="24785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cs typeface="Times New Roman" charset="0"/>
              </a:rPr>
              <a:t>Laureys</a:t>
            </a:r>
            <a:r>
              <a:rPr lang="en-US" sz="1400" dirty="0">
                <a:cs typeface="Times New Roman" charset="0"/>
              </a:rPr>
              <a:t> et al,</a:t>
            </a:r>
            <a:r>
              <a:rPr lang="en-US" sz="1400" i="1" dirty="0">
                <a:cs typeface="Times New Roman" charset="0"/>
              </a:rPr>
              <a:t> </a:t>
            </a:r>
            <a:r>
              <a:rPr lang="en-US" sz="1400" i="1" dirty="0" smtClean="0">
                <a:cs typeface="Times New Roman" charset="0"/>
              </a:rPr>
              <a:t>Lancet, </a:t>
            </a:r>
            <a:r>
              <a:rPr lang="en-US" sz="1400" dirty="0">
                <a:cs typeface="Times New Roman" charset="0"/>
              </a:rPr>
              <a:t>2000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34" y="3244016"/>
            <a:ext cx="5821506" cy="2778821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72962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847271" y="1133240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IRM </a:t>
            </a:r>
            <a:r>
              <a:rPr lang="fr-FR" dirty="0" err="1" smtClean="0">
                <a:solidFill>
                  <a:srgbClr val="474745"/>
                </a:solidFill>
              </a:rPr>
              <a:t>fonctionelle</a:t>
            </a:r>
            <a:endParaRPr lang="fr-FR" dirty="0" smtClean="0">
              <a:solidFill>
                <a:srgbClr val="474745"/>
              </a:solidFill>
            </a:endParaRPr>
          </a:p>
          <a:p>
            <a:pPr algn="ctr"/>
            <a:endParaRPr lang="fr-FR" sz="1000" dirty="0" smtClean="0">
              <a:solidFill>
                <a:srgbClr val="474745"/>
              </a:solidFill>
            </a:endParaRPr>
          </a:p>
          <a:p>
            <a:pPr algn="ctr"/>
            <a:r>
              <a:rPr lang="fr-FR" dirty="0" smtClean="0">
                <a:solidFill>
                  <a:srgbClr val="474745"/>
                </a:solidFill>
              </a:rPr>
              <a:t>Connectivité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20" name="ZoneTexte 6"/>
          <p:cNvSpPr txBox="1">
            <a:spLocks noChangeArrowheads="1"/>
          </p:cNvSpPr>
          <p:nvPr/>
        </p:nvSpPr>
        <p:spPr bwMode="auto">
          <a:xfrm>
            <a:off x="0" y="6529474"/>
            <a:ext cx="5295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BE" sz="1400" dirty="0" err="1" smtClean="0">
                <a:latin typeface="+mj-lt"/>
              </a:rPr>
              <a:t>Demertzi</a:t>
            </a:r>
            <a:r>
              <a:rPr lang="fr-BE" sz="1400" dirty="0" smtClean="0">
                <a:latin typeface="+mj-lt"/>
              </a:rPr>
              <a:t> </a:t>
            </a:r>
            <a:r>
              <a:rPr lang="fr-BE" sz="1400" dirty="0">
                <a:latin typeface="+mj-lt"/>
              </a:rPr>
              <a:t>et al, </a:t>
            </a:r>
            <a:r>
              <a:rPr lang="fr-BE" sz="1400" i="1" dirty="0" smtClean="0">
                <a:latin typeface="+mj-lt"/>
              </a:rPr>
              <a:t>Brain, </a:t>
            </a:r>
            <a:r>
              <a:rPr lang="fr-BE" sz="1400" dirty="0" smtClean="0">
                <a:latin typeface="+mj-lt"/>
              </a:rPr>
              <a:t>2015</a:t>
            </a:r>
            <a:endParaRPr lang="fr-BE" sz="1400" dirty="0"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1" y="2497168"/>
            <a:ext cx="6432198" cy="3885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757" b="55111"/>
          <a:stretch/>
        </p:blipFill>
        <p:spPr>
          <a:xfrm>
            <a:off x="817107" y="2752725"/>
            <a:ext cx="7625026" cy="1610580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52417" y="2358871"/>
            <a:ext cx="1990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RÉSEAU INTERNE</a:t>
            </a:r>
            <a:endParaRPr lang="fr-B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96348" y="2358871"/>
            <a:ext cx="1990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RÉSEAU EXTERNE</a:t>
            </a:r>
            <a:endParaRPr lang="fr-BE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17514" y="2358871"/>
            <a:ext cx="1990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SAILLANCE</a:t>
            </a:r>
            <a:endParaRPr lang="fr-BE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4457010"/>
            <a:ext cx="1990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AUDITIF</a:t>
            </a:r>
            <a:endParaRPr lang="fr-BE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21562" y="4457010"/>
            <a:ext cx="21072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SENSORI-MOTEUR</a:t>
            </a:r>
            <a:endParaRPr lang="fr-BE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35648" y="4464392"/>
            <a:ext cx="1990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VISUEL</a:t>
            </a:r>
            <a:endParaRPr lang="fr-BE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480" t="51378" r="-500" b="5744"/>
          <a:stretch/>
        </p:blipFill>
        <p:spPr>
          <a:xfrm>
            <a:off x="1006201" y="4788151"/>
            <a:ext cx="7474032" cy="17207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20349" y="2794313"/>
            <a:ext cx="6005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000" b="1" dirty="0" smtClean="0"/>
              <a:t>ECM</a:t>
            </a:r>
          </a:p>
          <a:p>
            <a:r>
              <a:rPr lang="fr-CH" sz="1000" b="1" dirty="0" smtClean="0"/>
              <a:t>ENR</a:t>
            </a:r>
          </a:p>
          <a:p>
            <a:r>
              <a:rPr lang="fr-CH" sz="1000" b="1" dirty="0" smtClean="0"/>
              <a:t>COMA</a:t>
            </a:r>
            <a:endParaRPr lang="fr-BE" sz="1000" b="1" dirty="0"/>
          </a:p>
        </p:txBody>
      </p:sp>
    </p:spTree>
    <p:extLst>
      <p:ext uri="{BB962C8B-B14F-4D97-AF65-F5344CB8AC3E}">
        <p14:creationId xmlns:p14="http://schemas.microsoft.com/office/powerpoint/2010/main" val="363235677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741763" y="1239645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IRM </a:t>
            </a:r>
            <a:r>
              <a:rPr lang="fr-FR" dirty="0" err="1" smtClean="0">
                <a:solidFill>
                  <a:srgbClr val="474745"/>
                </a:solidFill>
              </a:rPr>
              <a:t>fonctionelle</a:t>
            </a:r>
            <a:endParaRPr lang="fr-FR" dirty="0" smtClean="0">
              <a:solidFill>
                <a:srgbClr val="474745"/>
              </a:solidFill>
            </a:endParaRPr>
          </a:p>
          <a:p>
            <a:pPr algn="ctr"/>
            <a:endParaRPr lang="fr-FR" sz="1800" dirty="0" smtClean="0">
              <a:solidFill>
                <a:srgbClr val="474745"/>
              </a:solidFill>
            </a:endParaRPr>
          </a:p>
          <a:p>
            <a:pPr algn="ctr"/>
            <a:r>
              <a:rPr lang="fr-FR" dirty="0" smtClean="0">
                <a:solidFill>
                  <a:srgbClr val="474745"/>
                </a:solidFill>
              </a:rPr>
              <a:t>Communication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821" y="6509864"/>
            <a:ext cx="24785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cs typeface="Times New Roman" charset="0"/>
              </a:rPr>
              <a:t>Laureys</a:t>
            </a:r>
            <a:r>
              <a:rPr lang="en-US" sz="1400" dirty="0">
                <a:cs typeface="Times New Roman" charset="0"/>
              </a:rPr>
              <a:t> et al,</a:t>
            </a:r>
            <a:r>
              <a:rPr lang="en-US" sz="1400" i="1" dirty="0">
                <a:cs typeface="Times New Roman" charset="0"/>
              </a:rPr>
              <a:t> </a:t>
            </a:r>
            <a:r>
              <a:rPr lang="en-US" sz="1400" i="1" dirty="0" smtClean="0">
                <a:cs typeface="Times New Roman" charset="0"/>
              </a:rPr>
              <a:t>Lancet, </a:t>
            </a:r>
            <a:r>
              <a:rPr lang="en-US" sz="1400" dirty="0">
                <a:cs typeface="Times New Roman" charset="0"/>
              </a:rPr>
              <a:t>2000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12" y="3004565"/>
            <a:ext cx="5447733" cy="81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41358"/>
            <a:ext cx="3954274" cy="16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2" y="3911252"/>
            <a:ext cx="3612022" cy="16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18534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741763" y="1007740"/>
            <a:ext cx="7655832" cy="47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2 patients en ENR ?</a:t>
            </a:r>
          </a:p>
          <a:p>
            <a:pPr algn="ctr"/>
            <a:endParaRPr lang="fr-FR" sz="1800" dirty="0" smtClean="0">
              <a:solidFill>
                <a:srgbClr val="474745"/>
              </a:solidFill>
            </a:endParaRP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45</a:t>
            </a:r>
            <a:endParaRPr lang="en-US" dirty="0"/>
          </a:p>
        </p:txBody>
      </p:sp>
      <p:pic>
        <p:nvPicPr>
          <p:cNvPr id="13" name="Image 10" descr="Fig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"/>
          <a:stretch>
            <a:fillRect/>
          </a:stretch>
        </p:blipFill>
        <p:spPr bwMode="auto">
          <a:xfrm>
            <a:off x="1076482" y="1656439"/>
            <a:ext cx="6991037" cy="505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>
            <a:spLocks noChangeAspect="1" noChangeArrowheads="1"/>
          </p:cNvSpPr>
          <p:nvPr/>
        </p:nvSpPr>
        <p:spPr bwMode="auto">
          <a:xfrm>
            <a:off x="1198011" y="1721264"/>
            <a:ext cx="1521240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800" dirty="0" smtClean="0">
                <a:solidFill>
                  <a:schemeClr val="bg1"/>
                </a:solidFill>
              </a:rPr>
              <a:t>PET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ZoneTexte 6"/>
          <p:cNvSpPr txBox="1">
            <a:spLocks noChangeAspect="1" noChangeArrowheads="1"/>
          </p:cNvSpPr>
          <p:nvPr/>
        </p:nvSpPr>
        <p:spPr bwMode="auto">
          <a:xfrm>
            <a:off x="1216672" y="2919385"/>
            <a:ext cx="2216993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800" dirty="0" smtClean="0">
                <a:solidFill>
                  <a:schemeClr val="bg1"/>
                </a:solidFill>
              </a:rPr>
              <a:t>IRM fonctionnelle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ZoneTexte 6"/>
          <p:cNvSpPr txBox="1">
            <a:spLocks noChangeAspect="1" noChangeArrowheads="1"/>
          </p:cNvSpPr>
          <p:nvPr/>
        </p:nvSpPr>
        <p:spPr bwMode="auto">
          <a:xfrm>
            <a:off x="1216672" y="4117506"/>
            <a:ext cx="2216993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800" dirty="0" smtClean="0">
                <a:solidFill>
                  <a:schemeClr val="bg1"/>
                </a:solidFill>
              </a:rPr>
              <a:t>IRM structurelle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ZoneTexte 6"/>
          <p:cNvSpPr txBox="1">
            <a:spLocks noChangeAspect="1" noChangeArrowheads="1"/>
          </p:cNvSpPr>
          <p:nvPr/>
        </p:nvSpPr>
        <p:spPr bwMode="auto">
          <a:xfrm>
            <a:off x="1188680" y="5366548"/>
            <a:ext cx="2814154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800" dirty="0" err="1" smtClean="0">
                <a:solidFill>
                  <a:schemeClr val="bg1"/>
                </a:solidFill>
              </a:rPr>
              <a:t>IRMf</a:t>
            </a:r>
            <a:r>
              <a:rPr lang="fr-BE" altLang="en-US" sz="1800" dirty="0" smtClean="0">
                <a:solidFill>
                  <a:schemeClr val="bg1"/>
                </a:solidFill>
              </a:rPr>
              <a:t>: communication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33237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383632" y="3152032"/>
            <a:ext cx="6328610" cy="896938"/>
          </a:xfrm>
          <a:prstGeom prst="rect">
            <a:avLst/>
          </a:prstGeom>
          <a:noFill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6.	Traitements</a:t>
            </a:r>
            <a:endParaRPr lang="fr-FR" sz="4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3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093011" y="1239645"/>
            <a:ext cx="6957978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Stimulation cérébrale profonde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467026"/>
            <a:ext cx="22765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BE" sz="1400" dirty="0" err="1">
                <a:cs typeface="Times New Roman" charset="0"/>
              </a:rPr>
              <a:t>Schiff</a:t>
            </a:r>
            <a:r>
              <a:rPr lang="fr-BE" sz="1400" dirty="0">
                <a:cs typeface="Times New Roman" charset="0"/>
              </a:rPr>
              <a:t> et al, </a:t>
            </a:r>
            <a:r>
              <a:rPr lang="fr-BE" sz="1400" i="1" dirty="0">
                <a:cs typeface="Times New Roman" charset="0"/>
              </a:rPr>
              <a:t>Nature</a:t>
            </a:r>
            <a:r>
              <a:rPr lang="fr-BE" sz="1400" dirty="0">
                <a:cs typeface="Times New Roman" charset="0"/>
              </a:rPr>
              <a:t>, 2007</a:t>
            </a:r>
          </a:p>
        </p:txBody>
      </p:sp>
      <p:sp>
        <p:nvSpPr>
          <p:cNvPr id="3" name="AutoShape 2" descr="Résultat de recherche d'images pour &quot;tdc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9" name="Group 11"/>
          <p:cNvGrpSpPr>
            <a:grpSpLocks noChangeAspect="1"/>
          </p:cNvGrpSpPr>
          <p:nvPr/>
        </p:nvGrpSpPr>
        <p:grpSpPr bwMode="auto">
          <a:xfrm>
            <a:off x="1304709" y="2824626"/>
            <a:ext cx="6534581" cy="2915847"/>
            <a:chOff x="2854" y="1940"/>
            <a:chExt cx="2882" cy="1286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2854" y="1940"/>
              <a:ext cx="2882" cy="12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Verdana" panose="020B0604030504040204" pitchFamily="34" charset="0"/>
                <a:buChar char=" "/>
                <a:defRPr sz="4000">
                  <a:solidFill>
                    <a:srgbClr val="5F604A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solidFill>
                    <a:srgbClr val="7F7358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400">
                  <a:solidFill>
                    <a:srgbClr val="7F7358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7F7358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7F7358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F7358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F7358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F7358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F7358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accent1">
                    <a:lumMod val="8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2490" r="6657"/>
            <a:stretch>
              <a:fillRect/>
            </a:stretch>
          </p:blipFill>
          <p:spPr bwMode="auto">
            <a:xfrm>
              <a:off x="4476" y="2100"/>
              <a:ext cx="1194" cy="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4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t="1204" r="11719"/>
            <a:stretch>
              <a:fillRect/>
            </a:stretch>
          </p:blipFill>
          <p:spPr bwMode="auto">
            <a:xfrm>
              <a:off x="2864" y="1959"/>
              <a:ext cx="1550" cy="1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20141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1093011" y="1239645"/>
            <a:ext cx="6957978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Stimulation </a:t>
            </a:r>
            <a:r>
              <a:rPr lang="fr-FR" dirty="0" err="1" smtClean="0">
                <a:solidFill>
                  <a:srgbClr val="474745"/>
                </a:solidFill>
              </a:rPr>
              <a:t>transcrânienne</a:t>
            </a:r>
            <a:r>
              <a:rPr lang="fr-FR" dirty="0" smtClean="0">
                <a:solidFill>
                  <a:srgbClr val="474745"/>
                </a:solidFill>
              </a:rPr>
              <a:t> à courant direct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493036"/>
            <a:ext cx="28023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BE" sz="1400" dirty="0" smtClean="0">
                <a:cs typeface="Times New Roman" charset="0"/>
              </a:rPr>
              <a:t>Thibaut et al., </a:t>
            </a:r>
            <a:r>
              <a:rPr lang="fr-BE" sz="1400" i="1" dirty="0" err="1" smtClean="0">
                <a:cs typeface="Times New Roman" charset="0"/>
              </a:rPr>
              <a:t>Neurology</a:t>
            </a:r>
            <a:r>
              <a:rPr lang="fr-BE" sz="1400" dirty="0" smtClean="0">
                <a:cs typeface="Times New Roman" charset="0"/>
              </a:rPr>
              <a:t>, 2014</a:t>
            </a:r>
            <a:endParaRPr lang="fr-BE" sz="1400" dirty="0">
              <a:cs typeface="Times New Roman" charset="0"/>
            </a:endParaRPr>
          </a:p>
        </p:txBody>
      </p:sp>
      <p:sp>
        <p:nvSpPr>
          <p:cNvPr id="3" name="AutoShape 2" descr="Résultat de recherche d'images pour &quot;tdc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187" y="2835762"/>
            <a:ext cx="4401909" cy="2803281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Espace réservé du contenu 4"/>
          <p:cNvSpPr txBox="1">
            <a:spLocks/>
          </p:cNvSpPr>
          <p:nvPr/>
        </p:nvSpPr>
        <p:spPr bwMode="auto">
          <a:xfrm>
            <a:off x="295578" y="2835762"/>
            <a:ext cx="3984455" cy="40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Non-invasif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43% de répondeurs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Uniquement chez ECM</a:t>
            </a:r>
          </a:p>
          <a:p>
            <a:pPr marL="0" indent="0" eaLnBrk="1" hangingPunct="1">
              <a:buClr>
                <a:srgbClr val="474745"/>
              </a:buClr>
              <a:buNone/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Effet transitoire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</p:txBody>
      </p:sp>
      <p:pic>
        <p:nvPicPr>
          <p:cNvPr id="12" name="Image 2" descr="tDCS_CSG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77" y="2768600"/>
            <a:ext cx="431990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35428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744084" y="1239645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Zolpidem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pic>
        <p:nvPicPr>
          <p:cNvPr id="38914" name="Picture 2" descr="http://therxonline.com/wp-content/uploads/2016/02/Buy-zolpidem-Stilnox-10M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17" y="2602914"/>
            <a:ext cx="4488566" cy="336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75618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3" descr="017.psd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b="4115"/>
          <a:stretch/>
        </p:blipFill>
        <p:spPr>
          <a:xfrm>
            <a:off x="1032507" y="1654981"/>
            <a:ext cx="7121292" cy="4715424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485414"/>
            <a:ext cx="6582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74745"/>
                </a:solidFill>
              </a:rPr>
              <a:t>Un si brillant cerveau – </a:t>
            </a:r>
            <a:r>
              <a:rPr lang="fr-FR" sz="1600" dirty="0" smtClean="0">
                <a:solidFill>
                  <a:srgbClr val="474745"/>
                </a:solidFill>
              </a:rPr>
              <a:t>Steven </a:t>
            </a:r>
            <a:r>
              <a:rPr lang="fr-FR" sz="1600" dirty="0" err="1" smtClean="0">
                <a:solidFill>
                  <a:srgbClr val="474745"/>
                </a:solidFill>
              </a:rPr>
              <a:t>Laureys</a:t>
            </a:r>
            <a:r>
              <a:rPr lang="fr-FR" sz="1600" dirty="0" smtClean="0">
                <a:solidFill>
                  <a:srgbClr val="474745"/>
                </a:solidFill>
              </a:rPr>
              <a:t>, </a:t>
            </a:r>
            <a:r>
              <a:rPr lang="fr-FR" sz="1600" i="1" dirty="0" smtClean="0">
                <a:solidFill>
                  <a:srgbClr val="474745"/>
                </a:solidFill>
              </a:rPr>
              <a:t>Editions </a:t>
            </a:r>
            <a:r>
              <a:rPr lang="fr-FR" sz="1600" i="1" dirty="0">
                <a:solidFill>
                  <a:srgbClr val="474745"/>
                </a:solidFill>
              </a:rPr>
              <a:t>Odile Jacob</a:t>
            </a:r>
            <a:r>
              <a:rPr lang="fr-FR" sz="1600" dirty="0">
                <a:solidFill>
                  <a:srgbClr val="474745"/>
                </a:solidFill>
              </a:rPr>
              <a:t>, </a:t>
            </a:r>
            <a:r>
              <a:rPr lang="fr-FR" sz="1600" dirty="0" smtClean="0">
                <a:solidFill>
                  <a:srgbClr val="474745"/>
                </a:solidFill>
              </a:rPr>
              <a:t>2015</a:t>
            </a:r>
            <a:endParaRPr lang="fr-FR" sz="1600" dirty="0">
              <a:solidFill>
                <a:srgbClr val="474745"/>
              </a:solidFill>
              <a:latin typeface="Century Gothic"/>
              <a:cs typeface="Century Gothic"/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288167" y="954497"/>
            <a:ext cx="6335652" cy="896938"/>
          </a:xfrm>
          <a:noFill/>
        </p:spPr>
        <p:txBody>
          <a:bodyPr anchor="ctr"/>
          <a:lstStyle/>
          <a:p>
            <a:pPr algn="ctr"/>
            <a:r>
              <a:rPr lang="fr-FR" sz="2400" dirty="0" smtClean="0">
                <a:latin typeface="Century Gothic" charset="0"/>
              </a:rPr>
              <a:t>Qu’est-ce que la Conscience ?</a:t>
            </a:r>
            <a:endParaRPr lang="fr-FR" sz="2400" dirty="0">
              <a:latin typeface="Century Gothic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311525" cy="35780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744084" y="1239645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Zolpidem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488668"/>
            <a:ext cx="36391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BE" sz="1400" dirty="0" err="1">
                <a:cs typeface="Times New Roman" charset="0"/>
              </a:rPr>
              <a:t>Chatelle</a:t>
            </a:r>
            <a:r>
              <a:rPr lang="fr-BE" sz="1400" dirty="0">
                <a:cs typeface="Times New Roman" charset="0"/>
              </a:rPr>
              <a:t> et al, </a:t>
            </a:r>
            <a:r>
              <a:rPr lang="fr-BE" sz="1400" i="1" dirty="0">
                <a:cs typeface="Times New Roman" charset="0"/>
              </a:rPr>
              <a:t>Front Hum </a:t>
            </a:r>
            <a:r>
              <a:rPr lang="fr-BE" sz="1400" i="1" dirty="0" err="1">
                <a:cs typeface="Times New Roman" charset="0"/>
              </a:rPr>
              <a:t>Neurosci</a:t>
            </a:r>
            <a:r>
              <a:rPr lang="fr-BE" sz="1400" dirty="0">
                <a:cs typeface="Times New Roman" charset="0"/>
              </a:rPr>
              <a:t>, </a:t>
            </a:r>
            <a:r>
              <a:rPr lang="fr-BE" sz="1400" dirty="0" smtClean="0">
                <a:cs typeface="Times New Roman" charset="0"/>
              </a:rPr>
              <a:t>2014</a:t>
            </a:r>
            <a:endParaRPr lang="fr-BE" sz="1400" dirty="0">
              <a:cs typeface="Times New Roman" charset="0"/>
            </a:endParaRPr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 rotWithShape="1">
          <a:blip r:embed="rId3"/>
          <a:srcRect l="62344" t="66186" r="23464"/>
          <a:stretch/>
        </p:blipFill>
        <p:spPr>
          <a:xfrm>
            <a:off x="6798231" y="4562451"/>
            <a:ext cx="1809965" cy="2062673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 bwMode="auto">
          <a:xfrm>
            <a:off x="160975" y="2417938"/>
            <a:ext cx="3984455" cy="40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Somnifère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~5% répondeurs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Effets après 1 dose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Rapide et courte durée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 rotWithShape="1">
          <a:blip r:embed="rId3"/>
          <a:srcRect l="2156" t="66186" r="85393" b="10530"/>
          <a:stretch/>
        </p:blipFill>
        <p:spPr>
          <a:xfrm>
            <a:off x="5668996" y="3403367"/>
            <a:ext cx="894762" cy="800308"/>
          </a:xfrm>
          <a:prstGeom prst="rect">
            <a:avLst/>
          </a:prstGeom>
        </p:spPr>
      </p:pic>
      <p:pic>
        <p:nvPicPr>
          <p:cNvPr id="12" name="Image 1"/>
          <p:cNvPicPr>
            <a:picLocks noChangeAspect="1"/>
          </p:cNvPicPr>
          <p:nvPr/>
        </p:nvPicPr>
        <p:blipFill rotWithShape="1">
          <a:blip r:embed="rId3"/>
          <a:srcRect l="38892" t="66186" r="41822"/>
          <a:stretch/>
        </p:blipFill>
        <p:spPr>
          <a:xfrm>
            <a:off x="6798231" y="3044592"/>
            <a:ext cx="1809965" cy="1517859"/>
          </a:xfrm>
          <a:prstGeom prst="rect">
            <a:avLst/>
          </a:prstGeom>
        </p:spPr>
      </p:pic>
      <p:pic>
        <p:nvPicPr>
          <p:cNvPr id="13" name="Image 1"/>
          <p:cNvPicPr>
            <a:picLocks noChangeAspect="1"/>
          </p:cNvPicPr>
          <p:nvPr/>
        </p:nvPicPr>
        <p:blipFill rotWithShape="1">
          <a:blip r:embed="rId3"/>
          <a:srcRect l="14872" t="66186" r="67418"/>
          <a:stretch/>
        </p:blipFill>
        <p:spPr>
          <a:xfrm>
            <a:off x="6798231" y="1418932"/>
            <a:ext cx="1809965" cy="1652915"/>
          </a:xfrm>
          <a:prstGeom prst="rect">
            <a:avLst/>
          </a:prstGeo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50996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744084" y="1239645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err="1" smtClean="0">
                <a:solidFill>
                  <a:srgbClr val="474745"/>
                </a:solidFill>
              </a:rPr>
              <a:t>Amantadine</a:t>
            </a:r>
            <a:endParaRPr lang="fr-FR" dirty="0" smtClean="0">
              <a:solidFill>
                <a:srgbClr val="474745"/>
              </a:solidFill>
            </a:endParaRP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488668"/>
            <a:ext cx="25523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sz="1400" dirty="0">
                <a:cs typeface="Times New Roman" charset="0"/>
              </a:rPr>
              <a:t>Schnakers et al, </a:t>
            </a:r>
            <a:r>
              <a:rPr lang="nl-NL" sz="1400" i="1" dirty="0">
                <a:cs typeface="Times New Roman" charset="0"/>
              </a:rPr>
              <a:t>JNNP</a:t>
            </a:r>
            <a:r>
              <a:rPr lang="nl-NL" sz="1400" dirty="0">
                <a:cs typeface="Times New Roman" charset="0"/>
              </a:rPr>
              <a:t>, 2008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41" y="2238982"/>
            <a:ext cx="4601328" cy="3203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4"/>
          <p:cNvSpPr txBox="1">
            <a:spLocks/>
          </p:cNvSpPr>
          <p:nvPr/>
        </p:nvSpPr>
        <p:spPr bwMode="auto">
          <a:xfrm>
            <a:off x="160974" y="2156562"/>
            <a:ext cx="3984455" cy="40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fr-FR" altLang="fr-FR" dirty="0" err="1" smtClean="0">
                <a:solidFill>
                  <a:schemeClr val="tx1"/>
                </a:solidFill>
              </a:rPr>
              <a:t>Anti-parkinsonien</a:t>
            </a: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Accélère la récupération à court terme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Effets semblent régresser après l’arrêt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Long terme ?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83537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383632" y="2958601"/>
            <a:ext cx="6328610" cy="896938"/>
          </a:xfrm>
          <a:prstGeom prst="rect">
            <a:avLst/>
          </a:prstGeom>
          <a:noFill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7.	Expériences de mort imminente</a:t>
            </a:r>
            <a:endParaRPr lang="fr-FR" sz="4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352198" y="1182792"/>
            <a:ext cx="5879640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Expériences de mort imminente: définition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EMI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6" name="Espace réservé du contenu 4"/>
          <p:cNvSpPr txBox="1">
            <a:spLocks/>
          </p:cNvSpPr>
          <p:nvPr/>
        </p:nvSpPr>
        <p:spPr bwMode="auto">
          <a:xfrm>
            <a:off x="815611" y="2618841"/>
            <a:ext cx="4756192" cy="322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fr-BE" altLang="fr-FR" dirty="0" smtClean="0">
                <a:solidFill>
                  <a:schemeClr val="tx1"/>
                </a:solidFill>
              </a:rPr>
              <a:t>Ensemble d’événements mentaux</a:t>
            </a:r>
          </a:p>
          <a:p>
            <a:pPr eaLnBrk="1" hangingPunct="1">
              <a:buClr>
                <a:srgbClr val="474745"/>
              </a:buClr>
            </a:pPr>
            <a:r>
              <a:rPr lang="fr-BE" altLang="fr-FR" dirty="0" smtClean="0">
                <a:solidFill>
                  <a:schemeClr val="tx1"/>
                </a:solidFill>
              </a:rPr>
              <a:t>Émotionnellement riches</a:t>
            </a:r>
          </a:p>
          <a:p>
            <a:pPr eaLnBrk="1" hangingPunct="1">
              <a:buClr>
                <a:srgbClr val="474745"/>
              </a:buClr>
            </a:pPr>
            <a:r>
              <a:rPr lang="fr-BE" altLang="fr-FR" dirty="0">
                <a:solidFill>
                  <a:schemeClr val="tx1"/>
                </a:solidFill>
              </a:rPr>
              <a:t>E</a:t>
            </a:r>
            <a:r>
              <a:rPr lang="fr-BE" altLang="fr-FR" dirty="0" smtClean="0">
                <a:solidFill>
                  <a:schemeClr val="tx1"/>
                </a:solidFill>
              </a:rPr>
              <a:t>léments </a:t>
            </a:r>
            <a:r>
              <a:rPr lang="fr-BE" altLang="fr-FR" dirty="0">
                <a:solidFill>
                  <a:schemeClr val="tx1"/>
                </a:solidFill>
              </a:rPr>
              <a:t>mystiques et </a:t>
            </a:r>
            <a:r>
              <a:rPr lang="fr-BE" altLang="fr-FR" dirty="0" smtClean="0">
                <a:solidFill>
                  <a:schemeClr val="tx1"/>
                </a:solidFill>
              </a:rPr>
              <a:t>spirituels</a:t>
            </a:r>
          </a:p>
          <a:p>
            <a:pPr eaLnBrk="1" hangingPunct="1">
              <a:buClr>
                <a:srgbClr val="474745"/>
              </a:buClr>
            </a:pPr>
            <a:r>
              <a:rPr lang="fr-BE" altLang="fr-FR" dirty="0">
                <a:solidFill>
                  <a:schemeClr val="tx1"/>
                </a:solidFill>
              </a:rPr>
              <a:t>S</a:t>
            </a:r>
            <a:r>
              <a:rPr lang="fr-BE" altLang="fr-FR" dirty="0" smtClean="0">
                <a:solidFill>
                  <a:schemeClr val="tx1"/>
                </a:solidFill>
              </a:rPr>
              <a:t>ituation </a:t>
            </a:r>
            <a:r>
              <a:rPr lang="fr-BE" altLang="fr-FR" dirty="0">
                <a:solidFill>
                  <a:schemeClr val="tx1"/>
                </a:solidFill>
              </a:rPr>
              <a:t>de danger réel ou </a:t>
            </a:r>
            <a:r>
              <a:rPr lang="fr-BE" altLang="fr-FR" dirty="0" smtClean="0">
                <a:solidFill>
                  <a:schemeClr val="tx1"/>
                </a:solidFill>
              </a:rPr>
              <a:t>perçu</a:t>
            </a: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Intensité </a:t>
            </a:r>
            <a:r>
              <a:rPr lang="fr-FR" altLang="fr-FR" dirty="0">
                <a:solidFill>
                  <a:schemeClr val="tx1"/>
                </a:solidFill>
              </a:rPr>
              <a:t>réaliste</a:t>
            </a: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Caractéristiques récurrentes</a:t>
            </a: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Etat altéré de conscience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 descr="https://upload.wikimedia.org/wikipedia/commons/b/bb/Ascent_of_the_Bles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38" y="1183953"/>
            <a:ext cx="2339779" cy="55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680427" y="6416466"/>
            <a:ext cx="2332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Greyson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, 2000</a:t>
            </a:r>
            <a:endParaRPr lang="en-US" sz="1600" dirty="0">
              <a:solidFill>
                <a:srgbClr val="0000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00687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/>
          <a:srcRect t="5601" b="8652"/>
          <a:stretch/>
        </p:blipFill>
        <p:spPr>
          <a:xfrm>
            <a:off x="1870364" y="2121204"/>
            <a:ext cx="7262524" cy="4187014"/>
          </a:xfrm>
          <a:prstGeom prst="rect">
            <a:avLst/>
          </a:prstGeom>
        </p:spPr>
      </p:pic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847271" y="1058905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Expériences de mort imminente: </a:t>
            </a:r>
            <a:r>
              <a:rPr lang="fr-FR" dirty="0">
                <a:solidFill>
                  <a:srgbClr val="474745"/>
                </a:solidFill>
              </a:rPr>
              <a:t>t</a:t>
            </a:r>
            <a:r>
              <a:rPr lang="fr-FR" dirty="0" smtClean="0">
                <a:solidFill>
                  <a:srgbClr val="474745"/>
                </a:solidFill>
              </a:rPr>
              <a:t>émoignages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0" name="Rectangle 9"/>
          <p:cNvSpPr/>
          <p:nvPr/>
        </p:nvSpPr>
        <p:spPr>
          <a:xfrm>
            <a:off x="6970712" y="41056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BE" sz="2000" dirty="0"/>
              <a:t>99% </a:t>
            </a:r>
            <a:r>
              <a:rPr lang="fr-BE" sz="2000" dirty="0" smtClean="0"/>
              <a:t>positives</a:t>
            </a:r>
            <a:endParaRPr lang="fr-BE" sz="2000" dirty="0"/>
          </a:p>
          <a:p>
            <a:pPr>
              <a:defRPr/>
            </a:pPr>
            <a:r>
              <a:rPr lang="fr-BE" sz="2000" dirty="0"/>
              <a:t>1% </a:t>
            </a:r>
            <a:r>
              <a:rPr lang="fr-BE" sz="2000" dirty="0" smtClean="0"/>
              <a:t>négatives</a:t>
            </a:r>
            <a:endParaRPr lang="fr-BE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11112" y="6498869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BE" sz="1400" dirty="0">
                <a:solidFill>
                  <a:srgbClr val="000000"/>
                </a:solidFill>
                <a:cs typeface="Times New Roman" charset="0"/>
              </a:rPr>
              <a:t>Charland et al,</a:t>
            </a:r>
            <a:r>
              <a:rPr lang="fr-BE" sz="1400" i="1" dirty="0">
                <a:solidFill>
                  <a:srgbClr val="000000"/>
                </a:solidFill>
                <a:cs typeface="Times New Roman" charset="0"/>
              </a:rPr>
              <a:t> Front Hum </a:t>
            </a:r>
            <a:r>
              <a:rPr lang="fr-BE" sz="1400" i="1" dirty="0" err="1">
                <a:solidFill>
                  <a:srgbClr val="000000"/>
                </a:solidFill>
                <a:cs typeface="Times New Roman" charset="0"/>
              </a:rPr>
              <a:t>Neurosci</a:t>
            </a:r>
            <a:r>
              <a:rPr lang="fr-BE" sz="1400" i="1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fr-BE" sz="1400" dirty="0">
                <a:solidFill>
                  <a:srgbClr val="000000"/>
                </a:solidFill>
                <a:cs typeface="Times New Roman" charset="0"/>
              </a:rPr>
              <a:t>2014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EMI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54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76637" y="5670842"/>
            <a:ext cx="26181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CH" sz="2000" dirty="0" smtClean="0"/>
              <a:t>Vos témoignages </a:t>
            </a:r>
            <a:br>
              <a:rPr lang="fr-CH" sz="2000" dirty="0" smtClean="0"/>
            </a:br>
            <a:r>
              <a:rPr lang="fr-CH" sz="2000" dirty="0" smtClean="0"/>
              <a:t>nous intéressent !</a:t>
            </a:r>
          </a:p>
          <a:p>
            <a:pPr>
              <a:defRPr/>
            </a:pPr>
            <a:r>
              <a:rPr lang="fr-CH" sz="2000" dirty="0" smtClean="0">
                <a:solidFill>
                  <a:srgbClr val="FF0000"/>
                </a:solidFill>
              </a:rPr>
              <a:t>hcassol@uliege.be</a:t>
            </a:r>
            <a:endParaRPr lang="fr-BE" sz="2000" dirty="0">
              <a:solidFill>
                <a:srgbClr val="FF0000"/>
              </a:solidFill>
            </a:endParaRPr>
          </a:p>
          <a:p>
            <a:pPr>
              <a:defRPr/>
            </a:pPr>
            <a:endParaRPr lang="fr-BE" sz="1600" dirty="0"/>
          </a:p>
        </p:txBody>
      </p:sp>
      <p:sp>
        <p:nvSpPr>
          <p:cNvPr id="18" name="Rectangle 17"/>
          <p:cNvSpPr/>
          <p:nvPr/>
        </p:nvSpPr>
        <p:spPr>
          <a:xfrm>
            <a:off x="52909" y="2307480"/>
            <a:ext cx="3219680" cy="41057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defRPr/>
            </a:pPr>
            <a:r>
              <a:rPr lang="fr-BE" sz="1630" dirty="0" err="1"/>
              <a:t>T</a:t>
            </a:r>
            <a:r>
              <a:rPr lang="fr-BE" sz="1630" dirty="0" err="1" smtClean="0"/>
              <a:t>ranquilité</a:t>
            </a:r>
            <a:endParaRPr lang="fr-BE" sz="1630" dirty="0"/>
          </a:p>
          <a:p>
            <a:pPr algn="r">
              <a:spcAft>
                <a:spcPts val="0"/>
              </a:spcAft>
              <a:defRPr/>
            </a:pPr>
            <a:r>
              <a:rPr lang="fr-BE" sz="1630" dirty="0" err="1" smtClean="0"/>
              <a:t>Décorporation</a:t>
            </a:r>
            <a:endParaRPr lang="fr-BE" sz="1630" dirty="0"/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Lumière vive</a:t>
            </a:r>
            <a:endParaRPr lang="fr-BE" sz="1630" dirty="0"/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Perception du temps altérée</a:t>
            </a:r>
            <a:endParaRPr lang="fr-BE" sz="1630" dirty="0"/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Environnement surnaturel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Bonheur/joie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Harmonie/unité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Frontière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Sens en éveil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Compréhension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Présence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Pensée accélérée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Rencontres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Perception extrasensorielle</a:t>
            </a:r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Visions </a:t>
            </a:r>
            <a:r>
              <a:rPr lang="fr-CH" sz="1630" dirty="0" err="1" smtClean="0"/>
              <a:t>précognitives</a:t>
            </a:r>
            <a:endParaRPr lang="fr-CH" sz="1630" dirty="0" smtClean="0"/>
          </a:p>
          <a:p>
            <a:pPr algn="r">
              <a:spcAft>
                <a:spcPts val="0"/>
              </a:spcAft>
              <a:defRPr/>
            </a:pPr>
            <a:r>
              <a:rPr lang="fr-CH" sz="1630" dirty="0" smtClean="0"/>
              <a:t>Voir sa vie défiler</a:t>
            </a:r>
            <a:endParaRPr lang="fr-BE" sz="1630" dirty="0"/>
          </a:p>
        </p:txBody>
      </p:sp>
      <p:sp>
        <p:nvSpPr>
          <p:cNvPr id="13" name="Oval 12"/>
          <p:cNvSpPr/>
          <p:nvPr/>
        </p:nvSpPr>
        <p:spPr>
          <a:xfrm>
            <a:off x="1546860" y="2577734"/>
            <a:ext cx="1725729" cy="31891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Oval 2"/>
          <p:cNvSpPr/>
          <p:nvPr/>
        </p:nvSpPr>
        <p:spPr>
          <a:xfrm>
            <a:off x="1942524" y="2315011"/>
            <a:ext cx="1448752" cy="3306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Oval 13"/>
          <p:cNvSpPr/>
          <p:nvPr/>
        </p:nvSpPr>
        <p:spPr>
          <a:xfrm>
            <a:off x="1191954" y="6053513"/>
            <a:ext cx="2199322" cy="31412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72240529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744084" y="1239645"/>
            <a:ext cx="7655832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« J’ai quitté mon corps »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pic>
        <p:nvPicPr>
          <p:cNvPr id="9" name="Picture 8" descr="Right lateral cortex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940166"/>
            <a:ext cx="3838575" cy="25717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9"/>
          <p:cNvSpPr>
            <a:spLocks/>
          </p:cNvSpPr>
          <p:nvPr/>
        </p:nvSpPr>
        <p:spPr bwMode="auto">
          <a:xfrm>
            <a:off x="893763" y="3459163"/>
            <a:ext cx="1108075" cy="709612"/>
          </a:xfrm>
          <a:custGeom>
            <a:avLst/>
            <a:gdLst>
              <a:gd name="T0" fmla="*/ 2147483647 w 742"/>
              <a:gd name="T1" fmla="*/ 2147483647 h 616"/>
              <a:gd name="T2" fmla="*/ 2147483647 w 742"/>
              <a:gd name="T3" fmla="*/ 2147483647 h 616"/>
              <a:gd name="T4" fmla="*/ 2147483647 w 742"/>
              <a:gd name="T5" fmla="*/ 2147483647 h 616"/>
              <a:gd name="T6" fmla="*/ 2147483647 w 742"/>
              <a:gd name="T7" fmla="*/ 2147483647 h 616"/>
              <a:gd name="T8" fmla="*/ 2147483647 w 742"/>
              <a:gd name="T9" fmla="*/ 2147483647 h 616"/>
              <a:gd name="T10" fmla="*/ 2147483647 w 742"/>
              <a:gd name="T11" fmla="*/ 2147483647 h 616"/>
              <a:gd name="T12" fmla="*/ 2147483647 w 742"/>
              <a:gd name="T13" fmla="*/ 0 h 616"/>
              <a:gd name="T14" fmla="*/ 2147483647 w 742"/>
              <a:gd name="T15" fmla="*/ 2147483647 h 616"/>
              <a:gd name="T16" fmla="*/ 2147483647 w 742"/>
              <a:gd name="T17" fmla="*/ 2147483647 h 616"/>
              <a:gd name="T18" fmla="*/ 2147483647 w 742"/>
              <a:gd name="T19" fmla="*/ 2147483647 h 616"/>
              <a:gd name="T20" fmla="*/ 2147483647 w 742"/>
              <a:gd name="T21" fmla="*/ 2147483647 h 616"/>
              <a:gd name="T22" fmla="*/ 2147483647 w 742"/>
              <a:gd name="T23" fmla="*/ 2147483647 h 616"/>
              <a:gd name="T24" fmla="*/ 2147483647 w 742"/>
              <a:gd name="T25" fmla="*/ 2147483647 h 616"/>
              <a:gd name="T26" fmla="*/ 2147483647 w 742"/>
              <a:gd name="T27" fmla="*/ 2147483647 h 616"/>
              <a:gd name="T28" fmla="*/ 2147483647 w 742"/>
              <a:gd name="T29" fmla="*/ 2147483647 h 616"/>
              <a:gd name="T30" fmla="*/ 2147483647 w 742"/>
              <a:gd name="T31" fmla="*/ 2147483647 h 616"/>
              <a:gd name="T32" fmla="*/ 2147483647 w 742"/>
              <a:gd name="T33" fmla="*/ 2147483647 h 616"/>
              <a:gd name="T34" fmla="*/ 2147483647 w 742"/>
              <a:gd name="T35" fmla="*/ 2147483647 h 616"/>
              <a:gd name="T36" fmla="*/ 2147483647 w 742"/>
              <a:gd name="T37" fmla="*/ 2147483647 h 616"/>
              <a:gd name="T38" fmla="*/ 2147483647 w 742"/>
              <a:gd name="T39" fmla="*/ 2147483647 h 616"/>
              <a:gd name="T40" fmla="*/ 2147483647 w 742"/>
              <a:gd name="T41" fmla="*/ 2147483647 h 616"/>
              <a:gd name="T42" fmla="*/ 2147483647 w 742"/>
              <a:gd name="T43" fmla="*/ 2147483647 h 616"/>
              <a:gd name="T44" fmla="*/ 2147483647 w 742"/>
              <a:gd name="T45" fmla="*/ 2147483647 h 616"/>
              <a:gd name="T46" fmla="*/ 2147483647 w 742"/>
              <a:gd name="T47" fmla="*/ 2147483647 h 61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42"/>
              <a:gd name="T73" fmla="*/ 0 h 616"/>
              <a:gd name="T74" fmla="*/ 742 w 742"/>
              <a:gd name="T75" fmla="*/ 616 h 61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42" h="616">
                <a:moveTo>
                  <a:pt x="664" y="500"/>
                </a:moveTo>
                <a:cubicBezTo>
                  <a:pt x="723" y="441"/>
                  <a:pt x="691" y="484"/>
                  <a:pt x="678" y="313"/>
                </a:cubicBezTo>
                <a:cubicBezTo>
                  <a:pt x="676" y="290"/>
                  <a:pt x="666" y="291"/>
                  <a:pt x="657" y="271"/>
                </a:cubicBezTo>
                <a:cubicBezTo>
                  <a:pt x="628" y="206"/>
                  <a:pt x="624" y="131"/>
                  <a:pt x="560" y="91"/>
                </a:cubicBezTo>
                <a:cubicBezTo>
                  <a:pt x="550" y="61"/>
                  <a:pt x="531" y="59"/>
                  <a:pt x="511" y="35"/>
                </a:cubicBezTo>
                <a:cubicBezTo>
                  <a:pt x="506" y="29"/>
                  <a:pt x="505" y="18"/>
                  <a:pt x="498" y="14"/>
                </a:cubicBezTo>
                <a:cubicBezTo>
                  <a:pt x="486" y="6"/>
                  <a:pt x="456" y="0"/>
                  <a:pt x="456" y="0"/>
                </a:cubicBezTo>
                <a:cubicBezTo>
                  <a:pt x="433" y="2"/>
                  <a:pt x="409" y="0"/>
                  <a:pt x="387" y="7"/>
                </a:cubicBezTo>
                <a:cubicBezTo>
                  <a:pt x="371" y="12"/>
                  <a:pt x="345" y="35"/>
                  <a:pt x="345" y="35"/>
                </a:cubicBezTo>
                <a:cubicBezTo>
                  <a:pt x="323" y="69"/>
                  <a:pt x="266" y="91"/>
                  <a:pt x="227" y="104"/>
                </a:cubicBezTo>
                <a:cubicBezTo>
                  <a:pt x="218" y="118"/>
                  <a:pt x="204" y="130"/>
                  <a:pt x="199" y="146"/>
                </a:cubicBezTo>
                <a:cubicBezTo>
                  <a:pt x="182" y="196"/>
                  <a:pt x="197" y="180"/>
                  <a:pt x="164" y="202"/>
                </a:cubicBezTo>
                <a:cubicBezTo>
                  <a:pt x="145" y="231"/>
                  <a:pt x="120" y="232"/>
                  <a:pt x="88" y="243"/>
                </a:cubicBezTo>
                <a:cubicBezTo>
                  <a:pt x="72" y="248"/>
                  <a:pt x="47" y="271"/>
                  <a:pt x="47" y="271"/>
                </a:cubicBezTo>
                <a:cubicBezTo>
                  <a:pt x="38" y="285"/>
                  <a:pt x="28" y="299"/>
                  <a:pt x="19" y="313"/>
                </a:cubicBezTo>
                <a:cubicBezTo>
                  <a:pt x="0" y="342"/>
                  <a:pt x="20" y="383"/>
                  <a:pt x="26" y="417"/>
                </a:cubicBezTo>
                <a:cubicBezTo>
                  <a:pt x="34" y="463"/>
                  <a:pt x="118" y="462"/>
                  <a:pt x="144" y="465"/>
                </a:cubicBezTo>
                <a:cubicBezTo>
                  <a:pt x="206" y="487"/>
                  <a:pt x="277" y="472"/>
                  <a:pt x="331" y="438"/>
                </a:cubicBezTo>
                <a:cubicBezTo>
                  <a:pt x="350" y="382"/>
                  <a:pt x="420" y="414"/>
                  <a:pt x="470" y="417"/>
                </a:cubicBezTo>
                <a:cubicBezTo>
                  <a:pt x="515" y="432"/>
                  <a:pt x="497" y="475"/>
                  <a:pt x="525" y="507"/>
                </a:cubicBezTo>
                <a:cubicBezTo>
                  <a:pt x="538" y="522"/>
                  <a:pt x="567" y="549"/>
                  <a:pt x="567" y="549"/>
                </a:cubicBezTo>
                <a:cubicBezTo>
                  <a:pt x="576" y="576"/>
                  <a:pt x="581" y="588"/>
                  <a:pt x="609" y="597"/>
                </a:cubicBezTo>
                <a:cubicBezTo>
                  <a:pt x="639" y="595"/>
                  <a:pt x="685" y="616"/>
                  <a:pt x="699" y="590"/>
                </a:cubicBezTo>
                <a:cubicBezTo>
                  <a:pt x="742" y="511"/>
                  <a:pt x="685" y="468"/>
                  <a:pt x="685" y="403"/>
                </a:cubicBezTo>
              </a:path>
            </a:pathLst>
          </a:custGeom>
          <a:solidFill>
            <a:srgbClr val="FF0000">
              <a:alpha val="6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8263" y="6252307"/>
            <a:ext cx="8767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Blanke et </a:t>
            </a:r>
            <a:r>
              <a:rPr lang="en-US" sz="1400" dirty="0" smtClean="0"/>
              <a:t>al., </a:t>
            </a:r>
            <a:r>
              <a:rPr lang="en-US" sz="1400" i="1" dirty="0"/>
              <a:t>Nature</a:t>
            </a:r>
            <a:r>
              <a:rPr lang="en-US" sz="1400" dirty="0"/>
              <a:t>, 2002 </a:t>
            </a:r>
          </a:p>
          <a:p>
            <a:r>
              <a:rPr lang="en-US" sz="1400" dirty="0" smtClean="0"/>
              <a:t>De </a:t>
            </a:r>
            <a:r>
              <a:rPr lang="en-US" sz="1400" dirty="0"/>
              <a:t>Ridder et </a:t>
            </a:r>
            <a:r>
              <a:rPr lang="en-US" sz="1400" dirty="0" smtClean="0"/>
              <a:t>al., </a:t>
            </a:r>
            <a:r>
              <a:rPr lang="en-US" sz="1400" i="1" dirty="0" smtClean="0"/>
              <a:t>N </a:t>
            </a:r>
            <a:r>
              <a:rPr lang="en-US" sz="1400" i="1" dirty="0" err="1"/>
              <a:t>Engl</a:t>
            </a:r>
            <a:r>
              <a:rPr lang="en-US" sz="1400" i="1" dirty="0"/>
              <a:t> J Med</a:t>
            </a:r>
            <a:r>
              <a:rPr lang="en-US" sz="1400" dirty="0"/>
              <a:t>, </a:t>
            </a:r>
            <a:r>
              <a:rPr lang="en-US" sz="1400" dirty="0" smtClean="0"/>
              <a:t>2007</a:t>
            </a:r>
            <a:endParaRPr lang="fr-FR" sz="1400" dirty="0"/>
          </a:p>
        </p:txBody>
      </p:sp>
      <p:sp>
        <p:nvSpPr>
          <p:cNvPr id="15" name="Rectangle 14"/>
          <p:cNvSpPr/>
          <p:nvPr/>
        </p:nvSpPr>
        <p:spPr>
          <a:xfrm>
            <a:off x="193025" y="2393824"/>
            <a:ext cx="3897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Provoquer une </a:t>
            </a:r>
            <a:r>
              <a:rPr lang="fr-FR" sz="2000" dirty="0" err="1" smtClean="0"/>
              <a:t>décorporation</a:t>
            </a:r>
            <a:endParaRPr lang="fr-FR" sz="2000" dirty="0"/>
          </a:p>
        </p:txBody>
      </p:sp>
      <p:pic>
        <p:nvPicPr>
          <p:cNvPr id="16" name="Picture 8" descr="http://sciencepost.fr/wp-content/uploads/2015/04/tamlgnodtct_t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385852" y="2602914"/>
            <a:ext cx="4559036" cy="29843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EMI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68536"/>
      </p:ext>
    </p:extLst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383632" y="3222370"/>
            <a:ext cx="6328610" cy="896938"/>
          </a:xfrm>
          <a:prstGeom prst="rect">
            <a:avLst/>
          </a:prstGeom>
          <a:noFill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8.	Conclusion</a:t>
            </a:r>
            <a:endParaRPr lang="fr-FR" sz="4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/>
          <p:cNvSpPr txBox="1">
            <a:spLocks noChangeArrowheads="1"/>
          </p:cNvSpPr>
          <p:nvPr/>
        </p:nvSpPr>
        <p:spPr bwMode="auto">
          <a:xfrm>
            <a:off x="744084" y="1239645"/>
            <a:ext cx="7851276" cy="8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rgbClr val="474745"/>
                </a:solidFill>
              </a:rPr>
              <a:t>La conscience sous l’œil de la science</a:t>
            </a:r>
          </a:p>
        </p:txBody>
      </p:sp>
      <p:sp>
        <p:nvSpPr>
          <p:cNvPr id="2" name="AutoShape 2" descr="https://mail.ulg.ac.be/service/home/~/?auth=co&amp;loc=fr&amp;id=3805&amp;part=2"/>
          <p:cNvSpPr>
            <a:spLocks noChangeAspect="1" noChangeArrowheads="1"/>
          </p:cNvSpPr>
          <p:nvPr/>
        </p:nvSpPr>
        <p:spPr bwMode="auto">
          <a:xfrm>
            <a:off x="155575" y="-4335463"/>
            <a:ext cx="9039225" cy="90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dirty="0"/>
          </a:p>
        </p:txBody>
      </p:sp>
      <p:sp>
        <p:nvSpPr>
          <p:cNvPr id="10" name="Espace réservé du contenu 4"/>
          <p:cNvSpPr txBox="1">
            <a:spLocks/>
          </p:cNvSpPr>
          <p:nvPr/>
        </p:nvSpPr>
        <p:spPr bwMode="auto">
          <a:xfrm>
            <a:off x="177202" y="2113309"/>
            <a:ext cx="8789595" cy="40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0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2007A"/>
              </a:buClr>
              <a:buSzPct val="75000"/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2 composantes: éveil + expérience subjective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</a:rPr>
              <a:t>Réseaux externe et interne</a:t>
            </a:r>
            <a:r>
              <a:rPr lang="fr-FR" altLang="fr-FR" dirty="0">
                <a:solidFill>
                  <a:schemeClr val="tx1"/>
                </a:solidFill>
              </a:rPr>
              <a:t> de la conscience 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>
                <a:solidFill>
                  <a:schemeClr val="tx1"/>
                </a:solidFill>
              </a:rPr>
              <a:t>L</a:t>
            </a:r>
            <a:r>
              <a:rPr lang="fr-FR" altLang="fr-FR" dirty="0" smtClean="0">
                <a:solidFill>
                  <a:schemeClr val="tx1"/>
                </a:solidFill>
              </a:rPr>
              <a:t>imitations physiques </a:t>
            </a:r>
            <a:r>
              <a:rPr lang="fr-FR" alt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erreurs diagnostiques !</a:t>
            </a:r>
          </a:p>
          <a:p>
            <a:pPr eaLnBrk="1" hangingPunct="1">
              <a:buClr>
                <a:srgbClr val="474745"/>
              </a:buClr>
            </a:pPr>
            <a:endParaRPr lang="fr-FR" altLang="fr-FR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La </a:t>
            </a:r>
            <a:r>
              <a:rPr lang="fr-FR" altLang="fr-F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neuroimagerie</a:t>
            </a:r>
            <a:r>
              <a:rPr lang="fr-FR" alt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 permet de sonder la conscience indépendamment du corps</a:t>
            </a:r>
          </a:p>
          <a:p>
            <a:pPr marL="0" indent="0" eaLnBrk="1" hangingPunct="1">
              <a:buClr>
                <a:srgbClr val="474745"/>
              </a:buClr>
              <a:buNone/>
            </a:pPr>
            <a:endParaRPr lang="fr-FR" altLang="fr-FR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Clr>
                <a:srgbClr val="474745"/>
              </a:buClr>
            </a:pPr>
            <a:r>
              <a:rPr lang="fr-FR" alt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Enjeux éthiques: autonomie, bienfaisance, qualité de vie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Conclusion</a:t>
            </a:r>
            <a:endParaRPr lang="en-US" altLang="en-US" sz="1400" b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6126" y="603250"/>
            <a:ext cx="501901" cy="377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12838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5" descr="CRC_D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18124" r="27458" b="15033"/>
          <a:stretch>
            <a:fillRect/>
          </a:stretch>
        </p:blipFill>
        <p:spPr bwMode="auto">
          <a:xfrm>
            <a:off x="2235141" y="2298347"/>
            <a:ext cx="4354512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1533"/>
            <a:ext cx="7772400" cy="1470025"/>
          </a:xfrm>
        </p:spPr>
        <p:txBody>
          <a:bodyPr/>
          <a:lstStyle/>
          <a:p>
            <a:pPr algn="ctr"/>
            <a:r>
              <a:rPr lang="fr-CH" sz="4800" dirty="0" smtClean="0"/>
              <a:t>Merci de votre attention !</a:t>
            </a:r>
            <a:endParaRPr lang="fr-BE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5960043" y="2591968"/>
            <a:ext cx="2993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 smtClean="0"/>
              <a:t>Pour toute information complémentaire:</a:t>
            </a:r>
          </a:p>
          <a:p>
            <a:pPr algn="r"/>
            <a:endParaRPr lang="fr-BE" sz="1400" dirty="0" smtClean="0"/>
          </a:p>
          <a:p>
            <a:pPr algn="r"/>
            <a:r>
              <a:rPr lang="fr-BE" sz="1400" dirty="0" smtClean="0"/>
              <a:t>caubinet@uliege.be</a:t>
            </a:r>
          </a:p>
          <a:p>
            <a:pPr algn="r"/>
            <a:r>
              <a:rPr lang="fr-CH" sz="1400" dirty="0" smtClean="0"/>
              <a:t>leandro.sanz@uliege.be</a:t>
            </a:r>
            <a:endParaRPr lang="fr-BE" sz="1400" dirty="0"/>
          </a:p>
        </p:txBody>
      </p:sp>
      <p:sp>
        <p:nvSpPr>
          <p:cNvPr id="5" name="TextBox 3"/>
          <p:cNvSpPr txBox="1"/>
          <p:nvPr/>
        </p:nvSpPr>
        <p:spPr>
          <a:xfrm>
            <a:off x="6589653" y="4702708"/>
            <a:ext cx="2516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 smtClean="0"/>
              <a:t>Vous avez vécu une expérience de mort imminente? </a:t>
            </a:r>
          </a:p>
          <a:p>
            <a:pPr algn="r"/>
            <a:endParaRPr lang="fr-BE" sz="1400" dirty="0"/>
          </a:p>
          <a:p>
            <a:pPr algn="r"/>
            <a:r>
              <a:rPr lang="fr-BE" sz="1400" dirty="0" smtClean="0"/>
              <a:t>Contactez-nous!</a:t>
            </a:r>
            <a:endParaRPr lang="fr-BE" sz="1400" dirty="0"/>
          </a:p>
          <a:p>
            <a:pPr algn="r"/>
            <a:r>
              <a:rPr lang="fr-BE" sz="1400" dirty="0" smtClean="0"/>
              <a:t>hcassol@uliege.be</a:t>
            </a:r>
          </a:p>
        </p:txBody>
      </p:sp>
    </p:spTree>
    <p:extLst>
      <p:ext uri="{BB962C8B-B14F-4D97-AF65-F5344CB8AC3E}">
        <p14:creationId xmlns:p14="http://schemas.microsoft.com/office/powerpoint/2010/main" val="2769451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Oval 2"/>
          <p:cNvSpPr>
            <a:spLocks noChangeArrowheads="1"/>
          </p:cNvSpPr>
          <p:nvPr/>
        </p:nvSpPr>
        <p:spPr bwMode="auto">
          <a:xfrm rot="-5183338">
            <a:off x="1296691" y="3541646"/>
            <a:ext cx="1716087" cy="12763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8" y="1748479"/>
            <a:ext cx="65214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21"/>
          <p:cNvSpPr>
            <a:spLocks noChangeArrowheads="1"/>
          </p:cNvSpPr>
          <p:nvPr/>
        </p:nvSpPr>
        <p:spPr bwMode="auto">
          <a:xfrm rot="19367092">
            <a:off x="1065710" y="2855054"/>
            <a:ext cx="5249862" cy="124142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0" y="6533407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rgbClr val="474745"/>
                </a:solidFill>
                <a:cs typeface="Times New Roman" charset="0"/>
              </a:rPr>
              <a:t>Laureys</a:t>
            </a:r>
            <a:r>
              <a:rPr lang="en-US" sz="1600" dirty="0">
                <a:solidFill>
                  <a:srgbClr val="474745"/>
                </a:solidFill>
                <a:cs typeface="Times New Roman" charset="0"/>
              </a:rPr>
              <a:t>, </a:t>
            </a:r>
            <a:r>
              <a:rPr lang="en-US" sz="1600" i="1" dirty="0">
                <a:solidFill>
                  <a:srgbClr val="474745"/>
                </a:solidFill>
                <a:cs typeface="Times New Roman" charset="0"/>
              </a:rPr>
              <a:t>Trends in Cognitive Sciences</a:t>
            </a:r>
            <a:r>
              <a:rPr lang="en-US" sz="1600" dirty="0">
                <a:solidFill>
                  <a:srgbClr val="474745"/>
                </a:solidFill>
                <a:cs typeface="Times New Roman" charset="0"/>
              </a:rPr>
              <a:t>, 2005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1160" y="5068027"/>
            <a:ext cx="1817687" cy="860425"/>
            <a:chOff x="973" y="2983"/>
            <a:chExt cx="1145" cy="542"/>
          </a:xfrm>
        </p:grpSpPr>
        <p:sp>
          <p:nvSpPr>
            <p:cNvPr id="91168" name="Oval 7"/>
            <p:cNvSpPr>
              <a:spLocks noChangeArrowheads="1"/>
            </p:cNvSpPr>
            <p:nvPr/>
          </p:nvSpPr>
          <p:spPr bwMode="auto">
            <a:xfrm rot="-2232908">
              <a:off x="973" y="2983"/>
              <a:ext cx="1145" cy="537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169" name="Text Box 8"/>
            <p:cNvSpPr txBox="1">
              <a:spLocks noChangeArrowheads="1"/>
            </p:cNvSpPr>
            <p:nvPr/>
          </p:nvSpPr>
          <p:spPr bwMode="auto">
            <a:xfrm>
              <a:off x="1162" y="3352"/>
              <a:ext cx="4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200" b="1">
                  <a:solidFill>
                    <a:srgbClr val="000000"/>
                  </a:solidFill>
                </a:rPr>
                <a:t>Coma</a:t>
              </a:r>
            </a:p>
          </p:txBody>
        </p:sp>
      </p:grpSp>
      <p:sp>
        <p:nvSpPr>
          <p:cNvPr id="661513" name="Text Box 9"/>
          <p:cNvSpPr txBox="1">
            <a:spLocks noChangeArrowheads="1"/>
          </p:cNvSpPr>
          <p:nvPr/>
        </p:nvSpPr>
        <p:spPr bwMode="auto">
          <a:xfrm>
            <a:off x="555414" y="5020772"/>
            <a:ext cx="16686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</a:rPr>
              <a:t>Anesthésie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</a:rPr>
              <a:t>générale</a:t>
            </a:r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512047" y="2524852"/>
            <a:ext cx="2303463" cy="382587"/>
            <a:chOff x="3046" y="1465"/>
            <a:chExt cx="1451" cy="241"/>
          </a:xfrm>
        </p:grpSpPr>
        <p:sp>
          <p:nvSpPr>
            <p:cNvPr id="91166" name="Oval 11"/>
            <p:cNvSpPr>
              <a:spLocks noChangeArrowheads="1"/>
            </p:cNvSpPr>
            <p:nvPr/>
          </p:nvSpPr>
          <p:spPr bwMode="auto">
            <a:xfrm rot="8273">
              <a:off x="3046" y="1465"/>
              <a:ext cx="1451" cy="241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167" name="Text Box 12"/>
            <p:cNvSpPr txBox="1">
              <a:spLocks noChangeArrowheads="1"/>
            </p:cNvSpPr>
            <p:nvPr/>
          </p:nvSpPr>
          <p:spPr bwMode="auto">
            <a:xfrm>
              <a:off x="3249" y="1491"/>
              <a:ext cx="1208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lang="en-US" sz="1200" b="1" dirty="0" smtClean="0"/>
                <a:t>Syndrome Locked-In</a:t>
              </a:r>
              <a:endParaRPr lang="en-US" sz="1200" b="1" dirty="0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85061" y="3563077"/>
            <a:ext cx="2492375" cy="1922462"/>
            <a:chOff x="3029" y="2035"/>
            <a:chExt cx="1570" cy="1211"/>
          </a:xfrm>
        </p:grpSpPr>
        <p:sp>
          <p:nvSpPr>
            <p:cNvPr id="91164" name="Oval 14"/>
            <p:cNvSpPr>
              <a:spLocks noChangeArrowheads="1"/>
            </p:cNvSpPr>
            <p:nvPr/>
          </p:nvSpPr>
          <p:spPr bwMode="auto">
            <a:xfrm rot="8273">
              <a:off x="3029" y="2035"/>
              <a:ext cx="1565" cy="1211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165" name="Text Box 15"/>
            <p:cNvSpPr txBox="1">
              <a:spLocks noChangeArrowheads="1"/>
            </p:cNvSpPr>
            <p:nvPr/>
          </p:nvSpPr>
          <p:spPr bwMode="auto">
            <a:xfrm>
              <a:off x="3039" y="2430"/>
              <a:ext cx="156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200" b="1" dirty="0" err="1" smtClean="0">
                  <a:solidFill>
                    <a:srgbClr val="000000"/>
                  </a:solidFill>
                </a:rPr>
                <a:t>Etat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 de conscience </a:t>
              </a:r>
              <a:r>
                <a:rPr lang="en-US" sz="1200" b="1" dirty="0" err="1" smtClean="0">
                  <a:solidFill>
                    <a:srgbClr val="000000"/>
                  </a:solidFill>
                </a:rPr>
                <a:t>minimale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532680" y="5198202"/>
            <a:ext cx="2449509" cy="928687"/>
            <a:chOff x="3059" y="3065"/>
            <a:chExt cx="1543" cy="585"/>
          </a:xfrm>
        </p:grpSpPr>
        <p:sp>
          <p:nvSpPr>
            <p:cNvPr id="91162" name="Oval 17"/>
            <p:cNvSpPr>
              <a:spLocks noChangeArrowheads="1"/>
            </p:cNvSpPr>
            <p:nvPr/>
          </p:nvSpPr>
          <p:spPr bwMode="auto">
            <a:xfrm rot="8273">
              <a:off x="3059" y="3065"/>
              <a:ext cx="1543" cy="585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163" name="Text Box 18"/>
            <p:cNvSpPr txBox="1">
              <a:spLocks noChangeArrowheads="1"/>
            </p:cNvSpPr>
            <p:nvPr/>
          </p:nvSpPr>
          <p:spPr bwMode="auto">
            <a:xfrm>
              <a:off x="3295" y="3186"/>
              <a:ext cx="111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 err="1" smtClean="0">
                  <a:solidFill>
                    <a:srgbClr val="000000"/>
                  </a:solidFill>
                </a:rPr>
                <a:t>Etat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1200" b="1" dirty="0" err="1" smtClean="0">
                  <a:solidFill>
                    <a:srgbClr val="000000"/>
                  </a:solidFill>
                </a:rPr>
                <a:t>végétatif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 /</a:t>
              </a:r>
              <a:br>
                <a:rPr lang="en-US" sz="1200" b="1" dirty="0" smtClean="0">
                  <a:solidFill>
                    <a:srgbClr val="000000"/>
                  </a:solidFill>
                </a:rPr>
              </a:br>
              <a:r>
                <a:rPr lang="en-US" sz="1200" b="1" dirty="0" smtClean="0">
                  <a:solidFill>
                    <a:srgbClr val="000000"/>
                  </a:solidFill>
                </a:rPr>
                <a:t> syndrome </a:t>
              </a:r>
              <a:r>
                <a:rPr lang="en-US" sz="1200" b="1" dirty="0" err="1" smtClean="0">
                  <a:solidFill>
                    <a:srgbClr val="000000"/>
                  </a:solidFill>
                </a:rPr>
                <a:t>d’éveil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 </a:t>
              </a:r>
              <a:br>
                <a:rPr lang="en-US" sz="1200" b="1" dirty="0" smtClean="0">
                  <a:solidFill>
                    <a:srgbClr val="000000"/>
                  </a:solidFill>
                </a:rPr>
              </a:br>
              <a:r>
                <a:rPr lang="en-US" sz="1200" b="1" dirty="0" smtClean="0">
                  <a:solidFill>
                    <a:srgbClr val="000000"/>
                  </a:solidFill>
                </a:rPr>
                <a:t>non </a:t>
              </a:r>
              <a:r>
                <a:rPr lang="en-US" sz="1200" b="1" dirty="0" err="1" smtClean="0">
                  <a:solidFill>
                    <a:srgbClr val="000000"/>
                  </a:solidFill>
                </a:rPr>
                <a:t>répondant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1146" name="Text Box 19"/>
          <p:cNvSpPr txBox="1">
            <a:spLocks noChangeArrowheads="1"/>
          </p:cNvSpPr>
          <p:nvPr/>
        </p:nvSpPr>
        <p:spPr bwMode="auto">
          <a:xfrm>
            <a:off x="4564819" y="2006461"/>
            <a:ext cx="1262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</a:rPr>
              <a:t>Eveil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</a:rPr>
              <a:t>conscient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664197" y="2991579"/>
            <a:ext cx="3246437" cy="1949451"/>
            <a:chOff x="1882" y="1675"/>
            <a:chExt cx="2045" cy="1228"/>
          </a:xfrm>
        </p:grpSpPr>
        <p:sp>
          <p:nvSpPr>
            <p:cNvPr id="91159" name="Text Box 22"/>
            <p:cNvSpPr txBox="1">
              <a:spLocks noChangeArrowheads="1"/>
            </p:cNvSpPr>
            <p:nvPr/>
          </p:nvSpPr>
          <p:spPr bwMode="auto">
            <a:xfrm>
              <a:off x="3149" y="1675"/>
              <a:ext cx="77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000000"/>
                  </a:solidFill>
                </a:rPr>
                <a:t>Somnolence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1160" name="Text Box 23"/>
            <p:cNvSpPr txBox="1">
              <a:spLocks noChangeArrowheads="1"/>
            </p:cNvSpPr>
            <p:nvPr/>
          </p:nvSpPr>
          <p:spPr bwMode="auto">
            <a:xfrm>
              <a:off x="2582" y="1993"/>
              <a:ext cx="83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200" b="1" dirty="0" err="1" smtClean="0">
                  <a:solidFill>
                    <a:srgbClr val="000000"/>
                  </a:solidFill>
                </a:rPr>
                <a:t>Sommeil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 lent</a:t>
              </a:r>
              <a:br>
                <a:rPr lang="en-US" sz="1200" b="1" dirty="0" smtClean="0">
                  <a:solidFill>
                    <a:srgbClr val="000000"/>
                  </a:solidFill>
                </a:rPr>
              </a:br>
              <a:r>
                <a:rPr lang="en-US" sz="1200" b="1" dirty="0" smtClean="0">
                  <a:solidFill>
                    <a:srgbClr val="000000"/>
                  </a:solidFill>
                </a:rPr>
                <a:t>I - II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1161" name="Text Box 24"/>
            <p:cNvSpPr txBox="1">
              <a:spLocks noChangeArrowheads="1"/>
            </p:cNvSpPr>
            <p:nvPr/>
          </p:nvSpPr>
          <p:spPr bwMode="auto">
            <a:xfrm>
              <a:off x="1882" y="2612"/>
              <a:ext cx="83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200" b="1" dirty="0" err="1" smtClean="0">
                  <a:solidFill>
                    <a:srgbClr val="000000"/>
                  </a:solidFill>
                </a:rPr>
                <a:t>Sommeil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 lent</a:t>
              </a:r>
              <a:br>
                <a:rPr lang="en-US" sz="1200" b="1" dirty="0" smtClean="0">
                  <a:solidFill>
                    <a:srgbClr val="000000"/>
                  </a:solidFill>
                </a:rPr>
              </a:br>
              <a:r>
                <a:rPr lang="en-US" sz="1200" b="1" dirty="0" smtClean="0">
                  <a:solidFill>
                    <a:srgbClr val="000000"/>
                  </a:solidFill>
                </a:rPr>
                <a:t>III - IV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503862" y="2412139"/>
            <a:ext cx="1276351" cy="1992313"/>
            <a:chOff x="1781" y="1310"/>
            <a:chExt cx="804" cy="1255"/>
          </a:xfrm>
        </p:grpSpPr>
        <p:sp>
          <p:nvSpPr>
            <p:cNvPr id="91152" name="Oval 26"/>
            <p:cNvSpPr>
              <a:spLocks noChangeArrowheads="1"/>
            </p:cNvSpPr>
            <p:nvPr/>
          </p:nvSpPr>
          <p:spPr bwMode="auto">
            <a:xfrm rot="16200000">
              <a:off x="1900" y="1288"/>
              <a:ext cx="518" cy="570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1153" name="Group 27"/>
            <p:cNvGrpSpPr>
              <a:grpSpLocks/>
            </p:cNvGrpSpPr>
            <p:nvPr/>
          </p:nvGrpSpPr>
          <p:grpSpPr bwMode="auto">
            <a:xfrm>
              <a:off x="1781" y="1310"/>
              <a:ext cx="804" cy="1255"/>
              <a:chOff x="1781" y="1310"/>
              <a:chExt cx="804" cy="1255"/>
            </a:xfrm>
          </p:grpSpPr>
          <p:sp>
            <p:nvSpPr>
              <p:cNvPr id="91154" name="Text Box 28"/>
              <p:cNvSpPr txBox="1">
                <a:spLocks noChangeArrowheads="1"/>
              </p:cNvSpPr>
              <p:nvPr/>
            </p:nvSpPr>
            <p:spPr bwMode="auto">
              <a:xfrm>
                <a:off x="1864" y="1310"/>
                <a:ext cx="61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ctr"/>
                <a:endParaRPr lang="en-US" sz="1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200" b="1" dirty="0" err="1" smtClean="0">
                    <a:solidFill>
                      <a:srgbClr val="000000"/>
                    </a:solidFill>
                  </a:rPr>
                  <a:t>Rêve</a:t>
                </a:r>
                <a:r>
                  <a:rPr lang="en-US" sz="120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1200" b="1" dirty="0" err="1" smtClean="0">
                    <a:solidFill>
                      <a:srgbClr val="000000"/>
                    </a:solidFill>
                  </a:rPr>
                  <a:t>lucide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1155" name="Group 29"/>
              <p:cNvGrpSpPr>
                <a:grpSpLocks/>
              </p:cNvGrpSpPr>
              <p:nvPr/>
            </p:nvGrpSpPr>
            <p:grpSpPr bwMode="auto">
              <a:xfrm>
                <a:off x="1781" y="1795"/>
                <a:ext cx="804" cy="770"/>
                <a:chOff x="1781" y="1795"/>
                <a:chExt cx="804" cy="1081"/>
              </a:xfrm>
            </p:grpSpPr>
            <p:sp>
              <p:nvSpPr>
                <p:cNvPr id="91156" name="Oval 30"/>
                <p:cNvSpPr>
                  <a:spLocks noChangeArrowheads="1"/>
                </p:cNvSpPr>
                <p:nvPr/>
              </p:nvSpPr>
              <p:spPr bwMode="auto">
                <a:xfrm rot="-5183338">
                  <a:off x="1642" y="1934"/>
                  <a:ext cx="1081" cy="804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15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862" y="2108"/>
                  <a:ext cx="608" cy="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200" b="1" dirty="0" err="1" smtClean="0">
                      <a:solidFill>
                        <a:srgbClr val="000000"/>
                      </a:solidFill>
                    </a:rPr>
                    <a:t>Sommeil</a:t>
                  </a:r>
                  <a:r>
                    <a:rPr lang="en-US" sz="1200" b="1" dirty="0" smtClean="0">
                      <a:solidFill>
                        <a:srgbClr val="000000"/>
                      </a:solidFill>
                    </a:rPr>
                    <a:t> REM</a:t>
                  </a:r>
                  <a:endParaRPr lang="en-US" sz="1200" b="1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36" name="Rectangle 15"/>
          <p:cNvSpPr txBox="1">
            <a:spLocks noChangeArrowheads="1"/>
          </p:cNvSpPr>
          <p:nvPr/>
        </p:nvSpPr>
        <p:spPr bwMode="auto">
          <a:xfrm>
            <a:off x="1597188" y="818718"/>
            <a:ext cx="5949624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2800" dirty="0" smtClean="0"/>
              <a:t>Conscience: 2 composantes</a:t>
            </a:r>
            <a:endParaRPr lang="fr-FR" sz="2800" dirty="0"/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" descr="LAUREYS_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7709" r="4106" b="4182"/>
          <a:stretch>
            <a:fillRect/>
          </a:stretch>
        </p:blipFill>
        <p:spPr bwMode="auto">
          <a:xfrm>
            <a:off x="6033252" y="1629454"/>
            <a:ext cx="2935704" cy="252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9"/>
          <p:cNvPicPr>
            <a:picLocks noChangeAspect="1"/>
          </p:cNvPicPr>
          <p:nvPr/>
        </p:nvPicPr>
        <p:blipFill>
          <a:blip r:embed="rId6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r="7088" b="23563"/>
          <a:stretch>
            <a:fillRect/>
          </a:stretch>
        </p:blipFill>
        <p:spPr bwMode="auto">
          <a:xfrm>
            <a:off x="6182065" y="4287165"/>
            <a:ext cx="2708147" cy="181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10"/>
          <p:cNvSpPr txBox="1">
            <a:spLocks noChangeArrowheads="1"/>
          </p:cNvSpPr>
          <p:nvPr/>
        </p:nvSpPr>
        <p:spPr bwMode="auto">
          <a:xfrm>
            <a:off x="6450680" y="6085737"/>
            <a:ext cx="255901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200" dirty="0">
                <a:solidFill>
                  <a:srgbClr val="474745"/>
                </a:solidFill>
                <a:latin typeface="Century Gothic" panose="020B0502020202020204" pitchFamily="34" charset="0"/>
              </a:rPr>
              <a:t>“</a:t>
            </a:r>
            <a:r>
              <a:rPr lang="en-US" altLang="en-US" sz="1200" dirty="0">
                <a:solidFill>
                  <a:srgbClr val="474745"/>
                </a:solidFill>
                <a:latin typeface="Century Gothic" panose="020B0502020202020204" pitchFamily="34" charset="0"/>
              </a:rPr>
              <a:t>There</a:t>
            </a:r>
            <a:r>
              <a:rPr lang="en-US" altLang="fr-FR" sz="1200" dirty="0">
                <a:solidFill>
                  <a:srgbClr val="474745"/>
                </a:solidFill>
                <a:latin typeface="Century Gothic" panose="020B0502020202020204" pitchFamily="34" charset="0"/>
              </a:rPr>
              <a:t>’</a:t>
            </a:r>
            <a:r>
              <a:rPr lang="en-US" altLang="en-US" sz="1200" dirty="0">
                <a:solidFill>
                  <a:srgbClr val="474745"/>
                </a:solidFill>
                <a:latin typeface="Century Gothic" panose="020B0502020202020204" pitchFamily="34" charset="0"/>
              </a:rPr>
              <a:t>s nothing we can do… he</a:t>
            </a:r>
            <a:r>
              <a:rPr lang="en-US" altLang="fr-FR" sz="1200" dirty="0">
                <a:solidFill>
                  <a:srgbClr val="474745"/>
                </a:solidFill>
                <a:latin typeface="Century Gothic" panose="020B0502020202020204" pitchFamily="34" charset="0"/>
              </a:rPr>
              <a:t>’</a:t>
            </a:r>
            <a:r>
              <a:rPr lang="en-US" altLang="en-US" sz="1200" dirty="0">
                <a:solidFill>
                  <a:srgbClr val="474745"/>
                </a:solidFill>
                <a:latin typeface="Century Gothic" panose="020B0502020202020204" pitchFamily="34" charset="0"/>
              </a:rPr>
              <a:t>ll always be a vegetable.</a:t>
            </a:r>
            <a:r>
              <a:rPr lang="en-US" altLang="fr-FR" sz="1200" dirty="0">
                <a:solidFill>
                  <a:srgbClr val="474745"/>
                </a:solidFill>
                <a:latin typeface="Century Gothic" panose="020B0502020202020204" pitchFamily="34" charset="0"/>
              </a:rPr>
              <a:t>”</a:t>
            </a:r>
            <a:endParaRPr lang="en-US" altLang="en-US" sz="1200" dirty="0">
              <a:solidFill>
                <a:srgbClr val="474745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874563" y="5482438"/>
            <a:ext cx="405921" cy="918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33"/>
          <p:cNvSpPr>
            <a:spLocks noChangeArrowheads="1"/>
          </p:cNvSpPr>
          <p:nvPr/>
        </p:nvSpPr>
        <p:spPr bwMode="auto">
          <a:xfrm rot="16200000">
            <a:off x="-1333700" y="4576422"/>
            <a:ext cx="2992619" cy="2767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fr-BE" sz="1600" dirty="0" smtClean="0">
                <a:solidFill>
                  <a:srgbClr val="000000"/>
                </a:solidFill>
              </a:rPr>
              <a:t>Expérience subjective</a:t>
            </a:r>
            <a:endParaRPr lang="fr-BE" sz="1600" dirty="0">
              <a:solidFill>
                <a:srgbClr val="474745"/>
              </a:solidFill>
            </a:endParaRPr>
          </a:p>
        </p:txBody>
      </p:sp>
      <p:sp>
        <p:nvSpPr>
          <p:cNvPr id="44" name="Rectangle 33"/>
          <p:cNvSpPr>
            <a:spLocks noChangeArrowheads="1"/>
          </p:cNvSpPr>
          <p:nvPr/>
        </p:nvSpPr>
        <p:spPr bwMode="auto">
          <a:xfrm>
            <a:off x="276036" y="6257287"/>
            <a:ext cx="2992619" cy="2767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fr-CH" sz="1600" dirty="0" smtClean="0">
                <a:solidFill>
                  <a:srgbClr val="000000"/>
                </a:solidFill>
              </a:rPr>
              <a:t>        Éveil</a:t>
            </a:r>
            <a:endParaRPr lang="fr-BE" sz="1600" dirty="0">
              <a:solidFill>
                <a:srgbClr val="474745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461976" y="4524308"/>
            <a:ext cx="250983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4533069" y="3433338"/>
            <a:ext cx="367322" cy="81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0000"/>
                </a:solidFill>
                <a:latin typeface="+mj-lt"/>
              </a:rPr>
              <a:t>+</a:t>
            </a:r>
            <a:endParaRPr lang="en-US" sz="18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4533231" y="4245680"/>
            <a:ext cx="367322" cy="11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b="1" dirty="0" smtClean="0">
                <a:solidFill>
                  <a:srgbClr val="000000"/>
                </a:solidFill>
                <a:latin typeface="+mj-lt"/>
              </a:rPr>
              <a:t>-</a:t>
            </a:r>
            <a:endParaRPr lang="en-US" sz="18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311525" cy="35780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310593"/>
      </p:ext>
    </p:extLst>
  </p:cSld>
  <p:clrMapOvr>
    <a:masterClrMapping/>
  </p:clrMapOvr>
  <p:transition advTm="1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BE" sz="2800" dirty="0" smtClean="0"/>
              <a:t>2 types et 2 réseaux de conscience</a:t>
            </a:r>
            <a:endParaRPr lang="fr-BE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353009" cy="359276"/>
          </a:xfrm>
        </p:spPr>
        <p:txBody>
          <a:bodyPr/>
          <a:lstStyle/>
          <a:p>
            <a:pPr>
              <a:defRPr/>
            </a:pPr>
            <a:fld id="{A6DFA1B0-428A-6640-8D4E-3B24D8F0E1E3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2090205"/>
            <a:ext cx="4411080" cy="384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8630" y="1907563"/>
            <a:ext cx="2676525" cy="935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>
                <a:solidFill>
                  <a:schemeClr val="accent4"/>
                </a:solidFill>
              </a:rPr>
              <a:t>Réseau interne</a:t>
            </a:r>
          </a:p>
          <a:p>
            <a:r>
              <a:rPr lang="fr-BE" dirty="0" smtClean="0">
                <a:solidFill>
                  <a:schemeClr val="accent4"/>
                </a:solidFill>
              </a:rPr>
              <a:t>Conscience de soi (voix intérieure)</a:t>
            </a:r>
            <a:endParaRPr lang="fr-BE" dirty="0">
              <a:solidFill>
                <a:schemeClr val="accent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1306" y="4601205"/>
            <a:ext cx="2057902" cy="957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>
                <a:solidFill>
                  <a:schemeClr val="accent2"/>
                </a:solidFill>
              </a:rPr>
              <a:t>Réseau externe</a:t>
            </a:r>
          </a:p>
          <a:p>
            <a:r>
              <a:rPr lang="fr-BE" dirty="0" smtClean="0">
                <a:solidFill>
                  <a:schemeClr val="accent2"/>
                </a:solidFill>
              </a:rPr>
              <a:t>Conscience de l’environnement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254995"/>
            <a:ext cx="91435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sz="1600" dirty="0">
                <a:latin typeface="+mj-lt"/>
                <a:cs typeface="Times New Roman" charset="0"/>
              </a:rPr>
              <a:t>Laureys, </a:t>
            </a:r>
            <a:r>
              <a:rPr lang="en-US" sz="1600" i="1" dirty="0">
                <a:latin typeface="+mj-lt"/>
                <a:cs typeface="Times New Roman" charset="0"/>
              </a:rPr>
              <a:t>Scientific American </a:t>
            </a:r>
            <a:r>
              <a:rPr lang="en-US" sz="1600" dirty="0" smtClean="0">
                <a:latin typeface="+mj-lt"/>
                <a:cs typeface="Times New Roman" charset="0"/>
              </a:rPr>
              <a:t>2007</a:t>
            </a:r>
          </a:p>
          <a:p>
            <a:r>
              <a:rPr lang="en-US" sz="1600" dirty="0" err="1" smtClean="0">
                <a:latin typeface="+mj-lt"/>
                <a:cs typeface="Times New Roman" charset="0"/>
              </a:rPr>
              <a:t>Vanhaudenhuyse</a:t>
            </a:r>
            <a:r>
              <a:rPr lang="en-US" sz="1600" dirty="0" smtClean="0">
                <a:latin typeface="+mj-lt"/>
                <a:cs typeface="Times New Roman" charset="0"/>
              </a:rPr>
              <a:t> et </a:t>
            </a:r>
            <a:r>
              <a:rPr lang="en-US" sz="1600" dirty="0">
                <a:latin typeface="+mj-lt"/>
                <a:cs typeface="Times New Roman" charset="0"/>
              </a:rPr>
              <a:t>al, </a:t>
            </a:r>
            <a:r>
              <a:rPr lang="fr-FR" sz="1600" i="1" dirty="0">
                <a:latin typeface="+mj-lt"/>
                <a:cs typeface="Times New Roman" charset="0"/>
              </a:rPr>
              <a:t>J </a:t>
            </a:r>
            <a:r>
              <a:rPr lang="fr-FR" sz="1600" i="1" dirty="0" err="1">
                <a:latin typeface="+mj-lt"/>
                <a:cs typeface="Times New Roman" charset="0"/>
              </a:rPr>
              <a:t>Cogn</a:t>
            </a:r>
            <a:r>
              <a:rPr lang="fr-FR" sz="1600" i="1" dirty="0">
                <a:latin typeface="+mj-lt"/>
                <a:cs typeface="Times New Roman" charset="0"/>
              </a:rPr>
              <a:t> </a:t>
            </a:r>
            <a:r>
              <a:rPr lang="fr-FR" sz="1600" i="1" dirty="0" err="1" smtClean="0">
                <a:latin typeface="+mj-lt"/>
                <a:cs typeface="Times New Roman" charset="0"/>
              </a:rPr>
              <a:t>Neurosci</a:t>
            </a:r>
            <a:r>
              <a:rPr lang="fr-FR" sz="1600" i="1" dirty="0" smtClean="0">
                <a:latin typeface="+mj-lt"/>
                <a:cs typeface="Times New Roman" charset="0"/>
              </a:rPr>
              <a:t> </a:t>
            </a:r>
            <a:r>
              <a:rPr lang="fr-FR" sz="1600" dirty="0" smtClean="0">
                <a:latin typeface="+mj-lt"/>
                <a:cs typeface="Times New Roman" charset="0"/>
              </a:rPr>
              <a:t>2011</a:t>
            </a:r>
            <a:endParaRPr lang="en-US" sz="1600" dirty="0">
              <a:latin typeface="+mj-lt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6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163782" y="2847016"/>
            <a:ext cx="6548460" cy="896938"/>
          </a:xfrm>
          <a:prstGeom prst="rect">
            <a:avLst/>
          </a:prstGeom>
          <a:noFill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25406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5406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FR" sz="4800" dirty="0">
                <a:solidFill>
                  <a:schemeClr val="bg1"/>
                </a:solidFill>
                <a:latin typeface="Century Gothic" charset="0"/>
              </a:rPr>
              <a:t>2</a:t>
            </a:r>
            <a:r>
              <a:rPr lang="fr-FR" sz="4800" dirty="0" smtClean="0">
                <a:solidFill>
                  <a:schemeClr val="bg1"/>
                </a:solidFill>
                <a:latin typeface="Century Gothic" charset="0"/>
              </a:rPr>
              <a:t>.	Les états de conscience modifiée</a:t>
            </a:r>
            <a:endParaRPr lang="fr-FR" sz="4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38" y="603250"/>
            <a:ext cx="311525" cy="357803"/>
          </a:xfrm>
        </p:spPr>
        <p:txBody>
          <a:bodyPr/>
          <a:lstStyle/>
          <a:p>
            <a:pPr>
              <a:defRPr/>
            </a:pPr>
            <a:fld id="{A6DFA1B0-428A-6640-8D4E-3B24D8F0E1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348800" y="2308708"/>
            <a:ext cx="4320480" cy="4320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rgbClr val="46464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800" b="1" i="1" dirty="0">
                <a:solidFill>
                  <a:srgbClr val="6E7267"/>
                </a:solidFill>
              </a:rPr>
              <a:t>Mythes entretenus par des films</a:t>
            </a:r>
          </a:p>
        </p:txBody>
      </p:sp>
      <p:grpSp>
        <p:nvGrpSpPr>
          <p:cNvPr id="11" name="Grouper 9"/>
          <p:cNvGrpSpPr/>
          <p:nvPr/>
        </p:nvGrpSpPr>
        <p:grpSpPr>
          <a:xfrm>
            <a:off x="5032178" y="4392505"/>
            <a:ext cx="7386170" cy="2229861"/>
            <a:chOff x="-3824873" y="5877302"/>
            <a:chExt cx="8176737" cy="2798233"/>
          </a:xfrm>
        </p:grpSpPr>
        <p:pic>
          <p:nvPicPr>
            <p:cNvPr id="18" name="Image 17" descr="9128-messmer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24873" y="5877302"/>
              <a:ext cx="3730978" cy="2798233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558798" y="6353202"/>
              <a:ext cx="3793066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22" name="Espace réservé du contenu 3" descr="photo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 b="11185"/>
          <a:stretch>
            <a:fillRect/>
          </a:stretch>
        </p:blipFill>
        <p:spPr>
          <a:xfrm rot="10800000" flipH="1" flipV="1">
            <a:off x="319464" y="3133405"/>
            <a:ext cx="3868484" cy="1669972"/>
          </a:xfrm>
          <a:prstGeom prst="rect">
            <a:avLst/>
          </a:prstGeom>
        </p:spPr>
      </p:pic>
      <p:pic>
        <p:nvPicPr>
          <p:cNvPr id="28" name="Image 27" descr="6a011168ce500e970c01310f519ec9970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33" y="1467386"/>
            <a:ext cx="2884533" cy="1682644"/>
          </a:xfrm>
          <a:prstGeom prst="rect">
            <a:avLst/>
          </a:prstGeom>
        </p:spPr>
      </p:pic>
      <p:sp>
        <p:nvSpPr>
          <p:cNvPr id="29" name="Titre 1"/>
          <p:cNvSpPr txBox="1">
            <a:spLocks/>
          </p:cNvSpPr>
          <p:nvPr/>
        </p:nvSpPr>
        <p:spPr>
          <a:xfrm>
            <a:off x="4270601" y="3536343"/>
            <a:ext cx="4320480" cy="432048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rgbClr val="46464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800" b="1" i="1" dirty="0">
                <a:solidFill>
                  <a:srgbClr val="6E7267"/>
                </a:solidFill>
              </a:rPr>
              <a:t>Mythes entretenus par des </a:t>
            </a:r>
            <a:r>
              <a:rPr lang="fr-FR" sz="1800" b="1" i="1" dirty="0" smtClean="0">
                <a:solidFill>
                  <a:srgbClr val="6E7267"/>
                </a:solidFill>
              </a:rPr>
              <a:t>reportages</a:t>
            </a:r>
            <a:endParaRPr lang="fr-FR" sz="1800" b="1" i="1" dirty="0">
              <a:solidFill>
                <a:srgbClr val="6E7267"/>
              </a:solidFill>
            </a:endParaRP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711698" y="5426616"/>
            <a:ext cx="4320480" cy="432048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rgbClr val="46464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800" b="1" i="1" dirty="0">
                <a:solidFill>
                  <a:srgbClr val="6E7267"/>
                </a:solidFill>
              </a:rPr>
              <a:t>Mythes entretenus par des </a:t>
            </a:r>
            <a:r>
              <a:rPr lang="fr-FR" sz="1800" b="1" i="1" dirty="0" smtClean="0">
                <a:solidFill>
                  <a:srgbClr val="6E7267"/>
                </a:solidFill>
              </a:rPr>
              <a:t>spectacles</a:t>
            </a:r>
            <a:endParaRPr lang="fr-FR" sz="1800" b="1" i="1" dirty="0">
              <a:solidFill>
                <a:srgbClr val="6E7267"/>
              </a:solidFill>
            </a:endParaRPr>
          </a:p>
        </p:txBody>
      </p:sp>
      <p:sp>
        <p:nvSpPr>
          <p:cNvPr id="31" name="Espace réservé du contenu 2"/>
          <p:cNvSpPr>
            <a:spLocks noGrp="1"/>
          </p:cNvSpPr>
          <p:nvPr>
            <p:ph idx="1"/>
          </p:nvPr>
        </p:nvSpPr>
        <p:spPr>
          <a:xfrm>
            <a:off x="431907" y="1333341"/>
            <a:ext cx="8229600" cy="564197"/>
          </a:xfrm>
        </p:spPr>
        <p:txBody>
          <a:bodyPr/>
          <a:lstStyle/>
          <a:p>
            <a:pPr marL="0" indent="0">
              <a:buNone/>
            </a:pPr>
            <a:r>
              <a:rPr lang="fr-BE" sz="2800" dirty="0">
                <a:solidFill>
                  <a:schemeClr val="tx1"/>
                </a:solidFill>
              </a:rPr>
              <a:t>H</a:t>
            </a:r>
            <a:r>
              <a:rPr lang="fr-BE" sz="2800" dirty="0" smtClean="0">
                <a:solidFill>
                  <a:schemeClr val="tx1"/>
                </a:solidFill>
              </a:rPr>
              <a:t>ypnose</a:t>
            </a:r>
            <a:endParaRPr lang="fr-BE" sz="2800" dirty="0">
              <a:solidFill>
                <a:schemeClr val="tx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70364" y="151416"/>
            <a:ext cx="63010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Verdana" panose="020B0604030504040204" pitchFamily="34" charset="0"/>
              <a:buChar char=" "/>
              <a:defRPr sz="4000">
                <a:solidFill>
                  <a:srgbClr val="5F604A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rgbClr val="7F7358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rgbClr val="7F7358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None/>
            </a:pP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Conscience 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conscience </a:t>
            </a:r>
            <a:r>
              <a:rPr lang="en-US" altLang="en-US" sz="1400" b="1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modifiée</a:t>
            </a:r>
            <a:r>
              <a:rPr lang="en-US" altLang="en-US" sz="14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US" altLang="en-US" sz="1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Etats</a:t>
            </a:r>
            <a:r>
              <a:rPr lang="en-US" alt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 conscience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altérée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| Clinique|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Neuroimagerie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altLang="en-US" sz="1400" dirty="0" err="1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Traitements</a:t>
            </a:r>
            <a:r>
              <a:rPr lang="en-US" altLang="en-US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| EMI| Conclusion</a:t>
            </a:r>
            <a:endParaRPr lang="en-US" altLang="en-US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5|4.2|6|7|8.8|7.4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5|4.2|6|7|8.8|7.4|9"/>
</p:tagLst>
</file>

<file path=ppt/theme/theme1.xml><?xml version="1.0" encoding="utf-8"?>
<a:theme xmlns:a="http://schemas.openxmlformats.org/drawingml/2006/main" name="1_20160202-Secrétariat exécutif 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160202-Secrétariat exécutif 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20160202-Secrétariat exécutif 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20160202-Secrétariat exécutif .pot</Template>
  <TotalTime>10845</TotalTime>
  <Words>3175</Words>
  <Application>Microsoft Office PowerPoint</Application>
  <PresentationFormat>On-screen Show (4:3)</PresentationFormat>
  <Paragraphs>594</Paragraphs>
  <Slides>58</Slides>
  <Notes>42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4" baseType="lpstr">
      <vt:lpstr>MS PGothic</vt:lpstr>
      <vt:lpstr>MS PGothic</vt:lpstr>
      <vt:lpstr>Arial</vt:lpstr>
      <vt:lpstr>Calibri</vt:lpstr>
      <vt:lpstr>Century Gothic</vt:lpstr>
      <vt:lpstr>Segoe UI Semilight</vt:lpstr>
      <vt:lpstr>Times New Roman</vt:lpstr>
      <vt:lpstr>Tw Cen MT</vt:lpstr>
      <vt:lpstr>Verdana</vt:lpstr>
      <vt:lpstr>Wingdings</vt:lpstr>
      <vt:lpstr>Wingdings 2</vt:lpstr>
      <vt:lpstr>Wingdings 3</vt:lpstr>
      <vt:lpstr>1_20160202-Secrétariat exécutif </vt:lpstr>
      <vt:lpstr>20160202-Secrétariat exécutif </vt:lpstr>
      <vt:lpstr>2_20160202-Secrétariat exécutif </vt:lpstr>
      <vt:lpstr>Image</vt:lpstr>
      <vt:lpstr>La conscience et ses troubles</vt:lpstr>
      <vt:lpstr>Qui sommes-nous ?</vt:lpstr>
      <vt:lpstr>Sommaire</vt:lpstr>
      <vt:lpstr>PowerPoint Presentation</vt:lpstr>
      <vt:lpstr>Qu’est-ce que la Conscience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Merci de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Secrétariat exécutif  GIGA                                                                                                                                                                                                                                                     • Christophe Appeliane                                 • Sophie Brahy                                                  • Alexis Haar-Salle                                                                                             • Sandrina Evrard    (Labo GFM)                                • Nathalie Faust       (Labo GFM)</dc:title>
  <dc:creator>Generated by OpenXML4J</dc:creator>
  <cp:lastModifiedBy>Leandro SANZ</cp:lastModifiedBy>
  <cp:revision>512</cp:revision>
  <dcterms:created xsi:type="dcterms:W3CDTF">2016-02-01T11:13:24Z</dcterms:created>
  <dcterms:modified xsi:type="dcterms:W3CDTF">2018-03-14T15:59:13Z</dcterms:modified>
</cp:coreProperties>
</file>