
<file path=[Content_Types].xml><?xml version="1.0" encoding="utf-8"?>
<Types xmlns="http://schemas.openxmlformats.org/package/2006/content-types">
  <Override PartName="/ppt/charts/chart14.xml" ContentType="application/vnd.openxmlformats-officedocument.drawingml.chart+xml"/>
  <Override PartName="/ppt/charts/chart22.xml" ContentType="application/vnd.openxmlformats-officedocument.drawingml.chart+xml"/>
  <Override PartName="/ppt/slides/slide18.xml" ContentType="application/vnd.openxmlformats-officedocument.presentationml.slide+xml"/>
  <Override PartName="/ppt/charts/chart10.xml" ContentType="application/vnd.openxmlformats-officedocument.drawingml.chart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charts/chart19.xml" ContentType="application/vnd.openxmlformats-officedocument.drawingml.char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charts/chart11.xml" ContentType="application/vnd.openxmlformats-officedocument.drawingml.chart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charts/chart16.xml" ContentType="application/vnd.openxmlformats-officedocument.drawingml.char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charts/chart20.xml" ContentType="application/vnd.openxmlformats-officedocument.drawingml.char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charts/chart17.xml" ContentType="application/vnd.openxmlformats-officedocument.drawingml.chart+xml"/>
  <Override PartName="/ppt/slides/slide20.xml" ContentType="application/vnd.openxmlformats-officedocument.presentationml.slide+xml"/>
  <Override PartName="/ppt/charts/chart13.xml" ContentType="application/vnd.openxmlformats-officedocument.drawingml.chart+xml"/>
  <Override PartName="/ppt/charts/chart7.xml" ContentType="application/vnd.openxmlformats-officedocument.drawingml.chart+xml"/>
  <Override PartName="/ppt/charts/chart21.xml" ContentType="application/vnd.openxmlformats-officedocument.drawingml.char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charts/chart18.xml" ContentType="application/vnd.openxmlformats-officedocument.drawingml.chart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sldIdLst>
    <p:sldId id="276" r:id="rId2"/>
    <p:sldId id="277" r:id="rId3"/>
    <p:sldId id="279" r:id="rId4"/>
    <p:sldId id="280" r:id="rId5"/>
    <p:sldId id="295" r:id="rId6"/>
    <p:sldId id="300" r:id="rId7"/>
    <p:sldId id="303" r:id="rId8"/>
    <p:sldId id="304" r:id="rId9"/>
    <p:sldId id="305" r:id="rId10"/>
    <p:sldId id="301" r:id="rId11"/>
    <p:sldId id="306" r:id="rId12"/>
    <p:sldId id="256" r:id="rId13"/>
    <p:sldId id="308" r:id="rId14"/>
    <p:sldId id="309" r:id="rId15"/>
    <p:sldId id="257" r:id="rId16"/>
    <p:sldId id="270" r:id="rId17"/>
    <p:sldId id="271" r:id="rId18"/>
    <p:sldId id="272" r:id="rId19"/>
    <p:sldId id="263" r:id="rId20"/>
    <p:sldId id="258" r:id="rId21"/>
    <p:sldId id="259" r:id="rId22"/>
    <p:sldId id="261" r:id="rId23"/>
    <p:sldId id="262" r:id="rId24"/>
    <p:sldId id="264" r:id="rId25"/>
    <p:sldId id="265" r:id="rId26"/>
    <p:sldId id="267" r:id="rId27"/>
    <p:sldId id="268" r:id="rId28"/>
    <p:sldId id="266" r:id="rId29"/>
    <p:sldId id="307" r:id="rId30"/>
    <p:sldId id="269" r:id="rId31"/>
    <p:sldId id="273" r:id="rId32"/>
    <p:sldId id="274" r:id="rId33"/>
    <p:sldId id="275" r:id="rId34"/>
    <p:sldId id="302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744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EXCITABILITE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RTICLES%20ET%20REVUES%20D'ARTICLES:iMAX:EXCITABILITE%20bis.xls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view3D>
      <c:rotX val="4"/>
      <c:rotY val="6"/>
      <c:perspective val="30"/>
    </c:view3D>
    <c:plotArea>
      <c:layout/>
      <c:line3DChart>
        <c:grouping val="standard"/>
        <c:ser>
          <c:idx val="0"/>
          <c:order val="0"/>
          <c:val>
            <c:numRef>
              <c:f>Feuil1!$B$2:$D$2</c:f>
              <c:numCache>
                <c:formatCode>General</c:formatCode>
                <c:ptCount val="3"/>
                <c:pt idx="0">
                  <c:v>45.0</c:v>
                </c:pt>
                <c:pt idx="1">
                  <c:v>30.0</c:v>
                </c:pt>
                <c:pt idx="2">
                  <c:v>25.0</c:v>
                </c:pt>
              </c:numCache>
            </c:numRef>
          </c:val>
        </c:ser>
        <c:ser>
          <c:idx val="1"/>
          <c:order val="1"/>
          <c:val>
            <c:numRef>
              <c:f>Feuil1!$B$3:$D$3</c:f>
              <c:numCache>
                <c:formatCode>General</c:formatCode>
                <c:ptCount val="3"/>
                <c:pt idx="0">
                  <c:v>51.0</c:v>
                </c:pt>
                <c:pt idx="1">
                  <c:v>26.0</c:v>
                </c:pt>
                <c:pt idx="2">
                  <c:v>32.0</c:v>
                </c:pt>
              </c:numCache>
            </c:numRef>
          </c:val>
        </c:ser>
        <c:axId val="575435928"/>
        <c:axId val="575420696"/>
        <c:axId val="575409912"/>
      </c:line3DChart>
      <c:catAx>
        <c:axId val="575435928"/>
        <c:scaling>
          <c:orientation val="minMax"/>
        </c:scaling>
        <c:axPos val="b"/>
        <c:tickLblPos val="nextTo"/>
        <c:crossAx val="575420696"/>
        <c:crosses val="autoZero"/>
        <c:auto val="1"/>
        <c:lblAlgn val="ctr"/>
        <c:lblOffset val="100"/>
      </c:catAx>
      <c:valAx>
        <c:axId val="575420696"/>
        <c:scaling>
          <c:orientation val="minMax"/>
        </c:scaling>
        <c:axPos val="l"/>
        <c:majorGridlines/>
        <c:numFmt formatCode="General" sourceLinked="1"/>
        <c:tickLblPos val="nextTo"/>
        <c:crossAx val="575435928"/>
        <c:crosses val="autoZero"/>
        <c:crossBetween val="between"/>
      </c:valAx>
      <c:serAx>
        <c:axId val="575409912"/>
        <c:scaling>
          <c:orientation val="minMax"/>
        </c:scaling>
        <c:delete val="1"/>
        <c:axPos val="b"/>
        <c:tickLblPos val="nextTo"/>
        <c:crossAx val="575420696"/>
        <c:crosses val="autoZero"/>
      </c:ser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lineChart>
        <c:grouping val="standard"/>
        <c:ser>
          <c:idx val="0"/>
          <c:order val="0"/>
          <c:tx>
            <c:v>Latence</c:v>
          </c:tx>
          <c:cat>
            <c:numRef>
              <c:f>SGB!$A$2:$A$9</c:f>
              <c:numCache>
                <c:formatCode>0;[Rouge]0</c:formatCode>
                <c:ptCount val="8"/>
                <c:pt idx="0">
                  <c:v>4.0</c:v>
                </c:pt>
                <c:pt idx="1">
                  <c:v>11.0</c:v>
                </c:pt>
                <c:pt idx="2">
                  <c:v>18.0</c:v>
                </c:pt>
                <c:pt idx="3">
                  <c:v>25.0</c:v>
                </c:pt>
                <c:pt idx="4">
                  <c:v>39.0</c:v>
                </c:pt>
                <c:pt idx="5">
                  <c:v>46.0</c:v>
                </c:pt>
                <c:pt idx="6">
                  <c:v>60.0</c:v>
                </c:pt>
                <c:pt idx="7">
                  <c:v>90.0</c:v>
                </c:pt>
              </c:numCache>
            </c:numRef>
          </c:cat>
          <c:val>
            <c:numRef>
              <c:f>SGB!$B$2:$B$9</c:f>
              <c:numCache>
                <c:formatCode>0.00;[Rouge]0.00</c:formatCode>
                <c:ptCount val="8"/>
                <c:pt idx="0">
                  <c:v>6.48</c:v>
                </c:pt>
                <c:pt idx="1">
                  <c:v>19.9</c:v>
                </c:pt>
                <c:pt idx="2">
                  <c:v>17.1</c:v>
                </c:pt>
                <c:pt idx="3">
                  <c:v>25.5</c:v>
                </c:pt>
                <c:pt idx="4">
                  <c:v>29.3</c:v>
                </c:pt>
                <c:pt idx="5">
                  <c:v>24.2</c:v>
                </c:pt>
                <c:pt idx="6">
                  <c:v>17.3</c:v>
                </c:pt>
                <c:pt idx="7">
                  <c:v>13.9</c:v>
                </c:pt>
              </c:numCache>
            </c:numRef>
          </c:val>
        </c:ser>
        <c:ser>
          <c:idx val="1"/>
          <c:order val="1"/>
          <c:tx>
            <c:v>Durée</c:v>
          </c:tx>
          <c:cat>
            <c:numRef>
              <c:f>SGB!$A$2:$A$9</c:f>
              <c:numCache>
                <c:formatCode>0;[Rouge]0</c:formatCode>
                <c:ptCount val="8"/>
                <c:pt idx="0">
                  <c:v>4.0</c:v>
                </c:pt>
                <c:pt idx="1">
                  <c:v>11.0</c:v>
                </c:pt>
                <c:pt idx="2">
                  <c:v>18.0</c:v>
                </c:pt>
                <c:pt idx="3">
                  <c:v>25.0</c:v>
                </c:pt>
                <c:pt idx="4">
                  <c:v>39.0</c:v>
                </c:pt>
                <c:pt idx="5">
                  <c:v>46.0</c:v>
                </c:pt>
                <c:pt idx="6">
                  <c:v>60.0</c:v>
                </c:pt>
                <c:pt idx="7">
                  <c:v>90.0</c:v>
                </c:pt>
              </c:numCache>
            </c:numRef>
          </c:cat>
          <c:val>
            <c:numRef>
              <c:f>SGB!$C$2:$C$9</c:f>
              <c:numCache>
                <c:formatCode>0.00;[Rouge]0.00</c:formatCode>
                <c:ptCount val="8"/>
                <c:pt idx="0">
                  <c:v>9.0</c:v>
                </c:pt>
                <c:pt idx="1">
                  <c:v>15.0</c:v>
                </c:pt>
                <c:pt idx="2">
                  <c:v>22.2</c:v>
                </c:pt>
                <c:pt idx="3">
                  <c:v>14.5</c:v>
                </c:pt>
                <c:pt idx="4">
                  <c:v>14.3</c:v>
                </c:pt>
                <c:pt idx="5">
                  <c:v>15.0</c:v>
                </c:pt>
                <c:pt idx="6">
                  <c:v>13.0</c:v>
                </c:pt>
                <c:pt idx="7">
                  <c:v>11.8</c:v>
                </c:pt>
              </c:numCache>
            </c:numRef>
          </c:val>
        </c:ser>
        <c:ser>
          <c:idx val="2"/>
          <c:order val="2"/>
          <c:tx>
            <c:v>Ampitude</c:v>
          </c:tx>
          <c:cat>
            <c:numRef>
              <c:f>SGB!$A$2:$A$9</c:f>
              <c:numCache>
                <c:formatCode>0;[Rouge]0</c:formatCode>
                <c:ptCount val="8"/>
                <c:pt idx="0">
                  <c:v>4.0</c:v>
                </c:pt>
                <c:pt idx="1">
                  <c:v>11.0</c:v>
                </c:pt>
                <c:pt idx="2">
                  <c:v>18.0</c:v>
                </c:pt>
                <c:pt idx="3">
                  <c:v>25.0</c:v>
                </c:pt>
                <c:pt idx="4">
                  <c:v>39.0</c:v>
                </c:pt>
                <c:pt idx="5">
                  <c:v>46.0</c:v>
                </c:pt>
                <c:pt idx="6">
                  <c:v>60.0</c:v>
                </c:pt>
                <c:pt idx="7">
                  <c:v>90.0</c:v>
                </c:pt>
              </c:numCache>
            </c:numRef>
          </c:cat>
          <c:val>
            <c:numRef>
              <c:f>SGB!$D$2:$D$9</c:f>
              <c:numCache>
                <c:formatCode>0.00;[Rouge]0.00</c:formatCode>
                <c:ptCount val="8"/>
                <c:pt idx="0">
                  <c:v>1.27</c:v>
                </c:pt>
                <c:pt idx="1">
                  <c:v>0.065</c:v>
                </c:pt>
                <c:pt idx="2">
                  <c:v>0.41</c:v>
                </c:pt>
                <c:pt idx="3">
                  <c:v>0.99</c:v>
                </c:pt>
                <c:pt idx="4">
                  <c:v>2.6</c:v>
                </c:pt>
                <c:pt idx="5">
                  <c:v>2.4</c:v>
                </c:pt>
                <c:pt idx="6">
                  <c:v>2.9</c:v>
                </c:pt>
                <c:pt idx="7">
                  <c:v>4.3</c:v>
                </c:pt>
              </c:numCache>
            </c:numRef>
          </c:val>
        </c:ser>
        <c:ser>
          <c:idx val="3"/>
          <c:order val="3"/>
          <c:tx>
            <c:v>Seuil</c:v>
          </c:tx>
          <c:cat>
            <c:numRef>
              <c:f>SGB!$A$2:$A$9</c:f>
              <c:numCache>
                <c:formatCode>0;[Rouge]0</c:formatCode>
                <c:ptCount val="8"/>
                <c:pt idx="0">
                  <c:v>4.0</c:v>
                </c:pt>
                <c:pt idx="1">
                  <c:v>11.0</c:v>
                </c:pt>
                <c:pt idx="2">
                  <c:v>18.0</c:v>
                </c:pt>
                <c:pt idx="3">
                  <c:v>25.0</c:v>
                </c:pt>
                <c:pt idx="4">
                  <c:v>39.0</c:v>
                </c:pt>
                <c:pt idx="5">
                  <c:v>46.0</c:v>
                </c:pt>
                <c:pt idx="6">
                  <c:v>60.0</c:v>
                </c:pt>
                <c:pt idx="7">
                  <c:v>90.0</c:v>
                </c:pt>
              </c:numCache>
            </c:numRef>
          </c:cat>
          <c:val>
            <c:numRef>
              <c:f>SGB!$E$2:$E$9</c:f>
              <c:numCache>
                <c:formatCode>0.00;[Rouge]0.00</c:formatCode>
                <c:ptCount val="8"/>
                <c:pt idx="0">
                  <c:v>2.0</c:v>
                </c:pt>
                <c:pt idx="1">
                  <c:v>5.0</c:v>
                </c:pt>
                <c:pt idx="2">
                  <c:v>4.0</c:v>
                </c:pt>
                <c:pt idx="3">
                  <c:v>2.6</c:v>
                </c:pt>
                <c:pt idx="4">
                  <c:v>2.1</c:v>
                </c:pt>
                <c:pt idx="5">
                  <c:v>2.4</c:v>
                </c:pt>
                <c:pt idx="6">
                  <c:v>1.6</c:v>
                </c:pt>
                <c:pt idx="7">
                  <c:v>2.4</c:v>
                </c:pt>
              </c:numCache>
            </c:numRef>
          </c:val>
        </c:ser>
        <c:ser>
          <c:idx val="4"/>
          <c:order val="4"/>
          <c:tx>
            <c:v>I max</c:v>
          </c:tx>
          <c:cat>
            <c:numRef>
              <c:f>SGB!$A$2:$A$9</c:f>
              <c:numCache>
                <c:formatCode>0;[Rouge]0</c:formatCode>
                <c:ptCount val="8"/>
                <c:pt idx="0">
                  <c:v>4.0</c:v>
                </c:pt>
                <c:pt idx="1">
                  <c:v>11.0</c:v>
                </c:pt>
                <c:pt idx="2">
                  <c:v>18.0</c:v>
                </c:pt>
                <c:pt idx="3">
                  <c:v>25.0</c:v>
                </c:pt>
                <c:pt idx="4">
                  <c:v>39.0</c:v>
                </c:pt>
                <c:pt idx="5">
                  <c:v>46.0</c:v>
                </c:pt>
                <c:pt idx="6">
                  <c:v>60.0</c:v>
                </c:pt>
                <c:pt idx="7">
                  <c:v>90.0</c:v>
                </c:pt>
              </c:numCache>
            </c:numRef>
          </c:cat>
          <c:val>
            <c:numRef>
              <c:f>SGB!$F$2:$F$9</c:f>
              <c:numCache>
                <c:formatCode>0.00;[Rouge]0.00</c:formatCode>
                <c:ptCount val="8"/>
                <c:pt idx="0">
                  <c:v>9.5</c:v>
                </c:pt>
                <c:pt idx="1">
                  <c:v>65.0</c:v>
                </c:pt>
                <c:pt idx="2">
                  <c:v>100.0</c:v>
                </c:pt>
                <c:pt idx="3">
                  <c:v>70.0</c:v>
                </c:pt>
                <c:pt idx="4">
                  <c:v>80.0</c:v>
                </c:pt>
                <c:pt idx="5">
                  <c:v>50.0</c:v>
                </c:pt>
                <c:pt idx="6">
                  <c:v>40.0</c:v>
                </c:pt>
                <c:pt idx="7">
                  <c:v>40.0</c:v>
                </c:pt>
              </c:numCache>
            </c:numRef>
          </c:val>
        </c:ser>
        <c:marker val="1"/>
        <c:axId val="576820088"/>
        <c:axId val="576823256"/>
      </c:lineChart>
      <c:catAx>
        <c:axId val="576820088"/>
        <c:scaling>
          <c:orientation val="minMax"/>
        </c:scaling>
        <c:axPos val="b"/>
        <c:numFmt formatCode="0;[Rouge]0" sourceLinked="1"/>
        <c:tickLblPos val="nextTo"/>
        <c:crossAx val="576823256"/>
        <c:crosses val="autoZero"/>
        <c:auto val="1"/>
        <c:lblAlgn val="ctr"/>
        <c:lblOffset val="1"/>
        <c:tickLblSkip val="2"/>
        <c:tickMarkSkip val="1"/>
      </c:catAx>
      <c:valAx>
        <c:axId val="576823256"/>
        <c:scaling>
          <c:orientation val="minMax"/>
          <c:max val="40.0"/>
        </c:scaling>
        <c:axPos val="l"/>
        <c:majorGridlines/>
        <c:numFmt formatCode="0.00;[Rouge]0.00" sourceLinked="1"/>
        <c:tickLblPos val="nextTo"/>
        <c:crossAx val="576820088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lineChart>
        <c:grouping val="standard"/>
        <c:ser>
          <c:idx val="0"/>
          <c:order val="0"/>
          <c:tx>
            <c:v>Latence</c:v>
          </c:tx>
          <c:cat>
            <c:numRef>
              <c:f>SGB!$A$2:$A$13</c:f>
              <c:numCache>
                <c:formatCode>d/mm/yy</c:formatCode>
                <c:ptCount val="12"/>
                <c:pt idx="0">
                  <c:v>41247.0</c:v>
                </c:pt>
                <c:pt idx="1">
                  <c:v>41254.0</c:v>
                </c:pt>
                <c:pt idx="2">
                  <c:v>41261.0</c:v>
                </c:pt>
                <c:pt idx="3">
                  <c:v>41268.0</c:v>
                </c:pt>
                <c:pt idx="4">
                  <c:v>41282.0</c:v>
                </c:pt>
                <c:pt idx="5">
                  <c:v>41289.0</c:v>
                </c:pt>
                <c:pt idx="6">
                  <c:v>41303.0</c:v>
                </c:pt>
                <c:pt idx="7">
                  <c:v>41333.0</c:v>
                </c:pt>
                <c:pt idx="8">
                  <c:v>41351.0</c:v>
                </c:pt>
                <c:pt idx="9">
                  <c:v>41403.0</c:v>
                </c:pt>
                <c:pt idx="10">
                  <c:v>41473.0</c:v>
                </c:pt>
                <c:pt idx="11">
                  <c:v>41683.0</c:v>
                </c:pt>
              </c:numCache>
            </c:numRef>
          </c:cat>
          <c:val>
            <c:numRef>
              <c:f>SGB!$B$2:$B$28</c:f>
              <c:numCache>
                <c:formatCode>0.00;[Rouge]0.00</c:formatCode>
                <c:ptCount val="27"/>
                <c:pt idx="0">
                  <c:v>6.48</c:v>
                </c:pt>
                <c:pt idx="1">
                  <c:v>19.9</c:v>
                </c:pt>
                <c:pt idx="2">
                  <c:v>17.1</c:v>
                </c:pt>
                <c:pt idx="3">
                  <c:v>25.5</c:v>
                </c:pt>
                <c:pt idx="4">
                  <c:v>29.3</c:v>
                </c:pt>
                <c:pt idx="5">
                  <c:v>24.2</c:v>
                </c:pt>
                <c:pt idx="6">
                  <c:v>17.3</c:v>
                </c:pt>
                <c:pt idx="7">
                  <c:v>13.9</c:v>
                </c:pt>
                <c:pt idx="8">
                  <c:v>8.38</c:v>
                </c:pt>
                <c:pt idx="9">
                  <c:v>7.2</c:v>
                </c:pt>
                <c:pt idx="10">
                  <c:v>5.85</c:v>
                </c:pt>
                <c:pt idx="11">
                  <c:v>5.42</c:v>
                </c:pt>
                <c:pt idx="26" formatCode="General">
                  <c:v>0.0</c:v>
                </c:pt>
              </c:numCache>
            </c:numRef>
          </c:val>
        </c:ser>
        <c:ser>
          <c:idx val="1"/>
          <c:order val="1"/>
          <c:tx>
            <c:v>Durée</c:v>
          </c:tx>
          <c:cat>
            <c:numRef>
              <c:f>SGB!$A$2:$A$13</c:f>
              <c:numCache>
                <c:formatCode>d/mm/yy</c:formatCode>
                <c:ptCount val="12"/>
                <c:pt idx="0">
                  <c:v>41247.0</c:v>
                </c:pt>
                <c:pt idx="1">
                  <c:v>41254.0</c:v>
                </c:pt>
                <c:pt idx="2">
                  <c:v>41261.0</c:v>
                </c:pt>
                <c:pt idx="3">
                  <c:v>41268.0</c:v>
                </c:pt>
                <c:pt idx="4">
                  <c:v>41282.0</c:v>
                </c:pt>
                <c:pt idx="5">
                  <c:v>41289.0</c:v>
                </c:pt>
                <c:pt idx="6">
                  <c:v>41303.0</c:v>
                </c:pt>
                <c:pt idx="7">
                  <c:v>41333.0</c:v>
                </c:pt>
                <c:pt idx="8">
                  <c:v>41351.0</c:v>
                </c:pt>
                <c:pt idx="9">
                  <c:v>41403.0</c:v>
                </c:pt>
                <c:pt idx="10">
                  <c:v>41473.0</c:v>
                </c:pt>
                <c:pt idx="11">
                  <c:v>41683.0</c:v>
                </c:pt>
              </c:numCache>
            </c:numRef>
          </c:cat>
          <c:val>
            <c:numRef>
              <c:f>SGB!$C$2:$C$28</c:f>
              <c:numCache>
                <c:formatCode>0.00;[Rouge]0.00</c:formatCode>
                <c:ptCount val="27"/>
                <c:pt idx="0">
                  <c:v>9.0</c:v>
                </c:pt>
                <c:pt idx="1">
                  <c:v>15.0</c:v>
                </c:pt>
                <c:pt idx="2">
                  <c:v>22.2</c:v>
                </c:pt>
                <c:pt idx="3">
                  <c:v>14.5</c:v>
                </c:pt>
                <c:pt idx="4">
                  <c:v>14.3</c:v>
                </c:pt>
                <c:pt idx="5">
                  <c:v>15.0</c:v>
                </c:pt>
                <c:pt idx="6">
                  <c:v>13.0</c:v>
                </c:pt>
                <c:pt idx="7">
                  <c:v>11.8</c:v>
                </c:pt>
                <c:pt idx="8">
                  <c:v>9.6</c:v>
                </c:pt>
                <c:pt idx="9">
                  <c:v>8.1</c:v>
                </c:pt>
                <c:pt idx="10">
                  <c:v>7.5</c:v>
                </c:pt>
                <c:pt idx="11">
                  <c:v>8.0</c:v>
                </c:pt>
                <c:pt idx="26" formatCode="General">
                  <c:v>0.0</c:v>
                </c:pt>
              </c:numCache>
            </c:numRef>
          </c:val>
        </c:ser>
        <c:ser>
          <c:idx val="2"/>
          <c:order val="2"/>
          <c:tx>
            <c:v>Amplitude</c:v>
          </c:tx>
          <c:cat>
            <c:numRef>
              <c:f>SGB!$A$2:$A$13</c:f>
              <c:numCache>
                <c:formatCode>d/mm/yy</c:formatCode>
                <c:ptCount val="12"/>
                <c:pt idx="0">
                  <c:v>41247.0</c:v>
                </c:pt>
                <c:pt idx="1">
                  <c:v>41254.0</c:v>
                </c:pt>
                <c:pt idx="2">
                  <c:v>41261.0</c:v>
                </c:pt>
                <c:pt idx="3">
                  <c:v>41268.0</c:v>
                </c:pt>
                <c:pt idx="4">
                  <c:v>41282.0</c:v>
                </c:pt>
                <c:pt idx="5">
                  <c:v>41289.0</c:v>
                </c:pt>
                <c:pt idx="6">
                  <c:v>41303.0</c:v>
                </c:pt>
                <c:pt idx="7">
                  <c:v>41333.0</c:v>
                </c:pt>
                <c:pt idx="8">
                  <c:v>41351.0</c:v>
                </c:pt>
                <c:pt idx="9">
                  <c:v>41403.0</c:v>
                </c:pt>
                <c:pt idx="10">
                  <c:v>41473.0</c:v>
                </c:pt>
                <c:pt idx="11">
                  <c:v>41683.0</c:v>
                </c:pt>
              </c:numCache>
            </c:numRef>
          </c:cat>
          <c:val>
            <c:numRef>
              <c:f>SGB!$D$2:$D$28</c:f>
              <c:numCache>
                <c:formatCode>0.00;[Rouge]0.00</c:formatCode>
                <c:ptCount val="27"/>
                <c:pt idx="0">
                  <c:v>1.27</c:v>
                </c:pt>
                <c:pt idx="1">
                  <c:v>0.065</c:v>
                </c:pt>
                <c:pt idx="2">
                  <c:v>0.41</c:v>
                </c:pt>
                <c:pt idx="3">
                  <c:v>0.99</c:v>
                </c:pt>
                <c:pt idx="4">
                  <c:v>2.6</c:v>
                </c:pt>
                <c:pt idx="5">
                  <c:v>2.4</c:v>
                </c:pt>
                <c:pt idx="6">
                  <c:v>2.9</c:v>
                </c:pt>
                <c:pt idx="7">
                  <c:v>4.3</c:v>
                </c:pt>
                <c:pt idx="8">
                  <c:v>7.3</c:v>
                </c:pt>
                <c:pt idx="9">
                  <c:v>8.5</c:v>
                </c:pt>
                <c:pt idx="10">
                  <c:v>8.8</c:v>
                </c:pt>
                <c:pt idx="11">
                  <c:v>11.9</c:v>
                </c:pt>
                <c:pt idx="26" formatCode="General">
                  <c:v>0.0</c:v>
                </c:pt>
              </c:numCache>
            </c:numRef>
          </c:val>
        </c:ser>
        <c:ser>
          <c:idx val="3"/>
          <c:order val="3"/>
          <c:tx>
            <c:v>Seuil</c:v>
          </c:tx>
          <c:cat>
            <c:numRef>
              <c:f>SGB!$A$2:$A$13</c:f>
              <c:numCache>
                <c:formatCode>d/mm/yy</c:formatCode>
                <c:ptCount val="12"/>
                <c:pt idx="0">
                  <c:v>41247.0</c:v>
                </c:pt>
                <c:pt idx="1">
                  <c:v>41254.0</c:v>
                </c:pt>
                <c:pt idx="2">
                  <c:v>41261.0</c:v>
                </c:pt>
                <c:pt idx="3">
                  <c:v>41268.0</c:v>
                </c:pt>
                <c:pt idx="4">
                  <c:v>41282.0</c:v>
                </c:pt>
                <c:pt idx="5">
                  <c:v>41289.0</c:v>
                </c:pt>
                <c:pt idx="6">
                  <c:v>41303.0</c:v>
                </c:pt>
                <c:pt idx="7">
                  <c:v>41333.0</c:v>
                </c:pt>
                <c:pt idx="8">
                  <c:v>41351.0</c:v>
                </c:pt>
                <c:pt idx="9">
                  <c:v>41403.0</c:v>
                </c:pt>
                <c:pt idx="10">
                  <c:v>41473.0</c:v>
                </c:pt>
                <c:pt idx="11">
                  <c:v>41683.0</c:v>
                </c:pt>
              </c:numCache>
            </c:numRef>
          </c:cat>
          <c:val>
            <c:numRef>
              <c:f>SGB!$E$2:$E$28</c:f>
              <c:numCache>
                <c:formatCode>0.00;[Rouge]0.00</c:formatCode>
                <c:ptCount val="27"/>
                <c:pt idx="0">
                  <c:v>2.0</c:v>
                </c:pt>
                <c:pt idx="1">
                  <c:v>5.0</c:v>
                </c:pt>
                <c:pt idx="2">
                  <c:v>4.0</c:v>
                </c:pt>
                <c:pt idx="3">
                  <c:v>2.6</c:v>
                </c:pt>
                <c:pt idx="4">
                  <c:v>2.1</c:v>
                </c:pt>
                <c:pt idx="5">
                  <c:v>2.4</c:v>
                </c:pt>
                <c:pt idx="6">
                  <c:v>1.6</c:v>
                </c:pt>
                <c:pt idx="7">
                  <c:v>2.4</c:v>
                </c:pt>
                <c:pt idx="8">
                  <c:v>2.8</c:v>
                </c:pt>
                <c:pt idx="9">
                  <c:v>2.8</c:v>
                </c:pt>
                <c:pt idx="10">
                  <c:v>2.9</c:v>
                </c:pt>
                <c:pt idx="11">
                  <c:v>2.4</c:v>
                </c:pt>
                <c:pt idx="26" formatCode="General">
                  <c:v>0.0</c:v>
                </c:pt>
              </c:numCache>
            </c:numRef>
          </c:val>
        </c:ser>
        <c:ser>
          <c:idx val="4"/>
          <c:order val="4"/>
          <c:tx>
            <c:v>Imax</c:v>
          </c:tx>
          <c:cat>
            <c:numRef>
              <c:f>SGB!$A$2:$A$13</c:f>
              <c:numCache>
                <c:formatCode>d/mm/yy</c:formatCode>
                <c:ptCount val="12"/>
                <c:pt idx="0">
                  <c:v>41247.0</c:v>
                </c:pt>
                <c:pt idx="1">
                  <c:v>41254.0</c:v>
                </c:pt>
                <c:pt idx="2">
                  <c:v>41261.0</c:v>
                </c:pt>
                <c:pt idx="3">
                  <c:v>41268.0</c:v>
                </c:pt>
                <c:pt idx="4">
                  <c:v>41282.0</c:v>
                </c:pt>
                <c:pt idx="5">
                  <c:v>41289.0</c:v>
                </c:pt>
                <c:pt idx="6">
                  <c:v>41303.0</c:v>
                </c:pt>
                <c:pt idx="7">
                  <c:v>41333.0</c:v>
                </c:pt>
                <c:pt idx="8">
                  <c:v>41351.0</c:v>
                </c:pt>
                <c:pt idx="9">
                  <c:v>41403.0</c:v>
                </c:pt>
                <c:pt idx="10">
                  <c:v>41473.0</c:v>
                </c:pt>
                <c:pt idx="11">
                  <c:v>41683.0</c:v>
                </c:pt>
              </c:numCache>
            </c:numRef>
          </c:cat>
          <c:val>
            <c:numRef>
              <c:f>SGB!$F$2:$F$28</c:f>
              <c:numCache>
                <c:formatCode>0.00;[Rouge]0.00</c:formatCode>
                <c:ptCount val="27"/>
                <c:pt idx="0">
                  <c:v>9.5</c:v>
                </c:pt>
                <c:pt idx="1">
                  <c:v>65.0</c:v>
                </c:pt>
                <c:pt idx="2">
                  <c:v>100.0</c:v>
                </c:pt>
                <c:pt idx="3">
                  <c:v>70.0</c:v>
                </c:pt>
                <c:pt idx="4">
                  <c:v>80.0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  <c:pt idx="9">
                  <c:v>25.0</c:v>
                </c:pt>
                <c:pt idx="10">
                  <c:v>20.0</c:v>
                </c:pt>
                <c:pt idx="11">
                  <c:v>19.9</c:v>
                </c:pt>
                <c:pt idx="26" formatCode="General">
                  <c:v>0.0</c:v>
                </c:pt>
              </c:numCache>
            </c:numRef>
          </c:val>
        </c:ser>
        <c:marker val="1"/>
        <c:axId val="576860712"/>
        <c:axId val="576863912"/>
      </c:lineChart>
      <c:dateAx>
        <c:axId val="576860712"/>
        <c:scaling>
          <c:orientation val="minMax"/>
        </c:scaling>
        <c:axPos val="b"/>
        <c:numFmt formatCode="d/mm/yy" sourceLinked="1"/>
        <c:tickLblPos val="nextTo"/>
        <c:crossAx val="576863912"/>
        <c:crosses val="autoZero"/>
        <c:auto val="1"/>
        <c:lblOffset val="100"/>
      </c:dateAx>
      <c:valAx>
        <c:axId val="576863912"/>
        <c:scaling>
          <c:orientation val="minMax"/>
          <c:max val="40.0"/>
        </c:scaling>
        <c:axPos val="l"/>
        <c:majorGridlines/>
        <c:numFmt formatCode="0.00;[Rouge]0.00" sourceLinked="1"/>
        <c:tickLblPos val="nextTo"/>
        <c:crossAx val="5768607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APB poignet'!$P$35:$P$40</c:f>
              <c:numCache>
                <c:formatCode>0.00</c:formatCode>
                <c:ptCount val="6"/>
                <c:pt idx="0">
                  <c:v>1.192893218813452</c:v>
                </c:pt>
                <c:pt idx="1">
                  <c:v>2.607106781186547</c:v>
                </c:pt>
                <c:pt idx="2">
                  <c:v>1.9</c:v>
                </c:pt>
                <c:pt idx="3" formatCode="General">
                  <c:v>10.0</c:v>
                </c:pt>
                <c:pt idx="4">
                  <c:v>7.17157287525381</c:v>
                </c:pt>
                <c:pt idx="5">
                  <c:v>12.82842712474619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APB poignet'!$T$35:$T$40</c:f>
              <c:numCache>
                <c:formatCode>0.00</c:formatCode>
                <c:ptCount val="6"/>
                <c:pt idx="0">
                  <c:v>1.636329475463073</c:v>
                </c:pt>
                <c:pt idx="1">
                  <c:v>5.063670524536927</c:v>
                </c:pt>
                <c:pt idx="2">
                  <c:v>3.4</c:v>
                </c:pt>
                <c:pt idx="3" formatCode="General">
                  <c:v>36.3</c:v>
                </c:pt>
                <c:pt idx="4">
                  <c:v>5.637944549668819</c:v>
                </c:pt>
                <c:pt idx="5">
                  <c:v>66.91205545033116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576903288"/>
        <c:axId val="576906376"/>
      </c:scatterChart>
      <c:valAx>
        <c:axId val="576903288"/>
        <c:scaling>
          <c:orientation val="minMax"/>
          <c:max val="100.0"/>
        </c:scaling>
        <c:axPos val="b"/>
        <c:numFmt formatCode="General" sourceLinked="1"/>
        <c:tickLblPos val="nextTo"/>
        <c:crossAx val="576906376"/>
        <c:crosses val="autoZero"/>
        <c:crossBetween val="midCat"/>
      </c:valAx>
      <c:valAx>
        <c:axId val="576906376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6903288"/>
        <c:crosses val="autoZero"/>
        <c:crossBetween val="midCat"/>
      </c:valAx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APB coude'!$P$37:$P$38</c:f>
              <c:numCache>
                <c:formatCode>General</c:formatCode>
                <c:ptCount val="2"/>
                <c:pt idx="0" formatCode="0.00">
                  <c:v>3.5</c:v>
                </c:pt>
                <c:pt idx="1">
                  <c:v>10.4</c:v>
                </c:pt>
              </c:numCache>
            </c:numRef>
          </c:xVal>
          <c:yVal>
            <c:numRef>
              <c:f>'Imax APB coude'!$A$37:$A$38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APB coude'!$T$35:$T$40</c:f>
              <c:numCache>
                <c:formatCode>0.00</c:formatCode>
                <c:ptCount val="6"/>
                <c:pt idx="0">
                  <c:v>1.088255578153603</c:v>
                </c:pt>
                <c:pt idx="1">
                  <c:v>7.911744421846397</c:v>
                </c:pt>
                <c:pt idx="2">
                  <c:v>4.5</c:v>
                </c:pt>
                <c:pt idx="3" formatCode="General">
                  <c:v>19.4</c:v>
                </c:pt>
                <c:pt idx="4">
                  <c:v>1.332349350289064</c:v>
                </c:pt>
                <c:pt idx="5">
                  <c:v>37.46765064971094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577004104"/>
        <c:axId val="577007192"/>
      </c:scatterChart>
      <c:valAx>
        <c:axId val="577004104"/>
        <c:scaling>
          <c:orientation val="minMax"/>
          <c:max val="100.0"/>
        </c:scaling>
        <c:axPos val="b"/>
        <c:numFmt formatCode="General" sourceLinked="1"/>
        <c:tickLblPos val="nextTo"/>
        <c:crossAx val="577007192"/>
        <c:crosses val="autoZero"/>
        <c:crossBetween val="midCat"/>
      </c:valAx>
      <c:valAx>
        <c:axId val="577007192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7004104"/>
        <c:crosses val="autoZero"/>
        <c:crossBetween val="midCat"/>
      </c:valAx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APB coude'!$P$37:$P$38</c:f>
              <c:numCache>
                <c:formatCode>General</c:formatCode>
                <c:ptCount val="2"/>
                <c:pt idx="0" formatCode="0.00">
                  <c:v>3.5</c:v>
                </c:pt>
                <c:pt idx="1">
                  <c:v>10.4</c:v>
                </c:pt>
              </c:numCache>
            </c:numRef>
          </c:xVal>
          <c:yVal>
            <c:numRef>
              <c:f>'Imax APB coude'!$A$37:$A$38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APB coude'!$T$35:$T$40</c:f>
              <c:numCache>
                <c:formatCode>0.00</c:formatCode>
                <c:ptCount val="6"/>
                <c:pt idx="0">
                  <c:v>1.088255578153603</c:v>
                </c:pt>
                <c:pt idx="1">
                  <c:v>7.911744421846397</c:v>
                </c:pt>
                <c:pt idx="2">
                  <c:v>4.5</c:v>
                </c:pt>
                <c:pt idx="3" formatCode="General">
                  <c:v>19.4</c:v>
                </c:pt>
                <c:pt idx="4">
                  <c:v>1.332349350289064</c:v>
                </c:pt>
                <c:pt idx="5">
                  <c:v>37.46765064971094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577024232"/>
        <c:axId val="577027304"/>
      </c:scatterChart>
      <c:valAx>
        <c:axId val="577024232"/>
        <c:scaling>
          <c:orientation val="minMax"/>
          <c:max val="100.0"/>
        </c:scaling>
        <c:axPos val="b"/>
        <c:numFmt formatCode="General" sourceLinked="1"/>
        <c:tickLblPos val="nextTo"/>
        <c:crossAx val="577027304"/>
        <c:crosses val="autoZero"/>
        <c:crossBetween val="midCat"/>
      </c:valAx>
      <c:valAx>
        <c:axId val="577027304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7024232"/>
        <c:crosses val="autoZero"/>
        <c:crossBetween val="midCat"/>
      </c:valAx>
    </c:plotArea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TA'!$B$35:$B$40</c:f>
              <c:numCache>
                <c:formatCode>General</c:formatCode>
                <c:ptCount val="6"/>
                <c:pt idx="0">
                  <c:v>0.7</c:v>
                </c:pt>
                <c:pt idx="1">
                  <c:v>3.3</c:v>
                </c:pt>
                <c:pt idx="2">
                  <c:v>2.0</c:v>
                </c:pt>
                <c:pt idx="3">
                  <c:v>6.5</c:v>
                </c:pt>
                <c:pt idx="4">
                  <c:v>2.6</c:v>
                </c:pt>
                <c:pt idx="5">
                  <c:v>10.4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1"/>
          <c:xVal>
            <c:numRef>
              <c:f>'imax TA'!$R$35:$R$40</c:f>
              <c:numCache>
                <c:formatCode>0.00</c:formatCode>
                <c:ptCount val="6"/>
                <c:pt idx="0">
                  <c:v>0.653207766606821</c:v>
                </c:pt>
                <c:pt idx="1">
                  <c:v>4.54679223339318</c:v>
                </c:pt>
                <c:pt idx="2">
                  <c:v>2.6</c:v>
                </c:pt>
                <c:pt idx="3" formatCode="General">
                  <c:v>17.8</c:v>
                </c:pt>
                <c:pt idx="4">
                  <c:v>4.516635220163097</c:v>
                </c:pt>
                <c:pt idx="5">
                  <c:v>31.01669811317024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577111880"/>
        <c:axId val="577114952"/>
      </c:scatterChart>
      <c:valAx>
        <c:axId val="577111880"/>
        <c:scaling>
          <c:orientation val="minMax"/>
          <c:max val="100.0"/>
        </c:scaling>
        <c:axPos val="b"/>
        <c:numFmt formatCode="General" sourceLinked="1"/>
        <c:tickLblPos val="nextTo"/>
        <c:crossAx val="577114952"/>
        <c:crosses val="autoZero"/>
        <c:crossBetween val="midCat"/>
      </c:valAx>
      <c:valAx>
        <c:axId val="577114952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7111880"/>
        <c:crosses val="autoZero"/>
        <c:crossBetween val="midCat"/>
      </c:valAx>
    </c:plotArea>
    <c:plotVisOnly val="1"/>
    <c:dispBlanksAs val="zero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coude'!$B$35:$B$40</c:f>
              <c:numCache>
                <c:formatCode>General</c:formatCode>
                <c:ptCount val="6"/>
                <c:pt idx="0">
                  <c:v>1.4</c:v>
                </c:pt>
                <c:pt idx="1">
                  <c:v>5.0</c:v>
                </c:pt>
                <c:pt idx="2">
                  <c:v>3.2</c:v>
                </c:pt>
                <c:pt idx="3">
                  <c:v>7.9</c:v>
                </c:pt>
                <c:pt idx="4">
                  <c:v>3.6</c:v>
                </c:pt>
                <c:pt idx="5">
                  <c:v>12.2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1"/>
          <c:xVal>
            <c:numRef>
              <c:f>'Imax APB coude'!$C$37:$C$38</c:f>
              <c:numCache>
                <c:formatCode>General</c:formatCode>
                <c:ptCount val="2"/>
                <c:pt idx="0">
                  <c:v>5.1</c:v>
                </c:pt>
                <c:pt idx="1">
                  <c:v>40.3</c:v>
                </c:pt>
              </c:numCache>
            </c:numRef>
          </c:xVal>
          <c:yVal>
            <c:numRef>
              <c:f>'Imax APB coude'!$A$37:$A$38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ser>
          <c:idx val="2"/>
          <c:order val="2"/>
          <c:xVal>
            <c:numRef>
              <c:f>'Imax APB coude'!$H$35:$H$40</c:f>
              <c:numCache>
                <c:formatCode>0.00</c:formatCode>
                <c:ptCount val="6"/>
                <c:pt idx="0">
                  <c:v>2.661350230455864</c:v>
                </c:pt>
                <c:pt idx="1">
                  <c:v>9.605316436210803</c:v>
                </c:pt>
                <c:pt idx="2">
                  <c:v>6.133333333333333</c:v>
                </c:pt>
                <c:pt idx="3" formatCode="General">
                  <c:v>33.17</c:v>
                </c:pt>
                <c:pt idx="4">
                  <c:v>12.60848905612281</c:v>
                </c:pt>
                <c:pt idx="5">
                  <c:v>53.72484427721038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3"/>
          <c:order val="3"/>
          <c:xVal>
            <c:numRef>
              <c:f>'Imax APB coude'!$L$35:$L$40</c:f>
              <c:numCache>
                <c:formatCode>0.0</c:formatCode>
                <c:ptCount val="6"/>
                <c:pt idx="0">
                  <c:v>0.0</c:v>
                </c:pt>
                <c:pt idx="1">
                  <c:v>21.3314868728306</c:v>
                </c:pt>
                <c:pt idx="2">
                  <c:v>10.2</c:v>
                </c:pt>
                <c:pt idx="3">
                  <c:v>34.4</c:v>
                </c:pt>
                <c:pt idx="4">
                  <c:v>12.1943700832424</c:v>
                </c:pt>
                <c:pt idx="5">
                  <c:v>56.6056299167576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577144776"/>
        <c:axId val="577147960"/>
      </c:scatterChart>
      <c:valAx>
        <c:axId val="577144776"/>
        <c:scaling>
          <c:orientation val="minMax"/>
          <c:max val="100.0"/>
        </c:scaling>
        <c:axPos val="b"/>
        <c:numFmt formatCode="General" sourceLinked="1"/>
        <c:tickLblPos val="nextTo"/>
        <c:crossAx val="577147960"/>
        <c:crosses val="autoZero"/>
        <c:crossBetween val="midCat"/>
      </c:valAx>
      <c:valAx>
        <c:axId val="577147960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7144776"/>
        <c:crosses val="autoZero"/>
        <c:crossBetween val="midCat"/>
      </c:valAx>
    </c:plotArea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1"/>
          <c:xVal>
            <c:numRef>
              <c:f>'Imax APB poignet'!$C$35:$C$40</c:f>
              <c:numCache>
                <c:formatCode>General</c:formatCode>
                <c:ptCount val="6"/>
                <c:pt idx="0" formatCode="0.00">
                  <c:v>3.387454650184628</c:v>
                </c:pt>
                <c:pt idx="1">
                  <c:v>13.17</c:v>
                </c:pt>
                <c:pt idx="2" formatCode="0.00">
                  <c:v>8.28</c:v>
                </c:pt>
                <c:pt idx="3">
                  <c:v>38.86</c:v>
                </c:pt>
                <c:pt idx="4" formatCode="0.00">
                  <c:v>20.91653322236752</c:v>
                </c:pt>
                <c:pt idx="5" formatCode="0.00">
                  <c:v>56.80346677763223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2"/>
          <c:order val="2"/>
          <c:xVal>
            <c:numRef>
              <c:f>'Imax APB poignet'!$H$35:$H$40</c:f>
              <c:numCache>
                <c:formatCode>0.00</c:formatCode>
                <c:ptCount val="6"/>
                <c:pt idx="0">
                  <c:v>1.89800741712997</c:v>
                </c:pt>
                <c:pt idx="1">
                  <c:v>3.935325916203364</c:v>
                </c:pt>
                <c:pt idx="2">
                  <c:v>2.916666666666666</c:v>
                </c:pt>
                <c:pt idx="3" formatCode="General">
                  <c:v>15.35</c:v>
                </c:pt>
                <c:pt idx="4">
                  <c:v>0.0</c:v>
                </c:pt>
                <c:pt idx="5">
                  <c:v>30.77073279711441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3"/>
          <c:order val="3"/>
          <c:xVal>
            <c:numRef>
              <c:f>'Imax APB poignet'!$L$35:$L$40</c:f>
              <c:numCache>
                <c:formatCode>0.00</c:formatCode>
                <c:ptCount val="6"/>
                <c:pt idx="0">
                  <c:v>1.609446999457903</c:v>
                </c:pt>
                <c:pt idx="1">
                  <c:v>9.340553000542095</c:v>
                </c:pt>
                <c:pt idx="2">
                  <c:v>5.475</c:v>
                </c:pt>
                <c:pt idx="3" formatCode="General">
                  <c:v>24.35</c:v>
                </c:pt>
                <c:pt idx="4">
                  <c:v>13.38323201667875</c:v>
                </c:pt>
                <c:pt idx="5">
                  <c:v>35.31676798332114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576838920"/>
        <c:axId val="577041608"/>
      </c:scatterChart>
      <c:valAx>
        <c:axId val="576838920"/>
        <c:scaling>
          <c:orientation val="minMax"/>
          <c:max val="100.0"/>
        </c:scaling>
        <c:axPos val="b"/>
        <c:numFmt formatCode="General" sourceLinked="1"/>
        <c:tickLblPos val="nextTo"/>
        <c:crossAx val="577041608"/>
        <c:crosses val="autoZero"/>
        <c:crossBetween val="midCat"/>
      </c:valAx>
      <c:valAx>
        <c:axId val="577041608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6838920"/>
        <c:crosses val="autoZero"/>
        <c:crossBetween val="midCat"/>
      </c:valAx>
    </c:plotArea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TA'!$B$35:$B$40</c:f>
              <c:numCache>
                <c:formatCode>General</c:formatCode>
                <c:ptCount val="6"/>
                <c:pt idx="0">
                  <c:v>0.7</c:v>
                </c:pt>
                <c:pt idx="1">
                  <c:v>3.3</c:v>
                </c:pt>
                <c:pt idx="2">
                  <c:v>2.0</c:v>
                </c:pt>
                <c:pt idx="3">
                  <c:v>6.5</c:v>
                </c:pt>
                <c:pt idx="4">
                  <c:v>2.6</c:v>
                </c:pt>
                <c:pt idx="5">
                  <c:v>10.4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1"/>
          <c:xVal>
            <c:numRef>
              <c:f>'imax TA'!$C$37:$C$38</c:f>
              <c:numCache>
                <c:formatCode>General</c:formatCode>
                <c:ptCount val="2"/>
                <c:pt idx="0">
                  <c:v>4.1</c:v>
                </c:pt>
                <c:pt idx="1">
                  <c:v>50.2</c:v>
                </c:pt>
              </c:numCache>
            </c:numRef>
          </c:xVal>
          <c:yVal>
            <c:numRef>
              <c:f>'imax TA'!$A$37:$A$38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ser>
          <c:idx val="2"/>
          <c:order val="2"/>
          <c:xVal>
            <c:numRef>
              <c:f>'imax TA'!$H$35:$H$40</c:f>
              <c:numCache>
                <c:formatCode>0.0</c:formatCode>
                <c:ptCount val="6"/>
                <c:pt idx="0" formatCode="General">
                  <c:v>0.0</c:v>
                </c:pt>
                <c:pt idx="1">
                  <c:v>8.058935800859414</c:v>
                </c:pt>
                <c:pt idx="2">
                  <c:v>3.966666666666667</c:v>
                </c:pt>
                <c:pt idx="3">
                  <c:v>31.25</c:v>
                </c:pt>
                <c:pt idx="4" formatCode="General">
                  <c:v>0.0</c:v>
                </c:pt>
                <c:pt idx="5">
                  <c:v>66.08933122205389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3"/>
          <c:order val="3"/>
          <c:xVal>
            <c:numRef>
              <c:f>'imax TA'!$L$37:$L$38</c:f>
              <c:numCache>
                <c:formatCode>General</c:formatCode>
                <c:ptCount val="2"/>
                <c:pt idx="0">
                  <c:v>1.7</c:v>
                </c:pt>
                <c:pt idx="1">
                  <c:v>3.0</c:v>
                </c:pt>
              </c:numCache>
            </c:numRef>
          </c:xVal>
          <c:yVal>
            <c:numRef>
              <c:f>'imax TA'!$A$37:$A$38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axId val="577173928"/>
        <c:axId val="577167032"/>
      </c:scatterChart>
      <c:valAx>
        <c:axId val="577173928"/>
        <c:scaling>
          <c:orientation val="minMax"/>
          <c:max val="100.0"/>
        </c:scaling>
        <c:axPos val="b"/>
        <c:numFmt formatCode="General" sourceLinked="1"/>
        <c:tickLblPos val="nextTo"/>
        <c:crossAx val="577167032"/>
        <c:crosses val="autoZero"/>
        <c:crossBetween val="midCat"/>
      </c:valAx>
      <c:valAx>
        <c:axId val="577167032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7173928"/>
        <c:crosses val="autoZero"/>
        <c:crossBetween val="midCat"/>
      </c:valAx>
    </c:plotArea>
    <c:plotVisOnly val="1"/>
    <c:dispBlanksAs val="zero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ADM'!$B$35:$B$40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2.3</c:v>
                </c:pt>
                <c:pt idx="3">
                  <c:v>5.6</c:v>
                </c:pt>
                <c:pt idx="4">
                  <c:v>4.1</c:v>
                </c:pt>
                <c:pt idx="5">
                  <c:v>7.1</c:v>
                </c:pt>
              </c:numCache>
            </c:numRef>
          </c:xVal>
          <c:yVal>
            <c:numRef>
              <c:f>'Imax ADM'!$A$35:$A$40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2"/>
          <c:order val="1"/>
          <c:xVal>
            <c:numRef>
              <c:f>'Imax ADM'!$H$35:$H$40</c:f>
              <c:numCache>
                <c:formatCode>General</c:formatCode>
                <c:ptCount val="6"/>
                <c:pt idx="0">
                  <c:v>1.0</c:v>
                </c:pt>
                <c:pt idx="1">
                  <c:v>8.8</c:v>
                </c:pt>
                <c:pt idx="2">
                  <c:v>4.92</c:v>
                </c:pt>
                <c:pt idx="3">
                  <c:v>30.2</c:v>
                </c:pt>
                <c:pt idx="4">
                  <c:v>6.0</c:v>
                </c:pt>
                <c:pt idx="5">
                  <c:v>54.5</c:v>
                </c:pt>
              </c:numCache>
            </c:numRef>
          </c:xVal>
          <c:yVal>
            <c:numRef>
              <c:f>'Imax ADM'!$A$35:$A$40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3"/>
          <c:order val="2"/>
          <c:xVal>
            <c:numRef>
              <c:f>'Imax ADM'!$L$37:$L$38</c:f>
              <c:numCache>
                <c:formatCode>General</c:formatCode>
                <c:ptCount val="2"/>
                <c:pt idx="0">
                  <c:v>1.7</c:v>
                </c:pt>
                <c:pt idx="1">
                  <c:v>3.0</c:v>
                </c:pt>
              </c:numCache>
            </c:numRef>
          </c:xVal>
          <c:yVal>
            <c:numRef>
              <c:f>'Imax ADM'!$A$37:$A$38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axId val="577010968"/>
        <c:axId val="577067880"/>
      </c:scatterChart>
      <c:valAx>
        <c:axId val="577010968"/>
        <c:scaling>
          <c:orientation val="minMax"/>
          <c:max val="100.0"/>
        </c:scaling>
        <c:axPos val="b"/>
        <c:numFmt formatCode="General" sourceLinked="1"/>
        <c:tickLblPos val="nextTo"/>
        <c:crossAx val="577067880"/>
        <c:crosses val="autoZero"/>
        <c:crossBetween val="midCat"/>
      </c:valAx>
      <c:valAx>
        <c:axId val="577067880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7010968"/>
        <c:crosses val="autoZero"/>
        <c:crossBetween val="midCat"/>
      </c:valAx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139786953462493"/>
                  <c:y val="0.3283814648989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APB poignet'!$G$2:$G$28</c:f>
              <c:numCache>
                <c:formatCode>General</c:formatCode>
                <c:ptCount val="27"/>
                <c:pt idx="0" formatCode="0.00">
                  <c:v>0.196282647011697</c:v>
                </c:pt>
                <c:pt idx="2" formatCode="0.00">
                  <c:v>0.210961905148282</c:v>
                </c:pt>
                <c:pt idx="3" formatCode="0.00">
                  <c:v>0.226473769605192</c:v>
                </c:pt>
                <c:pt idx="4" formatCode="0.00">
                  <c:v>0.226002629848784</c:v>
                </c:pt>
                <c:pt idx="5" formatCode="0.00">
                  <c:v>0.195918367346939</c:v>
                </c:pt>
                <c:pt idx="6" formatCode="0.00">
                  <c:v>0.225895514360501</c:v>
                </c:pt>
                <c:pt idx="7" formatCode="0.00">
                  <c:v>0.390368178829717</c:v>
                </c:pt>
                <c:pt idx="8" formatCode="0.00">
                  <c:v>0.321402483564646</c:v>
                </c:pt>
                <c:pt idx="9" formatCode="0.00">
                  <c:v>0.277742709253882</c:v>
                </c:pt>
                <c:pt idx="10" formatCode="0.00">
                  <c:v>0.23981261154075</c:v>
                </c:pt>
                <c:pt idx="11" formatCode="0.00">
                  <c:v>0.220385674931129</c:v>
                </c:pt>
                <c:pt idx="12" formatCode="0.00">
                  <c:v>0.239912128569777</c:v>
                </c:pt>
                <c:pt idx="13" formatCode="0.00">
                  <c:v>0.231206235962479</c:v>
                </c:pt>
                <c:pt idx="14" formatCode="0.00">
                  <c:v>0.193771626297578</c:v>
                </c:pt>
                <c:pt idx="15" formatCode="0.00">
                  <c:v>0.2734375</c:v>
                </c:pt>
                <c:pt idx="16" formatCode="0.00">
                  <c:v>0.249337204898371</c:v>
                </c:pt>
                <c:pt idx="17" formatCode="0.00">
                  <c:v>0.228571428571429</c:v>
                </c:pt>
                <c:pt idx="18" formatCode="0.00">
                  <c:v>0.221297397278372</c:v>
                </c:pt>
                <c:pt idx="19" formatCode="0.00">
                  <c:v>0.430277170210477</c:v>
                </c:pt>
                <c:pt idx="20" formatCode="0.00">
                  <c:v>0.208209399167162</c:v>
                </c:pt>
                <c:pt idx="21" formatCode="0.00">
                  <c:v>0.179981634527089</c:v>
                </c:pt>
                <c:pt idx="22" formatCode="0.00">
                  <c:v>0.237953599048186</c:v>
                </c:pt>
                <c:pt idx="23" formatCode="0.00">
                  <c:v>0.220580511886839</c:v>
                </c:pt>
                <c:pt idx="24" formatCode="0.00">
                  <c:v>0.248357634994392</c:v>
                </c:pt>
                <c:pt idx="25" formatCode="0.00">
                  <c:v>0.3125</c:v>
                </c:pt>
                <c:pt idx="26" formatCode="0.00">
                  <c:v>0.300408163265306</c:v>
                </c:pt>
              </c:numCache>
            </c:numRef>
          </c:xVal>
          <c:yVal>
            <c:numRef>
              <c:f>'Imax APB poignet'!$B$2:$B$28</c:f>
              <c:numCache>
                <c:formatCode>0.00</c:formatCode>
                <c:ptCount val="27"/>
                <c:pt idx="0">
                  <c:v>2.2</c:v>
                </c:pt>
                <c:pt idx="1">
                  <c:v>2.3</c:v>
                </c:pt>
                <c:pt idx="2">
                  <c:v>1.4</c:v>
                </c:pt>
                <c:pt idx="3">
                  <c:v>1.9</c:v>
                </c:pt>
                <c:pt idx="4">
                  <c:v>1.6</c:v>
                </c:pt>
                <c:pt idx="5">
                  <c:v>2.5</c:v>
                </c:pt>
                <c:pt idx="6">
                  <c:v>1.1</c:v>
                </c:pt>
                <c:pt idx="7">
                  <c:v>1.7</c:v>
                </c:pt>
                <c:pt idx="8">
                  <c:v>1.4</c:v>
                </c:pt>
                <c:pt idx="9">
                  <c:v>1.8</c:v>
                </c:pt>
                <c:pt idx="10">
                  <c:v>1.5</c:v>
                </c:pt>
                <c:pt idx="11">
                  <c:v>1.2</c:v>
                </c:pt>
                <c:pt idx="12">
                  <c:v>1.6</c:v>
                </c:pt>
                <c:pt idx="13">
                  <c:v>1.1</c:v>
                </c:pt>
                <c:pt idx="14">
                  <c:v>2.1</c:v>
                </c:pt>
                <c:pt idx="15">
                  <c:v>1.4</c:v>
                </c:pt>
                <c:pt idx="16">
                  <c:v>1.6</c:v>
                </c:pt>
                <c:pt idx="17">
                  <c:v>2.5</c:v>
                </c:pt>
                <c:pt idx="18">
                  <c:v>1.9</c:v>
                </c:pt>
                <c:pt idx="19">
                  <c:v>1.3</c:v>
                </c:pt>
                <c:pt idx="20">
                  <c:v>0.9</c:v>
                </c:pt>
                <c:pt idx="21">
                  <c:v>1.6</c:v>
                </c:pt>
                <c:pt idx="22">
                  <c:v>1.2</c:v>
                </c:pt>
                <c:pt idx="23">
                  <c:v>0.9</c:v>
                </c:pt>
                <c:pt idx="24">
                  <c:v>1.7</c:v>
                </c:pt>
                <c:pt idx="25">
                  <c:v>2.0</c:v>
                </c:pt>
                <c:pt idx="26">
                  <c:v>1.7</c:v>
                </c:pt>
              </c:numCache>
            </c:numRef>
          </c:yVal>
        </c:ser>
        <c:axId val="575502936"/>
        <c:axId val="575506088"/>
      </c:scatterChart>
      <c:valAx>
        <c:axId val="575502936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575506088"/>
        <c:crosses val="autoZero"/>
        <c:crossBetween val="midCat"/>
      </c:valAx>
      <c:valAx>
        <c:axId val="575506088"/>
        <c:scaling>
          <c:logBase val="10.0"/>
          <c:orientation val="minMax"/>
        </c:scaling>
        <c:axPos val="l"/>
        <c:majorGridlines/>
        <c:numFmt formatCode="0.00" sourceLinked="1"/>
        <c:tickLblPos val="nextTo"/>
        <c:crossAx val="575502936"/>
        <c:crosses val="autoZero"/>
        <c:crossBetween val="midCat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APB coude'!$Z$35:$Z$40</c:f>
              <c:numCache>
                <c:formatCode>0.00</c:formatCode>
                <c:ptCount val="6"/>
                <c:pt idx="0">
                  <c:v>0.858996361987234</c:v>
                </c:pt>
                <c:pt idx="1">
                  <c:v>3.791003638012766</c:v>
                </c:pt>
                <c:pt idx="2">
                  <c:v>2.3</c:v>
                </c:pt>
                <c:pt idx="3" formatCode="General">
                  <c:v>5.0</c:v>
                </c:pt>
                <c:pt idx="4">
                  <c:v>2.582863896322533</c:v>
                </c:pt>
                <c:pt idx="5">
                  <c:v>7.317136103677464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APB coude'!$AF$35:$AF$40</c:f>
              <c:numCache>
                <c:formatCode>0.00</c:formatCode>
                <c:ptCount val="6"/>
                <c:pt idx="0">
                  <c:v>1.291723746970178</c:v>
                </c:pt>
                <c:pt idx="1">
                  <c:v>2.508276253029822</c:v>
                </c:pt>
                <c:pt idx="2">
                  <c:v>1.9</c:v>
                </c:pt>
                <c:pt idx="3" formatCode="General">
                  <c:v>4.8</c:v>
                </c:pt>
                <c:pt idx="4">
                  <c:v>3.837509342348912</c:v>
                </c:pt>
                <c:pt idx="5">
                  <c:v>5.695823990984421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577266680"/>
        <c:axId val="577269752"/>
      </c:scatterChart>
      <c:valAx>
        <c:axId val="577266680"/>
        <c:scaling>
          <c:orientation val="minMax"/>
          <c:max val="10.0"/>
        </c:scaling>
        <c:axPos val="b"/>
        <c:numFmt formatCode="General" sourceLinked="1"/>
        <c:tickLblPos val="nextTo"/>
        <c:crossAx val="577269752"/>
        <c:crosses val="autoZero"/>
        <c:crossBetween val="midCat"/>
      </c:valAx>
      <c:valAx>
        <c:axId val="577269752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7266680"/>
        <c:crosses val="autoZero"/>
        <c:crossBetween val="midCat"/>
      </c:valAx>
    </c:plotArea>
    <c:plotVisOnly val="1"/>
    <c:dispBlanksAs val="zero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2"/>
          <c:order val="3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3"/>
          <c:order val="4"/>
          <c:xVal>
            <c:numRef>
              <c:f>'Imax APB poignet'!$Z$35:$Z$40</c:f>
              <c:numCache>
                <c:formatCode>0.00</c:formatCode>
                <c:ptCount val="6"/>
                <c:pt idx="0">
                  <c:v>1.408452405257735</c:v>
                </c:pt>
                <c:pt idx="1">
                  <c:v>1.991547594742265</c:v>
                </c:pt>
                <c:pt idx="2">
                  <c:v>1.7</c:v>
                </c:pt>
                <c:pt idx="3" formatCode="General">
                  <c:v>4.6</c:v>
                </c:pt>
                <c:pt idx="4">
                  <c:v>2.59077904696336</c:v>
                </c:pt>
                <c:pt idx="5">
                  <c:v>6.569220953036641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5"/>
          <c:order val="5"/>
          <c:xVal>
            <c:numRef>
              <c:f>'Imax APB poignet'!$AD$35:$AD$40</c:f>
              <c:numCache>
                <c:formatCode>0.00</c:formatCode>
                <c:ptCount val="6"/>
                <c:pt idx="0">
                  <c:v>0.925834028937602</c:v>
                </c:pt>
                <c:pt idx="1">
                  <c:v>1.924165971062398</c:v>
                </c:pt>
                <c:pt idx="2">
                  <c:v>1.4</c:v>
                </c:pt>
                <c:pt idx="3" formatCode="General">
                  <c:v>2.8</c:v>
                </c:pt>
                <c:pt idx="4">
                  <c:v>1.927402488049795</c:v>
                </c:pt>
                <c:pt idx="5">
                  <c:v>3.572597511950205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APB poignet'!$Z$35:$Z$40</c:f>
              <c:numCache>
                <c:formatCode>0.00</c:formatCode>
                <c:ptCount val="6"/>
                <c:pt idx="0">
                  <c:v>1.408452405257735</c:v>
                </c:pt>
                <c:pt idx="1">
                  <c:v>1.991547594742265</c:v>
                </c:pt>
                <c:pt idx="2">
                  <c:v>1.7</c:v>
                </c:pt>
                <c:pt idx="3" formatCode="General">
                  <c:v>4.6</c:v>
                </c:pt>
                <c:pt idx="4">
                  <c:v>2.59077904696336</c:v>
                </c:pt>
                <c:pt idx="5">
                  <c:v>6.569220953036641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APB poignet'!$AD$35:$AD$40</c:f>
              <c:numCache>
                <c:formatCode>0.00</c:formatCode>
                <c:ptCount val="6"/>
                <c:pt idx="0">
                  <c:v>0.925834028937602</c:v>
                </c:pt>
                <c:pt idx="1">
                  <c:v>1.924165971062398</c:v>
                </c:pt>
                <c:pt idx="2">
                  <c:v>1.4</c:v>
                </c:pt>
                <c:pt idx="3" formatCode="General">
                  <c:v>2.8</c:v>
                </c:pt>
                <c:pt idx="4">
                  <c:v>1.927402488049795</c:v>
                </c:pt>
                <c:pt idx="5">
                  <c:v>3.572597511950205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577100952"/>
        <c:axId val="577339960"/>
      </c:scatterChart>
      <c:valAx>
        <c:axId val="577100952"/>
        <c:scaling>
          <c:orientation val="minMax"/>
          <c:max val="10.0"/>
        </c:scaling>
        <c:axPos val="b"/>
        <c:numFmt formatCode="General" sourceLinked="1"/>
        <c:tickLblPos val="nextTo"/>
        <c:crossAx val="577339960"/>
        <c:crosses val="autoZero"/>
        <c:crossBetween val="midCat"/>
      </c:valAx>
      <c:valAx>
        <c:axId val="577339960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7100952"/>
        <c:crosses val="autoZero"/>
        <c:crossBetween val="midCat"/>
      </c:valAx>
    </c:plotArea>
    <c:plotVisOnly val="1"/>
    <c:dispBlanksAs val="zero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TA'!$B$35:$B$40</c:f>
              <c:numCache>
                <c:formatCode>General</c:formatCode>
                <c:ptCount val="6"/>
                <c:pt idx="0">
                  <c:v>0.7</c:v>
                </c:pt>
                <c:pt idx="1">
                  <c:v>3.3</c:v>
                </c:pt>
                <c:pt idx="2">
                  <c:v>2.0</c:v>
                </c:pt>
                <c:pt idx="3">
                  <c:v>6.5</c:v>
                </c:pt>
                <c:pt idx="4">
                  <c:v>2.6</c:v>
                </c:pt>
                <c:pt idx="5">
                  <c:v>10.4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TA'!$W$35:$W$40</c:f>
              <c:numCache>
                <c:formatCode>0.00</c:formatCode>
                <c:ptCount val="6"/>
                <c:pt idx="0">
                  <c:v>1.037867965644036</c:v>
                </c:pt>
                <c:pt idx="1">
                  <c:v>1.462132034355964</c:v>
                </c:pt>
                <c:pt idx="2">
                  <c:v>1.3</c:v>
                </c:pt>
                <c:pt idx="3" formatCode="General">
                  <c:v>3.9</c:v>
                </c:pt>
                <c:pt idx="4">
                  <c:v>2.485786437626906</c:v>
                </c:pt>
                <c:pt idx="5">
                  <c:v>5.314213562373086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TA'!$AB$35:$AB$40</c:f>
              <c:numCache>
                <c:formatCode>0.00</c:formatCode>
                <c:ptCount val="6"/>
                <c:pt idx="0">
                  <c:v>1.305329923504436</c:v>
                </c:pt>
                <c:pt idx="1">
                  <c:v>2.658306440131927</c:v>
                </c:pt>
                <c:pt idx="2">
                  <c:v>1.981818181818181</c:v>
                </c:pt>
                <c:pt idx="3" formatCode="General">
                  <c:v>6.6</c:v>
                </c:pt>
                <c:pt idx="4">
                  <c:v>3.771406886221326</c:v>
                </c:pt>
                <c:pt idx="5">
                  <c:v>9.3558658410514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577457304"/>
        <c:axId val="577460376"/>
      </c:scatterChart>
      <c:valAx>
        <c:axId val="577457304"/>
        <c:scaling>
          <c:orientation val="minMax"/>
          <c:max val="10.0"/>
        </c:scaling>
        <c:axPos val="b"/>
        <c:numFmt formatCode="General" sourceLinked="1"/>
        <c:tickLblPos val="nextTo"/>
        <c:crossAx val="577460376"/>
        <c:crosses val="autoZero"/>
        <c:crossBetween val="midCat"/>
      </c:valAx>
      <c:valAx>
        <c:axId val="577460376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577457304"/>
        <c:crosses val="autoZero"/>
        <c:crossBetween val="midCat"/>
      </c:valAx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094234330335462"/>
                  <c:y val="0.15462818202998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APB poignet'!$G$2:$G$28</c:f>
              <c:numCache>
                <c:formatCode>General</c:formatCode>
                <c:ptCount val="27"/>
                <c:pt idx="0" formatCode="0.00">
                  <c:v>0.196282647011697</c:v>
                </c:pt>
                <c:pt idx="2" formatCode="0.00">
                  <c:v>0.210961905148282</c:v>
                </c:pt>
                <c:pt idx="3" formatCode="0.00">
                  <c:v>0.226473769605192</c:v>
                </c:pt>
                <c:pt idx="4" formatCode="0.00">
                  <c:v>0.226002629848784</c:v>
                </c:pt>
                <c:pt idx="5" formatCode="0.00">
                  <c:v>0.195918367346939</c:v>
                </c:pt>
                <c:pt idx="6" formatCode="0.00">
                  <c:v>0.225895514360501</c:v>
                </c:pt>
                <c:pt idx="7" formatCode="0.00">
                  <c:v>0.390368178829717</c:v>
                </c:pt>
                <c:pt idx="8" formatCode="0.00">
                  <c:v>0.321402483564646</c:v>
                </c:pt>
                <c:pt idx="9" formatCode="0.00">
                  <c:v>0.277742709253882</c:v>
                </c:pt>
                <c:pt idx="10" formatCode="0.00">
                  <c:v>0.23981261154075</c:v>
                </c:pt>
                <c:pt idx="11" formatCode="0.00">
                  <c:v>0.220385674931129</c:v>
                </c:pt>
                <c:pt idx="12" formatCode="0.00">
                  <c:v>0.239912128569777</c:v>
                </c:pt>
                <c:pt idx="13" formatCode="0.00">
                  <c:v>0.231206235962479</c:v>
                </c:pt>
                <c:pt idx="14" formatCode="0.00">
                  <c:v>0.193771626297578</c:v>
                </c:pt>
                <c:pt idx="15" formatCode="0.00">
                  <c:v>0.2734375</c:v>
                </c:pt>
                <c:pt idx="16" formatCode="0.00">
                  <c:v>0.249337204898371</c:v>
                </c:pt>
                <c:pt idx="17" formatCode="0.00">
                  <c:v>0.228571428571429</c:v>
                </c:pt>
                <c:pt idx="18" formatCode="0.00">
                  <c:v>0.221297397278372</c:v>
                </c:pt>
                <c:pt idx="19" formatCode="0.00">
                  <c:v>0.430277170210477</c:v>
                </c:pt>
                <c:pt idx="20" formatCode="0.00">
                  <c:v>0.208209399167162</c:v>
                </c:pt>
                <c:pt idx="21" formatCode="0.00">
                  <c:v>0.179981634527089</c:v>
                </c:pt>
                <c:pt idx="22" formatCode="0.00">
                  <c:v>0.237953599048186</c:v>
                </c:pt>
                <c:pt idx="23" formatCode="0.00">
                  <c:v>0.220580511886839</c:v>
                </c:pt>
                <c:pt idx="24" formatCode="0.00">
                  <c:v>0.248357634994392</c:v>
                </c:pt>
                <c:pt idx="25" formatCode="0.00">
                  <c:v>0.3125</c:v>
                </c:pt>
                <c:pt idx="26" formatCode="0.00">
                  <c:v>0.300408163265306</c:v>
                </c:pt>
              </c:numCache>
            </c:numRef>
          </c:xVal>
          <c:yVal>
            <c:numRef>
              <c:f>'Imax APB poignet'!$C$2:$C$28</c:f>
              <c:numCache>
                <c:formatCode>0.00</c:formatCode>
                <c:ptCount val="27"/>
                <c:pt idx="0">
                  <c:v>5.6</c:v>
                </c:pt>
                <c:pt idx="1">
                  <c:v>5.9</c:v>
                </c:pt>
                <c:pt idx="2">
                  <c:v>3.4</c:v>
                </c:pt>
                <c:pt idx="3">
                  <c:v>3.5</c:v>
                </c:pt>
                <c:pt idx="4">
                  <c:v>2.9</c:v>
                </c:pt>
                <c:pt idx="5">
                  <c:v>4.3</c:v>
                </c:pt>
                <c:pt idx="6">
                  <c:v>2.1</c:v>
                </c:pt>
                <c:pt idx="7">
                  <c:v>4.3</c:v>
                </c:pt>
                <c:pt idx="8">
                  <c:v>2.5</c:v>
                </c:pt>
                <c:pt idx="9">
                  <c:v>3.2</c:v>
                </c:pt>
                <c:pt idx="10">
                  <c:v>3.5</c:v>
                </c:pt>
                <c:pt idx="11">
                  <c:v>2.6</c:v>
                </c:pt>
                <c:pt idx="12">
                  <c:v>3.5</c:v>
                </c:pt>
                <c:pt idx="13">
                  <c:v>3.5</c:v>
                </c:pt>
                <c:pt idx="14">
                  <c:v>6.0</c:v>
                </c:pt>
                <c:pt idx="15">
                  <c:v>2.8</c:v>
                </c:pt>
                <c:pt idx="16">
                  <c:v>6.0</c:v>
                </c:pt>
                <c:pt idx="17">
                  <c:v>4.9</c:v>
                </c:pt>
                <c:pt idx="18">
                  <c:v>5.0</c:v>
                </c:pt>
                <c:pt idx="19">
                  <c:v>2.5</c:v>
                </c:pt>
                <c:pt idx="20">
                  <c:v>2.4</c:v>
                </c:pt>
                <c:pt idx="21">
                  <c:v>4.1</c:v>
                </c:pt>
                <c:pt idx="22">
                  <c:v>2.8</c:v>
                </c:pt>
                <c:pt idx="23">
                  <c:v>2.1</c:v>
                </c:pt>
                <c:pt idx="24">
                  <c:v>4.0</c:v>
                </c:pt>
                <c:pt idx="25">
                  <c:v>4.7</c:v>
                </c:pt>
                <c:pt idx="26">
                  <c:v>3.5</c:v>
                </c:pt>
              </c:numCache>
            </c:numRef>
          </c:yVal>
        </c:ser>
        <c:axId val="575530328"/>
        <c:axId val="575533480"/>
      </c:scatterChart>
      <c:valAx>
        <c:axId val="575530328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575533480"/>
        <c:crosses val="autoZero"/>
        <c:crossBetween val="midCat"/>
      </c:valAx>
      <c:valAx>
        <c:axId val="575533480"/>
        <c:scaling>
          <c:logBase val="10.0"/>
          <c:orientation val="minMax"/>
        </c:scaling>
        <c:axPos val="l"/>
        <c:majorGridlines/>
        <c:numFmt formatCode="0.00" sourceLinked="1"/>
        <c:tickLblPos val="nextTo"/>
        <c:crossAx val="575530328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0144010277403431"/>
                  <c:y val="-0.35733259256838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TA'!$F$2:$F$28</c:f>
              <c:numCache>
                <c:formatCode>0.00</c:formatCode>
                <c:ptCount val="27"/>
                <c:pt idx="0">
                  <c:v>0.230300453514739</c:v>
                </c:pt>
                <c:pt idx="1">
                  <c:v>0.355998576005696</c:v>
                </c:pt>
                <c:pt idx="2">
                  <c:v>0.346260387811634</c:v>
                </c:pt>
                <c:pt idx="3">
                  <c:v>0.308641975308642</c:v>
                </c:pt>
                <c:pt idx="4">
                  <c:v>0.256369171607114</c:v>
                </c:pt>
                <c:pt idx="5">
                  <c:v>0.390368178829717</c:v>
                </c:pt>
                <c:pt idx="6">
                  <c:v>0.324661810613944</c:v>
                </c:pt>
                <c:pt idx="7">
                  <c:v>0.239912128569777</c:v>
                </c:pt>
                <c:pt idx="8">
                  <c:v>0.231206235962479</c:v>
                </c:pt>
                <c:pt idx="9">
                  <c:v>0.2734375</c:v>
                </c:pt>
                <c:pt idx="10">
                  <c:v>0.228571428571429</c:v>
                </c:pt>
                <c:pt idx="11">
                  <c:v>0.221297397278372</c:v>
                </c:pt>
                <c:pt idx="12">
                  <c:v>0.249337204898371</c:v>
                </c:pt>
                <c:pt idx="13">
                  <c:v>0.315720714182029</c:v>
                </c:pt>
                <c:pt idx="14">
                  <c:v>0.20956607495069</c:v>
                </c:pt>
                <c:pt idx="15">
                  <c:v>0.245089457652043</c:v>
                </c:pt>
                <c:pt idx="16">
                  <c:v>0.277176852352623</c:v>
                </c:pt>
                <c:pt idx="17">
                  <c:v>0.223954134193317</c:v>
                </c:pt>
                <c:pt idx="18">
                  <c:v>0.25</c:v>
                </c:pt>
                <c:pt idx="19">
                  <c:v>0.1953125</c:v>
                </c:pt>
                <c:pt idx="20">
                  <c:v>0.241287923737194</c:v>
                </c:pt>
                <c:pt idx="21">
                  <c:v>0.22096807907074</c:v>
                </c:pt>
                <c:pt idx="22">
                  <c:v>0.208307031940412</c:v>
                </c:pt>
                <c:pt idx="23">
                  <c:v>0.250995015956112</c:v>
                </c:pt>
                <c:pt idx="24">
                  <c:v>0.187085153598901</c:v>
                </c:pt>
                <c:pt idx="25">
                  <c:v>0.279155188246097</c:v>
                </c:pt>
                <c:pt idx="26">
                  <c:v>0.214619366241636</c:v>
                </c:pt>
              </c:numCache>
            </c:numRef>
          </c:xVal>
          <c:yVal>
            <c:numRef>
              <c:f>'Imax APB coude'!$A$2:$A$28</c:f>
              <c:numCache>
                <c:formatCode>0.00</c:formatCode>
                <c:ptCount val="27"/>
                <c:pt idx="0" formatCode="General">
                  <c:v>1.2</c:v>
                </c:pt>
                <c:pt idx="1">
                  <c:v>3.1</c:v>
                </c:pt>
                <c:pt idx="2">
                  <c:v>1.2</c:v>
                </c:pt>
                <c:pt idx="3" formatCode="General">
                  <c:v>1.9</c:v>
                </c:pt>
                <c:pt idx="4" formatCode="General">
                  <c:v>2.9</c:v>
                </c:pt>
                <c:pt idx="5" formatCode="General">
                  <c:v>2.4</c:v>
                </c:pt>
                <c:pt idx="6" formatCode="General">
                  <c:v>1.8</c:v>
                </c:pt>
                <c:pt idx="7">
                  <c:v>4.0</c:v>
                </c:pt>
                <c:pt idx="8">
                  <c:v>4.1</c:v>
                </c:pt>
                <c:pt idx="9">
                  <c:v>2.3</c:v>
                </c:pt>
                <c:pt idx="10">
                  <c:v>2.7</c:v>
                </c:pt>
                <c:pt idx="11">
                  <c:v>2.2</c:v>
                </c:pt>
                <c:pt idx="12">
                  <c:v>2.9</c:v>
                </c:pt>
                <c:pt idx="13">
                  <c:v>3.6</c:v>
                </c:pt>
                <c:pt idx="14">
                  <c:v>3.0</c:v>
                </c:pt>
                <c:pt idx="15">
                  <c:v>5.1</c:v>
                </c:pt>
                <c:pt idx="16">
                  <c:v>4.3</c:v>
                </c:pt>
                <c:pt idx="17">
                  <c:v>3.0</c:v>
                </c:pt>
                <c:pt idx="18">
                  <c:v>3.9</c:v>
                </c:pt>
                <c:pt idx="19">
                  <c:v>10.4</c:v>
                </c:pt>
                <c:pt idx="20">
                  <c:v>0.8</c:v>
                </c:pt>
                <c:pt idx="21">
                  <c:v>2.2</c:v>
                </c:pt>
                <c:pt idx="22">
                  <c:v>4.6</c:v>
                </c:pt>
                <c:pt idx="23">
                  <c:v>3.6</c:v>
                </c:pt>
                <c:pt idx="24">
                  <c:v>1.8</c:v>
                </c:pt>
                <c:pt idx="25">
                  <c:v>2.8</c:v>
                </c:pt>
                <c:pt idx="26" formatCode="General">
                  <c:v>5.0</c:v>
                </c:pt>
              </c:numCache>
            </c:numRef>
          </c:yVal>
        </c:ser>
        <c:axId val="575556984"/>
        <c:axId val="575559992"/>
      </c:scatterChart>
      <c:valAx>
        <c:axId val="575556984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575559992"/>
        <c:crosses val="autoZero"/>
        <c:crossBetween val="midCat"/>
      </c:valAx>
      <c:valAx>
        <c:axId val="575559992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575556984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0942339132395007"/>
                  <c:y val="0.29442467839668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APB coude'!$F$2:$F$28</c:f>
              <c:numCache>
                <c:formatCode>General</c:formatCode>
                <c:ptCount val="27"/>
                <c:pt idx="0" formatCode="0.00">
                  <c:v>0.196282647011697</c:v>
                </c:pt>
                <c:pt idx="2" formatCode="0.00">
                  <c:v>0.210961905148282</c:v>
                </c:pt>
                <c:pt idx="3" formatCode="0.00">
                  <c:v>0.226473769605192</c:v>
                </c:pt>
                <c:pt idx="4" formatCode="0.00">
                  <c:v>0.226002629848784</c:v>
                </c:pt>
                <c:pt idx="5" formatCode="0.00">
                  <c:v>0.195918367346939</c:v>
                </c:pt>
                <c:pt idx="6" formatCode="0.00">
                  <c:v>0.225895514360501</c:v>
                </c:pt>
                <c:pt idx="7" formatCode="0.00">
                  <c:v>0.390368178829717</c:v>
                </c:pt>
                <c:pt idx="8" formatCode="0.00">
                  <c:v>0.321402483564646</c:v>
                </c:pt>
                <c:pt idx="9" formatCode="0.00">
                  <c:v>0.277742709253882</c:v>
                </c:pt>
                <c:pt idx="10" formatCode="0.00">
                  <c:v>0.23981261154075</c:v>
                </c:pt>
                <c:pt idx="11" formatCode="0.00">
                  <c:v>0.220385674931129</c:v>
                </c:pt>
                <c:pt idx="12" formatCode="0.00">
                  <c:v>0.239912128569777</c:v>
                </c:pt>
                <c:pt idx="13" formatCode="0.00">
                  <c:v>0.231206235962479</c:v>
                </c:pt>
                <c:pt idx="14" formatCode="0.00">
                  <c:v>0.193771626297578</c:v>
                </c:pt>
                <c:pt idx="15" formatCode="0.00">
                  <c:v>0.2734375</c:v>
                </c:pt>
                <c:pt idx="16" formatCode="0.00">
                  <c:v>0.249337204898371</c:v>
                </c:pt>
                <c:pt idx="17" formatCode="0.00">
                  <c:v>0.228571428571429</c:v>
                </c:pt>
                <c:pt idx="18" formatCode="0.00">
                  <c:v>0.221297397278372</c:v>
                </c:pt>
                <c:pt idx="19" formatCode="0.00">
                  <c:v>0.430277170210477</c:v>
                </c:pt>
                <c:pt idx="20" formatCode="0.00">
                  <c:v>0.208209399167162</c:v>
                </c:pt>
                <c:pt idx="21" formatCode="0.00">
                  <c:v>0.179981634527089</c:v>
                </c:pt>
                <c:pt idx="22" formatCode="0.00">
                  <c:v>0.237953599048186</c:v>
                </c:pt>
                <c:pt idx="23" formatCode="0.00">
                  <c:v>0.220580511886839</c:v>
                </c:pt>
                <c:pt idx="24" formatCode="0.00">
                  <c:v>0.248357634994392</c:v>
                </c:pt>
                <c:pt idx="25" formatCode="0.00">
                  <c:v>0.3125</c:v>
                </c:pt>
                <c:pt idx="26" formatCode="0.00">
                  <c:v>0.300408163265306</c:v>
                </c:pt>
              </c:numCache>
            </c:numRef>
          </c:xVal>
          <c:yVal>
            <c:numRef>
              <c:f>'Imax APB coude'!$B$2:$B$28</c:f>
              <c:numCache>
                <c:formatCode>0.00</c:formatCode>
                <c:ptCount val="27"/>
                <c:pt idx="0" formatCode="General">
                  <c:v>4.1</c:v>
                </c:pt>
                <c:pt idx="1">
                  <c:v>5.2</c:v>
                </c:pt>
                <c:pt idx="2">
                  <c:v>2.9</c:v>
                </c:pt>
                <c:pt idx="3" formatCode="General">
                  <c:v>4.1</c:v>
                </c:pt>
                <c:pt idx="4" formatCode="General">
                  <c:v>7.4</c:v>
                </c:pt>
                <c:pt idx="5" formatCode="General">
                  <c:v>6.5</c:v>
                </c:pt>
                <c:pt idx="6" formatCode="General">
                  <c:v>4.0</c:v>
                </c:pt>
                <c:pt idx="7">
                  <c:v>10.4</c:v>
                </c:pt>
                <c:pt idx="8">
                  <c:v>11.5</c:v>
                </c:pt>
                <c:pt idx="9">
                  <c:v>3.1</c:v>
                </c:pt>
                <c:pt idx="10">
                  <c:v>6.6</c:v>
                </c:pt>
                <c:pt idx="11">
                  <c:v>7.0</c:v>
                </c:pt>
                <c:pt idx="12">
                  <c:v>7.1</c:v>
                </c:pt>
                <c:pt idx="13">
                  <c:v>10.5</c:v>
                </c:pt>
                <c:pt idx="14">
                  <c:v>9.7</c:v>
                </c:pt>
                <c:pt idx="15">
                  <c:v>15.1</c:v>
                </c:pt>
                <c:pt idx="16">
                  <c:v>7.7</c:v>
                </c:pt>
                <c:pt idx="17">
                  <c:v>8.0</c:v>
                </c:pt>
                <c:pt idx="18">
                  <c:v>13.1</c:v>
                </c:pt>
                <c:pt idx="19">
                  <c:v>22.2</c:v>
                </c:pt>
                <c:pt idx="20">
                  <c:v>2.0</c:v>
                </c:pt>
                <c:pt idx="21">
                  <c:v>4.7</c:v>
                </c:pt>
                <c:pt idx="22">
                  <c:v>7.9</c:v>
                </c:pt>
                <c:pt idx="23">
                  <c:v>5.8</c:v>
                </c:pt>
                <c:pt idx="24">
                  <c:v>5.6</c:v>
                </c:pt>
                <c:pt idx="25">
                  <c:v>9.1</c:v>
                </c:pt>
                <c:pt idx="26" formatCode="General">
                  <c:v>11.0</c:v>
                </c:pt>
              </c:numCache>
            </c:numRef>
          </c:yVal>
        </c:ser>
        <c:axId val="575589880"/>
        <c:axId val="575592888"/>
      </c:scatterChart>
      <c:valAx>
        <c:axId val="575589880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575592888"/>
        <c:crosses val="autoZero"/>
        <c:crossBetween val="midCat"/>
      </c:valAx>
      <c:valAx>
        <c:axId val="575592888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575589880"/>
        <c:crosses val="autoZero"/>
        <c:crossBetween val="midCat"/>
      </c:valAx>
    </c:plotArea>
    <c:plotVisOnly val="1"/>
  </c:chart>
  <c:spPr>
    <a:ln w="19050">
      <a:solidFill>
        <a:srgbClr val="FF0000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0.150558581914398"/>
                  <c:y val="0.44317479644728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ADM'!$F$2:$F$28</c:f>
              <c:numCache>
                <c:formatCode>0.00</c:formatCode>
                <c:ptCount val="27"/>
                <c:pt idx="0">
                  <c:v>0.195918367346939</c:v>
                </c:pt>
                <c:pt idx="1">
                  <c:v>0.228571428571429</c:v>
                </c:pt>
                <c:pt idx="2">
                  <c:v>0.249337204898371</c:v>
                </c:pt>
                <c:pt idx="3">
                  <c:v>0.221297397278372</c:v>
                </c:pt>
                <c:pt idx="4">
                  <c:v>0.241115074646585</c:v>
                </c:pt>
                <c:pt idx="5">
                  <c:v>0.23981261154075</c:v>
                </c:pt>
                <c:pt idx="6">
                  <c:v>0.208209399167162</c:v>
                </c:pt>
                <c:pt idx="7">
                  <c:v>0.225895514360501</c:v>
                </c:pt>
                <c:pt idx="8">
                  <c:v>0.291421457673155</c:v>
                </c:pt>
                <c:pt idx="9">
                  <c:v>0.2734375</c:v>
                </c:pt>
                <c:pt idx="10">
                  <c:v>0.332986472424558</c:v>
                </c:pt>
                <c:pt idx="11">
                  <c:v>0.180259573786252</c:v>
                </c:pt>
                <c:pt idx="12">
                  <c:v>0.250995015956112</c:v>
                </c:pt>
                <c:pt idx="13">
                  <c:v>0.247554643159039</c:v>
                </c:pt>
                <c:pt idx="14">
                  <c:v>0.266666666666667</c:v>
                </c:pt>
                <c:pt idx="15">
                  <c:v>0.191435855935817</c:v>
                </c:pt>
                <c:pt idx="16">
                  <c:v>0.214532871972318</c:v>
                </c:pt>
                <c:pt idx="17">
                  <c:v>0.231111111111111</c:v>
                </c:pt>
                <c:pt idx="18">
                  <c:v>0.228623685413809</c:v>
                </c:pt>
                <c:pt idx="19">
                  <c:v>0.224323025156225</c:v>
                </c:pt>
                <c:pt idx="20">
                  <c:v>0.24</c:v>
                </c:pt>
                <c:pt idx="21">
                  <c:v>0.355998576005696</c:v>
                </c:pt>
                <c:pt idx="22">
                  <c:v>0.238894628099174</c:v>
                </c:pt>
                <c:pt idx="23">
                  <c:v>0.300408163265306</c:v>
                </c:pt>
              </c:numCache>
            </c:numRef>
          </c:xVal>
          <c:yVal>
            <c:numRef>
              <c:f>'Imax ADM'!$A$2:$A$28</c:f>
              <c:numCache>
                <c:formatCode>General</c:formatCode>
                <c:ptCount val="27"/>
                <c:pt idx="0">
                  <c:v>1.3</c:v>
                </c:pt>
                <c:pt idx="1">
                  <c:v>2.0</c:v>
                </c:pt>
                <c:pt idx="2">
                  <c:v>2.1</c:v>
                </c:pt>
                <c:pt idx="3">
                  <c:v>1.6</c:v>
                </c:pt>
                <c:pt idx="4">
                  <c:v>1.3</c:v>
                </c:pt>
                <c:pt idx="5">
                  <c:v>1.9</c:v>
                </c:pt>
                <c:pt idx="6">
                  <c:v>0.7</c:v>
                </c:pt>
                <c:pt idx="7">
                  <c:v>1.8</c:v>
                </c:pt>
                <c:pt idx="8">
                  <c:v>1.4</c:v>
                </c:pt>
                <c:pt idx="9">
                  <c:v>2.1</c:v>
                </c:pt>
                <c:pt idx="10">
                  <c:v>2.8</c:v>
                </c:pt>
                <c:pt idx="11">
                  <c:v>2.1</c:v>
                </c:pt>
                <c:pt idx="12">
                  <c:v>1.7</c:v>
                </c:pt>
                <c:pt idx="13">
                  <c:v>2.2</c:v>
                </c:pt>
                <c:pt idx="14">
                  <c:v>2.8</c:v>
                </c:pt>
                <c:pt idx="15">
                  <c:v>1.5</c:v>
                </c:pt>
                <c:pt idx="16">
                  <c:v>2.0</c:v>
                </c:pt>
                <c:pt idx="17">
                  <c:v>1.4</c:v>
                </c:pt>
                <c:pt idx="18">
                  <c:v>1.2</c:v>
                </c:pt>
                <c:pt idx="19">
                  <c:v>2.1</c:v>
                </c:pt>
                <c:pt idx="20">
                  <c:v>1.7</c:v>
                </c:pt>
                <c:pt idx="21">
                  <c:v>2.6</c:v>
                </c:pt>
                <c:pt idx="22">
                  <c:v>1.2</c:v>
                </c:pt>
                <c:pt idx="23">
                  <c:v>1.8</c:v>
                </c:pt>
              </c:numCache>
            </c:numRef>
          </c:yVal>
        </c:ser>
        <c:axId val="575612136"/>
        <c:axId val="575615144"/>
      </c:scatterChart>
      <c:valAx>
        <c:axId val="575612136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575615144"/>
        <c:crosses val="autoZero"/>
        <c:crossBetween val="midCat"/>
      </c:valAx>
      <c:valAx>
        <c:axId val="575615144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575612136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0.160810379338568"/>
                  <c:y val="0.37575461016312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ADM'!$F$2:$F$28</c:f>
              <c:numCache>
                <c:formatCode>0.00</c:formatCode>
                <c:ptCount val="27"/>
                <c:pt idx="0">
                  <c:v>0.195918367346939</c:v>
                </c:pt>
                <c:pt idx="1">
                  <c:v>0.228571428571429</c:v>
                </c:pt>
                <c:pt idx="2">
                  <c:v>0.249337204898371</c:v>
                </c:pt>
                <c:pt idx="3">
                  <c:v>0.221297397278372</c:v>
                </c:pt>
                <c:pt idx="4">
                  <c:v>0.241115074646585</c:v>
                </c:pt>
                <c:pt idx="5">
                  <c:v>0.23981261154075</c:v>
                </c:pt>
                <c:pt idx="6">
                  <c:v>0.208209399167162</c:v>
                </c:pt>
                <c:pt idx="7">
                  <c:v>0.225895514360501</c:v>
                </c:pt>
                <c:pt idx="8">
                  <c:v>0.291421457673155</c:v>
                </c:pt>
                <c:pt idx="9">
                  <c:v>0.2734375</c:v>
                </c:pt>
                <c:pt idx="10">
                  <c:v>0.332986472424558</c:v>
                </c:pt>
                <c:pt idx="11">
                  <c:v>0.180259573786252</c:v>
                </c:pt>
                <c:pt idx="12">
                  <c:v>0.250995015956112</c:v>
                </c:pt>
                <c:pt idx="13">
                  <c:v>0.247554643159039</c:v>
                </c:pt>
                <c:pt idx="14">
                  <c:v>0.266666666666667</c:v>
                </c:pt>
                <c:pt idx="15">
                  <c:v>0.191435855935817</c:v>
                </c:pt>
                <c:pt idx="16">
                  <c:v>0.214532871972318</c:v>
                </c:pt>
                <c:pt idx="17">
                  <c:v>0.231111111111111</c:v>
                </c:pt>
                <c:pt idx="18">
                  <c:v>0.228623685413809</c:v>
                </c:pt>
                <c:pt idx="19">
                  <c:v>0.224323025156225</c:v>
                </c:pt>
                <c:pt idx="20">
                  <c:v>0.24</c:v>
                </c:pt>
                <c:pt idx="21">
                  <c:v>0.355998576005696</c:v>
                </c:pt>
                <c:pt idx="22">
                  <c:v>0.238894628099174</c:v>
                </c:pt>
                <c:pt idx="23">
                  <c:v>0.300408163265306</c:v>
                </c:pt>
              </c:numCache>
            </c:numRef>
          </c:xVal>
          <c:yVal>
            <c:numRef>
              <c:f>'Imax ADM'!$B$2:$B$28</c:f>
              <c:numCache>
                <c:formatCode>General</c:formatCode>
                <c:ptCount val="27"/>
                <c:pt idx="0">
                  <c:v>5.5</c:v>
                </c:pt>
                <c:pt idx="1">
                  <c:v>9.0</c:v>
                </c:pt>
                <c:pt idx="2">
                  <c:v>7.0</c:v>
                </c:pt>
                <c:pt idx="3">
                  <c:v>4.9</c:v>
                </c:pt>
                <c:pt idx="4">
                  <c:v>3.3</c:v>
                </c:pt>
                <c:pt idx="5">
                  <c:v>5.0</c:v>
                </c:pt>
                <c:pt idx="6">
                  <c:v>2.6</c:v>
                </c:pt>
                <c:pt idx="7">
                  <c:v>5.5</c:v>
                </c:pt>
                <c:pt idx="8">
                  <c:v>5.3</c:v>
                </c:pt>
                <c:pt idx="9">
                  <c:v>4.8</c:v>
                </c:pt>
                <c:pt idx="10">
                  <c:v>6.9</c:v>
                </c:pt>
                <c:pt idx="11">
                  <c:v>6.8</c:v>
                </c:pt>
                <c:pt idx="12">
                  <c:v>4.4</c:v>
                </c:pt>
                <c:pt idx="13">
                  <c:v>5.9</c:v>
                </c:pt>
                <c:pt idx="14">
                  <c:v>7.0</c:v>
                </c:pt>
                <c:pt idx="15">
                  <c:v>4.5</c:v>
                </c:pt>
                <c:pt idx="16">
                  <c:v>6.0</c:v>
                </c:pt>
                <c:pt idx="17">
                  <c:v>5.9</c:v>
                </c:pt>
                <c:pt idx="18">
                  <c:v>5.0</c:v>
                </c:pt>
                <c:pt idx="19">
                  <c:v>6.0</c:v>
                </c:pt>
                <c:pt idx="20">
                  <c:v>4.7</c:v>
                </c:pt>
                <c:pt idx="21">
                  <c:v>8.8</c:v>
                </c:pt>
                <c:pt idx="22">
                  <c:v>4.0</c:v>
                </c:pt>
                <c:pt idx="23">
                  <c:v>5.9</c:v>
                </c:pt>
              </c:numCache>
            </c:numRef>
          </c:yVal>
        </c:ser>
        <c:axId val="575639400"/>
        <c:axId val="575642408"/>
      </c:scatterChart>
      <c:valAx>
        <c:axId val="575639400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575642408"/>
        <c:crosses val="autoZero"/>
        <c:crossBetween val="midCat"/>
      </c:valAx>
      <c:valAx>
        <c:axId val="575642408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575639400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139799868766404"/>
                  <c:y val="0.46675780110819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TA'!$F$2:$F$28</c:f>
              <c:numCache>
                <c:formatCode>0.00</c:formatCode>
                <c:ptCount val="27"/>
                <c:pt idx="0">
                  <c:v>0.230300453514739</c:v>
                </c:pt>
                <c:pt idx="1">
                  <c:v>0.355998576005696</c:v>
                </c:pt>
                <c:pt idx="2">
                  <c:v>0.346260387811634</c:v>
                </c:pt>
                <c:pt idx="3">
                  <c:v>0.308641975308642</c:v>
                </c:pt>
                <c:pt idx="4">
                  <c:v>0.256369171607114</c:v>
                </c:pt>
                <c:pt idx="5">
                  <c:v>0.390368178829717</c:v>
                </c:pt>
                <c:pt idx="6">
                  <c:v>0.324661810613944</c:v>
                </c:pt>
                <c:pt idx="7">
                  <c:v>0.239912128569777</c:v>
                </c:pt>
                <c:pt idx="8">
                  <c:v>0.231206235962479</c:v>
                </c:pt>
                <c:pt idx="9">
                  <c:v>0.2734375</c:v>
                </c:pt>
                <c:pt idx="10">
                  <c:v>0.228571428571429</c:v>
                </c:pt>
                <c:pt idx="11">
                  <c:v>0.221297397278372</c:v>
                </c:pt>
                <c:pt idx="12">
                  <c:v>0.249337204898371</c:v>
                </c:pt>
                <c:pt idx="13">
                  <c:v>0.315720714182029</c:v>
                </c:pt>
                <c:pt idx="14">
                  <c:v>0.20956607495069</c:v>
                </c:pt>
                <c:pt idx="15">
                  <c:v>0.245089457652043</c:v>
                </c:pt>
                <c:pt idx="16">
                  <c:v>0.277176852352623</c:v>
                </c:pt>
                <c:pt idx="17">
                  <c:v>0.223954134193317</c:v>
                </c:pt>
                <c:pt idx="18">
                  <c:v>0.25</c:v>
                </c:pt>
                <c:pt idx="19">
                  <c:v>0.1953125</c:v>
                </c:pt>
                <c:pt idx="20">
                  <c:v>0.241287923737194</c:v>
                </c:pt>
                <c:pt idx="21">
                  <c:v>0.22096807907074</c:v>
                </c:pt>
                <c:pt idx="22">
                  <c:v>0.208307031940412</c:v>
                </c:pt>
                <c:pt idx="23">
                  <c:v>0.250995015956112</c:v>
                </c:pt>
                <c:pt idx="24">
                  <c:v>0.187085153598901</c:v>
                </c:pt>
                <c:pt idx="25">
                  <c:v>0.279155188246097</c:v>
                </c:pt>
                <c:pt idx="26">
                  <c:v>0.214619366241636</c:v>
                </c:pt>
              </c:numCache>
            </c:numRef>
          </c:xVal>
          <c:yVal>
            <c:numRef>
              <c:f>'imax TA'!$A$2:$A$28</c:f>
              <c:numCache>
                <c:formatCode>General</c:formatCode>
                <c:ptCount val="27"/>
                <c:pt idx="0">
                  <c:v>0.8</c:v>
                </c:pt>
                <c:pt idx="1">
                  <c:v>6.0</c:v>
                </c:pt>
                <c:pt idx="2">
                  <c:v>2.1</c:v>
                </c:pt>
                <c:pt idx="3">
                  <c:v>2.8</c:v>
                </c:pt>
                <c:pt idx="4">
                  <c:v>1.3</c:v>
                </c:pt>
                <c:pt idx="5">
                  <c:v>1.4</c:v>
                </c:pt>
                <c:pt idx="6">
                  <c:v>1.3</c:v>
                </c:pt>
                <c:pt idx="7">
                  <c:v>1.5</c:v>
                </c:pt>
                <c:pt idx="8">
                  <c:v>3.3</c:v>
                </c:pt>
                <c:pt idx="9">
                  <c:v>5.6</c:v>
                </c:pt>
                <c:pt idx="10">
                  <c:v>1.6</c:v>
                </c:pt>
                <c:pt idx="11">
                  <c:v>1.4</c:v>
                </c:pt>
                <c:pt idx="12">
                  <c:v>1.4</c:v>
                </c:pt>
                <c:pt idx="13">
                  <c:v>2.4</c:v>
                </c:pt>
                <c:pt idx="14">
                  <c:v>1.0</c:v>
                </c:pt>
                <c:pt idx="15">
                  <c:v>1.8</c:v>
                </c:pt>
                <c:pt idx="16">
                  <c:v>3.8</c:v>
                </c:pt>
                <c:pt idx="17">
                  <c:v>1.4</c:v>
                </c:pt>
                <c:pt idx="18">
                  <c:v>1.8</c:v>
                </c:pt>
                <c:pt idx="19">
                  <c:v>0.8</c:v>
                </c:pt>
                <c:pt idx="20">
                  <c:v>1.5</c:v>
                </c:pt>
                <c:pt idx="21">
                  <c:v>1.4</c:v>
                </c:pt>
                <c:pt idx="22">
                  <c:v>1.3</c:v>
                </c:pt>
                <c:pt idx="23">
                  <c:v>1.4</c:v>
                </c:pt>
                <c:pt idx="24">
                  <c:v>1.3</c:v>
                </c:pt>
                <c:pt idx="25">
                  <c:v>1.8</c:v>
                </c:pt>
                <c:pt idx="26">
                  <c:v>0.9</c:v>
                </c:pt>
              </c:numCache>
            </c:numRef>
          </c:yVal>
        </c:ser>
        <c:axId val="576736136"/>
        <c:axId val="576739144"/>
      </c:scatterChart>
      <c:valAx>
        <c:axId val="576736136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576739144"/>
        <c:crosses val="autoZero"/>
        <c:crossBetween val="midCat"/>
      </c:valAx>
      <c:valAx>
        <c:axId val="576739144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576736136"/>
        <c:crosses val="autoZero"/>
        <c:crossBetween val="midCat"/>
      </c:valAx>
    </c:plotArea>
    <c:plotVisOnly val="1"/>
  </c:chart>
  <c:spPr>
    <a:ln w="19050">
      <a:solidFill>
        <a:srgbClr val="FF0000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141245598828386"/>
                  <c:y val="-0.2282703249235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TA'!$F$2:$F$28</c:f>
              <c:numCache>
                <c:formatCode>0.00</c:formatCode>
                <c:ptCount val="27"/>
                <c:pt idx="0">
                  <c:v>0.230300453514739</c:v>
                </c:pt>
                <c:pt idx="1">
                  <c:v>0.355998576005696</c:v>
                </c:pt>
                <c:pt idx="2">
                  <c:v>0.346260387811634</c:v>
                </c:pt>
                <c:pt idx="3">
                  <c:v>0.308641975308642</c:v>
                </c:pt>
                <c:pt idx="4">
                  <c:v>0.256369171607114</c:v>
                </c:pt>
                <c:pt idx="5">
                  <c:v>0.390368178829717</c:v>
                </c:pt>
                <c:pt idx="6">
                  <c:v>0.324661810613944</c:v>
                </c:pt>
                <c:pt idx="7">
                  <c:v>0.239912128569777</c:v>
                </c:pt>
                <c:pt idx="8">
                  <c:v>0.231206235962479</c:v>
                </c:pt>
                <c:pt idx="9">
                  <c:v>0.2734375</c:v>
                </c:pt>
                <c:pt idx="10">
                  <c:v>0.228571428571429</c:v>
                </c:pt>
                <c:pt idx="11">
                  <c:v>0.221297397278372</c:v>
                </c:pt>
                <c:pt idx="12">
                  <c:v>0.249337204898371</c:v>
                </c:pt>
                <c:pt idx="13">
                  <c:v>0.315720714182029</c:v>
                </c:pt>
                <c:pt idx="14">
                  <c:v>0.20956607495069</c:v>
                </c:pt>
                <c:pt idx="15">
                  <c:v>0.245089457652043</c:v>
                </c:pt>
                <c:pt idx="16">
                  <c:v>0.277176852352623</c:v>
                </c:pt>
                <c:pt idx="17">
                  <c:v>0.223954134193317</c:v>
                </c:pt>
                <c:pt idx="18">
                  <c:v>0.25</c:v>
                </c:pt>
                <c:pt idx="19">
                  <c:v>0.1953125</c:v>
                </c:pt>
                <c:pt idx="20">
                  <c:v>0.241287923737194</c:v>
                </c:pt>
                <c:pt idx="21">
                  <c:v>0.22096807907074</c:v>
                </c:pt>
                <c:pt idx="22">
                  <c:v>0.208307031940412</c:v>
                </c:pt>
                <c:pt idx="23">
                  <c:v>0.250995015956112</c:v>
                </c:pt>
                <c:pt idx="24">
                  <c:v>0.187085153598901</c:v>
                </c:pt>
                <c:pt idx="25">
                  <c:v>0.279155188246097</c:v>
                </c:pt>
                <c:pt idx="26">
                  <c:v>0.214619366241636</c:v>
                </c:pt>
              </c:numCache>
            </c:numRef>
          </c:xVal>
          <c:yVal>
            <c:numRef>
              <c:f>'imax TA'!$B$2:$B$28</c:f>
              <c:numCache>
                <c:formatCode>General</c:formatCode>
                <c:ptCount val="27"/>
                <c:pt idx="0">
                  <c:v>2.3</c:v>
                </c:pt>
                <c:pt idx="1">
                  <c:v>20.8</c:v>
                </c:pt>
                <c:pt idx="2">
                  <c:v>8.1</c:v>
                </c:pt>
                <c:pt idx="3">
                  <c:v>9.3</c:v>
                </c:pt>
                <c:pt idx="4">
                  <c:v>4.8</c:v>
                </c:pt>
                <c:pt idx="5">
                  <c:v>6.0</c:v>
                </c:pt>
                <c:pt idx="6">
                  <c:v>4.1</c:v>
                </c:pt>
                <c:pt idx="7">
                  <c:v>6.3</c:v>
                </c:pt>
                <c:pt idx="8">
                  <c:v>9.6</c:v>
                </c:pt>
                <c:pt idx="9">
                  <c:v>14.2</c:v>
                </c:pt>
                <c:pt idx="10">
                  <c:v>6.0</c:v>
                </c:pt>
                <c:pt idx="11">
                  <c:v>4.3</c:v>
                </c:pt>
                <c:pt idx="12">
                  <c:v>5.3</c:v>
                </c:pt>
                <c:pt idx="13">
                  <c:v>7.7</c:v>
                </c:pt>
                <c:pt idx="14">
                  <c:v>5.6</c:v>
                </c:pt>
                <c:pt idx="15">
                  <c:v>5.0</c:v>
                </c:pt>
                <c:pt idx="16">
                  <c:v>11.5</c:v>
                </c:pt>
                <c:pt idx="17">
                  <c:v>3.7</c:v>
                </c:pt>
                <c:pt idx="18">
                  <c:v>4.1</c:v>
                </c:pt>
                <c:pt idx="19">
                  <c:v>4.9</c:v>
                </c:pt>
                <c:pt idx="20">
                  <c:v>5.1</c:v>
                </c:pt>
                <c:pt idx="21">
                  <c:v>3.9</c:v>
                </c:pt>
                <c:pt idx="22">
                  <c:v>4.0</c:v>
                </c:pt>
                <c:pt idx="23">
                  <c:v>4.5</c:v>
                </c:pt>
                <c:pt idx="24">
                  <c:v>5.0</c:v>
                </c:pt>
                <c:pt idx="25">
                  <c:v>5.6</c:v>
                </c:pt>
                <c:pt idx="26">
                  <c:v>3.9</c:v>
                </c:pt>
              </c:numCache>
            </c:numRef>
          </c:yVal>
        </c:ser>
        <c:axId val="576764024"/>
        <c:axId val="576767032"/>
      </c:scatterChart>
      <c:valAx>
        <c:axId val="576764024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576767032"/>
        <c:crosses val="autoZero"/>
        <c:crossBetween val="midCat"/>
      </c:valAx>
      <c:valAx>
        <c:axId val="576767032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576764024"/>
        <c:crosses val="autoZero"/>
        <c:crossBetween val="midCat"/>
      </c:valAx>
    </c:plotArea>
    <c:plotVisOnly val="1"/>
  </c:chart>
  <c:spPr>
    <a:ln w="19050">
      <a:solidFill>
        <a:srgbClr val="FF0000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B796D-DBDE-1946-837E-08412EFDBB0B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8299C-52C4-D14A-A66A-220738DBE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8E93-C5CF-8249-984B-A1EB98DEBDDF}" type="datetimeFigureOut">
              <a:rPr lang="fr-FR" smtClean="0"/>
              <a:pPr/>
              <a:t>13/03/18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7" Type="http://schemas.openxmlformats.org/officeDocument/2006/relationships/chart" Target="../charts/chart7.xml"/><Relationship Id="rId8" Type="http://schemas.openxmlformats.org/officeDocument/2006/relationships/chart" Target="../charts/chart8.xml"/><Relationship Id="rId9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Relationship Id="rId3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Relationship Id="rId3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cuments/Journe%CC%81e%20nouveaute%CC%81s/iMAX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X-THE-FUTURE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87400" y="1206500"/>
            <a:ext cx="5571958" cy="4524315"/>
          </a:xfrm>
          <a:prstGeom prst="rect">
            <a:avLst/>
          </a:prstGeom>
          <a:noFill/>
          <a:effectLst>
            <a:outerShdw blurRad="111125" dist="800100" dir="2520000" algn="tl" rotWithShape="0">
              <a:schemeClr val="tx1">
                <a:alpha val="74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iMAX</a:t>
            </a:r>
            <a:endParaRPr lang="en-US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bienvenue</a:t>
            </a: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3D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Xb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9576" y="2501899"/>
            <a:ext cx="6746624" cy="4767507"/>
          </a:xfrm>
          <a:prstGeom prst="rect">
            <a:avLst/>
          </a:prstGeom>
        </p:spPr>
      </p:pic>
      <p:pic>
        <p:nvPicPr>
          <p:cNvPr id="3" name="Image 2" descr="Le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-175676"/>
            <a:ext cx="9144000" cy="313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ep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969"/>
            <a:ext cx="9144000" cy="382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45859" y="769741"/>
          <a:ext cx="8478479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549"/>
                <a:gridCol w="1257220"/>
                <a:gridCol w="696238"/>
                <a:gridCol w="802798"/>
                <a:gridCol w="1257220"/>
                <a:gridCol w="696238"/>
                <a:gridCol w="902216"/>
              </a:tblGrid>
              <a:tr h="370840">
                <a:tc rowSpan="2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Seuil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iMAX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LSN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LSN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Médian/</a:t>
                      </a:r>
                      <a:r>
                        <a:rPr lang="en-US" sz="3200" baseline="0" dirty="0" err="1" smtClean="0"/>
                        <a:t>poignet</a:t>
                      </a:r>
                      <a:endParaRPr lang="en-US" sz="3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1,6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2,4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6,2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Médian/coude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3,2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6,8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7,9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16,5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Ulnaire/coude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2,8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5,6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8,6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Fibulaire/</a:t>
                      </a:r>
                      <a:r>
                        <a:rPr lang="en-US" sz="3200" dirty="0" err="1" smtClean="0"/>
                        <a:t>genou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2,0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4,6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6,5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14,3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1864" y="769741"/>
          <a:ext cx="8953539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549"/>
                <a:gridCol w="1526302"/>
                <a:gridCol w="696238"/>
                <a:gridCol w="802798"/>
                <a:gridCol w="1463198"/>
                <a:gridCol w="696238"/>
                <a:gridCol w="902216"/>
              </a:tblGrid>
              <a:tr h="370840">
                <a:tc rowSpan="2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Seuil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iMAX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LSN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LSN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Médian/</a:t>
                      </a:r>
                      <a:r>
                        <a:rPr lang="en-US" sz="3200" baseline="0" dirty="0" err="1" smtClean="0"/>
                        <a:t>poignet</a:t>
                      </a:r>
                      <a:endParaRPr lang="en-US" sz="3200" baseline="0" dirty="0" smtClean="0"/>
                    </a:p>
                    <a:p>
                      <a:r>
                        <a:rPr lang="en-US" sz="3200" b="1" baseline="0" dirty="0" smtClean="0">
                          <a:solidFill>
                            <a:srgbClr val="3366FF"/>
                          </a:solidFill>
                        </a:rPr>
                        <a:t>CHU </a:t>
                      </a:r>
                      <a:r>
                        <a:rPr lang="en-US" sz="3200" b="1" baseline="0" dirty="0" err="1" smtClean="0">
                          <a:solidFill>
                            <a:srgbClr val="3366FF"/>
                          </a:solidFill>
                        </a:rPr>
                        <a:t>liège</a:t>
                      </a:r>
                      <a:endParaRPr lang="en-US" sz="3200" b="1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1,6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2,4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6,2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Médian/poignet</a:t>
                      </a:r>
                      <a:endParaRPr lang="en-US" sz="3200" dirty="0" smtClean="0"/>
                    </a:p>
                    <a:p>
                      <a:r>
                        <a:rPr lang="en-US" sz="3200" b="1" dirty="0" err="1" smtClean="0">
                          <a:solidFill>
                            <a:srgbClr val="3366FF"/>
                          </a:solidFill>
                        </a:rPr>
                        <a:t>Bicêtre</a:t>
                      </a:r>
                      <a:endParaRPr lang="en-US" sz="32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=100)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2,8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4,5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</a:t>
                      </a:r>
                      <a:r>
                        <a:rPr lang="en-US" sz="3200" dirty="0" smtClean="0"/>
                        <a:t>100)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7,5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Ulnaire/coude</a:t>
                      </a:r>
                      <a:endParaRPr lang="en-US" sz="3200" dirty="0" smtClean="0"/>
                    </a:p>
                    <a:p>
                      <a:r>
                        <a:rPr lang="en-US" sz="3200" b="1" dirty="0" smtClean="0">
                          <a:solidFill>
                            <a:srgbClr val="3366FF"/>
                          </a:solidFill>
                        </a:rPr>
                        <a:t>CHU </a:t>
                      </a:r>
                      <a:r>
                        <a:rPr lang="en-US" sz="3200" b="1" dirty="0" err="1" smtClean="0">
                          <a:solidFill>
                            <a:srgbClr val="3366FF"/>
                          </a:solidFill>
                        </a:rPr>
                        <a:t>Liège</a:t>
                      </a:r>
                      <a:endParaRPr lang="en-US" sz="32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2,8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5,6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8,6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Ulnaire/coude</a:t>
                      </a:r>
                      <a:endParaRPr lang="en-US" sz="3200" dirty="0" smtClean="0"/>
                    </a:p>
                    <a:p>
                      <a:r>
                        <a:rPr lang="en-US" sz="3200" b="1" dirty="0" err="1" smtClean="0">
                          <a:solidFill>
                            <a:srgbClr val="3366FF"/>
                          </a:solidFill>
                        </a:rPr>
                        <a:t>Bicêtre</a:t>
                      </a:r>
                      <a:endParaRPr lang="en-US" sz="32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=100)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4,2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</a:t>
                      </a:r>
                      <a:r>
                        <a:rPr lang="en-US" sz="3200" dirty="0" smtClean="0"/>
                        <a:t>100)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9,7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1282700" y="292100"/>
          <a:ext cx="59055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993900" y="5824835"/>
            <a:ext cx="1305353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Journée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Nouveautés</a:t>
            </a:r>
            <a:endParaRPr lang="en-US" dirty="0" smtClean="0"/>
          </a:p>
          <a:p>
            <a:r>
              <a:rPr lang="en-US" dirty="0" smtClean="0"/>
              <a:t>2017 (</a:t>
            </a:r>
            <a:r>
              <a:rPr lang="en-US" dirty="0" err="1" smtClean="0"/>
              <a:t>n</a:t>
            </a:r>
            <a:r>
              <a:rPr lang="en-US" dirty="0" smtClean="0"/>
              <a:t>=18)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684373" y="5824835"/>
            <a:ext cx="1315046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Lettre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l’éditeur</a:t>
            </a:r>
            <a:endParaRPr lang="en-US" dirty="0" smtClean="0"/>
          </a:p>
          <a:p>
            <a:r>
              <a:rPr lang="en-US" dirty="0" smtClean="0"/>
              <a:t>2017 (</a:t>
            </a:r>
            <a:r>
              <a:rPr lang="en-US" dirty="0" err="1" smtClean="0"/>
              <a:t>n</a:t>
            </a:r>
            <a:r>
              <a:rPr lang="en-US" dirty="0" smtClean="0"/>
              <a:t>=30)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425647" y="5824835"/>
            <a:ext cx="1305353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Journée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Nouveautés</a:t>
            </a:r>
            <a:endParaRPr lang="en-US" dirty="0" smtClean="0"/>
          </a:p>
          <a:p>
            <a:r>
              <a:rPr lang="en-US" dirty="0" smtClean="0"/>
              <a:t>2018 (</a:t>
            </a:r>
            <a:r>
              <a:rPr lang="en-US" dirty="0" err="1" smtClean="0"/>
              <a:t>n</a:t>
            </a:r>
            <a:r>
              <a:rPr lang="en-US" dirty="0" smtClean="0"/>
              <a:t>=27)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52397" y="-75685"/>
            <a:ext cx="85741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Dispersion des </a:t>
            </a:r>
            <a:r>
              <a:rPr lang="en-US" sz="4000" dirty="0" err="1" smtClean="0"/>
              <a:t>données</a:t>
            </a:r>
            <a:r>
              <a:rPr lang="en-US" sz="4000" dirty="0" smtClean="0"/>
              <a:t> </a:t>
            </a:r>
            <a:r>
              <a:rPr lang="en-US" sz="4000" dirty="0" err="1" smtClean="0"/>
              <a:t>normatives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autour</a:t>
            </a:r>
            <a:r>
              <a:rPr lang="en-US" sz="4000" dirty="0" smtClean="0"/>
              <a:t> de la </a:t>
            </a:r>
            <a:r>
              <a:rPr lang="en-US" sz="4000" dirty="0" err="1" smtClean="0"/>
              <a:t>moyenne</a:t>
            </a:r>
            <a:r>
              <a:rPr lang="en-US" sz="4000" dirty="0" smtClean="0"/>
              <a:t> (</a:t>
            </a:r>
            <a:r>
              <a:rPr lang="en-US" sz="4000" dirty="0" err="1" smtClean="0"/>
              <a:t>Médian/Poignet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132940" y="165946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366932" y="3640672"/>
            <a:ext cx="80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Seuil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82267" y="2861733"/>
            <a:ext cx="88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iMAX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1" y="0"/>
          <a:ext cx="2937707" cy="189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5951919" y="0"/>
          <a:ext cx="3192079" cy="166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1" y="1897138"/>
          <a:ext cx="2937707" cy="152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6059023" y="1667645"/>
          <a:ext cx="3084975" cy="175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1" y="3429000"/>
          <a:ext cx="2937707" cy="175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6059024" y="3429000"/>
          <a:ext cx="3084975" cy="175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1" y="5186530"/>
          <a:ext cx="2937707" cy="167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phique 10"/>
          <p:cNvGraphicFramePr/>
          <p:nvPr/>
        </p:nvGraphicFramePr>
        <p:xfrm>
          <a:off x="6059024" y="5186530"/>
          <a:ext cx="3084974" cy="167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596089" y="2965423"/>
            <a:ext cx="1886454" cy="12003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SEUIL – </a:t>
            </a:r>
            <a:r>
              <a:rPr lang="en-US" sz="2400" b="1" dirty="0" err="1" smtClean="0">
                <a:solidFill>
                  <a:schemeClr val="bg1"/>
                </a:solidFill>
              </a:rPr>
              <a:t>iMAX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Versus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IMC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0780" y="233657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528237" y="1897138"/>
            <a:ext cx="202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554987" y="4494032"/>
            <a:ext cx="1968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Ulnaire/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459333" y="6022265"/>
            <a:ext cx="2159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Fibulaire/</a:t>
            </a:r>
            <a:r>
              <a:rPr lang="en-US" sz="2400" baseline="0" dirty="0" err="1" smtClean="0"/>
              <a:t>genou</a:t>
            </a:r>
            <a:endParaRPr lang="en-US" sz="240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80759" y="769741"/>
          <a:ext cx="8782883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741"/>
                <a:gridCol w="1257220"/>
                <a:gridCol w="696238"/>
                <a:gridCol w="824032"/>
                <a:gridCol w="1257220"/>
                <a:gridCol w="902216"/>
                <a:gridCol w="902216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Médian/</a:t>
                      </a:r>
                      <a:r>
                        <a:rPr lang="en-US" sz="3200" baseline="0" dirty="0" err="1" smtClean="0"/>
                        <a:t>poignet</a:t>
                      </a:r>
                      <a:endParaRPr lang="en-US" sz="3200" baseline="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Seuil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iMAX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CMT1a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17,9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PRNC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=6)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SGB </a:t>
                      </a:r>
                      <a:r>
                        <a:rPr lang="en-US" sz="3200" dirty="0" err="1" smtClean="0"/>
                        <a:t>cl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30,6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AMAN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=5)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0,2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Ax</a:t>
                      </a:r>
                      <a:r>
                        <a:rPr lang="en-US" sz="3200" baseline="0" dirty="0" smtClean="0"/>
                        <a:t> (</a:t>
                      </a:r>
                      <a:r>
                        <a:rPr lang="en-US" sz="3200" baseline="0" dirty="0" err="1" smtClean="0"/>
                        <a:t>n</a:t>
                      </a:r>
                      <a:r>
                        <a:rPr lang="en-US" sz="3200" baseline="0" dirty="0" smtClean="0"/>
                        <a:t>=4)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-0,5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-0,8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" y="546100"/>
          <a:ext cx="882073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286"/>
                <a:gridCol w="1278918"/>
                <a:gridCol w="917787"/>
                <a:gridCol w="838254"/>
                <a:gridCol w="1278918"/>
                <a:gridCol w="917787"/>
                <a:gridCol w="917787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Médian/</a:t>
                      </a:r>
                      <a:r>
                        <a:rPr lang="en-US" sz="3200" baseline="0" dirty="0" err="1" smtClean="0"/>
                        <a:t>coude</a:t>
                      </a:r>
                      <a:endParaRPr lang="en-US" sz="3200" baseline="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Seuil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iMAX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CMT1a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1,0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7,5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PRNC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=6)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1,6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20,6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5,9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=3)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11,1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3,8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22,2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SGB </a:t>
                      </a:r>
                      <a:r>
                        <a:rPr lang="en-US" sz="3200" dirty="0" err="1" smtClean="0"/>
                        <a:t>cl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=3)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0,7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18,1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2,7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AMAN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0,2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0,6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-0,5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-0,7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Ax</a:t>
                      </a:r>
                      <a:r>
                        <a:rPr lang="en-US" sz="3200" baseline="0" dirty="0" smtClean="0"/>
                        <a:t> (</a:t>
                      </a:r>
                      <a:r>
                        <a:rPr lang="en-US" sz="3200" baseline="0" dirty="0" err="1" smtClean="0"/>
                        <a:t>n</a:t>
                      </a:r>
                      <a:r>
                        <a:rPr lang="en-US" sz="3200" baseline="0" dirty="0" smtClean="0"/>
                        <a:t>=3)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-0,7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-0,7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7675" y="546100"/>
          <a:ext cx="901282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374"/>
                <a:gridCol w="1278918"/>
                <a:gridCol w="917787"/>
                <a:gridCol w="838254"/>
                <a:gridCol w="1278918"/>
                <a:gridCol w="917787"/>
                <a:gridCol w="917787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Fibulaire/</a:t>
                      </a:r>
                      <a:r>
                        <a:rPr lang="en-US" sz="3200" baseline="0" dirty="0" err="1" smtClean="0"/>
                        <a:t>genou</a:t>
                      </a:r>
                      <a:endParaRPr lang="en-US" sz="3200" baseline="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Seuil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iMAX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CMT1a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1,6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11,3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PRNC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=6)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1,5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34,8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6,4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-0,2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-0,9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SGB </a:t>
                      </a:r>
                      <a:r>
                        <a:rPr lang="en-US" sz="3200" dirty="0" err="1" smtClean="0"/>
                        <a:t>cl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=3)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0,5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13,3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2,9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-0,5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-0,7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Ax</a:t>
                      </a:r>
                      <a:r>
                        <a:rPr lang="en-US" sz="3200" baseline="0" dirty="0" smtClean="0"/>
                        <a:t> (</a:t>
                      </a:r>
                      <a:r>
                        <a:rPr lang="en-US" sz="3200" baseline="0" dirty="0" err="1" smtClean="0"/>
                        <a:t>n</a:t>
                      </a:r>
                      <a:r>
                        <a:rPr lang="en-US" sz="3200" baseline="0" dirty="0" smtClean="0"/>
                        <a:t>=11)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0,0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67669"/>
            <a:ext cx="8229600" cy="27860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Neuropathies</a:t>
            </a:r>
            <a:b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démyélinisantes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aigües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r 26"/>
          <p:cNvGrpSpPr/>
          <p:nvPr/>
        </p:nvGrpSpPr>
        <p:grpSpPr>
          <a:xfrm>
            <a:off x="6286500" y="4203699"/>
            <a:ext cx="2603500" cy="924867"/>
            <a:chOff x="3232150" y="431799"/>
            <a:chExt cx="2537942" cy="1020465"/>
          </a:xfrm>
        </p:grpSpPr>
        <p:sp>
          <p:nvSpPr>
            <p:cNvPr id="28" name="Nuage 27"/>
            <p:cNvSpPr/>
            <p:nvPr/>
          </p:nvSpPr>
          <p:spPr>
            <a:xfrm>
              <a:off x="3787608" y="431799"/>
              <a:ext cx="1982484" cy="1020465"/>
            </a:xfrm>
            <a:prstGeom prst="clou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232150" y="1185467"/>
              <a:ext cx="139700" cy="1137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384550" y="1089025"/>
              <a:ext cx="209550" cy="1532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578058" y="965547"/>
              <a:ext cx="209550" cy="1532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er 9"/>
          <p:cNvGrpSpPr/>
          <p:nvPr/>
        </p:nvGrpSpPr>
        <p:grpSpPr>
          <a:xfrm>
            <a:off x="1193800" y="1042194"/>
            <a:ext cx="6743700" cy="4914106"/>
            <a:chOff x="1193800" y="508794"/>
            <a:chExt cx="6743700" cy="4914106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193800" y="5397500"/>
              <a:ext cx="6743700" cy="25400"/>
            </a:xfrm>
            <a:prstGeom prst="line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rot="5400000" flipH="1" flipV="1">
              <a:off x="-1225550" y="2952750"/>
              <a:ext cx="4889500" cy="1588"/>
            </a:xfrm>
            <a:prstGeom prst="line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241300" y="889000"/>
            <a:ext cx="78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Amp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55606" y="6129635"/>
            <a:ext cx="52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VC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108200" y="1452265"/>
            <a:ext cx="5168900" cy="3907135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940008" y="580528"/>
            <a:ext cx="19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démyélinisant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67088" y="4390480"/>
            <a:ext cx="102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axonal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78850" y="2222500"/>
            <a:ext cx="541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6176" y="652840"/>
            <a:ext cx="15846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2D</a:t>
            </a:r>
            <a:endParaRPr lang="en-US" sz="9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600200" y="652840"/>
            <a:ext cx="1493017" cy="64633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VC </a:t>
            </a:r>
            <a:r>
              <a:rPr lang="en-US" b="1" dirty="0" err="1" smtClean="0">
                <a:solidFill>
                  <a:schemeClr val="bg1"/>
                </a:solidFill>
              </a:rPr>
              <a:t>diminuée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Amp </a:t>
            </a:r>
            <a:r>
              <a:rPr lang="en-US" b="1" dirty="0" err="1" smtClean="0">
                <a:solidFill>
                  <a:schemeClr val="bg1"/>
                </a:solidFill>
              </a:rPr>
              <a:t>normale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320059" y="5036234"/>
            <a:ext cx="1595309" cy="64633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VC </a:t>
            </a:r>
            <a:r>
              <a:rPr lang="en-US" b="1" dirty="0" err="1" smtClean="0">
                <a:solidFill>
                  <a:schemeClr val="bg1"/>
                </a:solidFill>
              </a:rPr>
              <a:t>normale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Amp </a:t>
            </a:r>
            <a:r>
              <a:rPr lang="en-US" b="1" dirty="0" err="1" smtClean="0">
                <a:solidFill>
                  <a:schemeClr val="bg1"/>
                </a:solidFill>
              </a:rPr>
              <a:t>diminuée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6" name="Grouper 25"/>
          <p:cNvGrpSpPr/>
          <p:nvPr/>
        </p:nvGrpSpPr>
        <p:grpSpPr>
          <a:xfrm>
            <a:off x="3232150" y="355599"/>
            <a:ext cx="2901950" cy="1096666"/>
            <a:chOff x="3232150" y="431799"/>
            <a:chExt cx="2537942" cy="1020465"/>
          </a:xfrm>
        </p:grpSpPr>
        <p:sp>
          <p:nvSpPr>
            <p:cNvPr id="21" name="Nuage 20"/>
            <p:cNvSpPr/>
            <p:nvPr/>
          </p:nvSpPr>
          <p:spPr>
            <a:xfrm>
              <a:off x="3787608" y="431799"/>
              <a:ext cx="1982484" cy="1020465"/>
            </a:xfrm>
            <a:prstGeom prst="clou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232150" y="1185467"/>
              <a:ext cx="139700" cy="1137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384550" y="1089025"/>
              <a:ext cx="209550" cy="1532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578058" y="965547"/>
              <a:ext cx="209550" cy="1532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SGB : </a:t>
            </a:r>
            <a:r>
              <a:rPr lang="en-US" dirty="0" err="1" smtClean="0"/>
              <a:t>cas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42617" y="6221968"/>
            <a:ext cx="26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0413" y="1671935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pic>
        <p:nvPicPr>
          <p:cNvPr id="7" name="Image 6" descr="Franken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5" y="2303135"/>
            <a:ext cx="6841068" cy="4287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45137" y="3903134"/>
            <a:ext cx="476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b="1" dirty="0" smtClean="0">
                <a:solidFill>
                  <a:srgbClr val="DD0806"/>
                </a:solidFill>
                <a:latin typeface="Verdana"/>
              </a:rPr>
              <a:t>J8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SGB : </a:t>
            </a:r>
            <a:r>
              <a:rPr lang="en-US" dirty="0" err="1" smtClean="0"/>
              <a:t>cas</a:t>
            </a:r>
            <a:r>
              <a:rPr lang="en-US" dirty="0" smtClean="0"/>
              <a:t> 2</a:t>
            </a:r>
            <a:endParaRPr lang="en-US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-19050" y="3190240"/>
          <a:ext cx="4349750" cy="340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842253" y="6221968"/>
            <a:ext cx="26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0413" y="1671935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graphicFrame>
        <p:nvGraphicFramePr>
          <p:cNvPr id="7" name="Graphique 6"/>
          <p:cNvGraphicFramePr/>
          <p:nvPr/>
        </p:nvGraphicFramePr>
        <p:xfrm>
          <a:off x="4103337" y="3190240"/>
          <a:ext cx="5040663" cy="366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94013" y="1013767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grpSp>
        <p:nvGrpSpPr>
          <p:cNvPr id="5" name="Grouper 4"/>
          <p:cNvGrpSpPr/>
          <p:nvPr/>
        </p:nvGrpSpPr>
        <p:grpSpPr>
          <a:xfrm>
            <a:off x="228609" y="0"/>
            <a:ext cx="6112933" cy="3251200"/>
            <a:chOff x="228609" y="0"/>
            <a:chExt cx="6112933" cy="3251200"/>
          </a:xfrm>
        </p:grpSpPr>
        <p:graphicFrame>
          <p:nvGraphicFramePr>
            <p:cNvPr id="3" name="Graphique 2"/>
            <p:cNvGraphicFramePr/>
            <p:nvPr/>
          </p:nvGraphicFramePr>
          <p:xfrm>
            <a:off x="228609" y="0"/>
            <a:ext cx="6112933" cy="325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359843" y="139699"/>
              <a:ext cx="323850" cy="2789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27708" y="264480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8885" y="0"/>
            <a:ext cx="6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iMAX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96813" y="644435"/>
            <a:ext cx="202291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4 SGB </a:t>
            </a:r>
            <a:r>
              <a:rPr lang="en-US" sz="2400" b="1" dirty="0" err="1" smtClean="0">
                <a:solidFill>
                  <a:srgbClr val="FF0000"/>
                </a:solidFill>
              </a:rPr>
              <a:t>cl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baseline="0" dirty="0" smtClean="0">
                <a:solidFill>
                  <a:schemeClr val="accent5">
                    <a:lumMod val="75000"/>
                  </a:schemeClr>
                </a:solidFill>
              </a:rPr>
              <a:t>2 AMAN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67326" y="29675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graphicFrame>
        <p:nvGraphicFramePr>
          <p:cNvPr id="11" name="Graphique 10"/>
          <p:cNvGraphicFramePr/>
          <p:nvPr/>
        </p:nvGraphicFramePr>
        <p:xfrm>
          <a:off x="227708" y="3197201"/>
          <a:ext cx="6112933" cy="33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6691470" y="3627735"/>
            <a:ext cx="202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474980" y="61425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07071" y="3269734"/>
            <a:ext cx="323850" cy="301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94144" y="5914538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-4679" y="3269734"/>
            <a:ext cx="6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iMAX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49213" y="4089400"/>
            <a:ext cx="202291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3 SGB </a:t>
            </a:r>
            <a:r>
              <a:rPr lang="en-US" sz="2400" b="1" dirty="0" err="1" smtClean="0">
                <a:solidFill>
                  <a:srgbClr val="FF0000"/>
                </a:solidFill>
              </a:rPr>
              <a:t>cl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baseline="0" dirty="0" smtClean="0">
                <a:solidFill>
                  <a:schemeClr val="accent5">
                    <a:lumMod val="75000"/>
                  </a:schemeClr>
                </a:solidFill>
              </a:rPr>
              <a:t>1 AMAN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r 21"/>
          <p:cNvGrpSpPr/>
          <p:nvPr/>
        </p:nvGrpSpPr>
        <p:grpSpPr>
          <a:xfrm>
            <a:off x="0" y="0"/>
            <a:ext cx="8664807" cy="3292451"/>
            <a:chOff x="-4679" y="3232150"/>
            <a:chExt cx="8664807" cy="3292451"/>
          </a:xfrm>
        </p:grpSpPr>
        <p:graphicFrame>
          <p:nvGraphicFramePr>
            <p:cNvPr id="20" name="Graphique 19"/>
            <p:cNvGraphicFramePr/>
            <p:nvPr/>
          </p:nvGraphicFramePr>
          <p:xfrm>
            <a:off x="203200" y="3232150"/>
            <a:ext cx="6007100" cy="3263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6691470" y="3627735"/>
              <a:ext cx="19686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Ulnaire/</a:t>
              </a:r>
              <a:r>
                <a:rPr lang="en-US" sz="2400" baseline="0" dirty="0" err="1" smtClean="0"/>
                <a:t>coude</a:t>
              </a:r>
              <a:endParaRPr lang="en-US" sz="2400" baseline="0" dirty="0" smtClean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347980" y="615526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mA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49213" y="4089400"/>
              <a:ext cx="2022910" cy="1200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24 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sujets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sains</a:t>
              </a:r>
              <a:endParaRPr lang="en-US" sz="2400" b="1" dirty="0" smtClean="0">
                <a:solidFill>
                  <a:srgbClr val="0000FF"/>
                </a:solidFill>
              </a:endParaRP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3 SGB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cl</a:t>
              </a:r>
              <a:endParaRPr lang="en-US" sz="2400" b="1" dirty="0" smtClean="0">
                <a:solidFill>
                  <a:srgbClr val="FF0000"/>
                </a:solidFill>
              </a:endParaRPr>
            </a:p>
            <a:p>
              <a:r>
                <a:rPr lang="en-US" sz="2400" b="1" baseline="0" dirty="0" smtClean="0">
                  <a:solidFill>
                    <a:schemeClr val="accent5">
                      <a:lumMod val="75000"/>
                    </a:schemeClr>
                  </a:solidFill>
                </a:rPr>
                <a:t>1 AMAN</a:t>
              </a:r>
            </a:p>
          </p:txBody>
        </p:sp>
        <p:grpSp>
          <p:nvGrpSpPr>
            <p:cNvPr id="21" name="Grouper 20"/>
            <p:cNvGrpSpPr/>
            <p:nvPr/>
          </p:nvGrpSpPr>
          <p:grpSpPr>
            <a:xfrm>
              <a:off x="-4679" y="3269734"/>
              <a:ext cx="688372" cy="3014136"/>
              <a:chOff x="-4679" y="3269734"/>
              <a:chExt cx="688372" cy="301413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07071" y="3269734"/>
                <a:ext cx="323850" cy="301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94144" y="5914538"/>
                <a:ext cx="290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-4679" y="3269734"/>
                <a:ext cx="688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iMAX</a:t>
                </a:r>
                <a:endParaRPr lang="en-US" dirty="0"/>
              </a:p>
            </p:txBody>
          </p:sp>
        </p:grpSp>
      </p:grpSp>
      <p:grpSp>
        <p:nvGrpSpPr>
          <p:cNvPr id="24" name="Grouper 23"/>
          <p:cNvGrpSpPr/>
          <p:nvPr/>
        </p:nvGrpSpPr>
        <p:grpSpPr>
          <a:xfrm>
            <a:off x="28885" y="3292451"/>
            <a:ext cx="8725094" cy="3345368"/>
            <a:chOff x="28885" y="-8468"/>
            <a:chExt cx="8725094" cy="3345368"/>
          </a:xfrm>
        </p:grpSpPr>
        <p:graphicFrame>
          <p:nvGraphicFramePr>
            <p:cNvPr id="25" name="Graphique 24"/>
            <p:cNvGraphicFramePr/>
            <p:nvPr/>
          </p:nvGraphicFramePr>
          <p:xfrm>
            <a:off x="194144" y="0"/>
            <a:ext cx="6112032" cy="3197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594013" y="1013767"/>
              <a:ext cx="2159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Fibulaire/</a:t>
              </a:r>
              <a:r>
                <a:rPr lang="en-US" sz="2400" baseline="0" dirty="0" err="1" smtClean="0"/>
                <a:t>genou</a:t>
              </a:r>
              <a:endParaRPr lang="en-US" sz="2400" baseline="0" dirty="0" smtClean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96813" y="644435"/>
              <a:ext cx="2022910" cy="1200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27 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sujets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sains</a:t>
              </a:r>
              <a:endParaRPr lang="en-US" sz="2400" b="1" dirty="0" smtClean="0">
                <a:solidFill>
                  <a:srgbClr val="0000FF"/>
                </a:solidFill>
              </a:endParaRP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3 SGB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cl</a:t>
              </a:r>
              <a:endParaRPr lang="en-US" sz="2400" b="1" dirty="0" smtClean="0">
                <a:solidFill>
                  <a:srgbClr val="FF0000"/>
                </a:solidFill>
              </a:endParaRPr>
            </a:p>
            <a:p>
              <a:endParaRPr lang="en-US" sz="2400" b="1" baseline="0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467326" y="296756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mA</a:t>
              </a:r>
              <a:endParaRPr lang="en-US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2236" y="-8468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27708" y="2644804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8885" y="0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3" y="194735"/>
            <a:ext cx="1295765" cy="3289300"/>
          </a:xfrm>
          <a:prstGeom prst="rect">
            <a:avLst/>
          </a:prstGeom>
        </p:spPr>
      </p:pic>
      <p:pic>
        <p:nvPicPr>
          <p:cNvPr id="22" name="Image 21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3" y="3484035"/>
            <a:ext cx="1295765" cy="3289300"/>
          </a:xfrm>
          <a:prstGeom prst="rect">
            <a:avLst/>
          </a:prstGeom>
        </p:spPr>
      </p:pic>
      <p:pic>
        <p:nvPicPr>
          <p:cNvPr id="23" name="Image 22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68" y="194735"/>
            <a:ext cx="1295765" cy="3289300"/>
          </a:xfrm>
          <a:prstGeom prst="rect">
            <a:avLst/>
          </a:prstGeom>
        </p:spPr>
      </p:pic>
      <p:pic>
        <p:nvPicPr>
          <p:cNvPr id="24" name="Image 23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68" y="3517904"/>
            <a:ext cx="1295765" cy="3289300"/>
          </a:xfrm>
          <a:prstGeom prst="rect">
            <a:avLst/>
          </a:prstGeom>
        </p:spPr>
      </p:pic>
      <p:pic>
        <p:nvPicPr>
          <p:cNvPr id="25" name="Image 24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42" y="194735"/>
            <a:ext cx="1295765" cy="3289300"/>
          </a:xfrm>
          <a:prstGeom prst="rect">
            <a:avLst/>
          </a:prstGeom>
        </p:spPr>
      </p:pic>
      <p:pic>
        <p:nvPicPr>
          <p:cNvPr id="26" name="Image 25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7" y="194735"/>
            <a:ext cx="1295765" cy="3289300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717550" y="40576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3581400" y="781050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3105150" y="1408112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2165350" y="40576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7175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21653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029207" y="766762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1644650" y="1422399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78350" y="1422399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1644650" y="4694237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781050" y="11588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3670300" y="11588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155575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3016250" y="24796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4489450" y="24796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94407" y="1244600"/>
            <a:ext cx="12354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SGB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7146807" y="4779962"/>
            <a:ext cx="131097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667669"/>
            <a:ext cx="8737600" cy="27860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Neuropathies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démyélinisantes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chroniques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ique 23"/>
          <p:cNvGraphicFramePr/>
          <p:nvPr/>
        </p:nvGraphicFramePr>
        <p:xfrm>
          <a:off x="227717" y="3269734"/>
          <a:ext cx="6122283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phique 17"/>
          <p:cNvGraphicFramePr/>
          <p:nvPr/>
        </p:nvGraphicFramePr>
        <p:xfrm>
          <a:off x="194147" y="-6866"/>
          <a:ext cx="603357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594013" y="1013767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84174" y="875268"/>
            <a:ext cx="209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6 PRNC</a:t>
            </a:r>
          </a:p>
          <a:p>
            <a:r>
              <a:rPr lang="en-US" sz="2400" b="1" baseline="0" dirty="0" smtClean="0">
                <a:solidFill>
                  <a:schemeClr val="accent4">
                    <a:lumMod val="75000"/>
                  </a:schemeClr>
                </a:solidFill>
              </a:rPr>
              <a:t>4 MMN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5 CMT1a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77613" y="29199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691470" y="3627735"/>
            <a:ext cx="202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474980" y="61425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-4679" y="3269734"/>
            <a:ext cx="688372" cy="3014136"/>
            <a:chOff x="-4679" y="3269734"/>
            <a:chExt cx="688372" cy="3014136"/>
          </a:xfrm>
        </p:grpSpPr>
        <p:sp>
          <p:nvSpPr>
            <p:cNvPr id="16" name="Rectangle 15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-4676" y="124366"/>
            <a:ext cx="688372" cy="3014136"/>
            <a:chOff x="-4679" y="3269734"/>
            <a:chExt cx="688372" cy="3014136"/>
          </a:xfrm>
        </p:grpSpPr>
        <p:sp>
          <p:nvSpPr>
            <p:cNvPr id="21" name="Rectangle 20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84174" y="4041801"/>
            <a:ext cx="209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6 PRNC</a:t>
            </a:r>
          </a:p>
          <a:p>
            <a:r>
              <a:rPr lang="en-US" sz="2400" b="1" baseline="0" dirty="0" smtClean="0">
                <a:solidFill>
                  <a:schemeClr val="accent4">
                    <a:lumMod val="75000"/>
                  </a:schemeClr>
                </a:solidFill>
              </a:rPr>
              <a:t>3 MMN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 CMT1a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phique 19"/>
          <p:cNvGraphicFramePr/>
          <p:nvPr/>
        </p:nvGraphicFramePr>
        <p:xfrm>
          <a:off x="190499" y="3437467"/>
          <a:ext cx="6176433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phique 18"/>
          <p:cNvGraphicFramePr/>
          <p:nvPr/>
        </p:nvGraphicFramePr>
        <p:xfrm>
          <a:off x="219697" y="144842"/>
          <a:ext cx="5994836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594013" y="1013767"/>
            <a:ext cx="1968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Ulnaire/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85066" y="1093109"/>
            <a:ext cx="20934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24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5 PRNC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400" b="1" baseline="0" dirty="0" smtClean="0">
                <a:solidFill>
                  <a:schemeClr val="accent4">
                    <a:lumMod val="75000"/>
                  </a:schemeClr>
                </a:solidFill>
              </a:rPr>
              <a:t> MMN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77613" y="29199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691470" y="3627735"/>
            <a:ext cx="2159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Fibulaire/</a:t>
            </a:r>
            <a:r>
              <a:rPr lang="en-US" sz="2400" baseline="0" dirty="0" err="1" smtClean="0"/>
              <a:t>genou</a:t>
            </a:r>
            <a:endParaRPr lang="en-US" sz="2400" baseline="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474980" y="61425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grpSp>
        <p:nvGrpSpPr>
          <p:cNvPr id="2" name="Grouper 18"/>
          <p:cNvGrpSpPr/>
          <p:nvPr/>
        </p:nvGrpSpPr>
        <p:grpSpPr>
          <a:xfrm>
            <a:off x="-4679" y="3269734"/>
            <a:ext cx="688372" cy="3014136"/>
            <a:chOff x="-4679" y="3269734"/>
            <a:chExt cx="688372" cy="3014136"/>
          </a:xfrm>
        </p:grpSpPr>
        <p:sp>
          <p:nvSpPr>
            <p:cNvPr id="16" name="Rectangle 15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grpSp>
        <p:nvGrpSpPr>
          <p:cNvPr id="3" name="Grouper 19"/>
          <p:cNvGrpSpPr/>
          <p:nvPr/>
        </p:nvGrpSpPr>
        <p:grpSpPr>
          <a:xfrm>
            <a:off x="-4676" y="124366"/>
            <a:ext cx="688372" cy="3014136"/>
            <a:chOff x="-4679" y="3269734"/>
            <a:chExt cx="688372" cy="3014136"/>
          </a:xfrm>
        </p:grpSpPr>
        <p:sp>
          <p:nvSpPr>
            <p:cNvPr id="21" name="Rectangle 20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84174" y="4194202"/>
            <a:ext cx="209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6 PRNC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400" b="1" baseline="0" dirty="0" smtClean="0">
                <a:solidFill>
                  <a:schemeClr val="accent4">
                    <a:lumMod val="75000"/>
                  </a:schemeClr>
                </a:solidFill>
              </a:rPr>
              <a:t> MMN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 CMT1a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3" y="182032"/>
            <a:ext cx="1295765" cy="3289300"/>
          </a:xfrm>
          <a:prstGeom prst="rect">
            <a:avLst/>
          </a:prstGeom>
        </p:spPr>
      </p:pic>
      <p:pic>
        <p:nvPicPr>
          <p:cNvPr id="22" name="Image 21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70" y="3471332"/>
            <a:ext cx="1295765" cy="3289300"/>
          </a:xfrm>
          <a:prstGeom prst="rect">
            <a:avLst/>
          </a:prstGeom>
        </p:spPr>
      </p:pic>
      <p:pic>
        <p:nvPicPr>
          <p:cNvPr id="23" name="Image 22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68" y="182032"/>
            <a:ext cx="1295765" cy="3289300"/>
          </a:xfrm>
          <a:prstGeom prst="rect">
            <a:avLst/>
          </a:prstGeom>
        </p:spPr>
      </p:pic>
      <p:pic>
        <p:nvPicPr>
          <p:cNvPr id="24" name="Image 23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435" y="3471332"/>
            <a:ext cx="1295765" cy="3289300"/>
          </a:xfrm>
          <a:prstGeom prst="rect">
            <a:avLst/>
          </a:prstGeom>
        </p:spPr>
      </p:pic>
      <p:pic>
        <p:nvPicPr>
          <p:cNvPr id="25" name="Image 24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42" y="182032"/>
            <a:ext cx="1295765" cy="3289300"/>
          </a:xfrm>
          <a:prstGeom prst="rect">
            <a:avLst/>
          </a:prstGeom>
        </p:spPr>
      </p:pic>
      <p:pic>
        <p:nvPicPr>
          <p:cNvPr id="26" name="Image 25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7" y="182032"/>
            <a:ext cx="1295765" cy="3289300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3413817" y="4028013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7175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21653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029207" y="766762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48945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4340917" y="4664600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age 33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72" y="182032"/>
            <a:ext cx="1295765" cy="3289300"/>
          </a:xfrm>
          <a:prstGeom prst="rect">
            <a:avLst/>
          </a:prstGeom>
        </p:spPr>
      </p:pic>
      <p:pic>
        <p:nvPicPr>
          <p:cNvPr id="38" name="Image 37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37" y="182032"/>
            <a:ext cx="1295765" cy="3289300"/>
          </a:xfrm>
          <a:prstGeom prst="rect">
            <a:avLst/>
          </a:prstGeom>
        </p:spPr>
      </p:pic>
      <p:pic>
        <p:nvPicPr>
          <p:cNvPr id="43" name="Image 42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667" y="3471332"/>
            <a:ext cx="1295765" cy="3289300"/>
          </a:xfrm>
          <a:prstGeom prst="rect">
            <a:avLst/>
          </a:prstGeom>
        </p:spPr>
      </p:pic>
      <p:pic>
        <p:nvPicPr>
          <p:cNvPr id="44" name="Image 43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832" y="3471332"/>
            <a:ext cx="1295765" cy="3289300"/>
          </a:xfrm>
          <a:prstGeom prst="rect">
            <a:avLst/>
          </a:prstGeom>
        </p:spPr>
      </p:pic>
      <p:sp>
        <p:nvSpPr>
          <p:cNvPr id="45" name="Ellipse 44"/>
          <p:cNvSpPr/>
          <p:nvPr/>
        </p:nvSpPr>
        <p:spPr>
          <a:xfrm>
            <a:off x="1671637" y="1393824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717550" y="1158875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1555750" y="2398712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lipse 47"/>
          <p:cNvSpPr/>
          <p:nvPr/>
        </p:nvSpPr>
        <p:spPr>
          <a:xfrm>
            <a:off x="3105150" y="1422399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01625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625850" y="781050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3652837" y="115887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4578350" y="1393824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6000750" y="1325563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5162557" y="11588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5938837" y="242252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6369780" y="766762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7251700" y="24796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6396767" y="1130300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7283450" y="1377951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8763000" y="1379536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867410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3458267" y="4456638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4810817" y="4028013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6384029" y="4028013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7336529" y="469317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7823899" y="4028013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8720829" y="4664600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8703367" y="574092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4467" y="1802368"/>
            <a:ext cx="88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PRNC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22967" y="5641984"/>
            <a:ext cx="90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MMN</a:t>
            </a:r>
            <a:endParaRPr lang="en-US" dirty="0"/>
          </a:p>
        </p:txBody>
      </p:sp>
      <p:pic>
        <p:nvPicPr>
          <p:cNvPr id="73" name="Image 72" descr="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4" y="4194700"/>
            <a:ext cx="3113036" cy="2376895"/>
          </a:xfrm>
          <a:prstGeom prst="rect">
            <a:avLst/>
          </a:prstGeom>
        </p:spPr>
      </p:pic>
      <p:sp>
        <p:nvSpPr>
          <p:cNvPr id="74" name="Soleil 73"/>
          <p:cNvSpPr/>
          <p:nvPr/>
        </p:nvSpPr>
        <p:spPr>
          <a:xfrm>
            <a:off x="2876550" y="4316938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oleil 74"/>
          <p:cNvSpPr/>
          <p:nvPr/>
        </p:nvSpPr>
        <p:spPr>
          <a:xfrm>
            <a:off x="1824568" y="1327148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7823899" y="738187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 descr="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86" y="4142313"/>
            <a:ext cx="3126084" cy="2386857"/>
          </a:xfrm>
          <a:prstGeom prst="rect">
            <a:avLst/>
          </a:prstGeom>
        </p:spPr>
      </p:pic>
      <p:pic>
        <p:nvPicPr>
          <p:cNvPr id="21" name="Image 20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03" y="182032"/>
            <a:ext cx="1295765" cy="3289300"/>
          </a:xfrm>
          <a:prstGeom prst="rect">
            <a:avLst/>
          </a:prstGeom>
        </p:spPr>
      </p:pic>
      <p:pic>
        <p:nvPicPr>
          <p:cNvPr id="22" name="Image 21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270" y="3471332"/>
            <a:ext cx="1295765" cy="3289300"/>
          </a:xfrm>
          <a:prstGeom prst="rect">
            <a:avLst/>
          </a:prstGeom>
        </p:spPr>
      </p:pic>
      <p:pic>
        <p:nvPicPr>
          <p:cNvPr id="23" name="Image 22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68" y="182032"/>
            <a:ext cx="1295765" cy="3289300"/>
          </a:xfrm>
          <a:prstGeom prst="rect">
            <a:avLst/>
          </a:prstGeom>
        </p:spPr>
      </p:pic>
      <p:pic>
        <p:nvPicPr>
          <p:cNvPr id="24" name="Image 23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35" y="3471332"/>
            <a:ext cx="1295765" cy="3289300"/>
          </a:xfrm>
          <a:prstGeom prst="rect">
            <a:avLst/>
          </a:prstGeom>
        </p:spPr>
      </p:pic>
      <p:pic>
        <p:nvPicPr>
          <p:cNvPr id="25" name="Image 24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542" y="182032"/>
            <a:ext cx="1295765" cy="3289300"/>
          </a:xfrm>
          <a:prstGeom prst="rect">
            <a:avLst/>
          </a:prstGeom>
        </p:spPr>
      </p:pic>
      <p:pic>
        <p:nvPicPr>
          <p:cNvPr id="26" name="Image 25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7" y="182032"/>
            <a:ext cx="1295765" cy="3289300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3413817" y="4028013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7175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21653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029207" y="766762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48945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4340917" y="4664600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age 33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472" y="182032"/>
            <a:ext cx="1295765" cy="3289300"/>
          </a:xfrm>
          <a:prstGeom prst="rect">
            <a:avLst/>
          </a:prstGeom>
        </p:spPr>
      </p:pic>
      <p:pic>
        <p:nvPicPr>
          <p:cNvPr id="38" name="Image 37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637" y="182032"/>
            <a:ext cx="1295765" cy="3289300"/>
          </a:xfrm>
          <a:prstGeom prst="rect">
            <a:avLst/>
          </a:prstGeom>
        </p:spPr>
      </p:pic>
      <p:pic>
        <p:nvPicPr>
          <p:cNvPr id="43" name="Image 42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667" y="3471332"/>
            <a:ext cx="1295765" cy="3289300"/>
          </a:xfrm>
          <a:prstGeom prst="rect">
            <a:avLst/>
          </a:prstGeom>
        </p:spPr>
      </p:pic>
      <p:pic>
        <p:nvPicPr>
          <p:cNvPr id="44" name="Image 43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32" y="3471332"/>
            <a:ext cx="1295765" cy="3289300"/>
          </a:xfrm>
          <a:prstGeom prst="rect">
            <a:avLst/>
          </a:prstGeom>
        </p:spPr>
      </p:pic>
      <p:sp>
        <p:nvSpPr>
          <p:cNvPr id="45" name="Ellipse 44"/>
          <p:cNvSpPr/>
          <p:nvPr/>
        </p:nvSpPr>
        <p:spPr>
          <a:xfrm>
            <a:off x="1671637" y="1393824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717550" y="1158875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1555750" y="2398712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lipse 47"/>
          <p:cNvSpPr/>
          <p:nvPr/>
        </p:nvSpPr>
        <p:spPr>
          <a:xfrm>
            <a:off x="3105150" y="1422399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01625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625850" y="781050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3652837" y="115887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4578350" y="1393824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6000750" y="1325563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5162557" y="11588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5938837" y="242252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6369780" y="766762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7251700" y="24796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6396767" y="1130300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7283450" y="1377951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8763000" y="1379536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867410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3458267" y="4456638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4810817" y="4028013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6384029" y="4028013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7336529" y="469317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7823899" y="4028013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8720829" y="4664600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8703367" y="574092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4467" y="1802368"/>
            <a:ext cx="88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PRNC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22967" y="5641984"/>
            <a:ext cx="90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MMN</a:t>
            </a:r>
            <a:endParaRPr lang="en-US" dirty="0"/>
          </a:p>
        </p:txBody>
      </p:sp>
      <p:sp>
        <p:nvSpPr>
          <p:cNvPr id="75" name="Soleil 74"/>
          <p:cNvSpPr/>
          <p:nvPr/>
        </p:nvSpPr>
        <p:spPr>
          <a:xfrm>
            <a:off x="8720829" y="4343925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oleil 73"/>
          <p:cNvSpPr/>
          <p:nvPr/>
        </p:nvSpPr>
        <p:spPr>
          <a:xfrm>
            <a:off x="2965450" y="4316938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7823899" y="738187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méthode simple d’évaluation de l’excitabilité nerveuse (?)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597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Latence distale </a:t>
            </a:r>
          </a:p>
          <a:p>
            <a:r>
              <a:rPr lang="fr-FR" dirty="0" smtClean="0"/>
              <a:t>Latence de l’onde F</a:t>
            </a:r>
          </a:p>
          <a:p>
            <a:r>
              <a:rPr lang="fr-FR" dirty="0" smtClean="0"/>
              <a:t>Vitesse de conduction</a:t>
            </a:r>
          </a:p>
          <a:p>
            <a:r>
              <a:rPr lang="fr-FR" dirty="0" smtClean="0"/>
              <a:t>Durée du PAGM</a:t>
            </a:r>
          </a:p>
          <a:p>
            <a:r>
              <a:rPr lang="fr-FR" dirty="0" smtClean="0"/>
              <a:t>Amplitude/surface du PAGM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Paramètre reflétant l’excitabilité des troncs nerveux périphériques : ?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53" y="298450"/>
            <a:ext cx="1295765" cy="3289300"/>
          </a:xfrm>
          <a:prstGeom prst="rect">
            <a:avLst/>
          </a:prstGeom>
        </p:spPr>
      </p:pic>
      <p:pic>
        <p:nvPicPr>
          <p:cNvPr id="23" name="Image 22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918" y="298450"/>
            <a:ext cx="1295765" cy="3289300"/>
          </a:xfrm>
          <a:prstGeom prst="rect">
            <a:avLst/>
          </a:prstGeom>
        </p:spPr>
      </p:pic>
      <p:pic>
        <p:nvPicPr>
          <p:cNvPr id="25" name="Image 24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292" y="298450"/>
            <a:ext cx="1295765" cy="3289300"/>
          </a:xfrm>
          <a:prstGeom prst="rect">
            <a:avLst/>
          </a:prstGeom>
        </p:spPr>
      </p:pic>
      <p:pic>
        <p:nvPicPr>
          <p:cNvPr id="26" name="Image 25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457" y="298450"/>
            <a:ext cx="1295765" cy="3289300"/>
          </a:xfrm>
          <a:prstGeom prst="rect">
            <a:avLst/>
          </a:prstGeom>
        </p:spPr>
      </p:pic>
      <p:pic>
        <p:nvPicPr>
          <p:cNvPr id="34" name="Image 33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222" y="298450"/>
            <a:ext cx="1295765" cy="3289300"/>
          </a:xfrm>
          <a:prstGeom prst="rect">
            <a:avLst/>
          </a:prstGeom>
        </p:spPr>
      </p:pic>
      <p:sp>
        <p:nvSpPr>
          <p:cNvPr id="45" name="Ellipse 44"/>
          <p:cNvSpPr/>
          <p:nvPr/>
        </p:nvSpPr>
        <p:spPr>
          <a:xfrm>
            <a:off x="5608108" y="838199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1211965" y="822591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2652711" y="838199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4165600" y="838199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6864350" y="840580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7854950" y="1506276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7731125" y="255164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78416" y="4691595"/>
            <a:ext cx="137429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CMT1a</a:t>
            </a:r>
            <a:endParaRPr lang="en-US" sz="3200" dirty="0"/>
          </a:p>
        </p:txBody>
      </p:sp>
      <p:pic>
        <p:nvPicPr>
          <p:cNvPr id="15" name="Image 14" descr="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50" y="3831544"/>
            <a:ext cx="3784600" cy="2889653"/>
          </a:xfrm>
          <a:prstGeom prst="rect">
            <a:avLst/>
          </a:prstGeom>
        </p:spPr>
      </p:pic>
      <p:sp>
        <p:nvSpPr>
          <p:cNvPr id="16" name="Soleil 15"/>
          <p:cNvSpPr/>
          <p:nvPr/>
        </p:nvSpPr>
        <p:spPr>
          <a:xfrm>
            <a:off x="7042150" y="1069975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oleil 16"/>
          <p:cNvSpPr/>
          <p:nvPr/>
        </p:nvSpPr>
        <p:spPr>
          <a:xfrm>
            <a:off x="8575675" y="3883025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667669"/>
            <a:ext cx="8737600" cy="27860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Neuronopathies </a:t>
            </a:r>
            <a:b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Neuropathies axonales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ique 16"/>
          <p:cNvGraphicFramePr/>
          <p:nvPr/>
        </p:nvGraphicFramePr>
        <p:xfrm>
          <a:off x="227716" y="3269734"/>
          <a:ext cx="6000001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phique 18"/>
          <p:cNvGraphicFramePr/>
          <p:nvPr/>
        </p:nvGraphicFramePr>
        <p:xfrm>
          <a:off x="227717" y="12702"/>
          <a:ext cx="6000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594013" y="1013767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381541" y="690602"/>
            <a:ext cx="20934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4 Ax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77613" y="29199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691470" y="3627735"/>
            <a:ext cx="202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347980" y="61425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grpSp>
        <p:nvGrpSpPr>
          <p:cNvPr id="2" name="Grouper 18"/>
          <p:cNvGrpSpPr/>
          <p:nvPr/>
        </p:nvGrpSpPr>
        <p:grpSpPr>
          <a:xfrm>
            <a:off x="-4679" y="3269734"/>
            <a:ext cx="688372" cy="3014136"/>
            <a:chOff x="-4679" y="3269734"/>
            <a:chExt cx="688372" cy="3014136"/>
          </a:xfrm>
        </p:grpSpPr>
        <p:sp>
          <p:nvSpPr>
            <p:cNvPr id="16" name="Rectangle 15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grpSp>
        <p:nvGrpSpPr>
          <p:cNvPr id="3" name="Grouper 19"/>
          <p:cNvGrpSpPr/>
          <p:nvPr/>
        </p:nvGrpSpPr>
        <p:grpSpPr>
          <a:xfrm>
            <a:off x="-4676" y="124366"/>
            <a:ext cx="688372" cy="3014136"/>
            <a:chOff x="-4679" y="3269734"/>
            <a:chExt cx="688372" cy="3014136"/>
          </a:xfrm>
        </p:grpSpPr>
        <p:sp>
          <p:nvSpPr>
            <p:cNvPr id="21" name="Rectangle 20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381541" y="4089400"/>
            <a:ext cx="209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24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3 Ax</a:t>
            </a:r>
          </a:p>
        </p:txBody>
      </p:sp>
      <p:sp>
        <p:nvSpPr>
          <p:cNvPr id="18" name="Ellipse 17"/>
          <p:cNvSpPr/>
          <p:nvPr/>
        </p:nvSpPr>
        <p:spPr>
          <a:xfrm>
            <a:off x="5794375" y="2896170"/>
            <a:ext cx="206375" cy="36933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5780087" y="6164301"/>
            <a:ext cx="206375" cy="36933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phique 17"/>
          <p:cNvGraphicFramePr/>
          <p:nvPr/>
        </p:nvGraphicFramePr>
        <p:xfrm>
          <a:off x="194146" y="1393334"/>
          <a:ext cx="6181253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594013" y="2282735"/>
            <a:ext cx="2159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Fibulaire/</a:t>
            </a:r>
            <a:r>
              <a:rPr lang="en-US" sz="2400" baseline="0" dirty="0" err="1" smtClean="0"/>
              <a:t>genou</a:t>
            </a:r>
            <a:endParaRPr lang="en-US" sz="2400" baseline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29265" y="2425120"/>
            <a:ext cx="20934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11 Ax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53813" y="425243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grpSp>
        <p:nvGrpSpPr>
          <p:cNvPr id="3" name="Grouper 19"/>
          <p:cNvGrpSpPr/>
          <p:nvPr/>
        </p:nvGrpSpPr>
        <p:grpSpPr>
          <a:xfrm>
            <a:off x="-4676" y="1393334"/>
            <a:ext cx="688372" cy="3014136"/>
            <a:chOff x="-4679" y="3269734"/>
            <a:chExt cx="688372" cy="3014136"/>
          </a:xfrm>
        </p:grpSpPr>
        <p:sp>
          <p:nvSpPr>
            <p:cNvPr id="21" name="Rectangle 20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sp>
        <p:nvSpPr>
          <p:cNvPr id="11" name="Ellipse 10"/>
          <p:cNvSpPr/>
          <p:nvPr/>
        </p:nvSpPr>
        <p:spPr>
          <a:xfrm>
            <a:off x="5919516" y="4287901"/>
            <a:ext cx="206375" cy="36933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9"/>
          <p:cNvGrpSpPr/>
          <p:nvPr/>
        </p:nvGrpSpPr>
        <p:grpSpPr>
          <a:xfrm>
            <a:off x="2565399" y="303529"/>
            <a:ext cx="6182065" cy="4317206"/>
            <a:chOff x="1193800" y="508794"/>
            <a:chExt cx="6743700" cy="4914106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193800" y="5397500"/>
              <a:ext cx="6743700" cy="25400"/>
            </a:xfrm>
            <a:prstGeom prst="line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rot="5400000" flipH="1" flipV="1">
              <a:off x="-1225550" y="2952750"/>
              <a:ext cx="4889500" cy="1588"/>
            </a:xfrm>
            <a:prstGeom prst="line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1562100" y="303529"/>
            <a:ext cx="78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Amp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384056" y="4897735"/>
            <a:ext cx="52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VC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68921" y="2777308"/>
            <a:ext cx="102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axonal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 flipV="1">
            <a:off x="558800" y="4598420"/>
            <a:ext cx="2030612" cy="187858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91206" y="5520035"/>
            <a:ext cx="88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FF"/>
                </a:solidFill>
              </a:rPr>
              <a:t>iMAX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 rot="10800000" flipV="1">
            <a:off x="2589416" y="153584"/>
            <a:ext cx="263047" cy="443659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1372501" y="4631009"/>
            <a:ext cx="1229810" cy="12011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2589415" y="4599888"/>
            <a:ext cx="5672278" cy="16767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 rot="21037912">
            <a:off x="2389359" y="4937286"/>
            <a:ext cx="19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démyélinisant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 rot="10800000">
            <a:off x="2852463" y="153584"/>
            <a:ext cx="5409230" cy="44366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-726779" y="2267219"/>
            <a:ext cx="5692879" cy="146560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 flipV="1">
            <a:off x="1386857" y="4620733"/>
            <a:ext cx="6874839" cy="122572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 rot="21037912">
            <a:off x="2246384" y="5457986"/>
            <a:ext cx="257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ou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nodo-paranodo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06176" y="652840"/>
            <a:ext cx="15846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3D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méthode </a:t>
            </a:r>
            <a:r>
              <a:rPr lang="fr-FR" b="1" dirty="0" smtClean="0">
                <a:solidFill>
                  <a:srgbClr val="FF0000"/>
                </a:solidFill>
              </a:rPr>
              <a:t>simple </a:t>
            </a:r>
            <a:r>
              <a:rPr lang="fr-FR" dirty="0" smtClean="0"/>
              <a:t>d’évaluation de l’excitabilité nerveuse (?)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89099"/>
            <a:ext cx="8229600" cy="5105403"/>
          </a:xfrm>
        </p:spPr>
        <p:txBody>
          <a:bodyPr>
            <a:normAutofit/>
          </a:bodyPr>
          <a:lstStyle/>
          <a:p>
            <a:r>
              <a:rPr lang="fr-FR" dirty="0" smtClean="0"/>
              <a:t>Pas de logiciel ou de matériel spécifique (le même que pour une étude de la conduction nerveuse)</a:t>
            </a:r>
          </a:p>
          <a:p>
            <a:r>
              <a:rPr lang="fr-FR" dirty="0" smtClean="0"/>
              <a:t>Rapide</a:t>
            </a:r>
          </a:p>
          <a:p>
            <a:r>
              <a:rPr lang="fr-FR" dirty="0" smtClean="0"/>
              <a:t>Confortable pour le patient (non invasive)</a:t>
            </a:r>
          </a:p>
          <a:p>
            <a:r>
              <a:rPr lang="fr-FR" dirty="0" smtClean="0"/>
              <a:t>Mesurable en tout point de stimulation et sur tout les troncs nerveux</a:t>
            </a:r>
          </a:p>
          <a:p>
            <a:r>
              <a:rPr lang="fr-FR" dirty="0" smtClean="0"/>
              <a:t>Peu ou pas de traitement des données après la phase d’acquisition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 descr="C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0756" cy="685800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405467" y="592667"/>
            <a:ext cx="4927600" cy="35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436956" y="3877733"/>
            <a:ext cx="1896111" cy="35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333067" y="6285468"/>
            <a:ext cx="2714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Cappelen</a:t>
            </a:r>
            <a:r>
              <a:rPr lang="en-US" dirty="0" smtClean="0"/>
              <a:t>-Smith et al, 2001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6438900" y="-313267"/>
            <a:ext cx="1134533" cy="98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41500" y="2235200"/>
            <a:ext cx="52653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</a:rPr>
              <a:t>Loi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d’Ohm</a:t>
            </a:r>
            <a:endParaRPr lang="en-US" sz="9600" dirty="0" smtClean="0">
              <a:solidFill>
                <a:schemeClr val="bg1"/>
              </a:solidFill>
            </a:endParaRPr>
          </a:p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V = IR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06883" y="6400800"/>
            <a:ext cx="152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Merci Annie…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76602" y="2286000"/>
            <a:ext cx="771236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Préparer la peau =&gt; impédance &lt; </a:t>
            </a:r>
            <a:r>
              <a:rPr lang="fr-FR" sz="3200" b="1" dirty="0" smtClean="0">
                <a:solidFill>
                  <a:srgbClr val="FFFF00"/>
                </a:solidFill>
              </a:rPr>
              <a:t>20 </a:t>
            </a:r>
            <a:r>
              <a:rPr lang="fr-FR" sz="3200" b="1" dirty="0" err="1" smtClean="0">
                <a:solidFill>
                  <a:srgbClr val="FFFF00"/>
                </a:solidFill>
              </a:rPr>
              <a:t>kΩ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Bande passante </a:t>
            </a:r>
            <a:r>
              <a:rPr lang="fr-FR" sz="3200" smtClean="0">
                <a:solidFill>
                  <a:schemeClr val="bg1"/>
                </a:solidFill>
              </a:rPr>
              <a:t>: </a:t>
            </a:r>
            <a:r>
              <a:rPr lang="fr-FR" sz="3200" b="1" smtClean="0">
                <a:solidFill>
                  <a:srgbClr val="FFFF00"/>
                </a:solidFill>
              </a:rPr>
              <a:t>2 </a:t>
            </a:r>
            <a:r>
              <a:rPr lang="fr-FR" sz="3200" b="1" dirty="0" smtClean="0">
                <a:solidFill>
                  <a:srgbClr val="FFFF00"/>
                </a:solidFill>
              </a:rPr>
              <a:t>Hz – 5 KHz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b="1" dirty="0" smtClean="0">
                <a:solidFill>
                  <a:srgbClr val="FFFF00"/>
                </a:solidFill>
              </a:rPr>
              <a:t>3 ms/D </a:t>
            </a:r>
            <a:r>
              <a:rPr lang="fr-FR" sz="3200" dirty="0" smtClean="0">
                <a:solidFill>
                  <a:schemeClr val="bg1"/>
                </a:solidFill>
              </a:rPr>
              <a:t>; </a:t>
            </a:r>
            <a:r>
              <a:rPr lang="fr-FR" sz="3200" b="1" dirty="0" smtClean="0">
                <a:solidFill>
                  <a:srgbClr val="FFFF00"/>
                </a:solidFill>
              </a:rPr>
              <a:t>0,1 mV/D </a:t>
            </a:r>
            <a:r>
              <a:rPr lang="fr-FR" sz="3200" dirty="0" smtClean="0">
                <a:solidFill>
                  <a:schemeClr val="bg1"/>
                </a:solidFill>
              </a:rPr>
              <a:t>et </a:t>
            </a:r>
            <a:r>
              <a:rPr lang="fr-FR" sz="3200" b="1" dirty="0" smtClean="0">
                <a:solidFill>
                  <a:srgbClr val="FFFF00"/>
                </a:solidFill>
              </a:rPr>
              <a:t>3 mV/D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Chocs de courant constant d’</a:t>
            </a:r>
            <a:r>
              <a:rPr lang="fr-FR" sz="3200" b="1" dirty="0" smtClean="0">
                <a:solidFill>
                  <a:srgbClr val="FFFF00"/>
                </a:solidFill>
              </a:rPr>
              <a:t>1 ms</a:t>
            </a:r>
            <a:r>
              <a:rPr lang="fr-FR" sz="3200" dirty="0" smtClean="0">
                <a:solidFill>
                  <a:schemeClr val="bg1"/>
                </a:solidFill>
              </a:rPr>
              <a:t> de durée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Intensité augmentée progressivement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par incréments successifs =&gt; </a:t>
            </a:r>
            <a:r>
              <a:rPr lang="fr-FR" sz="3200" b="1" dirty="0" smtClean="0">
                <a:solidFill>
                  <a:srgbClr val="FFFF00"/>
                </a:solidFill>
              </a:rPr>
              <a:t>SEUIL (S)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b="1" dirty="0" smtClean="0">
                <a:solidFill>
                  <a:srgbClr val="FFFF00"/>
                </a:solidFill>
              </a:rPr>
              <a:t>SEUIL </a:t>
            </a:r>
            <a:r>
              <a:rPr lang="fr-FR" sz="3200" dirty="0" smtClean="0">
                <a:solidFill>
                  <a:schemeClr val="bg1"/>
                </a:solidFill>
              </a:rPr>
              <a:t>= intensité nécessaire pour évoquer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une réponse motrice de 100 µV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iMAX</a:t>
            </a:r>
            <a:r>
              <a:rPr lang="fr-FR" dirty="0" smtClean="0">
                <a:solidFill>
                  <a:schemeClr val="bg1"/>
                </a:solidFill>
              </a:rPr>
              <a:t> : procédure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76602" y="469900"/>
            <a:ext cx="863990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Intensité augmentée par </a:t>
            </a:r>
            <a:r>
              <a:rPr lang="fr-FR" sz="3200" b="1" dirty="0" smtClean="0">
                <a:solidFill>
                  <a:srgbClr val="FFFF00"/>
                </a:solidFill>
              </a:rPr>
              <a:t>incréments de 1 mA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Quand l’amplitude de la réponse motrice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n’augmente plus =&gt; intensité accrue de 50%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pour vérifier que l’amplitude est bien maximale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Intensité diminuée par </a:t>
            </a:r>
            <a:r>
              <a:rPr lang="fr-FR" sz="3200" b="1" dirty="0" smtClean="0">
                <a:solidFill>
                  <a:srgbClr val="FFFF00"/>
                </a:solidFill>
              </a:rPr>
              <a:t>décréments de 0,1 mA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=&gt; diminution de l’amplitude motrice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Intensité </a:t>
            </a:r>
            <a:r>
              <a:rPr lang="fr-FR" sz="3200" dirty="0" err="1" smtClean="0">
                <a:solidFill>
                  <a:schemeClr val="bg1"/>
                </a:solidFill>
              </a:rPr>
              <a:t>ré-augmentée</a:t>
            </a:r>
            <a:r>
              <a:rPr lang="fr-FR" sz="3200" dirty="0" smtClean="0">
                <a:solidFill>
                  <a:schemeClr val="bg1"/>
                </a:solidFill>
              </a:rPr>
              <a:t> d’1 ou </a:t>
            </a:r>
            <a:r>
              <a:rPr lang="fr-FR" sz="3200" dirty="0" err="1" smtClean="0">
                <a:solidFill>
                  <a:schemeClr val="bg1"/>
                </a:solidFill>
              </a:rPr>
              <a:t>qq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b="1" dirty="0" smtClean="0">
                <a:solidFill>
                  <a:srgbClr val="FFFF00"/>
                </a:solidFill>
              </a:rPr>
              <a:t>incréments </a:t>
            </a:r>
            <a:br>
              <a:rPr lang="fr-FR" sz="3200" b="1" dirty="0" smtClean="0">
                <a:solidFill>
                  <a:srgbClr val="FFFF00"/>
                </a:solidFill>
              </a:rPr>
            </a:br>
            <a:r>
              <a:rPr lang="fr-FR" sz="3200" b="1" dirty="0" smtClean="0">
                <a:solidFill>
                  <a:srgbClr val="FFFF00"/>
                </a:solidFill>
              </a:rPr>
              <a:t>	de 0,1 mA</a:t>
            </a:r>
            <a:r>
              <a:rPr lang="fr-FR" sz="3200" dirty="0" smtClean="0">
                <a:solidFill>
                  <a:schemeClr val="bg1"/>
                </a:solidFill>
              </a:rPr>
              <a:t> =&gt; la réponse motrice d’amplitude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maximale soit à nouveau évoquée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b="1" dirty="0" err="1" smtClean="0">
                <a:solidFill>
                  <a:srgbClr val="FFFF00"/>
                </a:solidFill>
              </a:rPr>
              <a:t>iMAX</a:t>
            </a:r>
            <a:r>
              <a:rPr lang="fr-FR" sz="3200" b="1" dirty="0" smtClean="0">
                <a:solidFill>
                  <a:srgbClr val="FFFF00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= intensité juste suffisante pour obtenir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la réponse motrice d’amplitude maximale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iMAX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smtClean="0">
                <a:solidFill>
                  <a:schemeClr val="bg1"/>
                </a:solidFill>
              </a:rPr>
              <a:t>: procédure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X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615731"/>
            <a:ext cx="9144000" cy="524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1041</Words>
  <Application>Microsoft Macintosh PowerPoint</Application>
  <PresentationFormat>Présentation à l'écran (4:3)</PresentationFormat>
  <Paragraphs>419</Paragraphs>
  <Slides>34</Slides>
  <Notes>0</Notes>
  <HiddenSlides>0</HiddenSlides>
  <MMClips>1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Diapositive 1</vt:lpstr>
      <vt:lpstr>Diapositive 2</vt:lpstr>
      <vt:lpstr>Une méthode simple d’évaluation de l’excitabilité nerveuse (?)</vt:lpstr>
      <vt:lpstr>Une méthode simple d’évaluation de l’excitabilité nerveuse (?)</vt:lpstr>
      <vt:lpstr>Diapositive 5</vt:lpstr>
      <vt:lpstr>Diapositive 6</vt:lpstr>
      <vt:lpstr>iMAX : procédure</vt:lpstr>
      <vt:lpstr>Diapositive 8</vt:lpstr>
      <vt:lpstr>iMAX : procédure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Neuropathies démyélinisantes aigües</vt:lpstr>
      <vt:lpstr>SGB : cas 1</vt:lpstr>
      <vt:lpstr>SGB : cas 2</vt:lpstr>
      <vt:lpstr>Diapositive 22</vt:lpstr>
      <vt:lpstr>Diapositive 23</vt:lpstr>
      <vt:lpstr>Diapositive 24</vt:lpstr>
      <vt:lpstr>Neuropathies démyélinisantes chroniques</vt:lpstr>
      <vt:lpstr>Diapositive 26</vt:lpstr>
      <vt:lpstr>Diapositive 27</vt:lpstr>
      <vt:lpstr>Diapositive 28</vt:lpstr>
      <vt:lpstr>Diapositive 29</vt:lpstr>
      <vt:lpstr>Diapositive 30</vt:lpstr>
      <vt:lpstr>Neuronopathies  ou Neuropathies axonales</vt:lpstr>
      <vt:lpstr>Diapositive 32</vt:lpstr>
      <vt:lpstr>Diapositive 33</vt:lpstr>
      <vt:lpstr>Diapositive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 Wang</dc:creator>
  <cp:lastModifiedBy>Francois Wang</cp:lastModifiedBy>
  <cp:revision>73</cp:revision>
  <dcterms:created xsi:type="dcterms:W3CDTF">2018-03-13T10:26:15Z</dcterms:created>
  <dcterms:modified xsi:type="dcterms:W3CDTF">2018-03-13T10:27:15Z</dcterms:modified>
</cp:coreProperties>
</file>