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92" r:id="rId2"/>
    <p:sldId id="257" r:id="rId3"/>
    <p:sldId id="259" r:id="rId4"/>
    <p:sldId id="260" r:id="rId5"/>
    <p:sldId id="286" r:id="rId6"/>
    <p:sldId id="261" r:id="rId7"/>
    <p:sldId id="288" r:id="rId8"/>
    <p:sldId id="289" r:id="rId9"/>
    <p:sldId id="285" r:id="rId10"/>
    <p:sldId id="287" r:id="rId11"/>
    <p:sldId id="263" r:id="rId12"/>
    <p:sldId id="284" r:id="rId13"/>
    <p:sldId id="265" r:id="rId14"/>
    <p:sldId id="266" r:id="rId15"/>
    <p:sldId id="269" r:id="rId16"/>
    <p:sldId id="270" r:id="rId17"/>
    <p:sldId id="271" r:id="rId18"/>
    <p:sldId id="272" r:id="rId19"/>
    <p:sldId id="273" r:id="rId20"/>
    <p:sldId id="264" r:id="rId21"/>
    <p:sldId id="267" r:id="rId22"/>
    <p:sldId id="268" r:id="rId23"/>
    <p:sldId id="277" r:id="rId24"/>
    <p:sldId id="278" r:id="rId25"/>
    <p:sldId id="279" r:id="rId26"/>
    <p:sldId id="290" r:id="rId27"/>
    <p:sldId id="280" r:id="rId28"/>
    <p:sldId id="258" r:id="rId29"/>
    <p:sldId id="274" r:id="rId30"/>
    <p:sldId id="275" r:id="rId31"/>
    <p:sldId id="276" r:id="rId32"/>
    <p:sldId id="281" r:id="rId33"/>
    <p:sldId id="282" r:id="rId34"/>
    <p:sldId id="283" r:id="rId35"/>
    <p:sldId id="291" r:id="rId36"/>
    <p:sldId id="294" r:id="rId37"/>
    <p:sldId id="293" r:id="rId38"/>
    <p:sldId id="295" r:id="rId3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45C-6D78-CA41-9253-2AC264358675}" type="datetimeFigureOut">
              <a:rPr lang="fr-FR" smtClean="0"/>
              <a:pPr/>
              <a:t>8/03/18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CDF8-86E5-B34F-9D42-E90BAA2F3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45C-6D78-CA41-9253-2AC264358675}" type="datetimeFigureOut">
              <a:rPr lang="fr-FR" smtClean="0"/>
              <a:pPr/>
              <a:t>8/03/18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CDF8-86E5-B34F-9D42-E90BAA2F3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45C-6D78-CA41-9253-2AC264358675}" type="datetimeFigureOut">
              <a:rPr lang="fr-FR" smtClean="0"/>
              <a:pPr/>
              <a:t>8/03/18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CDF8-86E5-B34F-9D42-E90BAA2F3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45C-6D78-CA41-9253-2AC264358675}" type="datetimeFigureOut">
              <a:rPr lang="fr-FR" smtClean="0"/>
              <a:pPr/>
              <a:t>8/03/18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CDF8-86E5-B34F-9D42-E90BAA2F3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45C-6D78-CA41-9253-2AC264358675}" type="datetimeFigureOut">
              <a:rPr lang="fr-FR" smtClean="0"/>
              <a:pPr/>
              <a:t>8/03/18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CDF8-86E5-B34F-9D42-E90BAA2F3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45C-6D78-CA41-9253-2AC264358675}" type="datetimeFigureOut">
              <a:rPr lang="fr-FR" smtClean="0"/>
              <a:pPr/>
              <a:t>8/03/18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CDF8-86E5-B34F-9D42-E90BAA2F3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45C-6D78-CA41-9253-2AC264358675}" type="datetimeFigureOut">
              <a:rPr lang="fr-FR" smtClean="0"/>
              <a:pPr/>
              <a:t>8/03/18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CDF8-86E5-B34F-9D42-E90BAA2F3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45C-6D78-CA41-9253-2AC264358675}" type="datetimeFigureOut">
              <a:rPr lang="fr-FR" smtClean="0"/>
              <a:pPr/>
              <a:t>8/03/18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CDF8-86E5-B34F-9D42-E90BAA2F3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45C-6D78-CA41-9253-2AC264358675}" type="datetimeFigureOut">
              <a:rPr lang="fr-FR" smtClean="0"/>
              <a:pPr/>
              <a:t>8/03/18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CDF8-86E5-B34F-9D42-E90BAA2F3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45C-6D78-CA41-9253-2AC264358675}" type="datetimeFigureOut">
              <a:rPr lang="fr-FR" smtClean="0"/>
              <a:pPr/>
              <a:t>8/03/18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CDF8-86E5-B34F-9D42-E90BAA2F3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45C-6D78-CA41-9253-2AC264358675}" type="datetimeFigureOut">
              <a:rPr lang="fr-FR" smtClean="0"/>
              <a:pPr/>
              <a:t>8/03/18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CDF8-86E5-B34F-9D42-E90BAA2F3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245C-6D78-CA41-9253-2AC264358675}" type="datetimeFigureOut">
              <a:rPr lang="fr-FR" smtClean="0"/>
              <a:pPr/>
              <a:t>8/03/18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CDF8-86E5-B34F-9D42-E90BAA2F3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Fujisawa%20M%5BAuthor%5D&amp;cauthor=true&amp;cauthor_uid=28855494" TargetMode="External"/><Relationship Id="rId4" Type="http://schemas.openxmlformats.org/officeDocument/2006/relationships/hyperlink" Target="https://www.ncbi.nlm.nih.gov/pubmed/?term=Sano%20Y%5BAuthor%5D&amp;cauthor=true&amp;cauthor_uid=28855494" TargetMode="External"/><Relationship Id="rId5" Type="http://schemas.openxmlformats.org/officeDocument/2006/relationships/hyperlink" Target="https://www.ncbi.nlm.nih.gov/pubmed/?term=Omoto%20M%5BAuthor%5D&amp;cauthor=true&amp;cauthor_uid=28855494" TargetMode="External"/><Relationship Id="rId6" Type="http://schemas.openxmlformats.org/officeDocument/2006/relationships/hyperlink" Target="https://www.ncbi.nlm.nih.gov/pubmed/?term=Ogasawara%20JI%5BAuthor%5D&amp;cauthor=true&amp;cauthor_uid=28855494" TargetMode="External"/><Relationship Id="rId7" Type="http://schemas.openxmlformats.org/officeDocument/2006/relationships/hyperlink" Target="https://www.ncbi.nlm.nih.gov/pubmed/?term=Koga%20M%5BAuthor%5D&amp;cauthor=true&amp;cauthor_uid=28855494" TargetMode="External"/><Relationship Id="rId8" Type="http://schemas.openxmlformats.org/officeDocument/2006/relationships/hyperlink" Target="https://www.ncbi.nlm.nih.gov/pubmed/?term=Takashima%20H%5BAuthor%5D&amp;cauthor=true&amp;cauthor_uid=28855494" TargetMode="External"/><Relationship Id="rId9" Type="http://schemas.openxmlformats.org/officeDocument/2006/relationships/hyperlink" Target="https://www.ncbi.nlm.nih.gov/pubmed/?term=Kanda%20T%5BAuthor%5D&amp;cauthor=true&amp;cauthor_uid=28855494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ncbi.nlm.nih.gov/pubmed/2885549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longue histoire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smtClean="0"/>
              <a:t>Madame Léa M</a:t>
            </a:r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028700" y="2019300"/>
          <a:ext cx="694027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816"/>
                <a:gridCol w="1149909"/>
                <a:gridCol w="652780"/>
                <a:gridCol w="1077635"/>
                <a:gridCol w="1206222"/>
                <a:gridCol w="10169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ENMG 2001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Fibs/</a:t>
                      </a:r>
                    </a:p>
                    <a:p>
                      <a:r>
                        <a:rPr lang="en-US" sz="3200" dirty="0" smtClean="0"/>
                        <a:t>PSW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AV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Ampl</a:t>
                      </a:r>
                      <a:endParaRPr lang="en-US" sz="3200" dirty="0" smtClean="0"/>
                    </a:p>
                    <a:p>
                      <a:r>
                        <a:rPr lang="en-US" sz="3200" dirty="0" smtClean="0"/>
                        <a:t>PUM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Durée</a:t>
                      </a:r>
                      <a:endParaRPr lang="en-US" sz="3200" dirty="0" smtClean="0"/>
                    </a:p>
                    <a:p>
                      <a:r>
                        <a:rPr lang="en-US" sz="3200" dirty="0" smtClean="0"/>
                        <a:t>PUM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Poly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TA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--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TA 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--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22500" y="4725769"/>
            <a:ext cx="48439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 algn="ctr">
              <a:tabLst>
                <a:tab pos="355600" algn="l"/>
              </a:tabLst>
            </a:pPr>
            <a:r>
              <a:rPr lang="fr-FR" sz="3000" dirty="0" smtClean="0">
                <a:solidFill>
                  <a:schemeClr val="tx1">
                    <a:tint val="75000"/>
                  </a:schemeClr>
                </a:solidFill>
              </a:rPr>
              <a:t>Tracés neurogènes </a:t>
            </a:r>
          </a:p>
          <a:p>
            <a:pPr indent="355600" algn="ctr">
              <a:tabLst>
                <a:tab pos="355600" algn="l"/>
              </a:tabLst>
            </a:pPr>
            <a:r>
              <a:rPr lang="fr-FR" sz="3000" dirty="0" smtClean="0">
                <a:solidFill>
                  <a:schemeClr val="tx1">
                    <a:tint val="75000"/>
                  </a:schemeClr>
                </a:solidFill>
              </a:rPr>
              <a:t>subaigus d’intensité moyenne</a:t>
            </a:r>
            <a:endParaRPr lang="fr-FR" sz="30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2600" y="2133600"/>
            <a:ext cx="8458200" cy="43053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Confinée en chaise roulante vers 80 ans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u="sng" dirty="0" smtClean="0"/>
              <a:t>Grand-mère</a:t>
            </a:r>
            <a:r>
              <a:rPr lang="fr-FR" dirty="0" smtClean="0"/>
              <a:t> paternelle</a:t>
            </a:r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495300" y="4203700"/>
            <a:ext cx="8458200" cy="430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55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Décédé à l’âge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52 ans d’une </a:t>
            </a:r>
            <a:r>
              <a:rPr kumimoji="0" lang="fr-F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anthracosilicose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98500" y="2413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Père</a:t>
            </a:r>
            <a:endParaRPr kumimoji="0" lang="fr-FR" sz="4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2600" y="2133600"/>
            <a:ext cx="8458200" cy="4305300"/>
          </a:xfrm>
        </p:spPr>
        <p:txBody>
          <a:bodyPr>
            <a:normAutofit fontScale="92500" lnSpcReduction="20000"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DN : 21 juin 1923</a:t>
            </a:r>
          </a:p>
          <a:p>
            <a:pPr indent="355600" algn="l">
              <a:buFont typeface="Arial"/>
              <a:buChar char="•"/>
              <a:tabLst>
                <a:tab pos="4127500" algn="l"/>
              </a:tabLst>
            </a:pPr>
            <a:r>
              <a:rPr lang="fr-FR" dirty="0" smtClean="0"/>
              <a:t>Depuis 1984 (61 ans) : 	</a:t>
            </a:r>
            <a:r>
              <a:rPr lang="fr-FR" b="1" dirty="0" smtClean="0"/>
              <a:t>ataxie à la marche</a:t>
            </a:r>
          </a:p>
          <a:p>
            <a:pPr indent="355600" algn="l">
              <a:tabLst>
                <a:tab pos="3949700" algn="l"/>
              </a:tabLst>
            </a:pPr>
            <a:r>
              <a:rPr lang="fr-FR" dirty="0" smtClean="0"/>
              <a:t>		</a:t>
            </a:r>
            <a:r>
              <a:rPr lang="fr-FR" b="1" dirty="0" smtClean="0"/>
              <a:t>tremblement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r>
              <a:rPr lang="fr-FR" dirty="0" smtClean="0"/>
              <a:t>Diagnostic d’</a:t>
            </a:r>
            <a:r>
              <a:rPr lang="fr-FR" b="1" dirty="0" smtClean="0"/>
              <a:t>atrophie </a:t>
            </a:r>
            <a:r>
              <a:rPr lang="fr-FR" b="1" dirty="0" err="1" smtClean="0"/>
              <a:t>olivo-ponto-cérébelleuse</a:t>
            </a:r>
            <a:r>
              <a:rPr lang="fr-FR" dirty="0" smtClean="0"/>
              <a:t> 	en 1991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1968500" algn="l"/>
                <a:tab pos="3949700" algn="l"/>
              </a:tabLst>
            </a:pPr>
            <a:r>
              <a:rPr lang="fr-FR" dirty="0" smtClean="0"/>
              <a:t>En </a:t>
            </a:r>
            <a:r>
              <a:rPr lang="fr-FR" b="1" dirty="0" smtClean="0">
                <a:solidFill>
                  <a:srgbClr val="FF0000"/>
                </a:solidFill>
              </a:rPr>
              <a:t>2002</a:t>
            </a:r>
            <a:r>
              <a:rPr lang="fr-FR" dirty="0" smtClean="0"/>
              <a:t> : 	</a:t>
            </a:r>
            <a:r>
              <a:rPr lang="fr-FR" b="1" dirty="0" smtClean="0"/>
              <a:t>polyneuropathie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	</a:t>
            </a:r>
            <a:r>
              <a:rPr lang="fr-FR" b="1" dirty="0" smtClean="0"/>
              <a:t>syndrome cérébelleux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1968500" algn="l"/>
                <a:tab pos="3949700" algn="l"/>
              </a:tabLst>
            </a:pPr>
            <a:r>
              <a:rPr lang="fr-FR" dirty="0" smtClean="0"/>
              <a:t>IRM cérébrale : </a:t>
            </a:r>
            <a:r>
              <a:rPr lang="fr-FR" b="1" dirty="0" smtClean="0"/>
              <a:t>atrophie </a:t>
            </a:r>
            <a:r>
              <a:rPr lang="fr-FR" b="1" dirty="0" err="1" smtClean="0"/>
              <a:t>vermienne</a:t>
            </a:r>
            <a:endParaRPr lang="fr-FR" b="1" dirty="0" smtClean="0"/>
          </a:p>
          <a:p>
            <a:pPr algn="l">
              <a:tabLst>
                <a:tab pos="3949700" algn="l"/>
              </a:tabLst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dirty="0" smtClean="0"/>
              <a:t>Madame Josée M (</a:t>
            </a:r>
            <a:r>
              <a:rPr lang="fr-FR" u="sng" dirty="0" smtClean="0"/>
              <a:t>sœur</a:t>
            </a:r>
            <a:r>
              <a:rPr lang="fr-FR" dirty="0" smtClean="0"/>
              <a:t>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2600" y="2133600"/>
            <a:ext cx="8458200" cy="43053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DN : 26 octobre 1944</a:t>
            </a:r>
          </a:p>
          <a:p>
            <a:pPr indent="355600" algn="l">
              <a:buFont typeface="Arial"/>
              <a:buChar char="•"/>
              <a:tabLst>
                <a:tab pos="4127500" algn="l"/>
              </a:tabLst>
            </a:pPr>
            <a:r>
              <a:rPr lang="fr-FR" dirty="0" smtClean="0"/>
              <a:t>Depuis 1993 (49 ans) : 	</a:t>
            </a:r>
            <a:r>
              <a:rPr lang="fr-FR" b="1" dirty="0" smtClean="0"/>
              <a:t>ataxie à la marche</a:t>
            </a:r>
          </a:p>
          <a:p>
            <a:pPr indent="355600" algn="l">
              <a:tabLst>
                <a:tab pos="3949700" algn="l"/>
              </a:tabLst>
            </a:pPr>
            <a:r>
              <a:rPr lang="fr-FR" dirty="0" smtClean="0"/>
              <a:t>		</a:t>
            </a:r>
            <a:r>
              <a:rPr lang="fr-FR" b="1" dirty="0" smtClean="0"/>
              <a:t>douleur des MI</a:t>
            </a:r>
          </a:p>
          <a:p>
            <a:pPr indent="355600" algn="l">
              <a:buFont typeface="Arial"/>
              <a:buChar char="•"/>
              <a:tabLst>
                <a:tab pos="1968500" algn="l"/>
                <a:tab pos="3949700" algn="l"/>
              </a:tabLst>
            </a:pPr>
            <a:r>
              <a:rPr lang="fr-FR" dirty="0" smtClean="0"/>
              <a:t>En </a:t>
            </a:r>
            <a:r>
              <a:rPr lang="fr-FR" b="1" dirty="0" smtClean="0">
                <a:solidFill>
                  <a:srgbClr val="FF0000"/>
                </a:solidFill>
              </a:rPr>
              <a:t>2002</a:t>
            </a:r>
            <a:r>
              <a:rPr lang="fr-FR" dirty="0" smtClean="0"/>
              <a:t> : </a:t>
            </a:r>
            <a:r>
              <a:rPr lang="fr-FR" b="1" dirty="0" smtClean="0"/>
              <a:t>polyneuropathie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voix rauque</a:t>
            </a:r>
            <a:endParaRPr lang="fr-FR" b="1" dirty="0" smtClean="0"/>
          </a:p>
          <a:p>
            <a:pPr indent="355600" algn="l">
              <a:tabLst>
                <a:tab pos="3949700" algn="l"/>
              </a:tabLst>
            </a:pPr>
            <a:endParaRPr lang="fr-FR" b="1" dirty="0" smtClean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dirty="0" smtClean="0"/>
              <a:t>Madame Nicole P (</a:t>
            </a:r>
            <a:r>
              <a:rPr lang="fr-FR" u="sng" dirty="0" smtClean="0"/>
              <a:t>nièce</a:t>
            </a:r>
            <a:r>
              <a:rPr lang="fr-FR" dirty="0" smtClean="0"/>
              <a:t>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2600" y="2133600"/>
            <a:ext cx="8458200" cy="43053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DN : 5 mai 1930</a:t>
            </a:r>
          </a:p>
          <a:p>
            <a:pPr indent="355600" algn="l">
              <a:buFont typeface="Arial"/>
              <a:buChar char="•"/>
              <a:tabLst>
                <a:tab pos="4127500" algn="l"/>
              </a:tabLst>
            </a:pPr>
            <a:r>
              <a:rPr lang="fr-FR" dirty="0" smtClean="0"/>
              <a:t>Depuis 1995 (65 ans) : 	</a:t>
            </a:r>
            <a:r>
              <a:rPr lang="fr-FR" b="1" dirty="0" smtClean="0"/>
              <a:t>ataxie à la marche</a:t>
            </a:r>
          </a:p>
          <a:p>
            <a:pPr indent="355600" algn="l">
              <a:tabLst>
                <a:tab pos="3949700" algn="l"/>
              </a:tabLst>
            </a:pPr>
            <a:r>
              <a:rPr lang="fr-FR" dirty="0" smtClean="0"/>
              <a:t>		</a:t>
            </a:r>
            <a:r>
              <a:rPr lang="fr-FR" b="1" dirty="0" smtClean="0"/>
              <a:t>tremblement</a:t>
            </a:r>
          </a:p>
          <a:p>
            <a:pPr indent="355600" algn="l">
              <a:buFont typeface="Arial"/>
              <a:buChar char="•"/>
            </a:pPr>
            <a:r>
              <a:rPr lang="fr-FR" i="1" dirty="0" err="1" smtClean="0"/>
              <a:t>Pectus</a:t>
            </a:r>
            <a:r>
              <a:rPr lang="fr-FR" i="1" dirty="0" smtClean="0"/>
              <a:t> </a:t>
            </a:r>
            <a:r>
              <a:rPr lang="fr-FR" i="1" dirty="0" err="1" smtClean="0"/>
              <a:t>carinatum</a:t>
            </a:r>
            <a:endParaRPr lang="fr-FR" i="1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1968500" algn="l"/>
                <a:tab pos="3949700" algn="l"/>
              </a:tabLst>
            </a:pPr>
            <a:r>
              <a:rPr lang="fr-FR" dirty="0" smtClean="0"/>
              <a:t>En </a:t>
            </a:r>
            <a:r>
              <a:rPr lang="fr-FR" b="1" dirty="0" smtClean="0">
                <a:solidFill>
                  <a:srgbClr val="FF0000"/>
                </a:solidFill>
              </a:rPr>
              <a:t>2002</a:t>
            </a:r>
            <a:r>
              <a:rPr lang="fr-FR" dirty="0" smtClean="0"/>
              <a:t> : </a:t>
            </a:r>
            <a:r>
              <a:rPr lang="fr-FR" b="1" dirty="0" smtClean="0"/>
              <a:t>polyneuropathie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	</a:t>
            </a:r>
            <a:r>
              <a:rPr lang="fr-FR" b="1" dirty="0" smtClean="0"/>
              <a:t>syndrome cérébelleux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dirty="0" smtClean="0"/>
              <a:t>Monsieur Nicolas M (</a:t>
            </a:r>
            <a:r>
              <a:rPr lang="fr-FR" u="sng" dirty="0" smtClean="0"/>
              <a:t>frère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Image 3" descr="Pectus_carinat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463" y="4073525"/>
            <a:ext cx="1256737" cy="157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2600" y="2133600"/>
            <a:ext cx="8458200" cy="43053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DN : 22 mars 1936</a:t>
            </a:r>
          </a:p>
          <a:p>
            <a:pPr indent="355600" algn="l">
              <a:buFont typeface="Arial"/>
              <a:buChar char="•"/>
              <a:tabLst>
                <a:tab pos="4127500" algn="l"/>
              </a:tabLst>
            </a:pPr>
            <a:r>
              <a:rPr lang="fr-FR" dirty="0" smtClean="0"/>
              <a:t>Depuis 2002 (66 ans) : 	</a:t>
            </a:r>
            <a:r>
              <a:rPr lang="fr-FR" b="1" dirty="0" smtClean="0"/>
              <a:t>ataxie à la marche</a:t>
            </a:r>
          </a:p>
          <a:p>
            <a:pPr indent="355600" algn="l">
              <a:tabLst>
                <a:tab pos="3949700" algn="l"/>
              </a:tabLst>
            </a:pPr>
            <a:r>
              <a:rPr lang="fr-FR" dirty="0" smtClean="0"/>
              <a:t>		</a:t>
            </a:r>
            <a:r>
              <a:rPr lang="fr-FR" b="1" dirty="0" smtClean="0"/>
              <a:t>tremblement</a:t>
            </a:r>
            <a:endParaRPr lang="fr-FR" i="1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1968500" algn="l"/>
                <a:tab pos="3949700" algn="l"/>
              </a:tabLst>
            </a:pPr>
            <a:r>
              <a:rPr lang="fr-FR" dirty="0" smtClean="0"/>
              <a:t>En </a:t>
            </a:r>
            <a:r>
              <a:rPr lang="fr-FR" b="1" dirty="0" smtClean="0">
                <a:solidFill>
                  <a:srgbClr val="FF0000"/>
                </a:solidFill>
              </a:rPr>
              <a:t>2002</a:t>
            </a:r>
            <a:r>
              <a:rPr lang="fr-FR" dirty="0" smtClean="0"/>
              <a:t> : </a:t>
            </a:r>
            <a:r>
              <a:rPr lang="fr-FR" b="1" dirty="0" smtClean="0"/>
              <a:t>polyneuropathie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	</a:t>
            </a:r>
            <a:r>
              <a:rPr lang="fr-FR" b="1" dirty="0" smtClean="0"/>
              <a:t>syndrome cérébelleux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dirty="0" smtClean="0"/>
              <a:t>Madame Janine M (</a:t>
            </a:r>
            <a:r>
              <a:rPr lang="fr-FR" u="sng" dirty="0" smtClean="0"/>
              <a:t>sœur</a:t>
            </a:r>
            <a:r>
              <a:rPr lang="fr-FR" dirty="0" smtClean="0"/>
              <a:t>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2600" y="2133600"/>
            <a:ext cx="8458200" cy="43053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DN : 22 mars 1936</a:t>
            </a:r>
          </a:p>
          <a:p>
            <a:pPr indent="355600" algn="l">
              <a:buFont typeface="Arial"/>
              <a:buChar char="•"/>
              <a:tabLst>
                <a:tab pos="4127500" algn="l"/>
              </a:tabLst>
            </a:pPr>
            <a:r>
              <a:rPr lang="fr-FR" dirty="0" smtClean="0"/>
              <a:t>Depuis 2002 (66 ans) : 	</a:t>
            </a:r>
            <a:r>
              <a:rPr lang="fr-FR" b="1" dirty="0" smtClean="0"/>
              <a:t>ataxie à la marche</a:t>
            </a:r>
          </a:p>
          <a:p>
            <a:pPr indent="355600" algn="l">
              <a:tabLst>
                <a:tab pos="3949700" algn="l"/>
              </a:tabLst>
            </a:pPr>
            <a:r>
              <a:rPr lang="fr-FR" dirty="0" smtClean="0"/>
              <a:t>		</a:t>
            </a:r>
            <a:r>
              <a:rPr lang="fr-FR" b="1" dirty="0" smtClean="0"/>
              <a:t>tremblement</a:t>
            </a:r>
            <a:endParaRPr lang="fr-FR" i="1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1968500" algn="l"/>
                <a:tab pos="3949700" algn="l"/>
              </a:tabLst>
            </a:pPr>
            <a:r>
              <a:rPr lang="fr-FR" dirty="0" smtClean="0"/>
              <a:t>En </a:t>
            </a:r>
            <a:r>
              <a:rPr lang="fr-FR" b="1" dirty="0" smtClean="0">
                <a:solidFill>
                  <a:srgbClr val="FF0000"/>
                </a:solidFill>
              </a:rPr>
              <a:t>2002</a:t>
            </a:r>
            <a:r>
              <a:rPr lang="fr-FR" dirty="0" smtClean="0"/>
              <a:t> : </a:t>
            </a:r>
            <a:r>
              <a:rPr lang="fr-FR" b="1" dirty="0" smtClean="0"/>
              <a:t>polyneuropathie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	</a:t>
            </a:r>
            <a:r>
              <a:rPr lang="fr-FR" b="1" dirty="0" smtClean="0"/>
              <a:t>syndrome cérébelleux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dirty="0" smtClean="0"/>
              <a:t>Madame Janine M (</a:t>
            </a:r>
            <a:r>
              <a:rPr lang="fr-FR" u="sng" dirty="0" smtClean="0"/>
              <a:t>sœur</a:t>
            </a:r>
            <a:r>
              <a:rPr lang="fr-FR" dirty="0" smtClean="0"/>
              <a:t>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2600" y="2133600"/>
            <a:ext cx="8458200" cy="4305300"/>
          </a:xfrm>
        </p:spPr>
        <p:txBody>
          <a:bodyPr>
            <a:normAutofit lnSpcReduction="10000"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DN : 27 juin 1957</a:t>
            </a:r>
          </a:p>
          <a:p>
            <a:pPr indent="355600" algn="l">
              <a:buFont typeface="Arial"/>
              <a:buChar char="•"/>
              <a:tabLst>
                <a:tab pos="4127500" algn="l"/>
              </a:tabLst>
            </a:pPr>
            <a:r>
              <a:rPr lang="fr-FR" dirty="0" smtClean="0"/>
              <a:t>Depuis 1999 (42 ans) : 	</a:t>
            </a:r>
            <a:r>
              <a:rPr lang="fr-FR" b="1" dirty="0" smtClean="0"/>
              <a:t>ataxie à la marche</a:t>
            </a:r>
          </a:p>
          <a:p>
            <a:pPr indent="355600" algn="l">
              <a:tabLst>
                <a:tab pos="3949700" algn="l"/>
              </a:tabLst>
            </a:pPr>
            <a:r>
              <a:rPr lang="fr-FR" dirty="0" smtClean="0"/>
              <a:t>		</a:t>
            </a:r>
            <a:r>
              <a:rPr lang="fr-FR" b="1" dirty="0" smtClean="0"/>
              <a:t>tremblement</a:t>
            </a:r>
          </a:p>
          <a:p>
            <a:pPr indent="355600" algn="l">
              <a:buFont typeface="Arial"/>
              <a:buChar char="•"/>
            </a:pPr>
            <a:r>
              <a:rPr lang="fr-FR" i="1" dirty="0" err="1" smtClean="0"/>
              <a:t>Pectus</a:t>
            </a:r>
            <a:r>
              <a:rPr lang="fr-FR" i="1" dirty="0" smtClean="0"/>
              <a:t> </a:t>
            </a:r>
            <a:r>
              <a:rPr lang="fr-FR" i="1" dirty="0" err="1" smtClean="0"/>
              <a:t>carinatum</a:t>
            </a:r>
            <a:endParaRPr lang="fr-FR" i="1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1968500" algn="l"/>
                <a:tab pos="3949700" algn="l"/>
              </a:tabLst>
            </a:pPr>
            <a:r>
              <a:rPr lang="fr-FR" dirty="0" smtClean="0"/>
              <a:t>En </a:t>
            </a:r>
            <a:r>
              <a:rPr lang="fr-FR" b="1" dirty="0" smtClean="0">
                <a:solidFill>
                  <a:srgbClr val="FF0000"/>
                </a:solidFill>
              </a:rPr>
              <a:t>2002</a:t>
            </a:r>
            <a:r>
              <a:rPr lang="fr-FR" dirty="0" smtClean="0"/>
              <a:t> : </a:t>
            </a:r>
            <a:r>
              <a:rPr lang="fr-FR" b="1" dirty="0" smtClean="0"/>
              <a:t>syndrome cérébelleux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1968500" algn="l"/>
                <a:tab pos="3949700" algn="l"/>
              </a:tabLst>
            </a:pPr>
            <a:endParaRPr lang="fr-FR" b="1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1968500" algn="l"/>
                <a:tab pos="3949700" algn="l"/>
              </a:tabLst>
            </a:pPr>
            <a:r>
              <a:rPr lang="fr-FR" dirty="0"/>
              <a:t>U</a:t>
            </a:r>
            <a:r>
              <a:rPr lang="fr-FR" dirty="0" smtClean="0"/>
              <a:t>ne de ses filles de 7 ans a =ment un </a:t>
            </a:r>
            <a:r>
              <a:rPr lang="fr-FR" i="1" dirty="0" err="1" smtClean="0"/>
              <a:t>pectus</a:t>
            </a:r>
            <a:r>
              <a:rPr lang="fr-FR" i="1" dirty="0" smtClean="0"/>
              <a:t> 	</a:t>
            </a:r>
            <a:r>
              <a:rPr lang="fr-FR" i="1" dirty="0" err="1" smtClean="0"/>
              <a:t>carinatum</a:t>
            </a:r>
            <a:endParaRPr lang="fr-FR" i="1" dirty="0" smtClean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dirty="0" smtClean="0"/>
              <a:t>Madame Marinette L (</a:t>
            </a:r>
            <a:r>
              <a:rPr lang="fr-FR" u="sng" dirty="0" smtClean="0"/>
              <a:t>nièce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Image 3" descr="Pectus_carinat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363" y="3743325"/>
            <a:ext cx="1256737" cy="157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2600" y="2133600"/>
            <a:ext cx="8458200" cy="4305300"/>
          </a:xfrm>
        </p:spPr>
        <p:txBody>
          <a:bodyPr>
            <a:normAutofit fontScale="92500" lnSpcReduction="10000"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DN : 17 septembre 1937</a:t>
            </a:r>
          </a:p>
          <a:p>
            <a:pPr indent="355600" algn="l">
              <a:buFont typeface="Arial"/>
              <a:buChar char="•"/>
              <a:tabLst>
                <a:tab pos="4127500" algn="l"/>
              </a:tabLst>
            </a:pPr>
            <a:r>
              <a:rPr lang="fr-FR" dirty="0" smtClean="0"/>
              <a:t>Depuis 1991 (54 ans) : 	</a:t>
            </a:r>
            <a:r>
              <a:rPr lang="fr-FR" b="1" dirty="0" smtClean="0"/>
              <a:t>ataxie à la marche</a:t>
            </a:r>
          </a:p>
          <a:p>
            <a:pPr indent="355600" algn="l">
              <a:tabLst>
                <a:tab pos="3949700" algn="l"/>
              </a:tabLst>
            </a:pPr>
            <a:r>
              <a:rPr lang="fr-FR" dirty="0" smtClean="0"/>
              <a:t>		</a:t>
            </a:r>
            <a:r>
              <a:rPr lang="fr-FR" b="1" dirty="0" smtClean="0"/>
              <a:t>tremblement</a:t>
            </a:r>
          </a:p>
          <a:p>
            <a:pPr indent="355600" algn="l">
              <a:buFont typeface="Arial"/>
              <a:buChar char="•"/>
            </a:pPr>
            <a:r>
              <a:rPr lang="fr-FR" i="1" dirty="0" err="1" smtClean="0"/>
              <a:t>Pectus</a:t>
            </a:r>
            <a:r>
              <a:rPr lang="fr-FR" i="1" dirty="0" smtClean="0"/>
              <a:t> </a:t>
            </a:r>
            <a:r>
              <a:rPr lang="fr-FR" i="1" dirty="0" err="1" smtClean="0"/>
              <a:t>carinatum</a:t>
            </a:r>
            <a:endParaRPr lang="fr-FR" i="1" dirty="0" smtClean="0"/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Diagnostic de </a:t>
            </a:r>
            <a:r>
              <a:rPr lang="fr-FR" b="1" dirty="0" smtClean="0"/>
              <a:t>CMT2 </a:t>
            </a:r>
            <a:r>
              <a:rPr lang="fr-FR" dirty="0" smtClean="0"/>
              <a:t>en 1992</a:t>
            </a:r>
            <a:br>
              <a:rPr lang="fr-FR" dirty="0" smtClean="0"/>
            </a:br>
            <a:r>
              <a:rPr lang="fr-FR" dirty="0" smtClean="0"/>
              <a:t>	Pieds creux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b="1" dirty="0" smtClean="0"/>
              <a:t>BNM </a:t>
            </a:r>
            <a:r>
              <a:rPr lang="fr-FR" dirty="0" smtClean="0"/>
              <a:t>: perte axonale chronique en larges fibres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b="1" dirty="0" smtClean="0"/>
              <a:t>ENMG </a:t>
            </a:r>
            <a:r>
              <a:rPr lang="fr-FR" dirty="0" smtClean="0"/>
              <a:t>: PNP axonale </a:t>
            </a:r>
            <a:r>
              <a:rPr lang="fr-FR" dirty="0" err="1" smtClean="0"/>
              <a:t>sensitivo-motrice</a:t>
            </a:r>
            <a:endParaRPr lang="fr-FR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1968500" algn="l"/>
                <a:tab pos="3949700" algn="l"/>
              </a:tabLst>
            </a:pPr>
            <a:r>
              <a:rPr lang="fr-FR" dirty="0" smtClean="0"/>
              <a:t>En </a:t>
            </a:r>
            <a:r>
              <a:rPr lang="fr-FR" b="1" dirty="0" smtClean="0">
                <a:solidFill>
                  <a:srgbClr val="FF0000"/>
                </a:solidFill>
              </a:rPr>
              <a:t>2002</a:t>
            </a:r>
            <a:r>
              <a:rPr lang="fr-FR" dirty="0" smtClean="0"/>
              <a:t> : </a:t>
            </a:r>
            <a:r>
              <a:rPr lang="fr-FR" b="1" dirty="0" smtClean="0"/>
              <a:t>polyneuropathie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1968500" algn="l"/>
                <a:tab pos="3949700" algn="l"/>
              </a:tabLst>
            </a:pPr>
            <a:endParaRPr lang="fr-FR" b="1" dirty="0" smtClean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dirty="0" smtClean="0"/>
              <a:t>Madame Marcelle M (</a:t>
            </a:r>
            <a:r>
              <a:rPr lang="fr-FR" u="sng" dirty="0" smtClean="0"/>
              <a:t>sœur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Image 3" descr="Pectus_carinat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263" y="3222625"/>
            <a:ext cx="1256737" cy="157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fr-FR" dirty="0" smtClean="0"/>
              <a:t>Famille de Léa M</a:t>
            </a:r>
            <a:endParaRPr lang="fr-FR" dirty="0"/>
          </a:p>
        </p:txBody>
      </p:sp>
      <p:pic>
        <p:nvPicPr>
          <p:cNvPr id="7" name="Image 6" descr="MOES Arb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9509"/>
            <a:ext cx="9144000" cy="40589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70715" y="5880437"/>
            <a:ext cx="27475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 algn="ctr">
              <a:tabLst>
                <a:tab pos="355600" algn="l"/>
              </a:tabLst>
            </a:pPr>
            <a:r>
              <a:rPr lang="fr-FR" sz="3000" dirty="0" smtClean="0">
                <a:solidFill>
                  <a:schemeClr val="tx1">
                    <a:tint val="75000"/>
                  </a:schemeClr>
                </a:solidFill>
              </a:rPr>
              <a:t>Transmission AD</a:t>
            </a:r>
            <a:endParaRPr lang="fr-FR" sz="30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772400" cy="3771900"/>
          </a:xfrm>
        </p:spPr>
        <p:txBody>
          <a:bodyPr>
            <a:normAutofit fontScale="92500" lnSpcReduction="10000"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DN : 17 mai 1931</a:t>
            </a:r>
          </a:p>
          <a:p>
            <a:pPr indent="355600" algn="l">
              <a:buFont typeface="Arial"/>
              <a:buChar char="•"/>
              <a:tabLst>
                <a:tab pos="3949700" algn="l"/>
              </a:tabLst>
            </a:pPr>
            <a:r>
              <a:rPr lang="fr-FR" dirty="0" smtClean="0"/>
              <a:t>Depuis 1987 (56 ans) : 	</a:t>
            </a:r>
            <a:r>
              <a:rPr lang="fr-FR" b="1" dirty="0" smtClean="0"/>
              <a:t>ataxie à la marche</a:t>
            </a:r>
          </a:p>
          <a:p>
            <a:pPr indent="355600" algn="l">
              <a:tabLst>
                <a:tab pos="3949700" algn="l"/>
              </a:tabLst>
            </a:pPr>
            <a:r>
              <a:rPr lang="fr-FR" dirty="0" smtClean="0"/>
              <a:t>	</a:t>
            </a:r>
            <a:r>
              <a:rPr lang="fr-FR" b="1" dirty="0" smtClean="0"/>
              <a:t>douleurs des MI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r>
              <a:rPr lang="fr-FR" dirty="0" smtClean="0"/>
              <a:t>Diagnostic de </a:t>
            </a:r>
            <a:r>
              <a:rPr lang="fr-FR" b="1" dirty="0" smtClean="0"/>
              <a:t>CMT2</a:t>
            </a:r>
            <a:r>
              <a:rPr lang="fr-FR" dirty="0" smtClean="0"/>
              <a:t> en 1999 (notion 	héréditaire : CMT2 chez une des ses sœur 	Marcelle M) 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r>
              <a:rPr lang="fr-FR" dirty="0" smtClean="0"/>
              <a:t>Consulte en médecine physique en septembre </a:t>
            </a:r>
            <a:br>
              <a:rPr lang="fr-FR" dirty="0" smtClean="0"/>
            </a:br>
            <a:r>
              <a:rPr lang="fr-FR" dirty="0" smtClean="0"/>
              <a:t>	1999 (68 ans)</a:t>
            </a:r>
          </a:p>
          <a:p>
            <a:pPr algn="l">
              <a:tabLst>
                <a:tab pos="3949700" algn="l"/>
              </a:tabLst>
            </a:pP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smtClean="0"/>
              <a:t>Madame Léa M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smtClean="0"/>
              <a:t>Madame Léa M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727200"/>
            <a:ext cx="8458200" cy="49022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En 2002 : mise en évidence de </a:t>
            </a:r>
            <a:r>
              <a:rPr lang="fr-FR" b="1" dirty="0" smtClean="0"/>
              <a:t>saccades </a:t>
            </a:r>
            <a:r>
              <a:rPr lang="fr-FR" dirty="0" smtClean="0"/>
              <a:t>	</a:t>
            </a:r>
            <a:r>
              <a:rPr lang="fr-FR" dirty="0" err="1" smtClean="0"/>
              <a:t>hypométriques</a:t>
            </a:r>
            <a:r>
              <a:rPr lang="fr-FR" dirty="0" smtClean="0"/>
              <a:t> 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En 2003 : IRM de la fosse postérieure</a:t>
            </a:r>
            <a:br>
              <a:rPr lang="fr-FR" dirty="0" smtClean="0"/>
            </a:br>
            <a:r>
              <a:rPr lang="fr-FR" dirty="0" smtClean="0"/>
              <a:t>	=&gt; atrophie cérébrale,</a:t>
            </a:r>
            <a:br>
              <a:rPr lang="fr-FR" dirty="0" smtClean="0"/>
            </a:br>
            <a:r>
              <a:rPr lang="fr-FR" dirty="0" smtClean="0"/>
              <a:t>	cérébelleuse et </a:t>
            </a:r>
            <a:r>
              <a:rPr lang="fr-FR" dirty="0" err="1" smtClean="0"/>
              <a:t>vermienne</a:t>
            </a:r>
            <a:endParaRPr lang="fr-FR" dirty="0" smtClean="0"/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Bio mol de routine pour </a:t>
            </a:r>
            <a:br>
              <a:rPr lang="fr-FR" dirty="0" smtClean="0"/>
            </a:br>
            <a:r>
              <a:rPr lang="fr-FR" dirty="0" smtClean="0"/>
              <a:t>	SCA 1, 2, 3, 6 et 7 : négatif</a:t>
            </a:r>
            <a:br>
              <a:rPr lang="fr-FR" dirty="0" smtClean="0"/>
            </a:br>
            <a:r>
              <a:rPr lang="fr-FR" dirty="0" smtClean="0"/>
              <a:t>	</a:t>
            </a:r>
          </a:p>
        </p:txBody>
      </p:sp>
      <p:pic>
        <p:nvPicPr>
          <p:cNvPr id="5" name="Image 4" descr="MOES IR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0" y="3498850"/>
            <a:ext cx="3238500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142"/>
                <a:gridCol w="1724201"/>
                <a:gridCol w="1549035"/>
                <a:gridCol w="1746360"/>
                <a:gridCol w="9532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ENMG 2003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Ampl</a:t>
                      </a:r>
                      <a:r>
                        <a:rPr lang="en-US" sz="3200" dirty="0" smtClean="0"/>
                        <a:t> </a:t>
                      </a:r>
                      <a:br>
                        <a:rPr lang="en-US" sz="3200" dirty="0" smtClean="0"/>
                      </a:br>
                      <a:r>
                        <a:rPr lang="en-US" sz="3200" dirty="0" smtClean="0"/>
                        <a:t>(mV/µV)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LD (ms)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VC (</a:t>
                      </a:r>
                      <a:r>
                        <a:rPr lang="en-US" sz="3200" dirty="0" err="1" smtClean="0"/>
                        <a:t>m/s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Médian</a:t>
                      </a:r>
                      <a:r>
                        <a:rPr lang="en-US" sz="3200" dirty="0" smtClean="0"/>
                        <a:t>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8,3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3,7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29,0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Ulnaire</a:t>
                      </a:r>
                      <a:r>
                        <a:rPr lang="en-US" sz="3200" dirty="0" smtClean="0"/>
                        <a:t>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7,1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30,8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Tibial</a:t>
                      </a:r>
                      <a:r>
                        <a:rPr lang="en-US" sz="3200" dirty="0" smtClean="0"/>
                        <a:t>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0,1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10,3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Fibulaire (EDB)</a:t>
                      </a:r>
                      <a:r>
                        <a:rPr lang="en-US" sz="3200" baseline="0" dirty="0" smtClean="0"/>
                        <a:t> 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0,0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Fibulaire (TA)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1,4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Fibulaire (TA) 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1,7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</a:rPr>
                        <a:t>Sural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 Dr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5,0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48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</a:rPr>
                        <a:t>Sural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 G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6,5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45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Fibulaire sup Dr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3,5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Fibulaire sup G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5,5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47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Ellipse 6"/>
          <p:cNvSpPr/>
          <p:nvPr/>
        </p:nvSpPr>
        <p:spPr>
          <a:xfrm>
            <a:off x="7035800" y="1104900"/>
            <a:ext cx="546100" cy="533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smtClean="0"/>
              <a:t>Madame Léa M</a:t>
            </a:r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028700" y="2019300"/>
          <a:ext cx="694027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816"/>
                <a:gridCol w="1149909"/>
                <a:gridCol w="652780"/>
                <a:gridCol w="1077635"/>
                <a:gridCol w="1206222"/>
                <a:gridCol w="10169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ENMG 2003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Fibs/</a:t>
                      </a:r>
                    </a:p>
                    <a:p>
                      <a:r>
                        <a:rPr lang="en-US" sz="3200" dirty="0" smtClean="0"/>
                        <a:t>PSW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AV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Ampl</a:t>
                      </a:r>
                      <a:endParaRPr lang="en-US" sz="3200" dirty="0" smtClean="0"/>
                    </a:p>
                    <a:p>
                      <a:r>
                        <a:rPr lang="en-US" sz="3200" dirty="0" smtClean="0"/>
                        <a:t>PUM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Durée</a:t>
                      </a:r>
                      <a:endParaRPr lang="en-US" sz="3200" dirty="0" smtClean="0"/>
                    </a:p>
                    <a:p>
                      <a:r>
                        <a:rPr lang="en-US" sz="3200" dirty="0" smtClean="0"/>
                        <a:t>PUM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Poly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TA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--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TA 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--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22500" y="4725769"/>
            <a:ext cx="48439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 algn="ctr">
              <a:tabLst>
                <a:tab pos="355600" algn="l"/>
              </a:tabLst>
            </a:pPr>
            <a:r>
              <a:rPr lang="fr-FR" sz="3000" dirty="0" smtClean="0">
                <a:solidFill>
                  <a:schemeClr val="tx1">
                    <a:tint val="75000"/>
                  </a:schemeClr>
                </a:solidFill>
              </a:rPr>
              <a:t>Tracés neurogènes </a:t>
            </a:r>
          </a:p>
          <a:p>
            <a:pPr indent="355600" algn="ctr">
              <a:tabLst>
                <a:tab pos="355600" algn="l"/>
              </a:tabLst>
            </a:pPr>
            <a:r>
              <a:rPr lang="fr-FR" sz="3000" dirty="0" smtClean="0">
                <a:solidFill>
                  <a:schemeClr val="tx1">
                    <a:tint val="75000"/>
                  </a:schemeClr>
                </a:solidFill>
              </a:rPr>
              <a:t>subaigus d’intensité moyenne</a:t>
            </a:r>
            <a:endParaRPr lang="fr-FR" sz="30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7175"/>
            <a:ext cx="7772400" cy="1470025"/>
          </a:xfrm>
        </p:spPr>
        <p:txBody>
          <a:bodyPr/>
          <a:lstStyle/>
          <a:p>
            <a:r>
              <a:rPr lang="en-US" dirty="0" err="1" smtClean="0"/>
              <a:t>Famille</a:t>
            </a:r>
            <a:r>
              <a:rPr lang="en-US" dirty="0" smtClean="0"/>
              <a:t> </a:t>
            </a:r>
            <a:r>
              <a:rPr lang="en-US" dirty="0" err="1" smtClean="0"/>
              <a:t>Léa</a:t>
            </a:r>
            <a:r>
              <a:rPr lang="en-US" dirty="0" smtClean="0"/>
              <a:t> M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727200"/>
            <a:ext cx="8458200" cy="49022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Extraction de l’ADN chez 28 membres de la 	famille dont 7 atteints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Hôpital Erasme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2159000" algn="l"/>
              </a:tabLst>
            </a:pPr>
            <a:r>
              <a:rPr lang="fr-FR" dirty="0" smtClean="0"/>
              <a:t>Service du Pr. Massimo </a:t>
            </a:r>
            <a:r>
              <a:rPr lang="fr-FR" dirty="0" err="1" smtClean="0"/>
              <a:t>Pandolfo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	Dr Mario </a:t>
            </a:r>
            <a:r>
              <a:rPr lang="fr-FR" dirty="0" err="1" smtClean="0"/>
              <a:t>Manto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	Dr Chantal </a:t>
            </a:r>
            <a:r>
              <a:rPr lang="fr-FR" dirty="0" err="1" smtClean="0"/>
              <a:t>Depondt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7175"/>
            <a:ext cx="7772400" cy="1470025"/>
          </a:xfrm>
        </p:spPr>
        <p:txBody>
          <a:bodyPr/>
          <a:lstStyle/>
          <a:p>
            <a:r>
              <a:rPr lang="en-US" dirty="0" err="1" smtClean="0"/>
              <a:t>Famille</a:t>
            </a:r>
            <a:r>
              <a:rPr lang="en-US" dirty="0" smtClean="0"/>
              <a:t> </a:t>
            </a:r>
            <a:r>
              <a:rPr lang="en-US" dirty="0" err="1" smtClean="0"/>
              <a:t>Léa</a:t>
            </a:r>
            <a:r>
              <a:rPr lang="en-US" dirty="0" smtClean="0"/>
              <a:t> M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727200"/>
            <a:ext cx="8458200" cy="49022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b="1" dirty="0" smtClean="0">
                <a:solidFill>
                  <a:srgbClr val="3366FF"/>
                </a:solidFill>
              </a:rPr>
              <a:t>e-mail</a:t>
            </a:r>
            <a:r>
              <a:rPr lang="fr-FR" dirty="0" smtClean="0"/>
              <a:t> </a:t>
            </a:r>
            <a:r>
              <a:rPr lang="fr-FR" dirty="0" smtClean="0"/>
              <a:t>18 août 2004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Le </a:t>
            </a:r>
            <a:r>
              <a:rPr lang="fr-FR" dirty="0" err="1" smtClean="0"/>
              <a:t>génotypage</a:t>
            </a:r>
            <a:r>
              <a:rPr lang="fr-FR" dirty="0" smtClean="0"/>
              <a:t> est terminé. Plusieurs </a:t>
            </a:r>
            <a:r>
              <a:rPr lang="fr-FR" dirty="0" err="1" smtClean="0"/>
              <a:t>lodscores</a:t>
            </a:r>
            <a:r>
              <a:rPr lang="fr-FR" dirty="0" smtClean="0"/>
              <a:t> 	positifs ont été trouvés, dont le plus élevé se 	trouve sur le </a:t>
            </a:r>
            <a:r>
              <a:rPr lang="fr-FR" b="1" dirty="0" smtClean="0"/>
              <a:t>chromosome 3</a:t>
            </a:r>
            <a:r>
              <a:rPr lang="fr-FR" dirty="0" smtClean="0"/>
              <a:t>. Mais famille peu 	informative (petite avec des parents décédés) 	=&gt; pas de conclusion significative. Y aurait-il des 	oncles/tantes ou cousin(e)s atteints de la même 	maladie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2075"/>
            <a:ext cx="7772400" cy="1470025"/>
          </a:xfrm>
        </p:spPr>
        <p:txBody>
          <a:bodyPr/>
          <a:lstStyle/>
          <a:p>
            <a:r>
              <a:rPr lang="en-US" dirty="0" err="1" smtClean="0"/>
              <a:t>Famille</a:t>
            </a:r>
            <a:r>
              <a:rPr lang="en-US" dirty="0" smtClean="0"/>
              <a:t> </a:t>
            </a:r>
            <a:r>
              <a:rPr lang="en-US" dirty="0" err="1" smtClean="0"/>
              <a:t>Léa</a:t>
            </a:r>
            <a:r>
              <a:rPr lang="en-US" dirty="0" smtClean="0"/>
              <a:t> M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8458200" cy="54102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b="1" dirty="0" smtClean="0">
                <a:solidFill>
                  <a:srgbClr val="3366FF"/>
                </a:solidFill>
              </a:rPr>
              <a:t>e-mail</a:t>
            </a:r>
            <a:r>
              <a:rPr lang="fr-FR" dirty="0" smtClean="0"/>
              <a:t> </a:t>
            </a:r>
            <a:r>
              <a:rPr lang="fr-FR" dirty="0" smtClean="0"/>
              <a:t>20 septembre 2006 :</a:t>
            </a:r>
          </a:p>
          <a:p>
            <a:pPr indent="355600" algn="l">
              <a:tabLst>
                <a:tab pos="355600" algn="l"/>
              </a:tabLst>
            </a:pPr>
            <a:r>
              <a:rPr lang="fr-FR" dirty="0" smtClean="0"/>
              <a:t>La recherche du locus génétique responsable a 	continué à Lille et à Paris dans le cadre du 	projet </a:t>
            </a:r>
            <a:r>
              <a:rPr lang="fr-FR" dirty="0" err="1" smtClean="0"/>
              <a:t>Eurosca</a:t>
            </a:r>
            <a:r>
              <a:rPr lang="fr-FR" dirty="0" smtClean="0"/>
              <a:t>. Les chercheurs à Paris pensent 	pouvoir confirmer le linkage au </a:t>
            </a:r>
            <a:r>
              <a:rPr lang="fr-FR" b="1" dirty="0" smtClean="0"/>
              <a:t>chromosome 3</a:t>
            </a:r>
            <a:r>
              <a:rPr lang="fr-FR" dirty="0" smtClean="0"/>
              <a:t>. 	Y a-t-il de nouveaux membres atteints ? Qu’en 	est-il de la branche Suzanne M ?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Suzanne M est probablement atteinte 	puisqu’elle a été opérée d’orteils en marteau. 	Voici son tél :… 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14575"/>
            <a:ext cx="7772400" cy="1470025"/>
          </a:xfrm>
        </p:spPr>
        <p:txBody>
          <a:bodyPr/>
          <a:lstStyle/>
          <a:p>
            <a:r>
              <a:rPr lang="en-US" dirty="0" smtClean="0"/>
              <a:t>Silence radio pendant 10 </a:t>
            </a:r>
            <a:r>
              <a:rPr lang="en-US" dirty="0" err="1" smtClean="0"/>
              <a:t>ans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2075"/>
            <a:ext cx="7772400" cy="1470025"/>
          </a:xfrm>
        </p:spPr>
        <p:txBody>
          <a:bodyPr/>
          <a:lstStyle/>
          <a:p>
            <a:r>
              <a:rPr lang="en-US" dirty="0" err="1" smtClean="0"/>
              <a:t>Famille</a:t>
            </a:r>
            <a:r>
              <a:rPr lang="en-US" dirty="0" smtClean="0"/>
              <a:t> </a:t>
            </a:r>
            <a:r>
              <a:rPr lang="en-US" dirty="0" err="1" smtClean="0"/>
              <a:t>Léa</a:t>
            </a:r>
            <a:r>
              <a:rPr lang="en-US" dirty="0" smtClean="0"/>
              <a:t> M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8458200" cy="54102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b="1" dirty="0" smtClean="0">
                <a:solidFill>
                  <a:srgbClr val="3366FF"/>
                </a:solidFill>
              </a:rPr>
              <a:t>e-mail </a:t>
            </a:r>
            <a:r>
              <a:rPr lang="fr-FR" dirty="0" smtClean="0"/>
              <a:t>du 28 </a:t>
            </a:r>
            <a:r>
              <a:rPr lang="fr-FR" b="1" dirty="0" smtClean="0"/>
              <a:t>janvier</a:t>
            </a:r>
            <a:r>
              <a:rPr lang="fr-FR" dirty="0" smtClean="0"/>
              <a:t> </a:t>
            </a:r>
            <a:r>
              <a:rPr lang="fr-FR" b="1" dirty="0" smtClean="0"/>
              <a:t>2016</a:t>
            </a:r>
            <a:r>
              <a:rPr lang="fr-FR" dirty="0" smtClean="0"/>
              <a:t> (</a:t>
            </a:r>
            <a:r>
              <a:rPr lang="fr-FR" b="1" dirty="0" smtClean="0"/>
              <a:t>FW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dirty="0" smtClean="0"/>
              <a:t>	Nous avons eu un échange de courrier 	concernant la famille M en 2006. Y a-t-il du 	nouveau sur le plan génétique ?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Nous avons en effet continué à travailler sur 	cette famille. Ceci a mené à l’identification 	d’une </a:t>
            </a:r>
            <a:r>
              <a:rPr lang="fr-FR" b="1" dirty="0" smtClean="0"/>
              <a:t>mutation </a:t>
            </a:r>
            <a:r>
              <a:rPr lang="fr-FR" dirty="0" smtClean="0"/>
              <a:t>dans le </a:t>
            </a:r>
            <a:r>
              <a:rPr lang="fr-FR" b="1" dirty="0" smtClean="0"/>
              <a:t>gène MME</a:t>
            </a:r>
            <a:r>
              <a:rPr lang="fr-FR" dirty="0" smtClean="0"/>
              <a:t>. 	Malheureusement, pas de seconde famille et/	ou pas d’études fonctionnelles =&gt; pas moyen 	d’avancer davantage.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endParaRPr lang="fr-FR" dirty="0" smtClean="0"/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7175"/>
            <a:ext cx="7772400" cy="1470025"/>
          </a:xfrm>
        </p:spPr>
        <p:txBody>
          <a:bodyPr/>
          <a:lstStyle/>
          <a:p>
            <a:r>
              <a:rPr lang="en-US" dirty="0" err="1" smtClean="0"/>
              <a:t>Synthèse</a:t>
            </a:r>
            <a:r>
              <a:rPr lang="en-US" dirty="0" smtClean="0"/>
              <a:t> du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génétique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727200"/>
            <a:ext cx="8458200" cy="49022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Recherche de tous les </a:t>
            </a:r>
            <a:r>
              <a:rPr lang="fr-FR" dirty="0" err="1" smtClean="0"/>
              <a:t>loci</a:t>
            </a:r>
            <a:r>
              <a:rPr lang="fr-FR" dirty="0" smtClean="0"/>
              <a:t> connus (en 2004) 	responsables de SCA par une analyse de tout le 	génome : négatif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WES (</a:t>
            </a:r>
            <a:r>
              <a:rPr lang="fr-FR" i="1" dirty="0" err="1" smtClean="0"/>
              <a:t>whole</a:t>
            </a:r>
            <a:r>
              <a:rPr lang="fr-FR" i="1" dirty="0" smtClean="0"/>
              <a:t> </a:t>
            </a:r>
            <a:r>
              <a:rPr lang="fr-FR" i="1" dirty="0" err="1" smtClean="0"/>
              <a:t>exome</a:t>
            </a:r>
            <a:r>
              <a:rPr lang="fr-FR" i="1" dirty="0" smtClean="0"/>
              <a:t> </a:t>
            </a:r>
            <a:r>
              <a:rPr lang="fr-FR" i="1" dirty="0" err="1" smtClean="0"/>
              <a:t>sequencing</a:t>
            </a:r>
            <a:r>
              <a:rPr lang="fr-FR" dirty="0" smtClean="0"/>
              <a:t>) chez 2 sujets 	atteints =&gt; 4 </a:t>
            </a:r>
            <a:r>
              <a:rPr lang="fr-FR" dirty="0" err="1" smtClean="0"/>
              <a:t>variants</a:t>
            </a:r>
            <a:r>
              <a:rPr lang="fr-FR" dirty="0" smtClean="0"/>
              <a:t> hétérozygotes</a:t>
            </a:r>
            <a:br>
              <a:rPr lang="fr-FR" dirty="0" smtClean="0"/>
            </a:br>
            <a:r>
              <a:rPr lang="fr-FR" dirty="0" smtClean="0"/>
              <a:t>	- gènes MME et GOLIM sur 3q</a:t>
            </a:r>
            <a:br>
              <a:rPr lang="fr-FR" dirty="0" smtClean="0"/>
            </a:br>
            <a:r>
              <a:rPr lang="fr-FR" dirty="0" smtClean="0"/>
              <a:t>	- gène FER1L6 sur 8q</a:t>
            </a:r>
            <a:br>
              <a:rPr lang="fr-FR" dirty="0" smtClean="0"/>
            </a:br>
            <a:r>
              <a:rPr lang="fr-FR" dirty="0" smtClean="0"/>
              <a:t>	- gène PPIL2 sur 22p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727200"/>
            <a:ext cx="8458200" cy="49022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Les </a:t>
            </a:r>
            <a:r>
              <a:rPr lang="fr-FR" dirty="0" err="1" smtClean="0"/>
              <a:t>variants</a:t>
            </a:r>
            <a:r>
              <a:rPr lang="fr-FR" dirty="0" smtClean="0"/>
              <a:t> des gènes GOLIM, FER1L6 et PPIL2</a:t>
            </a:r>
            <a:br>
              <a:rPr lang="fr-FR" dirty="0" smtClean="0"/>
            </a:br>
            <a:r>
              <a:rPr lang="fr-FR" dirty="0" smtClean="0"/>
              <a:t>	sont retrouvés dans des bases de données </a:t>
            </a:r>
            <a:br>
              <a:rPr lang="fr-FR" dirty="0" smtClean="0"/>
            </a:br>
            <a:r>
              <a:rPr lang="fr-FR" dirty="0" smtClean="0"/>
              <a:t>	SNP (</a:t>
            </a:r>
            <a:r>
              <a:rPr lang="fr-FR" i="1" dirty="0" smtClean="0"/>
              <a:t>single </a:t>
            </a:r>
            <a:r>
              <a:rPr lang="fr-FR" i="1" dirty="0" err="1" smtClean="0"/>
              <a:t>nucleotide</a:t>
            </a:r>
            <a:r>
              <a:rPr lang="fr-FR" i="1" dirty="0" smtClean="0"/>
              <a:t> </a:t>
            </a:r>
            <a:r>
              <a:rPr lang="fr-FR" i="1" dirty="0" err="1" smtClean="0"/>
              <a:t>polymorphism</a:t>
            </a:r>
            <a:r>
              <a:rPr lang="fr-FR" dirty="0" smtClean="0"/>
              <a:t>) =&gt; peu</a:t>
            </a:r>
            <a:br>
              <a:rPr lang="fr-FR" dirty="0" smtClean="0"/>
            </a:br>
            <a:r>
              <a:rPr lang="fr-FR" dirty="0" smtClean="0"/>
              <a:t>	probable qu’ils soient responsables d’une 	maladie rare AD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Variant du gène </a:t>
            </a:r>
            <a:r>
              <a:rPr lang="fr-FR" b="1" dirty="0" smtClean="0"/>
              <a:t>MME </a:t>
            </a:r>
            <a:r>
              <a:rPr lang="fr-FR" dirty="0" smtClean="0"/>
              <a:t>?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Tous les sujets atteints présentent le variant 	</a:t>
            </a:r>
            <a:r>
              <a:rPr lang="fr-FR" b="1" dirty="0" smtClean="0"/>
              <a:t>MME </a:t>
            </a:r>
            <a:r>
              <a:rPr lang="fr-FR" dirty="0" smtClean="0"/>
              <a:t>et aucun des sujets non atteints (</a:t>
            </a:r>
            <a:r>
              <a:rPr lang="fr-FR" dirty="0" err="1" smtClean="0"/>
              <a:t>co-</a:t>
            </a:r>
            <a:r>
              <a:rPr lang="fr-FR" dirty="0" smtClean="0"/>
              <a:t>	ségrégation avec le phénotype)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257175"/>
            <a:ext cx="7772400" cy="1470025"/>
          </a:xfrm>
        </p:spPr>
        <p:txBody>
          <a:bodyPr/>
          <a:lstStyle/>
          <a:p>
            <a:r>
              <a:rPr lang="en-US" dirty="0" err="1" smtClean="0"/>
              <a:t>Synthèse</a:t>
            </a:r>
            <a:r>
              <a:rPr lang="en-US" dirty="0" smtClean="0"/>
              <a:t> du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génétique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smtClean="0"/>
              <a:t>Madame Léa M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8458200" cy="4902200"/>
          </a:xfrm>
        </p:spPr>
        <p:txBody>
          <a:bodyPr>
            <a:normAutofit lnSpcReduction="10000"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Pieds creux</a:t>
            </a:r>
          </a:p>
          <a:p>
            <a:pPr indent="355600" algn="l">
              <a:buFont typeface="Arial"/>
              <a:buChar char="•"/>
            </a:pPr>
            <a:r>
              <a:rPr lang="fr-FR" dirty="0" smtClean="0"/>
              <a:t>Amyotrophie distale des MI</a:t>
            </a:r>
          </a:p>
          <a:p>
            <a:pPr indent="355600" algn="l">
              <a:buFont typeface="Arial"/>
              <a:buChar char="•"/>
            </a:pPr>
            <a:r>
              <a:rPr lang="fr-FR" dirty="0" smtClean="0"/>
              <a:t>Troubles vasomoteurs en chaussettes</a:t>
            </a:r>
          </a:p>
          <a:p>
            <a:pPr indent="355600" algn="l">
              <a:buFont typeface="Arial"/>
              <a:buChar char="•"/>
            </a:pPr>
            <a:r>
              <a:rPr lang="fr-FR" i="1" dirty="0" err="1" smtClean="0"/>
              <a:t>Pectus</a:t>
            </a:r>
            <a:r>
              <a:rPr lang="fr-FR" i="1" dirty="0" smtClean="0"/>
              <a:t> </a:t>
            </a:r>
            <a:r>
              <a:rPr lang="fr-FR" i="1" dirty="0" err="1" smtClean="0"/>
              <a:t>carinatum</a:t>
            </a:r>
            <a:endParaRPr lang="fr-FR" i="1" dirty="0" smtClean="0"/>
          </a:p>
          <a:p>
            <a:pPr indent="355600" algn="l">
              <a:buFont typeface="Arial"/>
              <a:buChar char="•"/>
            </a:pPr>
            <a:r>
              <a:rPr lang="fr-FR" dirty="0" smtClean="0"/>
              <a:t>Hypoesthésie distale</a:t>
            </a:r>
          </a:p>
          <a:p>
            <a:pPr indent="355600" algn="l">
              <a:buFont typeface="Arial"/>
              <a:buChar char="•"/>
            </a:pPr>
            <a:r>
              <a:rPr lang="fr-FR" dirty="0" smtClean="0"/>
              <a:t>Aréflexie des MI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Ataxie locomotrice (proprioceptive et 	cérébelleuse)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Dysarthrie</a:t>
            </a:r>
          </a:p>
        </p:txBody>
      </p:sp>
      <p:pic>
        <p:nvPicPr>
          <p:cNvPr id="4" name="Image 3" descr="Pectus_carinat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8125"/>
            <a:ext cx="1256737" cy="157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A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77" y="0"/>
            <a:ext cx="851224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028" y="595868"/>
            <a:ext cx="4689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tabLst>
                <a:tab pos="355600" algn="l"/>
              </a:tabLst>
            </a:pPr>
            <a:r>
              <a:rPr lang="fr-FR" dirty="0" smtClean="0"/>
              <a:t>ANNALS </a:t>
            </a:r>
            <a:r>
              <a:rPr lang="fr-FR" i="1" dirty="0" smtClean="0"/>
              <a:t>of </a:t>
            </a:r>
            <a:r>
              <a:rPr lang="fr-FR" i="1" dirty="0" err="1" smtClean="0"/>
              <a:t>Neurology</a:t>
            </a:r>
            <a:r>
              <a:rPr lang="fr-FR" i="1" dirty="0" smtClean="0"/>
              <a:t> </a:t>
            </a:r>
            <a:r>
              <a:rPr lang="fr-FR" dirty="0" smtClean="0"/>
              <a:t>: </a:t>
            </a:r>
            <a:r>
              <a:rPr lang="fr-FR" b="1" dirty="0" err="1" smtClean="0"/>
              <a:t>february</a:t>
            </a:r>
            <a:r>
              <a:rPr lang="fr-FR" b="1" dirty="0" smtClean="0"/>
              <a:t>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7175"/>
            <a:ext cx="7772400" cy="1470025"/>
          </a:xfrm>
        </p:spPr>
        <p:txBody>
          <a:bodyPr/>
          <a:lstStyle/>
          <a:p>
            <a:r>
              <a:rPr lang="en-US" dirty="0" smtClean="0"/>
              <a:t>Higuchi </a:t>
            </a:r>
            <a:r>
              <a:rPr lang="en-US" i="1" dirty="0" smtClean="0"/>
              <a:t>et al</a:t>
            </a:r>
            <a:r>
              <a:rPr lang="en-US" dirty="0" smtClean="0"/>
              <a:t>, 2016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727200"/>
            <a:ext cx="8458200" cy="49022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10 patients avec des mutations du </a:t>
            </a:r>
            <a:r>
              <a:rPr lang="fr-FR" b="1" dirty="0" smtClean="0"/>
              <a:t>gène MME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Phénotype : AR-CMT2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La cause la plus fréquente de CMT2 récessif au 	Japon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b="1" dirty="0" smtClean="0">
                <a:solidFill>
                  <a:srgbClr val="FF0000"/>
                </a:solidFill>
              </a:rPr>
              <a:t>AR-CMT2T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A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9828" y="1256268"/>
            <a:ext cx="4689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tabLst>
                <a:tab pos="355600" algn="l"/>
              </a:tabLst>
            </a:pPr>
            <a:r>
              <a:rPr lang="fr-FR" dirty="0" err="1" smtClean="0"/>
              <a:t>Neurology</a:t>
            </a:r>
            <a:r>
              <a:rPr lang="fr-FR" dirty="0" smtClean="0"/>
              <a:t> : </a:t>
            </a:r>
            <a:r>
              <a:rPr lang="fr-FR" dirty="0" err="1" smtClean="0"/>
              <a:t>Genetics</a:t>
            </a:r>
            <a:r>
              <a:rPr lang="fr-FR" dirty="0" smtClean="0"/>
              <a:t>, </a:t>
            </a:r>
            <a:r>
              <a:rPr lang="fr-FR" b="1" dirty="0" err="1" smtClean="0"/>
              <a:t>july</a:t>
            </a:r>
            <a:r>
              <a:rPr lang="fr-FR" b="1" dirty="0" smtClean="0"/>
              <a:t>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-161925"/>
            <a:ext cx="7772400" cy="1470025"/>
          </a:xfrm>
        </p:spPr>
        <p:txBody>
          <a:bodyPr/>
          <a:lstStyle/>
          <a:p>
            <a:r>
              <a:rPr lang="en-US" dirty="0" err="1" smtClean="0"/>
              <a:t>Famille</a:t>
            </a:r>
            <a:r>
              <a:rPr lang="en-US" dirty="0" smtClean="0"/>
              <a:t> </a:t>
            </a:r>
            <a:r>
              <a:rPr lang="en-US" dirty="0" err="1" smtClean="0"/>
              <a:t>Léa</a:t>
            </a:r>
            <a:r>
              <a:rPr lang="en-US" dirty="0" smtClean="0"/>
              <a:t> M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600" y="1270000"/>
            <a:ext cx="8877300" cy="4902200"/>
          </a:xfrm>
        </p:spPr>
        <p:txBody>
          <a:bodyPr>
            <a:normAutofit lnSpcReduction="10000"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Mutation du </a:t>
            </a:r>
            <a:r>
              <a:rPr lang="fr-FR" b="1" dirty="0" smtClean="0"/>
              <a:t>gène MME : </a:t>
            </a:r>
            <a:r>
              <a:rPr lang="fr-FR" dirty="0" smtClean="0"/>
              <a:t>p.C143Y (cystéine 	anormale en position 143)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Guanine remplacée par une adénine (G&gt;A) sur</a:t>
            </a:r>
            <a:r>
              <a:rPr lang="fr-FR" dirty="0" smtClean="0"/>
              <a:t> le 	chromosome </a:t>
            </a:r>
            <a:r>
              <a:rPr lang="fr-FR" dirty="0" smtClean="0"/>
              <a:t>3q25.2 en position 156317031 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MME code pour la </a:t>
            </a:r>
            <a:r>
              <a:rPr lang="fr-FR" i="1" dirty="0" err="1" smtClean="0"/>
              <a:t>neprilysin</a:t>
            </a:r>
            <a:r>
              <a:rPr lang="fr-FR" i="1" dirty="0" smtClean="0"/>
              <a:t> </a:t>
            </a:r>
            <a:r>
              <a:rPr lang="fr-FR" dirty="0" smtClean="0"/>
              <a:t>(</a:t>
            </a:r>
            <a:r>
              <a:rPr lang="fr-FR" b="1" dirty="0" smtClean="0"/>
              <a:t>NEP</a:t>
            </a:r>
            <a:r>
              <a:rPr lang="fr-FR" dirty="0" smtClean="0"/>
              <a:t>), une 	</a:t>
            </a:r>
            <a:r>
              <a:rPr lang="fr-FR" dirty="0" err="1" smtClean="0"/>
              <a:t>métalloprotéase</a:t>
            </a:r>
            <a:r>
              <a:rPr lang="fr-FR" dirty="0" smtClean="0"/>
              <a:t> exprimée dans la plupart des 	tissus (SNP et SNC)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Réduction du </a:t>
            </a:r>
            <a:r>
              <a:rPr lang="fr-FR" i="1" dirty="0" smtClean="0"/>
              <a:t>turnover </a:t>
            </a:r>
            <a:r>
              <a:rPr lang="fr-FR" dirty="0" smtClean="0"/>
              <a:t>de certaines molécules (</a:t>
            </a:r>
            <a:r>
              <a:rPr lang="fr-FR" dirty="0" err="1" smtClean="0"/>
              <a:t>β-</a:t>
            </a:r>
            <a:r>
              <a:rPr lang="fr-FR" dirty="0" smtClean="0"/>
              <a:t>	amyloïde ?)</a:t>
            </a:r>
            <a:r>
              <a:rPr lang="fr-FR" dirty="0" smtClean="0"/>
              <a:t> </a:t>
            </a:r>
            <a:endParaRPr lang="fr-FR" dirty="0" smtClean="0"/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b="1" dirty="0" smtClean="0">
                <a:solidFill>
                  <a:srgbClr val="FF0000"/>
                </a:solidFill>
              </a:rPr>
              <a:t>SCA43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AD CM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78815"/>
            <a:ext cx="8521700" cy="27834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77800" y="2836902"/>
            <a:ext cx="7406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tabLst>
                <a:tab pos="355600" algn="l"/>
              </a:tabLst>
            </a:pPr>
            <a:r>
              <a:rPr lang="fr-FR" dirty="0" smtClean="0"/>
              <a:t>The American Journal Of </a:t>
            </a:r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Genetics</a:t>
            </a:r>
            <a:r>
              <a:rPr lang="fr-FR" dirty="0" smtClean="0"/>
              <a:t>, </a:t>
            </a:r>
            <a:r>
              <a:rPr lang="fr-FR" b="1" dirty="0" err="1" smtClean="0"/>
              <a:t>september</a:t>
            </a:r>
            <a:r>
              <a:rPr lang="fr-FR" b="1" dirty="0" smtClean="0"/>
              <a:t> 2016</a:t>
            </a:r>
          </a:p>
        </p:txBody>
      </p:sp>
      <p:pic>
        <p:nvPicPr>
          <p:cNvPr id="8" name="Image 7" descr="MME 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3345934"/>
            <a:ext cx="7093615" cy="3512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7175"/>
            <a:ext cx="7772400" cy="1470025"/>
          </a:xfrm>
        </p:spPr>
        <p:txBody>
          <a:bodyPr/>
          <a:lstStyle/>
          <a:p>
            <a:r>
              <a:rPr lang="en-US" dirty="0" smtClean="0"/>
              <a:t>CMT2 AD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727200"/>
            <a:ext cx="8458200" cy="49022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11 nouvell</a:t>
            </a:r>
            <a:r>
              <a:rPr lang="fr-FR" dirty="0" smtClean="0">
                <a:solidFill>
                  <a:srgbClr val="7F7F7F"/>
                </a:solidFill>
              </a:rPr>
              <a:t>es</a:t>
            </a:r>
            <a:r>
              <a:rPr lang="fr-FR" dirty="0" smtClean="0"/>
              <a:t> mutations du gène </a:t>
            </a:r>
            <a:r>
              <a:rPr lang="fr-FR" dirty="0" smtClean="0"/>
              <a:t>MME (n=19)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CMT2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parfois M &gt; S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Début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tardif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(&gt; 50 ans)</a:t>
            </a:r>
            <a:endParaRPr lang="fr-F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AD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Parfois présentation comme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cas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sporadiques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Parfois autres phénotypes :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ALS, HMN, </a:t>
            </a:r>
            <a:r>
              <a:rPr lang="fr-FR" b="1" dirty="0" smtClean="0">
                <a:solidFill>
                  <a:srgbClr val="FF0000"/>
                </a:solidFill>
              </a:rPr>
              <a:t>SCA</a:t>
            </a:r>
            <a:endParaRPr lang="fr-FR" b="1" dirty="0" smtClean="0">
              <a:solidFill>
                <a:srgbClr val="FF0000"/>
              </a:solidFill>
            </a:endParaRP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Extraits de thé vert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contiennent des substances 	qui augmentent l’activité de </a:t>
            </a:r>
            <a:r>
              <a:rPr lang="fr-FR" dirty="0" smtClean="0"/>
              <a:t>la </a:t>
            </a:r>
            <a:r>
              <a:rPr lang="fr-FR" i="1" dirty="0" err="1" smtClean="0"/>
              <a:t>neprilysin</a:t>
            </a:r>
            <a:r>
              <a:rPr lang="fr-FR" i="1" dirty="0" smtClean="0"/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NEP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9836"/>
            <a:ext cx="9144000" cy="3507928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85800" y="257175"/>
            <a:ext cx="7772400" cy="1470025"/>
          </a:xfrm>
        </p:spPr>
        <p:txBody>
          <a:bodyPr/>
          <a:lstStyle/>
          <a:p>
            <a:r>
              <a:rPr lang="en-US" dirty="0" smtClean="0"/>
              <a:t>Dosages de la NEP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95300" y="5669002"/>
            <a:ext cx="268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Tissu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adipeux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sous-cutané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36834" y="5669002"/>
            <a:ext cx="141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EDTA plasma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78213" y="5669002"/>
            <a:ext cx="156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Citrate plasma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NE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193676"/>
          </a:xfrm>
          <a:prstGeom prst="rect">
            <a:avLst/>
          </a:prstGeom>
        </p:spPr>
      </p:pic>
      <p:pic>
        <p:nvPicPr>
          <p:cNvPr id="7" name="Image 6" descr="MOES NE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733593"/>
            <a:ext cx="7772400" cy="313656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81104" y="3460376"/>
            <a:ext cx="862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p.C143Y</a:t>
            </a:r>
            <a:r>
              <a:rPr lang="en-US" dirty="0" smtClean="0"/>
              <a:t> </a:t>
            </a:r>
            <a:r>
              <a:rPr lang="en-US" dirty="0" err="1" smtClean="0"/>
              <a:t>Cystéine</a:t>
            </a:r>
            <a:r>
              <a:rPr lang="en-US" dirty="0" smtClean="0"/>
              <a:t> </a:t>
            </a:r>
            <a:r>
              <a:rPr lang="en-US" dirty="0" err="1" smtClean="0"/>
              <a:t>anormale</a:t>
            </a:r>
            <a:r>
              <a:rPr lang="en-US" dirty="0" smtClean="0"/>
              <a:t> en position 143 =&gt; modification du </a:t>
            </a:r>
            <a:r>
              <a:rPr lang="en-US" dirty="0" err="1" smtClean="0"/>
              <a:t>pont</a:t>
            </a:r>
            <a:r>
              <a:rPr lang="en-US" dirty="0" smtClean="0"/>
              <a:t> </a:t>
            </a:r>
            <a:r>
              <a:rPr lang="en-US" dirty="0" err="1" smtClean="0"/>
              <a:t>disulfure</a:t>
            </a:r>
            <a:r>
              <a:rPr lang="en-US" dirty="0" smtClean="0"/>
              <a:t> avec Cys411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93701" y="622300"/>
            <a:ext cx="840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hlinkClick r:id="rId2"/>
              </a:rPr>
              <a:t>Rinsho Shinkeigaku.</a:t>
            </a:r>
            <a:r>
              <a:rPr lang="en-GB" dirty="0" smtClean="0">
                <a:solidFill>
                  <a:srgbClr val="000000"/>
                </a:solidFill>
              </a:rPr>
              <a:t> 2017 Sep 30;57(9):515-520. </a:t>
            </a:r>
            <a:r>
              <a:rPr lang="en-GB" dirty="0" err="1" smtClean="0">
                <a:solidFill>
                  <a:srgbClr val="000000"/>
                </a:solidFill>
              </a:rPr>
              <a:t>doi</a:t>
            </a:r>
            <a:r>
              <a:rPr lang="en-GB" dirty="0" smtClean="0">
                <a:solidFill>
                  <a:srgbClr val="000000"/>
                </a:solidFill>
              </a:rPr>
              <a:t>: 10.5692/clinicalneurol.cn-001036. </a:t>
            </a:r>
            <a:r>
              <a:rPr lang="en-GB" dirty="0" err="1" smtClean="0">
                <a:solidFill>
                  <a:srgbClr val="000000"/>
                </a:solidFill>
              </a:rPr>
              <a:t>Epub</a:t>
            </a:r>
            <a:r>
              <a:rPr lang="en-GB" dirty="0" smtClean="0">
                <a:solidFill>
                  <a:srgbClr val="000000"/>
                </a:solidFill>
              </a:rPr>
              <a:t> 2017 Aug 31.</a:t>
            </a:r>
          </a:p>
          <a:p>
            <a:r>
              <a:rPr lang="en-GB" b="1" dirty="0" smtClean="0">
                <a:solidFill>
                  <a:srgbClr val="000000"/>
                </a:solidFill>
              </a:rPr>
              <a:t>Charcot-Marie-Tooth disease type 2 caused by homozygous MME gene mutation superimposed by chronic inflammatory </a:t>
            </a:r>
            <a:r>
              <a:rPr lang="en-GB" b="1" dirty="0" err="1" smtClean="0">
                <a:solidFill>
                  <a:srgbClr val="000000"/>
                </a:solidFill>
              </a:rPr>
              <a:t>demyelinating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</a:rPr>
              <a:t>polyneuropathy</a:t>
            </a:r>
            <a:r>
              <a:rPr lang="en-GB" b="1" dirty="0" smtClean="0">
                <a:solidFill>
                  <a:srgbClr val="000000"/>
                </a:solidFill>
              </a:rPr>
              <a:t>.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[Article in Japanese]</a:t>
            </a:r>
          </a:p>
          <a:p>
            <a:r>
              <a:rPr lang="en-GB" dirty="0" smtClean="0">
                <a:solidFill>
                  <a:srgbClr val="000000"/>
                </a:solidFill>
                <a:hlinkClick r:id="rId3"/>
              </a:rPr>
              <a:t>Fujisawa M</a:t>
            </a:r>
            <a:r>
              <a:rPr lang="en-GB" baseline="30000" dirty="0" smtClean="0">
                <a:solidFill>
                  <a:srgbClr val="000000"/>
                </a:solidFill>
              </a:rPr>
              <a:t>1,2</a:t>
            </a:r>
            <a:r>
              <a:rPr lang="en-GB" dirty="0" smtClean="0">
                <a:solidFill>
                  <a:srgbClr val="000000"/>
                </a:solidFill>
              </a:rPr>
              <a:t>, </a:t>
            </a:r>
            <a:r>
              <a:rPr lang="en-GB" dirty="0" smtClean="0">
                <a:solidFill>
                  <a:srgbClr val="000000"/>
                </a:solidFill>
                <a:hlinkClick r:id="rId4"/>
              </a:rPr>
              <a:t>Sano Y</a:t>
            </a:r>
            <a:r>
              <a:rPr lang="en-GB" baseline="30000" dirty="0" smtClean="0">
                <a:solidFill>
                  <a:srgbClr val="000000"/>
                </a:solidFill>
              </a:rPr>
              <a:t>1</a:t>
            </a:r>
            <a:r>
              <a:rPr lang="en-GB" dirty="0" smtClean="0">
                <a:solidFill>
                  <a:srgbClr val="000000"/>
                </a:solidFill>
              </a:rPr>
              <a:t>, </a:t>
            </a:r>
            <a:r>
              <a:rPr lang="en-GB" dirty="0" smtClean="0">
                <a:solidFill>
                  <a:srgbClr val="000000"/>
                </a:solidFill>
                <a:hlinkClick r:id="rId5"/>
              </a:rPr>
              <a:t>Omoto M</a:t>
            </a:r>
            <a:r>
              <a:rPr lang="en-GB" baseline="30000" dirty="0" smtClean="0">
                <a:solidFill>
                  <a:srgbClr val="000000"/>
                </a:solidFill>
              </a:rPr>
              <a:t>1</a:t>
            </a:r>
            <a:r>
              <a:rPr lang="en-GB" dirty="0" smtClean="0">
                <a:solidFill>
                  <a:srgbClr val="000000"/>
                </a:solidFill>
              </a:rPr>
              <a:t>, </a:t>
            </a:r>
            <a:r>
              <a:rPr lang="en-GB" dirty="0" smtClean="0">
                <a:solidFill>
                  <a:srgbClr val="000000"/>
                </a:solidFill>
                <a:hlinkClick r:id="rId6"/>
              </a:rPr>
              <a:t>Ogasawara JI</a:t>
            </a:r>
            <a:r>
              <a:rPr lang="en-GB" baseline="30000" dirty="0" smtClean="0">
                <a:solidFill>
                  <a:srgbClr val="000000"/>
                </a:solidFill>
              </a:rPr>
              <a:t>1</a:t>
            </a:r>
            <a:r>
              <a:rPr lang="en-GB" dirty="0" smtClean="0">
                <a:solidFill>
                  <a:srgbClr val="000000"/>
                </a:solidFill>
              </a:rPr>
              <a:t>, </a:t>
            </a:r>
            <a:r>
              <a:rPr lang="en-GB" dirty="0" smtClean="0">
                <a:solidFill>
                  <a:srgbClr val="000000"/>
                </a:solidFill>
                <a:hlinkClick r:id="rId7"/>
              </a:rPr>
              <a:t>Koga M</a:t>
            </a:r>
            <a:r>
              <a:rPr lang="en-GB" baseline="30000" dirty="0" smtClean="0">
                <a:solidFill>
                  <a:srgbClr val="000000"/>
                </a:solidFill>
              </a:rPr>
              <a:t>1</a:t>
            </a:r>
            <a:r>
              <a:rPr lang="en-GB" dirty="0" smtClean="0">
                <a:solidFill>
                  <a:srgbClr val="000000"/>
                </a:solidFill>
              </a:rPr>
              <a:t>, </a:t>
            </a:r>
            <a:r>
              <a:rPr lang="en-GB" dirty="0" smtClean="0">
                <a:solidFill>
                  <a:srgbClr val="000000"/>
                </a:solidFill>
                <a:hlinkClick r:id="rId8"/>
              </a:rPr>
              <a:t>Takashima H</a:t>
            </a:r>
            <a:r>
              <a:rPr lang="en-GB" baseline="30000" dirty="0" smtClean="0">
                <a:solidFill>
                  <a:srgbClr val="000000"/>
                </a:solidFill>
              </a:rPr>
              <a:t>3</a:t>
            </a:r>
            <a:r>
              <a:rPr lang="en-GB" dirty="0" smtClean="0">
                <a:solidFill>
                  <a:srgbClr val="000000"/>
                </a:solidFill>
              </a:rPr>
              <a:t>, </a:t>
            </a:r>
            <a:r>
              <a:rPr lang="en-GB" dirty="0" smtClean="0">
                <a:solidFill>
                  <a:srgbClr val="000000"/>
                </a:solidFill>
                <a:hlinkClick r:id="rId9"/>
              </a:rPr>
              <a:t>Kanda T</a:t>
            </a:r>
            <a:r>
              <a:rPr lang="en-GB" baseline="30000" dirty="0" smtClean="0">
                <a:solidFill>
                  <a:srgbClr val="000000"/>
                </a:solidFill>
              </a:rPr>
              <a:t>1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393701" y="3035300"/>
            <a:ext cx="8458200" cy="1282700"/>
          </a:xfrm>
        </p:spPr>
        <p:txBody>
          <a:bodyPr>
            <a:normAutofit/>
          </a:bodyPr>
          <a:lstStyle/>
          <a:p>
            <a:pPr algn="l">
              <a:tabLst>
                <a:tab pos="355600" algn="l"/>
              </a:tabLst>
            </a:pPr>
            <a:r>
              <a:rPr lang="fr-FR" b="1" dirty="0" smtClean="0">
                <a:solidFill>
                  <a:srgbClr val="FF0000"/>
                </a:solidFill>
              </a:rPr>
              <a:t>AR</a:t>
            </a:r>
            <a:r>
              <a:rPr lang="fr-FR" b="1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>
                <a:solidFill>
                  <a:srgbClr val="FF0000"/>
                </a:solidFill>
              </a:rPr>
              <a:t>CMT2T </a:t>
            </a:r>
            <a:r>
              <a:rPr lang="fr-FR" dirty="0" smtClean="0">
                <a:solidFill>
                  <a:srgbClr val="000000"/>
                </a:solidFill>
              </a:rPr>
              <a:t>pourrait prédisposer la survenue d’une PRNC</a:t>
            </a:r>
            <a:endParaRPr lang="fr-FR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-165100"/>
            <a:ext cx="7772400" cy="1470025"/>
          </a:xfrm>
        </p:spPr>
        <p:txBody>
          <a:bodyPr/>
          <a:lstStyle/>
          <a:p>
            <a:r>
              <a:rPr lang="fr-FR" dirty="0" smtClean="0"/>
              <a:t>Madame Léa M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176931" y="1158240"/>
          <a:ext cx="7128869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102"/>
                <a:gridCol w="1077635"/>
                <a:gridCol w="928807"/>
                <a:gridCol w="1092518"/>
                <a:gridCol w="9288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ENMG </a:t>
                      </a:r>
                    </a:p>
                    <a:p>
                      <a:r>
                        <a:rPr lang="en-US" sz="3200" dirty="0" smtClean="0"/>
                        <a:t>1999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Ampl</a:t>
                      </a:r>
                      <a:r>
                        <a:rPr lang="en-US" sz="3200" baseline="0" dirty="0" smtClean="0"/>
                        <a:t> </a:t>
                      </a:r>
                      <a:br>
                        <a:rPr lang="en-US" sz="3200" baseline="0" dirty="0" smtClean="0"/>
                      </a:br>
                      <a:r>
                        <a:rPr lang="en-US" sz="3200" dirty="0" smtClean="0"/>
                        <a:t>(mV)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LD </a:t>
                      </a:r>
                    </a:p>
                    <a:p>
                      <a:r>
                        <a:rPr lang="en-US" sz="3200" dirty="0" smtClean="0"/>
                        <a:t>(ms)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VC </a:t>
                      </a:r>
                    </a:p>
                    <a:p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m/s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 </a:t>
                      </a:r>
                    </a:p>
                    <a:p>
                      <a:r>
                        <a:rPr lang="en-US" sz="3200" dirty="0" smtClean="0"/>
                        <a:t>(ms)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Médian</a:t>
                      </a:r>
                      <a:r>
                        <a:rPr lang="en-US" sz="3200" dirty="0" smtClean="0"/>
                        <a:t>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7,9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3,7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25,3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Ulnaire</a:t>
                      </a:r>
                      <a:r>
                        <a:rPr lang="en-US" sz="3200" dirty="0" smtClean="0"/>
                        <a:t>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7,4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3,3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27,2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Tibial</a:t>
                      </a:r>
                      <a:r>
                        <a:rPr lang="en-US" sz="3200" dirty="0" smtClean="0"/>
                        <a:t>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0,4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6,5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Tibial</a:t>
                      </a:r>
                      <a:r>
                        <a:rPr lang="en-US" sz="3200" dirty="0" smtClean="0"/>
                        <a:t> 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0,4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7,7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Fibulaire (EDB)</a:t>
                      </a:r>
                      <a:r>
                        <a:rPr lang="en-US" sz="3200" baseline="0" dirty="0" smtClean="0"/>
                        <a:t> Dr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Fibulaire (EDB)</a:t>
                      </a:r>
                      <a:r>
                        <a:rPr lang="en-US" sz="3200" baseline="0" dirty="0" smtClean="0"/>
                        <a:t> 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0,7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6,8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Fibulaire (TA)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3,1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Fibulaire (TA) 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3,4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8275"/>
            <a:ext cx="7772400" cy="1470025"/>
          </a:xfrm>
        </p:spPr>
        <p:txBody>
          <a:bodyPr/>
          <a:lstStyle/>
          <a:p>
            <a:r>
              <a:rPr lang="fr-FR" dirty="0" smtClean="0"/>
              <a:t>Madame Léa M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176931" y="2019300"/>
          <a:ext cx="620006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102"/>
                <a:gridCol w="1077635"/>
                <a:gridCol w="928807"/>
                <a:gridCol w="10925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ENMG </a:t>
                      </a:r>
                    </a:p>
                    <a:p>
                      <a:r>
                        <a:rPr lang="en-US" sz="3200" dirty="0" smtClean="0"/>
                        <a:t>1999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Ampl</a:t>
                      </a:r>
                      <a:r>
                        <a:rPr lang="en-US" sz="3200" baseline="0" dirty="0" smtClean="0"/>
                        <a:t> </a:t>
                      </a:r>
                      <a:br>
                        <a:rPr lang="en-US" sz="3200" baseline="0" dirty="0" smtClean="0"/>
                      </a:br>
                      <a:r>
                        <a:rPr lang="en-US" sz="3200" dirty="0" smtClean="0"/>
                        <a:t>(µV)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LD </a:t>
                      </a:r>
                    </a:p>
                    <a:p>
                      <a:r>
                        <a:rPr lang="en-US" sz="3200" dirty="0" smtClean="0"/>
                        <a:t>(ms)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VC </a:t>
                      </a:r>
                    </a:p>
                    <a:p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m/s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Radial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2,6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57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Fibulaire Sup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6,4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2,9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46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Sural</a:t>
                      </a:r>
                      <a:r>
                        <a:rPr lang="en-US" sz="3200" dirty="0" smtClean="0"/>
                        <a:t>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5,5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4,6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39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Sural</a:t>
                      </a:r>
                      <a:r>
                        <a:rPr lang="en-US" sz="3200" dirty="0" smtClean="0"/>
                        <a:t> 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8,5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4,7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39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5900"/>
            <a:ext cx="7772400" cy="1470025"/>
          </a:xfrm>
        </p:spPr>
        <p:txBody>
          <a:bodyPr/>
          <a:lstStyle/>
          <a:p>
            <a:r>
              <a:rPr lang="fr-FR" dirty="0" smtClean="0"/>
              <a:t>Madame Léa M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879116" y="1638300"/>
          <a:ext cx="7579084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627"/>
                <a:gridCol w="1149909"/>
                <a:gridCol w="652780"/>
                <a:gridCol w="1077635"/>
                <a:gridCol w="1206222"/>
                <a:gridCol w="10169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ENMG 1999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Fibs/</a:t>
                      </a:r>
                    </a:p>
                    <a:p>
                      <a:r>
                        <a:rPr lang="en-US" sz="3200" dirty="0" smtClean="0"/>
                        <a:t>PSW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AV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Ampl</a:t>
                      </a:r>
                      <a:endParaRPr lang="en-US" sz="3200" dirty="0" smtClean="0"/>
                    </a:p>
                    <a:p>
                      <a:r>
                        <a:rPr lang="en-US" sz="3200" dirty="0" smtClean="0"/>
                        <a:t>PUM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Durée</a:t>
                      </a:r>
                      <a:endParaRPr lang="en-US" sz="3200" dirty="0" smtClean="0"/>
                    </a:p>
                    <a:p>
                      <a:r>
                        <a:rPr lang="en-US" sz="3200" dirty="0" smtClean="0"/>
                        <a:t>PUM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Poly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Ier</a:t>
                      </a:r>
                      <a:r>
                        <a:rPr lang="en-US" sz="3200" dirty="0" smtClean="0"/>
                        <a:t> IO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Jumeau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int</a:t>
                      </a:r>
                      <a:r>
                        <a:rPr lang="en-US" sz="3200" dirty="0" smtClean="0"/>
                        <a:t>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---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Jumeau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int</a:t>
                      </a:r>
                      <a:r>
                        <a:rPr lang="en-US" sz="3200" dirty="0" smtClean="0"/>
                        <a:t> 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---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TA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TA 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--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28700" y="5689937"/>
            <a:ext cx="7429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>
              <a:tabLst>
                <a:tab pos="355600" algn="l"/>
              </a:tabLst>
            </a:pPr>
            <a:r>
              <a:rPr lang="fr-FR" sz="3000" dirty="0" smtClean="0">
                <a:solidFill>
                  <a:schemeClr val="tx1">
                    <a:tint val="75000"/>
                  </a:schemeClr>
                </a:solidFill>
              </a:rPr>
              <a:t>Tracés neurogènes </a:t>
            </a:r>
          </a:p>
          <a:p>
            <a:pPr indent="355600" algn="ctr">
              <a:tabLst>
                <a:tab pos="355600" algn="l"/>
              </a:tabLst>
            </a:pPr>
            <a:r>
              <a:rPr lang="fr-FR" sz="3000" dirty="0" smtClean="0">
                <a:solidFill>
                  <a:schemeClr val="tx1">
                    <a:tint val="75000"/>
                  </a:schemeClr>
                </a:solidFill>
              </a:rPr>
              <a:t>subaigus d’intensité moyenne</a:t>
            </a:r>
            <a:endParaRPr lang="fr-FR" sz="30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12925"/>
            <a:ext cx="7772400" cy="4702175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Début </a:t>
            </a:r>
            <a:r>
              <a:rPr lang="fr-FR" b="1" dirty="0" smtClean="0"/>
              <a:t>tardif</a:t>
            </a:r>
          </a:p>
          <a:p>
            <a:pPr indent="355600" algn="l">
              <a:buFont typeface="Arial"/>
              <a:buChar char="•"/>
            </a:pPr>
            <a:r>
              <a:rPr lang="fr-FR" dirty="0" smtClean="0"/>
              <a:t>Prédominance </a:t>
            </a:r>
            <a:r>
              <a:rPr lang="fr-FR" b="1" dirty="0" smtClean="0"/>
              <a:t>motrice</a:t>
            </a:r>
          </a:p>
          <a:p>
            <a:pPr indent="355600" algn="l">
              <a:buFont typeface="Arial"/>
              <a:buChar char="•"/>
            </a:pPr>
            <a:r>
              <a:rPr lang="fr-FR" b="1" dirty="0" smtClean="0"/>
              <a:t>Morphotype </a:t>
            </a:r>
            <a:r>
              <a:rPr lang="fr-FR" dirty="0" smtClean="0"/>
              <a:t>pas typique</a:t>
            </a:r>
          </a:p>
          <a:p>
            <a:pPr indent="355600" algn="l">
              <a:buFont typeface="Arial"/>
              <a:buChar char="•"/>
            </a:pPr>
            <a:r>
              <a:rPr lang="fr-FR" dirty="0" smtClean="0"/>
              <a:t>Evolution </a:t>
            </a:r>
            <a:r>
              <a:rPr lang="fr-FR" b="1" dirty="0" smtClean="0"/>
              <a:t>subaigüe</a:t>
            </a:r>
          </a:p>
          <a:p>
            <a:pPr indent="355600" algn="l">
              <a:buFont typeface="Arial"/>
              <a:buChar char="•"/>
            </a:pPr>
            <a:r>
              <a:rPr lang="fr-FR" dirty="0" smtClean="0"/>
              <a:t>Signes </a:t>
            </a:r>
            <a:r>
              <a:rPr lang="fr-FR" b="1" dirty="0" smtClean="0"/>
              <a:t>cérébelleux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Avis Pr. Bergmans (1992) : « … </a:t>
            </a:r>
            <a:r>
              <a:rPr lang="fr-FR" b="1" dirty="0" smtClean="0"/>
              <a:t>signalons 	que cette PNP n’a rien de commun avec 	l’affection neurologique de sa sœur.</a:t>
            </a:r>
            <a:r>
              <a:rPr lang="fr-FR" dirty="0" smtClean="0"/>
              <a:t> »</a:t>
            </a:r>
          </a:p>
          <a:p>
            <a:pPr algn="l">
              <a:tabLst>
                <a:tab pos="3949700" algn="l"/>
              </a:tabLst>
            </a:pP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dirty="0" smtClean="0"/>
              <a:t>CMT 2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12925"/>
            <a:ext cx="7975600" cy="4702175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Tableau peu évocateur de CMT</a:t>
            </a:r>
            <a:endParaRPr lang="fr-FR" b="1" dirty="0" smtClean="0"/>
          </a:p>
          <a:p>
            <a:pPr indent="355600" algn="l">
              <a:buFont typeface="Arial"/>
              <a:buChar char="•"/>
            </a:pPr>
            <a:r>
              <a:rPr lang="fr-FR" dirty="0" smtClean="0"/>
              <a:t>Syndrome cérébelleux</a:t>
            </a:r>
            <a:endParaRPr lang="fr-FR" b="1" dirty="0" smtClean="0"/>
          </a:p>
          <a:p>
            <a:pPr indent="355600" algn="l">
              <a:buFont typeface="Arial"/>
              <a:buChar char="•"/>
            </a:pPr>
            <a:r>
              <a:rPr lang="fr-FR" b="1" dirty="0" smtClean="0"/>
              <a:t>IRM cérébrale </a:t>
            </a:r>
            <a:r>
              <a:rPr lang="fr-FR" dirty="0" smtClean="0"/>
              <a:t>: atrophie </a:t>
            </a:r>
            <a:r>
              <a:rPr lang="fr-FR" dirty="0" err="1" smtClean="0"/>
              <a:t>vermienne</a:t>
            </a:r>
            <a:endParaRPr lang="fr-FR" dirty="0" smtClean="0"/>
          </a:p>
          <a:p>
            <a:pPr indent="355600" algn="l">
              <a:buFont typeface="Arial"/>
              <a:buChar char="•"/>
            </a:pPr>
            <a:r>
              <a:rPr lang="fr-FR" b="1" dirty="0" smtClean="0"/>
              <a:t>PES </a:t>
            </a:r>
            <a:r>
              <a:rPr lang="fr-FR" dirty="0" smtClean="0"/>
              <a:t>: atteinte sensitive périphérique MI &gt; MS</a:t>
            </a:r>
            <a:endParaRPr lang="fr-FR" b="1" dirty="0" smtClean="0"/>
          </a:p>
          <a:p>
            <a:pPr indent="355600" algn="l">
              <a:buFont typeface="Arial"/>
              <a:buChar char="•"/>
            </a:pPr>
            <a:r>
              <a:rPr lang="fr-FR" dirty="0" smtClean="0"/>
              <a:t>Maladie de </a:t>
            </a:r>
            <a:r>
              <a:rPr lang="fr-FR" dirty="0" err="1" smtClean="0"/>
              <a:t>Machado-Joseph</a:t>
            </a:r>
            <a:r>
              <a:rPr lang="fr-FR" dirty="0" smtClean="0"/>
              <a:t> ?</a:t>
            </a:r>
          </a:p>
          <a:p>
            <a:pPr indent="355600" algn="l">
              <a:buFont typeface="Arial"/>
              <a:buChar char="•"/>
            </a:pPr>
            <a:r>
              <a:rPr lang="fr-FR" dirty="0" smtClean="0"/>
              <a:t>HMSNCA ?</a:t>
            </a:r>
          </a:p>
          <a:p>
            <a:pPr algn="l">
              <a:tabLst>
                <a:tab pos="3949700" algn="l"/>
              </a:tabLst>
            </a:pP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dirty="0" smtClean="0"/>
              <a:t>Avis neurologique (DD)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-203200"/>
            <a:ext cx="7772400" cy="1470025"/>
          </a:xfrm>
        </p:spPr>
        <p:txBody>
          <a:bodyPr/>
          <a:lstStyle/>
          <a:p>
            <a:r>
              <a:rPr lang="fr-FR" dirty="0" smtClean="0"/>
              <a:t>Madame Léa M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2700" y="1150620"/>
          <a:ext cx="9131299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737"/>
                <a:gridCol w="1721806"/>
                <a:gridCol w="1546883"/>
                <a:gridCol w="1743935"/>
                <a:gridCol w="9519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ENMG 2001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Ampl</a:t>
                      </a:r>
                      <a:r>
                        <a:rPr lang="en-US" sz="3200" dirty="0" smtClean="0"/>
                        <a:t> </a:t>
                      </a:r>
                      <a:br>
                        <a:rPr lang="en-US" sz="3200" dirty="0" smtClean="0"/>
                      </a:br>
                      <a:r>
                        <a:rPr lang="en-US" sz="3200" dirty="0" smtClean="0"/>
                        <a:t>(mV/µV)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LD (ms)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VC (</a:t>
                      </a:r>
                      <a:r>
                        <a:rPr lang="en-US" sz="3200" dirty="0" err="1" smtClean="0"/>
                        <a:t>m/s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Médian</a:t>
                      </a:r>
                      <a:r>
                        <a:rPr lang="en-US" sz="3200" dirty="0" smtClean="0"/>
                        <a:t>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7,3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25,5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Ulnaire</a:t>
                      </a:r>
                      <a:r>
                        <a:rPr lang="en-US" sz="3200" dirty="0" smtClean="0"/>
                        <a:t>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6,2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27,5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Tibial</a:t>
                      </a:r>
                      <a:r>
                        <a:rPr lang="en-US" sz="3200" dirty="0" smtClean="0"/>
                        <a:t>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0,1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13,3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Fibulaire (EDB)</a:t>
                      </a:r>
                      <a:r>
                        <a:rPr lang="en-US" sz="3200" baseline="0" dirty="0" smtClean="0"/>
                        <a:t> 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0,2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5,5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Fibulaire (TA)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2,2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Fibulaire (TA) 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2,2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Fibulaire sup Dr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5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Fibulaire sup G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12  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57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Ellipse 3"/>
          <p:cNvSpPr/>
          <p:nvPr/>
        </p:nvSpPr>
        <p:spPr>
          <a:xfrm>
            <a:off x="3467100" y="3454400"/>
            <a:ext cx="1130300" cy="2235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6004</TotalTime>
  <Words>1694</Words>
  <Application>Microsoft Macintosh PowerPoint</Application>
  <PresentationFormat>Présentation à l'écran (4:3)</PresentationFormat>
  <Paragraphs>358</Paragraphs>
  <Slides>38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Thème Office</vt:lpstr>
      <vt:lpstr>Une longue histoire</vt:lpstr>
      <vt:lpstr>Madame Léa M</vt:lpstr>
      <vt:lpstr>Madame Léa M</vt:lpstr>
      <vt:lpstr>Madame Léa M</vt:lpstr>
      <vt:lpstr>Madame Léa M</vt:lpstr>
      <vt:lpstr>Madame Léa M</vt:lpstr>
      <vt:lpstr>CMT 2 ?</vt:lpstr>
      <vt:lpstr>Avis neurologique (DD)</vt:lpstr>
      <vt:lpstr>Madame Léa M</vt:lpstr>
      <vt:lpstr>Madame Léa M</vt:lpstr>
      <vt:lpstr>Grand-mère paternelle</vt:lpstr>
      <vt:lpstr>Madame Josée M (sœur)</vt:lpstr>
      <vt:lpstr>Madame Nicole P (nièce)</vt:lpstr>
      <vt:lpstr>Monsieur Nicolas M (frère)</vt:lpstr>
      <vt:lpstr>Madame Janine M (sœur)</vt:lpstr>
      <vt:lpstr>Madame Janine M (sœur)</vt:lpstr>
      <vt:lpstr>Madame Marinette L (nièce)</vt:lpstr>
      <vt:lpstr>Madame Marcelle M (sœur)</vt:lpstr>
      <vt:lpstr>Famille de Léa M</vt:lpstr>
      <vt:lpstr>Madame Léa M</vt:lpstr>
      <vt:lpstr>Diapositive 21</vt:lpstr>
      <vt:lpstr>Madame Léa M</vt:lpstr>
      <vt:lpstr>Famille Léa M</vt:lpstr>
      <vt:lpstr>Famille Léa M</vt:lpstr>
      <vt:lpstr>Famille Léa M</vt:lpstr>
      <vt:lpstr>Silence radio pendant 10 ans…</vt:lpstr>
      <vt:lpstr>Famille Léa M</vt:lpstr>
      <vt:lpstr>Synthèse du bilan génétique</vt:lpstr>
      <vt:lpstr>Synthèse du bilan génétique</vt:lpstr>
      <vt:lpstr>Diapositive 30</vt:lpstr>
      <vt:lpstr>Higuchi et al, 2016</vt:lpstr>
      <vt:lpstr>Diapositive 32</vt:lpstr>
      <vt:lpstr>Famille Léa M</vt:lpstr>
      <vt:lpstr>Diapositive 34</vt:lpstr>
      <vt:lpstr>CMT2 AD</vt:lpstr>
      <vt:lpstr>Dosages de la NEP</vt:lpstr>
      <vt:lpstr>Diapositive 37</vt:lpstr>
      <vt:lpstr>Diapositive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SCA43</dc:title>
  <dc:creator>Francois Wang</dc:creator>
  <cp:lastModifiedBy>Francois Wang</cp:lastModifiedBy>
  <cp:revision>38</cp:revision>
  <dcterms:created xsi:type="dcterms:W3CDTF">2018-03-08T07:27:53Z</dcterms:created>
  <dcterms:modified xsi:type="dcterms:W3CDTF">2018-03-08T10:38:20Z</dcterms:modified>
</cp:coreProperties>
</file>