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7" r:id="rId2"/>
    <p:sldId id="282" r:id="rId3"/>
    <p:sldId id="284" r:id="rId4"/>
    <p:sldId id="260" r:id="rId5"/>
    <p:sldId id="305" r:id="rId6"/>
    <p:sldId id="276" r:id="rId7"/>
    <p:sldId id="277" r:id="rId8"/>
    <p:sldId id="278" r:id="rId9"/>
    <p:sldId id="279" r:id="rId10"/>
    <p:sldId id="285" r:id="rId11"/>
    <p:sldId id="281" r:id="rId12"/>
    <p:sldId id="286" r:id="rId13"/>
    <p:sldId id="287" r:id="rId14"/>
    <p:sldId id="288" r:id="rId15"/>
    <p:sldId id="289" r:id="rId16"/>
    <p:sldId id="290" r:id="rId17"/>
    <p:sldId id="291" r:id="rId18"/>
    <p:sldId id="294" r:id="rId19"/>
    <p:sldId id="293" r:id="rId20"/>
    <p:sldId id="297" r:id="rId21"/>
    <p:sldId id="295" r:id="rId22"/>
    <p:sldId id="298" r:id="rId23"/>
    <p:sldId id="299" r:id="rId24"/>
    <p:sldId id="300" r:id="rId25"/>
    <p:sldId id="264" r:id="rId26"/>
    <p:sldId id="301" r:id="rId27"/>
    <p:sldId id="302" r:id="rId28"/>
    <p:sldId id="303" r:id="rId29"/>
    <p:sldId id="267" r:id="rId30"/>
    <p:sldId id="268" r:id="rId31"/>
    <p:sldId id="304" r:id="rId32"/>
    <p:sldId id="269" r:id="rId33"/>
    <p:sldId id="273" r:id="rId34"/>
    <p:sldId id="274" r:id="rId3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17"/>
  </p:normalViewPr>
  <p:slideViewPr>
    <p:cSldViewPr snapToGrid="0" snapToObjects="1">
      <p:cViewPr varScale="1">
        <p:scale>
          <a:sx n="80" d="100"/>
          <a:sy n="80" d="100"/>
        </p:scale>
        <p:origin x="-94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vandeleene:Dropbox:PDR%203.0:MetaImpact:xp:2015:Allocation%20universelle:R%20Analysis:PredictedProbabilitiesO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513352050833"/>
          <c:y val="0.0369393139841689"/>
          <c:w val="0.848719891916996"/>
          <c:h val="0.75255541935886"/>
        </c:manualLayout>
      </c:layout>
      <c:lineChart>
        <c:grouping val="standard"/>
        <c:varyColors val="0"/>
        <c:ser>
          <c:idx val="0"/>
          <c:order val="0"/>
          <c:tx>
            <c:strRef>
              <c:f>Graphique!$F$3</c:f>
              <c:strCache>
                <c:ptCount val="1"/>
                <c:pt idx="0">
                  <c:v>Control group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0"/>
            <c:bubble3D val="0"/>
            <c:spPr>
              <a:ln w="28575" cap="rnd">
                <a:solidFill>
                  <a:srgbClr val="000000"/>
                </a:solidFill>
                <a:round/>
              </a:ln>
              <a:effectLst/>
            </c:spPr>
          </c:dPt>
          <c:cat>
            <c:numRef>
              <c:f>Graphique!$K$4:$K$9</c:f>
              <c:numCache>
                <c:formatCode>General</c:formatCode>
                <c:ptCount val="6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</c:numCache>
            </c:numRef>
          </c:cat>
          <c:val>
            <c:numRef>
              <c:f>Graphique!$F$4:$F$9</c:f>
              <c:numCache>
                <c:formatCode>0%</c:formatCode>
                <c:ptCount val="6"/>
                <c:pt idx="0">
                  <c:v>0.944727214</c:v>
                </c:pt>
                <c:pt idx="1">
                  <c:v>0.903563841</c:v>
                </c:pt>
                <c:pt idx="2">
                  <c:v>0.837032968</c:v>
                </c:pt>
                <c:pt idx="3">
                  <c:v>0.737916113</c:v>
                </c:pt>
                <c:pt idx="4">
                  <c:v>0.606832125</c:v>
                </c:pt>
                <c:pt idx="5">
                  <c:v>0.458313367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Graphique!$G$3</c:f>
              <c:strCache>
                <c:ptCount val="1"/>
                <c:pt idx="0">
                  <c:v>Neutral text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lgDash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  <a:prstDash val="lgDash"/>
              </a:ln>
              <a:effectLst/>
            </c:spPr>
          </c:marker>
          <c:cat>
            <c:numRef>
              <c:f>Graphique!$K$4:$K$9</c:f>
              <c:numCache>
                <c:formatCode>General</c:formatCode>
                <c:ptCount val="6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</c:numCache>
            </c:numRef>
          </c:cat>
          <c:val>
            <c:numRef>
              <c:f>Graphique!$G$4:$G$9</c:f>
              <c:numCache>
                <c:formatCode>0%</c:formatCode>
                <c:ptCount val="6"/>
                <c:pt idx="0">
                  <c:v>0.829954074</c:v>
                </c:pt>
                <c:pt idx="1">
                  <c:v>0.835299358</c:v>
                </c:pt>
                <c:pt idx="2">
                  <c:v>0.840508906</c:v>
                </c:pt>
                <c:pt idx="3">
                  <c:v>0.845584136</c:v>
                </c:pt>
                <c:pt idx="4">
                  <c:v>0.850526586</c:v>
                </c:pt>
                <c:pt idx="5">
                  <c:v>0.855337905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Graphique!$J$3</c:f>
              <c:strCache>
                <c:ptCount val="1"/>
                <c:pt idx="0">
                  <c:v>Base frame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rgbClr val="AA2B1E"/>
              </a:solidFill>
              <a:ln w="9525">
                <a:solidFill>
                  <a:schemeClr val="accent2"/>
                </a:solidFill>
                <a:prstDash val="sysDash"/>
              </a:ln>
              <a:effectLst/>
            </c:spPr>
          </c:marker>
          <c:cat>
            <c:numRef>
              <c:f>Graphique!$K$4:$K$9</c:f>
              <c:numCache>
                <c:formatCode>General</c:formatCode>
                <c:ptCount val="6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</c:numCache>
            </c:numRef>
          </c:cat>
          <c:val>
            <c:numRef>
              <c:f>Graphique!$J$4:$J$9</c:f>
              <c:numCache>
                <c:formatCode>0%</c:formatCode>
                <c:ptCount val="6"/>
                <c:pt idx="0">
                  <c:v>0.641548862</c:v>
                </c:pt>
                <c:pt idx="1">
                  <c:v>0.707338145</c:v>
                </c:pt>
                <c:pt idx="2">
                  <c:v>0.765466845</c:v>
                </c:pt>
                <c:pt idx="3">
                  <c:v>0.815068536</c:v>
                </c:pt>
                <c:pt idx="4">
                  <c:v>0.856151279</c:v>
                </c:pt>
                <c:pt idx="5">
                  <c:v>0.889346464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Graphique!$H$3</c:f>
              <c:strCache>
                <c:ptCount val="1"/>
                <c:pt idx="0">
                  <c:v>Income-Freedom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prstDash val="dashDot"/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50000"/>
                </a:schemeClr>
              </a:solidFill>
              <a:ln w="9525">
                <a:solidFill>
                  <a:schemeClr val="accent1">
                    <a:lumMod val="50000"/>
                  </a:schemeClr>
                </a:solidFill>
                <a:prstDash val="dashDot"/>
              </a:ln>
              <a:effectLst/>
            </c:spPr>
          </c:marker>
          <c:cat>
            <c:numRef>
              <c:f>Graphique!$K$4:$K$9</c:f>
              <c:numCache>
                <c:formatCode>General</c:formatCode>
                <c:ptCount val="6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</c:numCache>
            </c:numRef>
          </c:cat>
          <c:val>
            <c:numRef>
              <c:f>Graphique!$H$4:$H$9</c:f>
              <c:numCache>
                <c:formatCode>0%</c:formatCode>
                <c:ptCount val="6"/>
                <c:pt idx="0">
                  <c:v>0.697370866</c:v>
                </c:pt>
                <c:pt idx="1">
                  <c:v>0.689406278</c:v>
                </c:pt>
                <c:pt idx="2">
                  <c:v>0.681327862</c:v>
                </c:pt>
                <c:pt idx="3">
                  <c:v>0.67313895</c:v>
                </c:pt>
                <c:pt idx="4">
                  <c:v>0.664843123</c:v>
                </c:pt>
                <c:pt idx="5">
                  <c:v>0.656444205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Graphique!$I$3</c:f>
              <c:strCache>
                <c:ptCount val="1"/>
                <c:pt idx="0">
                  <c:v>Income-unconditionality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prstDash val="dash"/>
              </a:ln>
              <a:effectLst/>
            </c:spPr>
          </c:marker>
          <c:cat>
            <c:numRef>
              <c:f>Graphique!$K$4:$K$9</c:f>
              <c:numCache>
                <c:formatCode>General</c:formatCode>
                <c:ptCount val="6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</c:numCache>
            </c:numRef>
          </c:cat>
          <c:val>
            <c:numRef>
              <c:f>Graphique!$I$4:$I$9</c:f>
              <c:numCache>
                <c:formatCode>0%</c:formatCode>
                <c:ptCount val="6"/>
                <c:pt idx="0">
                  <c:v>0.718978903</c:v>
                </c:pt>
                <c:pt idx="1">
                  <c:v>0.697341272</c:v>
                </c:pt>
                <c:pt idx="2">
                  <c:v>0.674791195</c:v>
                </c:pt>
                <c:pt idx="3">
                  <c:v>0.65140088</c:v>
                </c:pt>
                <c:pt idx="4">
                  <c:v>0.627257527</c:v>
                </c:pt>
                <c:pt idx="5">
                  <c:v>0.602462514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75311000"/>
        <c:axId val="-2075304952"/>
      </c:lineChart>
      <c:catAx>
        <c:axId val="-20753110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Level of political knowledge</a:t>
                </a:r>
              </a:p>
            </c:rich>
          </c:tx>
          <c:layout>
            <c:manualLayout>
              <c:xMode val="edge"/>
              <c:yMode val="edge"/>
              <c:x val="0.451545984920684"/>
              <c:y val="0.84631147540983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2075304952"/>
        <c:crosses val="autoZero"/>
        <c:auto val="1"/>
        <c:lblAlgn val="ctr"/>
        <c:lblOffset val="100"/>
        <c:noMultiLvlLbl val="0"/>
      </c:catAx>
      <c:valAx>
        <c:axId val="-2075304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Predicted</a:t>
                </a:r>
                <a:r>
                  <a:rPr lang="en-US" baseline="0"/>
                  <a:t> probabilities</a:t>
                </a:r>
                <a:br>
                  <a:rPr lang="en-US" baseline="0"/>
                </a:br>
                <a:r>
                  <a:rPr lang="en-US" baseline="0"/>
                  <a:t>for disagreement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0148247978436658"/>
              <c:y val="0.281298204143539"/>
            </c:manualLayout>
          </c:layout>
          <c:overlay val="0"/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2075311000"/>
        <c:crosses val="autoZero"/>
        <c:crossBetween val="between"/>
      </c:valAx>
      <c:spPr>
        <a:noFill/>
        <a:ln>
          <a:noFill/>
          <a:prstDash val="sysDot"/>
        </a:ln>
        <a:effectLst/>
      </c:spPr>
    </c:plotArea>
    <c:legend>
      <c:legendPos val="r"/>
      <c:layout>
        <c:manualLayout>
          <c:xMode val="edge"/>
          <c:yMode val="edge"/>
          <c:x val="0.147335834064487"/>
          <c:y val="0.919233856654189"/>
          <c:w val="0.828496536785879"/>
          <c:h val="0.078540483412934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5BA2E-0EBA-CE42-BDE8-54E2E7EE5C82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5AD5C-4DD9-094C-AE3D-F65E75E30D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513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multidisciplinary project </a:t>
            </a:r>
            <a:r>
              <a:rPr lang="mr-IN" baseline="0" dirty="0" smtClean="0"/>
              <a:t>–</a:t>
            </a:r>
            <a:r>
              <a:rPr lang="en-US" baseline="0" dirty="0" smtClean="0"/>
              <a:t> linguistics and political science</a:t>
            </a:r>
          </a:p>
          <a:p>
            <a:r>
              <a:rPr lang="en-US" baseline="0" dirty="0" smtClean="0"/>
              <a:t>combination of approaches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D3B95-C823-9E4B-AEFD-DBA4953338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06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By the </a:t>
            </a:r>
            <a:r>
              <a:rPr lang="fr-FR" dirty="0" err="1" smtClean="0"/>
              <a:t>way</a:t>
            </a:r>
            <a:r>
              <a:rPr lang="fr-FR" dirty="0" smtClean="0"/>
              <a:t>, </a:t>
            </a:r>
            <a:r>
              <a:rPr lang="fr-FR" dirty="0" err="1" smtClean="0"/>
              <a:t>when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playing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these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some</a:t>
            </a:r>
            <a:r>
              <a:rPr lang="fr-FR" baseline="0" dirty="0" smtClean="0"/>
              <a:t> 25 </a:t>
            </a:r>
            <a:r>
              <a:rPr lang="fr-FR" baseline="0" dirty="0" err="1" smtClean="0"/>
              <a:t>years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ago</a:t>
            </a:r>
            <a:r>
              <a:rPr lang="fr-FR" baseline="0" dirty="0" smtClean="0"/>
              <a:t>, I </a:t>
            </a:r>
            <a:r>
              <a:rPr lang="fr-FR" baseline="0" dirty="0" err="1" smtClean="0"/>
              <a:t>would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never</a:t>
            </a:r>
            <a:r>
              <a:rPr lang="fr-FR" baseline="0" dirty="0" smtClean="0"/>
              <a:t> have </a:t>
            </a:r>
            <a:r>
              <a:rPr lang="fr-FR" baseline="0" dirty="0" err="1" smtClean="0"/>
              <a:t>thought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could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become</a:t>
            </a:r>
            <a:r>
              <a:rPr lang="fr-FR" baseline="0" dirty="0" smtClean="0"/>
              <a:t> a </a:t>
            </a:r>
            <a:r>
              <a:rPr lang="fr-FR" baseline="0" dirty="0" err="1" smtClean="0"/>
              <a:t>subject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discussed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scientific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conference</a:t>
            </a:r>
            <a:r>
              <a:rPr lang="fr-FR" baseline="0" dirty="0" smtClean="0"/>
              <a:t>, but </a:t>
            </a:r>
            <a:r>
              <a:rPr lang="fr-FR" baseline="0" dirty="0" err="1" smtClean="0"/>
              <a:t>whatever</a:t>
            </a:r>
            <a:r>
              <a:rPr lang="fr-FR" baseline="0" dirty="0" smtClean="0"/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28F73-8E1C-C947-8093-C71B0CD6EC8D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8038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400 </a:t>
            </a:r>
            <a:r>
              <a:rPr lang="fr-FR" dirty="0" err="1" smtClean="0"/>
              <a:t>h</a:t>
            </a:r>
            <a:r>
              <a:rPr lang="fr-FR" baseline="0" dirty="0" err="1" smtClean="0"/>
              <a:t>participants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28F73-8E1C-C947-8093-C71B0CD6EC8D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87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Y:</a:t>
            </a:r>
            <a:r>
              <a:rPr lang="fr-FR" baseline="0" dirty="0" smtClean="0"/>
              <a:t> marginal </a:t>
            </a:r>
            <a:r>
              <a:rPr lang="fr-FR" baseline="0" dirty="0" err="1" smtClean="0"/>
              <a:t>effects</a:t>
            </a:r>
            <a:endParaRPr lang="fr-FR" baseline="0" dirty="0" smtClean="0"/>
          </a:p>
          <a:p>
            <a:r>
              <a:rPr lang="fr-FR" baseline="0" dirty="0" smtClean="0"/>
              <a:t>X: </a:t>
            </a:r>
            <a:r>
              <a:rPr lang="fr-FR" baseline="0" dirty="0" err="1" smtClean="0"/>
              <a:t>political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knowledge</a:t>
            </a:r>
            <a:r>
              <a:rPr lang="fr-FR" baseline="0" dirty="0" smtClean="0"/>
              <a:t> (bar </a:t>
            </a:r>
            <a:r>
              <a:rPr lang="fr-FR" baseline="0" dirty="0" err="1" smtClean="0"/>
              <a:t>charts</a:t>
            </a:r>
            <a:r>
              <a:rPr lang="fr-FR" baseline="0" dirty="0" smtClean="0"/>
              <a:t>: N of cases)</a:t>
            </a:r>
          </a:p>
          <a:p>
            <a:r>
              <a:rPr lang="fr-FR" baseline="0" dirty="0" smtClean="0"/>
              <a:t>Ligne pointillée: </a:t>
            </a:r>
            <a:r>
              <a:rPr lang="fr-FR" baseline="0" dirty="0" err="1" smtClean="0"/>
              <a:t>estimates</a:t>
            </a:r>
            <a:r>
              <a:rPr lang="fr-FR" baseline="0" dirty="0" smtClean="0"/>
              <a:t> = 0</a:t>
            </a:r>
          </a:p>
          <a:p>
            <a:r>
              <a:rPr lang="fr-FR" baseline="0" dirty="0" err="1" smtClean="0"/>
              <a:t>Below</a:t>
            </a:r>
            <a:r>
              <a:rPr lang="fr-FR" baseline="0" dirty="0" smtClean="0"/>
              <a:t> the line: </a:t>
            </a:r>
            <a:r>
              <a:rPr lang="fr-FR" baseline="0" dirty="0" err="1" smtClean="0"/>
              <a:t>negative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effect</a:t>
            </a:r>
            <a:r>
              <a:rPr lang="fr-FR" baseline="0" dirty="0" smtClean="0"/>
              <a:t> of the interaction</a:t>
            </a:r>
          </a:p>
          <a:p>
            <a:r>
              <a:rPr lang="fr-FR" baseline="0" dirty="0" err="1" smtClean="0"/>
              <a:t>Above</a:t>
            </a:r>
            <a:r>
              <a:rPr lang="fr-FR" baseline="0" dirty="0" smtClean="0"/>
              <a:t> the line: positive </a:t>
            </a:r>
            <a:r>
              <a:rPr lang="fr-FR" baseline="0" dirty="0" err="1" smtClean="0"/>
              <a:t>effect</a:t>
            </a:r>
            <a:r>
              <a:rPr lang="fr-FR" baseline="0" dirty="0" smtClean="0"/>
              <a:t> of the interaction</a:t>
            </a:r>
          </a:p>
          <a:p>
            <a:r>
              <a:rPr lang="fr-FR" baseline="0" dirty="0" smtClean="0"/>
              <a:t>There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an </a:t>
            </a:r>
            <a:r>
              <a:rPr lang="fr-FR" baseline="0" dirty="0" err="1" smtClean="0"/>
              <a:t>effect</a:t>
            </a:r>
            <a:r>
              <a:rPr lang="fr-FR" baseline="0" dirty="0" smtClean="0"/>
              <a:t> of the </a:t>
            </a:r>
            <a:r>
              <a:rPr lang="fr-FR" baseline="0" dirty="0" err="1" smtClean="0"/>
              <a:t>text</a:t>
            </a:r>
            <a:r>
              <a:rPr lang="fr-FR" baseline="0" dirty="0" smtClean="0"/>
              <a:t> condition (group 4) </a:t>
            </a:r>
            <a:r>
              <a:rPr lang="fr-FR" baseline="0" dirty="0" err="1" smtClean="0"/>
              <a:t>depending</a:t>
            </a:r>
            <a:r>
              <a:rPr lang="fr-FR" baseline="0" dirty="0" smtClean="0"/>
              <a:t> on the </a:t>
            </a:r>
            <a:r>
              <a:rPr lang="fr-FR" baseline="0" dirty="0" err="1" smtClean="0"/>
              <a:t>level</a:t>
            </a:r>
            <a:r>
              <a:rPr lang="fr-FR" baseline="0" dirty="0" smtClean="0"/>
              <a:t> of political </a:t>
            </a:r>
            <a:r>
              <a:rPr lang="fr-FR" baseline="0" dirty="0" err="1" smtClean="0"/>
              <a:t>knowledge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low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level</a:t>
            </a:r>
            <a:r>
              <a:rPr lang="fr-FR" baseline="0" dirty="0" smtClean="0"/>
              <a:t> of political </a:t>
            </a:r>
            <a:r>
              <a:rPr lang="fr-FR" baseline="0" dirty="0" err="1" smtClean="0"/>
              <a:t>knowledge</a:t>
            </a:r>
            <a:r>
              <a:rPr lang="fr-FR" baseline="0" dirty="0" smtClean="0"/>
              <a:t> =&gt; more </a:t>
            </a:r>
            <a:r>
              <a:rPr lang="fr-FR" baseline="0" dirty="0" err="1" smtClean="0"/>
              <a:t>regionalist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when</a:t>
            </a:r>
            <a:r>
              <a:rPr lang="fr-FR" baseline="0" dirty="0" smtClean="0"/>
              <a:t> the have been </a:t>
            </a:r>
            <a:r>
              <a:rPr lang="fr-FR" baseline="0" dirty="0" err="1" smtClean="0"/>
              <a:t>exposed</a:t>
            </a:r>
            <a:r>
              <a:rPr lang="fr-FR" baseline="0" dirty="0" smtClean="0"/>
              <a:t> to the </a:t>
            </a:r>
            <a:r>
              <a:rPr lang="fr-FR" baseline="0" dirty="0" err="1" smtClean="0"/>
              <a:t>Tetris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metaphor</a:t>
            </a:r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28F73-8E1C-C947-8093-C71B0CD6EC8D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264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Shift to basic </a:t>
            </a:r>
            <a:r>
              <a:rPr lang="fr-FR" dirty="0" err="1" smtClean="0"/>
              <a:t>income</a:t>
            </a:r>
            <a:r>
              <a:rPr lang="fr-FR" dirty="0" smtClean="0"/>
              <a:t> =&gt; </a:t>
            </a:r>
            <a:r>
              <a:rPr lang="fr-FR" dirty="0" err="1" smtClean="0"/>
              <a:t>away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Tetris</a:t>
            </a:r>
            <a:r>
              <a:rPr lang="fr-FR" dirty="0" smtClean="0"/>
              <a:t>, </a:t>
            </a:r>
            <a:r>
              <a:rPr lang="fr-FR" dirty="0" err="1" smtClean="0"/>
              <a:t>other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domain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institutional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politics</a:t>
            </a:r>
            <a:endParaRPr lang="fr-FR" baseline="0" dirty="0" smtClean="0"/>
          </a:p>
          <a:p>
            <a:r>
              <a:rPr lang="en-US" dirty="0" err="1" smtClean="0"/>
              <a:t>Uncond</a:t>
            </a:r>
            <a:r>
              <a:rPr lang="en-US" dirty="0" smtClean="0"/>
              <a:t> : merely through membership, no condition to receive the</a:t>
            </a:r>
            <a:r>
              <a:rPr lang="en-US" baseline="0" dirty="0" smtClean="0"/>
              <a:t> BI </a:t>
            </a:r>
            <a:r>
              <a:rPr lang="mr-IN" baseline="0" dirty="0" smtClean="0"/>
              <a:t>–</a:t>
            </a:r>
            <a:r>
              <a:rPr lang="en-US" baseline="0" dirty="0" smtClean="0"/>
              <a:t> as pocket money in a family</a:t>
            </a:r>
          </a:p>
          <a:p>
            <a:r>
              <a:rPr lang="en-US" baseline="0" dirty="0" smtClean="0"/>
              <a:t>Liberty : thanks to the BI, possibility to organize one’s own life without taking care of financial issues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AD5C-4DD9-094C-AE3D-F65E75E30D41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728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Hereby</a:t>
            </a:r>
            <a:r>
              <a:rPr lang="fr-FR" dirty="0" smtClean="0"/>
              <a:t> </a:t>
            </a:r>
            <a:r>
              <a:rPr lang="fr-FR" dirty="0" err="1" smtClean="0"/>
              <a:t>controlling</a:t>
            </a:r>
            <a:r>
              <a:rPr lang="fr-FR" dirty="0" smtClean="0"/>
              <a:t> for </a:t>
            </a:r>
            <a:r>
              <a:rPr lang="fr-FR" dirty="0" err="1" smtClean="0"/>
              <a:t>deliberateness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extendedness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AD5C-4DD9-094C-AE3D-F65E75E30D4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142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Hereby</a:t>
            </a:r>
            <a:r>
              <a:rPr lang="fr-FR" dirty="0" smtClean="0"/>
              <a:t> </a:t>
            </a:r>
            <a:r>
              <a:rPr lang="fr-FR" dirty="0" err="1" smtClean="0"/>
              <a:t>controlling</a:t>
            </a:r>
            <a:r>
              <a:rPr lang="fr-FR" dirty="0" smtClean="0"/>
              <a:t> for </a:t>
            </a:r>
            <a:r>
              <a:rPr lang="fr-FR" dirty="0" err="1" smtClean="0"/>
              <a:t>deliberateness</a:t>
            </a:r>
            <a:r>
              <a:rPr lang="fr-FR" baseline="0" dirty="0" smtClean="0"/>
              <a:t> and </a:t>
            </a:r>
            <a:r>
              <a:rPr lang="fr-FR" baseline="0" dirty="0" err="1" smtClean="0"/>
              <a:t>extendedness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AD5C-4DD9-094C-AE3D-F65E75E30D41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7880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Online survey</a:t>
            </a:r>
          </a:p>
          <a:p>
            <a:r>
              <a:rPr lang="en-US" dirty="0" smtClean="0"/>
              <a:t>Students - first year </a:t>
            </a:r>
            <a:r>
              <a:rPr lang="mr-IN" dirty="0" smtClean="0"/>
              <a:t>–</a:t>
            </a:r>
            <a:r>
              <a:rPr lang="en-US" dirty="0" smtClean="0"/>
              <a:t> 2015-2016</a:t>
            </a:r>
          </a:p>
          <a:p>
            <a:r>
              <a:rPr lang="en-US" dirty="0" smtClean="0"/>
              <a:t>N = 748</a:t>
            </a:r>
            <a:r>
              <a:rPr lang="en-US" baseline="0" dirty="0" smtClean="0"/>
              <a:t> </a:t>
            </a:r>
            <a:r>
              <a:rPr lang="en-US" dirty="0" smtClean="0"/>
              <a:t>(about 100/group)</a:t>
            </a:r>
          </a:p>
          <a:p>
            <a:r>
              <a:rPr lang="en-US" dirty="0" smtClean="0"/>
              <a:t>Groups (randomly)</a:t>
            </a:r>
          </a:p>
          <a:p>
            <a:endParaRPr lang="en-US" dirty="0" smtClean="0"/>
          </a:p>
          <a:p>
            <a:r>
              <a:rPr lang="en-US" dirty="0" err="1" smtClean="0"/>
              <a:t>Uncond</a:t>
            </a:r>
            <a:r>
              <a:rPr lang="en-US" dirty="0" smtClean="0"/>
              <a:t> : merely through membership, no condition to receive the</a:t>
            </a:r>
            <a:r>
              <a:rPr lang="en-US" baseline="0" dirty="0" smtClean="0"/>
              <a:t> BI </a:t>
            </a:r>
            <a:r>
              <a:rPr lang="mr-IN" baseline="0" dirty="0" smtClean="0"/>
              <a:t>–</a:t>
            </a:r>
            <a:r>
              <a:rPr lang="en-US" baseline="0" dirty="0" smtClean="0"/>
              <a:t> as pocket money in a family</a:t>
            </a:r>
          </a:p>
          <a:p>
            <a:endParaRPr lang="en-US" baseline="0" dirty="0" smtClean="0"/>
          </a:p>
          <a:p>
            <a:r>
              <a:rPr lang="en-US" baseline="0" dirty="0" smtClean="0"/>
              <a:t>Liberty : thanks to the BI, possibility to organize one’s own life without taking care of financial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D3B95-C823-9E4B-AEFD-DBA49533383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1844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Logistic regression : disagree</a:t>
            </a:r>
            <a:r>
              <a:rPr lang="en-US" baseline="0" dirty="0" smtClean="0"/>
              <a:t> with BI versus neutral and agree with 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D3B95-C823-9E4B-AEFD-DBA49533383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012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Extended versions of the neutral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D3B95-C823-9E4B-AEFD-DBA49533383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515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Logistic regression : disagree</a:t>
            </a:r>
            <a:r>
              <a:rPr lang="en-US" baseline="0" dirty="0" smtClean="0"/>
              <a:t> with BI versus neutral and agree with 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D3B95-C823-9E4B-AEFD-DBA49533383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01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Why</a:t>
            </a:r>
            <a:r>
              <a:rPr lang="fr-FR" dirty="0" smtClean="0"/>
              <a:t> are </a:t>
            </a:r>
            <a:r>
              <a:rPr lang="fr-FR" dirty="0" err="1" smtClean="0"/>
              <a:t>these</a:t>
            </a:r>
            <a:r>
              <a:rPr lang="fr-FR" dirty="0" smtClean="0"/>
              <a:t> metaphors </a:t>
            </a:r>
            <a:r>
              <a:rPr lang="fr-FR" dirty="0" err="1" smtClean="0"/>
              <a:t>used</a:t>
            </a:r>
            <a:r>
              <a:rPr lang="fr-FR" dirty="0" smtClean="0"/>
              <a:t>, and to </a:t>
            </a:r>
            <a:r>
              <a:rPr lang="fr-FR" dirty="0" err="1" smtClean="0"/>
              <a:t>what</a:t>
            </a:r>
            <a:r>
              <a:rPr lang="fr-FR" dirty="0" smtClean="0"/>
              <a:t> end</a:t>
            </a:r>
            <a:r>
              <a:rPr lang="fr-FR" dirty="0" smtClean="0"/>
              <a:t>?</a:t>
            </a:r>
          </a:p>
          <a:p>
            <a:r>
              <a:rPr lang="fr-FR" dirty="0" smtClean="0"/>
              <a:t>If</a:t>
            </a:r>
            <a:r>
              <a:rPr lang="fr-FR" baseline="0" dirty="0" smtClean="0"/>
              <a:t> </a:t>
            </a:r>
            <a:r>
              <a:rPr lang="fr-FR" baseline="0" dirty="0" err="1" smtClean="0"/>
              <a:t>you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think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linguists</a:t>
            </a:r>
            <a:r>
              <a:rPr lang="fr-FR" baseline="0" dirty="0" smtClean="0"/>
              <a:t> are </a:t>
            </a:r>
            <a:r>
              <a:rPr lang="fr-FR" baseline="0" dirty="0" err="1" smtClean="0"/>
              <a:t>really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interested</a:t>
            </a:r>
            <a:r>
              <a:rPr lang="fr-FR" baseline="0" dirty="0" smtClean="0"/>
              <a:t> in political </a:t>
            </a:r>
            <a:r>
              <a:rPr lang="fr-FR" baseline="0" dirty="0" err="1" smtClean="0"/>
              <a:t>discourse</a:t>
            </a:r>
            <a:r>
              <a:rPr lang="fr-FR" baseline="0" dirty="0" smtClean="0"/>
              <a:t> (Lakoff, </a:t>
            </a:r>
            <a:r>
              <a:rPr lang="fr-FR" baseline="0" dirty="0" err="1" smtClean="0"/>
              <a:t>Musolff</a:t>
            </a:r>
            <a:r>
              <a:rPr lang="fr-FR" baseline="0" dirty="0" smtClean="0"/>
              <a:t>, </a:t>
            </a:r>
            <a:r>
              <a:rPr lang="fr-FR" baseline="0" dirty="0" err="1" smtClean="0"/>
              <a:t>K</a:t>
            </a:r>
            <a:r>
              <a:rPr lang="fr-FR" baseline="0" dirty="0" err="1" smtClean="0"/>
              <a:t>öller</a:t>
            </a:r>
            <a:r>
              <a:rPr lang="fr-FR" baseline="0" dirty="0" smtClean="0"/>
              <a:t>, and </a:t>
            </a:r>
            <a:r>
              <a:rPr lang="fr-FR" baseline="0" dirty="0" err="1" smtClean="0"/>
              <a:t>many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others</a:t>
            </a:r>
            <a:r>
              <a:rPr lang="fr-FR" baseline="0" dirty="0" smtClean="0"/>
              <a:t>)</a:t>
            </a:r>
            <a:r>
              <a:rPr lang="fr-FR" baseline="0" dirty="0" smtClean="0"/>
              <a:t>, but </a:t>
            </a:r>
            <a:r>
              <a:rPr lang="fr-FR" baseline="0" dirty="0" err="1" smtClean="0"/>
              <a:t>when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you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work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political </a:t>
            </a:r>
            <a:r>
              <a:rPr lang="fr-FR" baseline="0" dirty="0" err="1" smtClean="0"/>
              <a:t>scientists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you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realize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they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don’t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raelly</a:t>
            </a:r>
            <a:r>
              <a:rPr lang="fr-FR" baseline="0" dirty="0" smtClean="0"/>
              <a:t> care about </a:t>
            </a:r>
            <a:r>
              <a:rPr lang="fr-FR" baseline="0" dirty="0" err="1" smtClean="0"/>
              <a:t>language</a:t>
            </a:r>
            <a:r>
              <a:rPr lang="fr-FR" baseline="0" dirty="0" smtClean="0"/>
              <a:t>, , </a:t>
            </a:r>
            <a:r>
              <a:rPr lang="fr-FR" baseline="0" dirty="0" err="1" smtClean="0"/>
              <a:t>at</a:t>
            </a:r>
            <a:r>
              <a:rPr lang="fr-FR" baseline="0" dirty="0" smtClean="0"/>
              <a:t> least the </a:t>
            </a:r>
            <a:r>
              <a:rPr lang="fr-FR" baseline="0" dirty="0" err="1" smtClean="0"/>
              <a:t>forms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language</a:t>
            </a:r>
            <a:r>
              <a:rPr lang="fr-FR" baseline="0" dirty="0" smtClean="0"/>
              <a:t>. </a:t>
            </a:r>
          </a:p>
          <a:p>
            <a:endParaRPr lang="fr-FR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interested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extent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language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structure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could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influence political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representations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eventually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political attitudes and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behaviors</a:t>
            </a:r>
            <a:endParaRPr lang="fr-F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28F73-8E1C-C947-8093-C71B0CD6EC8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5582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baseline="0" dirty="0" smtClean="0"/>
              <a:t>NEUTRAL: NO </a:t>
            </a:r>
            <a:r>
              <a:rPr lang="en-US" baseline="0" dirty="0" smtClean="0"/>
              <a:t>DIFF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228600" indent="-228600">
              <a:buAutoNum type="arabicParenR"/>
            </a:pPr>
            <a:r>
              <a:rPr lang="en-US" baseline="0" dirty="0" smtClean="0"/>
              <a:t>Low level of PK: Disagree less with the M</a:t>
            </a:r>
            <a:endParaRPr lang="en-US" baseline="0" dirty="0" smtClean="0"/>
          </a:p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D3B95-C823-9E4B-AEFD-DBA49533383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703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We cannot state that metaphors matter </a:t>
            </a:r>
            <a:r>
              <a:rPr lang="mr-IN" baseline="0" dirty="0" smtClean="0"/>
              <a:t>–</a:t>
            </a:r>
            <a:r>
              <a:rPr lang="en-US" baseline="0" dirty="0" smtClean="0"/>
              <a:t> but some may matter (further research) </a:t>
            </a:r>
            <a:r>
              <a:rPr lang="mr-IN" baseline="0" dirty="0" smtClean="0"/>
              <a:t>–</a:t>
            </a:r>
            <a:r>
              <a:rPr lang="en-US" baseline="0" dirty="0" smtClean="0"/>
              <a:t> connoted positively or negatively ?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Label of BI widely accepted in English but its not the case in all languages (e</a:t>
            </a:r>
            <a:r>
              <a:rPr lang="nb-NO" baseline="0" dirty="0" smtClean="0"/>
              <a:t>.g.</a:t>
            </a:r>
            <a:r>
              <a:rPr lang="en-US" baseline="0" dirty="0" smtClean="0"/>
              <a:t> French). may impact its attractiveness in the eyes of decision</a:t>
            </a:r>
            <a:r>
              <a:rPr lang="mr-IN" baseline="0" dirty="0" smtClean="0"/>
              <a:t>–</a:t>
            </a:r>
            <a:r>
              <a:rPr lang="en-US" baseline="0" dirty="0" smtClean="0"/>
              <a:t>makers and voters (TETRIS vs FAMILY, DIVORCE)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Target group : language can pull citizens towards one direction on a given political topic but the effect might vary depending on the audience (e</a:t>
            </a:r>
            <a:r>
              <a:rPr lang="nb-NO" baseline="0" dirty="0" smtClean="0"/>
              <a:t>.g.</a:t>
            </a:r>
            <a:r>
              <a:rPr lang="en-US" baseline="0" dirty="0" smtClean="0"/>
              <a:t> PK)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D3B95-C823-9E4B-AEFD-DBA49533383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025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Language matters for political preferences but other variables are worth being taken into consideration in this relationship.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D3B95-C823-9E4B-AEFD-DBA49533383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31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of the most important theoretical claims about metaphor is that it can influence reasoning, for example via the process of highlighting and hiding: metaphorical source domain concepts can lead us to pay attention to specific aspects of a target concept while other aspects are left aside or hidden 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logically, framing Belgian federalism as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Tetris game (on the production side) should have an effect / an impact on the reception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28F73-8E1C-C947-8093-C71B0CD6EC8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68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“cognitive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mechanism [which] enables citizens to make sense of the political world by drawing from previous knowledge and experience in non-political domains”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Used for complex</a:t>
            </a:r>
            <a:r>
              <a:rPr lang="en-US" baseline="0" dirty="0" smtClean="0"/>
              <a:t> and abstract concepts</a:t>
            </a:r>
          </a:p>
          <a:p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metaphor stimulates analogies by only highlighting some elements of the concepts, the remaining elements are inevitably hidden by the metaphor, what could induce a biased vision of the debate on which to make a decision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Flooding - drown VS fresh air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D3B95-C823-9E4B-AEFD-DBA4953338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9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conditions should be understood as a series of parameters related (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to the nature of the metaphorical mapping itself – for instance the degree of conventionality or deliberateness (see Reijnierse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al.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2015) or the aptness of the mapping (see Thibodeau and Durgin 2011) –, (ii) to its realization in a given discourse – for instance its degree of extendedness, i.e. to what extent the mapping is supported by different linguistic realizations in one single text (see Reijnierse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al.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2015) – and (iii) to frequency the citizens have been exposed to a metaphorical mapping.</a:t>
            </a:r>
            <a:endParaRPr lang="fr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AD5C-4DD9-094C-AE3D-F65E75E30D4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828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crime were found to lead to different policy proposals by the citizens. When crime was described as a “contagious virus”, measures were proposed to foster social integration; when crime was described as “ravaging beast”, repression is favoured. This was explained as different images of crime resulting from the two different metaphorical frames.</a:t>
            </a:r>
            <a:r>
              <a:rPr lang="fr-BE" dirty="0" smtClean="0">
                <a:effectLst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28F73-8E1C-C947-8093-C71B0CD6EC8D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534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crime were found to lead to different policy proposals by the citizens. When crime was described as a “contagious virus”, measures were proposed to foster social integration; when crime was described as “ravaging beast”, repression is favoured. This was explained as different images of crime resulting from the two different metaphorical frames.</a:t>
            </a:r>
            <a:r>
              <a:rPr lang="fr-BE" dirty="0" smtClean="0">
                <a:effectLst/>
              </a:rPr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28F73-8E1C-C947-8093-C71B0CD6EC8D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534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 point to some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methodolgical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problems of the study 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Yet, a recent extended replication by Steen et al. (2014) did not come to the same conclusions. The authors pointed to some methodological issues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GB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inlcuding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fact that initial frame was supported by other lexical units of the text, suggest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the impact might be due to simple exposure to textual information, rather than metaphors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 se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Simply reading about crime would increase people’s overall preference for enforcement, regardless of the presence or absence of a specific metaphorical frame.</a:t>
            </a:r>
            <a:r>
              <a:rPr lang="fr-BE" dirty="0" smtClean="0">
                <a:effectLst/>
              </a:rPr>
              <a:t> </a:t>
            </a:r>
          </a:p>
          <a:p>
            <a:r>
              <a:rPr lang="fr-BE" dirty="0" smtClean="0">
                <a:effectLst/>
              </a:rPr>
              <a:t>Reframe the question of the influence of metaphors on reasoning to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28F73-8E1C-C947-8093-C71B0CD6EC8D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7610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Background</a:t>
            </a:r>
            <a:r>
              <a:rPr lang="fr-FR" baseline="0" dirty="0" smtClean="0"/>
              <a:t> for </a:t>
            </a:r>
            <a:r>
              <a:rPr lang="fr-FR" baseline="0" dirty="0" err="1" smtClean="0"/>
              <a:t>two</a:t>
            </a:r>
            <a:r>
              <a:rPr lang="fr-FR" baseline="0" dirty="0" smtClean="0"/>
              <a:t> </a:t>
            </a:r>
            <a:r>
              <a:rPr lang="fr-FR" baseline="0" dirty="0" err="1" smtClean="0"/>
              <a:t>experiments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conducted</a:t>
            </a:r>
            <a:r>
              <a:rPr lang="fr-FR" baseline="0" dirty="0" smtClean="0"/>
              <a:t> about </a:t>
            </a:r>
            <a:r>
              <a:rPr lang="fr-FR" baseline="0" dirty="0" err="1" smtClean="0"/>
              <a:t>Tetris</a:t>
            </a:r>
            <a:r>
              <a:rPr lang="fr-FR" baseline="0" dirty="0" smtClean="0"/>
              <a:t> metaphors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5AD5C-4DD9-094C-AE3D-F65E75E30D4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661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261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353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28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62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53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85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02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95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79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39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94318-871F-0543-B8FF-74334D1446DA}" type="datetimeFigureOut">
              <a:rPr lang="en-GB" smtClean="0"/>
              <a:t>14/07/17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66EDA-78C3-A849-A02A-F699AA3422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59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chart" Target="../charts/char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8565" y="2071689"/>
            <a:ext cx="10945906" cy="149292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noAutofit/>
          </a:bodyPr>
          <a:lstStyle/>
          <a:p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Do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metaphors</a:t>
            </a: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really</a:t>
            </a: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matter</a:t>
            </a: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politically</a:t>
            </a: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? </a:t>
            </a:r>
            <a:b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</a:b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On the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role</a:t>
            </a: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 of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political</a:t>
            </a: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knowledge</a:t>
            </a: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 on the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framing</a:t>
            </a: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effect</a:t>
            </a:r>
            <a:r>
              <a:rPr lang="fr-FR" sz="3200" b="1" dirty="0" smtClean="0">
                <a:latin typeface="Source Sans Pro"/>
                <a:ea typeface="Palatino Linotype" charset="0"/>
                <a:cs typeface="Source Sans Pro"/>
              </a:rPr>
              <a:t> of </a:t>
            </a:r>
            <a:r>
              <a:rPr lang="fr-FR" sz="3200" b="1" dirty="0" err="1" smtClean="0">
                <a:latin typeface="Source Sans Pro"/>
                <a:ea typeface="Palatino Linotype" charset="0"/>
                <a:cs typeface="Source Sans Pro"/>
              </a:rPr>
              <a:t>metaphors</a:t>
            </a:r>
            <a:endParaRPr lang="en-US" sz="3200" i="1" dirty="0">
              <a:latin typeface="Source Sans Pro"/>
              <a:ea typeface="Palatino Linotype" charset="0"/>
              <a:cs typeface="Source Sans Pro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565" y="4531658"/>
            <a:ext cx="10735235" cy="2007253"/>
          </a:xfrm>
        </p:spPr>
        <p:txBody>
          <a:bodyPr numCol="1" spcCol="360000">
            <a:normAutofit lnSpcReduction="10000"/>
          </a:bodyPr>
          <a:lstStyle/>
          <a:p>
            <a:pPr algn="l"/>
            <a:r>
              <a:rPr lang="en-GB" sz="2100" dirty="0">
                <a:latin typeface="Source Sans Pro"/>
                <a:ea typeface="Palatino Linotype" charset="0"/>
                <a:cs typeface="Source Sans Pro"/>
              </a:rPr>
              <a:t>Julien </a:t>
            </a:r>
            <a:r>
              <a:rPr lang="en-GB" sz="2100" cap="small" dirty="0">
                <a:latin typeface="Source Sans Pro"/>
                <a:ea typeface="Palatino Linotype" charset="0"/>
                <a:cs typeface="Source Sans Pro"/>
              </a:rPr>
              <a:t>Perrez</a:t>
            </a:r>
            <a:r>
              <a:rPr lang="en-GB" sz="2100" dirty="0">
                <a:latin typeface="Source Sans Pro"/>
                <a:ea typeface="Palatino Linotype" charset="0"/>
                <a:cs typeface="Source Sans Pro"/>
              </a:rPr>
              <a:t> (</a:t>
            </a:r>
            <a:r>
              <a:rPr lang="en-GB" sz="2100" dirty="0" err="1">
                <a:latin typeface="Source Sans Pro"/>
                <a:ea typeface="Palatino Linotype" charset="0"/>
                <a:cs typeface="Source Sans Pro"/>
              </a:rPr>
              <a:t>ULg</a:t>
            </a:r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)</a:t>
            </a:r>
          </a:p>
          <a:p>
            <a:pPr algn="l"/>
            <a:r>
              <a:rPr lang="en-GB" sz="2100" dirty="0">
                <a:latin typeface="Source Sans Pro"/>
                <a:ea typeface="Palatino Linotype" charset="0"/>
                <a:cs typeface="Source Sans Pro"/>
              </a:rPr>
              <a:t>Pauline </a:t>
            </a:r>
            <a:r>
              <a:rPr lang="en-GB" sz="2100" cap="small" dirty="0">
                <a:latin typeface="Source Sans Pro"/>
                <a:ea typeface="Palatino Linotype" charset="0"/>
                <a:cs typeface="Source Sans Pro"/>
              </a:rPr>
              <a:t>Heyvaert</a:t>
            </a:r>
            <a:r>
              <a:rPr lang="en-GB" sz="2100" dirty="0">
                <a:latin typeface="Source Sans Pro"/>
                <a:ea typeface="Palatino Linotype" charset="0"/>
                <a:cs typeface="Source Sans Pro"/>
              </a:rPr>
              <a:t> (</a:t>
            </a:r>
            <a:r>
              <a:rPr lang="en-GB" sz="2100" dirty="0" err="1">
                <a:latin typeface="Source Sans Pro"/>
                <a:ea typeface="Palatino Linotype" charset="0"/>
                <a:cs typeface="Source Sans Pro"/>
              </a:rPr>
              <a:t>ULg</a:t>
            </a:r>
            <a:r>
              <a:rPr lang="en-GB" sz="2100" dirty="0">
                <a:latin typeface="Source Sans Pro"/>
                <a:ea typeface="Palatino Linotype" charset="0"/>
                <a:cs typeface="Source Sans Pro"/>
              </a:rPr>
              <a:t>, </a:t>
            </a:r>
            <a:r>
              <a:rPr lang="en-GB" sz="2100" dirty="0" err="1">
                <a:latin typeface="Source Sans Pro"/>
                <a:ea typeface="Palatino Linotype" charset="0"/>
                <a:cs typeface="Source Sans Pro"/>
              </a:rPr>
              <a:t>UCLouvain</a:t>
            </a:r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)</a:t>
            </a:r>
            <a:endParaRPr lang="en-GB" sz="2100" dirty="0">
              <a:latin typeface="Source Sans Pro"/>
              <a:ea typeface="Palatino Linotype" charset="0"/>
              <a:cs typeface="Source Sans Pro"/>
            </a:endParaRPr>
          </a:p>
          <a:p>
            <a:pPr algn="l"/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Audrey </a:t>
            </a:r>
            <a:r>
              <a:rPr lang="en-GB" sz="2100" cap="small" dirty="0">
                <a:latin typeface="Source Sans Pro"/>
                <a:ea typeface="Palatino Linotype" charset="0"/>
                <a:cs typeface="Source Sans Pro"/>
              </a:rPr>
              <a:t>Vandeleene</a:t>
            </a:r>
            <a:r>
              <a:rPr lang="en-GB" sz="2100" dirty="0">
                <a:latin typeface="Source Sans Pro"/>
                <a:ea typeface="Palatino Linotype" charset="0"/>
                <a:cs typeface="Source Sans Pro"/>
              </a:rPr>
              <a:t> </a:t>
            </a:r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(Lund University)</a:t>
            </a:r>
          </a:p>
          <a:p>
            <a:pPr algn="l"/>
            <a:r>
              <a:rPr lang="en-GB" sz="2100" dirty="0" err="1" smtClean="0">
                <a:latin typeface="Source Sans Pro"/>
                <a:ea typeface="Palatino Linotype" charset="0"/>
                <a:cs typeface="Source Sans Pro"/>
              </a:rPr>
              <a:t>Jérémy</a:t>
            </a:r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 </a:t>
            </a:r>
            <a:r>
              <a:rPr lang="en-GB" sz="2100" cap="small" dirty="0">
                <a:latin typeface="Source Sans Pro"/>
                <a:ea typeface="Palatino Linotype" charset="0"/>
                <a:cs typeface="Source Sans Pro"/>
              </a:rPr>
              <a:t>Dodeigne</a:t>
            </a:r>
            <a:r>
              <a:rPr lang="en-GB" sz="2100" dirty="0">
                <a:latin typeface="Source Sans Pro"/>
                <a:ea typeface="Palatino Linotype" charset="0"/>
                <a:cs typeface="Source Sans Pro"/>
              </a:rPr>
              <a:t> </a:t>
            </a:r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(</a:t>
            </a:r>
            <a:r>
              <a:rPr lang="en-GB" sz="2100" dirty="0" err="1" smtClean="0">
                <a:latin typeface="Source Sans Pro"/>
                <a:ea typeface="Palatino Linotype" charset="0"/>
                <a:cs typeface="Source Sans Pro"/>
              </a:rPr>
              <a:t>UCLouvain</a:t>
            </a:r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, </a:t>
            </a:r>
            <a:r>
              <a:rPr lang="en-GB" sz="2100" dirty="0" err="1" smtClean="0">
                <a:latin typeface="Source Sans Pro"/>
                <a:ea typeface="Palatino Linotype" charset="0"/>
                <a:cs typeface="Source Sans Pro"/>
              </a:rPr>
              <a:t>ULg</a:t>
            </a:r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)</a:t>
            </a:r>
          </a:p>
          <a:p>
            <a:pPr algn="l"/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Min </a:t>
            </a:r>
            <a:r>
              <a:rPr lang="en-GB" sz="2100" cap="small" dirty="0">
                <a:latin typeface="Source Sans Pro"/>
                <a:ea typeface="Palatino Linotype" charset="0"/>
                <a:cs typeface="Source Sans Pro"/>
              </a:rPr>
              <a:t>Reuchamps</a:t>
            </a:r>
            <a:r>
              <a:rPr lang="en-GB" sz="2100" dirty="0">
                <a:latin typeface="Source Sans Pro"/>
                <a:ea typeface="Palatino Linotype" charset="0"/>
                <a:cs typeface="Source Sans Pro"/>
              </a:rPr>
              <a:t> (</a:t>
            </a:r>
            <a:r>
              <a:rPr lang="en-GB" sz="2100" dirty="0" err="1" smtClean="0">
                <a:latin typeface="Source Sans Pro"/>
                <a:ea typeface="Palatino Linotype" charset="0"/>
                <a:cs typeface="Source Sans Pro"/>
              </a:rPr>
              <a:t>UCLouvain</a:t>
            </a:r>
            <a:r>
              <a:rPr lang="en-GB" sz="2100" dirty="0" smtClean="0">
                <a:latin typeface="Source Sans Pro"/>
                <a:ea typeface="Palatino Linotype" charset="0"/>
                <a:cs typeface="Source Sans Pro"/>
              </a:rPr>
              <a:t>)</a:t>
            </a:r>
            <a:endParaRPr lang="fr-FR" sz="2100" dirty="0">
              <a:latin typeface="Source Sans Pro"/>
              <a:ea typeface="Palatino Linotype" charset="0"/>
              <a:cs typeface="Source Sans Pro"/>
            </a:endParaRPr>
          </a:p>
          <a:p>
            <a:endParaRPr lang="en-US" dirty="0">
              <a:latin typeface="Source Sans Pro"/>
              <a:cs typeface="Source Sans Pro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" name="Picture 9" descr="logo-ulg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168" y="228601"/>
            <a:ext cx="1749402" cy="1275548"/>
          </a:xfrm>
          <a:prstGeom prst="rect">
            <a:avLst/>
          </a:prstGeom>
        </p:spPr>
      </p:pic>
      <p:pic>
        <p:nvPicPr>
          <p:cNvPr id="11" name="Picture 10" descr="logo_UCL_NEW_janv2013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645" y="228601"/>
            <a:ext cx="921289" cy="12755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3007" y="228601"/>
            <a:ext cx="1012386" cy="1275548"/>
          </a:xfrm>
          <a:prstGeom prst="rect">
            <a:avLst/>
          </a:prstGeom>
        </p:spPr>
      </p:pic>
      <p:pic>
        <p:nvPicPr>
          <p:cNvPr id="7" name="Image 6" descr="iclc14_suur_0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656" y="4798202"/>
            <a:ext cx="5721815" cy="146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264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mtClean="0"/>
              <a:t>10</a:t>
            </a:fld>
            <a:endParaRPr lang="fr-FR"/>
          </a:p>
        </p:txBody>
      </p:sp>
      <p:pic>
        <p:nvPicPr>
          <p:cNvPr id="4" name="Image 3" descr="Gamebo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38" y="1045585"/>
            <a:ext cx="3690220" cy="4609009"/>
          </a:xfrm>
          <a:prstGeom prst="rect">
            <a:avLst/>
          </a:prstGeom>
        </p:spPr>
      </p:pic>
      <p:pic>
        <p:nvPicPr>
          <p:cNvPr id="6" name="Image 5" descr="204867-20-mejores-juegos-game-boy-game-boy-colo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2084" y="1912472"/>
            <a:ext cx="4640963" cy="3122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914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850" y="40313"/>
            <a:ext cx="11228551" cy="672147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GB" sz="3500" b="1" dirty="0">
                <a:latin typeface="Source Sans Pro"/>
                <a:cs typeface="Source Sans Pro"/>
              </a:rPr>
              <a:t>The </a:t>
            </a:r>
            <a:r>
              <a:rPr lang="en-GB" sz="3500" b="1" dirty="0">
                <a:solidFill>
                  <a:schemeClr val="accent2"/>
                </a:solidFill>
                <a:latin typeface="Source Sans Pro"/>
                <a:cs typeface="Source Sans Pro"/>
              </a:rPr>
              <a:t>Belgian </a:t>
            </a:r>
            <a:r>
              <a:rPr lang="en-GB" sz="3500" b="1" dirty="0" err="1">
                <a:solidFill>
                  <a:schemeClr val="accent2"/>
                </a:solidFill>
                <a:latin typeface="Source Sans Pro"/>
                <a:cs typeface="Source Sans Pro"/>
              </a:rPr>
              <a:t>tetris</a:t>
            </a:r>
            <a:endParaRPr lang="fr-FR" sz="3500" b="1" dirty="0">
              <a:solidFill>
                <a:schemeClr val="accent2"/>
              </a:solidFill>
              <a:latin typeface="Source Sans Pro"/>
              <a:cs typeface="Source Sans Pro"/>
            </a:endParaRPr>
          </a:p>
          <a:p>
            <a:pPr marL="0" indent="0" algn="just">
              <a:buNone/>
            </a:pPr>
            <a:r>
              <a:rPr lang="en-GB" sz="3500" dirty="0">
                <a:latin typeface="Source Sans Pro"/>
                <a:cs typeface="Source Sans Pro"/>
              </a:rPr>
              <a:t> </a:t>
            </a:r>
            <a:endParaRPr lang="fr-FR" sz="3500" dirty="0">
              <a:latin typeface="Source Sans Pro"/>
              <a:cs typeface="Source Sans Pro"/>
            </a:endParaRPr>
          </a:p>
          <a:p>
            <a:pPr marL="0" indent="0" algn="just">
              <a:buNone/>
            </a:pPr>
            <a:r>
              <a:rPr lang="en-GB" sz="3500" dirty="0" smtClean="0">
                <a:latin typeface="Source Sans Pro"/>
                <a:cs typeface="Source Sans Pro"/>
              </a:rPr>
              <a:t>From </a:t>
            </a:r>
            <a:r>
              <a:rPr lang="en-GB" sz="3500" dirty="0">
                <a:latin typeface="Source Sans Pro"/>
                <a:cs typeface="Source Sans Pro"/>
              </a:rPr>
              <a:t>1831 to </a:t>
            </a:r>
            <a:r>
              <a:rPr lang="en-GB" sz="3500" dirty="0" smtClean="0">
                <a:latin typeface="Source Sans Pro"/>
                <a:cs typeface="Source Sans Pro"/>
              </a:rPr>
              <a:t>1970, </a:t>
            </a:r>
            <a:r>
              <a:rPr lang="en-GB" sz="3500" dirty="0">
                <a:latin typeface="Source Sans Pro"/>
                <a:cs typeface="Source Sans Pro"/>
              </a:rPr>
              <a:t>Belgium came down to the central state, the provinces and the municipalities. Except for the prerogatives </a:t>
            </a:r>
            <a:r>
              <a:rPr lang="en-GB" sz="3500" dirty="0" smtClean="0">
                <a:latin typeface="Source Sans Pro"/>
                <a:cs typeface="Source Sans Pro"/>
              </a:rPr>
              <a:t>devolved </a:t>
            </a:r>
            <a:r>
              <a:rPr lang="en-GB" sz="3500" dirty="0">
                <a:latin typeface="Source Sans Pro"/>
                <a:cs typeface="Source Sans Pro"/>
              </a:rPr>
              <a:t>to the local authorities, the State </a:t>
            </a:r>
            <a:r>
              <a:rPr lang="en-GB" sz="3500" dirty="0" smtClean="0">
                <a:latin typeface="Source Sans Pro"/>
                <a:cs typeface="Source Sans Pro"/>
              </a:rPr>
              <a:t>took care </a:t>
            </a:r>
            <a:r>
              <a:rPr lang="en-GB" sz="3500" dirty="0">
                <a:latin typeface="Source Sans Pro"/>
                <a:cs typeface="Source Sans Pro"/>
              </a:rPr>
              <a:t>of everything. In 1970, the constituent power created new institutions: communities and regions. And every state reform has been the occasion to take competences from the state (from there on called the federal state) to </a:t>
            </a:r>
            <a:r>
              <a:rPr lang="en-GB" sz="3500" dirty="0" smtClean="0">
                <a:latin typeface="Source Sans Pro"/>
                <a:cs typeface="Source Sans Pro"/>
              </a:rPr>
              <a:t>redistribute </a:t>
            </a:r>
            <a:r>
              <a:rPr lang="en-GB" sz="3500" dirty="0">
                <a:latin typeface="Source Sans Pro"/>
                <a:cs typeface="Source Sans Pro"/>
              </a:rPr>
              <a:t>them to federal authorities. </a:t>
            </a:r>
            <a:r>
              <a:rPr lang="en-GB" sz="3500" dirty="0">
                <a:solidFill>
                  <a:srgbClr val="E46C0A"/>
                </a:solidFill>
                <a:latin typeface="Source Sans Pro"/>
                <a:cs typeface="Source Sans Pro"/>
              </a:rPr>
              <a:t>This is the big </a:t>
            </a:r>
            <a:r>
              <a:rPr lang="en-GB" sz="3500" b="1" dirty="0">
                <a:solidFill>
                  <a:srgbClr val="E46C0A"/>
                </a:solidFill>
                <a:latin typeface="Source Sans Pro"/>
                <a:cs typeface="Source Sans Pro"/>
              </a:rPr>
              <a:t>Belgian Tetris</a:t>
            </a:r>
            <a:r>
              <a:rPr lang="en-GB" sz="3500" dirty="0">
                <a:solidFill>
                  <a:srgbClr val="E46C0A"/>
                </a:solidFill>
                <a:latin typeface="Source Sans Pro"/>
                <a:cs typeface="Source Sans Pro"/>
              </a:rPr>
              <a:t>, where we see the </a:t>
            </a:r>
            <a:r>
              <a:rPr lang="en-GB" sz="3500" b="1" dirty="0">
                <a:solidFill>
                  <a:srgbClr val="E46C0A"/>
                </a:solidFill>
                <a:latin typeface="Source Sans Pro"/>
                <a:cs typeface="Source Sans Pro"/>
              </a:rPr>
              <a:t>upper floor </a:t>
            </a:r>
            <a:r>
              <a:rPr lang="en-GB" sz="3500" dirty="0">
                <a:solidFill>
                  <a:srgbClr val="E46C0A"/>
                </a:solidFill>
                <a:latin typeface="Source Sans Pro"/>
                <a:cs typeface="Source Sans Pro"/>
              </a:rPr>
              <a:t>that is </a:t>
            </a:r>
            <a:r>
              <a:rPr lang="en-GB" sz="3500" b="1" dirty="0">
                <a:solidFill>
                  <a:srgbClr val="E46C0A"/>
                </a:solidFill>
                <a:latin typeface="Source Sans Pro"/>
                <a:cs typeface="Source Sans Pro"/>
              </a:rPr>
              <a:t>falling apart </a:t>
            </a:r>
            <a:r>
              <a:rPr lang="en-GB" sz="3500" dirty="0">
                <a:solidFill>
                  <a:srgbClr val="E46C0A"/>
                </a:solidFill>
                <a:latin typeface="Source Sans Pro"/>
                <a:cs typeface="Source Sans Pro"/>
              </a:rPr>
              <a:t>(decomposing) , </a:t>
            </a:r>
            <a:r>
              <a:rPr lang="en-GB" sz="3500" b="1" dirty="0">
                <a:solidFill>
                  <a:srgbClr val="E46C0A"/>
                </a:solidFill>
                <a:latin typeface="Source Sans Pro"/>
                <a:cs typeface="Source Sans Pro"/>
              </a:rPr>
              <a:t>block</a:t>
            </a:r>
            <a:r>
              <a:rPr lang="en-GB" sz="3500" dirty="0">
                <a:solidFill>
                  <a:srgbClr val="E46C0A"/>
                </a:solidFill>
                <a:latin typeface="Source Sans Pro"/>
                <a:cs typeface="Source Sans Pro"/>
              </a:rPr>
              <a:t> by </a:t>
            </a:r>
            <a:r>
              <a:rPr lang="en-GB" sz="3500" b="1" dirty="0">
                <a:solidFill>
                  <a:srgbClr val="E46C0A"/>
                </a:solidFill>
                <a:latin typeface="Source Sans Pro"/>
                <a:cs typeface="Source Sans Pro"/>
              </a:rPr>
              <a:t>block</a:t>
            </a:r>
            <a:r>
              <a:rPr lang="en-GB" sz="3500" dirty="0">
                <a:solidFill>
                  <a:srgbClr val="E46C0A"/>
                </a:solidFill>
                <a:latin typeface="Source Sans Pro"/>
                <a:cs typeface="Source Sans Pro"/>
              </a:rPr>
              <a:t>, at the benefit of other authorities</a:t>
            </a:r>
            <a:r>
              <a:rPr lang="en-GB" sz="3500" dirty="0">
                <a:latin typeface="Source Sans Pro"/>
                <a:cs typeface="Source Sans Pro"/>
              </a:rPr>
              <a:t>. In certain cases, the legislator is transferring homogeneous </a:t>
            </a:r>
            <a:r>
              <a:rPr lang="en-GB" sz="3500" b="1" dirty="0">
                <a:solidFill>
                  <a:srgbClr val="E46C0A"/>
                </a:solidFill>
                <a:latin typeface="Source Sans Pro"/>
                <a:cs typeface="Source Sans Pro"/>
              </a:rPr>
              <a:t>blocks</a:t>
            </a:r>
            <a:r>
              <a:rPr lang="en-GB" sz="3500" dirty="0">
                <a:latin typeface="Source Sans Pro"/>
                <a:cs typeface="Source Sans Pro"/>
              </a:rPr>
              <a:t> (like education, </a:t>
            </a:r>
            <a:r>
              <a:rPr lang="en-GB" sz="3500" dirty="0" smtClean="0">
                <a:latin typeface="Source Sans Pro"/>
                <a:cs typeface="Source Sans Pro"/>
              </a:rPr>
              <a:t>handed over </a:t>
            </a:r>
            <a:r>
              <a:rPr lang="en-GB" sz="3500" dirty="0">
                <a:latin typeface="Source Sans Pro"/>
                <a:cs typeface="Source Sans Pro"/>
              </a:rPr>
              <a:t>to the communities in 1989). In other cases</a:t>
            </a:r>
            <a:r>
              <a:rPr lang="en-GB" sz="3500" dirty="0" smtClean="0">
                <a:latin typeface="Source Sans Pro"/>
                <a:cs typeface="Source Sans Pro"/>
              </a:rPr>
              <a:t>, what is involved is just </a:t>
            </a:r>
            <a:r>
              <a:rPr lang="en-GB" sz="3500" dirty="0">
                <a:latin typeface="Source Sans Pro"/>
                <a:cs typeface="Source Sans Pro"/>
              </a:rPr>
              <a:t>transferring some elements of a competence (it’s the case of </a:t>
            </a:r>
            <a:r>
              <a:rPr lang="en-GB" sz="3500" dirty="0" smtClean="0">
                <a:latin typeface="Source Sans Pro"/>
                <a:cs typeface="Source Sans Pro"/>
              </a:rPr>
              <a:t>the tax system: </a:t>
            </a:r>
            <a:r>
              <a:rPr lang="en-GB" sz="3500" dirty="0">
                <a:latin typeface="Source Sans Pro"/>
                <a:cs typeface="Source Sans Pro"/>
              </a:rPr>
              <a:t>the federal state remains competent but assigned certain prerogatives to the federal entities). From now on, we therefore make a distinction between three types of competences. The ones that are exclusively exercised by the federal state (like </a:t>
            </a:r>
            <a:r>
              <a:rPr lang="en-GB" sz="3500" dirty="0" err="1">
                <a:latin typeface="Source Sans Pro"/>
                <a:cs typeface="Source Sans Pro"/>
              </a:rPr>
              <a:t>Defense</a:t>
            </a:r>
            <a:r>
              <a:rPr lang="en-GB" sz="3500" dirty="0">
                <a:latin typeface="Source Sans Pro"/>
                <a:cs typeface="Source Sans Pro"/>
              </a:rPr>
              <a:t>, for example). The ones that are exclusively exercised by the Regions and Communities (Education, Town planning, Public works, and so on). An the ones for which each power has </a:t>
            </a:r>
            <a:r>
              <a:rPr lang="en-GB" sz="3500" dirty="0" smtClean="0">
                <a:latin typeface="Source Sans Pro"/>
                <a:cs typeface="Source Sans Pro"/>
              </a:rPr>
              <a:t>some </a:t>
            </a:r>
            <a:r>
              <a:rPr lang="en-GB" sz="3500" dirty="0">
                <a:latin typeface="Source Sans Pro"/>
                <a:cs typeface="Source Sans Pro"/>
              </a:rPr>
              <a:t>possibility of intervention. In the </a:t>
            </a:r>
            <a:r>
              <a:rPr lang="en-GB" sz="3500" dirty="0" smtClean="0">
                <a:latin typeface="Source Sans Pro"/>
                <a:cs typeface="Source Sans Pro"/>
              </a:rPr>
              <a:t>area </a:t>
            </a:r>
            <a:r>
              <a:rPr lang="en-GB" sz="3500" dirty="0">
                <a:latin typeface="Source Sans Pro"/>
                <a:cs typeface="Source Sans Pro"/>
              </a:rPr>
              <a:t>of employment, for instance, the (federal) State is competent for certain domains (unemployment </a:t>
            </a:r>
            <a:r>
              <a:rPr lang="en-GB" sz="3500" dirty="0" smtClean="0">
                <a:latin typeface="Source Sans Pro"/>
                <a:cs typeface="Source Sans Pro"/>
              </a:rPr>
              <a:t>legislation</a:t>
            </a:r>
            <a:r>
              <a:rPr lang="en-GB" sz="3500" dirty="0">
                <a:latin typeface="Source Sans Pro"/>
                <a:cs typeface="Source Sans Pro"/>
              </a:rPr>
              <a:t>, for instance) and the Regions are </a:t>
            </a:r>
            <a:r>
              <a:rPr lang="en-GB" sz="3500" dirty="0" smtClean="0">
                <a:latin typeface="Source Sans Pro"/>
                <a:cs typeface="Source Sans Pro"/>
              </a:rPr>
              <a:t>in charge of </a:t>
            </a:r>
            <a:r>
              <a:rPr lang="en-GB" sz="3500" dirty="0">
                <a:latin typeface="Source Sans Pro"/>
                <a:cs typeface="Source Sans Pro"/>
              </a:rPr>
              <a:t>other ones (training courses of unemployed people).</a:t>
            </a:r>
            <a:endParaRPr lang="fr-FR" sz="3500" dirty="0">
              <a:latin typeface="Source Sans Pro"/>
              <a:cs typeface="Source Sans Pro"/>
            </a:endParaRPr>
          </a:p>
          <a:p>
            <a:pPr algn="just"/>
            <a:endParaRPr lang="fr-FR" dirty="0">
              <a:latin typeface="Source Sans Pro"/>
              <a:cs typeface="Source Sans Pro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920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8737600" y="6265643"/>
            <a:ext cx="2844800" cy="365125"/>
          </a:xfrm>
        </p:spPr>
        <p:txBody>
          <a:bodyPr/>
          <a:lstStyle/>
          <a:p>
            <a:fld id="{E864BE55-AEF4-AB43-B86B-7A5AF691B735}" type="slidenum">
              <a:rPr lang="fr-FR" smtClean="0"/>
              <a:t>12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926221" y="183506"/>
            <a:ext cx="22825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500" dirty="0" smtClean="0"/>
              <a:t>3 XP Conditions</a:t>
            </a:r>
            <a:endParaRPr lang="fr-FR" sz="25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177253" y="918244"/>
            <a:ext cx="2331636" cy="7361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TETRIS CONDITION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971491" y="903126"/>
            <a:ext cx="2331636" cy="73618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NEUTRAL CONDITION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7790881" y="903126"/>
            <a:ext cx="2331636" cy="736183"/>
          </a:xfrm>
          <a:prstGeom prst="round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CONTROL CONDITION</a:t>
            </a:r>
            <a:endParaRPr lang="fr-FR" dirty="0"/>
          </a:p>
        </p:txBody>
      </p:sp>
      <p:pic>
        <p:nvPicPr>
          <p:cNvPr id="16" name="Image 15" descr="Capture d’écran 2014-05-16 à 04.05.2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150" y="2017059"/>
            <a:ext cx="1556665" cy="921710"/>
          </a:xfrm>
          <a:prstGeom prst="rect">
            <a:avLst/>
          </a:prstGeom>
        </p:spPr>
      </p:pic>
      <p:pic>
        <p:nvPicPr>
          <p:cNvPr id="17" name="Image 16" descr="Capture d’écran 2014-05-16 à 04.05.2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240" y="2017059"/>
            <a:ext cx="1556665" cy="921710"/>
          </a:xfrm>
          <a:prstGeom prst="rect">
            <a:avLst/>
          </a:prstGeom>
        </p:spPr>
      </p:pic>
      <p:sp>
        <p:nvSpPr>
          <p:cNvPr id="15" name="Rectangle à coins arrondis 14"/>
          <p:cNvSpPr/>
          <p:nvPr/>
        </p:nvSpPr>
        <p:spPr>
          <a:xfrm>
            <a:off x="3663851" y="3464654"/>
            <a:ext cx="4827191" cy="496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/>
              <a:t>FREE DESCRIPTION TASK </a:t>
            </a:r>
          </a:p>
          <a:p>
            <a:pPr algn="ctr"/>
            <a:endParaRPr lang="fr-FR" dirty="0"/>
          </a:p>
        </p:txBody>
      </p:sp>
      <p:sp>
        <p:nvSpPr>
          <p:cNvPr id="19" name="Rectangle à coins arrondis 18"/>
          <p:cNvSpPr/>
          <p:nvPr/>
        </p:nvSpPr>
        <p:spPr>
          <a:xfrm>
            <a:off x="3663753" y="4205045"/>
            <a:ext cx="4852769" cy="496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/>
              <a:t>POLITICAL KNOWLEDGE QUESTIONS</a:t>
            </a:r>
          </a:p>
          <a:p>
            <a:pPr algn="ctr"/>
            <a:endParaRPr lang="fr-FR" dirty="0"/>
          </a:p>
        </p:txBody>
      </p:sp>
      <p:sp>
        <p:nvSpPr>
          <p:cNvPr id="20" name="Rectangle à coins arrondis 19"/>
          <p:cNvSpPr/>
          <p:nvPr/>
        </p:nvSpPr>
        <p:spPr>
          <a:xfrm>
            <a:off x="3663852" y="4879549"/>
            <a:ext cx="4852769" cy="496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/>
              <a:t>ATTITUDE</a:t>
            </a:r>
          </a:p>
          <a:p>
            <a:pPr algn="ctr"/>
            <a:endParaRPr lang="fr-FR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3638273" y="5547227"/>
            <a:ext cx="4852769" cy="496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/>
              <a:t>PERSONAL INFO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1723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findings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09600" y="1446954"/>
            <a:ext cx="11153536" cy="4525963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Source Sans Pro"/>
                <a:cs typeface="Source Sans Pro"/>
              </a:rPr>
              <a:t>Subject who have been submitted to the textual stimulus tend to:</a:t>
            </a:r>
          </a:p>
          <a:p>
            <a:pPr lvl="1"/>
            <a:r>
              <a:rPr lang="en-US" dirty="0" smtClean="0">
                <a:latin typeface="Source Sans Pro"/>
                <a:cs typeface="Source Sans Pro"/>
              </a:rPr>
              <a:t>Highlight different aspects of Belgian federalism</a:t>
            </a:r>
          </a:p>
          <a:p>
            <a:pPr lvl="2"/>
            <a:r>
              <a:rPr lang="en-US" dirty="0" smtClean="0">
                <a:latin typeface="Source Sans Pro"/>
                <a:cs typeface="Source Sans Pro"/>
              </a:rPr>
              <a:t>System vs. Identity</a:t>
            </a:r>
          </a:p>
          <a:p>
            <a:pPr marL="342900" lvl="1" indent="-342900">
              <a:buFont typeface="Arial"/>
              <a:buChar char="•"/>
            </a:pPr>
            <a:r>
              <a:rPr lang="fr-FR" dirty="0" err="1" smtClean="0">
                <a:latin typeface="Source Sans Pro"/>
                <a:cs typeface="Source Sans Pro"/>
              </a:rPr>
              <a:t>Neutral</a:t>
            </a:r>
            <a:r>
              <a:rPr lang="fr-FR" dirty="0" smtClean="0">
                <a:latin typeface="Source Sans Pro"/>
                <a:cs typeface="Source Sans Pro"/>
              </a:rPr>
              <a:t> vs. </a:t>
            </a:r>
            <a:r>
              <a:rPr lang="fr-FR" dirty="0" err="1" smtClean="0">
                <a:latin typeface="Source Sans Pro"/>
                <a:cs typeface="Source Sans Pro"/>
              </a:rPr>
              <a:t>tetris</a:t>
            </a:r>
            <a:r>
              <a:rPr lang="fr-FR" dirty="0" smtClean="0">
                <a:latin typeface="Source Sans Pro"/>
                <a:cs typeface="Source Sans Pro"/>
              </a:rPr>
              <a:t> conditions</a:t>
            </a:r>
            <a:endParaRPr lang="fr-FR" dirty="0">
              <a:latin typeface="Source Sans Pro"/>
              <a:cs typeface="Source Sans Pro"/>
            </a:endParaRPr>
          </a:p>
          <a:p>
            <a:pPr marL="742950" lvl="2" indent="-342900"/>
            <a:r>
              <a:rPr lang="fr-FR" dirty="0" smtClean="0">
                <a:latin typeface="Source Sans Pro"/>
                <a:cs typeface="Source Sans Pro"/>
              </a:rPr>
              <a:t>Description </a:t>
            </a:r>
            <a:r>
              <a:rPr lang="fr-FR" dirty="0" err="1" smtClean="0">
                <a:latin typeface="Source Sans Pro"/>
                <a:cs typeface="Source Sans Pro"/>
              </a:rPr>
              <a:t>task</a:t>
            </a:r>
            <a:r>
              <a:rPr lang="fr-FR" dirty="0" smtClean="0">
                <a:latin typeface="Source Sans Pro"/>
                <a:cs typeface="Source Sans Pro"/>
              </a:rPr>
              <a:t>: no </a:t>
            </a:r>
            <a:r>
              <a:rPr lang="fr-FR" dirty="0" err="1" smtClean="0">
                <a:latin typeface="Source Sans Pro"/>
                <a:cs typeface="Source Sans Pro"/>
              </a:rPr>
              <a:t>differences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</a:p>
          <a:p>
            <a:pPr marL="742950" lvl="2" indent="-342900"/>
            <a:r>
              <a:rPr lang="fr-FR" dirty="0" smtClean="0">
                <a:latin typeface="Source Sans Pro"/>
                <a:cs typeface="Source Sans Pro"/>
              </a:rPr>
              <a:t>Main </a:t>
            </a:r>
            <a:r>
              <a:rPr lang="fr-FR" dirty="0" err="1" smtClean="0">
                <a:latin typeface="Source Sans Pro"/>
                <a:cs typeface="Source Sans Pro"/>
              </a:rPr>
              <a:t>effect</a:t>
            </a:r>
            <a:r>
              <a:rPr lang="fr-FR" dirty="0" smtClean="0">
                <a:latin typeface="Source Sans Pro"/>
                <a:cs typeface="Source Sans Pro"/>
              </a:rPr>
              <a:t>: </a:t>
            </a:r>
            <a:r>
              <a:rPr lang="fr-FR" dirty="0" err="1" smtClean="0">
                <a:latin typeface="Source Sans Pro"/>
                <a:cs typeface="Source Sans Pro"/>
              </a:rPr>
              <a:t>tetris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metaphor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b="1" dirty="0" err="1" smtClean="0">
                <a:latin typeface="Source Sans Pro"/>
                <a:cs typeface="Source Sans Pro"/>
              </a:rPr>
              <a:t>does</a:t>
            </a:r>
            <a:r>
              <a:rPr lang="fr-FR" b="1" dirty="0" smtClean="0">
                <a:latin typeface="Source Sans Pro"/>
                <a:cs typeface="Source Sans Pro"/>
              </a:rPr>
              <a:t> </a:t>
            </a:r>
            <a:r>
              <a:rPr lang="fr-FR" b="1" dirty="0">
                <a:latin typeface="Source Sans Pro"/>
                <a:cs typeface="Source Sans Pro"/>
              </a:rPr>
              <a:t>not lead </a:t>
            </a:r>
            <a:r>
              <a:rPr lang="fr-FR" dirty="0">
                <a:latin typeface="Source Sans Pro"/>
                <a:cs typeface="Source Sans Pro"/>
              </a:rPr>
              <a:t>the participants to </a:t>
            </a:r>
            <a:r>
              <a:rPr lang="fr-FR" dirty="0" smtClean="0">
                <a:latin typeface="Source Sans Pro"/>
                <a:cs typeface="Source Sans Pro"/>
              </a:rPr>
              <a:t>have </a:t>
            </a:r>
            <a:r>
              <a:rPr lang="fr-FR" dirty="0" err="1" smtClean="0">
                <a:latin typeface="Source Sans Pro"/>
                <a:cs typeface="Source Sans Pro"/>
              </a:rPr>
              <a:t>different</a:t>
            </a:r>
            <a:r>
              <a:rPr lang="fr-FR" dirty="0" smtClean="0">
                <a:latin typeface="Source Sans Pro"/>
                <a:cs typeface="Source Sans Pro"/>
              </a:rPr>
              <a:t> political </a:t>
            </a:r>
            <a:r>
              <a:rPr lang="fr-FR" dirty="0" err="1" smtClean="0">
                <a:latin typeface="Source Sans Pro"/>
                <a:cs typeface="Source Sans Pro"/>
              </a:rPr>
              <a:t>preferences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regarding</a:t>
            </a:r>
            <a:r>
              <a:rPr lang="fr-FR" dirty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regional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autonomy</a:t>
            </a:r>
            <a:endParaRPr lang="fr-FR" dirty="0" smtClean="0">
              <a:latin typeface="Source Sans Pro"/>
              <a:cs typeface="Source Sans Pro"/>
            </a:endParaRPr>
          </a:p>
          <a:p>
            <a:pPr marL="0" indent="0">
              <a:buNone/>
            </a:pPr>
            <a:endParaRPr lang="en-US" dirty="0" smtClean="0">
              <a:latin typeface="Source Sans Pro"/>
              <a:cs typeface="Source Sans Pro"/>
            </a:endParaRPr>
          </a:p>
          <a:p>
            <a:pPr marL="0" indent="0">
              <a:buNone/>
            </a:pPr>
            <a:endParaRPr lang="en-US" dirty="0" smtClean="0">
              <a:latin typeface="Source Sans Pro"/>
              <a:cs typeface="Source Sans Pro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z="2000" smtClean="0"/>
              <a:t>13</a:t>
            </a:fld>
            <a:endParaRPr lang="fr-FR" sz="2000"/>
          </a:p>
        </p:txBody>
      </p:sp>
    </p:spTree>
    <p:extLst>
      <p:ext uri="{BB962C8B-B14F-4D97-AF65-F5344CB8AC3E}">
        <p14:creationId xmlns:p14="http://schemas.microsoft.com/office/powerpoint/2010/main" val="3475859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Political</a:t>
            </a:r>
            <a:r>
              <a:rPr lang="fr-FR" dirty="0"/>
              <a:t> </a:t>
            </a:r>
            <a:r>
              <a:rPr lang="fr-FR" dirty="0" err="1"/>
              <a:t>knowledge</a:t>
            </a:r>
            <a:r>
              <a:rPr lang="fr-FR" dirty="0"/>
              <a:t>*</a:t>
            </a:r>
            <a:r>
              <a:rPr lang="fr-FR" dirty="0" err="1"/>
              <a:t>xp</a:t>
            </a:r>
            <a:r>
              <a:rPr lang="fr-FR" dirty="0"/>
              <a:t> condition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mtClean="0"/>
              <a:t>14</a:t>
            </a:fld>
            <a:endParaRPr lang="fr-FR"/>
          </a:p>
        </p:txBody>
      </p:sp>
      <p:pic>
        <p:nvPicPr>
          <p:cNvPr id="5" name="Espace réservé du contenu 4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076" r="-32076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3425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findings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09600" y="1446954"/>
            <a:ext cx="11153536" cy="4525963"/>
          </a:xfrm>
        </p:spPr>
        <p:txBody>
          <a:bodyPr>
            <a:noAutofit/>
          </a:bodyPr>
          <a:lstStyle/>
          <a:p>
            <a:r>
              <a:rPr lang="en-US" dirty="0" smtClean="0"/>
              <a:t>Subject who have been submitted to the textual stimulus tend to:</a:t>
            </a:r>
          </a:p>
          <a:p>
            <a:pPr lvl="1"/>
            <a:r>
              <a:rPr lang="en-US" dirty="0" smtClean="0"/>
              <a:t>Highlight different aspects of Belgian federalism</a:t>
            </a:r>
          </a:p>
          <a:p>
            <a:pPr lvl="2"/>
            <a:r>
              <a:rPr lang="en-US" dirty="0" smtClean="0"/>
              <a:t>System vs. Identity</a:t>
            </a:r>
          </a:p>
          <a:p>
            <a:pPr marL="342900" lvl="1" indent="-342900">
              <a:buFont typeface="Arial"/>
              <a:buChar char="•"/>
            </a:pPr>
            <a:r>
              <a:rPr lang="fr-FR" dirty="0" err="1" smtClean="0"/>
              <a:t>Neutral</a:t>
            </a:r>
            <a:r>
              <a:rPr lang="fr-FR" dirty="0" smtClean="0"/>
              <a:t> vs. </a:t>
            </a:r>
            <a:r>
              <a:rPr lang="fr-FR" dirty="0" err="1" smtClean="0"/>
              <a:t>tetris</a:t>
            </a:r>
            <a:r>
              <a:rPr lang="fr-FR" dirty="0" smtClean="0"/>
              <a:t> conditions</a:t>
            </a:r>
            <a:endParaRPr lang="fr-FR" dirty="0"/>
          </a:p>
          <a:p>
            <a:pPr marL="742950" lvl="2" indent="-342900"/>
            <a:r>
              <a:rPr lang="fr-FR" dirty="0" smtClean="0"/>
              <a:t>Main </a:t>
            </a:r>
            <a:r>
              <a:rPr lang="fr-FR" dirty="0" err="1" smtClean="0"/>
              <a:t>effect</a:t>
            </a:r>
            <a:r>
              <a:rPr lang="fr-FR" dirty="0" smtClean="0"/>
              <a:t>: </a:t>
            </a:r>
            <a:r>
              <a:rPr lang="fr-FR" dirty="0" err="1" smtClean="0"/>
              <a:t>tetris</a:t>
            </a:r>
            <a:r>
              <a:rPr lang="fr-FR" dirty="0" smtClean="0"/>
              <a:t> </a:t>
            </a:r>
            <a:r>
              <a:rPr lang="fr-FR" dirty="0" err="1" smtClean="0"/>
              <a:t>metaphor</a:t>
            </a:r>
            <a:r>
              <a:rPr lang="fr-FR" dirty="0" smtClean="0"/>
              <a:t> </a:t>
            </a:r>
            <a:r>
              <a:rPr lang="fr-FR" b="1" dirty="0" err="1" smtClean="0"/>
              <a:t>does</a:t>
            </a:r>
            <a:r>
              <a:rPr lang="fr-FR" b="1" dirty="0" smtClean="0"/>
              <a:t> </a:t>
            </a:r>
            <a:r>
              <a:rPr lang="fr-FR" b="1" dirty="0"/>
              <a:t>not lead </a:t>
            </a:r>
            <a:r>
              <a:rPr lang="fr-FR" dirty="0"/>
              <a:t>the participants to </a:t>
            </a:r>
            <a:r>
              <a:rPr lang="fr-FR" dirty="0" smtClean="0"/>
              <a:t>have </a:t>
            </a:r>
            <a:r>
              <a:rPr lang="fr-FR" dirty="0" err="1" smtClean="0"/>
              <a:t>different</a:t>
            </a:r>
            <a:r>
              <a:rPr lang="fr-FR" dirty="0" smtClean="0"/>
              <a:t> political </a:t>
            </a:r>
            <a:r>
              <a:rPr lang="fr-FR" dirty="0" err="1" smtClean="0"/>
              <a:t>preferences</a:t>
            </a:r>
            <a:r>
              <a:rPr lang="fr-FR" dirty="0" smtClean="0"/>
              <a:t> </a:t>
            </a:r>
            <a:r>
              <a:rPr lang="fr-FR" dirty="0" err="1" smtClean="0"/>
              <a:t>regarding</a:t>
            </a:r>
            <a:r>
              <a:rPr lang="fr-FR" dirty="0"/>
              <a:t> </a:t>
            </a:r>
            <a:r>
              <a:rPr lang="fr-FR" dirty="0" err="1" smtClean="0"/>
              <a:t>regional</a:t>
            </a:r>
            <a:r>
              <a:rPr lang="fr-FR" dirty="0" smtClean="0"/>
              <a:t> </a:t>
            </a:r>
            <a:r>
              <a:rPr lang="fr-FR" dirty="0" err="1" smtClean="0"/>
              <a:t>autonomy</a:t>
            </a:r>
            <a:endParaRPr lang="fr-FR" dirty="0" smtClean="0"/>
          </a:p>
          <a:p>
            <a:pPr marL="742950" lvl="2" indent="-342900"/>
            <a:r>
              <a:rPr lang="fr-FR" b="1" dirty="0" err="1" smtClean="0">
                <a:solidFill>
                  <a:srgbClr val="ED7D31"/>
                </a:solidFill>
              </a:rPr>
              <a:t>Mediating</a:t>
            </a:r>
            <a:r>
              <a:rPr lang="fr-FR" b="1" dirty="0" smtClean="0">
                <a:solidFill>
                  <a:srgbClr val="ED7D31"/>
                </a:solidFill>
              </a:rPr>
              <a:t> </a:t>
            </a:r>
            <a:r>
              <a:rPr lang="fr-FR" b="1" dirty="0" err="1" smtClean="0">
                <a:solidFill>
                  <a:srgbClr val="ED7D31"/>
                </a:solidFill>
              </a:rPr>
              <a:t>effect</a:t>
            </a:r>
            <a:r>
              <a:rPr lang="fr-FR" b="1" dirty="0" smtClean="0">
                <a:solidFill>
                  <a:srgbClr val="ED7D31"/>
                </a:solidFill>
              </a:rPr>
              <a:t> of political </a:t>
            </a:r>
            <a:r>
              <a:rPr lang="fr-FR" b="1" dirty="0" err="1" smtClean="0">
                <a:solidFill>
                  <a:srgbClr val="ED7D31"/>
                </a:solidFill>
              </a:rPr>
              <a:t>knowledge</a:t>
            </a:r>
            <a:r>
              <a:rPr lang="fr-FR" b="1" dirty="0" smtClean="0">
                <a:solidFill>
                  <a:srgbClr val="ED7D31"/>
                </a:solidFill>
              </a:rPr>
              <a:t>: </a:t>
            </a:r>
            <a:r>
              <a:rPr lang="fr-FR" dirty="0" smtClean="0"/>
              <a:t>people </a:t>
            </a:r>
            <a:r>
              <a:rPr lang="fr-FR" dirty="0" err="1" smtClean="0"/>
              <a:t>with</a:t>
            </a:r>
            <a:r>
              <a:rPr lang="fr-FR" dirty="0" smtClean="0"/>
              <a:t> a </a:t>
            </a:r>
            <a:r>
              <a:rPr lang="fr-FR" dirty="0" err="1" smtClean="0"/>
              <a:t>lwoer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r>
              <a:rPr lang="fr-FR" dirty="0" smtClean="0"/>
              <a:t> of PK </a:t>
            </a:r>
            <a:r>
              <a:rPr lang="fr-FR" dirty="0" err="1" smtClean="0"/>
              <a:t>seems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influenced</a:t>
            </a:r>
            <a:r>
              <a:rPr lang="fr-FR" dirty="0" smtClean="0"/>
              <a:t> by the </a:t>
            </a:r>
            <a:r>
              <a:rPr lang="fr-FR" dirty="0" err="1" smtClean="0"/>
              <a:t>presence</a:t>
            </a:r>
            <a:r>
              <a:rPr lang="fr-FR" dirty="0" smtClean="0"/>
              <a:t> of the </a:t>
            </a:r>
            <a:r>
              <a:rPr lang="fr-FR" dirty="0" err="1" smtClean="0"/>
              <a:t>metaphor</a:t>
            </a:r>
            <a:r>
              <a:rPr lang="fr-FR" dirty="0" smtClean="0"/>
              <a:t> (DV: </a:t>
            </a:r>
            <a:r>
              <a:rPr lang="fr-FR" dirty="0" err="1" smtClean="0"/>
              <a:t>regional</a:t>
            </a:r>
            <a:r>
              <a:rPr lang="fr-FR" dirty="0" smtClean="0"/>
              <a:t> </a:t>
            </a:r>
            <a:r>
              <a:rPr lang="fr-FR" dirty="0" err="1" smtClean="0"/>
              <a:t>autonomy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z="2000" smtClean="0"/>
              <a:t>15</a:t>
            </a:fld>
            <a:endParaRPr lang="fr-FR" sz="2000"/>
          </a:p>
        </p:txBody>
      </p:sp>
    </p:spTree>
    <p:extLst>
      <p:ext uri="{BB962C8B-B14F-4D97-AF65-F5344CB8AC3E}">
        <p14:creationId xmlns:p14="http://schemas.microsoft.com/office/powerpoint/2010/main" val="1399615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Case </a:t>
            </a:r>
            <a:r>
              <a:rPr lang="fr-FR" dirty="0" err="1" smtClean="0"/>
              <a:t>study</a:t>
            </a:r>
            <a:r>
              <a:rPr lang="fr-FR" dirty="0" smtClean="0"/>
              <a:t> 2: basic </a:t>
            </a:r>
            <a:r>
              <a:rPr lang="fr-FR" dirty="0" err="1" smtClean="0"/>
              <a:t>income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Role</a:t>
            </a:r>
            <a:r>
              <a:rPr lang="fr-FR" dirty="0" smtClean="0"/>
              <a:t> of political </a:t>
            </a:r>
            <a:r>
              <a:rPr lang="fr-FR" dirty="0" err="1" smtClean="0"/>
              <a:t>knowledge</a:t>
            </a:r>
            <a:r>
              <a:rPr lang="fr-FR" dirty="0" smtClean="0"/>
              <a:t> on the </a:t>
            </a:r>
            <a:r>
              <a:rPr lang="fr-FR" dirty="0" err="1" smtClean="0"/>
              <a:t>framing</a:t>
            </a:r>
            <a:r>
              <a:rPr lang="fr-FR" dirty="0" smtClean="0"/>
              <a:t> </a:t>
            </a:r>
            <a:r>
              <a:rPr lang="fr-FR" dirty="0" err="1" smtClean="0"/>
              <a:t>effect</a:t>
            </a:r>
            <a:r>
              <a:rPr lang="fr-FR" dirty="0" smtClean="0"/>
              <a:t> of metaphors?</a:t>
            </a:r>
          </a:p>
          <a:p>
            <a:pPr lvl="1"/>
            <a:r>
              <a:rPr lang="en-US" dirty="0">
                <a:latin typeface="Calibri"/>
                <a:ea typeface="Palatino Linotype" charset="0"/>
                <a:cs typeface="Calibri"/>
              </a:rPr>
              <a:t>Influential in shaping citizens’ preferences and </a:t>
            </a:r>
            <a:r>
              <a:rPr lang="en-US" dirty="0" smtClean="0">
                <a:latin typeface="Calibri"/>
                <a:ea typeface="Palatino Linotype" charset="0"/>
                <a:cs typeface="Calibri"/>
              </a:rPr>
              <a:t>behavior</a:t>
            </a:r>
          </a:p>
          <a:p>
            <a:pPr lvl="1"/>
            <a:r>
              <a:rPr lang="en-US" dirty="0">
                <a:ea typeface="Palatino Linotype" charset="0"/>
                <a:cs typeface="Calibri"/>
              </a:rPr>
              <a:t>May structure individuals’ reaction to political </a:t>
            </a:r>
            <a:r>
              <a:rPr lang="en-US" dirty="0" smtClean="0">
                <a:ea typeface="Palatino Linotype" charset="0"/>
                <a:cs typeface="Calibri"/>
              </a:rPr>
              <a:t>information</a:t>
            </a:r>
          </a:p>
          <a:p>
            <a:r>
              <a:rPr lang="en-US" dirty="0" smtClean="0">
                <a:latin typeface="Calibri"/>
                <a:ea typeface="Palatino Linotype" charset="0"/>
                <a:cs typeface="Calibri"/>
              </a:rPr>
              <a:t>Basic income</a:t>
            </a:r>
          </a:p>
          <a:p>
            <a:pPr lvl="1"/>
            <a:r>
              <a:rPr lang="en-US" dirty="0" smtClean="0">
                <a:ea typeface="Palatino Linotype" charset="0"/>
                <a:cs typeface="Calibri"/>
              </a:rPr>
              <a:t>“A </a:t>
            </a:r>
            <a:r>
              <a:rPr lang="en-US" dirty="0">
                <a:ea typeface="Palatino Linotype" charset="0"/>
                <a:cs typeface="Calibri"/>
              </a:rPr>
              <a:t>basic income is a periodic cash payment unconditionally delivered to all on an individual basis, without means-test or </a:t>
            </a:r>
            <a:r>
              <a:rPr lang="en-US" dirty="0" smtClean="0">
                <a:ea typeface="Palatino Linotype" charset="0"/>
                <a:cs typeface="Calibri"/>
              </a:rPr>
              <a:t>work requirement” (</a:t>
            </a:r>
            <a:r>
              <a:rPr lang="en-US" dirty="0" err="1" smtClean="0">
                <a:ea typeface="Palatino Linotype" charset="0"/>
                <a:cs typeface="Calibri"/>
              </a:rPr>
              <a:t>basicincome.org</a:t>
            </a:r>
            <a:r>
              <a:rPr lang="en-US" dirty="0" smtClean="0">
                <a:ea typeface="Palatino Linotype" charset="0"/>
                <a:cs typeface="Calibri"/>
              </a:rPr>
              <a:t>)</a:t>
            </a:r>
          </a:p>
          <a:p>
            <a:pPr lvl="2"/>
            <a:r>
              <a:rPr lang="en-US" dirty="0" err="1" smtClean="0">
                <a:latin typeface="Calibri"/>
                <a:ea typeface="Palatino Linotype" charset="0"/>
                <a:cs typeface="Calibri"/>
              </a:rPr>
              <a:t>Unconditionality</a:t>
            </a:r>
            <a:r>
              <a:rPr lang="en-US" dirty="0" smtClean="0">
                <a:latin typeface="Calibri"/>
                <a:ea typeface="Palatino Linotype" charset="0"/>
                <a:cs typeface="Calibri"/>
              </a:rPr>
              <a:t> (determined only by group membership)</a:t>
            </a:r>
          </a:p>
          <a:p>
            <a:pPr lvl="2"/>
            <a:r>
              <a:rPr lang="en-US" dirty="0" smtClean="0">
                <a:latin typeface="Calibri"/>
                <a:ea typeface="Palatino Linotype" charset="0"/>
                <a:cs typeface="Calibri"/>
              </a:rPr>
              <a:t>Freedom (lead one’s own life without taking care of financial issues)</a:t>
            </a:r>
          </a:p>
          <a:p>
            <a:pPr lvl="3"/>
            <a:endParaRPr lang="en-US" dirty="0">
              <a:latin typeface="Calibri"/>
              <a:ea typeface="Palatino Linotype" charset="0"/>
              <a:cs typeface="Calibri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9953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38200" y="2237290"/>
            <a:ext cx="1097198" cy="11287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  <a:alpha val="73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  <a:alpha val="73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  <a:alpha val="73000"/>
                </a:schemeClr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Control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2250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38200" y="2237290"/>
            <a:ext cx="1097198" cy="11287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  <a:alpha val="73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  <a:alpha val="73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  <a:alpha val="73000"/>
                </a:schemeClr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Control 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87798" y="2237290"/>
            <a:ext cx="1097198" cy="11287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Neutral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092562" y="886854"/>
            <a:ext cx="726123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err="1"/>
              <a:t>Some</a:t>
            </a:r>
            <a:r>
              <a:rPr lang="fr-FR" sz="2000" dirty="0"/>
              <a:t> people propose the </a:t>
            </a:r>
            <a:r>
              <a:rPr lang="fr-FR" sz="2000" dirty="0" err="1"/>
              <a:t>idea</a:t>
            </a:r>
            <a:r>
              <a:rPr lang="fr-FR" sz="2000" dirty="0"/>
              <a:t> of a </a:t>
            </a:r>
            <a:r>
              <a:rPr lang="fr-FR" sz="2000" dirty="0" err="1"/>
              <a:t>universal</a:t>
            </a:r>
            <a:r>
              <a:rPr lang="fr-FR" sz="2000" dirty="0"/>
              <a:t> allocation, </a:t>
            </a:r>
            <a:r>
              <a:rPr lang="fr-FR" sz="2000" dirty="0" err="1"/>
              <a:t>also</a:t>
            </a:r>
            <a:r>
              <a:rPr lang="fr-FR" sz="2000" dirty="0"/>
              <a:t> </a:t>
            </a:r>
            <a:r>
              <a:rPr lang="fr-FR" sz="2000" dirty="0" err="1"/>
              <a:t>called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, </a:t>
            </a:r>
            <a:r>
              <a:rPr lang="fr-FR" sz="2000" dirty="0" err="1"/>
              <a:t>unconditional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 or </a:t>
            </a:r>
            <a:r>
              <a:rPr lang="fr-FR" sz="2000" dirty="0" err="1"/>
              <a:t>Citizen’s</a:t>
            </a:r>
            <a:r>
              <a:rPr lang="fr-FR" sz="2000" dirty="0"/>
              <a:t> </a:t>
            </a:r>
            <a:r>
              <a:rPr lang="fr-FR" sz="2000" dirty="0" err="1"/>
              <a:t>income</a:t>
            </a:r>
            <a:r>
              <a:rPr lang="fr-FR" sz="2000" dirty="0"/>
              <a:t> (</a:t>
            </a:r>
            <a:r>
              <a:rPr lang="fr-FR" sz="2000" dirty="0" err="1"/>
              <a:t>depending</a:t>
            </a:r>
            <a:r>
              <a:rPr lang="fr-FR" sz="2000" dirty="0"/>
              <a:t> on the country). This </a:t>
            </a:r>
            <a:r>
              <a:rPr lang="fr-FR" sz="2000" dirty="0" err="1"/>
              <a:t>can</a:t>
            </a:r>
            <a:r>
              <a:rPr lang="fr-FR" sz="2000" dirty="0"/>
              <a:t> </a:t>
            </a:r>
            <a:r>
              <a:rPr lang="fr-FR" sz="2000" dirty="0" err="1"/>
              <a:t>be</a:t>
            </a:r>
            <a:r>
              <a:rPr lang="fr-FR" sz="2000" dirty="0"/>
              <a:t> </a:t>
            </a:r>
            <a:r>
              <a:rPr lang="fr-FR" sz="2000" dirty="0" err="1"/>
              <a:t>defined</a:t>
            </a:r>
            <a:r>
              <a:rPr lang="fr-FR" sz="2000" dirty="0"/>
              <a:t> as: “an </a:t>
            </a:r>
            <a:r>
              <a:rPr lang="fr-FR" sz="2000" dirty="0" err="1"/>
              <a:t>income</a:t>
            </a:r>
            <a:r>
              <a:rPr lang="fr-FR" sz="2000" dirty="0"/>
              <a:t> </a:t>
            </a:r>
            <a:r>
              <a:rPr lang="fr-FR" sz="2000" dirty="0" err="1"/>
              <a:t>payed</a:t>
            </a:r>
            <a:r>
              <a:rPr lang="fr-FR" sz="2000" dirty="0"/>
              <a:t> by a political </a:t>
            </a:r>
            <a:r>
              <a:rPr lang="fr-FR" sz="2000" dirty="0" err="1"/>
              <a:t>community</a:t>
            </a:r>
            <a:r>
              <a:rPr lang="fr-FR" sz="2000" dirty="0"/>
              <a:t> to all </a:t>
            </a:r>
            <a:r>
              <a:rPr lang="fr-FR" sz="2000" dirty="0" err="1"/>
              <a:t>its</a:t>
            </a:r>
            <a:r>
              <a:rPr lang="fr-FR" sz="2000" dirty="0"/>
              <a:t> </a:t>
            </a:r>
            <a:r>
              <a:rPr lang="fr-FR" sz="2000" dirty="0" err="1"/>
              <a:t>members</a:t>
            </a:r>
            <a:r>
              <a:rPr lang="fr-FR" sz="2000" dirty="0"/>
              <a:t>, on an </a:t>
            </a:r>
            <a:r>
              <a:rPr lang="fr-FR" sz="2000" dirty="0" err="1"/>
              <a:t>individual</a:t>
            </a:r>
            <a:r>
              <a:rPr lang="fr-FR" sz="2000" dirty="0"/>
              <a:t> basis, </a:t>
            </a:r>
            <a:r>
              <a:rPr lang="fr-FR" sz="2000" dirty="0" err="1"/>
              <a:t>without</a:t>
            </a:r>
            <a:r>
              <a:rPr lang="fr-FR" sz="2000" dirty="0"/>
              <a:t> </a:t>
            </a:r>
            <a:r>
              <a:rPr lang="fr-FR" sz="2000" dirty="0" err="1"/>
              <a:t>means</a:t>
            </a:r>
            <a:r>
              <a:rPr lang="fr-FR" sz="2000" dirty="0"/>
              <a:t>-test or </a:t>
            </a:r>
            <a:r>
              <a:rPr lang="fr-FR" sz="2000" dirty="0" err="1"/>
              <a:t>work</a:t>
            </a:r>
            <a:r>
              <a:rPr lang="fr-FR" sz="2000" dirty="0"/>
              <a:t> </a:t>
            </a:r>
            <a:r>
              <a:rPr lang="fr-FR" sz="2000" dirty="0" err="1"/>
              <a:t>requirement</a:t>
            </a:r>
            <a:r>
              <a:rPr lang="fr-FR" sz="2000" dirty="0"/>
              <a:t>”. 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 err="1"/>
              <a:t>Although</a:t>
            </a:r>
            <a:r>
              <a:rPr lang="fr-FR" sz="2000" dirty="0"/>
              <a:t> </a:t>
            </a:r>
            <a:r>
              <a:rPr lang="fr-FR" sz="2000" dirty="0" err="1"/>
              <a:t>this</a:t>
            </a:r>
            <a:r>
              <a:rPr lang="fr-FR" sz="2000" dirty="0"/>
              <a:t> </a:t>
            </a:r>
            <a:r>
              <a:rPr lang="fr-FR" sz="2000" dirty="0" err="1"/>
              <a:t>idea</a:t>
            </a:r>
            <a:r>
              <a:rPr lang="fr-FR" sz="2000" dirty="0"/>
              <a:t> has long been </a:t>
            </a:r>
            <a:r>
              <a:rPr lang="fr-FR" sz="2000" dirty="0" err="1"/>
              <a:t>connected</a:t>
            </a:r>
            <a:r>
              <a:rPr lang="fr-FR" sz="2000" dirty="0"/>
              <a:t> to </a:t>
            </a:r>
            <a:r>
              <a:rPr lang="fr-FR" sz="2000" dirty="0" smtClean="0"/>
              <a:t>an </a:t>
            </a:r>
            <a:r>
              <a:rPr lang="fr-FR" sz="2000" dirty="0" err="1" smtClean="0"/>
              <a:t>utopia</a:t>
            </a:r>
            <a:r>
              <a:rPr lang="fr-FR" sz="2000" dirty="0" smtClean="0"/>
              <a:t> </a:t>
            </a:r>
            <a:r>
              <a:rPr lang="fr-FR" sz="2000" dirty="0" err="1"/>
              <a:t>entertained</a:t>
            </a:r>
            <a:r>
              <a:rPr lang="fr-FR" sz="2000" dirty="0"/>
              <a:t> by </a:t>
            </a:r>
            <a:r>
              <a:rPr lang="fr-FR" sz="2000" dirty="0" err="1"/>
              <a:t>intellectuals</a:t>
            </a:r>
            <a:r>
              <a:rPr lang="fr-FR" sz="2000" dirty="0"/>
              <a:t> (but </a:t>
            </a:r>
            <a:r>
              <a:rPr lang="fr-FR" sz="2000" dirty="0" err="1"/>
              <a:t>defended</a:t>
            </a:r>
            <a:r>
              <a:rPr lang="fr-FR" sz="2000" dirty="0"/>
              <a:t> by </a:t>
            </a:r>
            <a:r>
              <a:rPr lang="fr-FR" sz="2000" dirty="0" err="1"/>
              <a:t>numerous</a:t>
            </a:r>
            <a:r>
              <a:rPr lang="fr-FR" sz="2000" dirty="0"/>
              <a:t> Nobel </a:t>
            </a:r>
            <a:r>
              <a:rPr lang="fr-FR" sz="2000" dirty="0" err="1"/>
              <a:t>Prizes</a:t>
            </a:r>
            <a:r>
              <a:rPr lang="fr-FR" sz="2000" dirty="0"/>
              <a:t> in </a:t>
            </a:r>
            <a:r>
              <a:rPr lang="fr-FR" sz="2000" dirty="0" err="1"/>
              <a:t>Economic</a:t>
            </a:r>
            <a:r>
              <a:rPr lang="fr-FR" sz="2000" dirty="0"/>
              <a:t> Sciences), </a:t>
            </a:r>
            <a:r>
              <a:rPr lang="fr-FR" sz="2000" dirty="0" err="1"/>
              <a:t>it</a:t>
            </a:r>
            <a:r>
              <a:rPr lang="fr-FR" sz="2000" dirty="0"/>
              <a:t> </a:t>
            </a:r>
            <a:r>
              <a:rPr lang="fr-FR" sz="2000" dirty="0" smtClean="0"/>
              <a:t>has </a:t>
            </a:r>
            <a:r>
              <a:rPr lang="fr-FR" sz="2000" dirty="0" err="1" smtClean="0"/>
              <a:t>slowly</a:t>
            </a:r>
            <a:r>
              <a:rPr lang="fr-FR" sz="2000" dirty="0" smtClean="0"/>
              <a:t> </a:t>
            </a:r>
            <a:r>
              <a:rPr lang="fr-FR" sz="2000" dirty="0" err="1"/>
              <a:t>gained</a:t>
            </a:r>
            <a:r>
              <a:rPr lang="fr-FR" sz="2000" dirty="0"/>
              <a:t> </a:t>
            </a:r>
            <a:r>
              <a:rPr lang="fr-FR" sz="2000" dirty="0" err="1"/>
              <a:t>ground</a:t>
            </a:r>
            <a:r>
              <a:rPr lang="fr-FR" sz="2000" dirty="0"/>
              <a:t>. It has </a:t>
            </a:r>
            <a:r>
              <a:rPr lang="fr-FR" sz="2000" dirty="0" err="1"/>
              <a:t>punctually</a:t>
            </a:r>
            <a:r>
              <a:rPr lang="fr-FR" sz="2000" dirty="0"/>
              <a:t> been </a:t>
            </a:r>
            <a:r>
              <a:rPr lang="fr-FR" sz="2000" dirty="0" err="1"/>
              <a:t>tested</a:t>
            </a:r>
            <a:r>
              <a:rPr lang="fr-FR" sz="2000" dirty="0"/>
              <a:t> in Canada, the United States, </a:t>
            </a:r>
            <a:r>
              <a:rPr lang="fr-FR" sz="2000" dirty="0" err="1"/>
              <a:t>India</a:t>
            </a:r>
            <a:r>
              <a:rPr lang="fr-FR" sz="2000" dirty="0"/>
              <a:t>; has been </a:t>
            </a:r>
            <a:r>
              <a:rPr lang="fr-FR" sz="2000" dirty="0" err="1"/>
              <a:t>launched</a:t>
            </a:r>
            <a:r>
              <a:rPr lang="fr-FR" sz="2000" dirty="0"/>
              <a:t> by Lula in </a:t>
            </a:r>
            <a:r>
              <a:rPr lang="fr-FR" sz="2000" dirty="0" err="1"/>
              <a:t>Brazil</a:t>
            </a:r>
            <a:r>
              <a:rPr lang="fr-FR" sz="2000" dirty="0"/>
              <a:t>; in Alaska, </a:t>
            </a:r>
            <a:r>
              <a:rPr lang="fr-FR" sz="2000" dirty="0" err="1"/>
              <a:t>it</a:t>
            </a:r>
            <a:r>
              <a:rPr lang="fr-FR" sz="2000" dirty="0"/>
              <a:t> </a:t>
            </a:r>
            <a:r>
              <a:rPr lang="fr-FR" sz="2000" dirty="0" err="1"/>
              <a:t>exists</a:t>
            </a:r>
            <a:r>
              <a:rPr lang="fr-FR" sz="2000" dirty="0"/>
              <a:t> by </a:t>
            </a:r>
            <a:r>
              <a:rPr lang="fr-FR" sz="2000" dirty="0" err="1"/>
              <a:t>means</a:t>
            </a:r>
            <a:r>
              <a:rPr lang="fr-FR" sz="2000" dirty="0"/>
              <a:t> of a redistribution of </a:t>
            </a:r>
            <a:r>
              <a:rPr lang="fr-FR" sz="2000" dirty="0" err="1"/>
              <a:t>energetic</a:t>
            </a:r>
            <a:r>
              <a:rPr lang="fr-FR" sz="2000" dirty="0"/>
              <a:t> </a:t>
            </a:r>
            <a:r>
              <a:rPr lang="fr-FR" sz="2000" dirty="0" err="1"/>
              <a:t>benefits</a:t>
            </a:r>
            <a:r>
              <a:rPr lang="fr-FR" sz="2000" dirty="0"/>
              <a:t> of the state.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In </a:t>
            </a:r>
            <a:r>
              <a:rPr lang="fr-FR" sz="2000" dirty="0" err="1"/>
              <a:t>our</a:t>
            </a:r>
            <a:r>
              <a:rPr lang="fr-FR" sz="2000" dirty="0"/>
              <a:t> country, the </a:t>
            </a:r>
            <a:r>
              <a:rPr lang="fr-FR" sz="2000" dirty="0" err="1"/>
              <a:t>debate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 smtClean="0"/>
              <a:t>under</a:t>
            </a:r>
            <a:r>
              <a:rPr lang="fr-FR" sz="2000" dirty="0" smtClean="0"/>
              <a:t> </a:t>
            </a:r>
            <a:r>
              <a:rPr lang="fr-FR" sz="2000" dirty="0" err="1" smtClean="0"/>
              <a:t>way</a:t>
            </a:r>
            <a:r>
              <a:rPr lang="fr-FR" sz="2000" dirty="0"/>
              <a:t>. And </a:t>
            </a:r>
            <a:r>
              <a:rPr lang="fr-FR" sz="2000" dirty="0" err="1"/>
              <a:t>you</a:t>
            </a:r>
            <a:r>
              <a:rPr lang="fr-FR" sz="2000" dirty="0"/>
              <a:t>, </a:t>
            </a:r>
            <a:r>
              <a:rPr lang="fr-FR" sz="2000" dirty="0" err="1"/>
              <a:t>what</a:t>
            </a:r>
            <a:r>
              <a:rPr lang="fr-FR" sz="2000" dirty="0"/>
              <a:t> do </a:t>
            </a:r>
            <a:r>
              <a:rPr lang="fr-FR" sz="2000" dirty="0" err="1"/>
              <a:t>you</a:t>
            </a:r>
            <a:r>
              <a:rPr lang="fr-FR" sz="2000" dirty="0"/>
              <a:t> </a:t>
            </a:r>
            <a:r>
              <a:rPr lang="fr-FR" sz="2000" dirty="0" err="1"/>
              <a:t>think</a:t>
            </a:r>
            <a:r>
              <a:rPr lang="fr-FR" sz="2000" dirty="0"/>
              <a:t>?</a:t>
            </a:r>
          </a:p>
          <a:p>
            <a:pPr algn="just"/>
            <a:endParaRPr lang="fr-FR" sz="2000" dirty="0"/>
          </a:p>
          <a:p>
            <a:pPr algn="just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711290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38200" y="2237290"/>
            <a:ext cx="1097198" cy="11287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  <a:alpha val="73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  <a:alpha val="73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  <a:alpha val="73000"/>
                </a:schemeClr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Control 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87798" y="2237290"/>
            <a:ext cx="1097198" cy="11287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Neutral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092562" y="886854"/>
            <a:ext cx="726123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err="1"/>
              <a:t>Some</a:t>
            </a:r>
            <a:r>
              <a:rPr lang="fr-FR" sz="2000" dirty="0"/>
              <a:t> people propose the </a:t>
            </a:r>
            <a:r>
              <a:rPr lang="fr-FR" sz="2000" dirty="0" err="1"/>
              <a:t>idea</a:t>
            </a:r>
            <a:r>
              <a:rPr lang="fr-FR" sz="2000" dirty="0"/>
              <a:t> of a </a:t>
            </a:r>
            <a:r>
              <a:rPr lang="fr-FR" sz="2000" dirty="0" err="1"/>
              <a:t>universal</a:t>
            </a:r>
            <a:r>
              <a:rPr lang="fr-FR" sz="2000" dirty="0"/>
              <a:t> allocation, </a:t>
            </a:r>
            <a:r>
              <a:rPr lang="fr-FR" sz="2000" dirty="0" err="1"/>
              <a:t>also</a:t>
            </a:r>
            <a:r>
              <a:rPr lang="fr-FR" sz="2000" dirty="0"/>
              <a:t> </a:t>
            </a:r>
            <a:r>
              <a:rPr lang="fr-FR" sz="2000" dirty="0" err="1"/>
              <a:t>called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, </a:t>
            </a:r>
            <a:r>
              <a:rPr lang="fr-FR" sz="2000" dirty="0" err="1"/>
              <a:t>unconditional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 or </a:t>
            </a:r>
            <a:r>
              <a:rPr lang="fr-FR" sz="2000" dirty="0" err="1"/>
              <a:t>Citizen’s</a:t>
            </a:r>
            <a:r>
              <a:rPr lang="fr-FR" sz="2000" dirty="0"/>
              <a:t> </a:t>
            </a:r>
            <a:r>
              <a:rPr lang="fr-FR" sz="2000" dirty="0" err="1"/>
              <a:t>income</a:t>
            </a:r>
            <a:r>
              <a:rPr lang="fr-FR" sz="2000" dirty="0"/>
              <a:t> (</a:t>
            </a:r>
            <a:r>
              <a:rPr lang="fr-FR" sz="2000" dirty="0" err="1"/>
              <a:t>depending</a:t>
            </a:r>
            <a:r>
              <a:rPr lang="fr-FR" sz="2000" dirty="0"/>
              <a:t> on the country). This </a:t>
            </a:r>
            <a:r>
              <a:rPr lang="fr-FR" sz="2000" dirty="0" err="1"/>
              <a:t>can</a:t>
            </a:r>
            <a:r>
              <a:rPr lang="fr-FR" sz="2000" dirty="0"/>
              <a:t> </a:t>
            </a:r>
            <a:r>
              <a:rPr lang="fr-FR" sz="2000" dirty="0" err="1"/>
              <a:t>be</a:t>
            </a:r>
            <a:r>
              <a:rPr lang="fr-FR" sz="2000" dirty="0"/>
              <a:t> </a:t>
            </a:r>
            <a:r>
              <a:rPr lang="fr-FR" sz="2000" dirty="0" err="1"/>
              <a:t>defined</a:t>
            </a:r>
            <a:r>
              <a:rPr lang="fr-FR" sz="2000" dirty="0"/>
              <a:t> as: “an </a:t>
            </a:r>
            <a:r>
              <a:rPr lang="fr-FR" sz="2000" dirty="0" err="1"/>
              <a:t>income</a:t>
            </a:r>
            <a:r>
              <a:rPr lang="fr-FR" sz="2000" dirty="0"/>
              <a:t> </a:t>
            </a:r>
            <a:r>
              <a:rPr lang="fr-FR" sz="2000" dirty="0" err="1"/>
              <a:t>payed</a:t>
            </a:r>
            <a:r>
              <a:rPr lang="fr-FR" sz="2000" dirty="0"/>
              <a:t> by a political </a:t>
            </a:r>
            <a:r>
              <a:rPr lang="fr-FR" sz="2000" dirty="0" err="1"/>
              <a:t>community</a:t>
            </a:r>
            <a:r>
              <a:rPr lang="fr-FR" sz="2000" dirty="0"/>
              <a:t> to all </a:t>
            </a:r>
            <a:r>
              <a:rPr lang="fr-FR" sz="2000" dirty="0" err="1"/>
              <a:t>its</a:t>
            </a:r>
            <a:r>
              <a:rPr lang="fr-FR" sz="2000" dirty="0"/>
              <a:t> </a:t>
            </a:r>
            <a:r>
              <a:rPr lang="fr-FR" sz="2000" dirty="0" err="1"/>
              <a:t>members</a:t>
            </a:r>
            <a:r>
              <a:rPr lang="fr-FR" sz="2000" dirty="0"/>
              <a:t>, on an </a:t>
            </a:r>
            <a:r>
              <a:rPr lang="fr-FR" sz="2000" dirty="0" err="1"/>
              <a:t>individual</a:t>
            </a:r>
            <a:r>
              <a:rPr lang="fr-FR" sz="2000" dirty="0"/>
              <a:t> basis, </a:t>
            </a:r>
            <a:r>
              <a:rPr lang="fr-FR" sz="2000" dirty="0" err="1"/>
              <a:t>without</a:t>
            </a:r>
            <a:r>
              <a:rPr lang="fr-FR" sz="2000" dirty="0"/>
              <a:t> </a:t>
            </a:r>
            <a:r>
              <a:rPr lang="fr-FR" sz="2000" dirty="0" err="1"/>
              <a:t>means</a:t>
            </a:r>
            <a:r>
              <a:rPr lang="fr-FR" sz="2000" dirty="0"/>
              <a:t>-test or </a:t>
            </a:r>
            <a:r>
              <a:rPr lang="fr-FR" sz="2000" dirty="0" err="1"/>
              <a:t>work</a:t>
            </a:r>
            <a:r>
              <a:rPr lang="fr-FR" sz="2000" dirty="0"/>
              <a:t> </a:t>
            </a:r>
            <a:r>
              <a:rPr lang="fr-FR" sz="2000" dirty="0" err="1"/>
              <a:t>requirement</a:t>
            </a:r>
            <a:r>
              <a:rPr lang="fr-FR" sz="2000" dirty="0"/>
              <a:t>”. </a:t>
            </a:r>
            <a:r>
              <a:rPr lang="fr-FR" sz="2000" dirty="0" err="1" smtClean="0">
                <a:solidFill>
                  <a:schemeClr val="accent6"/>
                </a:solidFill>
              </a:rPr>
              <a:t>We</a:t>
            </a:r>
            <a:r>
              <a:rPr lang="fr-FR" sz="2000" dirty="0" smtClean="0">
                <a:solidFill>
                  <a:schemeClr val="accent6"/>
                </a:solidFill>
              </a:rPr>
              <a:t> </a:t>
            </a:r>
            <a:r>
              <a:rPr lang="fr-FR" sz="2000" u="sng" dirty="0" err="1">
                <a:solidFill>
                  <a:schemeClr val="accent6"/>
                </a:solidFill>
              </a:rPr>
              <a:t>could</a:t>
            </a:r>
            <a:r>
              <a:rPr lang="fr-FR" sz="2000" u="sng" dirty="0">
                <a:solidFill>
                  <a:schemeClr val="accent6"/>
                </a:solidFill>
              </a:rPr>
              <a:t> </a:t>
            </a:r>
            <a:r>
              <a:rPr lang="fr-FR" sz="2000" u="sng" dirty="0" err="1">
                <a:solidFill>
                  <a:schemeClr val="accent6"/>
                </a:solidFill>
              </a:rPr>
              <a:t>see</a:t>
            </a:r>
            <a:r>
              <a:rPr lang="fr-FR" sz="2000" u="sng" dirty="0">
                <a:solidFill>
                  <a:schemeClr val="accent6"/>
                </a:solidFill>
              </a:rPr>
              <a:t> </a:t>
            </a:r>
            <a:r>
              <a:rPr lang="fr-FR" sz="2000" u="sng" dirty="0" err="1">
                <a:solidFill>
                  <a:schemeClr val="accent6"/>
                </a:solidFill>
              </a:rPr>
              <a:t>it</a:t>
            </a:r>
            <a:r>
              <a:rPr lang="fr-FR" sz="2000" u="sng" dirty="0">
                <a:solidFill>
                  <a:schemeClr val="accent6"/>
                </a:solidFill>
              </a:rPr>
              <a:t> as </a:t>
            </a:r>
            <a:r>
              <a:rPr lang="fr-FR" sz="2000" b="1" dirty="0" err="1">
                <a:solidFill>
                  <a:schemeClr val="accent6"/>
                </a:solidFill>
              </a:rPr>
              <a:t>pocket</a:t>
            </a:r>
            <a:r>
              <a:rPr lang="fr-FR" sz="2000" b="1" dirty="0">
                <a:solidFill>
                  <a:schemeClr val="accent6"/>
                </a:solidFill>
              </a:rPr>
              <a:t> money </a:t>
            </a:r>
            <a:r>
              <a:rPr lang="fr-FR" sz="2000" dirty="0" err="1">
                <a:solidFill>
                  <a:schemeClr val="accent6"/>
                </a:solidFill>
              </a:rPr>
              <a:t>that</a:t>
            </a:r>
            <a:r>
              <a:rPr lang="fr-FR" sz="2000" dirty="0">
                <a:solidFill>
                  <a:schemeClr val="accent6"/>
                </a:solidFill>
              </a:rPr>
              <a:t> </a:t>
            </a:r>
            <a:r>
              <a:rPr lang="fr-FR" sz="2000" dirty="0" err="1">
                <a:solidFill>
                  <a:schemeClr val="accent6"/>
                </a:solidFill>
              </a:rPr>
              <a:t>citizens</a:t>
            </a:r>
            <a:r>
              <a:rPr lang="fr-FR" sz="2000" dirty="0">
                <a:solidFill>
                  <a:schemeClr val="accent6"/>
                </a:solidFill>
              </a:rPr>
              <a:t> </a:t>
            </a:r>
            <a:r>
              <a:rPr lang="fr-FR" sz="2000" dirty="0" err="1">
                <a:solidFill>
                  <a:schemeClr val="accent6"/>
                </a:solidFill>
              </a:rPr>
              <a:t>receive</a:t>
            </a:r>
            <a:r>
              <a:rPr lang="fr-FR" sz="2000" dirty="0">
                <a:solidFill>
                  <a:schemeClr val="accent6"/>
                </a:solidFill>
              </a:rPr>
              <a:t> </a:t>
            </a:r>
            <a:r>
              <a:rPr lang="fr-FR" sz="2000" dirty="0" err="1">
                <a:solidFill>
                  <a:schemeClr val="accent6"/>
                </a:solidFill>
              </a:rPr>
              <a:t>from</a:t>
            </a:r>
            <a:r>
              <a:rPr lang="fr-FR" sz="2000" dirty="0">
                <a:solidFill>
                  <a:schemeClr val="accent6"/>
                </a:solidFill>
              </a:rPr>
              <a:t> the State </a:t>
            </a:r>
            <a:r>
              <a:rPr lang="fr-FR" sz="2000" dirty="0" err="1">
                <a:solidFill>
                  <a:schemeClr val="accent6"/>
                </a:solidFill>
              </a:rPr>
              <a:t>like</a:t>
            </a:r>
            <a:r>
              <a:rPr lang="fr-FR" sz="2000" dirty="0">
                <a:solidFill>
                  <a:schemeClr val="accent6"/>
                </a:solidFill>
              </a:rPr>
              <a:t> </a:t>
            </a:r>
            <a:r>
              <a:rPr lang="fr-FR" sz="2000" b="1" dirty="0" err="1">
                <a:solidFill>
                  <a:schemeClr val="accent6"/>
                </a:solidFill>
              </a:rPr>
              <a:t>children</a:t>
            </a:r>
            <a:r>
              <a:rPr lang="fr-FR" sz="2000" dirty="0">
                <a:solidFill>
                  <a:schemeClr val="accent6"/>
                </a:solidFill>
              </a:rPr>
              <a:t> </a:t>
            </a:r>
            <a:r>
              <a:rPr lang="fr-FR" sz="2000" dirty="0" err="1">
                <a:solidFill>
                  <a:schemeClr val="accent6"/>
                </a:solidFill>
              </a:rPr>
              <a:t>receive</a:t>
            </a:r>
            <a:r>
              <a:rPr lang="fr-FR" sz="2000" dirty="0">
                <a:solidFill>
                  <a:schemeClr val="accent6"/>
                </a:solidFill>
              </a:rPr>
              <a:t> </a:t>
            </a:r>
            <a:r>
              <a:rPr lang="fr-FR" sz="2000" dirty="0" err="1">
                <a:solidFill>
                  <a:schemeClr val="accent6"/>
                </a:solidFill>
              </a:rPr>
              <a:t>it</a:t>
            </a:r>
            <a:r>
              <a:rPr lang="fr-FR" sz="2000" dirty="0">
                <a:solidFill>
                  <a:schemeClr val="accent6"/>
                </a:solidFill>
              </a:rPr>
              <a:t> by the </a:t>
            </a:r>
            <a:r>
              <a:rPr lang="fr-FR" sz="2000" dirty="0" err="1">
                <a:solidFill>
                  <a:schemeClr val="accent6"/>
                </a:solidFill>
              </a:rPr>
              <a:t>very</a:t>
            </a:r>
            <a:r>
              <a:rPr lang="fr-FR" sz="2000" dirty="0">
                <a:solidFill>
                  <a:schemeClr val="accent6"/>
                </a:solidFill>
              </a:rPr>
              <a:t> </a:t>
            </a:r>
            <a:r>
              <a:rPr lang="fr-FR" sz="2000" dirty="0" err="1">
                <a:solidFill>
                  <a:schemeClr val="accent6"/>
                </a:solidFill>
              </a:rPr>
              <a:t>fact</a:t>
            </a:r>
            <a:r>
              <a:rPr lang="fr-FR" sz="2000" dirty="0">
                <a:solidFill>
                  <a:schemeClr val="accent6"/>
                </a:solidFill>
              </a:rPr>
              <a:t> </a:t>
            </a:r>
            <a:r>
              <a:rPr lang="fr-FR" sz="2000" dirty="0" err="1">
                <a:solidFill>
                  <a:schemeClr val="accent6"/>
                </a:solidFill>
              </a:rPr>
              <a:t>that</a:t>
            </a:r>
            <a:r>
              <a:rPr lang="fr-FR" sz="2000" dirty="0">
                <a:solidFill>
                  <a:schemeClr val="accent6"/>
                </a:solidFill>
              </a:rPr>
              <a:t> </a:t>
            </a:r>
            <a:r>
              <a:rPr lang="fr-FR" sz="2000" dirty="0" err="1">
                <a:solidFill>
                  <a:schemeClr val="accent6"/>
                </a:solidFill>
              </a:rPr>
              <a:t>they</a:t>
            </a:r>
            <a:r>
              <a:rPr lang="fr-FR" sz="2000" dirty="0">
                <a:solidFill>
                  <a:schemeClr val="accent6"/>
                </a:solidFill>
              </a:rPr>
              <a:t> are </a:t>
            </a:r>
            <a:r>
              <a:rPr lang="fr-FR" sz="2000" dirty="0" err="1">
                <a:solidFill>
                  <a:schemeClr val="accent6"/>
                </a:solidFill>
              </a:rPr>
              <a:t>members</a:t>
            </a:r>
            <a:r>
              <a:rPr lang="fr-FR" sz="2000" dirty="0">
                <a:solidFill>
                  <a:schemeClr val="accent6"/>
                </a:solidFill>
              </a:rPr>
              <a:t> of the </a:t>
            </a:r>
            <a:r>
              <a:rPr lang="fr-FR" sz="2000" b="1" dirty="0" err="1">
                <a:solidFill>
                  <a:schemeClr val="accent6"/>
                </a:solidFill>
              </a:rPr>
              <a:t>family</a:t>
            </a:r>
            <a:r>
              <a:rPr lang="fr-FR" sz="2000" dirty="0">
                <a:solidFill>
                  <a:schemeClr val="accent6"/>
                </a:solidFill>
              </a:rPr>
              <a:t>.”</a:t>
            </a:r>
            <a:endParaRPr lang="fr-FR" sz="2000" dirty="0" smtClean="0">
              <a:solidFill>
                <a:schemeClr val="accent6"/>
              </a:solidFill>
            </a:endParaRPr>
          </a:p>
          <a:p>
            <a:pPr algn="just"/>
            <a:endParaRPr lang="fr-FR" sz="2000" dirty="0"/>
          </a:p>
          <a:p>
            <a:pPr algn="just"/>
            <a:r>
              <a:rPr lang="fr-FR" sz="2000" dirty="0" err="1"/>
              <a:t>Although</a:t>
            </a:r>
            <a:r>
              <a:rPr lang="fr-FR" sz="2000" dirty="0"/>
              <a:t> </a:t>
            </a:r>
            <a:r>
              <a:rPr lang="fr-FR" sz="2000" dirty="0" err="1"/>
              <a:t>this</a:t>
            </a:r>
            <a:r>
              <a:rPr lang="fr-FR" sz="2000" dirty="0"/>
              <a:t> </a:t>
            </a:r>
            <a:r>
              <a:rPr lang="fr-FR" sz="2000" dirty="0" err="1"/>
              <a:t>idea</a:t>
            </a:r>
            <a:r>
              <a:rPr lang="fr-FR" sz="2000" dirty="0"/>
              <a:t> has long been </a:t>
            </a:r>
            <a:r>
              <a:rPr lang="fr-FR" sz="2000" dirty="0" err="1"/>
              <a:t>connected</a:t>
            </a:r>
            <a:r>
              <a:rPr lang="fr-FR" sz="2000" dirty="0"/>
              <a:t> to an </a:t>
            </a:r>
            <a:r>
              <a:rPr lang="fr-FR" sz="2000" dirty="0" err="1"/>
              <a:t>utopia</a:t>
            </a:r>
            <a:r>
              <a:rPr lang="fr-FR" sz="2000" dirty="0"/>
              <a:t> </a:t>
            </a:r>
            <a:r>
              <a:rPr lang="fr-FR" sz="2000" dirty="0" err="1"/>
              <a:t>entertained</a:t>
            </a:r>
            <a:r>
              <a:rPr lang="fr-FR" sz="2000" dirty="0"/>
              <a:t> by </a:t>
            </a:r>
            <a:r>
              <a:rPr lang="fr-FR" sz="2000" dirty="0" err="1"/>
              <a:t>intellectuals</a:t>
            </a:r>
            <a:r>
              <a:rPr lang="fr-FR" sz="2000" dirty="0"/>
              <a:t> (but </a:t>
            </a:r>
            <a:r>
              <a:rPr lang="fr-FR" sz="2000" dirty="0" err="1"/>
              <a:t>defended</a:t>
            </a:r>
            <a:r>
              <a:rPr lang="fr-FR" sz="2000" dirty="0"/>
              <a:t> by </a:t>
            </a:r>
            <a:r>
              <a:rPr lang="fr-FR" sz="2000" dirty="0" err="1"/>
              <a:t>numerous</a:t>
            </a:r>
            <a:r>
              <a:rPr lang="fr-FR" sz="2000" dirty="0"/>
              <a:t> Nobel </a:t>
            </a:r>
            <a:r>
              <a:rPr lang="fr-FR" sz="2000" dirty="0" err="1"/>
              <a:t>Prizes</a:t>
            </a:r>
            <a:r>
              <a:rPr lang="fr-FR" sz="2000" dirty="0"/>
              <a:t> in </a:t>
            </a:r>
            <a:r>
              <a:rPr lang="fr-FR" sz="2000" dirty="0" err="1"/>
              <a:t>Economic</a:t>
            </a:r>
            <a:r>
              <a:rPr lang="fr-FR" sz="2000" dirty="0"/>
              <a:t> Sciences), </a:t>
            </a:r>
            <a:r>
              <a:rPr lang="fr-FR" sz="2000" dirty="0" err="1"/>
              <a:t>it</a:t>
            </a:r>
            <a:r>
              <a:rPr lang="fr-FR" sz="2000" dirty="0"/>
              <a:t> has </a:t>
            </a:r>
            <a:r>
              <a:rPr lang="fr-FR" sz="2000" dirty="0" err="1"/>
              <a:t>slowly</a:t>
            </a:r>
            <a:r>
              <a:rPr lang="fr-FR" sz="2000" dirty="0"/>
              <a:t> </a:t>
            </a:r>
            <a:r>
              <a:rPr lang="fr-FR" sz="2000" dirty="0" err="1"/>
              <a:t>gained</a:t>
            </a:r>
            <a:r>
              <a:rPr lang="fr-FR" sz="2000" dirty="0"/>
              <a:t> </a:t>
            </a:r>
            <a:r>
              <a:rPr lang="fr-FR" sz="2000" dirty="0" err="1"/>
              <a:t>ground</a:t>
            </a:r>
            <a:r>
              <a:rPr lang="fr-FR" sz="2000" dirty="0"/>
              <a:t>. It has </a:t>
            </a:r>
            <a:r>
              <a:rPr lang="fr-FR" sz="2000" dirty="0" err="1"/>
              <a:t>punctually</a:t>
            </a:r>
            <a:r>
              <a:rPr lang="fr-FR" sz="2000" dirty="0"/>
              <a:t> been </a:t>
            </a:r>
            <a:r>
              <a:rPr lang="fr-FR" sz="2000" dirty="0" err="1"/>
              <a:t>tested</a:t>
            </a:r>
            <a:r>
              <a:rPr lang="fr-FR" sz="2000" dirty="0"/>
              <a:t> in Canada, the United States, </a:t>
            </a:r>
            <a:r>
              <a:rPr lang="fr-FR" sz="2000" dirty="0" err="1"/>
              <a:t>India</a:t>
            </a:r>
            <a:r>
              <a:rPr lang="fr-FR" sz="2000" dirty="0"/>
              <a:t>; has been </a:t>
            </a:r>
            <a:r>
              <a:rPr lang="fr-FR" sz="2000" dirty="0" err="1"/>
              <a:t>launched</a:t>
            </a:r>
            <a:r>
              <a:rPr lang="fr-FR" sz="2000" dirty="0"/>
              <a:t> by Lula in </a:t>
            </a:r>
            <a:r>
              <a:rPr lang="fr-FR" sz="2000" dirty="0" err="1"/>
              <a:t>Brazil</a:t>
            </a:r>
            <a:r>
              <a:rPr lang="fr-FR" sz="2000" dirty="0"/>
              <a:t>; in Alaska, </a:t>
            </a:r>
            <a:r>
              <a:rPr lang="fr-FR" sz="2000" dirty="0" err="1"/>
              <a:t>it</a:t>
            </a:r>
            <a:r>
              <a:rPr lang="fr-FR" sz="2000" dirty="0"/>
              <a:t> </a:t>
            </a:r>
            <a:r>
              <a:rPr lang="fr-FR" sz="2000" dirty="0" err="1"/>
              <a:t>exists</a:t>
            </a:r>
            <a:r>
              <a:rPr lang="fr-FR" sz="2000" dirty="0"/>
              <a:t> by </a:t>
            </a:r>
            <a:r>
              <a:rPr lang="fr-FR" sz="2000" dirty="0" err="1"/>
              <a:t>means</a:t>
            </a:r>
            <a:r>
              <a:rPr lang="fr-FR" sz="2000" dirty="0"/>
              <a:t> of a redistribution of </a:t>
            </a:r>
            <a:r>
              <a:rPr lang="fr-FR" sz="2000" dirty="0" err="1"/>
              <a:t>energetic</a:t>
            </a:r>
            <a:r>
              <a:rPr lang="fr-FR" sz="2000" dirty="0"/>
              <a:t> </a:t>
            </a:r>
            <a:r>
              <a:rPr lang="fr-FR" sz="2000" dirty="0" err="1"/>
              <a:t>benefits</a:t>
            </a:r>
            <a:r>
              <a:rPr lang="fr-FR" sz="2000" dirty="0"/>
              <a:t> of the state.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In </a:t>
            </a:r>
            <a:r>
              <a:rPr lang="fr-FR" sz="2000" dirty="0" err="1"/>
              <a:t>our</a:t>
            </a:r>
            <a:r>
              <a:rPr lang="fr-FR" sz="2000" dirty="0"/>
              <a:t> country, the </a:t>
            </a:r>
            <a:r>
              <a:rPr lang="fr-FR" sz="2000" dirty="0" err="1"/>
              <a:t>debate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under</a:t>
            </a:r>
            <a:r>
              <a:rPr lang="fr-FR" sz="2000" dirty="0"/>
              <a:t> </a:t>
            </a:r>
            <a:r>
              <a:rPr lang="fr-FR" sz="2000" dirty="0" err="1"/>
              <a:t>way</a:t>
            </a:r>
            <a:r>
              <a:rPr lang="fr-FR" sz="2000" dirty="0"/>
              <a:t>. And </a:t>
            </a:r>
            <a:r>
              <a:rPr lang="fr-FR" sz="2000" dirty="0" err="1"/>
              <a:t>you</a:t>
            </a:r>
            <a:r>
              <a:rPr lang="fr-FR" sz="2000" dirty="0"/>
              <a:t>, </a:t>
            </a:r>
            <a:r>
              <a:rPr lang="fr-FR" sz="2000" dirty="0" err="1"/>
              <a:t>what</a:t>
            </a:r>
            <a:r>
              <a:rPr lang="fr-FR" sz="2000" dirty="0"/>
              <a:t> do </a:t>
            </a:r>
            <a:r>
              <a:rPr lang="fr-FR" sz="2000" dirty="0" err="1"/>
              <a:t>you</a:t>
            </a:r>
            <a:r>
              <a:rPr lang="fr-FR" sz="2000" dirty="0"/>
              <a:t> </a:t>
            </a:r>
            <a:r>
              <a:rPr lang="fr-FR" sz="2000" dirty="0" err="1"/>
              <a:t>think</a:t>
            </a:r>
            <a:r>
              <a:rPr lang="fr-FR" sz="2000" dirty="0" smtClean="0"/>
              <a:t>?</a:t>
            </a:r>
            <a:endParaRPr lang="fr-FR" sz="20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087798" y="3518413"/>
            <a:ext cx="1097198" cy="112872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POCKET MONEY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3200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>
                <a:latin typeface="Source Sans Pro"/>
                <a:cs typeface="Source Sans Pro"/>
              </a:rPr>
              <a:t>Interdisciplinary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project</a:t>
            </a:r>
            <a:endParaRPr lang="fr-FR" dirty="0" smtClean="0">
              <a:latin typeface="Source Sans Pro"/>
              <a:cs typeface="Source Sans Pro"/>
            </a:endParaRPr>
          </a:p>
          <a:p>
            <a:pPr lvl="1"/>
            <a:r>
              <a:rPr lang="fr-FR" sz="2800" dirty="0" err="1" smtClean="0">
                <a:latin typeface="Source Sans Pro"/>
                <a:cs typeface="Source Sans Pro"/>
              </a:rPr>
              <a:t>Linguistics</a:t>
            </a:r>
            <a:r>
              <a:rPr lang="fr-FR" sz="2800" dirty="0" smtClean="0">
                <a:latin typeface="Source Sans Pro"/>
                <a:cs typeface="Source Sans Pro"/>
              </a:rPr>
              <a:t> &amp; </a:t>
            </a:r>
            <a:r>
              <a:rPr lang="fr-FR" sz="2800" dirty="0" err="1" smtClean="0">
                <a:latin typeface="Source Sans Pro"/>
                <a:cs typeface="Source Sans Pro"/>
              </a:rPr>
              <a:t>political</a:t>
            </a:r>
            <a:r>
              <a:rPr lang="fr-FR" sz="2800" dirty="0" smtClean="0">
                <a:latin typeface="Source Sans Pro"/>
                <a:cs typeface="Source Sans Pro"/>
              </a:rPr>
              <a:t> science</a:t>
            </a:r>
          </a:p>
          <a:p>
            <a:pPr lvl="1"/>
            <a:r>
              <a:rPr lang="fr-FR" sz="2800" dirty="0" err="1" smtClean="0">
                <a:latin typeface="Source Sans Pro"/>
                <a:cs typeface="Source Sans Pro"/>
              </a:rPr>
              <a:t>Metaphors</a:t>
            </a:r>
            <a:r>
              <a:rPr lang="fr-FR" sz="2800" dirty="0" smtClean="0">
                <a:latin typeface="Source Sans Pro"/>
                <a:cs typeface="Source Sans Pro"/>
              </a:rPr>
              <a:t> in </a:t>
            </a:r>
            <a:r>
              <a:rPr lang="fr-FR" sz="2800" dirty="0" err="1" smtClean="0">
                <a:latin typeface="Source Sans Pro"/>
                <a:cs typeface="Source Sans Pro"/>
              </a:rPr>
              <a:t>political</a:t>
            </a:r>
            <a:r>
              <a:rPr lang="fr-FR" sz="2800" dirty="0" smtClean="0">
                <a:latin typeface="Source Sans Pro"/>
                <a:cs typeface="Source Sans Pro"/>
              </a:rPr>
              <a:t> </a:t>
            </a:r>
            <a:r>
              <a:rPr lang="fr-FR" sz="2800" dirty="0" err="1" smtClean="0">
                <a:latin typeface="Source Sans Pro"/>
                <a:cs typeface="Source Sans Pro"/>
              </a:rPr>
              <a:t>discourse</a:t>
            </a:r>
            <a:endParaRPr lang="fr-FR" sz="2800" dirty="0" smtClean="0">
              <a:latin typeface="Source Sans Pro"/>
              <a:cs typeface="Source Sans Pro"/>
            </a:endParaRPr>
          </a:p>
          <a:p>
            <a:pPr lvl="2"/>
            <a:r>
              <a:rPr lang="fr-FR" sz="2800" dirty="0" err="1" smtClean="0">
                <a:latin typeface="Source Sans Pro"/>
                <a:cs typeface="Source Sans Pro"/>
              </a:rPr>
              <a:t>Context</a:t>
            </a:r>
            <a:r>
              <a:rPr lang="fr-FR" sz="2800" dirty="0" smtClean="0">
                <a:latin typeface="Source Sans Pro"/>
                <a:cs typeface="Source Sans Pro"/>
              </a:rPr>
              <a:t>: </a:t>
            </a:r>
            <a:r>
              <a:rPr lang="fr-FR" sz="2800" dirty="0" err="1" smtClean="0">
                <a:latin typeface="Source Sans Pro"/>
                <a:cs typeface="Source Sans Pro"/>
              </a:rPr>
              <a:t>Belgian</a:t>
            </a:r>
            <a:r>
              <a:rPr lang="fr-FR" sz="2800" dirty="0" smtClean="0">
                <a:latin typeface="Source Sans Pro"/>
                <a:cs typeface="Source Sans Pro"/>
              </a:rPr>
              <a:t> </a:t>
            </a:r>
            <a:r>
              <a:rPr lang="fr-FR" sz="2800" dirty="0" err="1" smtClean="0">
                <a:latin typeface="Source Sans Pro"/>
                <a:cs typeface="Source Sans Pro"/>
              </a:rPr>
              <a:t>federalism</a:t>
            </a:r>
            <a:endParaRPr lang="fr-FR" sz="2800" dirty="0" smtClean="0">
              <a:latin typeface="Source Sans Pro"/>
              <a:cs typeface="Source Sans Pro"/>
            </a:endParaRPr>
          </a:p>
          <a:p>
            <a:pPr lvl="1"/>
            <a:r>
              <a:rPr lang="fr-FR" sz="2800" dirty="0" smtClean="0">
                <a:latin typeface="Source Sans Pro"/>
                <a:cs typeface="Source Sans Pro"/>
              </a:rPr>
              <a:t>Use of </a:t>
            </a:r>
            <a:r>
              <a:rPr lang="fr-FR" sz="2800" dirty="0" err="1" smtClean="0">
                <a:latin typeface="Source Sans Pro"/>
                <a:cs typeface="Source Sans Pro"/>
              </a:rPr>
              <a:t>metaphors</a:t>
            </a:r>
            <a:r>
              <a:rPr lang="fr-FR" sz="2800" dirty="0" smtClean="0">
                <a:latin typeface="Source Sans Pro"/>
                <a:cs typeface="Source Sans Pro"/>
              </a:rPr>
              <a:t> </a:t>
            </a:r>
          </a:p>
          <a:p>
            <a:pPr lvl="2"/>
            <a:r>
              <a:rPr lang="fr-FR" sz="2800" dirty="0" err="1" smtClean="0">
                <a:latin typeface="Source Sans Pro"/>
                <a:cs typeface="Source Sans Pro"/>
              </a:rPr>
              <a:t>Different</a:t>
            </a:r>
            <a:r>
              <a:rPr lang="fr-FR" sz="2800" dirty="0" smtClean="0">
                <a:latin typeface="Source Sans Pro"/>
                <a:cs typeface="Source Sans Pro"/>
              </a:rPr>
              <a:t> </a:t>
            </a:r>
            <a:r>
              <a:rPr lang="fr-FR" sz="2800" dirty="0" err="1" smtClean="0">
                <a:latin typeface="Source Sans Pro"/>
                <a:cs typeface="Source Sans Pro"/>
              </a:rPr>
              <a:t>kinds</a:t>
            </a:r>
            <a:r>
              <a:rPr lang="fr-FR" sz="2800" dirty="0" smtClean="0">
                <a:latin typeface="Source Sans Pro"/>
                <a:cs typeface="Source Sans Pro"/>
              </a:rPr>
              <a:t> of </a:t>
            </a:r>
            <a:r>
              <a:rPr lang="fr-FR" sz="2800" dirty="0" err="1" smtClean="0">
                <a:latin typeface="Source Sans Pro"/>
                <a:cs typeface="Source Sans Pro"/>
              </a:rPr>
              <a:t>political</a:t>
            </a:r>
            <a:r>
              <a:rPr lang="fr-FR" sz="2800" dirty="0" smtClean="0">
                <a:latin typeface="Source Sans Pro"/>
                <a:cs typeface="Source Sans Pro"/>
              </a:rPr>
              <a:t> </a:t>
            </a:r>
            <a:r>
              <a:rPr lang="fr-FR" sz="2800" dirty="0" err="1" smtClean="0">
                <a:latin typeface="Source Sans Pro"/>
                <a:cs typeface="Source Sans Pro"/>
              </a:rPr>
              <a:t>corpora</a:t>
            </a:r>
            <a:endParaRPr lang="fr-FR" sz="2800" dirty="0" smtClean="0">
              <a:latin typeface="Source Sans Pro"/>
              <a:cs typeface="Source Sans Pro"/>
            </a:endParaRPr>
          </a:p>
          <a:p>
            <a:pPr lvl="1"/>
            <a:r>
              <a:rPr lang="fr-FR" sz="2800" dirty="0" smtClean="0">
                <a:latin typeface="Source Sans Pro"/>
                <a:cs typeface="Source Sans Pro"/>
              </a:rPr>
              <a:t>Production and </a:t>
            </a:r>
            <a:r>
              <a:rPr lang="fr-FR" sz="2800" dirty="0" err="1" smtClean="0">
                <a:latin typeface="Source Sans Pro"/>
                <a:cs typeface="Source Sans Pro"/>
              </a:rPr>
              <a:t>reception</a:t>
            </a:r>
            <a:endParaRPr lang="fr-FR" sz="2800" dirty="0" smtClean="0">
              <a:latin typeface="Source Sans Pro"/>
              <a:cs typeface="Source Sans Pro"/>
            </a:endParaRPr>
          </a:p>
          <a:p>
            <a:pPr lvl="2"/>
            <a:r>
              <a:rPr lang="fr-FR" sz="2800" dirty="0" err="1" smtClean="0">
                <a:latin typeface="Source Sans Pro"/>
                <a:cs typeface="Source Sans Pro"/>
              </a:rPr>
              <a:t>Political</a:t>
            </a:r>
            <a:r>
              <a:rPr lang="fr-FR" sz="2800" dirty="0" smtClean="0">
                <a:latin typeface="Source Sans Pro"/>
                <a:cs typeface="Source Sans Pro"/>
              </a:rPr>
              <a:t> </a:t>
            </a:r>
            <a:r>
              <a:rPr lang="fr-FR" sz="2800" dirty="0">
                <a:latin typeface="Source Sans Pro"/>
                <a:cs typeface="Source Sans Pro"/>
              </a:rPr>
              <a:t>i</a:t>
            </a:r>
            <a:r>
              <a:rPr lang="fr-FR" sz="2800" dirty="0" smtClean="0">
                <a:latin typeface="Source Sans Pro"/>
                <a:cs typeface="Source Sans Pro"/>
              </a:rPr>
              <a:t>mpact of </a:t>
            </a:r>
            <a:r>
              <a:rPr lang="fr-FR" sz="2800" dirty="0" err="1" smtClean="0">
                <a:latin typeface="Source Sans Pro"/>
                <a:cs typeface="Source Sans Pro"/>
              </a:rPr>
              <a:t>metaphors</a:t>
            </a:r>
            <a:r>
              <a:rPr lang="fr-FR" sz="2800" dirty="0" smtClean="0">
                <a:latin typeface="Source Sans Pro"/>
                <a:cs typeface="Source Sans Pro"/>
              </a:rPr>
              <a:t>?</a:t>
            </a:r>
            <a:endParaRPr lang="fr-FR" sz="2800" dirty="0">
              <a:latin typeface="Source Sans Pro"/>
              <a:cs typeface="Source Sans Pro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772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38200" y="2237290"/>
            <a:ext cx="1097198" cy="11287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  <a:alpha val="73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  <a:alpha val="73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  <a:alpha val="73000"/>
                </a:schemeClr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Control 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87798" y="2237290"/>
            <a:ext cx="1097198" cy="11287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Neutral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092562" y="886854"/>
            <a:ext cx="726123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err="1"/>
              <a:t>Some</a:t>
            </a:r>
            <a:r>
              <a:rPr lang="fr-FR" sz="2000" dirty="0"/>
              <a:t> people propose the </a:t>
            </a:r>
            <a:r>
              <a:rPr lang="fr-FR" sz="2000" dirty="0" err="1"/>
              <a:t>idea</a:t>
            </a:r>
            <a:r>
              <a:rPr lang="fr-FR" sz="2000" dirty="0"/>
              <a:t> of a </a:t>
            </a:r>
            <a:r>
              <a:rPr lang="fr-FR" sz="2000" dirty="0" err="1"/>
              <a:t>universal</a:t>
            </a:r>
            <a:r>
              <a:rPr lang="fr-FR" sz="2000" dirty="0"/>
              <a:t> allocation, </a:t>
            </a:r>
            <a:r>
              <a:rPr lang="fr-FR" sz="2000" dirty="0" err="1"/>
              <a:t>also</a:t>
            </a:r>
            <a:r>
              <a:rPr lang="fr-FR" sz="2000" dirty="0"/>
              <a:t> </a:t>
            </a:r>
            <a:r>
              <a:rPr lang="fr-FR" sz="2000" dirty="0" err="1"/>
              <a:t>called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, </a:t>
            </a:r>
            <a:r>
              <a:rPr lang="fr-FR" sz="2000" dirty="0" err="1"/>
              <a:t>unconditional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 or </a:t>
            </a:r>
            <a:r>
              <a:rPr lang="fr-FR" sz="2000" dirty="0" err="1"/>
              <a:t>Citizen’s</a:t>
            </a:r>
            <a:r>
              <a:rPr lang="fr-FR" sz="2000" dirty="0"/>
              <a:t> </a:t>
            </a:r>
            <a:r>
              <a:rPr lang="fr-FR" sz="2000" dirty="0" err="1"/>
              <a:t>income</a:t>
            </a:r>
            <a:r>
              <a:rPr lang="fr-FR" sz="2000" dirty="0"/>
              <a:t> (</a:t>
            </a:r>
            <a:r>
              <a:rPr lang="fr-FR" sz="2000" dirty="0" err="1"/>
              <a:t>depending</a:t>
            </a:r>
            <a:r>
              <a:rPr lang="fr-FR" sz="2000" dirty="0"/>
              <a:t> on the country). This </a:t>
            </a:r>
            <a:r>
              <a:rPr lang="fr-FR" sz="2000" dirty="0" err="1"/>
              <a:t>can</a:t>
            </a:r>
            <a:r>
              <a:rPr lang="fr-FR" sz="2000" dirty="0"/>
              <a:t> </a:t>
            </a:r>
            <a:r>
              <a:rPr lang="fr-FR" sz="2000" dirty="0" err="1"/>
              <a:t>be</a:t>
            </a:r>
            <a:r>
              <a:rPr lang="fr-FR" sz="2000" dirty="0"/>
              <a:t> </a:t>
            </a:r>
            <a:r>
              <a:rPr lang="fr-FR" sz="2000" dirty="0" err="1"/>
              <a:t>defined</a:t>
            </a:r>
            <a:r>
              <a:rPr lang="fr-FR" sz="2000" dirty="0"/>
              <a:t> as: “an </a:t>
            </a:r>
            <a:r>
              <a:rPr lang="fr-FR" sz="2000" dirty="0" err="1"/>
              <a:t>income</a:t>
            </a:r>
            <a:r>
              <a:rPr lang="fr-FR" sz="2000" dirty="0"/>
              <a:t> </a:t>
            </a:r>
            <a:r>
              <a:rPr lang="fr-FR" sz="2000" dirty="0" err="1"/>
              <a:t>payed</a:t>
            </a:r>
            <a:r>
              <a:rPr lang="fr-FR" sz="2000" dirty="0"/>
              <a:t> by a political </a:t>
            </a:r>
            <a:r>
              <a:rPr lang="fr-FR" sz="2000" dirty="0" err="1"/>
              <a:t>community</a:t>
            </a:r>
            <a:r>
              <a:rPr lang="fr-FR" sz="2000" dirty="0"/>
              <a:t> to all </a:t>
            </a:r>
            <a:r>
              <a:rPr lang="fr-FR" sz="2000" dirty="0" err="1"/>
              <a:t>its</a:t>
            </a:r>
            <a:r>
              <a:rPr lang="fr-FR" sz="2000" dirty="0"/>
              <a:t> </a:t>
            </a:r>
            <a:r>
              <a:rPr lang="fr-FR" sz="2000" dirty="0" err="1"/>
              <a:t>members</a:t>
            </a:r>
            <a:r>
              <a:rPr lang="fr-FR" sz="2000" dirty="0"/>
              <a:t>, on an </a:t>
            </a:r>
            <a:r>
              <a:rPr lang="fr-FR" sz="2000" dirty="0" err="1"/>
              <a:t>individual</a:t>
            </a:r>
            <a:r>
              <a:rPr lang="fr-FR" sz="2000" dirty="0"/>
              <a:t> basis, </a:t>
            </a:r>
            <a:r>
              <a:rPr lang="fr-FR" sz="2000" dirty="0" err="1"/>
              <a:t>without</a:t>
            </a:r>
            <a:r>
              <a:rPr lang="fr-FR" sz="2000" dirty="0"/>
              <a:t> </a:t>
            </a:r>
            <a:r>
              <a:rPr lang="fr-FR" sz="2000" dirty="0" err="1"/>
              <a:t>means</a:t>
            </a:r>
            <a:r>
              <a:rPr lang="fr-FR" sz="2000" dirty="0"/>
              <a:t>-test or </a:t>
            </a:r>
            <a:r>
              <a:rPr lang="fr-FR" sz="2000" dirty="0" err="1"/>
              <a:t>work</a:t>
            </a:r>
            <a:r>
              <a:rPr lang="fr-FR" sz="2000" dirty="0"/>
              <a:t> </a:t>
            </a:r>
            <a:r>
              <a:rPr lang="fr-FR" sz="2000" dirty="0" err="1"/>
              <a:t>requirement</a:t>
            </a:r>
            <a:r>
              <a:rPr lang="fr-FR" sz="2000" dirty="0" smtClean="0"/>
              <a:t>”.</a:t>
            </a:r>
            <a:r>
              <a:rPr lang="fr-FR" sz="2000" b="1" i="1" dirty="0" smtClean="0"/>
              <a:t> </a:t>
            </a:r>
            <a:r>
              <a:rPr lang="fr-FR" sz="2000" dirty="0" err="1" smtClean="0">
                <a:solidFill>
                  <a:srgbClr val="70AD47"/>
                </a:solidFill>
              </a:rPr>
              <a:t>We</a:t>
            </a:r>
            <a:r>
              <a:rPr lang="fr-FR" sz="2000" dirty="0" smtClean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could</a:t>
            </a:r>
            <a:r>
              <a:rPr lang="fr-FR" sz="2000" dirty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see</a:t>
            </a:r>
            <a:r>
              <a:rPr lang="fr-FR" sz="2000" dirty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it</a:t>
            </a:r>
            <a:r>
              <a:rPr lang="fr-FR" sz="2000" dirty="0">
                <a:solidFill>
                  <a:srgbClr val="70AD47"/>
                </a:solidFill>
              </a:rPr>
              <a:t> as an </a:t>
            </a:r>
            <a:r>
              <a:rPr lang="fr-FR" sz="2000" dirty="0" err="1">
                <a:solidFill>
                  <a:srgbClr val="70AD47"/>
                </a:solidFill>
              </a:rPr>
              <a:t>income</a:t>
            </a:r>
            <a:r>
              <a:rPr lang="fr-FR" sz="2000" dirty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that</a:t>
            </a:r>
            <a:r>
              <a:rPr lang="fr-FR" sz="2000" dirty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citizens</a:t>
            </a:r>
            <a:r>
              <a:rPr lang="fr-FR" sz="2000" dirty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receive</a:t>
            </a:r>
            <a:r>
              <a:rPr lang="fr-FR" sz="2000" dirty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from</a:t>
            </a:r>
            <a:r>
              <a:rPr lang="fr-FR" sz="2000" dirty="0">
                <a:solidFill>
                  <a:srgbClr val="70AD47"/>
                </a:solidFill>
              </a:rPr>
              <a:t> the State by the </a:t>
            </a:r>
            <a:r>
              <a:rPr lang="fr-FR" sz="2000" dirty="0" err="1">
                <a:solidFill>
                  <a:srgbClr val="70AD47"/>
                </a:solidFill>
              </a:rPr>
              <a:t>very</a:t>
            </a:r>
            <a:r>
              <a:rPr lang="fr-FR" sz="2000" dirty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fact</a:t>
            </a:r>
            <a:r>
              <a:rPr lang="fr-FR" sz="2000" dirty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that</a:t>
            </a:r>
            <a:r>
              <a:rPr lang="fr-FR" sz="2000" dirty="0">
                <a:solidFill>
                  <a:srgbClr val="70AD47"/>
                </a:solidFill>
              </a:rPr>
              <a:t> </a:t>
            </a:r>
            <a:r>
              <a:rPr lang="fr-FR" sz="2000" dirty="0" err="1">
                <a:solidFill>
                  <a:srgbClr val="70AD47"/>
                </a:solidFill>
              </a:rPr>
              <a:t>they</a:t>
            </a:r>
            <a:r>
              <a:rPr lang="fr-FR" sz="2000" dirty="0">
                <a:solidFill>
                  <a:srgbClr val="70AD47"/>
                </a:solidFill>
              </a:rPr>
              <a:t> are </a:t>
            </a:r>
            <a:r>
              <a:rPr lang="fr-FR" sz="2000" dirty="0" err="1">
                <a:solidFill>
                  <a:srgbClr val="70AD47"/>
                </a:solidFill>
              </a:rPr>
              <a:t>members</a:t>
            </a:r>
            <a:r>
              <a:rPr lang="fr-FR" sz="2000" dirty="0">
                <a:solidFill>
                  <a:srgbClr val="70AD47"/>
                </a:solidFill>
              </a:rPr>
              <a:t> of </a:t>
            </a:r>
            <a:r>
              <a:rPr lang="fr-FR" sz="2000" dirty="0" err="1">
                <a:solidFill>
                  <a:srgbClr val="70AD47"/>
                </a:solidFill>
              </a:rPr>
              <a:t>it</a:t>
            </a:r>
            <a:r>
              <a:rPr lang="fr-FR" sz="2000" dirty="0" smtClean="0">
                <a:solidFill>
                  <a:srgbClr val="70AD47"/>
                </a:solidFill>
              </a:rPr>
              <a:t>.</a:t>
            </a:r>
            <a:endParaRPr lang="fr-FR" sz="2000" i="1" dirty="0" smtClean="0"/>
          </a:p>
          <a:p>
            <a:pPr algn="just"/>
            <a:endParaRPr lang="fr-FR" sz="2000" dirty="0"/>
          </a:p>
          <a:p>
            <a:pPr algn="just"/>
            <a:r>
              <a:rPr lang="fr-FR" sz="2000" dirty="0" err="1"/>
              <a:t>Although</a:t>
            </a:r>
            <a:r>
              <a:rPr lang="fr-FR" sz="2000" dirty="0"/>
              <a:t> </a:t>
            </a:r>
            <a:r>
              <a:rPr lang="fr-FR" sz="2000" dirty="0" err="1"/>
              <a:t>this</a:t>
            </a:r>
            <a:r>
              <a:rPr lang="fr-FR" sz="2000" dirty="0"/>
              <a:t> </a:t>
            </a:r>
            <a:r>
              <a:rPr lang="fr-FR" sz="2000" dirty="0" err="1"/>
              <a:t>idea</a:t>
            </a:r>
            <a:r>
              <a:rPr lang="fr-FR" sz="2000" dirty="0"/>
              <a:t> has long been </a:t>
            </a:r>
            <a:r>
              <a:rPr lang="fr-FR" sz="2000" dirty="0" err="1"/>
              <a:t>connected</a:t>
            </a:r>
            <a:r>
              <a:rPr lang="fr-FR" sz="2000" dirty="0"/>
              <a:t> to an </a:t>
            </a:r>
            <a:r>
              <a:rPr lang="fr-FR" sz="2000" dirty="0" err="1"/>
              <a:t>utopia</a:t>
            </a:r>
            <a:r>
              <a:rPr lang="fr-FR" sz="2000" dirty="0"/>
              <a:t> </a:t>
            </a:r>
            <a:r>
              <a:rPr lang="fr-FR" sz="2000" dirty="0" err="1"/>
              <a:t>entertained</a:t>
            </a:r>
            <a:r>
              <a:rPr lang="fr-FR" sz="2000" dirty="0"/>
              <a:t> by </a:t>
            </a:r>
            <a:r>
              <a:rPr lang="fr-FR" sz="2000" dirty="0" err="1"/>
              <a:t>intellectuals</a:t>
            </a:r>
            <a:r>
              <a:rPr lang="fr-FR" sz="2000" dirty="0"/>
              <a:t> (but </a:t>
            </a:r>
            <a:r>
              <a:rPr lang="fr-FR" sz="2000" dirty="0" err="1"/>
              <a:t>defended</a:t>
            </a:r>
            <a:r>
              <a:rPr lang="fr-FR" sz="2000" dirty="0"/>
              <a:t> by </a:t>
            </a:r>
            <a:r>
              <a:rPr lang="fr-FR" sz="2000" dirty="0" err="1"/>
              <a:t>numerous</a:t>
            </a:r>
            <a:r>
              <a:rPr lang="fr-FR" sz="2000" dirty="0"/>
              <a:t> Nobel </a:t>
            </a:r>
            <a:r>
              <a:rPr lang="fr-FR" sz="2000" dirty="0" err="1"/>
              <a:t>Prizes</a:t>
            </a:r>
            <a:r>
              <a:rPr lang="fr-FR" sz="2000" dirty="0"/>
              <a:t> in </a:t>
            </a:r>
            <a:r>
              <a:rPr lang="fr-FR" sz="2000" dirty="0" err="1"/>
              <a:t>Economic</a:t>
            </a:r>
            <a:r>
              <a:rPr lang="fr-FR" sz="2000" dirty="0"/>
              <a:t> Sciences), </a:t>
            </a:r>
            <a:r>
              <a:rPr lang="fr-FR" sz="2000" dirty="0" err="1"/>
              <a:t>it</a:t>
            </a:r>
            <a:r>
              <a:rPr lang="fr-FR" sz="2000" dirty="0"/>
              <a:t> has </a:t>
            </a:r>
            <a:r>
              <a:rPr lang="fr-FR" sz="2000" dirty="0" err="1"/>
              <a:t>slowly</a:t>
            </a:r>
            <a:r>
              <a:rPr lang="fr-FR" sz="2000" dirty="0"/>
              <a:t> </a:t>
            </a:r>
            <a:r>
              <a:rPr lang="fr-FR" sz="2000" dirty="0" err="1"/>
              <a:t>gained</a:t>
            </a:r>
            <a:r>
              <a:rPr lang="fr-FR" sz="2000" dirty="0"/>
              <a:t> </a:t>
            </a:r>
            <a:r>
              <a:rPr lang="fr-FR" sz="2000" dirty="0" err="1"/>
              <a:t>ground</a:t>
            </a:r>
            <a:r>
              <a:rPr lang="fr-FR" sz="2000" dirty="0"/>
              <a:t>. It has </a:t>
            </a:r>
            <a:r>
              <a:rPr lang="fr-FR" sz="2000" dirty="0" err="1"/>
              <a:t>punctually</a:t>
            </a:r>
            <a:r>
              <a:rPr lang="fr-FR" sz="2000" dirty="0"/>
              <a:t> been </a:t>
            </a:r>
            <a:r>
              <a:rPr lang="fr-FR" sz="2000" dirty="0" err="1"/>
              <a:t>tested</a:t>
            </a:r>
            <a:r>
              <a:rPr lang="fr-FR" sz="2000" dirty="0"/>
              <a:t> in Canada, the United States, </a:t>
            </a:r>
            <a:r>
              <a:rPr lang="fr-FR" sz="2000" dirty="0" err="1"/>
              <a:t>India</a:t>
            </a:r>
            <a:r>
              <a:rPr lang="fr-FR" sz="2000" dirty="0"/>
              <a:t>; has been </a:t>
            </a:r>
            <a:r>
              <a:rPr lang="fr-FR" sz="2000" dirty="0" err="1"/>
              <a:t>launched</a:t>
            </a:r>
            <a:r>
              <a:rPr lang="fr-FR" sz="2000" dirty="0"/>
              <a:t> by Lula in </a:t>
            </a:r>
            <a:r>
              <a:rPr lang="fr-FR" sz="2000" dirty="0" err="1"/>
              <a:t>Brazil</a:t>
            </a:r>
            <a:r>
              <a:rPr lang="fr-FR" sz="2000" dirty="0"/>
              <a:t>; in Alaska, </a:t>
            </a:r>
            <a:r>
              <a:rPr lang="fr-FR" sz="2000" dirty="0" err="1"/>
              <a:t>it</a:t>
            </a:r>
            <a:r>
              <a:rPr lang="fr-FR" sz="2000" dirty="0"/>
              <a:t> </a:t>
            </a:r>
            <a:r>
              <a:rPr lang="fr-FR" sz="2000" dirty="0" err="1"/>
              <a:t>exists</a:t>
            </a:r>
            <a:r>
              <a:rPr lang="fr-FR" sz="2000" dirty="0"/>
              <a:t> by </a:t>
            </a:r>
            <a:r>
              <a:rPr lang="fr-FR" sz="2000" dirty="0" err="1"/>
              <a:t>means</a:t>
            </a:r>
            <a:r>
              <a:rPr lang="fr-FR" sz="2000" dirty="0"/>
              <a:t> of a redistribution of </a:t>
            </a:r>
            <a:r>
              <a:rPr lang="fr-FR" sz="2000" dirty="0" err="1"/>
              <a:t>energetic</a:t>
            </a:r>
            <a:r>
              <a:rPr lang="fr-FR" sz="2000" dirty="0"/>
              <a:t> </a:t>
            </a:r>
            <a:r>
              <a:rPr lang="fr-FR" sz="2000" dirty="0" err="1"/>
              <a:t>benefits</a:t>
            </a:r>
            <a:r>
              <a:rPr lang="fr-FR" sz="2000" dirty="0"/>
              <a:t> of the state.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In </a:t>
            </a:r>
            <a:r>
              <a:rPr lang="fr-FR" sz="2000" dirty="0" err="1"/>
              <a:t>our</a:t>
            </a:r>
            <a:r>
              <a:rPr lang="fr-FR" sz="2000" dirty="0"/>
              <a:t> country, the </a:t>
            </a:r>
            <a:r>
              <a:rPr lang="fr-FR" sz="2000" dirty="0" err="1"/>
              <a:t>debate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under</a:t>
            </a:r>
            <a:r>
              <a:rPr lang="fr-FR" sz="2000" dirty="0"/>
              <a:t> </a:t>
            </a:r>
            <a:r>
              <a:rPr lang="fr-FR" sz="2000" dirty="0" err="1"/>
              <a:t>way</a:t>
            </a:r>
            <a:r>
              <a:rPr lang="fr-FR" sz="2000" dirty="0"/>
              <a:t>. And </a:t>
            </a:r>
            <a:r>
              <a:rPr lang="fr-FR" sz="2000" dirty="0" err="1"/>
              <a:t>you</a:t>
            </a:r>
            <a:r>
              <a:rPr lang="fr-FR" sz="2000" dirty="0"/>
              <a:t>, </a:t>
            </a:r>
            <a:r>
              <a:rPr lang="fr-FR" sz="2000" dirty="0" err="1"/>
              <a:t>what</a:t>
            </a:r>
            <a:r>
              <a:rPr lang="fr-FR" sz="2000" dirty="0"/>
              <a:t> do </a:t>
            </a:r>
            <a:r>
              <a:rPr lang="fr-FR" sz="2000" dirty="0" err="1"/>
              <a:t>you</a:t>
            </a:r>
            <a:r>
              <a:rPr lang="fr-FR" sz="2000" dirty="0"/>
              <a:t> </a:t>
            </a:r>
            <a:r>
              <a:rPr lang="fr-FR" sz="2000" dirty="0" err="1"/>
              <a:t>think</a:t>
            </a:r>
            <a:r>
              <a:rPr lang="fr-FR" sz="2000" dirty="0"/>
              <a:t>?</a:t>
            </a:r>
          </a:p>
          <a:p>
            <a:pPr algn="just"/>
            <a:endParaRPr lang="fr-FR" sz="20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838200" y="3518413"/>
            <a:ext cx="1097198" cy="1128723"/>
          </a:xfrm>
          <a:prstGeom prst="roundRect">
            <a:avLst/>
          </a:prstGeom>
          <a:gradFill flip="none" rotWithShape="1">
            <a:gsLst>
              <a:gs pos="0">
                <a:schemeClr val="accent6">
                  <a:satMod val="103000"/>
                  <a:lumMod val="102000"/>
                  <a:tint val="94000"/>
                  <a:alpha val="80000"/>
                </a:schemeClr>
              </a:gs>
              <a:gs pos="50000">
                <a:schemeClr val="accent6">
                  <a:satMod val="110000"/>
                  <a:lumMod val="100000"/>
                  <a:shade val="100000"/>
                  <a:alpha val="80000"/>
                </a:schemeClr>
              </a:gs>
              <a:gs pos="100000">
                <a:schemeClr val="accent6">
                  <a:lumMod val="99000"/>
                  <a:satMod val="120000"/>
                  <a:shade val="78000"/>
                  <a:alpha val="80000"/>
                </a:schemeClr>
              </a:gs>
            </a:gsLst>
            <a:lin ang="5400000" scaled="0"/>
            <a:tileRect/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Inconditionality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2087798" y="3518413"/>
            <a:ext cx="1097198" cy="112872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POCKET MONEY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7116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38200" y="2237290"/>
            <a:ext cx="1097198" cy="11287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  <a:alpha val="73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  <a:alpha val="73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  <a:alpha val="73000"/>
                </a:schemeClr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Control 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87798" y="2237290"/>
            <a:ext cx="1097198" cy="11287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Neutral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092562" y="886854"/>
            <a:ext cx="726123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err="1"/>
              <a:t>Some</a:t>
            </a:r>
            <a:r>
              <a:rPr lang="fr-FR" sz="2000" dirty="0"/>
              <a:t> people propose the </a:t>
            </a:r>
            <a:r>
              <a:rPr lang="fr-FR" sz="2000" dirty="0" err="1"/>
              <a:t>idea</a:t>
            </a:r>
            <a:r>
              <a:rPr lang="fr-FR" sz="2000" dirty="0"/>
              <a:t> of a </a:t>
            </a:r>
            <a:r>
              <a:rPr lang="fr-FR" sz="2000" dirty="0" err="1"/>
              <a:t>universal</a:t>
            </a:r>
            <a:r>
              <a:rPr lang="fr-FR" sz="2000" dirty="0"/>
              <a:t> allocation, </a:t>
            </a:r>
            <a:r>
              <a:rPr lang="fr-FR" sz="2000" dirty="0" err="1"/>
              <a:t>also</a:t>
            </a:r>
            <a:r>
              <a:rPr lang="fr-FR" sz="2000" dirty="0"/>
              <a:t> </a:t>
            </a:r>
            <a:r>
              <a:rPr lang="fr-FR" sz="2000" dirty="0" err="1"/>
              <a:t>called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, </a:t>
            </a:r>
            <a:r>
              <a:rPr lang="fr-FR" sz="2000" dirty="0" err="1"/>
              <a:t>unconditional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 or </a:t>
            </a:r>
            <a:r>
              <a:rPr lang="fr-FR" sz="2000" dirty="0" err="1"/>
              <a:t>Citizen’s</a:t>
            </a:r>
            <a:r>
              <a:rPr lang="fr-FR" sz="2000" dirty="0"/>
              <a:t> </a:t>
            </a:r>
            <a:r>
              <a:rPr lang="fr-FR" sz="2000" dirty="0" err="1"/>
              <a:t>income</a:t>
            </a:r>
            <a:r>
              <a:rPr lang="fr-FR" sz="2000" dirty="0"/>
              <a:t> (</a:t>
            </a:r>
            <a:r>
              <a:rPr lang="fr-FR" sz="2000" dirty="0" err="1"/>
              <a:t>depending</a:t>
            </a:r>
            <a:r>
              <a:rPr lang="fr-FR" sz="2000" dirty="0"/>
              <a:t> on the country). This </a:t>
            </a:r>
            <a:r>
              <a:rPr lang="fr-FR" sz="2000" dirty="0" err="1"/>
              <a:t>can</a:t>
            </a:r>
            <a:r>
              <a:rPr lang="fr-FR" sz="2000" dirty="0"/>
              <a:t> </a:t>
            </a:r>
            <a:r>
              <a:rPr lang="fr-FR" sz="2000" dirty="0" err="1"/>
              <a:t>be</a:t>
            </a:r>
            <a:r>
              <a:rPr lang="fr-FR" sz="2000" dirty="0"/>
              <a:t> </a:t>
            </a:r>
            <a:r>
              <a:rPr lang="fr-FR" sz="2000" dirty="0" err="1"/>
              <a:t>defined</a:t>
            </a:r>
            <a:r>
              <a:rPr lang="fr-FR" sz="2000" dirty="0"/>
              <a:t> as: “an </a:t>
            </a:r>
            <a:r>
              <a:rPr lang="fr-FR" sz="2000" dirty="0" err="1"/>
              <a:t>income</a:t>
            </a:r>
            <a:r>
              <a:rPr lang="fr-FR" sz="2000" dirty="0"/>
              <a:t> </a:t>
            </a:r>
            <a:r>
              <a:rPr lang="fr-FR" sz="2000" dirty="0" err="1"/>
              <a:t>payed</a:t>
            </a:r>
            <a:r>
              <a:rPr lang="fr-FR" sz="2000" dirty="0"/>
              <a:t> by a political </a:t>
            </a:r>
            <a:r>
              <a:rPr lang="fr-FR" sz="2000" dirty="0" err="1"/>
              <a:t>community</a:t>
            </a:r>
            <a:r>
              <a:rPr lang="fr-FR" sz="2000" dirty="0"/>
              <a:t> to all </a:t>
            </a:r>
            <a:r>
              <a:rPr lang="fr-FR" sz="2000" dirty="0" err="1"/>
              <a:t>its</a:t>
            </a:r>
            <a:r>
              <a:rPr lang="fr-FR" sz="2000" dirty="0"/>
              <a:t> </a:t>
            </a:r>
            <a:r>
              <a:rPr lang="fr-FR" sz="2000" dirty="0" err="1"/>
              <a:t>members</a:t>
            </a:r>
            <a:r>
              <a:rPr lang="fr-FR" sz="2000" dirty="0"/>
              <a:t>, on an </a:t>
            </a:r>
            <a:r>
              <a:rPr lang="fr-FR" sz="2000" dirty="0" err="1"/>
              <a:t>individual</a:t>
            </a:r>
            <a:r>
              <a:rPr lang="fr-FR" sz="2000" dirty="0"/>
              <a:t> basis, </a:t>
            </a:r>
            <a:r>
              <a:rPr lang="fr-FR" sz="2000" dirty="0" err="1"/>
              <a:t>without</a:t>
            </a:r>
            <a:r>
              <a:rPr lang="fr-FR" sz="2000" dirty="0"/>
              <a:t> </a:t>
            </a:r>
            <a:r>
              <a:rPr lang="fr-FR" sz="2000" dirty="0" err="1"/>
              <a:t>means</a:t>
            </a:r>
            <a:r>
              <a:rPr lang="fr-FR" sz="2000" dirty="0"/>
              <a:t>-test or </a:t>
            </a:r>
            <a:r>
              <a:rPr lang="fr-FR" sz="2000" dirty="0" err="1"/>
              <a:t>work</a:t>
            </a:r>
            <a:r>
              <a:rPr lang="fr-FR" sz="2000" dirty="0"/>
              <a:t> </a:t>
            </a:r>
            <a:r>
              <a:rPr lang="fr-FR" sz="2000" dirty="0" err="1"/>
              <a:t>requirement</a:t>
            </a:r>
            <a:r>
              <a:rPr lang="fr-FR" sz="2000" dirty="0" smtClean="0"/>
              <a:t>”.</a:t>
            </a:r>
            <a:r>
              <a:rPr lang="fr-FR" sz="2000" b="1" dirty="0" smtClean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We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could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see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it</a:t>
            </a:r>
            <a:r>
              <a:rPr lang="fr-FR" sz="2000" dirty="0">
                <a:solidFill>
                  <a:srgbClr val="660066"/>
                </a:solidFill>
              </a:rPr>
              <a:t> as a </a:t>
            </a:r>
            <a:r>
              <a:rPr lang="fr-FR" sz="2000" b="1" dirty="0">
                <a:solidFill>
                  <a:srgbClr val="660066"/>
                </a:solidFill>
              </a:rPr>
              <a:t>base frame </a:t>
            </a:r>
            <a:r>
              <a:rPr lang="fr-FR" sz="2000" dirty="0" err="1">
                <a:solidFill>
                  <a:srgbClr val="660066"/>
                </a:solidFill>
              </a:rPr>
              <a:t>supplied</a:t>
            </a:r>
            <a:r>
              <a:rPr lang="fr-FR" sz="2000" dirty="0">
                <a:solidFill>
                  <a:srgbClr val="660066"/>
                </a:solidFill>
              </a:rPr>
              <a:t> by the State </a:t>
            </a:r>
            <a:r>
              <a:rPr lang="fr-FR" sz="2000" dirty="0" err="1">
                <a:solidFill>
                  <a:srgbClr val="660066"/>
                </a:solidFill>
              </a:rPr>
              <a:t>so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that</a:t>
            </a:r>
            <a:r>
              <a:rPr lang="fr-FR" sz="2000" dirty="0">
                <a:solidFill>
                  <a:srgbClr val="660066"/>
                </a:solidFill>
              </a:rPr>
              <a:t> the </a:t>
            </a:r>
            <a:r>
              <a:rPr lang="fr-FR" sz="2000" dirty="0" err="1">
                <a:solidFill>
                  <a:srgbClr val="660066"/>
                </a:solidFill>
              </a:rPr>
              <a:t>citizens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can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b="1" dirty="0" err="1">
                <a:solidFill>
                  <a:srgbClr val="660066"/>
                </a:solidFill>
              </a:rPr>
              <a:t>build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their</a:t>
            </a:r>
            <a:r>
              <a:rPr lang="fr-FR" sz="2000" dirty="0">
                <a:solidFill>
                  <a:srgbClr val="660066"/>
                </a:solidFill>
              </a:rPr>
              <a:t> life </a:t>
            </a:r>
            <a:r>
              <a:rPr lang="fr-FR" sz="2000" dirty="0" err="1">
                <a:solidFill>
                  <a:srgbClr val="660066"/>
                </a:solidFill>
              </a:rPr>
              <a:t>freely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without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having</a:t>
            </a:r>
            <a:r>
              <a:rPr lang="fr-FR" sz="2000" dirty="0">
                <a:solidFill>
                  <a:srgbClr val="660066"/>
                </a:solidFill>
              </a:rPr>
              <a:t> to </a:t>
            </a:r>
            <a:r>
              <a:rPr lang="fr-FR" sz="2000" dirty="0" err="1">
                <a:solidFill>
                  <a:srgbClr val="660066"/>
                </a:solidFill>
              </a:rPr>
              <a:t>be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concerned</a:t>
            </a:r>
            <a:r>
              <a:rPr lang="fr-FR" sz="2000" dirty="0">
                <a:solidFill>
                  <a:srgbClr val="660066"/>
                </a:solidFill>
              </a:rPr>
              <a:t> about </a:t>
            </a:r>
            <a:r>
              <a:rPr lang="fr-FR" sz="2000" dirty="0" err="1">
                <a:solidFill>
                  <a:srgbClr val="660066"/>
                </a:solidFill>
              </a:rPr>
              <a:t>material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constraints</a:t>
            </a:r>
            <a:r>
              <a:rPr lang="fr-FR" sz="2000" dirty="0" smtClean="0">
                <a:solidFill>
                  <a:srgbClr val="660066"/>
                </a:solidFill>
              </a:rPr>
              <a:t>.</a:t>
            </a:r>
            <a:endParaRPr lang="fr-FR" sz="2000" i="1" dirty="0" smtClean="0"/>
          </a:p>
          <a:p>
            <a:pPr algn="just"/>
            <a:endParaRPr lang="fr-FR" sz="2000" dirty="0"/>
          </a:p>
          <a:p>
            <a:pPr algn="just"/>
            <a:r>
              <a:rPr lang="fr-FR" sz="2000" dirty="0" err="1"/>
              <a:t>Although</a:t>
            </a:r>
            <a:r>
              <a:rPr lang="fr-FR" sz="2000" dirty="0"/>
              <a:t> </a:t>
            </a:r>
            <a:r>
              <a:rPr lang="fr-FR" sz="2000" dirty="0" err="1"/>
              <a:t>this</a:t>
            </a:r>
            <a:r>
              <a:rPr lang="fr-FR" sz="2000" dirty="0"/>
              <a:t> </a:t>
            </a:r>
            <a:r>
              <a:rPr lang="fr-FR" sz="2000" dirty="0" err="1"/>
              <a:t>idea</a:t>
            </a:r>
            <a:r>
              <a:rPr lang="fr-FR" sz="2000" dirty="0"/>
              <a:t> has long been </a:t>
            </a:r>
            <a:r>
              <a:rPr lang="fr-FR" sz="2000" dirty="0" err="1"/>
              <a:t>connected</a:t>
            </a:r>
            <a:r>
              <a:rPr lang="fr-FR" sz="2000" dirty="0"/>
              <a:t> to an </a:t>
            </a:r>
            <a:r>
              <a:rPr lang="fr-FR" sz="2000" dirty="0" err="1"/>
              <a:t>utopia</a:t>
            </a:r>
            <a:r>
              <a:rPr lang="fr-FR" sz="2000" dirty="0"/>
              <a:t> </a:t>
            </a:r>
            <a:r>
              <a:rPr lang="fr-FR" sz="2000" dirty="0" err="1"/>
              <a:t>entertained</a:t>
            </a:r>
            <a:r>
              <a:rPr lang="fr-FR" sz="2000" dirty="0"/>
              <a:t> by </a:t>
            </a:r>
            <a:r>
              <a:rPr lang="fr-FR" sz="2000" dirty="0" err="1"/>
              <a:t>intellectuals</a:t>
            </a:r>
            <a:r>
              <a:rPr lang="fr-FR" sz="2000" dirty="0"/>
              <a:t> (but </a:t>
            </a:r>
            <a:r>
              <a:rPr lang="fr-FR" sz="2000" dirty="0" err="1"/>
              <a:t>defended</a:t>
            </a:r>
            <a:r>
              <a:rPr lang="fr-FR" sz="2000" dirty="0"/>
              <a:t> by </a:t>
            </a:r>
            <a:r>
              <a:rPr lang="fr-FR" sz="2000" dirty="0" err="1"/>
              <a:t>numerous</a:t>
            </a:r>
            <a:r>
              <a:rPr lang="fr-FR" sz="2000" dirty="0"/>
              <a:t> Nobel </a:t>
            </a:r>
            <a:r>
              <a:rPr lang="fr-FR" sz="2000" dirty="0" err="1"/>
              <a:t>Prizes</a:t>
            </a:r>
            <a:r>
              <a:rPr lang="fr-FR" sz="2000" dirty="0"/>
              <a:t> in </a:t>
            </a:r>
            <a:r>
              <a:rPr lang="fr-FR" sz="2000" dirty="0" err="1"/>
              <a:t>Economic</a:t>
            </a:r>
            <a:r>
              <a:rPr lang="fr-FR" sz="2000" dirty="0"/>
              <a:t> Sciences), </a:t>
            </a:r>
            <a:r>
              <a:rPr lang="fr-FR" sz="2000" dirty="0" err="1"/>
              <a:t>it</a:t>
            </a:r>
            <a:r>
              <a:rPr lang="fr-FR" sz="2000" dirty="0"/>
              <a:t> has </a:t>
            </a:r>
            <a:r>
              <a:rPr lang="fr-FR" sz="2000" dirty="0" err="1"/>
              <a:t>slowly</a:t>
            </a:r>
            <a:r>
              <a:rPr lang="fr-FR" sz="2000" dirty="0"/>
              <a:t> </a:t>
            </a:r>
            <a:r>
              <a:rPr lang="fr-FR" sz="2000" dirty="0" err="1"/>
              <a:t>gained</a:t>
            </a:r>
            <a:r>
              <a:rPr lang="fr-FR" sz="2000" dirty="0"/>
              <a:t> </a:t>
            </a:r>
            <a:r>
              <a:rPr lang="fr-FR" sz="2000" dirty="0" err="1"/>
              <a:t>ground</a:t>
            </a:r>
            <a:r>
              <a:rPr lang="fr-FR" sz="2000" dirty="0"/>
              <a:t>. It has </a:t>
            </a:r>
            <a:r>
              <a:rPr lang="fr-FR" sz="2000" dirty="0" err="1"/>
              <a:t>punctually</a:t>
            </a:r>
            <a:r>
              <a:rPr lang="fr-FR" sz="2000" dirty="0"/>
              <a:t> been </a:t>
            </a:r>
            <a:r>
              <a:rPr lang="fr-FR" sz="2000" dirty="0" err="1"/>
              <a:t>tested</a:t>
            </a:r>
            <a:r>
              <a:rPr lang="fr-FR" sz="2000" dirty="0"/>
              <a:t> in Canada, the United States, </a:t>
            </a:r>
            <a:r>
              <a:rPr lang="fr-FR" sz="2000" dirty="0" err="1"/>
              <a:t>India</a:t>
            </a:r>
            <a:r>
              <a:rPr lang="fr-FR" sz="2000" dirty="0"/>
              <a:t>; has been </a:t>
            </a:r>
            <a:r>
              <a:rPr lang="fr-FR" sz="2000" dirty="0" err="1"/>
              <a:t>launched</a:t>
            </a:r>
            <a:r>
              <a:rPr lang="fr-FR" sz="2000" dirty="0"/>
              <a:t> by Lula in </a:t>
            </a:r>
            <a:r>
              <a:rPr lang="fr-FR" sz="2000" dirty="0" err="1"/>
              <a:t>Brazil</a:t>
            </a:r>
            <a:r>
              <a:rPr lang="fr-FR" sz="2000" dirty="0"/>
              <a:t>; in Alaska, </a:t>
            </a:r>
            <a:r>
              <a:rPr lang="fr-FR" sz="2000" dirty="0" err="1"/>
              <a:t>it</a:t>
            </a:r>
            <a:r>
              <a:rPr lang="fr-FR" sz="2000" dirty="0"/>
              <a:t> </a:t>
            </a:r>
            <a:r>
              <a:rPr lang="fr-FR" sz="2000" dirty="0" err="1"/>
              <a:t>exists</a:t>
            </a:r>
            <a:r>
              <a:rPr lang="fr-FR" sz="2000" dirty="0"/>
              <a:t> by </a:t>
            </a:r>
            <a:r>
              <a:rPr lang="fr-FR" sz="2000" dirty="0" err="1"/>
              <a:t>means</a:t>
            </a:r>
            <a:r>
              <a:rPr lang="fr-FR" sz="2000" dirty="0"/>
              <a:t> of a redistribution of </a:t>
            </a:r>
            <a:r>
              <a:rPr lang="fr-FR" sz="2000" dirty="0" err="1"/>
              <a:t>energetic</a:t>
            </a:r>
            <a:r>
              <a:rPr lang="fr-FR" sz="2000" dirty="0"/>
              <a:t> </a:t>
            </a:r>
            <a:r>
              <a:rPr lang="fr-FR" sz="2000" dirty="0" err="1"/>
              <a:t>benefits</a:t>
            </a:r>
            <a:r>
              <a:rPr lang="fr-FR" sz="2000" dirty="0"/>
              <a:t> of the state.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In </a:t>
            </a:r>
            <a:r>
              <a:rPr lang="fr-FR" sz="2000" dirty="0" err="1"/>
              <a:t>our</a:t>
            </a:r>
            <a:r>
              <a:rPr lang="fr-FR" sz="2000" dirty="0"/>
              <a:t> country, the </a:t>
            </a:r>
            <a:r>
              <a:rPr lang="fr-FR" sz="2000" dirty="0" err="1"/>
              <a:t>debate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under</a:t>
            </a:r>
            <a:r>
              <a:rPr lang="fr-FR" sz="2000" dirty="0"/>
              <a:t> </a:t>
            </a:r>
            <a:r>
              <a:rPr lang="fr-FR" sz="2000" dirty="0" err="1"/>
              <a:t>way</a:t>
            </a:r>
            <a:r>
              <a:rPr lang="fr-FR" sz="2000" dirty="0"/>
              <a:t>. And </a:t>
            </a:r>
            <a:r>
              <a:rPr lang="fr-FR" sz="2000" dirty="0" err="1"/>
              <a:t>you</a:t>
            </a:r>
            <a:r>
              <a:rPr lang="fr-FR" sz="2000" dirty="0"/>
              <a:t>, </a:t>
            </a:r>
            <a:r>
              <a:rPr lang="fr-FR" sz="2000" dirty="0" err="1"/>
              <a:t>what</a:t>
            </a:r>
            <a:r>
              <a:rPr lang="fr-FR" sz="2000" dirty="0"/>
              <a:t> do </a:t>
            </a:r>
            <a:r>
              <a:rPr lang="fr-FR" sz="2000" dirty="0" err="1"/>
              <a:t>you</a:t>
            </a:r>
            <a:r>
              <a:rPr lang="fr-FR" sz="2000" dirty="0"/>
              <a:t> </a:t>
            </a:r>
            <a:r>
              <a:rPr lang="fr-FR" sz="2000" dirty="0" err="1"/>
              <a:t>think</a:t>
            </a:r>
            <a:r>
              <a:rPr lang="fr-FR" sz="2000" dirty="0"/>
              <a:t>?</a:t>
            </a:r>
          </a:p>
          <a:p>
            <a:pPr algn="just"/>
            <a:endParaRPr lang="fr-FR" sz="20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087798" y="3518413"/>
            <a:ext cx="1097198" cy="1128723"/>
          </a:xfrm>
          <a:prstGeom prst="roundRect">
            <a:avLst/>
          </a:prstGeom>
          <a:solidFill>
            <a:srgbClr val="7B46D0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1392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38200" y="2237290"/>
            <a:ext cx="1097198" cy="11287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  <a:alpha val="73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  <a:alpha val="73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  <a:alpha val="73000"/>
                </a:schemeClr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Control 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87798" y="2237290"/>
            <a:ext cx="1097198" cy="11287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Neutral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092562" y="886854"/>
            <a:ext cx="726123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err="1"/>
              <a:t>Some</a:t>
            </a:r>
            <a:r>
              <a:rPr lang="fr-FR" sz="2000" dirty="0"/>
              <a:t> people propose the </a:t>
            </a:r>
            <a:r>
              <a:rPr lang="fr-FR" sz="2000" dirty="0" err="1"/>
              <a:t>idea</a:t>
            </a:r>
            <a:r>
              <a:rPr lang="fr-FR" sz="2000" dirty="0"/>
              <a:t> of a </a:t>
            </a:r>
            <a:r>
              <a:rPr lang="fr-FR" sz="2000" dirty="0" err="1"/>
              <a:t>universal</a:t>
            </a:r>
            <a:r>
              <a:rPr lang="fr-FR" sz="2000" dirty="0"/>
              <a:t> allocation, </a:t>
            </a:r>
            <a:r>
              <a:rPr lang="fr-FR" sz="2000" dirty="0" err="1"/>
              <a:t>also</a:t>
            </a:r>
            <a:r>
              <a:rPr lang="fr-FR" sz="2000" dirty="0"/>
              <a:t> </a:t>
            </a:r>
            <a:r>
              <a:rPr lang="fr-FR" sz="2000" dirty="0" err="1"/>
              <a:t>called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, </a:t>
            </a:r>
            <a:r>
              <a:rPr lang="fr-FR" sz="2000" dirty="0" err="1"/>
              <a:t>unconditional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 or </a:t>
            </a:r>
            <a:r>
              <a:rPr lang="fr-FR" sz="2000" dirty="0" err="1"/>
              <a:t>Citizen’s</a:t>
            </a:r>
            <a:r>
              <a:rPr lang="fr-FR" sz="2000" dirty="0"/>
              <a:t> </a:t>
            </a:r>
            <a:r>
              <a:rPr lang="fr-FR" sz="2000" dirty="0" err="1"/>
              <a:t>income</a:t>
            </a:r>
            <a:r>
              <a:rPr lang="fr-FR" sz="2000" dirty="0"/>
              <a:t> (</a:t>
            </a:r>
            <a:r>
              <a:rPr lang="fr-FR" sz="2000" dirty="0" err="1"/>
              <a:t>depending</a:t>
            </a:r>
            <a:r>
              <a:rPr lang="fr-FR" sz="2000" dirty="0"/>
              <a:t> on the country). This </a:t>
            </a:r>
            <a:r>
              <a:rPr lang="fr-FR" sz="2000" dirty="0" err="1"/>
              <a:t>can</a:t>
            </a:r>
            <a:r>
              <a:rPr lang="fr-FR" sz="2000" dirty="0"/>
              <a:t> </a:t>
            </a:r>
            <a:r>
              <a:rPr lang="fr-FR" sz="2000" dirty="0" err="1"/>
              <a:t>be</a:t>
            </a:r>
            <a:r>
              <a:rPr lang="fr-FR" sz="2000" dirty="0"/>
              <a:t> </a:t>
            </a:r>
            <a:r>
              <a:rPr lang="fr-FR" sz="2000" dirty="0" err="1"/>
              <a:t>defined</a:t>
            </a:r>
            <a:r>
              <a:rPr lang="fr-FR" sz="2000" dirty="0"/>
              <a:t> as: “an </a:t>
            </a:r>
            <a:r>
              <a:rPr lang="fr-FR" sz="2000" dirty="0" err="1"/>
              <a:t>income</a:t>
            </a:r>
            <a:r>
              <a:rPr lang="fr-FR" sz="2000" dirty="0"/>
              <a:t> </a:t>
            </a:r>
            <a:r>
              <a:rPr lang="fr-FR" sz="2000" dirty="0" err="1"/>
              <a:t>payed</a:t>
            </a:r>
            <a:r>
              <a:rPr lang="fr-FR" sz="2000" dirty="0"/>
              <a:t> by a political </a:t>
            </a:r>
            <a:r>
              <a:rPr lang="fr-FR" sz="2000" dirty="0" err="1"/>
              <a:t>community</a:t>
            </a:r>
            <a:r>
              <a:rPr lang="fr-FR" sz="2000" dirty="0"/>
              <a:t> to all </a:t>
            </a:r>
            <a:r>
              <a:rPr lang="fr-FR" sz="2000" dirty="0" err="1"/>
              <a:t>its</a:t>
            </a:r>
            <a:r>
              <a:rPr lang="fr-FR" sz="2000" dirty="0"/>
              <a:t> </a:t>
            </a:r>
            <a:r>
              <a:rPr lang="fr-FR" sz="2000" dirty="0" err="1"/>
              <a:t>members</a:t>
            </a:r>
            <a:r>
              <a:rPr lang="fr-FR" sz="2000" dirty="0"/>
              <a:t>, on an </a:t>
            </a:r>
            <a:r>
              <a:rPr lang="fr-FR" sz="2000" dirty="0" err="1"/>
              <a:t>individual</a:t>
            </a:r>
            <a:r>
              <a:rPr lang="fr-FR" sz="2000" dirty="0"/>
              <a:t> basis, </a:t>
            </a:r>
            <a:r>
              <a:rPr lang="fr-FR" sz="2000" dirty="0" err="1"/>
              <a:t>without</a:t>
            </a:r>
            <a:r>
              <a:rPr lang="fr-FR" sz="2000" dirty="0"/>
              <a:t> </a:t>
            </a:r>
            <a:r>
              <a:rPr lang="fr-FR" sz="2000" dirty="0" err="1"/>
              <a:t>means</a:t>
            </a:r>
            <a:r>
              <a:rPr lang="fr-FR" sz="2000" dirty="0"/>
              <a:t>-test or </a:t>
            </a:r>
            <a:r>
              <a:rPr lang="fr-FR" sz="2000" dirty="0" err="1"/>
              <a:t>work</a:t>
            </a:r>
            <a:r>
              <a:rPr lang="fr-FR" sz="2000" dirty="0"/>
              <a:t> </a:t>
            </a:r>
            <a:r>
              <a:rPr lang="fr-FR" sz="2000" dirty="0" err="1"/>
              <a:t>requirement</a:t>
            </a:r>
            <a:r>
              <a:rPr lang="fr-FR" sz="2000" dirty="0" smtClean="0"/>
              <a:t>”.</a:t>
            </a:r>
            <a:r>
              <a:rPr lang="fr-FR" sz="2000" b="1" dirty="0" smtClean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We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could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see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it</a:t>
            </a:r>
            <a:r>
              <a:rPr lang="fr-FR" sz="2000" dirty="0">
                <a:solidFill>
                  <a:srgbClr val="660066"/>
                </a:solidFill>
              </a:rPr>
              <a:t> as an </a:t>
            </a:r>
            <a:r>
              <a:rPr lang="fr-FR" sz="2000" dirty="0" err="1">
                <a:solidFill>
                  <a:srgbClr val="660066"/>
                </a:solidFill>
              </a:rPr>
              <a:t>income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supplied</a:t>
            </a:r>
            <a:r>
              <a:rPr lang="fr-FR" sz="2000" dirty="0">
                <a:solidFill>
                  <a:srgbClr val="660066"/>
                </a:solidFill>
              </a:rPr>
              <a:t> by the State </a:t>
            </a:r>
            <a:r>
              <a:rPr lang="fr-FR" sz="2000" dirty="0" err="1">
                <a:solidFill>
                  <a:srgbClr val="660066"/>
                </a:solidFill>
              </a:rPr>
              <a:t>so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that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citizens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can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freely</a:t>
            </a:r>
            <a:r>
              <a:rPr lang="fr-FR" sz="2000" dirty="0">
                <a:solidFill>
                  <a:srgbClr val="660066"/>
                </a:solidFill>
              </a:rPr>
              <a:t> live </a:t>
            </a:r>
            <a:r>
              <a:rPr lang="fr-FR" sz="2000" dirty="0" err="1">
                <a:solidFill>
                  <a:srgbClr val="660066"/>
                </a:solidFill>
              </a:rPr>
              <a:t>their</a:t>
            </a:r>
            <a:r>
              <a:rPr lang="fr-FR" sz="2000" dirty="0">
                <a:solidFill>
                  <a:srgbClr val="660066"/>
                </a:solidFill>
              </a:rPr>
              <a:t> life </a:t>
            </a:r>
            <a:r>
              <a:rPr lang="fr-FR" sz="2000" dirty="0" err="1">
                <a:solidFill>
                  <a:srgbClr val="660066"/>
                </a:solidFill>
              </a:rPr>
              <a:t>without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having</a:t>
            </a:r>
            <a:r>
              <a:rPr lang="fr-FR" sz="2000" dirty="0">
                <a:solidFill>
                  <a:srgbClr val="660066"/>
                </a:solidFill>
              </a:rPr>
              <a:t> to </a:t>
            </a:r>
            <a:r>
              <a:rPr lang="fr-FR" sz="2000" dirty="0" err="1">
                <a:solidFill>
                  <a:srgbClr val="660066"/>
                </a:solidFill>
              </a:rPr>
              <a:t>be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concerned</a:t>
            </a:r>
            <a:r>
              <a:rPr lang="fr-FR" sz="2000" dirty="0">
                <a:solidFill>
                  <a:srgbClr val="660066"/>
                </a:solidFill>
              </a:rPr>
              <a:t> about </a:t>
            </a:r>
            <a:r>
              <a:rPr lang="fr-FR" sz="2000" dirty="0" err="1">
                <a:solidFill>
                  <a:srgbClr val="660066"/>
                </a:solidFill>
              </a:rPr>
              <a:t>material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constraints</a:t>
            </a:r>
            <a:r>
              <a:rPr lang="fr-FR" sz="2000" dirty="0" smtClean="0">
                <a:solidFill>
                  <a:srgbClr val="660066"/>
                </a:solidFill>
              </a:rPr>
              <a:t>.</a:t>
            </a:r>
            <a:endParaRPr lang="fr-FR" sz="2000" i="1" dirty="0" smtClean="0"/>
          </a:p>
          <a:p>
            <a:pPr algn="just"/>
            <a:endParaRPr lang="fr-FR" sz="2000" dirty="0"/>
          </a:p>
          <a:p>
            <a:pPr algn="just"/>
            <a:r>
              <a:rPr lang="fr-FR" sz="2000" dirty="0" err="1"/>
              <a:t>Although</a:t>
            </a:r>
            <a:r>
              <a:rPr lang="fr-FR" sz="2000" dirty="0"/>
              <a:t> </a:t>
            </a:r>
            <a:r>
              <a:rPr lang="fr-FR" sz="2000" dirty="0" err="1"/>
              <a:t>this</a:t>
            </a:r>
            <a:r>
              <a:rPr lang="fr-FR" sz="2000" dirty="0"/>
              <a:t> </a:t>
            </a:r>
            <a:r>
              <a:rPr lang="fr-FR" sz="2000" dirty="0" err="1"/>
              <a:t>idea</a:t>
            </a:r>
            <a:r>
              <a:rPr lang="fr-FR" sz="2000" dirty="0"/>
              <a:t> has long been </a:t>
            </a:r>
            <a:r>
              <a:rPr lang="fr-FR" sz="2000" dirty="0" err="1"/>
              <a:t>connected</a:t>
            </a:r>
            <a:r>
              <a:rPr lang="fr-FR" sz="2000" dirty="0"/>
              <a:t> to an </a:t>
            </a:r>
            <a:r>
              <a:rPr lang="fr-FR" sz="2000" dirty="0" err="1"/>
              <a:t>utopia</a:t>
            </a:r>
            <a:r>
              <a:rPr lang="fr-FR" sz="2000" dirty="0"/>
              <a:t> </a:t>
            </a:r>
            <a:r>
              <a:rPr lang="fr-FR" sz="2000" dirty="0" err="1"/>
              <a:t>entertained</a:t>
            </a:r>
            <a:r>
              <a:rPr lang="fr-FR" sz="2000" dirty="0"/>
              <a:t> by </a:t>
            </a:r>
            <a:r>
              <a:rPr lang="fr-FR" sz="2000" dirty="0" err="1"/>
              <a:t>intellectuals</a:t>
            </a:r>
            <a:r>
              <a:rPr lang="fr-FR" sz="2000" dirty="0"/>
              <a:t> (but </a:t>
            </a:r>
            <a:r>
              <a:rPr lang="fr-FR" sz="2000" dirty="0" err="1"/>
              <a:t>defended</a:t>
            </a:r>
            <a:r>
              <a:rPr lang="fr-FR" sz="2000" dirty="0"/>
              <a:t> by </a:t>
            </a:r>
            <a:r>
              <a:rPr lang="fr-FR" sz="2000" dirty="0" err="1"/>
              <a:t>numerous</a:t>
            </a:r>
            <a:r>
              <a:rPr lang="fr-FR" sz="2000" dirty="0"/>
              <a:t> Nobel </a:t>
            </a:r>
            <a:r>
              <a:rPr lang="fr-FR" sz="2000" dirty="0" err="1"/>
              <a:t>Prizes</a:t>
            </a:r>
            <a:r>
              <a:rPr lang="fr-FR" sz="2000" dirty="0"/>
              <a:t> in </a:t>
            </a:r>
            <a:r>
              <a:rPr lang="fr-FR" sz="2000" dirty="0" err="1"/>
              <a:t>Economic</a:t>
            </a:r>
            <a:r>
              <a:rPr lang="fr-FR" sz="2000" dirty="0"/>
              <a:t> Sciences), </a:t>
            </a:r>
            <a:r>
              <a:rPr lang="fr-FR" sz="2000" dirty="0" err="1"/>
              <a:t>it</a:t>
            </a:r>
            <a:r>
              <a:rPr lang="fr-FR" sz="2000" dirty="0"/>
              <a:t> has </a:t>
            </a:r>
            <a:r>
              <a:rPr lang="fr-FR" sz="2000" dirty="0" err="1"/>
              <a:t>slowly</a:t>
            </a:r>
            <a:r>
              <a:rPr lang="fr-FR" sz="2000" dirty="0"/>
              <a:t> </a:t>
            </a:r>
            <a:r>
              <a:rPr lang="fr-FR" sz="2000" dirty="0" err="1"/>
              <a:t>gained</a:t>
            </a:r>
            <a:r>
              <a:rPr lang="fr-FR" sz="2000" dirty="0"/>
              <a:t> </a:t>
            </a:r>
            <a:r>
              <a:rPr lang="fr-FR" sz="2000" dirty="0" err="1"/>
              <a:t>ground</a:t>
            </a:r>
            <a:r>
              <a:rPr lang="fr-FR" sz="2000" dirty="0"/>
              <a:t>. It has </a:t>
            </a:r>
            <a:r>
              <a:rPr lang="fr-FR" sz="2000" dirty="0" err="1"/>
              <a:t>punctually</a:t>
            </a:r>
            <a:r>
              <a:rPr lang="fr-FR" sz="2000" dirty="0"/>
              <a:t> been </a:t>
            </a:r>
            <a:r>
              <a:rPr lang="fr-FR" sz="2000" dirty="0" err="1"/>
              <a:t>tested</a:t>
            </a:r>
            <a:r>
              <a:rPr lang="fr-FR" sz="2000" dirty="0"/>
              <a:t> in Canada, the United States, </a:t>
            </a:r>
            <a:r>
              <a:rPr lang="fr-FR" sz="2000" dirty="0" err="1"/>
              <a:t>India</a:t>
            </a:r>
            <a:r>
              <a:rPr lang="fr-FR" sz="2000" dirty="0"/>
              <a:t>; has been </a:t>
            </a:r>
            <a:r>
              <a:rPr lang="fr-FR" sz="2000" dirty="0" err="1"/>
              <a:t>launched</a:t>
            </a:r>
            <a:r>
              <a:rPr lang="fr-FR" sz="2000" dirty="0"/>
              <a:t> by Lula in </a:t>
            </a:r>
            <a:r>
              <a:rPr lang="fr-FR" sz="2000" dirty="0" err="1"/>
              <a:t>Brazil</a:t>
            </a:r>
            <a:r>
              <a:rPr lang="fr-FR" sz="2000" dirty="0"/>
              <a:t>; in Alaska, </a:t>
            </a:r>
            <a:r>
              <a:rPr lang="fr-FR" sz="2000" dirty="0" err="1"/>
              <a:t>it</a:t>
            </a:r>
            <a:r>
              <a:rPr lang="fr-FR" sz="2000" dirty="0"/>
              <a:t> </a:t>
            </a:r>
            <a:r>
              <a:rPr lang="fr-FR" sz="2000" dirty="0" err="1"/>
              <a:t>exists</a:t>
            </a:r>
            <a:r>
              <a:rPr lang="fr-FR" sz="2000" dirty="0"/>
              <a:t> by </a:t>
            </a:r>
            <a:r>
              <a:rPr lang="fr-FR" sz="2000" dirty="0" err="1"/>
              <a:t>means</a:t>
            </a:r>
            <a:r>
              <a:rPr lang="fr-FR" sz="2000" dirty="0"/>
              <a:t> of a redistribution of </a:t>
            </a:r>
            <a:r>
              <a:rPr lang="fr-FR" sz="2000" dirty="0" err="1"/>
              <a:t>energetic</a:t>
            </a:r>
            <a:r>
              <a:rPr lang="fr-FR" sz="2000" dirty="0"/>
              <a:t> </a:t>
            </a:r>
            <a:r>
              <a:rPr lang="fr-FR" sz="2000" dirty="0" err="1"/>
              <a:t>benefits</a:t>
            </a:r>
            <a:r>
              <a:rPr lang="fr-FR" sz="2000" dirty="0"/>
              <a:t> of the state.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In </a:t>
            </a:r>
            <a:r>
              <a:rPr lang="fr-FR" sz="2000" dirty="0" err="1"/>
              <a:t>our</a:t>
            </a:r>
            <a:r>
              <a:rPr lang="fr-FR" sz="2000" dirty="0"/>
              <a:t> country, the </a:t>
            </a:r>
            <a:r>
              <a:rPr lang="fr-FR" sz="2000" dirty="0" err="1"/>
              <a:t>debate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under</a:t>
            </a:r>
            <a:r>
              <a:rPr lang="fr-FR" sz="2000" dirty="0"/>
              <a:t> </a:t>
            </a:r>
            <a:r>
              <a:rPr lang="fr-FR" sz="2000" dirty="0" err="1"/>
              <a:t>way</a:t>
            </a:r>
            <a:r>
              <a:rPr lang="fr-FR" sz="2000" dirty="0"/>
              <a:t>. And </a:t>
            </a:r>
            <a:r>
              <a:rPr lang="fr-FR" sz="2000" dirty="0" err="1"/>
              <a:t>you</a:t>
            </a:r>
            <a:r>
              <a:rPr lang="fr-FR" sz="2000" dirty="0"/>
              <a:t>, </a:t>
            </a:r>
            <a:r>
              <a:rPr lang="fr-FR" sz="2000" dirty="0" err="1"/>
              <a:t>what</a:t>
            </a:r>
            <a:r>
              <a:rPr lang="fr-FR" sz="2000" dirty="0"/>
              <a:t> do </a:t>
            </a:r>
            <a:r>
              <a:rPr lang="fr-FR" sz="2000" dirty="0" err="1"/>
              <a:t>you</a:t>
            </a:r>
            <a:r>
              <a:rPr lang="fr-FR" sz="2000" dirty="0"/>
              <a:t> </a:t>
            </a:r>
            <a:r>
              <a:rPr lang="fr-FR" sz="2000" dirty="0" err="1"/>
              <a:t>think</a:t>
            </a:r>
            <a:r>
              <a:rPr lang="fr-FR" sz="2000" dirty="0"/>
              <a:t>?</a:t>
            </a:r>
          </a:p>
          <a:p>
            <a:pPr algn="just"/>
            <a:endParaRPr lang="fr-FR" sz="20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087798" y="3518413"/>
            <a:ext cx="1097198" cy="1128723"/>
          </a:xfrm>
          <a:prstGeom prst="roundRect">
            <a:avLst/>
          </a:prstGeom>
          <a:solidFill>
            <a:srgbClr val="7B46D0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BASE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838200" y="3518413"/>
            <a:ext cx="1097198" cy="1128723"/>
          </a:xfrm>
          <a:prstGeom prst="roundRect">
            <a:avLst/>
          </a:prstGeom>
          <a:solidFill>
            <a:srgbClr val="7B46D0">
              <a:alpha val="78000"/>
            </a:srgbClr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Freedom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3137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38200" y="2237290"/>
            <a:ext cx="1097198" cy="11287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  <a:alpha val="73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  <a:alpha val="73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  <a:alpha val="73000"/>
                </a:schemeClr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Control 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87798" y="2237290"/>
            <a:ext cx="1097198" cy="11287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Neutral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092562" y="886854"/>
            <a:ext cx="726123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err="1"/>
              <a:t>Some</a:t>
            </a:r>
            <a:r>
              <a:rPr lang="fr-FR" sz="2000" dirty="0"/>
              <a:t> people propose the </a:t>
            </a:r>
            <a:r>
              <a:rPr lang="fr-FR" sz="2000" dirty="0" err="1"/>
              <a:t>idea</a:t>
            </a:r>
            <a:r>
              <a:rPr lang="fr-FR" sz="2000" dirty="0"/>
              <a:t> of a </a:t>
            </a:r>
            <a:r>
              <a:rPr lang="fr-FR" sz="2000" dirty="0" err="1"/>
              <a:t>universal</a:t>
            </a:r>
            <a:r>
              <a:rPr lang="fr-FR" sz="2000" dirty="0"/>
              <a:t> allocation, </a:t>
            </a:r>
            <a:r>
              <a:rPr lang="fr-FR" sz="2000" dirty="0" err="1"/>
              <a:t>also</a:t>
            </a:r>
            <a:r>
              <a:rPr lang="fr-FR" sz="2000" dirty="0"/>
              <a:t> </a:t>
            </a:r>
            <a:r>
              <a:rPr lang="fr-FR" sz="2000" dirty="0" err="1"/>
              <a:t>called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, </a:t>
            </a:r>
            <a:r>
              <a:rPr lang="fr-FR" sz="2000" dirty="0" err="1"/>
              <a:t>unconditional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 or </a:t>
            </a:r>
            <a:r>
              <a:rPr lang="fr-FR" sz="2000" dirty="0" err="1"/>
              <a:t>Citizen’s</a:t>
            </a:r>
            <a:r>
              <a:rPr lang="fr-FR" sz="2000" dirty="0"/>
              <a:t> </a:t>
            </a:r>
            <a:r>
              <a:rPr lang="fr-FR" sz="2000" dirty="0" err="1"/>
              <a:t>income</a:t>
            </a:r>
            <a:r>
              <a:rPr lang="fr-FR" sz="2000" dirty="0"/>
              <a:t> (</a:t>
            </a:r>
            <a:r>
              <a:rPr lang="fr-FR" sz="2000" dirty="0" err="1"/>
              <a:t>depending</a:t>
            </a:r>
            <a:r>
              <a:rPr lang="fr-FR" sz="2000" dirty="0"/>
              <a:t> on the country). This </a:t>
            </a:r>
            <a:r>
              <a:rPr lang="fr-FR" sz="2000" dirty="0" err="1"/>
              <a:t>can</a:t>
            </a:r>
            <a:r>
              <a:rPr lang="fr-FR" sz="2000" dirty="0"/>
              <a:t> </a:t>
            </a:r>
            <a:r>
              <a:rPr lang="fr-FR" sz="2000" dirty="0" err="1"/>
              <a:t>be</a:t>
            </a:r>
            <a:r>
              <a:rPr lang="fr-FR" sz="2000" dirty="0"/>
              <a:t> </a:t>
            </a:r>
            <a:r>
              <a:rPr lang="fr-FR" sz="2000" dirty="0" err="1"/>
              <a:t>defined</a:t>
            </a:r>
            <a:r>
              <a:rPr lang="fr-FR" sz="2000" dirty="0"/>
              <a:t> as: “an </a:t>
            </a:r>
            <a:r>
              <a:rPr lang="fr-FR" sz="2000" dirty="0" err="1"/>
              <a:t>income</a:t>
            </a:r>
            <a:r>
              <a:rPr lang="fr-FR" sz="2000" dirty="0"/>
              <a:t> </a:t>
            </a:r>
            <a:r>
              <a:rPr lang="fr-FR" sz="2000" dirty="0" err="1"/>
              <a:t>payed</a:t>
            </a:r>
            <a:r>
              <a:rPr lang="fr-FR" sz="2000" dirty="0"/>
              <a:t> by a political </a:t>
            </a:r>
            <a:r>
              <a:rPr lang="fr-FR" sz="2000" dirty="0" err="1"/>
              <a:t>community</a:t>
            </a:r>
            <a:r>
              <a:rPr lang="fr-FR" sz="2000" dirty="0"/>
              <a:t> to all </a:t>
            </a:r>
            <a:r>
              <a:rPr lang="fr-FR" sz="2000" dirty="0" err="1"/>
              <a:t>its</a:t>
            </a:r>
            <a:r>
              <a:rPr lang="fr-FR" sz="2000" dirty="0"/>
              <a:t> </a:t>
            </a:r>
            <a:r>
              <a:rPr lang="fr-FR" sz="2000" dirty="0" err="1"/>
              <a:t>members</a:t>
            </a:r>
            <a:r>
              <a:rPr lang="fr-FR" sz="2000" dirty="0"/>
              <a:t>, on an </a:t>
            </a:r>
            <a:r>
              <a:rPr lang="fr-FR" sz="2000" dirty="0" err="1"/>
              <a:t>individual</a:t>
            </a:r>
            <a:r>
              <a:rPr lang="fr-FR" sz="2000" dirty="0"/>
              <a:t> basis, </a:t>
            </a:r>
            <a:r>
              <a:rPr lang="fr-FR" sz="2000" dirty="0" err="1"/>
              <a:t>without</a:t>
            </a:r>
            <a:r>
              <a:rPr lang="fr-FR" sz="2000" dirty="0"/>
              <a:t> </a:t>
            </a:r>
            <a:r>
              <a:rPr lang="fr-FR" sz="2000" dirty="0" err="1"/>
              <a:t>means</a:t>
            </a:r>
            <a:r>
              <a:rPr lang="fr-FR" sz="2000" dirty="0"/>
              <a:t>-test or </a:t>
            </a:r>
            <a:r>
              <a:rPr lang="fr-FR" sz="2000" dirty="0" err="1"/>
              <a:t>work</a:t>
            </a:r>
            <a:r>
              <a:rPr lang="fr-FR" sz="2000" dirty="0"/>
              <a:t> </a:t>
            </a:r>
            <a:r>
              <a:rPr lang="fr-FR" sz="2000" dirty="0" err="1"/>
              <a:t>requirement</a:t>
            </a:r>
            <a:r>
              <a:rPr lang="fr-FR" sz="2000" dirty="0" smtClean="0"/>
              <a:t>”. </a:t>
            </a:r>
            <a:r>
              <a:rPr lang="fr-FR" sz="2000" dirty="0" err="1">
                <a:solidFill>
                  <a:srgbClr val="660066"/>
                </a:solidFill>
              </a:rPr>
              <a:t>We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could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see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it</a:t>
            </a:r>
            <a:r>
              <a:rPr lang="fr-FR" sz="2000" dirty="0">
                <a:solidFill>
                  <a:srgbClr val="660066"/>
                </a:solidFill>
              </a:rPr>
              <a:t> as a </a:t>
            </a:r>
            <a:r>
              <a:rPr lang="fr-FR" sz="2000" b="1" dirty="0" err="1">
                <a:solidFill>
                  <a:srgbClr val="660066"/>
                </a:solidFill>
              </a:rPr>
              <a:t>springboard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supplied</a:t>
            </a:r>
            <a:r>
              <a:rPr lang="fr-FR" sz="2000" dirty="0">
                <a:solidFill>
                  <a:srgbClr val="660066"/>
                </a:solidFill>
              </a:rPr>
              <a:t> by the State </a:t>
            </a:r>
            <a:r>
              <a:rPr lang="fr-FR" sz="2000" dirty="0" err="1">
                <a:solidFill>
                  <a:srgbClr val="660066"/>
                </a:solidFill>
              </a:rPr>
              <a:t>so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that</a:t>
            </a:r>
            <a:r>
              <a:rPr lang="fr-FR" sz="2000" dirty="0">
                <a:solidFill>
                  <a:srgbClr val="660066"/>
                </a:solidFill>
              </a:rPr>
              <a:t> the </a:t>
            </a:r>
            <a:r>
              <a:rPr lang="fr-FR" sz="2000" dirty="0" err="1">
                <a:solidFill>
                  <a:srgbClr val="660066"/>
                </a:solidFill>
              </a:rPr>
              <a:t>citizens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can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freely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b="1" dirty="0" err="1">
                <a:solidFill>
                  <a:srgbClr val="660066"/>
                </a:solidFill>
              </a:rPr>
              <a:t>launch</a:t>
            </a:r>
            <a:r>
              <a:rPr lang="fr-FR" sz="2000" b="1" dirty="0">
                <a:solidFill>
                  <a:srgbClr val="660066"/>
                </a:solidFill>
              </a:rPr>
              <a:t> </a:t>
            </a:r>
            <a:r>
              <a:rPr lang="fr-FR" sz="2000" b="1" dirty="0" err="1">
                <a:solidFill>
                  <a:srgbClr val="660066"/>
                </a:solidFill>
              </a:rPr>
              <a:t>themselves</a:t>
            </a:r>
            <a:r>
              <a:rPr lang="fr-FR" sz="2000" b="1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into</a:t>
            </a:r>
            <a:r>
              <a:rPr lang="fr-FR" sz="2000" dirty="0">
                <a:solidFill>
                  <a:srgbClr val="660066"/>
                </a:solidFill>
              </a:rPr>
              <a:t> life </a:t>
            </a:r>
            <a:r>
              <a:rPr lang="fr-FR" sz="2000" dirty="0" err="1">
                <a:solidFill>
                  <a:srgbClr val="660066"/>
                </a:solidFill>
              </a:rPr>
              <a:t>without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any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material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constraints</a:t>
            </a:r>
            <a:r>
              <a:rPr lang="fr-FR" sz="2000" dirty="0" smtClean="0">
                <a:solidFill>
                  <a:srgbClr val="660066"/>
                </a:solidFill>
              </a:rPr>
              <a:t>.</a:t>
            </a:r>
            <a:endParaRPr lang="fr-FR" sz="2000" i="1" dirty="0" smtClean="0"/>
          </a:p>
          <a:p>
            <a:pPr algn="just"/>
            <a:endParaRPr lang="fr-FR" sz="2000" dirty="0"/>
          </a:p>
          <a:p>
            <a:pPr algn="just"/>
            <a:r>
              <a:rPr lang="fr-FR" sz="2000" dirty="0" err="1"/>
              <a:t>Although</a:t>
            </a:r>
            <a:r>
              <a:rPr lang="fr-FR" sz="2000" dirty="0"/>
              <a:t> </a:t>
            </a:r>
            <a:r>
              <a:rPr lang="fr-FR" sz="2000" dirty="0" err="1"/>
              <a:t>this</a:t>
            </a:r>
            <a:r>
              <a:rPr lang="fr-FR" sz="2000" dirty="0"/>
              <a:t> </a:t>
            </a:r>
            <a:r>
              <a:rPr lang="fr-FR" sz="2000" dirty="0" err="1"/>
              <a:t>idea</a:t>
            </a:r>
            <a:r>
              <a:rPr lang="fr-FR" sz="2000" dirty="0"/>
              <a:t> has long been </a:t>
            </a:r>
            <a:r>
              <a:rPr lang="fr-FR" sz="2000" dirty="0" err="1"/>
              <a:t>connected</a:t>
            </a:r>
            <a:r>
              <a:rPr lang="fr-FR" sz="2000" dirty="0"/>
              <a:t> to an </a:t>
            </a:r>
            <a:r>
              <a:rPr lang="fr-FR" sz="2000" dirty="0" err="1"/>
              <a:t>utopia</a:t>
            </a:r>
            <a:r>
              <a:rPr lang="fr-FR" sz="2000" dirty="0"/>
              <a:t> </a:t>
            </a:r>
            <a:r>
              <a:rPr lang="fr-FR" sz="2000" dirty="0" err="1"/>
              <a:t>entertained</a:t>
            </a:r>
            <a:r>
              <a:rPr lang="fr-FR" sz="2000" dirty="0"/>
              <a:t> by </a:t>
            </a:r>
            <a:r>
              <a:rPr lang="fr-FR" sz="2000" dirty="0" err="1"/>
              <a:t>intellectuals</a:t>
            </a:r>
            <a:r>
              <a:rPr lang="fr-FR" sz="2000" dirty="0"/>
              <a:t> (but </a:t>
            </a:r>
            <a:r>
              <a:rPr lang="fr-FR" sz="2000" dirty="0" err="1"/>
              <a:t>defended</a:t>
            </a:r>
            <a:r>
              <a:rPr lang="fr-FR" sz="2000" dirty="0"/>
              <a:t> by </a:t>
            </a:r>
            <a:r>
              <a:rPr lang="fr-FR" sz="2000" dirty="0" err="1"/>
              <a:t>numerous</a:t>
            </a:r>
            <a:r>
              <a:rPr lang="fr-FR" sz="2000" dirty="0"/>
              <a:t> Nobel </a:t>
            </a:r>
            <a:r>
              <a:rPr lang="fr-FR" sz="2000" dirty="0" err="1"/>
              <a:t>Prizes</a:t>
            </a:r>
            <a:r>
              <a:rPr lang="fr-FR" sz="2000" dirty="0"/>
              <a:t> in </a:t>
            </a:r>
            <a:r>
              <a:rPr lang="fr-FR" sz="2000" dirty="0" err="1"/>
              <a:t>Economic</a:t>
            </a:r>
            <a:r>
              <a:rPr lang="fr-FR" sz="2000" dirty="0"/>
              <a:t> Sciences), </a:t>
            </a:r>
            <a:r>
              <a:rPr lang="fr-FR" sz="2000" dirty="0" err="1"/>
              <a:t>it</a:t>
            </a:r>
            <a:r>
              <a:rPr lang="fr-FR" sz="2000" dirty="0"/>
              <a:t> has </a:t>
            </a:r>
            <a:r>
              <a:rPr lang="fr-FR" sz="2000" dirty="0" err="1"/>
              <a:t>slowly</a:t>
            </a:r>
            <a:r>
              <a:rPr lang="fr-FR" sz="2000" dirty="0"/>
              <a:t> </a:t>
            </a:r>
            <a:r>
              <a:rPr lang="fr-FR" sz="2000" dirty="0" err="1"/>
              <a:t>gained</a:t>
            </a:r>
            <a:r>
              <a:rPr lang="fr-FR" sz="2000" dirty="0"/>
              <a:t> </a:t>
            </a:r>
            <a:r>
              <a:rPr lang="fr-FR" sz="2000" dirty="0" err="1"/>
              <a:t>ground</a:t>
            </a:r>
            <a:r>
              <a:rPr lang="fr-FR" sz="2000" dirty="0"/>
              <a:t>. It has </a:t>
            </a:r>
            <a:r>
              <a:rPr lang="fr-FR" sz="2000" dirty="0" err="1"/>
              <a:t>punctually</a:t>
            </a:r>
            <a:r>
              <a:rPr lang="fr-FR" sz="2000" dirty="0"/>
              <a:t> been </a:t>
            </a:r>
            <a:r>
              <a:rPr lang="fr-FR" sz="2000" dirty="0" err="1"/>
              <a:t>tested</a:t>
            </a:r>
            <a:r>
              <a:rPr lang="fr-FR" sz="2000" dirty="0"/>
              <a:t> in Canada, the United States, </a:t>
            </a:r>
            <a:r>
              <a:rPr lang="fr-FR" sz="2000" dirty="0" err="1"/>
              <a:t>India</a:t>
            </a:r>
            <a:r>
              <a:rPr lang="fr-FR" sz="2000" dirty="0"/>
              <a:t>; has been </a:t>
            </a:r>
            <a:r>
              <a:rPr lang="fr-FR" sz="2000" dirty="0" err="1"/>
              <a:t>launched</a:t>
            </a:r>
            <a:r>
              <a:rPr lang="fr-FR" sz="2000" dirty="0"/>
              <a:t> by Lula in </a:t>
            </a:r>
            <a:r>
              <a:rPr lang="fr-FR" sz="2000" dirty="0" err="1"/>
              <a:t>Brazil</a:t>
            </a:r>
            <a:r>
              <a:rPr lang="fr-FR" sz="2000" dirty="0"/>
              <a:t>; in Alaska, </a:t>
            </a:r>
            <a:r>
              <a:rPr lang="fr-FR" sz="2000" dirty="0" err="1"/>
              <a:t>it</a:t>
            </a:r>
            <a:r>
              <a:rPr lang="fr-FR" sz="2000" dirty="0"/>
              <a:t> </a:t>
            </a:r>
            <a:r>
              <a:rPr lang="fr-FR" sz="2000" dirty="0" err="1"/>
              <a:t>exists</a:t>
            </a:r>
            <a:r>
              <a:rPr lang="fr-FR" sz="2000" dirty="0"/>
              <a:t> by </a:t>
            </a:r>
            <a:r>
              <a:rPr lang="fr-FR" sz="2000" dirty="0" err="1"/>
              <a:t>means</a:t>
            </a:r>
            <a:r>
              <a:rPr lang="fr-FR" sz="2000" dirty="0"/>
              <a:t> of a redistribution of </a:t>
            </a:r>
            <a:r>
              <a:rPr lang="fr-FR" sz="2000" dirty="0" err="1"/>
              <a:t>energetic</a:t>
            </a:r>
            <a:r>
              <a:rPr lang="fr-FR" sz="2000" dirty="0"/>
              <a:t> </a:t>
            </a:r>
            <a:r>
              <a:rPr lang="fr-FR" sz="2000" dirty="0" err="1"/>
              <a:t>benefits</a:t>
            </a:r>
            <a:r>
              <a:rPr lang="fr-FR" sz="2000" dirty="0"/>
              <a:t> of the state.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In </a:t>
            </a:r>
            <a:r>
              <a:rPr lang="fr-FR" sz="2000" dirty="0" err="1"/>
              <a:t>our</a:t>
            </a:r>
            <a:r>
              <a:rPr lang="fr-FR" sz="2000" dirty="0"/>
              <a:t> country, the </a:t>
            </a:r>
            <a:r>
              <a:rPr lang="fr-FR" sz="2000" dirty="0" err="1"/>
              <a:t>debate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under</a:t>
            </a:r>
            <a:r>
              <a:rPr lang="fr-FR" sz="2000" dirty="0"/>
              <a:t> </a:t>
            </a:r>
            <a:r>
              <a:rPr lang="fr-FR" sz="2000" dirty="0" err="1"/>
              <a:t>way</a:t>
            </a:r>
            <a:r>
              <a:rPr lang="fr-FR" sz="2000" dirty="0"/>
              <a:t>. And </a:t>
            </a:r>
            <a:r>
              <a:rPr lang="fr-FR" sz="2000" dirty="0" err="1"/>
              <a:t>you</a:t>
            </a:r>
            <a:r>
              <a:rPr lang="fr-FR" sz="2000" dirty="0"/>
              <a:t>, </a:t>
            </a:r>
            <a:r>
              <a:rPr lang="fr-FR" sz="2000" dirty="0" err="1"/>
              <a:t>what</a:t>
            </a:r>
            <a:r>
              <a:rPr lang="fr-FR" sz="2000" dirty="0"/>
              <a:t> do </a:t>
            </a:r>
            <a:r>
              <a:rPr lang="fr-FR" sz="2000" dirty="0" err="1"/>
              <a:t>you</a:t>
            </a:r>
            <a:r>
              <a:rPr lang="fr-FR" sz="2000" dirty="0"/>
              <a:t> </a:t>
            </a:r>
            <a:r>
              <a:rPr lang="fr-FR" sz="2000" dirty="0" err="1"/>
              <a:t>think</a:t>
            </a:r>
            <a:r>
              <a:rPr lang="fr-FR" sz="2000" dirty="0"/>
              <a:t>?</a:t>
            </a:r>
          </a:p>
          <a:p>
            <a:pPr algn="just"/>
            <a:endParaRPr lang="fr-FR" sz="20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087798" y="3518413"/>
            <a:ext cx="1097198" cy="1128723"/>
          </a:xfrm>
          <a:prstGeom prst="roundRect">
            <a:avLst/>
          </a:prstGeom>
          <a:solidFill>
            <a:srgbClr val="7B46D0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SPRINGBOARD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34075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Design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38200" y="2237290"/>
            <a:ext cx="1097198" cy="112872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  <a:alpha val="73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  <a:alpha val="73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  <a:alpha val="73000"/>
                </a:schemeClr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Control 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87798" y="2237290"/>
            <a:ext cx="1097198" cy="11287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Neutral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092562" y="886854"/>
            <a:ext cx="726123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 err="1"/>
              <a:t>Some</a:t>
            </a:r>
            <a:r>
              <a:rPr lang="fr-FR" sz="2000" dirty="0"/>
              <a:t> people propose the </a:t>
            </a:r>
            <a:r>
              <a:rPr lang="fr-FR" sz="2000" dirty="0" err="1"/>
              <a:t>idea</a:t>
            </a:r>
            <a:r>
              <a:rPr lang="fr-FR" sz="2000" dirty="0"/>
              <a:t> of a </a:t>
            </a:r>
            <a:r>
              <a:rPr lang="fr-FR" sz="2000" dirty="0" err="1"/>
              <a:t>universal</a:t>
            </a:r>
            <a:r>
              <a:rPr lang="fr-FR" sz="2000" dirty="0"/>
              <a:t> allocation, </a:t>
            </a:r>
            <a:r>
              <a:rPr lang="fr-FR" sz="2000" dirty="0" err="1"/>
              <a:t>also</a:t>
            </a:r>
            <a:r>
              <a:rPr lang="fr-FR" sz="2000" dirty="0"/>
              <a:t> </a:t>
            </a:r>
            <a:r>
              <a:rPr lang="fr-FR" sz="2000" dirty="0" err="1"/>
              <a:t>called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, </a:t>
            </a:r>
            <a:r>
              <a:rPr lang="fr-FR" sz="2000" dirty="0" err="1"/>
              <a:t>unconditional</a:t>
            </a:r>
            <a:r>
              <a:rPr lang="fr-FR" sz="2000" dirty="0"/>
              <a:t> basic </a:t>
            </a:r>
            <a:r>
              <a:rPr lang="fr-FR" sz="2000" dirty="0" err="1"/>
              <a:t>income</a:t>
            </a:r>
            <a:r>
              <a:rPr lang="fr-FR" sz="2000" dirty="0"/>
              <a:t> or </a:t>
            </a:r>
            <a:r>
              <a:rPr lang="fr-FR" sz="2000" dirty="0" err="1"/>
              <a:t>Citizen’s</a:t>
            </a:r>
            <a:r>
              <a:rPr lang="fr-FR" sz="2000" dirty="0"/>
              <a:t> </a:t>
            </a:r>
            <a:r>
              <a:rPr lang="fr-FR" sz="2000" dirty="0" err="1"/>
              <a:t>income</a:t>
            </a:r>
            <a:r>
              <a:rPr lang="fr-FR" sz="2000" dirty="0"/>
              <a:t> (</a:t>
            </a:r>
            <a:r>
              <a:rPr lang="fr-FR" sz="2000" dirty="0" err="1"/>
              <a:t>depending</a:t>
            </a:r>
            <a:r>
              <a:rPr lang="fr-FR" sz="2000" dirty="0"/>
              <a:t> on the country). This </a:t>
            </a:r>
            <a:r>
              <a:rPr lang="fr-FR" sz="2000" dirty="0" err="1"/>
              <a:t>can</a:t>
            </a:r>
            <a:r>
              <a:rPr lang="fr-FR" sz="2000" dirty="0"/>
              <a:t> </a:t>
            </a:r>
            <a:r>
              <a:rPr lang="fr-FR" sz="2000" dirty="0" err="1"/>
              <a:t>be</a:t>
            </a:r>
            <a:r>
              <a:rPr lang="fr-FR" sz="2000" dirty="0"/>
              <a:t> </a:t>
            </a:r>
            <a:r>
              <a:rPr lang="fr-FR" sz="2000" dirty="0" err="1"/>
              <a:t>defined</a:t>
            </a:r>
            <a:r>
              <a:rPr lang="fr-FR" sz="2000" dirty="0"/>
              <a:t> as: “an </a:t>
            </a:r>
            <a:r>
              <a:rPr lang="fr-FR" sz="2000" dirty="0" err="1"/>
              <a:t>income</a:t>
            </a:r>
            <a:r>
              <a:rPr lang="fr-FR" sz="2000" dirty="0"/>
              <a:t> </a:t>
            </a:r>
            <a:r>
              <a:rPr lang="fr-FR" sz="2000" dirty="0" err="1"/>
              <a:t>payed</a:t>
            </a:r>
            <a:r>
              <a:rPr lang="fr-FR" sz="2000" dirty="0"/>
              <a:t> by a political </a:t>
            </a:r>
            <a:r>
              <a:rPr lang="fr-FR" sz="2000" dirty="0" err="1"/>
              <a:t>community</a:t>
            </a:r>
            <a:r>
              <a:rPr lang="fr-FR" sz="2000" dirty="0"/>
              <a:t> to all </a:t>
            </a:r>
            <a:r>
              <a:rPr lang="fr-FR" sz="2000" dirty="0" err="1"/>
              <a:t>its</a:t>
            </a:r>
            <a:r>
              <a:rPr lang="fr-FR" sz="2000" dirty="0"/>
              <a:t> </a:t>
            </a:r>
            <a:r>
              <a:rPr lang="fr-FR" sz="2000" dirty="0" err="1"/>
              <a:t>members</a:t>
            </a:r>
            <a:r>
              <a:rPr lang="fr-FR" sz="2000" dirty="0"/>
              <a:t>, on an </a:t>
            </a:r>
            <a:r>
              <a:rPr lang="fr-FR" sz="2000" dirty="0" err="1"/>
              <a:t>individual</a:t>
            </a:r>
            <a:r>
              <a:rPr lang="fr-FR" sz="2000" dirty="0"/>
              <a:t> basis, </a:t>
            </a:r>
            <a:r>
              <a:rPr lang="fr-FR" sz="2000" dirty="0" err="1"/>
              <a:t>without</a:t>
            </a:r>
            <a:r>
              <a:rPr lang="fr-FR" sz="2000" dirty="0"/>
              <a:t> </a:t>
            </a:r>
            <a:r>
              <a:rPr lang="fr-FR" sz="2000" dirty="0" err="1"/>
              <a:t>means</a:t>
            </a:r>
            <a:r>
              <a:rPr lang="fr-FR" sz="2000" dirty="0"/>
              <a:t>-test or </a:t>
            </a:r>
            <a:r>
              <a:rPr lang="fr-FR" sz="2000" dirty="0" err="1"/>
              <a:t>work</a:t>
            </a:r>
            <a:r>
              <a:rPr lang="fr-FR" sz="2000" dirty="0"/>
              <a:t> </a:t>
            </a:r>
            <a:r>
              <a:rPr lang="fr-FR" sz="2000" dirty="0" err="1"/>
              <a:t>requirement</a:t>
            </a:r>
            <a:r>
              <a:rPr lang="fr-FR" sz="2000" dirty="0"/>
              <a:t>”.</a:t>
            </a:r>
            <a:r>
              <a:rPr lang="fr-FR" sz="2000" b="1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We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could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see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it</a:t>
            </a:r>
            <a:r>
              <a:rPr lang="fr-FR" sz="2000" dirty="0">
                <a:solidFill>
                  <a:srgbClr val="660066"/>
                </a:solidFill>
              </a:rPr>
              <a:t> as an </a:t>
            </a:r>
            <a:r>
              <a:rPr lang="fr-FR" sz="2000" dirty="0" err="1">
                <a:solidFill>
                  <a:srgbClr val="660066"/>
                </a:solidFill>
              </a:rPr>
              <a:t>income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supplied</a:t>
            </a:r>
            <a:r>
              <a:rPr lang="fr-FR" sz="2000" dirty="0">
                <a:solidFill>
                  <a:srgbClr val="660066"/>
                </a:solidFill>
              </a:rPr>
              <a:t> by the State </a:t>
            </a:r>
            <a:r>
              <a:rPr lang="fr-FR" sz="2000" dirty="0" err="1">
                <a:solidFill>
                  <a:srgbClr val="660066"/>
                </a:solidFill>
              </a:rPr>
              <a:t>so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that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citizens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can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freely</a:t>
            </a:r>
            <a:r>
              <a:rPr lang="fr-FR" sz="2000" dirty="0">
                <a:solidFill>
                  <a:srgbClr val="660066"/>
                </a:solidFill>
              </a:rPr>
              <a:t> live </a:t>
            </a:r>
            <a:r>
              <a:rPr lang="fr-FR" sz="2000" dirty="0" err="1">
                <a:solidFill>
                  <a:srgbClr val="660066"/>
                </a:solidFill>
              </a:rPr>
              <a:t>their</a:t>
            </a:r>
            <a:r>
              <a:rPr lang="fr-FR" sz="2000" dirty="0">
                <a:solidFill>
                  <a:srgbClr val="660066"/>
                </a:solidFill>
              </a:rPr>
              <a:t> life </a:t>
            </a:r>
            <a:r>
              <a:rPr lang="fr-FR" sz="2000" dirty="0" err="1">
                <a:solidFill>
                  <a:srgbClr val="660066"/>
                </a:solidFill>
              </a:rPr>
              <a:t>without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having</a:t>
            </a:r>
            <a:r>
              <a:rPr lang="fr-FR" sz="2000" dirty="0">
                <a:solidFill>
                  <a:srgbClr val="660066"/>
                </a:solidFill>
              </a:rPr>
              <a:t> to </a:t>
            </a:r>
            <a:r>
              <a:rPr lang="fr-FR" sz="2000" dirty="0" err="1">
                <a:solidFill>
                  <a:srgbClr val="660066"/>
                </a:solidFill>
              </a:rPr>
              <a:t>be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concerned</a:t>
            </a:r>
            <a:r>
              <a:rPr lang="fr-FR" sz="2000" dirty="0">
                <a:solidFill>
                  <a:srgbClr val="660066"/>
                </a:solidFill>
              </a:rPr>
              <a:t> about </a:t>
            </a:r>
            <a:r>
              <a:rPr lang="fr-FR" sz="2000" dirty="0" err="1">
                <a:solidFill>
                  <a:srgbClr val="660066"/>
                </a:solidFill>
              </a:rPr>
              <a:t>material</a:t>
            </a:r>
            <a:r>
              <a:rPr lang="fr-FR" sz="2000" dirty="0">
                <a:solidFill>
                  <a:srgbClr val="660066"/>
                </a:solidFill>
              </a:rPr>
              <a:t> </a:t>
            </a:r>
            <a:r>
              <a:rPr lang="fr-FR" sz="2000" dirty="0" err="1">
                <a:solidFill>
                  <a:srgbClr val="660066"/>
                </a:solidFill>
              </a:rPr>
              <a:t>constraints</a:t>
            </a:r>
            <a:r>
              <a:rPr lang="fr-FR" sz="2000" dirty="0">
                <a:solidFill>
                  <a:srgbClr val="660066"/>
                </a:solidFill>
              </a:rPr>
              <a:t>.</a:t>
            </a:r>
            <a:endParaRPr lang="fr-FR" sz="2000" i="1" dirty="0"/>
          </a:p>
          <a:p>
            <a:pPr algn="just"/>
            <a:endParaRPr lang="fr-FR" sz="2000" dirty="0"/>
          </a:p>
          <a:p>
            <a:pPr algn="just"/>
            <a:r>
              <a:rPr lang="fr-FR" sz="2000" dirty="0" err="1"/>
              <a:t>Although</a:t>
            </a:r>
            <a:r>
              <a:rPr lang="fr-FR" sz="2000" dirty="0"/>
              <a:t> </a:t>
            </a:r>
            <a:r>
              <a:rPr lang="fr-FR" sz="2000" dirty="0" err="1"/>
              <a:t>this</a:t>
            </a:r>
            <a:r>
              <a:rPr lang="fr-FR" sz="2000" dirty="0"/>
              <a:t> </a:t>
            </a:r>
            <a:r>
              <a:rPr lang="fr-FR" sz="2000" dirty="0" err="1"/>
              <a:t>idea</a:t>
            </a:r>
            <a:r>
              <a:rPr lang="fr-FR" sz="2000" dirty="0"/>
              <a:t> has long been </a:t>
            </a:r>
            <a:r>
              <a:rPr lang="fr-FR" sz="2000" dirty="0" err="1"/>
              <a:t>connected</a:t>
            </a:r>
            <a:r>
              <a:rPr lang="fr-FR" sz="2000" dirty="0"/>
              <a:t> to an </a:t>
            </a:r>
            <a:r>
              <a:rPr lang="fr-FR" sz="2000" dirty="0" err="1"/>
              <a:t>utopia</a:t>
            </a:r>
            <a:r>
              <a:rPr lang="fr-FR" sz="2000" dirty="0"/>
              <a:t> </a:t>
            </a:r>
            <a:r>
              <a:rPr lang="fr-FR" sz="2000" dirty="0" err="1"/>
              <a:t>entertained</a:t>
            </a:r>
            <a:r>
              <a:rPr lang="fr-FR" sz="2000" dirty="0"/>
              <a:t> by </a:t>
            </a:r>
            <a:r>
              <a:rPr lang="fr-FR" sz="2000" dirty="0" err="1"/>
              <a:t>intellectuals</a:t>
            </a:r>
            <a:r>
              <a:rPr lang="fr-FR" sz="2000" dirty="0"/>
              <a:t> (but </a:t>
            </a:r>
            <a:r>
              <a:rPr lang="fr-FR" sz="2000" dirty="0" err="1"/>
              <a:t>defended</a:t>
            </a:r>
            <a:r>
              <a:rPr lang="fr-FR" sz="2000" dirty="0"/>
              <a:t> by </a:t>
            </a:r>
            <a:r>
              <a:rPr lang="fr-FR" sz="2000" dirty="0" err="1"/>
              <a:t>numerous</a:t>
            </a:r>
            <a:r>
              <a:rPr lang="fr-FR" sz="2000" dirty="0"/>
              <a:t> Nobel </a:t>
            </a:r>
            <a:r>
              <a:rPr lang="fr-FR" sz="2000" dirty="0" err="1"/>
              <a:t>Prizes</a:t>
            </a:r>
            <a:r>
              <a:rPr lang="fr-FR" sz="2000" dirty="0"/>
              <a:t> in </a:t>
            </a:r>
            <a:r>
              <a:rPr lang="fr-FR" sz="2000" dirty="0" err="1"/>
              <a:t>Economic</a:t>
            </a:r>
            <a:r>
              <a:rPr lang="fr-FR" sz="2000" dirty="0"/>
              <a:t> Sciences), </a:t>
            </a:r>
            <a:r>
              <a:rPr lang="fr-FR" sz="2000" dirty="0" err="1"/>
              <a:t>it</a:t>
            </a:r>
            <a:r>
              <a:rPr lang="fr-FR" sz="2000" dirty="0"/>
              <a:t> has </a:t>
            </a:r>
            <a:r>
              <a:rPr lang="fr-FR" sz="2000" dirty="0" err="1"/>
              <a:t>slowly</a:t>
            </a:r>
            <a:r>
              <a:rPr lang="fr-FR" sz="2000" dirty="0"/>
              <a:t> </a:t>
            </a:r>
            <a:r>
              <a:rPr lang="fr-FR" sz="2000" dirty="0" err="1"/>
              <a:t>gained</a:t>
            </a:r>
            <a:r>
              <a:rPr lang="fr-FR" sz="2000" dirty="0"/>
              <a:t> </a:t>
            </a:r>
            <a:r>
              <a:rPr lang="fr-FR" sz="2000" dirty="0" err="1"/>
              <a:t>ground</a:t>
            </a:r>
            <a:r>
              <a:rPr lang="fr-FR" sz="2000" dirty="0"/>
              <a:t>. It has </a:t>
            </a:r>
            <a:r>
              <a:rPr lang="fr-FR" sz="2000" dirty="0" err="1"/>
              <a:t>punctually</a:t>
            </a:r>
            <a:r>
              <a:rPr lang="fr-FR" sz="2000" dirty="0"/>
              <a:t> been </a:t>
            </a:r>
            <a:r>
              <a:rPr lang="fr-FR" sz="2000" dirty="0" err="1"/>
              <a:t>tested</a:t>
            </a:r>
            <a:r>
              <a:rPr lang="fr-FR" sz="2000" dirty="0"/>
              <a:t> in Canada, the United States, </a:t>
            </a:r>
            <a:r>
              <a:rPr lang="fr-FR" sz="2000" dirty="0" err="1"/>
              <a:t>India</a:t>
            </a:r>
            <a:r>
              <a:rPr lang="fr-FR" sz="2000" dirty="0"/>
              <a:t>; has been </a:t>
            </a:r>
            <a:r>
              <a:rPr lang="fr-FR" sz="2000" dirty="0" err="1"/>
              <a:t>launched</a:t>
            </a:r>
            <a:r>
              <a:rPr lang="fr-FR" sz="2000" dirty="0"/>
              <a:t> by Lula in </a:t>
            </a:r>
            <a:r>
              <a:rPr lang="fr-FR" sz="2000" dirty="0" err="1"/>
              <a:t>Brazil</a:t>
            </a:r>
            <a:r>
              <a:rPr lang="fr-FR" sz="2000" dirty="0"/>
              <a:t>; in Alaska, </a:t>
            </a:r>
            <a:r>
              <a:rPr lang="fr-FR" sz="2000" dirty="0" err="1"/>
              <a:t>it</a:t>
            </a:r>
            <a:r>
              <a:rPr lang="fr-FR" sz="2000" dirty="0"/>
              <a:t> </a:t>
            </a:r>
            <a:r>
              <a:rPr lang="fr-FR" sz="2000" dirty="0" err="1"/>
              <a:t>exists</a:t>
            </a:r>
            <a:r>
              <a:rPr lang="fr-FR" sz="2000" dirty="0"/>
              <a:t> by </a:t>
            </a:r>
            <a:r>
              <a:rPr lang="fr-FR" sz="2000" dirty="0" err="1"/>
              <a:t>means</a:t>
            </a:r>
            <a:r>
              <a:rPr lang="fr-FR" sz="2000" dirty="0"/>
              <a:t> of a redistribution of </a:t>
            </a:r>
            <a:r>
              <a:rPr lang="fr-FR" sz="2000" dirty="0" err="1"/>
              <a:t>energetic</a:t>
            </a:r>
            <a:r>
              <a:rPr lang="fr-FR" sz="2000" dirty="0"/>
              <a:t> </a:t>
            </a:r>
            <a:r>
              <a:rPr lang="fr-FR" sz="2000" dirty="0" err="1"/>
              <a:t>benefits</a:t>
            </a:r>
            <a:r>
              <a:rPr lang="fr-FR" sz="2000" dirty="0"/>
              <a:t> of the state.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/>
              <a:t>In </a:t>
            </a:r>
            <a:r>
              <a:rPr lang="fr-FR" sz="2000" dirty="0" err="1"/>
              <a:t>our</a:t>
            </a:r>
            <a:r>
              <a:rPr lang="fr-FR" sz="2000" dirty="0"/>
              <a:t> country, the </a:t>
            </a:r>
            <a:r>
              <a:rPr lang="fr-FR" sz="2000" dirty="0" err="1"/>
              <a:t>debate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under</a:t>
            </a:r>
            <a:r>
              <a:rPr lang="fr-FR" sz="2000" dirty="0"/>
              <a:t> </a:t>
            </a:r>
            <a:r>
              <a:rPr lang="fr-FR" sz="2000" dirty="0" err="1"/>
              <a:t>way</a:t>
            </a:r>
            <a:r>
              <a:rPr lang="fr-FR" sz="2000" dirty="0"/>
              <a:t>. And </a:t>
            </a:r>
            <a:r>
              <a:rPr lang="fr-FR" sz="2000" dirty="0" err="1"/>
              <a:t>you</a:t>
            </a:r>
            <a:r>
              <a:rPr lang="fr-FR" sz="2000" dirty="0"/>
              <a:t>, </a:t>
            </a:r>
            <a:r>
              <a:rPr lang="fr-FR" sz="2000" dirty="0" err="1"/>
              <a:t>what</a:t>
            </a:r>
            <a:r>
              <a:rPr lang="fr-FR" sz="2000" dirty="0"/>
              <a:t> do </a:t>
            </a:r>
            <a:r>
              <a:rPr lang="fr-FR" sz="2000" dirty="0" err="1"/>
              <a:t>you</a:t>
            </a:r>
            <a:r>
              <a:rPr lang="fr-FR" sz="2000" dirty="0"/>
              <a:t> </a:t>
            </a:r>
            <a:r>
              <a:rPr lang="fr-FR" sz="2000" dirty="0" err="1"/>
              <a:t>think</a:t>
            </a:r>
            <a:r>
              <a:rPr lang="fr-FR" sz="2000" dirty="0" smtClean="0"/>
              <a:t>?</a:t>
            </a:r>
            <a:endParaRPr lang="fr-FR" sz="20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087798" y="3518413"/>
            <a:ext cx="1097198" cy="1128723"/>
          </a:xfrm>
          <a:prstGeom prst="roundRect">
            <a:avLst/>
          </a:prstGeom>
          <a:solidFill>
            <a:srgbClr val="7B46D0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SPRINGBOARD</a:t>
            </a:r>
            <a:endParaRPr lang="fr-FR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838200" y="3518413"/>
            <a:ext cx="1097198" cy="1128723"/>
          </a:xfrm>
          <a:prstGeom prst="roundRect">
            <a:avLst/>
          </a:prstGeom>
          <a:solidFill>
            <a:srgbClr val="7B46D0">
              <a:alpha val="78000"/>
            </a:srgbClr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Freedom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79550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32" y="152718"/>
            <a:ext cx="10733868" cy="1371600"/>
          </a:xfrm>
        </p:spPr>
        <p:txBody>
          <a:bodyPr/>
          <a:lstStyle/>
          <a:p>
            <a:r>
              <a:rPr lang="en-US" b="1" dirty="0" smtClean="0">
                <a:latin typeface="Source Sans Pro"/>
                <a:ea typeface="Palatino Linotype" charset="0"/>
                <a:cs typeface="Source Sans Pro"/>
              </a:rPr>
              <a:t>DESIGN</a:t>
            </a:r>
            <a:endParaRPr lang="en-US" b="1" dirty="0">
              <a:latin typeface="Source Sans Pro"/>
              <a:ea typeface="Palatino Linotype" charset="0"/>
              <a:cs typeface="Source Sans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52602"/>
            <a:ext cx="3493911" cy="4180869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dirty="0" smtClean="0">
                <a:latin typeface="Source Sans Pro"/>
                <a:ea typeface="Palatino Linotype" charset="0"/>
                <a:cs typeface="Source Sans Pro"/>
              </a:rPr>
              <a:t>Control group</a:t>
            </a:r>
          </a:p>
          <a:p>
            <a:pPr algn="r"/>
            <a:r>
              <a:rPr lang="sk-SK" dirty="0" smtClean="0">
                <a:latin typeface="Source Sans Pro"/>
                <a:ea typeface="Palatino Linotype" charset="0"/>
                <a:cs typeface="Source Sans Pro"/>
              </a:rPr>
              <a:t>Neutral </a:t>
            </a:r>
            <a:r>
              <a:rPr lang="sk-SK" dirty="0">
                <a:latin typeface="Source Sans Pro"/>
                <a:ea typeface="Palatino Linotype" charset="0"/>
                <a:cs typeface="Source Sans Pro"/>
              </a:rPr>
              <a:t>text </a:t>
            </a:r>
            <a:endParaRPr lang="sk-SK" dirty="0" smtClean="0">
              <a:latin typeface="Source Sans Pro"/>
              <a:ea typeface="Palatino Linotype" charset="0"/>
              <a:cs typeface="Source Sans Pro"/>
            </a:endParaRPr>
          </a:p>
          <a:p>
            <a:pPr algn="r"/>
            <a:endParaRPr lang="sk-SK" i="1" dirty="0" smtClean="0">
              <a:latin typeface="Source Sans Pro"/>
              <a:ea typeface="Palatino Linotype" charset="0"/>
              <a:cs typeface="Source Sans Pro"/>
            </a:endParaRPr>
          </a:p>
          <a:p>
            <a:pPr algn="r"/>
            <a:r>
              <a:rPr lang="en-GB" dirty="0" smtClean="0">
                <a:latin typeface="Source Sans Pro"/>
                <a:ea typeface="Palatino Linotype" charset="0"/>
                <a:cs typeface="Source Sans Pro"/>
              </a:rPr>
              <a:t>Income-unconditionality</a:t>
            </a:r>
            <a:endParaRPr lang="fr-FR" dirty="0" smtClean="0">
              <a:latin typeface="Source Sans Pro"/>
              <a:ea typeface="Palatino Linotype" charset="0"/>
              <a:cs typeface="Source Sans Pro"/>
            </a:endParaRPr>
          </a:p>
          <a:p>
            <a:pPr algn="r"/>
            <a:r>
              <a:rPr lang="en-GB" dirty="0" smtClean="0">
                <a:latin typeface="Source Sans Pro"/>
                <a:ea typeface="Palatino Linotype" charset="0"/>
                <a:cs typeface="Source Sans Pro"/>
              </a:rPr>
              <a:t>Pocket </a:t>
            </a:r>
            <a:r>
              <a:rPr lang="en-GB" dirty="0">
                <a:latin typeface="Source Sans Pro"/>
                <a:ea typeface="Palatino Linotype" charset="0"/>
                <a:cs typeface="Source Sans Pro"/>
              </a:rPr>
              <a:t>money</a:t>
            </a:r>
            <a:r>
              <a:rPr lang="fr-FR" dirty="0">
                <a:latin typeface="Source Sans Pro"/>
                <a:ea typeface="Palatino Linotype" charset="0"/>
                <a:cs typeface="Source Sans Pro"/>
              </a:rPr>
              <a:t> </a:t>
            </a:r>
            <a:endParaRPr lang="fr-FR" dirty="0" smtClean="0">
              <a:latin typeface="Source Sans Pro"/>
              <a:ea typeface="Palatino Linotype" charset="0"/>
              <a:cs typeface="Source Sans Pro"/>
            </a:endParaRPr>
          </a:p>
          <a:p>
            <a:pPr algn="r"/>
            <a:endParaRPr lang="en-GB" dirty="0" smtClean="0">
              <a:latin typeface="Source Sans Pro"/>
              <a:ea typeface="Palatino Linotype" charset="0"/>
              <a:cs typeface="Source Sans Pro"/>
            </a:endParaRPr>
          </a:p>
          <a:p>
            <a:pPr algn="r"/>
            <a:r>
              <a:rPr lang="en-GB" dirty="0" smtClean="0">
                <a:latin typeface="Source Sans Pro"/>
                <a:ea typeface="Palatino Linotype" charset="0"/>
                <a:cs typeface="Source Sans Pro"/>
              </a:rPr>
              <a:t>Income-freedom</a:t>
            </a:r>
            <a:r>
              <a:rPr lang="fr-FR" dirty="0" smtClean="0">
                <a:latin typeface="Source Sans Pro"/>
                <a:ea typeface="Palatino Linotype" charset="0"/>
                <a:cs typeface="Source Sans Pro"/>
              </a:rPr>
              <a:t>  </a:t>
            </a:r>
            <a:endParaRPr lang="fr-FR" dirty="0">
              <a:latin typeface="Source Sans Pro"/>
              <a:ea typeface="Palatino Linotype" charset="0"/>
              <a:cs typeface="Source Sans Pro"/>
            </a:endParaRPr>
          </a:p>
          <a:p>
            <a:pPr algn="r"/>
            <a:r>
              <a:rPr lang="fr-FR" dirty="0" smtClean="0">
                <a:latin typeface="Source Sans Pro"/>
                <a:ea typeface="Palatino Linotype" charset="0"/>
                <a:cs typeface="Source Sans Pro"/>
              </a:rPr>
              <a:t>Base frame</a:t>
            </a:r>
          </a:p>
          <a:p>
            <a:pPr algn="r"/>
            <a:r>
              <a:rPr lang="en-GB" dirty="0" smtClean="0">
                <a:latin typeface="Source Sans Pro"/>
                <a:ea typeface="Palatino Linotype" charset="0"/>
                <a:cs typeface="Source Sans Pro"/>
              </a:rPr>
              <a:t>Springboard</a:t>
            </a:r>
          </a:p>
          <a:p>
            <a:pPr marL="342900" indent="-342900" algn="r"/>
            <a:endParaRPr lang="en-US" dirty="0">
              <a:latin typeface="Source Sans Pro"/>
              <a:ea typeface="Palatino Linotype" charset="0"/>
              <a:cs typeface="Source Sans Pr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926668" y="1848555"/>
            <a:ext cx="4134555" cy="2257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926668" y="2339621"/>
            <a:ext cx="4134555" cy="225778"/>
            <a:chOff x="4402667" y="2339621"/>
            <a:chExt cx="4134555" cy="225778"/>
          </a:xfrm>
        </p:grpSpPr>
        <p:sp>
          <p:nvSpPr>
            <p:cNvPr id="14" name="Rectangle 13"/>
            <p:cNvSpPr/>
            <p:nvPr/>
          </p:nvSpPr>
          <p:spPr>
            <a:xfrm>
              <a:off x="4402667" y="2339621"/>
              <a:ext cx="4134555" cy="22577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402667" y="2339621"/>
              <a:ext cx="1354666" cy="22577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926668" y="3186289"/>
            <a:ext cx="4134555" cy="225778"/>
            <a:chOff x="4402667" y="3186289"/>
            <a:chExt cx="4134555" cy="225778"/>
          </a:xfrm>
        </p:grpSpPr>
        <p:sp>
          <p:nvSpPr>
            <p:cNvPr id="9" name="Rectangle 8"/>
            <p:cNvSpPr/>
            <p:nvPr/>
          </p:nvSpPr>
          <p:spPr>
            <a:xfrm>
              <a:off x="4402667" y="3186289"/>
              <a:ext cx="4134555" cy="22577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402667" y="3186289"/>
              <a:ext cx="1354666" cy="22577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85555" y="3186289"/>
              <a:ext cx="1354666" cy="2257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926668" y="3649133"/>
            <a:ext cx="4134555" cy="225778"/>
            <a:chOff x="4402667" y="3649133"/>
            <a:chExt cx="4134555" cy="225778"/>
          </a:xfrm>
        </p:grpSpPr>
        <p:sp>
          <p:nvSpPr>
            <p:cNvPr id="10" name="Rectangle 9"/>
            <p:cNvSpPr/>
            <p:nvPr/>
          </p:nvSpPr>
          <p:spPr>
            <a:xfrm>
              <a:off x="4402667" y="3649133"/>
              <a:ext cx="4134555" cy="22577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402667" y="3649133"/>
              <a:ext cx="1354666" cy="22577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168443" y="3649133"/>
              <a:ext cx="1354666" cy="225778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785555" y="3649133"/>
              <a:ext cx="1354666" cy="2257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926668" y="4549422"/>
            <a:ext cx="4134555" cy="225778"/>
            <a:chOff x="4402667" y="4549422"/>
            <a:chExt cx="4134555" cy="225778"/>
          </a:xfrm>
        </p:grpSpPr>
        <p:sp>
          <p:nvSpPr>
            <p:cNvPr id="11" name="Rectangle 10"/>
            <p:cNvSpPr/>
            <p:nvPr/>
          </p:nvSpPr>
          <p:spPr>
            <a:xfrm>
              <a:off x="4402667" y="4549422"/>
              <a:ext cx="4134555" cy="22577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402667" y="4549422"/>
              <a:ext cx="1354666" cy="22577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785555" y="4549422"/>
              <a:ext cx="1354666" cy="2257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926668" y="4955821"/>
            <a:ext cx="4134555" cy="225778"/>
            <a:chOff x="4402667" y="4955821"/>
            <a:chExt cx="4134555" cy="225778"/>
          </a:xfrm>
        </p:grpSpPr>
        <p:sp>
          <p:nvSpPr>
            <p:cNvPr id="12" name="Rectangle 11"/>
            <p:cNvSpPr/>
            <p:nvPr/>
          </p:nvSpPr>
          <p:spPr>
            <a:xfrm>
              <a:off x="4402667" y="4955821"/>
              <a:ext cx="4134555" cy="22577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402667" y="4955821"/>
              <a:ext cx="1354666" cy="22577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785555" y="4955821"/>
              <a:ext cx="1354666" cy="2257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168445" y="4955821"/>
              <a:ext cx="1354666" cy="225778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926668" y="5410199"/>
            <a:ext cx="4134555" cy="225778"/>
            <a:chOff x="4402667" y="5410199"/>
            <a:chExt cx="4134555" cy="225778"/>
          </a:xfrm>
        </p:grpSpPr>
        <p:sp>
          <p:nvSpPr>
            <p:cNvPr id="13" name="Rectangle 12"/>
            <p:cNvSpPr/>
            <p:nvPr/>
          </p:nvSpPr>
          <p:spPr>
            <a:xfrm>
              <a:off x="4402667" y="5410199"/>
              <a:ext cx="4134555" cy="22577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402667" y="5410199"/>
              <a:ext cx="1354666" cy="22577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85555" y="5410199"/>
              <a:ext cx="1354666" cy="2257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68443" y="5410199"/>
              <a:ext cx="1354666" cy="225778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6293557" y="5933471"/>
            <a:ext cx="665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accent4"/>
                </a:solidFill>
                <a:latin typeface="Palatino Linotype" charset="0"/>
                <a:ea typeface="Palatino Linotype" charset="0"/>
                <a:cs typeface="Palatino Linotype" charset="0"/>
              </a:rPr>
              <a:t>Text</a:t>
            </a:r>
            <a:endParaRPr lang="en-US" b="1" i="1" dirty="0">
              <a:solidFill>
                <a:schemeClr val="accent4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14550" y="5933471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accent1"/>
                </a:solidFill>
                <a:latin typeface="Palatino Linotype" charset="0"/>
                <a:ea typeface="Palatino Linotype" charset="0"/>
                <a:cs typeface="Palatino Linotype" charset="0"/>
              </a:rPr>
              <a:t>Argument</a:t>
            </a:r>
            <a:endParaRPr lang="en-US" b="1" i="1" dirty="0">
              <a:solidFill>
                <a:schemeClr val="accent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92443" y="5933471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Metaphor</a:t>
            </a:r>
            <a:endParaRPr lang="en-US" b="1" i="1" dirty="0">
              <a:solidFill>
                <a:schemeClr val="accent2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556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TASKS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Source Sans Pro"/>
                <a:cs typeface="Source Sans Pro"/>
              </a:rPr>
              <a:t>Questionnaire</a:t>
            </a: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Free description </a:t>
            </a:r>
            <a:r>
              <a:rPr lang="fr-FR" dirty="0" err="1" smtClean="0">
                <a:latin typeface="Source Sans Pro"/>
                <a:cs typeface="Source Sans Pro"/>
              </a:rPr>
              <a:t>task</a:t>
            </a:r>
            <a:endParaRPr lang="fr-FR" dirty="0" smtClean="0">
              <a:latin typeface="Source Sans Pro"/>
              <a:cs typeface="Source Sans Pro"/>
            </a:endParaRPr>
          </a:p>
          <a:p>
            <a:pPr lvl="1"/>
            <a:r>
              <a:rPr lang="fr-FR" dirty="0" err="1" smtClean="0">
                <a:latin typeface="Source Sans Pro"/>
                <a:cs typeface="Source Sans Pro"/>
              </a:rPr>
              <a:t>Specifc</a:t>
            </a:r>
            <a:r>
              <a:rPr lang="fr-FR" dirty="0" smtClean="0">
                <a:latin typeface="Source Sans Pro"/>
                <a:cs typeface="Source Sans Pro"/>
              </a:rPr>
              <a:t> questions about the basic </a:t>
            </a:r>
            <a:r>
              <a:rPr lang="fr-FR" dirty="0" err="1" smtClean="0">
                <a:latin typeface="Source Sans Pro"/>
                <a:cs typeface="Source Sans Pro"/>
              </a:rPr>
              <a:t>income</a:t>
            </a:r>
            <a:endParaRPr lang="fr-FR" dirty="0" smtClean="0">
              <a:latin typeface="Source Sans Pro"/>
              <a:cs typeface="Source Sans Pro"/>
            </a:endParaRPr>
          </a:p>
          <a:p>
            <a:pPr lvl="2"/>
            <a:r>
              <a:rPr lang="fr-FR" dirty="0" err="1" smtClean="0">
                <a:latin typeface="Source Sans Pro"/>
                <a:cs typeface="Source Sans Pro"/>
              </a:rPr>
              <a:t>Should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we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introduce</a:t>
            </a:r>
            <a:r>
              <a:rPr lang="fr-FR" dirty="0" smtClean="0">
                <a:latin typeface="Source Sans Pro"/>
                <a:cs typeface="Source Sans Pro"/>
              </a:rPr>
              <a:t> the BI in </a:t>
            </a:r>
            <a:r>
              <a:rPr lang="fr-FR" dirty="0" err="1" smtClean="0">
                <a:latin typeface="Source Sans Pro"/>
                <a:cs typeface="Source Sans Pro"/>
              </a:rPr>
              <a:t>Belgium</a:t>
            </a:r>
            <a:r>
              <a:rPr lang="fr-FR" dirty="0" smtClean="0">
                <a:latin typeface="Source Sans Pro"/>
                <a:cs typeface="Source Sans Pro"/>
              </a:rPr>
              <a:t>?</a:t>
            </a: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Political </a:t>
            </a:r>
            <a:r>
              <a:rPr lang="fr-FR" dirty="0" err="1" smtClean="0">
                <a:latin typeface="Source Sans Pro"/>
                <a:cs typeface="Source Sans Pro"/>
              </a:rPr>
              <a:t>knowledge</a:t>
            </a:r>
            <a:endParaRPr lang="fr-FR" dirty="0" smtClean="0">
              <a:latin typeface="Source Sans Pro"/>
              <a:cs typeface="Source Sans Pro"/>
            </a:endParaRPr>
          </a:p>
          <a:p>
            <a:pPr lvl="1"/>
            <a:r>
              <a:rPr lang="fr-FR" dirty="0" err="1" smtClean="0">
                <a:latin typeface="Source Sans Pro"/>
                <a:cs typeface="Source Sans Pro"/>
              </a:rPr>
              <a:t>Interest</a:t>
            </a:r>
            <a:r>
              <a:rPr lang="fr-FR" dirty="0" smtClean="0">
                <a:latin typeface="Source Sans Pro"/>
                <a:cs typeface="Source Sans Pro"/>
              </a:rPr>
              <a:t> in </a:t>
            </a:r>
            <a:r>
              <a:rPr lang="fr-FR" dirty="0" err="1" smtClean="0">
                <a:latin typeface="Source Sans Pro"/>
                <a:cs typeface="Source Sans Pro"/>
              </a:rPr>
              <a:t>politics</a:t>
            </a:r>
            <a:endParaRPr lang="fr-FR" dirty="0" smtClean="0">
              <a:latin typeface="Source Sans Pro"/>
              <a:cs typeface="Source Sans Pro"/>
            </a:endParaRP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Political </a:t>
            </a:r>
            <a:r>
              <a:rPr lang="fr-FR" dirty="0" err="1" smtClean="0">
                <a:latin typeface="Source Sans Pro"/>
                <a:cs typeface="Source Sans Pro"/>
              </a:rPr>
              <a:t>preferences</a:t>
            </a:r>
            <a:endParaRPr lang="fr-FR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5215003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TASKS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Source Sans Pro"/>
                <a:cs typeface="Source Sans Pro"/>
              </a:rPr>
              <a:t>Questionnaire</a:t>
            </a: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Free description </a:t>
            </a:r>
            <a:r>
              <a:rPr lang="fr-FR" dirty="0" err="1" smtClean="0">
                <a:latin typeface="Source Sans Pro"/>
                <a:cs typeface="Source Sans Pro"/>
              </a:rPr>
              <a:t>task</a:t>
            </a:r>
            <a:endParaRPr lang="fr-FR" dirty="0" smtClean="0">
              <a:latin typeface="Source Sans Pro"/>
              <a:cs typeface="Source Sans Pro"/>
            </a:endParaRPr>
          </a:p>
          <a:p>
            <a:pPr lvl="1"/>
            <a:r>
              <a:rPr lang="fr-FR" dirty="0" err="1" smtClean="0">
                <a:latin typeface="Source Sans Pro"/>
                <a:cs typeface="Source Sans Pro"/>
              </a:rPr>
              <a:t>Specific</a:t>
            </a:r>
            <a:r>
              <a:rPr lang="fr-FR" dirty="0" smtClean="0">
                <a:latin typeface="Source Sans Pro"/>
                <a:cs typeface="Source Sans Pro"/>
              </a:rPr>
              <a:t> questions about the basic </a:t>
            </a:r>
            <a:r>
              <a:rPr lang="fr-FR" dirty="0" err="1" smtClean="0">
                <a:latin typeface="Source Sans Pro"/>
                <a:cs typeface="Source Sans Pro"/>
              </a:rPr>
              <a:t>income</a:t>
            </a:r>
            <a:endParaRPr lang="fr-FR" dirty="0" smtClean="0">
              <a:latin typeface="Source Sans Pro"/>
              <a:cs typeface="Source Sans Pro"/>
            </a:endParaRPr>
          </a:p>
          <a:p>
            <a:pPr lvl="2"/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Should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we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introduce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 the BI in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Belgium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? (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Likert-scale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) =&gt; </a:t>
            </a:r>
            <a:r>
              <a:rPr lang="fr-FR" b="1" dirty="0" err="1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Dependent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  <a:latin typeface="Source Sans Pro"/>
                <a:cs typeface="Source Sans Pro"/>
              </a:rPr>
              <a:t> Variable</a:t>
            </a: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Political </a:t>
            </a:r>
            <a:r>
              <a:rPr lang="fr-FR" dirty="0" err="1" smtClean="0">
                <a:latin typeface="Source Sans Pro"/>
                <a:cs typeface="Source Sans Pro"/>
              </a:rPr>
              <a:t>knowledge</a:t>
            </a:r>
            <a:endParaRPr lang="fr-FR" dirty="0" smtClean="0">
              <a:latin typeface="Source Sans Pro"/>
              <a:cs typeface="Source Sans Pro"/>
            </a:endParaRPr>
          </a:p>
          <a:p>
            <a:pPr lvl="1"/>
            <a:r>
              <a:rPr lang="fr-FR" dirty="0" err="1" smtClean="0">
                <a:latin typeface="Source Sans Pro"/>
                <a:cs typeface="Source Sans Pro"/>
              </a:rPr>
              <a:t>Interest</a:t>
            </a:r>
            <a:r>
              <a:rPr lang="fr-FR" dirty="0" smtClean="0">
                <a:latin typeface="Source Sans Pro"/>
                <a:cs typeface="Source Sans Pro"/>
              </a:rPr>
              <a:t> in </a:t>
            </a:r>
            <a:r>
              <a:rPr lang="fr-FR" dirty="0" err="1" smtClean="0">
                <a:latin typeface="Source Sans Pro"/>
                <a:cs typeface="Source Sans Pro"/>
              </a:rPr>
              <a:t>politics</a:t>
            </a:r>
            <a:endParaRPr lang="fr-FR" dirty="0" smtClean="0">
              <a:latin typeface="Source Sans Pro"/>
              <a:cs typeface="Source Sans Pro"/>
            </a:endParaRP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Political </a:t>
            </a:r>
            <a:r>
              <a:rPr lang="fr-FR" dirty="0" err="1" smtClean="0">
                <a:latin typeface="Source Sans Pro"/>
                <a:cs typeface="Source Sans Pro"/>
              </a:rPr>
              <a:t>preferences</a:t>
            </a:r>
            <a:endParaRPr lang="fr-FR" dirty="0" smtClean="0"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735208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PARTICIPANTS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5951230"/>
              </p:ext>
            </p:extLst>
          </p:nvPr>
        </p:nvGraphicFramePr>
        <p:xfrm>
          <a:off x="838200" y="1825625"/>
          <a:ext cx="70104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XP GROUP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N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Control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98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Source Sans Pro"/>
                          <a:cs typeface="Source Sans Pro"/>
                        </a:rPr>
                        <a:t>Neutral</a:t>
                      </a:r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 </a:t>
                      </a:r>
                      <a:r>
                        <a:rPr lang="fr-FR" dirty="0" err="1" smtClean="0">
                          <a:latin typeface="Source Sans Pro"/>
                          <a:cs typeface="Source Sans Pro"/>
                        </a:rPr>
                        <a:t>text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98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Pocket</a:t>
                      </a:r>
                      <a:r>
                        <a:rPr lang="fr-FR" baseline="0" dirty="0" smtClean="0">
                          <a:latin typeface="Source Sans Pro"/>
                          <a:cs typeface="Source Sans Pro"/>
                        </a:rPr>
                        <a:t> money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95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Source Sans Pro"/>
                          <a:cs typeface="Source Sans Pro"/>
                        </a:rPr>
                        <a:t>Income-unconditionality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97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Base Frame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95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Source Sans Pro"/>
                          <a:cs typeface="Source Sans Pro"/>
                        </a:rPr>
                        <a:t>Springboard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99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Source Sans Pro"/>
                          <a:cs typeface="Source Sans Pro"/>
                        </a:rPr>
                        <a:t>Income-freedom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Source Sans Pro"/>
                          <a:cs typeface="Source Sans Pro"/>
                        </a:rPr>
                        <a:t>104</a:t>
                      </a:r>
                      <a:endParaRPr lang="fr-FR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latin typeface="Source Sans Pro"/>
                          <a:cs typeface="Source Sans Pro"/>
                        </a:rPr>
                        <a:t>TOTAL</a:t>
                      </a:r>
                      <a:endParaRPr lang="fr-FR" b="1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Source Sans Pro"/>
                          <a:cs typeface="Source Sans Pro"/>
                        </a:rPr>
                        <a:t>686</a:t>
                      </a:r>
                      <a:endParaRPr lang="fr-FR" b="1" dirty="0">
                        <a:latin typeface="Source Sans Pro"/>
                        <a:cs typeface="Source Sans Pro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3240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942" y="152720"/>
            <a:ext cx="11096787" cy="758488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Results:</a:t>
            </a:r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US" cap="small" dirty="0" smtClean="0">
                <a:latin typeface="Palatino Linotype" charset="0"/>
                <a:ea typeface="Palatino Linotype" charset="0"/>
                <a:cs typeface="Palatino Linotype" charset="0"/>
              </a:rPr>
              <a:t>impact of metaphors?</a:t>
            </a:r>
            <a:endParaRPr lang="en-US" cap="small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698187"/>
              </p:ext>
            </p:extLst>
          </p:nvPr>
        </p:nvGraphicFramePr>
        <p:xfrm>
          <a:off x="3515141" y="911208"/>
          <a:ext cx="4524705" cy="58712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100595"/>
                <a:gridCol w="761128"/>
                <a:gridCol w="662982"/>
              </a:tblGrid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Mother Occupation (no profession)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0.43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(0.33)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Mother Occupation (worker)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-0.18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(0.48)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Mother Occupation (senior executive)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-0.35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(0.29)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8121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Mother Occupation (accredited profession)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0.23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Father Occupation (no profession)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-0.31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(0.49)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Father Occupation (worker)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-0.24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(0.36)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Father Occupation (senior executive)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-0.04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(0.27)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29377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Father Occupation (accredited profession)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-0.04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No prior knowledge of the basic income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0.36*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(0.21)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Political Interest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-0.05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Evaluation of the Economy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0.05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(0.06)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Salary as reward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-0.10**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(0.04)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State Intervention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0.03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31214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Left-Right self-positioning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-0.15***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Group: Neutral text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-1.25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(1.06)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Group: Pocket money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-0.96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(1.01)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Group: Income-Unconditionality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-1.90**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(0.97)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Base frame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-2.26**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(1.02)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Group: Springboard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-1.57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(1.02)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27742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Income-Freedom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-2.00**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123315" algn="r"/>
                        </a:tabLst>
                      </a:pPr>
                      <a:r>
                        <a:rPr lang="en-GB" sz="1050">
                          <a:effectLst/>
                        </a:rPr>
                        <a:t>(0.97)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20558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Political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-0.60**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(0.25)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Neutral text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0.64*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Pocket money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0.27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(0.31)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8407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Income-</a:t>
                      </a:r>
                      <a:r>
                        <a:rPr lang="en-GB" sz="1050" dirty="0" err="1">
                          <a:effectLst/>
                        </a:rPr>
                        <a:t>Uncond</a:t>
                      </a:r>
                      <a:r>
                        <a:rPr lang="en-GB" sz="1050" dirty="0">
                          <a:effectLst/>
                        </a:rPr>
                        <a:t>.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0.50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(0.31)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Base frame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0.90***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(0.34)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Springboard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0.58*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(0.33)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29336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Income-Freedom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0.56*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Constant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4.01***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(0.97)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501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Observations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599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/>
                      <a:endParaRPr lang="en-US" sz="1100">
                        <a:effectLst/>
                        <a:latin typeface="Calibri" charset="0"/>
                        <a:ea typeface="ＭＳ 明朝" charset="-128"/>
                      </a:endParaRPr>
                    </a:p>
                  </a:txBody>
                  <a:tcPr marL="49203" marR="49203" marT="0" marB="0"/>
                </a:tc>
              </a:tr>
              <a:tr h="16501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Log Likelihood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-299.85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/>
                      <a:endParaRPr lang="en-US" sz="1100">
                        <a:effectLst/>
                        <a:latin typeface="Calibri" charset="0"/>
                        <a:ea typeface="ＭＳ 明朝" charset="-128"/>
                      </a:endParaRPr>
                    </a:p>
                  </a:txBody>
                  <a:tcPr marL="49203" marR="49203" marT="0" marB="0"/>
                </a:tc>
              </a:tr>
              <a:tr h="16501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 err="1">
                          <a:effectLst/>
                        </a:rPr>
                        <a:t>Akaike</a:t>
                      </a:r>
                      <a:r>
                        <a:rPr lang="en-GB" sz="1050" dirty="0">
                          <a:effectLst/>
                        </a:rPr>
                        <a:t> Inf. Crit.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655.70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/>
                      <a:endParaRPr lang="en-US" sz="1100">
                        <a:effectLst/>
                        <a:latin typeface="Calibri" charset="0"/>
                        <a:ea typeface="ＭＳ 明朝" charset="-128"/>
                      </a:endParaRPr>
                    </a:p>
                  </a:txBody>
                  <a:tcPr marL="49203" marR="49203" marT="0" marB="0"/>
                </a:tc>
              </a:tr>
              <a:tr h="1650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Note: *p&lt;0.1; **p&lt;0.05; ***p&lt;0.01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 gridSpan="2">
                  <a:txBody>
                    <a:bodyPr/>
                    <a:lstStyle/>
                    <a:p>
                      <a:pPr algn="l"/>
                      <a:endParaRPr lang="en-US" sz="1100" dirty="0">
                        <a:effectLst/>
                        <a:latin typeface="Calibri" charset="0"/>
                        <a:ea typeface="ＭＳ 明朝" charset="-128"/>
                      </a:endParaRPr>
                    </a:p>
                  </a:txBody>
                  <a:tcPr marL="49203" marR="4920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6486930" y="3383968"/>
            <a:ext cx="851338" cy="1172266"/>
          </a:xfrm>
          <a:prstGeom prst="ellips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13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Research</a:t>
            </a:r>
            <a:r>
              <a:rPr lang="fr-FR" dirty="0" smtClean="0"/>
              <a:t> question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 smtClean="0">
                <a:latin typeface="Source Sans Pro"/>
                <a:cs typeface="Source Sans Pro"/>
              </a:rPr>
              <a:t>What</a:t>
            </a:r>
            <a:r>
              <a:rPr lang="fr-FR" dirty="0" smtClean="0">
                <a:latin typeface="Source Sans Pro"/>
                <a:cs typeface="Source Sans Pro"/>
              </a:rPr>
              <a:t> political impact(s) </a:t>
            </a:r>
            <a:r>
              <a:rPr lang="fr-FR" dirty="0" err="1" smtClean="0">
                <a:latin typeface="Source Sans Pro"/>
                <a:cs typeface="Source Sans Pro"/>
              </a:rPr>
              <a:t>could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metaphor</a:t>
            </a:r>
            <a:r>
              <a:rPr lang="fr-FR" dirty="0" smtClean="0">
                <a:latin typeface="Source Sans Pro"/>
                <a:cs typeface="Source Sans Pro"/>
              </a:rPr>
              <a:t> have on the people to </a:t>
            </a:r>
            <a:r>
              <a:rPr lang="fr-FR" dirty="0" err="1" smtClean="0">
                <a:latin typeface="Source Sans Pro"/>
                <a:cs typeface="Source Sans Pro"/>
              </a:rPr>
              <a:t>which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it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is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addressed</a:t>
            </a:r>
            <a:r>
              <a:rPr lang="fr-FR" dirty="0" smtClean="0">
                <a:latin typeface="Source Sans Pro"/>
                <a:cs typeface="Source Sans Pro"/>
              </a:rPr>
              <a:t>. </a:t>
            </a:r>
          </a:p>
          <a:p>
            <a:r>
              <a:rPr lang="fr-FR" dirty="0" smtClean="0">
                <a:latin typeface="Source Sans Pro"/>
                <a:cs typeface="Source Sans Pro"/>
              </a:rPr>
              <a:t>Crucial question in CL</a:t>
            </a: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CMT (</a:t>
            </a:r>
            <a:r>
              <a:rPr lang="fr-FR" dirty="0" err="1" smtClean="0">
                <a:latin typeface="Source Sans Pro"/>
                <a:cs typeface="Source Sans Pro"/>
              </a:rPr>
              <a:t>Lakoff</a:t>
            </a:r>
            <a:r>
              <a:rPr lang="fr-FR" dirty="0" smtClean="0">
                <a:latin typeface="Source Sans Pro"/>
                <a:cs typeface="Source Sans Pro"/>
              </a:rPr>
              <a:t> &amp; Johnson 1980)</a:t>
            </a: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Metaphors have the </a:t>
            </a:r>
            <a:r>
              <a:rPr lang="fr-FR" dirty="0" err="1" smtClean="0">
                <a:latin typeface="Source Sans Pro"/>
                <a:cs typeface="Source Sans Pro"/>
              </a:rPr>
              <a:t>ability</a:t>
            </a:r>
            <a:r>
              <a:rPr lang="fr-FR" dirty="0" smtClean="0">
                <a:latin typeface="Source Sans Pro"/>
                <a:cs typeface="Source Sans Pro"/>
              </a:rPr>
              <a:t> of </a:t>
            </a:r>
            <a:r>
              <a:rPr lang="fr-FR" dirty="0" err="1" smtClean="0">
                <a:latin typeface="Source Sans Pro"/>
                <a:cs typeface="Source Sans Pro"/>
              </a:rPr>
              <a:t>highlighting</a:t>
            </a:r>
            <a:r>
              <a:rPr lang="fr-FR" dirty="0" smtClean="0">
                <a:latin typeface="Source Sans Pro"/>
                <a:cs typeface="Source Sans Pro"/>
              </a:rPr>
              <a:t> and </a:t>
            </a:r>
            <a:r>
              <a:rPr lang="fr-FR" dirty="0" err="1" smtClean="0">
                <a:latin typeface="Source Sans Pro"/>
                <a:cs typeface="Source Sans Pro"/>
              </a:rPr>
              <a:t>hiding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specific</a:t>
            </a:r>
            <a:r>
              <a:rPr lang="fr-FR" dirty="0" smtClean="0">
                <a:latin typeface="Source Sans Pro"/>
                <a:cs typeface="Source Sans Pro"/>
              </a:rPr>
              <a:t> aspects of a </a:t>
            </a:r>
            <a:r>
              <a:rPr lang="fr-FR" dirty="0" err="1" smtClean="0">
                <a:latin typeface="Source Sans Pro"/>
                <a:cs typeface="Source Sans Pro"/>
              </a:rPr>
              <a:t>target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smtClean="0">
                <a:latin typeface="Source Sans Pro"/>
                <a:cs typeface="Source Sans Pro"/>
              </a:rPr>
              <a:t>concept</a:t>
            </a: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Metaphors as </a:t>
            </a:r>
            <a:r>
              <a:rPr lang="fr-FR" dirty="0" err="1" smtClean="0">
                <a:latin typeface="Source Sans Pro"/>
                <a:cs typeface="Source Sans Pro"/>
              </a:rPr>
              <a:t>rhetorical</a:t>
            </a:r>
            <a:r>
              <a:rPr lang="fr-FR" dirty="0" smtClean="0">
                <a:latin typeface="Source Sans Pro"/>
                <a:cs typeface="Source Sans Pro"/>
              </a:rPr>
              <a:t> and </a:t>
            </a:r>
            <a:r>
              <a:rPr lang="fr-FR" dirty="0" err="1" smtClean="0">
                <a:latin typeface="Source Sans Pro"/>
                <a:cs typeface="Source Sans Pro"/>
              </a:rPr>
              <a:t>conceptual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tools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carrying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ideologies</a:t>
            </a:r>
            <a:endParaRPr lang="fr-FR" dirty="0" smtClean="0">
              <a:latin typeface="Source Sans Pro"/>
              <a:cs typeface="Source Sans Pro"/>
            </a:endParaRPr>
          </a:p>
          <a:p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  <a:latin typeface="Source Sans Pro"/>
                <a:cs typeface="Source Sans Pro"/>
              </a:rPr>
              <a:t>Framing</a:t>
            </a:r>
            <a:endParaRPr lang="fr-FR" b="1" dirty="0" smtClean="0">
              <a:solidFill>
                <a:schemeClr val="accent2">
                  <a:lumMod val="75000"/>
                </a:schemeClr>
              </a:solidFill>
              <a:latin typeface="Source Sans Pro"/>
              <a:cs typeface="Source Sans Pro"/>
            </a:endParaRPr>
          </a:p>
          <a:p>
            <a:pPr lvl="1"/>
            <a:r>
              <a:rPr lang="en-GB" dirty="0">
                <a:latin typeface="Source Sans Pro"/>
                <a:cs typeface="Source Sans Pro"/>
              </a:rPr>
              <a:t>“[…] select[</a:t>
            </a:r>
            <a:r>
              <a:rPr lang="en-GB" dirty="0" err="1">
                <a:latin typeface="Source Sans Pro"/>
                <a:cs typeface="Source Sans Pro"/>
              </a:rPr>
              <a:t>ing</a:t>
            </a:r>
            <a:r>
              <a:rPr lang="en-GB" dirty="0">
                <a:latin typeface="Source Sans Pro"/>
                <a:cs typeface="Source Sans Pro"/>
              </a:rPr>
              <a:t>] some aspects of a perceived reality and </a:t>
            </a:r>
            <a:r>
              <a:rPr lang="en-GB" dirty="0" err="1">
                <a:latin typeface="Source Sans Pro"/>
                <a:cs typeface="Source Sans Pro"/>
              </a:rPr>
              <a:t>mak</a:t>
            </a:r>
            <a:r>
              <a:rPr lang="en-GB" dirty="0">
                <a:latin typeface="Source Sans Pro"/>
                <a:cs typeface="Source Sans Pro"/>
              </a:rPr>
              <a:t>[</a:t>
            </a:r>
            <a:r>
              <a:rPr lang="en-GB" dirty="0" err="1">
                <a:latin typeface="Source Sans Pro"/>
                <a:cs typeface="Source Sans Pro"/>
              </a:rPr>
              <a:t>ing</a:t>
            </a:r>
            <a:r>
              <a:rPr lang="en-GB" dirty="0">
                <a:latin typeface="Source Sans Pro"/>
                <a:cs typeface="Source Sans Pro"/>
              </a:rPr>
              <a:t>] it more salient in a communicating text, in such a way as to promote a particular problem definition, causal interpretation, moral evaluation, and/or treatment recommendation for the described item” (</a:t>
            </a:r>
            <a:r>
              <a:rPr lang="en-GB" dirty="0" err="1">
                <a:latin typeface="Source Sans Pro"/>
                <a:cs typeface="Source Sans Pro"/>
              </a:rPr>
              <a:t>Entman</a:t>
            </a:r>
            <a:r>
              <a:rPr lang="en-GB" dirty="0">
                <a:latin typeface="Source Sans Pro"/>
                <a:cs typeface="Source Sans Pro"/>
              </a:rPr>
              <a:t>, </a:t>
            </a:r>
            <a:r>
              <a:rPr lang="en-GB" dirty="0" smtClean="0">
                <a:latin typeface="Source Sans Pro"/>
                <a:cs typeface="Source Sans Pro"/>
              </a:rPr>
              <a:t>1993: 52) </a:t>
            </a:r>
          </a:p>
          <a:p>
            <a:pPr lvl="1"/>
            <a:r>
              <a:rPr lang="en-GB" dirty="0" smtClean="0">
                <a:latin typeface="Source Sans Pro"/>
                <a:cs typeface="Source Sans Pro"/>
              </a:rPr>
              <a:t>“Metaphor helps construct particular aspects of reality and reproduce (or subvert) dominant schemas (</a:t>
            </a:r>
            <a:r>
              <a:rPr lang="en-GB" dirty="0" err="1" smtClean="0">
                <a:latin typeface="Source Sans Pro"/>
                <a:cs typeface="Source Sans Pro"/>
              </a:rPr>
              <a:t>Koller</a:t>
            </a:r>
            <a:r>
              <a:rPr lang="en-GB" dirty="0" smtClean="0">
                <a:latin typeface="Source Sans Pro"/>
                <a:cs typeface="Source Sans Pro"/>
              </a:rPr>
              <a:t> 2009: 121)</a:t>
            </a:r>
            <a:endParaRPr lang="fr-FR" dirty="0" smtClean="0">
              <a:latin typeface="Source Sans Pro"/>
              <a:cs typeface="Source Sans Pro"/>
            </a:endParaRPr>
          </a:p>
          <a:p>
            <a:pPr lvl="1"/>
            <a:endParaRPr lang="fr-FR" dirty="0">
              <a:latin typeface="Source Sans Pro"/>
              <a:cs typeface="Source Sans Pro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665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552665" y="2902933"/>
            <a:ext cx="4068507" cy="2646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dirty="0">
                <a:solidFill>
                  <a:schemeClr val="tx2"/>
                </a:solidFill>
                <a:latin typeface="Palatino Linotype" charset="0"/>
                <a:ea typeface="Palatino Linotype" charset="0"/>
                <a:cs typeface="Palatino Linotype" charset="0"/>
              </a:rPr>
              <a:t>	</a:t>
            </a:r>
            <a:r>
              <a:rPr lang="en-US" sz="2000" b="1" dirty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METAPHORS</a:t>
            </a:r>
          </a:p>
          <a:p>
            <a:pPr lvl="1"/>
            <a:endParaRPr lang="en-US" sz="2000" dirty="0">
              <a:solidFill>
                <a:schemeClr val="tx2"/>
              </a:solidFill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1485900" lvl="2" indent="-342900">
              <a:buFont typeface="Arial"/>
              <a:buChar char="•"/>
            </a:pPr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Base frame (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-2.26) **</a:t>
            </a:r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1485900" lvl="2" indent="-342900">
              <a:buFont typeface="Arial"/>
              <a:buChar char="•"/>
            </a:pPr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1485900" lvl="2" indent="-342900">
              <a:buFont typeface="Arial"/>
              <a:buChar char="•"/>
            </a:pPr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1485900" lvl="2" indent="-342900">
              <a:buFont typeface="Arial"/>
              <a:buChar char="•"/>
            </a:pPr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1485900" lvl="2" indent="-342900">
              <a:buFont typeface="Arial"/>
              <a:buChar char="•"/>
            </a:pPr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Pocket money (NS)</a:t>
            </a:r>
          </a:p>
          <a:p>
            <a:pPr marL="1485900" lvl="2" indent="-342900">
              <a:buFont typeface="Arial"/>
              <a:buChar char="•"/>
            </a:pPr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1485900" lvl="2" indent="-342900">
              <a:buFont typeface="Arial"/>
              <a:buChar char="•"/>
            </a:pPr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Springboard (NS)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82920" y="2935651"/>
            <a:ext cx="457200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US" sz="2000" dirty="0">
                <a:solidFill>
                  <a:srgbClr val="465E9C"/>
                </a:solidFill>
                <a:latin typeface="Palatino Linotype" charset="0"/>
                <a:ea typeface="Palatino Linotype" charset="0"/>
                <a:cs typeface="Palatino Linotype" charset="0"/>
              </a:rPr>
              <a:t>	</a:t>
            </a:r>
            <a:r>
              <a:rPr lang="en-US" sz="2000" b="1" dirty="0">
                <a:solidFill>
                  <a:schemeClr val="accent1"/>
                </a:solidFill>
                <a:latin typeface="Palatino Linotype" charset="0"/>
                <a:ea typeface="Palatino Linotype" charset="0"/>
                <a:cs typeface="Palatino Linotype" charset="0"/>
              </a:rPr>
              <a:t>ARGUMENTS</a:t>
            </a:r>
          </a:p>
          <a:p>
            <a:pPr lvl="1"/>
            <a:endParaRPr lang="en-US" sz="2000" dirty="0">
              <a:solidFill>
                <a:srgbClr val="465E9C"/>
              </a:solidFill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1485900" lvl="2" indent="-342900">
              <a:buFont typeface="Arial"/>
              <a:buChar char="•"/>
            </a:pPr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Unconditionality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 (-1.90) ** </a:t>
            </a:r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2"/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2"/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lvl="2"/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1485900" lvl="2" indent="-342900">
              <a:buFont typeface="Arial"/>
              <a:buChar char="•"/>
            </a:pPr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Freedom (</a:t>
            </a:r>
            <a:r>
              <a:rPr lang="en-GB" dirty="0">
                <a:latin typeface="Palatino Linotype" charset="0"/>
                <a:ea typeface="Palatino Linotype" charset="0"/>
                <a:cs typeface="Palatino Linotype" charset="0"/>
              </a:rPr>
              <a:t>-2.00) **</a:t>
            </a:r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451" y="152718"/>
            <a:ext cx="11375756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Do arguments and/or metaphors impact the political preferences ?</a:t>
            </a:r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52601"/>
            <a:ext cx="7620000" cy="1445474"/>
          </a:xfrm>
        </p:spPr>
        <p:txBody>
          <a:bodyPr/>
          <a:lstStyle/>
          <a:p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Compared to the control group,</a:t>
            </a:r>
          </a:p>
          <a:p>
            <a:pPr marL="800100" lvl="1" indent="-342900"/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Neutral text (NS)</a:t>
            </a:r>
          </a:p>
          <a:p>
            <a:pPr lvl="1" indent="0">
              <a:buNone/>
            </a:pPr>
            <a:endParaRPr lang="en-US" dirty="0" smtClean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>
                <a:latin typeface="Palatino Linotype" charset="0"/>
                <a:ea typeface="Palatino Linotype" charset="0"/>
                <a:cs typeface="Palatino Linotype" charset="0"/>
              </a:rPr>
              <a:pPr/>
              <a:t>30</a:t>
            </a:fld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5" name="Equal 4"/>
          <p:cNvSpPr/>
          <p:nvPr/>
        </p:nvSpPr>
        <p:spPr>
          <a:xfrm>
            <a:off x="5516658" y="2185242"/>
            <a:ext cx="504090" cy="392821"/>
          </a:xfrm>
          <a:prstGeom prst="mathEqual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6" name="Plus 5"/>
          <p:cNvSpPr/>
          <p:nvPr/>
        </p:nvSpPr>
        <p:spPr>
          <a:xfrm>
            <a:off x="5552664" y="3495703"/>
            <a:ext cx="432078" cy="392821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7" name="Plus 6"/>
          <p:cNvSpPr/>
          <p:nvPr/>
        </p:nvSpPr>
        <p:spPr>
          <a:xfrm>
            <a:off x="5552664" y="4646035"/>
            <a:ext cx="432078" cy="392821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8" name="Plus 7"/>
          <p:cNvSpPr/>
          <p:nvPr/>
        </p:nvSpPr>
        <p:spPr>
          <a:xfrm>
            <a:off x="9773592" y="3495703"/>
            <a:ext cx="432078" cy="392821"/>
          </a:xfrm>
          <a:prstGeom prst="mathPl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11" name="Equal 10"/>
          <p:cNvSpPr/>
          <p:nvPr/>
        </p:nvSpPr>
        <p:spPr>
          <a:xfrm>
            <a:off x="9722585" y="4538279"/>
            <a:ext cx="504090" cy="392821"/>
          </a:xfrm>
          <a:prstGeom prst="mathEqua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13" name="Equal 12"/>
          <p:cNvSpPr/>
          <p:nvPr/>
        </p:nvSpPr>
        <p:spPr>
          <a:xfrm>
            <a:off x="9730155" y="5156991"/>
            <a:ext cx="504090" cy="392821"/>
          </a:xfrm>
          <a:prstGeom prst="mathEqua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140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942" y="152720"/>
            <a:ext cx="11096787" cy="758488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solidFill>
                  <a:schemeClr val="accent2"/>
                </a:solidFill>
                <a:latin typeface="Palatino Linotype" charset="0"/>
                <a:ea typeface="Palatino Linotype" charset="0"/>
                <a:cs typeface="Palatino Linotype" charset="0"/>
              </a:rPr>
              <a:t>Results:</a:t>
            </a:r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US" cap="small" dirty="0" smtClean="0">
                <a:latin typeface="Palatino Linotype" charset="0"/>
                <a:ea typeface="Palatino Linotype" charset="0"/>
                <a:cs typeface="Palatino Linotype" charset="0"/>
              </a:rPr>
              <a:t>impact of metaphors?</a:t>
            </a:r>
            <a:endParaRPr lang="en-US" cap="small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642459"/>
              </p:ext>
            </p:extLst>
          </p:nvPr>
        </p:nvGraphicFramePr>
        <p:xfrm>
          <a:off x="3515141" y="911208"/>
          <a:ext cx="4524705" cy="58712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100595"/>
                <a:gridCol w="761128"/>
                <a:gridCol w="662982"/>
              </a:tblGrid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Mother Occupation (no profession)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0.43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(0.33)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Mother Occupation (worker)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-0.18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(0.48)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Mother Occupation (senior executive)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-0.35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(0.29)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8121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Mother Occupation (accredited profession)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0.23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Father Occupation (no profession)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-0.31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(0.49)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Father Occupation (worker)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-0.24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(0.36)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Father Occupation (senior executive)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-0.04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(0.27)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29377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Father Occupation (accredited profession)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-0.04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No prior knowledge of the basic income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0.36*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(0.21)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Political Interest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-0.05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Evaluation of the Economy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0.05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(0.06)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Salary as reward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-0.10**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(0.04)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State Intervention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0.03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31214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Left-Right self-positioning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-0.15***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(0.05)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Group: Neutral text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-1.25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(1.06)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Group: Pocket money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-0.96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(1.01)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Group: Income-Unconditionality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-1.90**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(0.97)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Base frame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-2.26**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(1.02)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Group: Springboard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-1.57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(1.02)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27742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Income-Freedom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-2.00**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123315" algn="r"/>
                        </a:tabLst>
                      </a:pPr>
                      <a:r>
                        <a:rPr lang="en-GB" sz="1050">
                          <a:effectLst/>
                        </a:rPr>
                        <a:t>(0.97)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20558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Political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-0.60**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(0.25)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Neutral text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0.64*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(0.35)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Pocket money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0.27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(0.31)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8407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Income-</a:t>
                      </a:r>
                      <a:r>
                        <a:rPr lang="en-GB" sz="1050" dirty="0" err="1">
                          <a:effectLst/>
                        </a:rPr>
                        <a:t>Uncond</a:t>
                      </a:r>
                      <a:r>
                        <a:rPr lang="en-GB" sz="1050" dirty="0">
                          <a:effectLst/>
                        </a:rPr>
                        <a:t>.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0.50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(0.31)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Base frame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0.90***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(0.34)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Springboard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0.58*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(0.33)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293368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Group: Income-Freedom + Pol. Knowledge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0.56*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(0.32)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443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Constant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4.01***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(0.97)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</a:tr>
              <a:tr h="16501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Observations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599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/>
                      <a:endParaRPr lang="en-US" sz="1100">
                        <a:effectLst/>
                        <a:latin typeface="Calibri" charset="0"/>
                        <a:ea typeface="ＭＳ 明朝" charset="-128"/>
                      </a:endParaRPr>
                    </a:p>
                  </a:txBody>
                  <a:tcPr marL="49203" marR="49203" marT="0" marB="0"/>
                </a:tc>
              </a:tr>
              <a:tr h="16501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Log Likelihood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-299.85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/>
                      <a:endParaRPr lang="en-US" sz="1100">
                        <a:effectLst/>
                        <a:latin typeface="Calibri" charset="0"/>
                        <a:ea typeface="ＭＳ 明朝" charset="-128"/>
                      </a:endParaRPr>
                    </a:p>
                  </a:txBody>
                  <a:tcPr marL="49203" marR="49203" marT="0" marB="0"/>
                </a:tc>
              </a:tr>
              <a:tr h="16501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050" dirty="0" err="1">
                          <a:effectLst/>
                        </a:rPr>
                        <a:t>Akaike</a:t>
                      </a:r>
                      <a:r>
                        <a:rPr lang="en-GB" sz="1050" dirty="0">
                          <a:effectLst/>
                        </a:rPr>
                        <a:t> Inf. Crit.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655.70</a:t>
                      </a:r>
                      <a:endParaRPr lang="en-US" sz="110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>
                  <a:txBody>
                    <a:bodyPr/>
                    <a:lstStyle/>
                    <a:p>
                      <a:pPr algn="l"/>
                      <a:endParaRPr lang="en-US" sz="1100">
                        <a:effectLst/>
                        <a:latin typeface="Calibri" charset="0"/>
                        <a:ea typeface="ＭＳ 明朝" charset="-128"/>
                      </a:endParaRPr>
                    </a:p>
                  </a:txBody>
                  <a:tcPr marL="49203" marR="49203" marT="0" marB="0"/>
                </a:tc>
              </a:tr>
              <a:tr h="1650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Note: *p&lt;0.1; **p&lt;0.05; ***p&lt;0.01</a:t>
                      </a:r>
                      <a:endParaRPr lang="en-US" sz="1100" dirty="0">
                        <a:effectLst/>
                        <a:latin typeface="Calibri" charset="0"/>
                        <a:ea typeface="ＭＳ 明朝" charset="-128"/>
                        <a:cs typeface="Times New Roman" charset="0"/>
                      </a:endParaRPr>
                    </a:p>
                  </a:txBody>
                  <a:tcPr marL="49203" marR="49203" marT="0" marB="0"/>
                </a:tc>
                <a:tc gridSpan="2">
                  <a:txBody>
                    <a:bodyPr/>
                    <a:lstStyle/>
                    <a:p>
                      <a:pPr algn="l"/>
                      <a:endParaRPr lang="en-US" sz="1100" dirty="0">
                        <a:effectLst/>
                        <a:latin typeface="Calibri" charset="0"/>
                        <a:ea typeface="ＭＳ 明朝" charset="-128"/>
                      </a:endParaRPr>
                    </a:p>
                  </a:txBody>
                  <a:tcPr marL="49203" marR="4920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6482753" y="4540468"/>
            <a:ext cx="851338" cy="1324304"/>
          </a:xfrm>
          <a:prstGeom prst="ellipse">
            <a:avLst/>
          </a:prstGeom>
          <a:noFill/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20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181" y="218195"/>
            <a:ext cx="10515600" cy="106202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The varied impact of political knowledge</a:t>
            </a:r>
            <a:endParaRPr lang="en-US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6" name="Graphiqu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3609375"/>
              </p:ext>
            </p:extLst>
          </p:nvPr>
        </p:nvGraphicFramePr>
        <p:xfrm>
          <a:off x="1430149" y="1280219"/>
          <a:ext cx="9201688" cy="5424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Oval 6"/>
          <p:cNvSpPr/>
          <p:nvPr/>
        </p:nvSpPr>
        <p:spPr>
          <a:xfrm>
            <a:off x="2966170" y="1399989"/>
            <a:ext cx="890341" cy="1728412"/>
          </a:xfrm>
          <a:prstGeom prst="ellipse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381298" y="1556309"/>
            <a:ext cx="890341" cy="2436298"/>
          </a:xfrm>
          <a:prstGeom prst="ellipse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543981" y="1711117"/>
            <a:ext cx="1910948" cy="1576012"/>
          </a:xfrm>
          <a:prstGeom prst="ellipse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 rot="20612382">
            <a:off x="1437953" y="1432079"/>
            <a:ext cx="1237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Disagree</a:t>
            </a:r>
          </a:p>
        </p:txBody>
      </p:sp>
      <p:sp>
        <p:nvSpPr>
          <p:cNvPr id="10" name="TextBox 9"/>
          <p:cNvSpPr txBox="1"/>
          <p:nvPr/>
        </p:nvSpPr>
        <p:spPr>
          <a:xfrm rot="20612382">
            <a:off x="1397314" y="5346231"/>
            <a:ext cx="10583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Do not disagree</a:t>
            </a:r>
          </a:p>
        </p:txBody>
      </p:sp>
    </p:spTree>
    <p:extLst>
      <p:ext uri="{BB962C8B-B14F-4D97-AF65-F5344CB8AC3E}">
        <p14:creationId xmlns:p14="http://schemas.microsoft.com/office/powerpoint/2010/main" val="1246594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929" y="365125"/>
            <a:ext cx="10702871" cy="107621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smtClean="0">
                <a:latin typeface="Palatino Linotype" charset="0"/>
                <a:ea typeface="Palatino Linotype" charset="0"/>
                <a:cs typeface="Palatino Linotype" charset="0"/>
              </a:rPr>
              <a:t>Conclusions</a:t>
            </a:r>
            <a:endParaRPr lang="en-US" b="1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Importance of introducing arguments</a:t>
            </a:r>
          </a:p>
          <a:p>
            <a:pPr marL="800100" lvl="1" indent="-342900"/>
            <a:r>
              <a:rPr lang="en-US" dirty="0" err="1" smtClean="0">
                <a:latin typeface="Palatino Linotype" charset="0"/>
                <a:ea typeface="Palatino Linotype" charset="0"/>
                <a:cs typeface="Palatino Linotype" charset="0"/>
              </a:rPr>
              <a:t>Unconditionality</a:t>
            </a:r>
            <a:endParaRPr lang="en-US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800100" lvl="1" indent="-342900"/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Freedom</a:t>
            </a:r>
          </a:p>
          <a:p>
            <a:pPr marL="342900" indent="-342900"/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Impact of metaphors?</a:t>
            </a:r>
          </a:p>
          <a:p>
            <a:pPr marL="800100" lvl="1" indent="-342900"/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Not all metaphors played the same </a:t>
            </a:r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role =&gt; </a:t>
            </a:r>
            <a:r>
              <a:rPr lang="en-US" b="1" dirty="0" smtClean="0">
                <a:solidFill>
                  <a:srgbClr val="2F5597"/>
                </a:solidFill>
                <a:latin typeface="Palatino Linotype" charset="0"/>
                <a:ea typeface="Palatino Linotype" charset="0"/>
                <a:cs typeface="Palatino Linotype" charset="0"/>
              </a:rPr>
              <a:t>aptness</a:t>
            </a:r>
            <a:endParaRPr lang="en-US" b="1" dirty="0">
              <a:solidFill>
                <a:srgbClr val="2F5597"/>
              </a:solidFill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1257300" lvl="2" indent="-342900"/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Base frame: positive impact</a:t>
            </a:r>
          </a:p>
          <a:p>
            <a:pPr marL="1257300" lvl="2" indent="-342900"/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Pocket money: negative impact</a:t>
            </a:r>
          </a:p>
          <a:p>
            <a:pPr marL="342900" indent="-342900"/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Confirmation of the mediating role of political knowledge</a:t>
            </a:r>
          </a:p>
          <a:p>
            <a:pPr marL="1257300" lvl="2" indent="-342900"/>
            <a:r>
              <a:rPr lang="en-US" dirty="0" smtClean="0">
                <a:latin typeface="Palatino Linotype" charset="0"/>
                <a:ea typeface="Palatino Linotype" charset="0"/>
                <a:cs typeface="Palatino Linotype" charset="0"/>
              </a:rPr>
              <a:t>Interaction with presence of metaphor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02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07104"/>
          </a:xfrm>
        </p:spPr>
        <p:txBody>
          <a:bodyPr anchor="b">
            <a:noAutofit/>
          </a:bodyPr>
          <a:lstStyle/>
          <a:p>
            <a:r>
              <a:rPr lang="en-US" sz="4800" b="1" i="1" dirty="0">
                <a:solidFill>
                  <a:schemeClr val="accent2"/>
                </a:solidFill>
              </a:rPr>
              <a:t>Thank you for your attention 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4800600"/>
            <a:ext cx="7586133" cy="1803400"/>
          </a:xfrm>
        </p:spPr>
        <p:txBody>
          <a:bodyPr>
            <a:normAutofit/>
          </a:bodyPr>
          <a:lstStyle/>
          <a:p>
            <a:r>
              <a:rPr lang="en-GB" sz="1600" dirty="0" smtClean="0"/>
              <a:t> </a:t>
            </a:r>
            <a:endParaRPr lang="en-GB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34</a:t>
            </a:fld>
            <a:endParaRPr lang="en-US" dirty="0"/>
          </a:p>
        </p:txBody>
      </p:sp>
      <p:pic>
        <p:nvPicPr>
          <p:cNvPr id="7" name="Picture 10" descr="logo_UCL_NEW_janv201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3621" y="4814046"/>
            <a:ext cx="921289" cy="1275548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129" y="4800600"/>
            <a:ext cx="1012386" cy="1275548"/>
          </a:xfrm>
          <a:prstGeom prst="rect">
            <a:avLst/>
          </a:prstGeom>
        </p:spPr>
      </p:pic>
      <p:pic>
        <p:nvPicPr>
          <p:cNvPr id="4" name="Image 3" descr="uliege-logos-couleurs-72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774278"/>
            <a:ext cx="2073118" cy="130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062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4" y="152718"/>
            <a:ext cx="10582275" cy="137160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Source Sans Pro"/>
                <a:ea typeface="Palatino Linotype" charset="0"/>
                <a:cs typeface="Source Sans Pro"/>
              </a:rPr>
              <a:t>Towards an impact of metaphors on political preferences?</a:t>
            </a:r>
            <a:r>
              <a:rPr lang="fr-FR" dirty="0">
                <a:latin typeface="Source Sans Pro"/>
                <a:ea typeface="Palatino Linotype" charset="0"/>
                <a:cs typeface="Source Sans Pro"/>
              </a:rPr>
              <a:t> </a:t>
            </a:r>
            <a:endParaRPr lang="en-US" dirty="0">
              <a:latin typeface="Source Sans Pro"/>
              <a:ea typeface="Palatino Linotype" charset="0"/>
              <a:cs typeface="Source Sans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333297"/>
            <a:ext cx="7620000" cy="379286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Source Sans Pro"/>
                <a:ea typeface="Palatino Linotype" charset="0"/>
                <a:cs typeface="Source Sans Pro"/>
              </a:rPr>
              <a:t>METAPHORS – heuristic </a:t>
            </a:r>
            <a:r>
              <a:rPr lang="en-US" dirty="0">
                <a:latin typeface="Source Sans Pro"/>
                <a:ea typeface="Palatino Linotype" charset="0"/>
                <a:cs typeface="Source Sans Pro"/>
              </a:rPr>
              <a:t>process </a:t>
            </a:r>
            <a:r>
              <a:rPr lang="en-US" dirty="0" smtClean="0">
                <a:latin typeface="Source Sans Pro"/>
                <a:ea typeface="Palatino Linotype" charset="0"/>
                <a:cs typeface="Source Sans Pro"/>
              </a:rPr>
              <a:t>of </a:t>
            </a:r>
            <a:r>
              <a:rPr lang="en-US" dirty="0">
                <a:latin typeface="Source Sans Pro"/>
                <a:ea typeface="Palatino Linotype" charset="0"/>
                <a:cs typeface="Source Sans Pro"/>
              </a:rPr>
              <a:t>knowledge transfer </a:t>
            </a:r>
            <a:endParaRPr lang="en-US" dirty="0" smtClean="0">
              <a:latin typeface="Source Sans Pro"/>
              <a:ea typeface="Palatino Linotype" charset="0"/>
              <a:cs typeface="Source Sans Pro"/>
            </a:endParaRPr>
          </a:p>
          <a:p>
            <a:endParaRPr lang="en-US" dirty="0">
              <a:latin typeface="Source Sans Pro"/>
              <a:ea typeface="Palatino Linotype" charset="0"/>
              <a:cs typeface="Source Sans Pro"/>
            </a:endParaRPr>
          </a:p>
          <a:p>
            <a:pPr marL="0" indent="0">
              <a:buNone/>
            </a:pPr>
            <a:r>
              <a:rPr lang="en-US" dirty="0" smtClean="0">
                <a:latin typeface="Source Sans Pro"/>
                <a:ea typeface="Palatino Linotype" charset="0"/>
                <a:cs typeface="Source Sans Pro"/>
              </a:rPr>
              <a:t>	</a:t>
            </a:r>
            <a:endParaRPr lang="en-US" dirty="0">
              <a:latin typeface="Source Sans Pro"/>
              <a:ea typeface="Palatino Linotype" charset="0"/>
              <a:cs typeface="Source Sans Pro"/>
            </a:endParaRPr>
          </a:p>
          <a:p>
            <a:endParaRPr lang="en-US" dirty="0" smtClean="0">
              <a:latin typeface="Source Sans Pro"/>
              <a:ea typeface="Palatino Linotype" charset="0"/>
              <a:cs typeface="Source Sans Pro"/>
            </a:endParaRPr>
          </a:p>
          <a:p>
            <a:endParaRPr lang="en-US" dirty="0">
              <a:latin typeface="Source Sans Pro"/>
              <a:ea typeface="Palatino Linotype" charset="0"/>
              <a:cs typeface="Source Sans Pro"/>
            </a:endParaRPr>
          </a:p>
          <a:p>
            <a:r>
              <a:rPr lang="en-US" dirty="0" smtClean="0">
                <a:latin typeface="Source Sans Pro"/>
                <a:ea typeface="Palatino Linotype" charset="0"/>
                <a:cs typeface="Source Sans Pro"/>
              </a:rPr>
              <a:t>POLITICAL PREFERENCES – depend on our understanding of the political arena</a:t>
            </a:r>
            <a:r>
              <a:rPr lang="en-US" dirty="0">
                <a:latin typeface="Source Sans Pro"/>
                <a:ea typeface="Palatino Linotype" charset="0"/>
                <a:cs typeface="Source Sans Pro"/>
              </a:rPr>
              <a:t/>
            </a:r>
            <a:br>
              <a:rPr lang="en-US" dirty="0">
                <a:latin typeface="Source Sans Pro"/>
                <a:ea typeface="Palatino Linotype" charset="0"/>
                <a:cs typeface="Source Sans Pro"/>
              </a:rPr>
            </a:br>
            <a:endParaRPr lang="en-US" dirty="0">
              <a:latin typeface="Source Sans Pro"/>
              <a:ea typeface="Palatino Linotype" charset="0"/>
              <a:cs typeface="Source Sans Pr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24137" y="3085524"/>
            <a:ext cx="0" cy="1466194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740328" y="3571002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Source Sans Pro"/>
                <a:ea typeface="Palatino Linotype" charset="0"/>
                <a:cs typeface="Source Sans Pro"/>
              </a:rPr>
              <a:t>Framing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0" y="5941497"/>
            <a:ext cx="3472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s-IS" dirty="0">
                <a:latin typeface="Palatino Linotype" charset="0"/>
                <a:ea typeface="Palatino Linotype" charset="0"/>
                <a:cs typeface="Palatino Linotype" charset="0"/>
              </a:rPr>
              <a:t>… bu</a:t>
            </a:r>
            <a:r>
              <a:rPr lang="en-US" dirty="0">
                <a:latin typeface="Palatino Linotype" charset="0"/>
                <a:ea typeface="Palatino Linotype" charset="0"/>
                <a:cs typeface="Palatino Linotype" charset="0"/>
              </a:rPr>
              <a:t>t under which conditions ?</a:t>
            </a:r>
          </a:p>
        </p:txBody>
      </p:sp>
    </p:spTree>
    <p:extLst>
      <p:ext uri="{BB962C8B-B14F-4D97-AF65-F5344CB8AC3E}">
        <p14:creationId xmlns:p14="http://schemas.microsoft.com/office/powerpoint/2010/main" val="352546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 metaphors influence </a:t>
            </a:r>
            <a:r>
              <a:rPr lang="fr-FR" dirty="0" err="1"/>
              <a:t>reasoning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 smtClean="0"/>
              <a:t>Framing</a:t>
            </a:r>
            <a:r>
              <a:rPr lang="fr-FR" dirty="0" smtClean="0"/>
              <a:t> </a:t>
            </a:r>
            <a:r>
              <a:rPr lang="fr-FR" dirty="0" err="1" smtClean="0"/>
              <a:t>effect</a:t>
            </a:r>
            <a:r>
              <a:rPr lang="fr-FR" dirty="0" smtClean="0"/>
              <a:t> of metaphors</a:t>
            </a:r>
          </a:p>
          <a:p>
            <a:pPr lvl="1"/>
            <a:r>
              <a:rPr lang="fr-FR" dirty="0" err="1"/>
              <a:t>From</a:t>
            </a:r>
            <a:r>
              <a:rPr lang="fr-FR" dirty="0"/>
              <a:t> the perspective of production, but not of </a:t>
            </a:r>
            <a:r>
              <a:rPr lang="fr-FR" dirty="0" err="1" smtClean="0"/>
              <a:t>reception</a:t>
            </a:r>
            <a:endParaRPr lang="fr-FR" dirty="0" smtClean="0"/>
          </a:p>
          <a:p>
            <a:pPr lvl="1"/>
            <a:r>
              <a:rPr lang="fr-FR" dirty="0" err="1" smtClean="0"/>
              <a:t>Taken</a:t>
            </a:r>
            <a:r>
              <a:rPr lang="fr-FR" dirty="0" smtClean="0"/>
              <a:t> for </a:t>
            </a:r>
            <a:r>
              <a:rPr lang="fr-FR" dirty="0" err="1" smtClean="0"/>
              <a:t>granted</a:t>
            </a:r>
            <a:endParaRPr lang="fr-FR" dirty="0"/>
          </a:p>
          <a:p>
            <a:pPr lvl="2"/>
            <a:r>
              <a:rPr lang="fr-FR" dirty="0" smtClean="0"/>
              <a:t>The use of a </a:t>
            </a:r>
            <a:r>
              <a:rPr lang="fr-FR" dirty="0" err="1" smtClean="0"/>
              <a:t>given</a:t>
            </a:r>
            <a:r>
              <a:rPr lang="fr-FR" dirty="0" smtClean="0"/>
              <a:t> </a:t>
            </a:r>
            <a:r>
              <a:rPr lang="fr-FR" dirty="0" err="1" smtClean="0"/>
              <a:t>metaphor</a:t>
            </a:r>
            <a:r>
              <a:rPr lang="fr-FR" dirty="0" smtClean="0"/>
              <a:t>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automatically</a:t>
            </a:r>
            <a:r>
              <a:rPr lang="fr-FR" dirty="0" smtClean="0"/>
              <a:t> trigger </a:t>
            </a:r>
            <a:r>
              <a:rPr lang="fr-FR" dirty="0" err="1" smtClean="0"/>
              <a:t>given</a:t>
            </a:r>
            <a:r>
              <a:rPr lang="fr-FR" dirty="0" smtClean="0"/>
              <a:t> </a:t>
            </a:r>
            <a:r>
              <a:rPr lang="fr-FR" dirty="0" err="1" smtClean="0"/>
              <a:t>representations</a:t>
            </a:r>
            <a:endParaRPr lang="fr-FR" dirty="0" smtClean="0"/>
          </a:p>
          <a:p>
            <a:r>
              <a:rPr lang="fr-FR" dirty="0" err="1" smtClean="0"/>
              <a:t>Literature</a:t>
            </a:r>
            <a:r>
              <a:rPr lang="fr-FR" dirty="0"/>
              <a:t> </a:t>
            </a:r>
            <a:r>
              <a:rPr lang="fr-FR" dirty="0" smtClean="0"/>
              <a:t>=&gt; mixed </a:t>
            </a:r>
            <a:r>
              <a:rPr lang="fr-FR" dirty="0" err="1" smtClean="0"/>
              <a:t>results</a:t>
            </a:r>
            <a:endParaRPr lang="fr-FR" dirty="0" smtClean="0"/>
          </a:p>
          <a:p>
            <a:pPr lvl="1"/>
            <a:r>
              <a:rPr lang="fr-FR" dirty="0" smtClean="0"/>
              <a:t>Thibodeau &amp; Boroditsky (2011, 2013, 2015)</a:t>
            </a:r>
          </a:p>
          <a:p>
            <a:pPr lvl="2"/>
            <a:r>
              <a:rPr lang="fr-FR" dirty="0">
                <a:latin typeface="Source Sans Pro"/>
                <a:cs typeface="Source Sans Pro"/>
              </a:rPr>
              <a:t>Crime = virus =&gt; more social </a:t>
            </a:r>
            <a:r>
              <a:rPr lang="fr-FR" dirty="0" err="1">
                <a:latin typeface="Source Sans Pro"/>
                <a:cs typeface="Source Sans Pro"/>
              </a:rPr>
              <a:t>integration</a:t>
            </a:r>
            <a:endParaRPr lang="fr-FR" dirty="0">
              <a:latin typeface="Source Sans Pro"/>
              <a:cs typeface="Source Sans Pro"/>
            </a:endParaRPr>
          </a:p>
          <a:p>
            <a:pPr lvl="2"/>
            <a:r>
              <a:rPr lang="fr-FR" dirty="0">
                <a:latin typeface="Source Sans Pro"/>
                <a:cs typeface="Source Sans Pro"/>
              </a:rPr>
              <a:t>Crime = </a:t>
            </a:r>
            <a:r>
              <a:rPr lang="fr-FR" dirty="0" err="1">
                <a:latin typeface="Source Sans Pro"/>
                <a:cs typeface="Source Sans Pro"/>
              </a:rPr>
              <a:t>beast</a:t>
            </a:r>
            <a:r>
              <a:rPr lang="fr-FR" dirty="0">
                <a:latin typeface="Source Sans Pro"/>
                <a:cs typeface="Source Sans Pro"/>
              </a:rPr>
              <a:t> =&gt; more </a:t>
            </a:r>
            <a:r>
              <a:rPr lang="fr-FR" dirty="0" err="1" smtClean="0">
                <a:latin typeface="Source Sans Pro"/>
                <a:cs typeface="Source Sans Pro"/>
              </a:rPr>
              <a:t>repression</a:t>
            </a:r>
            <a:endParaRPr lang="fr-FR" dirty="0" smtClean="0"/>
          </a:p>
          <a:p>
            <a:pPr lvl="2"/>
            <a:r>
              <a:rPr lang="fr-FR" dirty="0" smtClean="0"/>
              <a:t>«</a:t>
            </a:r>
            <a:r>
              <a:rPr lang="fr-FR" dirty="0"/>
              <a:t> </a:t>
            </a:r>
            <a:r>
              <a:rPr lang="fr-FR" dirty="0" err="1"/>
              <a:t>even</a:t>
            </a:r>
            <a:r>
              <a:rPr lang="fr-FR" dirty="0"/>
              <a:t> minimal metaphors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significantly</a:t>
            </a:r>
            <a:r>
              <a:rPr lang="fr-FR" dirty="0"/>
              <a:t> shift </a:t>
            </a:r>
            <a:r>
              <a:rPr lang="fr-FR" dirty="0" err="1"/>
              <a:t>people’s</a:t>
            </a:r>
            <a:r>
              <a:rPr lang="fr-FR" dirty="0"/>
              <a:t> </a:t>
            </a:r>
            <a:r>
              <a:rPr lang="fr-FR" dirty="0" err="1"/>
              <a:t>representations</a:t>
            </a:r>
            <a:r>
              <a:rPr lang="fr-FR" dirty="0"/>
              <a:t> and </a:t>
            </a:r>
            <a:r>
              <a:rPr lang="fr-FR" dirty="0" err="1"/>
              <a:t>reasoning</a:t>
            </a:r>
            <a:r>
              <a:rPr lang="fr-FR" dirty="0"/>
              <a:t> about important real-life </a:t>
            </a:r>
            <a:r>
              <a:rPr lang="fr-FR" dirty="0" err="1"/>
              <a:t>domains</a:t>
            </a:r>
            <a:r>
              <a:rPr lang="fr-FR" dirty="0"/>
              <a:t> » </a:t>
            </a:r>
          </a:p>
          <a:p>
            <a:pPr lvl="1"/>
            <a:r>
              <a:rPr lang="fr-FR" dirty="0" smtClean="0"/>
              <a:t> </a:t>
            </a:r>
            <a:r>
              <a:rPr lang="fr-FR" dirty="0">
                <a:latin typeface="Source Sans Pro"/>
                <a:cs typeface="Source Sans Pro"/>
              </a:rPr>
              <a:t>Steen, Reijnierse &amp; Burgers 2014; Reijnierse, Burgers, </a:t>
            </a:r>
            <a:r>
              <a:rPr lang="fr-FR" dirty="0" err="1">
                <a:latin typeface="Source Sans Pro"/>
                <a:cs typeface="Source Sans Pro"/>
              </a:rPr>
              <a:t>Krenmayr</a:t>
            </a:r>
            <a:r>
              <a:rPr lang="fr-FR" dirty="0">
                <a:latin typeface="Source Sans Pro"/>
                <a:cs typeface="Source Sans Pro"/>
              </a:rPr>
              <a:t> &amp; Steen (2015)</a:t>
            </a:r>
          </a:p>
          <a:p>
            <a:pPr lvl="2"/>
            <a:r>
              <a:rPr lang="fr-FR" dirty="0">
                <a:latin typeface="Source Sans Pro"/>
                <a:cs typeface="Source Sans Pro"/>
              </a:rPr>
              <a:t>Reading about crime </a:t>
            </a:r>
            <a:r>
              <a:rPr lang="fr-FR" dirty="0" err="1">
                <a:latin typeface="Source Sans Pro"/>
                <a:cs typeface="Source Sans Pro"/>
              </a:rPr>
              <a:t>increases</a:t>
            </a:r>
            <a:r>
              <a:rPr lang="fr-FR" dirty="0">
                <a:latin typeface="Source Sans Pro"/>
                <a:cs typeface="Source Sans Pro"/>
              </a:rPr>
              <a:t> </a:t>
            </a:r>
            <a:r>
              <a:rPr lang="fr-FR" dirty="0" err="1">
                <a:latin typeface="Source Sans Pro"/>
                <a:cs typeface="Source Sans Pro"/>
              </a:rPr>
              <a:t>people’s</a:t>
            </a:r>
            <a:r>
              <a:rPr lang="fr-FR" dirty="0">
                <a:latin typeface="Source Sans Pro"/>
                <a:cs typeface="Source Sans Pro"/>
              </a:rPr>
              <a:t> </a:t>
            </a:r>
            <a:r>
              <a:rPr lang="fr-FR" dirty="0" err="1">
                <a:latin typeface="Source Sans Pro"/>
                <a:cs typeface="Source Sans Pro"/>
              </a:rPr>
              <a:t>overall</a:t>
            </a:r>
            <a:r>
              <a:rPr lang="fr-FR" dirty="0">
                <a:latin typeface="Source Sans Pro"/>
                <a:cs typeface="Source Sans Pro"/>
              </a:rPr>
              <a:t> </a:t>
            </a:r>
            <a:r>
              <a:rPr lang="fr-FR" dirty="0" err="1">
                <a:latin typeface="Source Sans Pro"/>
                <a:cs typeface="Source Sans Pro"/>
              </a:rPr>
              <a:t>preference</a:t>
            </a:r>
            <a:r>
              <a:rPr lang="fr-FR" dirty="0">
                <a:latin typeface="Source Sans Pro"/>
                <a:cs typeface="Source Sans Pro"/>
              </a:rPr>
              <a:t> for </a:t>
            </a:r>
            <a:r>
              <a:rPr lang="fr-FR" dirty="0" err="1">
                <a:latin typeface="Source Sans Pro"/>
                <a:cs typeface="Source Sans Pro"/>
              </a:rPr>
              <a:t>enforcement</a:t>
            </a:r>
            <a:r>
              <a:rPr lang="fr-FR" dirty="0">
                <a:latin typeface="Source Sans Pro"/>
                <a:cs typeface="Source Sans Pro"/>
              </a:rPr>
              <a:t>, </a:t>
            </a:r>
            <a:r>
              <a:rPr lang="fr-FR" dirty="0" err="1">
                <a:latin typeface="Source Sans Pro"/>
                <a:cs typeface="Source Sans Pro"/>
              </a:rPr>
              <a:t>regardless</a:t>
            </a:r>
            <a:r>
              <a:rPr lang="fr-FR" dirty="0">
                <a:latin typeface="Source Sans Pro"/>
                <a:cs typeface="Source Sans Pro"/>
              </a:rPr>
              <a:t> of the </a:t>
            </a:r>
            <a:r>
              <a:rPr lang="fr-FR" dirty="0" err="1">
                <a:latin typeface="Source Sans Pro"/>
                <a:cs typeface="Source Sans Pro"/>
              </a:rPr>
              <a:t>metaphorical</a:t>
            </a:r>
            <a:r>
              <a:rPr lang="fr-FR" dirty="0">
                <a:latin typeface="Source Sans Pro"/>
                <a:cs typeface="Source Sans Pro"/>
              </a:rPr>
              <a:t> frame</a:t>
            </a:r>
          </a:p>
          <a:p>
            <a:pPr lvl="2"/>
            <a:r>
              <a:rPr lang="fr-FR" dirty="0">
                <a:latin typeface="Source Sans Pro"/>
                <a:cs typeface="Source Sans Pro"/>
              </a:rPr>
              <a:t>=&gt; </a:t>
            </a:r>
            <a:r>
              <a:rPr lang="fr-FR" b="1" dirty="0">
                <a:solidFill>
                  <a:srgbClr val="2F5597"/>
                </a:solidFill>
                <a:latin typeface="Source Sans Pro"/>
                <a:cs typeface="Source Sans Pro"/>
              </a:rPr>
              <a:t>Under </a:t>
            </a:r>
            <a:r>
              <a:rPr lang="fr-FR" b="1" dirty="0" err="1">
                <a:solidFill>
                  <a:srgbClr val="2F5597"/>
                </a:solidFill>
                <a:latin typeface="Source Sans Pro"/>
                <a:cs typeface="Source Sans Pro"/>
              </a:rPr>
              <a:t>which</a:t>
            </a:r>
            <a:r>
              <a:rPr lang="fr-FR" b="1" dirty="0">
                <a:solidFill>
                  <a:srgbClr val="2F5597"/>
                </a:solidFill>
                <a:latin typeface="Source Sans Pro"/>
                <a:cs typeface="Source Sans Pro"/>
              </a:rPr>
              <a:t> </a:t>
            </a:r>
            <a:r>
              <a:rPr lang="fr-FR" b="1" dirty="0" err="1">
                <a:solidFill>
                  <a:srgbClr val="2F5597"/>
                </a:solidFill>
                <a:latin typeface="Source Sans Pro"/>
                <a:cs typeface="Source Sans Pro"/>
              </a:rPr>
              <a:t>circumstances</a:t>
            </a:r>
            <a:r>
              <a:rPr lang="fr-FR" b="1" dirty="0">
                <a:solidFill>
                  <a:srgbClr val="2F5597"/>
                </a:solidFill>
                <a:latin typeface="Source Sans Pro"/>
                <a:cs typeface="Source Sans Pro"/>
              </a:rPr>
              <a:t> </a:t>
            </a:r>
            <a:r>
              <a:rPr lang="fr-FR" dirty="0">
                <a:latin typeface="Source Sans Pro"/>
                <a:cs typeface="Source Sans Pro"/>
              </a:rPr>
              <a:t>do metaphors influence </a:t>
            </a:r>
            <a:r>
              <a:rPr lang="fr-FR" dirty="0" err="1">
                <a:latin typeface="Source Sans Pro"/>
                <a:cs typeface="Source Sans Pro"/>
              </a:rPr>
              <a:t>reasoning</a:t>
            </a:r>
            <a:r>
              <a:rPr lang="fr-FR" dirty="0" smtClean="0">
                <a:latin typeface="Source Sans Pro"/>
                <a:cs typeface="Source Sans Pro"/>
              </a:rPr>
              <a:t>?</a:t>
            </a:r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628424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mtClean="0"/>
              <a:t>6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926480" y="862491"/>
            <a:ext cx="2459965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000" b="1" dirty="0" smtClean="0">
                <a:solidFill>
                  <a:schemeClr val="accent2">
                    <a:lumMod val="75000"/>
                  </a:schemeClr>
                </a:solidFill>
              </a:rPr>
              <a:t>CRIME</a:t>
            </a:r>
            <a:endParaRPr lang="fr-FR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782" y="1861688"/>
            <a:ext cx="3339005" cy="1875773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6261728" y="2515599"/>
            <a:ext cx="59302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b="1" dirty="0" smtClean="0">
                <a:solidFill>
                  <a:schemeClr val="accent3">
                    <a:lumMod val="50000"/>
                  </a:schemeClr>
                </a:solidFill>
              </a:rPr>
              <a:t>MORE SOCIAL INTEGRATION</a:t>
            </a:r>
            <a:endParaRPr lang="fr-FR" sz="2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Flèche vers la droite 9"/>
          <p:cNvSpPr/>
          <p:nvPr/>
        </p:nvSpPr>
        <p:spPr>
          <a:xfrm>
            <a:off x="4736468" y="2563514"/>
            <a:ext cx="1333571" cy="479162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821" y="4118266"/>
            <a:ext cx="4758267" cy="2286000"/>
          </a:xfrm>
          <a:prstGeom prst="rect">
            <a:avLst/>
          </a:prstGeom>
        </p:spPr>
      </p:pic>
      <p:sp>
        <p:nvSpPr>
          <p:cNvPr id="12" name="Flèche vers la droite 11"/>
          <p:cNvSpPr/>
          <p:nvPr/>
        </p:nvSpPr>
        <p:spPr>
          <a:xfrm>
            <a:off x="5834201" y="5015890"/>
            <a:ext cx="1333571" cy="479162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7391408" y="5015891"/>
            <a:ext cx="419099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REPRESSION</a:t>
            </a:r>
            <a:endParaRPr lang="fr-FR" sz="2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047721" y="862491"/>
            <a:ext cx="6229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Thibodeau &amp; </a:t>
            </a:r>
            <a:r>
              <a:rPr lang="fr-FR" dirty="0" err="1" smtClean="0"/>
              <a:t>Boroditsky</a:t>
            </a:r>
            <a:r>
              <a:rPr lang="fr-FR" dirty="0" smtClean="0"/>
              <a:t> 2011, 2013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6953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 animBg="1"/>
      <p:bldP spid="12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mtClean="0"/>
              <a:t>7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926480" y="862491"/>
            <a:ext cx="2459965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3000" b="1" dirty="0" smtClean="0">
                <a:solidFill>
                  <a:schemeClr val="accent2">
                    <a:lumMod val="75000"/>
                  </a:schemeClr>
                </a:solidFill>
              </a:rPr>
              <a:t>CRIME</a:t>
            </a:r>
            <a:endParaRPr lang="fr-FR" sz="3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782" y="1861688"/>
            <a:ext cx="3339005" cy="1875773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6261728" y="2515599"/>
            <a:ext cx="59302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b="1" dirty="0" smtClean="0">
                <a:solidFill>
                  <a:schemeClr val="accent3">
                    <a:lumMod val="50000"/>
                  </a:schemeClr>
                </a:solidFill>
              </a:rPr>
              <a:t>MORE SOCIAL INTEGRATION</a:t>
            </a:r>
            <a:endParaRPr lang="fr-FR" sz="2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Flèche vers la droite 9"/>
          <p:cNvSpPr/>
          <p:nvPr/>
        </p:nvSpPr>
        <p:spPr>
          <a:xfrm>
            <a:off x="4736468" y="2563514"/>
            <a:ext cx="1333571" cy="479162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821" y="4118266"/>
            <a:ext cx="4758267" cy="2286000"/>
          </a:xfrm>
          <a:prstGeom prst="rect">
            <a:avLst/>
          </a:prstGeom>
        </p:spPr>
      </p:pic>
      <p:sp>
        <p:nvSpPr>
          <p:cNvPr id="12" name="Flèche vers la droite 11"/>
          <p:cNvSpPr/>
          <p:nvPr/>
        </p:nvSpPr>
        <p:spPr>
          <a:xfrm>
            <a:off x="5834201" y="5015890"/>
            <a:ext cx="1333571" cy="479162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7391408" y="5015891"/>
            <a:ext cx="419099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REPRESSION</a:t>
            </a:r>
            <a:endParaRPr lang="fr-FR" sz="2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047721" y="862491"/>
            <a:ext cx="6229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Thibodeau &amp; </a:t>
            </a:r>
            <a:r>
              <a:rPr lang="fr-FR" dirty="0" err="1" smtClean="0"/>
              <a:t>Boroditsky</a:t>
            </a:r>
            <a:r>
              <a:rPr lang="fr-FR" dirty="0" smtClean="0"/>
              <a:t> 2011, 2013</a:t>
            </a: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345248" y="3462071"/>
            <a:ext cx="6776941" cy="646331"/>
          </a:xfrm>
          <a:prstGeom prst="rect">
            <a:avLst/>
          </a:prstGeom>
          <a:solidFill>
            <a:srgbClr val="C0504D">
              <a:alpha val="34000"/>
            </a:srgbClr>
          </a:solidFill>
          <a:ln w="38100" cmpd="sng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« 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even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minimal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metaphors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can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significantly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shift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people’s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representations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and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reasoning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about important real-life </a:t>
            </a:r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domains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 » 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364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Do </a:t>
            </a:r>
            <a:r>
              <a:rPr lang="fr-FR" dirty="0" err="1"/>
              <a:t>metaphors</a:t>
            </a:r>
            <a:r>
              <a:rPr lang="fr-FR" dirty="0"/>
              <a:t> influence </a:t>
            </a:r>
            <a:r>
              <a:rPr lang="fr-FR" dirty="0" err="1"/>
              <a:t>reasoning</a:t>
            </a:r>
            <a:r>
              <a:rPr lang="fr-FR" dirty="0"/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 smtClean="0">
                <a:latin typeface="Source Sans Pro"/>
                <a:cs typeface="Source Sans Pro"/>
              </a:rPr>
              <a:t>Thibodeau &amp; </a:t>
            </a:r>
            <a:r>
              <a:rPr lang="fr-FR" dirty="0" err="1" smtClean="0">
                <a:latin typeface="Source Sans Pro"/>
                <a:cs typeface="Source Sans Pro"/>
              </a:rPr>
              <a:t>Boroditsky</a:t>
            </a:r>
            <a:r>
              <a:rPr lang="fr-FR" dirty="0" smtClean="0">
                <a:latin typeface="Source Sans Pro"/>
                <a:cs typeface="Source Sans Pro"/>
              </a:rPr>
              <a:t> 2011, 2013</a:t>
            </a:r>
          </a:p>
          <a:p>
            <a:pPr lvl="2"/>
            <a:r>
              <a:rPr lang="fr-FR" dirty="0" smtClean="0">
                <a:latin typeface="Source Sans Pro"/>
                <a:cs typeface="Source Sans Pro"/>
              </a:rPr>
              <a:t>Crime = virus =&gt; more social </a:t>
            </a:r>
            <a:r>
              <a:rPr lang="fr-FR" dirty="0" err="1" smtClean="0">
                <a:latin typeface="Source Sans Pro"/>
                <a:cs typeface="Source Sans Pro"/>
              </a:rPr>
              <a:t>integration</a:t>
            </a:r>
            <a:endParaRPr lang="fr-FR" dirty="0" smtClean="0">
              <a:latin typeface="Source Sans Pro"/>
              <a:cs typeface="Source Sans Pro"/>
            </a:endParaRPr>
          </a:p>
          <a:p>
            <a:pPr lvl="2"/>
            <a:r>
              <a:rPr lang="fr-FR" dirty="0" smtClean="0">
                <a:latin typeface="Source Sans Pro"/>
                <a:cs typeface="Source Sans Pro"/>
              </a:rPr>
              <a:t>Crime = </a:t>
            </a:r>
            <a:r>
              <a:rPr lang="fr-FR" dirty="0" err="1" smtClean="0">
                <a:latin typeface="Source Sans Pro"/>
                <a:cs typeface="Source Sans Pro"/>
              </a:rPr>
              <a:t>beast</a:t>
            </a:r>
            <a:r>
              <a:rPr lang="fr-FR" dirty="0" smtClean="0">
                <a:latin typeface="Source Sans Pro"/>
                <a:cs typeface="Source Sans Pro"/>
              </a:rPr>
              <a:t> =&gt; more </a:t>
            </a:r>
            <a:r>
              <a:rPr lang="fr-FR" dirty="0" err="1" smtClean="0">
                <a:latin typeface="Source Sans Pro"/>
                <a:cs typeface="Source Sans Pro"/>
              </a:rPr>
              <a:t>repression</a:t>
            </a:r>
            <a:endParaRPr lang="fr-FR" dirty="0" smtClean="0">
              <a:latin typeface="Source Sans Pro"/>
              <a:cs typeface="Source Sans Pro"/>
            </a:endParaRPr>
          </a:p>
          <a:p>
            <a:pPr lvl="1"/>
            <a:r>
              <a:rPr lang="fr-FR" dirty="0" smtClean="0">
                <a:latin typeface="Source Sans Pro"/>
                <a:cs typeface="Source Sans Pro"/>
              </a:rPr>
              <a:t>Steen, </a:t>
            </a:r>
            <a:r>
              <a:rPr lang="fr-FR" dirty="0" err="1" smtClean="0">
                <a:latin typeface="Source Sans Pro"/>
                <a:cs typeface="Source Sans Pro"/>
              </a:rPr>
              <a:t>Reijnierse</a:t>
            </a:r>
            <a:r>
              <a:rPr lang="fr-FR" dirty="0" smtClean="0">
                <a:latin typeface="Source Sans Pro"/>
                <a:cs typeface="Source Sans Pro"/>
              </a:rPr>
              <a:t> &amp; Burgers 2014; </a:t>
            </a:r>
            <a:r>
              <a:rPr lang="fr-FR" dirty="0" err="1" smtClean="0">
                <a:latin typeface="Source Sans Pro"/>
                <a:cs typeface="Source Sans Pro"/>
              </a:rPr>
              <a:t>Reijnierse</a:t>
            </a:r>
            <a:r>
              <a:rPr lang="fr-FR" dirty="0" smtClean="0">
                <a:latin typeface="Source Sans Pro"/>
                <a:cs typeface="Source Sans Pro"/>
              </a:rPr>
              <a:t>, Burgers, </a:t>
            </a:r>
            <a:r>
              <a:rPr lang="fr-FR" dirty="0" err="1" smtClean="0">
                <a:latin typeface="Source Sans Pro"/>
                <a:cs typeface="Source Sans Pro"/>
              </a:rPr>
              <a:t>Krenmayr</a:t>
            </a:r>
            <a:r>
              <a:rPr lang="fr-FR" dirty="0">
                <a:latin typeface="Source Sans Pro"/>
                <a:cs typeface="Source Sans Pro"/>
              </a:rPr>
              <a:t> </a:t>
            </a:r>
            <a:r>
              <a:rPr lang="fr-FR" dirty="0" smtClean="0">
                <a:latin typeface="Source Sans Pro"/>
                <a:cs typeface="Source Sans Pro"/>
              </a:rPr>
              <a:t>&amp; Steen (2015)</a:t>
            </a:r>
          </a:p>
          <a:p>
            <a:pPr lvl="2"/>
            <a:r>
              <a:rPr lang="fr-FR" dirty="0" smtClean="0">
                <a:latin typeface="Source Sans Pro"/>
                <a:cs typeface="Source Sans Pro"/>
              </a:rPr>
              <a:t>Reading about crime </a:t>
            </a:r>
            <a:r>
              <a:rPr lang="fr-FR" dirty="0" err="1" smtClean="0">
                <a:latin typeface="Source Sans Pro"/>
                <a:cs typeface="Source Sans Pro"/>
              </a:rPr>
              <a:t>increases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people’s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overall</a:t>
            </a:r>
            <a:r>
              <a:rPr lang="fr-FR" dirty="0" smtClean="0">
                <a:latin typeface="Source Sans Pro"/>
                <a:cs typeface="Source Sans Pro"/>
              </a:rPr>
              <a:t> </a:t>
            </a:r>
            <a:r>
              <a:rPr lang="fr-FR" dirty="0" err="1" smtClean="0">
                <a:latin typeface="Source Sans Pro"/>
                <a:cs typeface="Source Sans Pro"/>
              </a:rPr>
              <a:t>preference</a:t>
            </a:r>
            <a:r>
              <a:rPr lang="fr-FR" dirty="0" smtClean="0">
                <a:latin typeface="Source Sans Pro"/>
                <a:cs typeface="Source Sans Pro"/>
              </a:rPr>
              <a:t> for </a:t>
            </a:r>
            <a:r>
              <a:rPr lang="fr-FR" dirty="0" err="1" smtClean="0">
                <a:latin typeface="Source Sans Pro"/>
                <a:cs typeface="Source Sans Pro"/>
              </a:rPr>
              <a:t>enforcement</a:t>
            </a:r>
            <a:r>
              <a:rPr lang="fr-FR" dirty="0" smtClean="0">
                <a:latin typeface="Source Sans Pro"/>
                <a:cs typeface="Source Sans Pro"/>
              </a:rPr>
              <a:t>, </a:t>
            </a:r>
            <a:r>
              <a:rPr lang="fr-FR" dirty="0" err="1" smtClean="0">
                <a:latin typeface="Source Sans Pro"/>
                <a:cs typeface="Source Sans Pro"/>
              </a:rPr>
              <a:t>regardless</a:t>
            </a:r>
            <a:r>
              <a:rPr lang="fr-FR" dirty="0" smtClean="0">
                <a:latin typeface="Source Sans Pro"/>
                <a:cs typeface="Source Sans Pro"/>
              </a:rPr>
              <a:t> of the </a:t>
            </a:r>
            <a:r>
              <a:rPr lang="fr-FR" dirty="0" err="1" smtClean="0">
                <a:latin typeface="Source Sans Pro"/>
                <a:cs typeface="Source Sans Pro"/>
              </a:rPr>
              <a:t>metaphorical</a:t>
            </a:r>
            <a:r>
              <a:rPr lang="fr-FR" dirty="0" smtClean="0">
                <a:latin typeface="Source Sans Pro"/>
                <a:cs typeface="Source Sans Pro"/>
              </a:rPr>
              <a:t> frame</a:t>
            </a:r>
          </a:p>
          <a:p>
            <a:pPr lvl="2"/>
            <a:r>
              <a:rPr lang="fr-FR" dirty="0" smtClean="0">
                <a:latin typeface="Source Sans Pro"/>
                <a:cs typeface="Source Sans Pro"/>
              </a:rPr>
              <a:t>=&gt; </a:t>
            </a:r>
            <a:r>
              <a:rPr lang="fr-FR" b="1" dirty="0" smtClean="0">
                <a:solidFill>
                  <a:srgbClr val="2F5597"/>
                </a:solidFill>
                <a:latin typeface="Source Sans Pro"/>
                <a:cs typeface="Source Sans Pro"/>
              </a:rPr>
              <a:t>Under </a:t>
            </a:r>
            <a:r>
              <a:rPr lang="fr-FR" b="1" dirty="0" err="1" smtClean="0">
                <a:solidFill>
                  <a:srgbClr val="2F5597"/>
                </a:solidFill>
                <a:latin typeface="Source Sans Pro"/>
                <a:cs typeface="Source Sans Pro"/>
              </a:rPr>
              <a:t>which</a:t>
            </a:r>
            <a:r>
              <a:rPr lang="fr-FR" b="1" dirty="0" smtClean="0">
                <a:solidFill>
                  <a:srgbClr val="2F5597"/>
                </a:solidFill>
                <a:latin typeface="Source Sans Pro"/>
                <a:cs typeface="Source Sans Pro"/>
              </a:rPr>
              <a:t> </a:t>
            </a:r>
            <a:r>
              <a:rPr lang="fr-FR" b="1" dirty="0" err="1" smtClean="0">
                <a:solidFill>
                  <a:srgbClr val="2F5597"/>
                </a:solidFill>
                <a:latin typeface="Source Sans Pro"/>
                <a:cs typeface="Source Sans Pro"/>
              </a:rPr>
              <a:t>circumstances</a:t>
            </a:r>
            <a:r>
              <a:rPr lang="fr-FR" b="1" dirty="0" smtClean="0">
                <a:solidFill>
                  <a:srgbClr val="2F5597"/>
                </a:solidFill>
                <a:latin typeface="Source Sans Pro"/>
                <a:cs typeface="Source Sans Pro"/>
              </a:rPr>
              <a:t> </a:t>
            </a:r>
            <a:r>
              <a:rPr lang="fr-FR" dirty="0" smtClean="0">
                <a:latin typeface="Source Sans Pro"/>
                <a:cs typeface="Source Sans Pro"/>
              </a:rPr>
              <a:t>do metaphors influence </a:t>
            </a:r>
            <a:r>
              <a:rPr lang="fr-FR" dirty="0" err="1" smtClean="0">
                <a:latin typeface="Source Sans Pro"/>
                <a:cs typeface="Source Sans Pro"/>
              </a:rPr>
              <a:t>reasoning</a:t>
            </a:r>
            <a:r>
              <a:rPr lang="fr-FR" dirty="0" smtClean="0">
                <a:latin typeface="Source Sans Pro"/>
                <a:cs typeface="Source Sans Pro"/>
              </a:rPr>
              <a:t>?</a:t>
            </a:r>
          </a:p>
          <a:p>
            <a:pPr lvl="3"/>
            <a:endParaRPr lang="fr-FR" dirty="0" smtClean="0">
              <a:latin typeface="Source Sans Pro"/>
              <a:cs typeface="Source Sans Pro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BE55-AEF4-AB43-B86B-7A5AF691B73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3628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Case </a:t>
            </a:r>
            <a:r>
              <a:rPr lang="fr-FR" dirty="0" err="1" smtClean="0"/>
              <a:t>study</a:t>
            </a:r>
            <a:r>
              <a:rPr lang="fr-FR" dirty="0" smtClean="0"/>
              <a:t> 1: </a:t>
            </a:r>
            <a:r>
              <a:rPr lang="fr-FR" dirty="0" err="1" smtClean="0"/>
              <a:t>Belgian</a:t>
            </a:r>
            <a:r>
              <a:rPr lang="fr-FR" dirty="0" smtClean="0"/>
              <a:t> </a:t>
            </a:r>
            <a:r>
              <a:rPr lang="fr-FR" dirty="0" err="1" smtClean="0"/>
              <a:t>federalism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Tetris</a:t>
            </a:r>
            <a:r>
              <a:rPr lang="fr-FR" dirty="0" smtClean="0"/>
              <a:t> </a:t>
            </a:r>
            <a:r>
              <a:rPr lang="fr-FR" dirty="0" err="1" smtClean="0"/>
              <a:t>game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6941" r="-76941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874125" y="5969000"/>
            <a:ext cx="303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Perrez &amp; Reuchamps (2015)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55122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3178</TotalTime>
  <Words>3785</Words>
  <Application>Microsoft Macintosh PowerPoint</Application>
  <PresentationFormat>Personnalisé</PresentationFormat>
  <Paragraphs>535</Paragraphs>
  <Slides>34</Slides>
  <Notes>22</Notes>
  <HiddenSlides>4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Thème Office</vt:lpstr>
      <vt:lpstr>Do metaphors really matter politically?  On the role of political knowledge on the framing effect of metaphors</vt:lpstr>
      <vt:lpstr>Introduction</vt:lpstr>
      <vt:lpstr>Research question</vt:lpstr>
      <vt:lpstr>Towards an impact of metaphors on political preferences? </vt:lpstr>
      <vt:lpstr>Do metaphors influence reasoning?</vt:lpstr>
      <vt:lpstr>Présentation PowerPoint</vt:lpstr>
      <vt:lpstr>Présentation PowerPoint</vt:lpstr>
      <vt:lpstr>Do metaphors influence reasoning?</vt:lpstr>
      <vt:lpstr>Case study 1: Belgian federalism is a Tetris game</vt:lpstr>
      <vt:lpstr>Présentation PowerPoint</vt:lpstr>
      <vt:lpstr>Présentation PowerPoint</vt:lpstr>
      <vt:lpstr>Présentation PowerPoint</vt:lpstr>
      <vt:lpstr>Main findings</vt:lpstr>
      <vt:lpstr>Political knowledge*xp condition</vt:lpstr>
      <vt:lpstr>Main findings</vt:lpstr>
      <vt:lpstr>Case study 2: basic income</vt:lpstr>
      <vt:lpstr>Design</vt:lpstr>
      <vt:lpstr>Design</vt:lpstr>
      <vt:lpstr>Design</vt:lpstr>
      <vt:lpstr>Design</vt:lpstr>
      <vt:lpstr>Design</vt:lpstr>
      <vt:lpstr>Design</vt:lpstr>
      <vt:lpstr>Design</vt:lpstr>
      <vt:lpstr>Design</vt:lpstr>
      <vt:lpstr>DESIGN</vt:lpstr>
      <vt:lpstr>TASKS</vt:lpstr>
      <vt:lpstr>TASKS</vt:lpstr>
      <vt:lpstr>PARTICIPANTS</vt:lpstr>
      <vt:lpstr>Results: impact of metaphors?</vt:lpstr>
      <vt:lpstr>Do arguments and/or metaphors impact the political preferences ?</vt:lpstr>
      <vt:lpstr>Results: impact of metaphors?</vt:lpstr>
      <vt:lpstr>The varied impact of political knowledge</vt:lpstr>
      <vt:lpstr>Conclusions</vt:lpstr>
      <vt:lpstr>Thank you for your attention 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linguistics and political science come together:  measuring the impact of deliberately used metaphors on citizens’ perception of and opinions on political issues</dc:title>
  <dc:creator>Pauline Heyvaert</dc:creator>
  <cp:lastModifiedBy>Julien Perrez</cp:lastModifiedBy>
  <cp:revision>41</cp:revision>
  <dcterms:created xsi:type="dcterms:W3CDTF">2017-04-19T12:00:31Z</dcterms:created>
  <dcterms:modified xsi:type="dcterms:W3CDTF">2017-07-14T03:54:54Z</dcterms:modified>
</cp:coreProperties>
</file>