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" ContentType="image/tiff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sldIdLst>
    <p:sldId id="258" r:id="rId2"/>
  </p:sldIdLst>
  <p:sldSz cx="32399288" cy="46799500"/>
  <p:notesSz cx="9931400" cy="6794500"/>
  <p:defaultTextStyle>
    <a:defPPr>
      <a:defRPr lang="fr-FR"/>
    </a:defPPr>
    <a:lvl1pPr marL="0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1pPr>
    <a:lvl2pPr marL="2676815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2pPr>
    <a:lvl3pPr marL="5353629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3pPr>
    <a:lvl4pPr marL="8030444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4pPr>
    <a:lvl5pPr marL="10707258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5pPr>
    <a:lvl6pPr marL="13384073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6pPr>
    <a:lvl7pPr marL="16060887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7pPr>
    <a:lvl8pPr marL="18737702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8pPr>
    <a:lvl9pPr marL="21414516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5" userDrawn="1">
          <p15:clr>
            <a:srgbClr val="A4A3A4"/>
          </p15:clr>
        </p15:guide>
        <p15:guide id="2" orient="horz" pos="28908" userDrawn="1">
          <p15:clr>
            <a:srgbClr val="A4A3A4"/>
          </p15:clr>
        </p15:guide>
        <p15:guide id="3" pos="622" userDrawn="1">
          <p15:clr>
            <a:srgbClr val="A4A3A4"/>
          </p15:clr>
        </p15:guide>
        <p15:guide id="4" pos="6566" userDrawn="1">
          <p15:clr>
            <a:srgbClr val="A4A3A4"/>
          </p15:clr>
        </p15:guide>
        <p15:guide id="5" pos="19788" userDrawn="1">
          <p15:clr>
            <a:srgbClr val="A4A3A4"/>
          </p15:clr>
        </p15:guide>
        <p15:guide id="6" pos="9840" userDrawn="1">
          <p15:clr>
            <a:srgbClr val="A4A3A4"/>
          </p15:clr>
        </p15:guide>
        <p15:guide id="7" pos="10569" userDrawn="1">
          <p15:clr>
            <a:srgbClr val="A4A3A4"/>
          </p15:clr>
        </p15:guide>
        <p15:guide id="8" pos="10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517"/>
    <a:srgbClr val="013F28"/>
    <a:srgbClr val="084E2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320"/>
    <p:restoredTop sz="94600"/>
  </p:normalViewPr>
  <p:slideViewPr>
    <p:cSldViewPr snapToGrid="0" snapToObjects="1">
      <p:cViewPr>
        <p:scale>
          <a:sx n="54" d="100"/>
          <a:sy n="54" d="100"/>
        </p:scale>
        <p:origin x="-4432" y="-1960"/>
      </p:cViewPr>
      <p:guideLst>
        <p:guide orient="horz" pos="615"/>
        <p:guide orient="horz" pos="28908"/>
        <p:guide pos="622"/>
        <p:guide pos="6566"/>
        <p:guide pos="19788"/>
        <p:guide pos="9840"/>
        <p:guide pos="10569"/>
        <p:guide pos="1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9948" y="14538182"/>
            <a:ext cx="27539395" cy="10031560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59894" y="26519717"/>
            <a:ext cx="22679502" cy="11959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93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87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81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774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468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162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855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549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35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3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3489484" y="1874154"/>
            <a:ext cx="7289840" cy="39931240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19966" y="1874154"/>
            <a:ext cx="21329531" cy="39931240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79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78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9321" y="30073016"/>
            <a:ext cx="27539395" cy="9294900"/>
          </a:xfrm>
        </p:spPr>
        <p:txBody>
          <a:bodyPr anchor="t"/>
          <a:lstStyle>
            <a:lvl1pPr algn="l">
              <a:defRPr sz="14805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59321" y="19835630"/>
            <a:ext cx="27539395" cy="10237387"/>
          </a:xfrm>
        </p:spPr>
        <p:txBody>
          <a:bodyPr anchor="b"/>
          <a:lstStyle>
            <a:lvl1pPr marL="0" indent="0">
              <a:buNone/>
              <a:defRPr sz="7403">
                <a:solidFill>
                  <a:schemeClr val="tx1">
                    <a:tint val="75000"/>
                  </a:schemeClr>
                </a:solidFill>
              </a:defRPr>
            </a:lvl1pPr>
            <a:lvl2pPr marL="1693676" indent="0">
              <a:buNone/>
              <a:defRPr sz="6644">
                <a:solidFill>
                  <a:schemeClr val="tx1">
                    <a:tint val="75000"/>
                  </a:schemeClr>
                </a:solidFill>
              </a:defRPr>
            </a:lvl2pPr>
            <a:lvl3pPr marL="3387351" indent="0">
              <a:buNone/>
              <a:defRPr sz="5947">
                <a:solidFill>
                  <a:schemeClr val="tx1">
                    <a:tint val="75000"/>
                  </a:schemeClr>
                </a:solidFill>
              </a:defRPr>
            </a:lvl3pPr>
            <a:lvl4pPr marL="5081027" indent="0">
              <a:buNone/>
              <a:defRPr sz="5188">
                <a:solidFill>
                  <a:schemeClr val="tx1">
                    <a:tint val="75000"/>
                  </a:schemeClr>
                </a:solidFill>
              </a:defRPr>
            </a:lvl4pPr>
            <a:lvl5pPr marL="6774702" indent="0">
              <a:buNone/>
              <a:defRPr sz="5188">
                <a:solidFill>
                  <a:schemeClr val="tx1">
                    <a:tint val="75000"/>
                  </a:schemeClr>
                </a:solidFill>
              </a:defRPr>
            </a:lvl5pPr>
            <a:lvl6pPr marL="8468378" indent="0">
              <a:buNone/>
              <a:defRPr sz="5188">
                <a:solidFill>
                  <a:schemeClr val="tx1">
                    <a:tint val="75000"/>
                  </a:schemeClr>
                </a:solidFill>
              </a:defRPr>
            </a:lvl6pPr>
            <a:lvl7pPr marL="10162053" indent="0">
              <a:buNone/>
              <a:defRPr sz="5188">
                <a:solidFill>
                  <a:schemeClr val="tx1">
                    <a:tint val="75000"/>
                  </a:schemeClr>
                </a:solidFill>
              </a:defRPr>
            </a:lvl7pPr>
            <a:lvl8pPr marL="11855729" indent="0">
              <a:buNone/>
              <a:defRPr sz="5188">
                <a:solidFill>
                  <a:schemeClr val="tx1">
                    <a:tint val="75000"/>
                  </a:schemeClr>
                </a:solidFill>
              </a:defRPr>
            </a:lvl8pPr>
            <a:lvl9pPr marL="13549405" indent="0">
              <a:buNone/>
              <a:defRPr sz="51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0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19964" y="10919887"/>
            <a:ext cx="14309686" cy="30885506"/>
          </a:xfrm>
        </p:spPr>
        <p:txBody>
          <a:bodyPr/>
          <a:lstStyle>
            <a:lvl1pPr>
              <a:defRPr sz="10376"/>
            </a:lvl1pPr>
            <a:lvl2pPr>
              <a:defRPr sz="8922"/>
            </a:lvl2pPr>
            <a:lvl3pPr>
              <a:defRPr sz="7403"/>
            </a:lvl3pPr>
            <a:lvl4pPr>
              <a:defRPr sz="6644"/>
            </a:lvl4pPr>
            <a:lvl5pPr>
              <a:defRPr sz="6644"/>
            </a:lvl5pPr>
            <a:lvl6pPr>
              <a:defRPr sz="6644"/>
            </a:lvl6pPr>
            <a:lvl7pPr>
              <a:defRPr sz="6644"/>
            </a:lvl7pPr>
            <a:lvl8pPr>
              <a:defRPr sz="6644"/>
            </a:lvl8pPr>
            <a:lvl9pPr>
              <a:defRPr sz="6644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469638" y="10919887"/>
            <a:ext cx="14309686" cy="30885506"/>
          </a:xfrm>
        </p:spPr>
        <p:txBody>
          <a:bodyPr/>
          <a:lstStyle>
            <a:lvl1pPr>
              <a:defRPr sz="10376"/>
            </a:lvl1pPr>
            <a:lvl2pPr>
              <a:defRPr sz="8922"/>
            </a:lvl2pPr>
            <a:lvl3pPr>
              <a:defRPr sz="7403"/>
            </a:lvl3pPr>
            <a:lvl4pPr>
              <a:defRPr sz="6644"/>
            </a:lvl4pPr>
            <a:lvl5pPr>
              <a:defRPr sz="6644"/>
            </a:lvl5pPr>
            <a:lvl6pPr>
              <a:defRPr sz="6644"/>
            </a:lvl6pPr>
            <a:lvl7pPr>
              <a:defRPr sz="6644"/>
            </a:lvl7pPr>
            <a:lvl8pPr>
              <a:defRPr sz="6644"/>
            </a:lvl8pPr>
            <a:lvl9pPr>
              <a:defRPr sz="6644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2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9966" y="10475725"/>
            <a:ext cx="14315312" cy="4365783"/>
          </a:xfrm>
        </p:spPr>
        <p:txBody>
          <a:bodyPr anchor="b"/>
          <a:lstStyle>
            <a:lvl1pPr marL="0" indent="0">
              <a:buNone/>
              <a:defRPr sz="8922" b="1"/>
            </a:lvl1pPr>
            <a:lvl2pPr marL="1693676" indent="0">
              <a:buNone/>
              <a:defRPr sz="7403" b="1"/>
            </a:lvl2pPr>
            <a:lvl3pPr marL="3387351" indent="0">
              <a:buNone/>
              <a:defRPr sz="6644" b="1"/>
            </a:lvl3pPr>
            <a:lvl4pPr marL="5081027" indent="0">
              <a:buNone/>
              <a:defRPr sz="5947" b="1"/>
            </a:lvl4pPr>
            <a:lvl5pPr marL="6774702" indent="0">
              <a:buNone/>
              <a:defRPr sz="5947" b="1"/>
            </a:lvl5pPr>
            <a:lvl6pPr marL="8468378" indent="0">
              <a:buNone/>
              <a:defRPr sz="5947" b="1"/>
            </a:lvl6pPr>
            <a:lvl7pPr marL="10162053" indent="0">
              <a:buNone/>
              <a:defRPr sz="5947" b="1"/>
            </a:lvl7pPr>
            <a:lvl8pPr marL="11855729" indent="0">
              <a:buNone/>
              <a:defRPr sz="5947" b="1"/>
            </a:lvl8pPr>
            <a:lvl9pPr marL="13549405" indent="0">
              <a:buNone/>
              <a:defRPr sz="5947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19966" y="14841510"/>
            <a:ext cx="14315312" cy="26963882"/>
          </a:xfrm>
        </p:spPr>
        <p:txBody>
          <a:bodyPr/>
          <a:lstStyle>
            <a:lvl1pPr>
              <a:defRPr sz="8922"/>
            </a:lvl1pPr>
            <a:lvl2pPr>
              <a:defRPr sz="7403"/>
            </a:lvl2pPr>
            <a:lvl3pPr>
              <a:defRPr sz="6644"/>
            </a:lvl3pPr>
            <a:lvl4pPr>
              <a:defRPr sz="5947"/>
            </a:lvl4pPr>
            <a:lvl5pPr>
              <a:defRPr sz="5947"/>
            </a:lvl5pPr>
            <a:lvl6pPr>
              <a:defRPr sz="5947"/>
            </a:lvl6pPr>
            <a:lvl7pPr>
              <a:defRPr sz="5947"/>
            </a:lvl7pPr>
            <a:lvl8pPr>
              <a:defRPr sz="5947"/>
            </a:lvl8pPr>
            <a:lvl9pPr>
              <a:defRPr sz="5947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458390" y="10475725"/>
            <a:ext cx="14320935" cy="4365783"/>
          </a:xfrm>
        </p:spPr>
        <p:txBody>
          <a:bodyPr anchor="b"/>
          <a:lstStyle>
            <a:lvl1pPr marL="0" indent="0">
              <a:buNone/>
              <a:defRPr sz="8922" b="1"/>
            </a:lvl1pPr>
            <a:lvl2pPr marL="1693676" indent="0">
              <a:buNone/>
              <a:defRPr sz="7403" b="1"/>
            </a:lvl2pPr>
            <a:lvl3pPr marL="3387351" indent="0">
              <a:buNone/>
              <a:defRPr sz="6644" b="1"/>
            </a:lvl3pPr>
            <a:lvl4pPr marL="5081027" indent="0">
              <a:buNone/>
              <a:defRPr sz="5947" b="1"/>
            </a:lvl4pPr>
            <a:lvl5pPr marL="6774702" indent="0">
              <a:buNone/>
              <a:defRPr sz="5947" b="1"/>
            </a:lvl5pPr>
            <a:lvl6pPr marL="8468378" indent="0">
              <a:buNone/>
              <a:defRPr sz="5947" b="1"/>
            </a:lvl6pPr>
            <a:lvl7pPr marL="10162053" indent="0">
              <a:buNone/>
              <a:defRPr sz="5947" b="1"/>
            </a:lvl7pPr>
            <a:lvl8pPr marL="11855729" indent="0">
              <a:buNone/>
              <a:defRPr sz="5947" b="1"/>
            </a:lvl8pPr>
            <a:lvl9pPr marL="13549405" indent="0">
              <a:buNone/>
              <a:defRPr sz="5947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458390" y="14841510"/>
            <a:ext cx="14320935" cy="26963882"/>
          </a:xfrm>
        </p:spPr>
        <p:txBody>
          <a:bodyPr/>
          <a:lstStyle>
            <a:lvl1pPr>
              <a:defRPr sz="8922"/>
            </a:lvl1pPr>
            <a:lvl2pPr>
              <a:defRPr sz="7403"/>
            </a:lvl2pPr>
            <a:lvl3pPr>
              <a:defRPr sz="6644"/>
            </a:lvl3pPr>
            <a:lvl4pPr>
              <a:defRPr sz="5947"/>
            </a:lvl4pPr>
            <a:lvl5pPr>
              <a:defRPr sz="5947"/>
            </a:lvl5pPr>
            <a:lvl6pPr>
              <a:defRPr sz="5947"/>
            </a:lvl6pPr>
            <a:lvl7pPr>
              <a:defRPr sz="5947"/>
            </a:lvl7pPr>
            <a:lvl8pPr>
              <a:defRPr sz="5947"/>
            </a:lvl8pPr>
            <a:lvl9pPr>
              <a:defRPr sz="5947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04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7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69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966" y="1863315"/>
            <a:ext cx="10659143" cy="7929915"/>
          </a:xfrm>
        </p:spPr>
        <p:txBody>
          <a:bodyPr anchor="b"/>
          <a:lstStyle>
            <a:lvl1pPr algn="l">
              <a:defRPr sz="7403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67222" y="1863318"/>
            <a:ext cx="18112102" cy="39942077"/>
          </a:xfrm>
        </p:spPr>
        <p:txBody>
          <a:bodyPr/>
          <a:lstStyle>
            <a:lvl1pPr>
              <a:defRPr sz="11832"/>
            </a:lvl1pPr>
            <a:lvl2pPr>
              <a:defRPr sz="10376"/>
            </a:lvl2pPr>
            <a:lvl3pPr>
              <a:defRPr sz="8922"/>
            </a:lvl3pPr>
            <a:lvl4pPr>
              <a:defRPr sz="7403"/>
            </a:lvl4pPr>
            <a:lvl5pPr>
              <a:defRPr sz="7403"/>
            </a:lvl5pPr>
            <a:lvl6pPr>
              <a:defRPr sz="7403"/>
            </a:lvl6pPr>
            <a:lvl7pPr>
              <a:defRPr sz="7403"/>
            </a:lvl7pPr>
            <a:lvl8pPr>
              <a:defRPr sz="7403"/>
            </a:lvl8pPr>
            <a:lvl9pPr>
              <a:defRPr sz="7403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19966" y="9793234"/>
            <a:ext cx="10659143" cy="32012161"/>
          </a:xfrm>
        </p:spPr>
        <p:txBody>
          <a:bodyPr/>
          <a:lstStyle>
            <a:lvl1pPr marL="0" indent="0">
              <a:buNone/>
              <a:defRPr sz="5188"/>
            </a:lvl1pPr>
            <a:lvl2pPr marL="1693676" indent="0">
              <a:buNone/>
              <a:defRPr sz="4429"/>
            </a:lvl2pPr>
            <a:lvl3pPr marL="3387351" indent="0">
              <a:buNone/>
              <a:defRPr sz="3733"/>
            </a:lvl3pPr>
            <a:lvl4pPr marL="5081027" indent="0">
              <a:buNone/>
              <a:defRPr sz="3353"/>
            </a:lvl4pPr>
            <a:lvl5pPr marL="6774702" indent="0">
              <a:buNone/>
              <a:defRPr sz="3353"/>
            </a:lvl5pPr>
            <a:lvl6pPr marL="8468378" indent="0">
              <a:buNone/>
              <a:defRPr sz="3353"/>
            </a:lvl6pPr>
            <a:lvl7pPr marL="10162053" indent="0">
              <a:buNone/>
              <a:defRPr sz="3353"/>
            </a:lvl7pPr>
            <a:lvl8pPr marL="11855729" indent="0">
              <a:buNone/>
              <a:defRPr sz="3353"/>
            </a:lvl8pPr>
            <a:lvl9pPr marL="13549405" indent="0">
              <a:buNone/>
              <a:defRPr sz="3353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64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0487" y="32759650"/>
            <a:ext cx="19439573" cy="3867462"/>
          </a:xfrm>
        </p:spPr>
        <p:txBody>
          <a:bodyPr anchor="b"/>
          <a:lstStyle>
            <a:lvl1pPr algn="l">
              <a:defRPr sz="7403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6350487" y="4181622"/>
            <a:ext cx="19439573" cy="28079700"/>
          </a:xfrm>
        </p:spPr>
        <p:txBody>
          <a:bodyPr/>
          <a:lstStyle>
            <a:lvl1pPr marL="0" indent="0">
              <a:buNone/>
              <a:defRPr sz="11832"/>
            </a:lvl1pPr>
            <a:lvl2pPr marL="1693676" indent="0">
              <a:buNone/>
              <a:defRPr sz="10376"/>
            </a:lvl2pPr>
            <a:lvl3pPr marL="3387351" indent="0">
              <a:buNone/>
              <a:defRPr sz="8922"/>
            </a:lvl3pPr>
            <a:lvl4pPr marL="5081027" indent="0">
              <a:buNone/>
              <a:defRPr sz="7403"/>
            </a:lvl4pPr>
            <a:lvl5pPr marL="6774702" indent="0">
              <a:buNone/>
              <a:defRPr sz="7403"/>
            </a:lvl5pPr>
            <a:lvl6pPr marL="8468378" indent="0">
              <a:buNone/>
              <a:defRPr sz="7403"/>
            </a:lvl6pPr>
            <a:lvl7pPr marL="10162053" indent="0">
              <a:buNone/>
              <a:defRPr sz="7403"/>
            </a:lvl7pPr>
            <a:lvl8pPr marL="11855729" indent="0">
              <a:buNone/>
              <a:defRPr sz="7403"/>
            </a:lvl8pPr>
            <a:lvl9pPr marL="13549405" indent="0">
              <a:buNone/>
              <a:defRPr sz="7403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50487" y="36627114"/>
            <a:ext cx="19439573" cy="5492438"/>
          </a:xfrm>
        </p:spPr>
        <p:txBody>
          <a:bodyPr/>
          <a:lstStyle>
            <a:lvl1pPr marL="0" indent="0">
              <a:buNone/>
              <a:defRPr sz="5188"/>
            </a:lvl1pPr>
            <a:lvl2pPr marL="1693676" indent="0">
              <a:buNone/>
              <a:defRPr sz="4429"/>
            </a:lvl2pPr>
            <a:lvl3pPr marL="3387351" indent="0">
              <a:buNone/>
              <a:defRPr sz="3733"/>
            </a:lvl3pPr>
            <a:lvl4pPr marL="5081027" indent="0">
              <a:buNone/>
              <a:defRPr sz="3353"/>
            </a:lvl4pPr>
            <a:lvl5pPr marL="6774702" indent="0">
              <a:buNone/>
              <a:defRPr sz="3353"/>
            </a:lvl5pPr>
            <a:lvl6pPr marL="8468378" indent="0">
              <a:buNone/>
              <a:defRPr sz="3353"/>
            </a:lvl6pPr>
            <a:lvl7pPr marL="10162053" indent="0">
              <a:buNone/>
              <a:defRPr sz="3353"/>
            </a:lvl7pPr>
            <a:lvl8pPr marL="11855729" indent="0">
              <a:buNone/>
              <a:defRPr sz="3353"/>
            </a:lvl8pPr>
            <a:lvl9pPr marL="13549405" indent="0">
              <a:buNone/>
              <a:defRPr sz="3353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34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19966" y="1874151"/>
            <a:ext cx="29159359" cy="7799917"/>
          </a:xfrm>
          <a:prstGeom prst="rect">
            <a:avLst/>
          </a:prstGeom>
        </p:spPr>
        <p:txBody>
          <a:bodyPr vert="horz" lIns="535363" tIns="267681" rIns="535363" bIns="267681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9966" y="10919887"/>
            <a:ext cx="29159359" cy="30885506"/>
          </a:xfrm>
          <a:prstGeom prst="rect">
            <a:avLst/>
          </a:prstGeom>
        </p:spPr>
        <p:txBody>
          <a:bodyPr vert="horz" lIns="535363" tIns="267681" rIns="535363" bIns="267681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19964" y="43376207"/>
            <a:ext cx="7559834" cy="2491640"/>
          </a:xfrm>
          <a:prstGeom prst="rect">
            <a:avLst/>
          </a:prstGeom>
        </p:spPr>
        <p:txBody>
          <a:bodyPr vert="horz" lIns="535363" tIns="267681" rIns="535363" bIns="267681" rtlCol="0" anchor="ctr"/>
          <a:lstStyle>
            <a:lvl1pPr algn="l">
              <a:defRPr sz="44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069758" y="43376207"/>
            <a:ext cx="10259775" cy="2491640"/>
          </a:xfrm>
          <a:prstGeom prst="rect">
            <a:avLst/>
          </a:prstGeom>
        </p:spPr>
        <p:txBody>
          <a:bodyPr vert="horz" lIns="535363" tIns="267681" rIns="535363" bIns="267681" rtlCol="0" anchor="ctr"/>
          <a:lstStyle>
            <a:lvl1pPr algn="ctr">
              <a:defRPr sz="44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3219490" y="43376207"/>
            <a:ext cx="7559834" cy="2491640"/>
          </a:xfrm>
          <a:prstGeom prst="rect">
            <a:avLst/>
          </a:prstGeom>
        </p:spPr>
        <p:txBody>
          <a:bodyPr vert="horz" lIns="535363" tIns="267681" rIns="535363" bIns="267681" rtlCol="0" anchor="ctr"/>
          <a:lstStyle>
            <a:lvl1pPr algn="r">
              <a:defRPr sz="44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43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1693676" rtl="0" eaLnBrk="1" latinLnBrk="0" hangingPunct="1">
        <a:spcBef>
          <a:spcPct val="0"/>
        </a:spcBef>
        <a:buNone/>
        <a:defRPr sz="163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257" indent="-1270257" algn="l" defTabSz="1693676" rtl="0" eaLnBrk="1" latinLnBrk="0" hangingPunct="1">
        <a:spcBef>
          <a:spcPct val="20000"/>
        </a:spcBef>
        <a:buFont typeface="Arial"/>
        <a:buChar char="•"/>
        <a:defRPr sz="11832" kern="1200">
          <a:solidFill>
            <a:schemeClr val="tx1"/>
          </a:solidFill>
          <a:latin typeface="+mn-lt"/>
          <a:ea typeface="+mn-ea"/>
          <a:cs typeface="+mn-cs"/>
        </a:defRPr>
      </a:lvl1pPr>
      <a:lvl2pPr marL="2752223" indent="-1058548" algn="l" defTabSz="1693676" rtl="0" eaLnBrk="1" latinLnBrk="0" hangingPunct="1">
        <a:spcBef>
          <a:spcPct val="20000"/>
        </a:spcBef>
        <a:buFont typeface="Arial"/>
        <a:buChar char="–"/>
        <a:defRPr sz="10376" kern="1200">
          <a:solidFill>
            <a:schemeClr val="tx1"/>
          </a:solidFill>
          <a:latin typeface="+mn-lt"/>
          <a:ea typeface="+mn-ea"/>
          <a:cs typeface="+mn-cs"/>
        </a:defRPr>
      </a:lvl2pPr>
      <a:lvl3pPr marL="4234188" indent="-846837" algn="l" defTabSz="1693676" rtl="0" eaLnBrk="1" latinLnBrk="0" hangingPunct="1">
        <a:spcBef>
          <a:spcPct val="20000"/>
        </a:spcBef>
        <a:buFont typeface="Arial"/>
        <a:buChar char="•"/>
        <a:defRPr sz="8922" kern="1200">
          <a:solidFill>
            <a:schemeClr val="tx1"/>
          </a:solidFill>
          <a:latin typeface="+mn-lt"/>
          <a:ea typeface="+mn-ea"/>
          <a:cs typeface="+mn-cs"/>
        </a:defRPr>
      </a:lvl3pPr>
      <a:lvl4pPr marL="5927864" indent="-846837" algn="l" defTabSz="1693676" rtl="0" eaLnBrk="1" latinLnBrk="0" hangingPunct="1">
        <a:spcBef>
          <a:spcPct val="20000"/>
        </a:spcBef>
        <a:buFont typeface="Arial"/>
        <a:buChar char="–"/>
        <a:defRPr sz="7403" kern="1200">
          <a:solidFill>
            <a:schemeClr val="tx1"/>
          </a:solidFill>
          <a:latin typeface="+mn-lt"/>
          <a:ea typeface="+mn-ea"/>
          <a:cs typeface="+mn-cs"/>
        </a:defRPr>
      </a:lvl4pPr>
      <a:lvl5pPr marL="7621541" indent="-846837" algn="l" defTabSz="1693676" rtl="0" eaLnBrk="1" latinLnBrk="0" hangingPunct="1">
        <a:spcBef>
          <a:spcPct val="20000"/>
        </a:spcBef>
        <a:buFont typeface="Arial"/>
        <a:buChar char="»"/>
        <a:defRPr sz="7403" kern="1200">
          <a:solidFill>
            <a:schemeClr val="tx1"/>
          </a:solidFill>
          <a:latin typeface="+mn-lt"/>
          <a:ea typeface="+mn-ea"/>
          <a:cs typeface="+mn-cs"/>
        </a:defRPr>
      </a:lvl5pPr>
      <a:lvl6pPr marL="9315216" indent="-846837" algn="l" defTabSz="1693676" rtl="0" eaLnBrk="1" latinLnBrk="0" hangingPunct="1">
        <a:spcBef>
          <a:spcPct val="20000"/>
        </a:spcBef>
        <a:buFont typeface="Arial"/>
        <a:buChar char="•"/>
        <a:defRPr sz="7403" kern="1200">
          <a:solidFill>
            <a:schemeClr val="tx1"/>
          </a:solidFill>
          <a:latin typeface="+mn-lt"/>
          <a:ea typeface="+mn-ea"/>
          <a:cs typeface="+mn-cs"/>
        </a:defRPr>
      </a:lvl6pPr>
      <a:lvl7pPr marL="11008891" indent="-846837" algn="l" defTabSz="1693676" rtl="0" eaLnBrk="1" latinLnBrk="0" hangingPunct="1">
        <a:spcBef>
          <a:spcPct val="20000"/>
        </a:spcBef>
        <a:buFont typeface="Arial"/>
        <a:buChar char="•"/>
        <a:defRPr sz="7403" kern="1200">
          <a:solidFill>
            <a:schemeClr val="tx1"/>
          </a:solidFill>
          <a:latin typeface="+mn-lt"/>
          <a:ea typeface="+mn-ea"/>
          <a:cs typeface="+mn-cs"/>
        </a:defRPr>
      </a:lvl7pPr>
      <a:lvl8pPr marL="12702567" indent="-846837" algn="l" defTabSz="1693676" rtl="0" eaLnBrk="1" latinLnBrk="0" hangingPunct="1">
        <a:spcBef>
          <a:spcPct val="20000"/>
        </a:spcBef>
        <a:buFont typeface="Arial"/>
        <a:buChar char="•"/>
        <a:defRPr sz="7403" kern="1200">
          <a:solidFill>
            <a:schemeClr val="tx1"/>
          </a:solidFill>
          <a:latin typeface="+mn-lt"/>
          <a:ea typeface="+mn-ea"/>
          <a:cs typeface="+mn-cs"/>
        </a:defRPr>
      </a:lvl8pPr>
      <a:lvl9pPr marL="14396243" indent="-846837" algn="l" defTabSz="1693676" rtl="0" eaLnBrk="1" latinLnBrk="0" hangingPunct="1">
        <a:spcBef>
          <a:spcPct val="20000"/>
        </a:spcBef>
        <a:buFont typeface="Arial"/>
        <a:buChar char="•"/>
        <a:defRPr sz="7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1pPr>
      <a:lvl2pPr marL="1693676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2pPr>
      <a:lvl3pPr marL="3387351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3pPr>
      <a:lvl4pPr marL="5081027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4pPr>
      <a:lvl5pPr marL="6774702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5pPr>
      <a:lvl6pPr marL="8468378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6pPr>
      <a:lvl7pPr marL="10162053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7pPr>
      <a:lvl8pPr marL="11855729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8pPr>
      <a:lvl9pPr marL="13549405" algn="l" defTabSz="1693676" rtl="0" eaLnBrk="1" latinLnBrk="0" hangingPunct="1">
        <a:defRPr sz="66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3F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994424" y="16118289"/>
            <a:ext cx="14657027" cy="5661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361599" indent="-361599" algn="just">
              <a:buFont typeface="Arial"/>
              <a:buChar char="•"/>
            </a:pPr>
            <a:r>
              <a:rPr lang="en-US" sz="2278" dirty="0"/>
              <a:t>Retrospective identification of ADPKD patients presenting with abdominal pain and/or fever between January 2005 and June 2015 in a prospective computerized database</a:t>
            </a:r>
          </a:p>
          <a:p>
            <a:pPr marL="361599" indent="-361599" algn="just">
              <a:buFont typeface="Arial"/>
              <a:buChar char="•"/>
            </a:pPr>
            <a:endParaRPr lang="en-US" sz="1265" dirty="0"/>
          </a:p>
          <a:p>
            <a:pPr marL="361599" indent="-361599" algn="just">
              <a:buFont typeface="Arial"/>
              <a:buChar char="•"/>
            </a:pPr>
            <a:r>
              <a:rPr lang="en-US" sz="2278" dirty="0"/>
              <a:t>Stepwise and systematic review of all medical files</a:t>
            </a:r>
          </a:p>
          <a:p>
            <a:pPr marL="361599" indent="-361599" algn="just">
              <a:buFont typeface="Arial"/>
              <a:buChar char="•"/>
            </a:pPr>
            <a:endParaRPr lang="en-US" sz="1265" dirty="0"/>
          </a:p>
          <a:p>
            <a:pPr marL="361599" indent="-361599" algn="just">
              <a:buFont typeface="Arial"/>
              <a:buChar char="•"/>
            </a:pPr>
            <a:r>
              <a:rPr lang="en-US" sz="2278" dirty="0"/>
              <a:t>Diagnostic criteria:</a:t>
            </a:r>
          </a:p>
          <a:p>
            <a:pPr marL="903999" lvl="1" indent="-452000" algn="just">
              <a:buFont typeface="Wingdings" panose="05000000000000000000" pitchFamily="2" charset="2"/>
              <a:buChar char="ü"/>
            </a:pPr>
            <a:r>
              <a:rPr lang="en-US" sz="2278" dirty="0" err="1"/>
              <a:t>CyH</a:t>
            </a:r>
            <a:r>
              <a:rPr lang="en-US" sz="2278" dirty="0"/>
              <a:t>: </a:t>
            </a:r>
            <a:r>
              <a:rPr lang="en-US" sz="2278" dirty="0" err="1"/>
              <a:t>intracystic</a:t>
            </a:r>
            <a:r>
              <a:rPr lang="en-US" sz="2278" dirty="0"/>
              <a:t> density above 50 Hounsfield units on CT</a:t>
            </a:r>
          </a:p>
          <a:p>
            <a:pPr marL="903999" lvl="1" indent="-452000" algn="just">
              <a:buFont typeface="Wingdings" panose="05000000000000000000" pitchFamily="2" charset="2"/>
              <a:buChar char="ü"/>
            </a:pPr>
            <a:endParaRPr lang="en-US" sz="886" dirty="0"/>
          </a:p>
          <a:p>
            <a:pPr marL="903999" lvl="1" indent="-452000" algn="just">
              <a:buFont typeface="Wingdings" panose="05000000000000000000" pitchFamily="2" charset="2"/>
              <a:buChar char="ü"/>
            </a:pPr>
            <a:r>
              <a:rPr lang="en-US" sz="2278" dirty="0" err="1"/>
              <a:t>CyI</a:t>
            </a:r>
            <a:r>
              <a:rPr lang="en-US" sz="2278" dirty="0"/>
              <a:t>: </a:t>
            </a:r>
          </a:p>
          <a:p>
            <a:pPr marL="1355999" lvl="2" indent="-452000" algn="just">
              <a:buFont typeface="Century Gothic" panose="020B0502020202020204" pitchFamily="34" charset="0"/>
              <a:buChar char="~"/>
            </a:pPr>
            <a:r>
              <a:rPr lang="en-US" sz="2278" dirty="0"/>
              <a:t>“definite” by cyst fluid analysis showing bacteria or neutrophils</a:t>
            </a:r>
          </a:p>
          <a:p>
            <a:pPr marL="1355999" lvl="2" indent="-452000" algn="just">
              <a:buFont typeface="Century Gothic" panose="020B0502020202020204" pitchFamily="34" charset="0"/>
              <a:buChar char="~"/>
            </a:pPr>
            <a:r>
              <a:rPr lang="en-US" sz="2278" dirty="0"/>
              <a:t>“probable” in case of concomitant presence of: </a:t>
            </a:r>
          </a:p>
          <a:p>
            <a:pPr marL="2288123" lvl="3" indent="-470080" algn="just">
              <a:buFont typeface="+mj-lt"/>
              <a:buAutoNum type="arabicPeriod"/>
            </a:pPr>
            <a:r>
              <a:rPr lang="en-US" sz="2278" dirty="0"/>
              <a:t>temperature &gt;38°C for 3 days</a:t>
            </a:r>
          </a:p>
          <a:p>
            <a:pPr marL="2288123" lvl="3" indent="-470080" algn="just">
              <a:buFont typeface="+mj-lt"/>
              <a:buAutoNum type="arabicPeriod"/>
            </a:pPr>
            <a:r>
              <a:rPr lang="en-US" sz="2278" dirty="0"/>
              <a:t>loin or liver tenderness</a:t>
            </a:r>
          </a:p>
          <a:p>
            <a:pPr marL="2288123" lvl="3" indent="-470080" algn="just">
              <a:buFont typeface="+mj-lt"/>
              <a:buAutoNum type="arabicPeriod"/>
            </a:pPr>
            <a:r>
              <a:rPr lang="en-US" sz="2278" dirty="0"/>
              <a:t>CRP plasma level &gt;50 mg/L</a:t>
            </a:r>
          </a:p>
          <a:p>
            <a:pPr marL="2288123" lvl="3" indent="-470080" algn="just">
              <a:buFont typeface="+mj-lt"/>
              <a:buAutoNum type="arabicPeriod"/>
            </a:pPr>
            <a:r>
              <a:rPr lang="en-US" sz="2278" dirty="0"/>
              <a:t>no CT evidence for </a:t>
            </a:r>
            <a:r>
              <a:rPr lang="en-US" sz="2278" dirty="0" err="1"/>
              <a:t>CyH</a:t>
            </a:r>
            <a:endParaRPr lang="en-US" sz="2278" dirty="0"/>
          </a:p>
          <a:p>
            <a:pPr marL="1818043" lvl="3" algn="just"/>
            <a:endParaRPr lang="en-US" sz="886" dirty="0"/>
          </a:p>
          <a:p>
            <a:pPr marL="903999" lvl="1" indent="-452000" algn="just">
              <a:buFont typeface="Wingdings" panose="05000000000000000000" pitchFamily="2" charset="2"/>
              <a:buChar char="ü"/>
            </a:pPr>
            <a:r>
              <a:rPr lang="en-US" sz="2278" dirty="0" smtClean="0"/>
              <a:t>IUO</a:t>
            </a:r>
            <a:r>
              <a:rPr lang="en-US" sz="2278" dirty="0"/>
              <a:t>: episodes out of criteria for </a:t>
            </a:r>
            <a:r>
              <a:rPr lang="en-US" sz="2278" dirty="0" err="1"/>
              <a:t>CyH</a:t>
            </a:r>
            <a:r>
              <a:rPr lang="en-US" sz="2278" dirty="0"/>
              <a:t> or </a:t>
            </a:r>
            <a:r>
              <a:rPr lang="en-US" sz="2278" dirty="0" err="1"/>
              <a:t>CyI</a:t>
            </a:r>
            <a:endParaRPr lang="en-US" sz="2278" dirty="0"/>
          </a:p>
          <a:p>
            <a:pPr marL="903999" lvl="1" indent="-452000" algn="just">
              <a:buFont typeface="Wingdings" panose="05000000000000000000" pitchFamily="2" charset="2"/>
              <a:buChar char="ü"/>
            </a:pPr>
            <a:endParaRPr lang="en-US" sz="2278" dirty="0"/>
          </a:p>
        </p:txBody>
      </p:sp>
      <p:sp>
        <p:nvSpPr>
          <p:cNvPr id="4" name="ZoneTexte 3"/>
          <p:cNvSpPr txBox="1"/>
          <p:nvPr/>
        </p:nvSpPr>
        <p:spPr>
          <a:xfrm>
            <a:off x="4566648" y="1557299"/>
            <a:ext cx="27191256" cy="3013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556" b="1" dirty="0" smtClean="0">
                <a:solidFill>
                  <a:schemeClr val="bg1"/>
                </a:solidFill>
              </a:rPr>
              <a:t>Diagnostic Management of Suspected Acute Cyst Complication </a:t>
            </a:r>
          </a:p>
          <a:p>
            <a:pPr algn="ctr"/>
            <a:r>
              <a:rPr lang="en-US" sz="4556" b="1" dirty="0" smtClean="0">
                <a:solidFill>
                  <a:schemeClr val="bg1"/>
                </a:solidFill>
              </a:rPr>
              <a:t>in Patients with Autosomal Dominant Polycystic Kidney Disease</a:t>
            </a:r>
            <a:endParaRPr lang="fr-FR" sz="4556" dirty="0" smtClean="0">
              <a:solidFill>
                <a:schemeClr val="bg1"/>
              </a:solidFill>
            </a:endParaRPr>
          </a:p>
          <a:p>
            <a:pPr algn="ctr"/>
            <a:endParaRPr lang="fr-FR" sz="2784" dirty="0">
              <a:solidFill>
                <a:schemeClr val="bg1"/>
              </a:solidFill>
            </a:endParaRPr>
          </a:p>
          <a:p>
            <a:pPr algn="ctr"/>
            <a:r>
              <a:rPr lang="fr-BE" sz="3037" b="1" dirty="0">
                <a:solidFill>
                  <a:schemeClr val="bg1"/>
                </a:solidFill>
              </a:rPr>
              <a:t>Marie Neuville </a:t>
            </a:r>
            <a:r>
              <a:rPr lang="fr-BE" sz="3037" b="1" baseline="30000" dirty="0">
                <a:solidFill>
                  <a:schemeClr val="bg1"/>
                </a:solidFill>
              </a:rPr>
              <a:t>1</a:t>
            </a:r>
            <a:r>
              <a:rPr lang="fr-BE" sz="3037" b="1" dirty="0">
                <a:solidFill>
                  <a:schemeClr val="bg1"/>
                </a:solidFill>
              </a:rPr>
              <a:t>, Roland </a:t>
            </a:r>
            <a:r>
              <a:rPr lang="fr-BE" sz="3037" b="1" dirty="0" err="1">
                <a:solidFill>
                  <a:schemeClr val="bg1"/>
                </a:solidFill>
              </a:rPr>
              <a:t>Hustinx</a:t>
            </a:r>
            <a:r>
              <a:rPr lang="fr-BE" sz="3037" b="1" dirty="0">
                <a:solidFill>
                  <a:schemeClr val="bg1"/>
                </a:solidFill>
              </a:rPr>
              <a:t> </a:t>
            </a:r>
            <a:r>
              <a:rPr lang="fr-BE" sz="3037" b="1" baseline="30000" dirty="0">
                <a:solidFill>
                  <a:schemeClr val="bg1"/>
                </a:solidFill>
              </a:rPr>
              <a:t>2</a:t>
            </a:r>
            <a:r>
              <a:rPr lang="fr-BE" sz="3037" b="1" dirty="0">
                <a:solidFill>
                  <a:schemeClr val="bg1"/>
                </a:solidFill>
              </a:rPr>
              <a:t>, </a:t>
            </a:r>
            <a:r>
              <a:rPr lang="fr-BE" sz="3037" b="1" dirty="0" smtClean="0">
                <a:solidFill>
                  <a:schemeClr val="bg1"/>
                </a:solidFill>
              </a:rPr>
              <a:t>Jessica Jacques</a:t>
            </a:r>
            <a:r>
              <a:rPr lang="fr-BE" sz="3037" b="1" baseline="30000" dirty="0" smtClean="0">
                <a:solidFill>
                  <a:schemeClr val="bg1"/>
                </a:solidFill>
              </a:rPr>
              <a:t>3</a:t>
            </a:r>
            <a:r>
              <a:rPr lang="fr-BE" sz="3037" b="1" dirty="0" smtClean="0">
                <a:solidFill>
                  <a:schemeClr val="bg1"/>
                </a:solidFill>
              </a:rPr>
              <a:t>, Jean-Marie </a:t>
            </a:r>
            <a:r>
              <a:rPr lang="fr-BE" sz="3037" b="1" dirty="0" err="1">
                <a:solidFill>
                  <a:schemeClr val="bg1"/>
                </a:solidFill>
              </a:rPr>
              <a:t>Krzesinski</a:t>
            </a:r>
            <a:r>
              <a:rPr lang="fr-BE" sz="3037" b="1" dirty="0">
                <a:solidFill>
                  <a:schemeClr val="bg1"/>
                </a:solidFill>
              </a:rPr>
              <a:t> </a:t>
            </a:r>
            <a:r>
              <a:rPr lang="fr-BE" sz="3037" b="1" baseline="30000" dirty="0">
                <a:solidFill>
                  <a:schemeClr val="bg1"/>
                </a:solidFill>
              </a:rPr>
              <a:t>1</a:t>
            </a:r>
            <a:r>
              <a:rPr lang="fr-BE" sz="3037" b="1" dirty="0">
                <a:solidFill>
                  <a:schemeClr val="bg1"/>
                </a:solidFill>
              </a:rPr>
              <a:t> and François </a:t>
            </a:r>
            <a:r>
              <a:rPr lang="fr-BE" sz="3037" b="1" dirty="0" err="1">
                <a:solidFill>
                  <a:schemeClr val="bg1"/>
                </a:solidFill>
              </a:rPr>
              <a:t>Jouret</a:t>
            </a:r>
            <a:r>
              <a:rPr lang="fr-BE" sz="3037" b="1" dirty="0">
                <a:solidFill>
                  <a:schemeClr val="bg1"/>
                </a:solidFill>
              </a:rPr>
              <a:t> </a:t>
            </a:r>
            <a:r>
              <a:rPr lang="fr-BE" sz="3037" b="1" baseline="30000" dirty="0">
                <a:solidFill>
                  <a:schemeClr val="bg1"/>
                </a:solidFill>
              </a:rPr>
              <a:t>1</a:t>
            </a:r>
            <a:endParaRPr lang="fr-FR" sz="3037" b="1" baseline="30000" dirty="0">
              <a:solidFill>
                <a:schemeClr val="bg1"/>
              </a:solidFill>
            </a:endParaRPr>
          </a:p>
          <a:p>
            <a:pPr algn="ctr"/>
            <a:endParaRPr lang="en-US" sz="2025" dirty="0">
              <a:solidFill>
                <a:schemeClr val="bg1"/>
              </a:solidFill>
            </a:endParaRPr>
          </a:p>
          <a:p>
            <a:pPr algn="ctr"/>
            <a:r>
              <a:rPr lang="en-US" sz="2025" b="1" dirty="0">
                <a:solidFill>
                  <a:schemeClr val="bg1"/>
                </a:solidFill>
              </a:rPr>
              <a:t>Divisions of (1) </a:t>
            </a:r>
            <a:r>
              <a:rPr lang="en-US" sz="2025" b="1" dirty="0" smtClean="0">
                <a:solidFill>
                  <a:schemeClr val="bg1"/>
                </a:solidFill>
              </a:rPr>
              <a:t>Nephrology, (2</a:t>
            </a:r>
            <a:r>
              <a:rPr lang="en-US" sz="2025" b="1" dirty="0">
                <a:solidFill>
                  <a:schemeClr val="bg1"/>
                </a:solidFill>
              </a:rPr>
              <a:t>) Nuclear </a:t>
            </a:r>
            <a:r>
              <a:rPr lang="en-US" sz="2025" b="1" dirty="0" smtClean="0">
                <a:solidFill>
                  <a:schemeClr val="bg1"/>
                </a:solidFill>
              </a:rPr>
              <a:t>Medicine and (3) Medico-Economic Information, </a:t>
            </a:r>
            <a:r>
              <a:rPr lang="en-US" sz="2025" b="1" dirty="0">
                <a:solidFill>
                  <a:schemeClr val="bg1"/>
                </a:solidFill>
              </a:rPr>
              <a:t>University of Liège Hospital (</a:t>
            </a:r>
            <a:r>
              <a:rPr lang="en-US" sz="2025" b="1" dirty="0" err="1">
                <a:solidFill>
                  <a:schemeClr val="bg1"/>
                </a:solidFill>
              </a:rPr>
              <a:t>ULg</a:t>
            </a:r>
            <a:r>
              <a:rPr lang="en-US" sz="2025" b="1" dirty="0">
                <a:solidFill>
                  <a:schemeClr val="bg1"/>
                </a:solidFill>
              </a:rPr>
              <a:t> CHU), Liège, Belgium</a:t>
            </a:r>
            <a:endParaRPr lang="fr-FR" sz="2025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94423" y="8275237"/>
            <a:ext cx="14626661" cy="5077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361599" indent="-361599" algn="just">
              <a:buFont typeface="Arial"/>
              <a:buChar char="•"/>
            </a:pPr>
            <a:r>
              <a:rPr lang="en-US" sz="2278" dirty="0"/>
              <a:t>Two main types of acute cyst complication in patients with autosomal dominant polycystic kidney disease (ADPKD): </a:t>
            </a:r>
          </a:p>
          <a:p>
            <a:pPr marL="909022" lvl="1" indent="-459031" algn="just">
              <a:buFont typeface="Wingdings" panose="05000000000000000000" pitchFamily="2" charset="2"/>
              <a:buChar char="ü"/>
            </a:pPr>
            <a:r>
              <a:rPr lang="en-US" sz="2278" dirty="0"/>
              <a:t>cyst infection (</a:t>
            </a:r>
            <a:r>
              <a:rPr lang="en-US" sz="2278" dirty="0" err="1"/>
              <a:t>CyI</a:t>
            </a:r>
            <a:r>
              <a:rPr lang="en-US" sz="2278" dirty="0"/>
              <a:t>)</a:t>
            </a:r>
          </a:p>
          <a:p>
            <a:pPr marL="909022" lvl="1" indent="-459031" algn="just">
              <a:buFont typeface="Wingdings" panose="05000000000000000000" pitchFamily="2" charset="2"/>
              <a:buChar char="ü"/>
            </a:pPr>
            <a:r>
              <a:rPr lang="en-US" sz="2278" dirty="0"/>
              <a:t>cyst hemorrhage (</a:t>
            </a:r>
            <a:r>
              <a:rPr lang="en-US" sz="2278" dirty="0" err="1"/>
              <a:t>CyH</a:t>
            </a:r>
            <a:r>
              <a:rPr lang="en-US" sz="2278" dirty="0"/>
              <a:t>)</a:t>
            </a:r>
          </a:p>
          <a:p>
            <a:pPr marL="449991" lvl="1" algn="just"/>
            <a:endParaRPr lang="en-US" sz="1265" dirty="0"/>
          </a:p>
          <a:p>
            <a:pPr marL="361599" indent="-361599" algn="just">
              <a:buFont typeface="Arial"/>
              <a:buChar char="•"/>
            </a:pPr>
            <a:r>
              <a:rPr lang="en-US" sz="2278" dirty="0"/>
              <a:t>Double diagnostic challenge : </a:t>
            </a:r>
          </a:p>
          <a:p>
            <a:pPr marL="922079" lvl="1" indent="-470080" algn="just">
              <a:buFont typeface="Wingdings" panose="05000000000000000000" pitchFamily="2" charset="2"/>
              <a:buChar char="ü"/>
            </a:pPr>
            <a:r>
              <a:rPr lang="en-US" sz="2278" dirty="0"/>
              <a:t>differentiating acute cystic from non-cystic diseases</a:t>
            </a:r>
          </a:p>
          <a:p>
            <a:pPr marL="922079" lvl="1" indent="-470080" algn="just">
              <a:buFont typeface="Wingdings" panose="05000000000000000000" pitchFamily="2" charset="2"/>
              <a:buChar char="ü"/>
            </a:pPr>
            <a:r>
              <a:rPr lang="en-US" sz="2278" dirty="0"/>
              <a:t>distinguishing </a:t>
            </a:r>
            <a:r>
              <a:rPr lang="en-US" sz="2278" dirty="0" err="1"/>
              <a:t>CyI</a:t>
            </a:r>
            <a:r>
              <a:rPr lang="en-US" sz="2278" dirty="0"/>
              <a:t> from </a:t>
            </a:r>
            <a:r>
              <a:rPr lang="en-US" sz="2278" dirty="0" err="1"/>
              <a:t>CyH</a:t>
            </a:r>
            <a:endParaRPr lang="en-US" sz="2278" dirty="0"/>
          </a:p>
          <a:p>
            <a:pPr marL="452000" lvl="1" algn="just"/>
            <a:endParaRPr lang="en-US" sz="1265" dirty="0"/>
          </a:p>
          <a:p>
            <a:pPr marL="361599" indent="-361599" algn="just">
              <a:buFont typeface="Arial"/>
              <a:buChar char="•"/>
            </a:pPr>
            <a:r>
              <a:rPr lang="en-US" sz="2278" dirty="0"/>
              <a:t>Prominence of an accurate diagnosis to target the treatment: </a:t>
            </a:r>
          </a:p>
          <a:p>
            <a:pPr marL="909022" lvl="1" indent="-459031" algn="just">
              <a:buFont typeface="Wingdings" panose="05000000000000000000" pitchFamily="2" charset="2"/>
              <a:buChar char="ü"/>
            </a:pPr>
            <a:r>
              <a:rPr lang="en-US" sz="2278" dirty="0" err="1"/>
              <a:t>CyI</a:t>
            </a:r>
            <a:r>
              <a:rPr lang="en-US" sz="2278" dirty="0"/>
              <a:t>: 6-week antibiotic therapy (and cyst puncture)</a:t>
            </a:r>
          </a:p>
          <a:p>
            <a:pPr marL="909022" lvl="1" indent="-459031" algn="just">
              <a:buFont typeface="Wingdings" panose="05000000000000000000" pitchFamily="2" charset="2"/>
              <a:buChar char="ü"/>
            </a:pPr>
            <a:r>
              <a:rPr lang="en-US" sz="2278" dirty="0" err="1"/>
              <a:t>CyH</a:t>
            </a:r>
            <a:r>
              <a:rPr lang="en-US" sz="2278" dirty="0"/>
              <a:t>: antalgics and watchful waiting</a:t>
            </a:r>
          </a:p>
          <a:p>
            <a:pPr marL="361599" indent="-361599" algn="just">
              <a:buFont typeface="Arial"/>
              <a:buChar char="•"/>
            </a:pPr>
            <a:endParaRPr lang="en-US" sz="1265" dirty="0"/>
          </a:p>
          <a:p>
            <a:pPr marL="361599" indent="-361599" algn="just">
              <a:buFont typeface="Arial"/>
              <a:buChar char="•"/>
            </a:pPr>
            <a:r>
              <a:rPr lang="en-US" sz="2278" dirty="0"/>
              <a:t>Recent suggestion of diagnostic criteria, with unknown sensibility and specificity </a:t>
            </a:r>
          </a:p>
          <a:p>
            <a:pPr marL="361599" indent="-361599" algn="just">
              <a:buFont typeface="Arial"/>
              <a:buChar char="•"/>
            </a:pPr>
            <a:endParaRPr lang="en-US" sz="1265" dirty="0"/>
          </a:p>
          <a:p>
            <a:pPr algn="just"/>
            <a:r>
              <a:rPr lang="en-US" sz="2278" b="1" dirty="0"/>
              <a:t>This monocentric 10-year retrospective study aims at challenging clinical, biological and imaging criteria in order to propose a diagnostic algorithm in the management of suspected acute cyst complication</a:t>
            </a:r>
          </a:p>
        </p:txBody>
      </p:sp>
      <p:sp>
        <p:nvSpPr>
          <p:cNvPr id="2" name="Rectangle à coins arrondis 1"/>
          <p:cNvSpPr/>
          <p:nvPr/>
        </p:nvSpPr>
        <p:spPr>
          <a:xfrm>
            <a:off x="1024790" y="6750215"/>
            <a:ext cx="14626661" cy="677346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176" dirty="0">
                <a:solidFill>
                  <a:schemeClr val="bg1"/>
                </a:solidFill>
              </a:rPr>
              <a:t>Background and Objectives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994424" y="14543700"/>
            <a:ext cx="14626661" cy="677346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176" dirty="0" err="1">
                <a:solidFill>
                  <a:schemeClr val="bg1"/>
                </a:solidFill>
              </a:rPr>
              <a:t>Demographics</a:t>
            </a:r>
            <a:r>
              <a:rPr lang="fr-BE" sz="4176" dirty="0">
                <a:solidFill>
                  <a:schemeClr val="bg1"/>
                </a:solidFill>
              </a:rPr>
              <a:t> of the </a:t>
            </a:r>
            <a:r>
              <a:rPr lang="fr-BE" sz="4176" dirty="0" err="1">
                <a:solidFill>
                  <a:schemeClr val="bg1"/>
                </a:solidFill>
              </a:rPr>
              <a:t>Cohort</a:t>
            </a:r>
            <a:endParaRPr lang="fr-BE" sz="4176" dirty="0">
              <a:solidFill>
                <a:schemeClr val="bg1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16749363" y="6765520"/>
            <a:ext cx="14624048" cy="677346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176" dirty="0" err="1">
                <a:solidFill>
                  <a:schemeClr val="bg1"/>
                </a:solidFill>
              </a:rPr>
              <a:t>Bacteriological</a:t>
            </a:r>
            <a:r>
              <a:rPr lang="fr-BE" sz="4176" dirty="0">
                <a:solidFill>
                  <a:schemeClr val="bg1"/>
                </a:solidFill>
              </a:rPr>
              <a:t> Documentation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16712428" y="20085051"/>
            <a:ext cx="14642817" cy="677346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176" dirty="0">
                <a:solidFill>
                  <a:schemeClr val="bg1"/>
                </a:solidFill>
              </a:rPr>
              <a:t>Diagnostic </a:t>
            </a:r>
            <a:r>
              <a:rPr lang="fr-BE" sz="4176" dirty="0" err="1">
                <a:solidFill>
                  <a:schemeClr val="bg1"/>
                </a:solidFill>
              </a:rPr>
              <a:t>Algorithm</a:t>
            </a:r>
            <a:endParaRPr lang="fr-BE" sz="4176" dirty="0">
              <a:solidFill>
                <a:schemeClr val="bg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24" y="1342874"/>
            <a:ext cx="6383390" cy="31445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9619" y="1199391"/>
            <a:ext cx="4888286" cy="3371490"/>
          </a:xfrm>
          <a:prstGeom prst="rect">
            <a:avLst/>
          </a:prstGeom>
        </p:spPr>
      </p:pic>
      <p:sp>
        <p:nvSpPr>
          <p:cNvPr id="37" name="Rectangle à coins arrondis 36"/>
          <p:cNvSpPr/>
          <p:nvPr/>
        </p:nvSpPr>
        <p:spPr>
          <a:xfrm>
            <a:off x="16705784" y="14605482"/>
            <a:ext cx="14649461" cy="677346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176" dirty="0">
                <a:solidFill>
                  <a:schemeClr val="bg1"/>
                </a:solidFill>
              </a:rPr>
              <a:t>Discussion</a:t>
            </a:r>
          </a:p>
        </p:txBody>
      </p:sp>
      <p:sp>
        <p:nvSpPr>
          <p:cNvPr id="38" name="ZoneTexte 35"/>
          <p:cNvSpPr txBox="1"/>
          <p:nvPr/>
        </p:nvSpPr>
        <p:spPr>
          <a:xfrm>
            <a:off x="16712429" y="16189398"/>
            <a:ext cx="14642817" cy="2759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76815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53629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30444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07258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384073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60887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737702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14516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139"/>
              </a:spcAft>
            </a:pPr>
            <a:r>
              <a:rPr lang="en-US" sz="2278" dirty="0"/>
              <a:t>This monocentric 10-year retrospective study </a:t>
            </a:r>
            <a:r>
              <a:rPr lang="fr-FR" sz="2278" dirty="0" err="1"/>
              <a:t>including</a:t>
            </a:r>
            <a:r>
              <a:rPr lang="fr-FR" sz="2278" dirty="0"/>
              <a:t> 88 </a:t>
            </a:r>
            <a:r>
              <a:rPr lang="fr-FR" sz="2278" dirty="0" err="1"/>
              <a:t>episodes</a:t>
            </a:r>
            <a:r>
              <a:rPr lang="fr-FR" sz="2278" dirty="0"/>
              <a:t> of </a:t>
            </a:r>
            <a:r>
              <a:rPr lang="fr-FR" sz="2278" dirty="0" err="1"/>
              <a:t>suspected</a:t>
            </a:r>
            <a:r>
              <a:rPr lang="fr-FR" sz="2278" dirty="0"/>
              <a:t> acute </a:t>
            </a:r>
            <a:r>
              <a:rPr lang="fr-FR" sz="2278" dirty="0" err="1"/>
              <a:t>cyst</a:t>
            </a:r>
            <a:r>
              <a:rPr lang="fr-FR" sz="2278" dirty="0"/>
              <a:t> </a:t>
            </a:r>
            <a:r>
              <a:rPr lang="fr-FR" sz="2278" dirty="0" smtClean="0"/>
              <a:t>complication </a:t>
            </a:r>
            <a:r>
              <a:rPr lang="fr-FR" sz="2278" dirty="0"/>
              <a:t>in 53 ADPKD patients </a:t>
            </a:r>
            <a:r>
              <a:rPr lang="fr-FR" sz="2278" dirty="0" err="1"/>
              <a:t>highlights</a:t>
            </a:r>
            <a:r>
              <a:rPr lang="fr-FR" sz="2278" dirty="0"/>
              <a:t>:</a:t>
            </a:r>
          </a:p>
          <a:p>
            <a:pPr marL="909022" indent="-459031" algn="just">
              <a:spcAft>
                <a:spcPts val="1139"/>
              </a:spcAft>
              <a:buFont typeface="Arial"/>
              <a:buChar char="•"/>
            </a:pPr>
            <a:r>
              <a:rPr lang="en-US" sz="2278" dirty="0"/>
              <a:t>the usefulness of clinical, i.e. fever, and biological, i.e. CRP levels, criteria to distinguish </a:t>
            </a:r>
            <a:r>
              <a:rPr lang="en-US" sz="2278" dirty="0" err="1"/>
              <a:t>CyI</a:t>
            </a:r>
            <a:r>
              <a:rPr lang="en-US" sz="2278" dirty="0"/>
              <a:t> from </a:t>
            </a:r>
            <a:r>
              <a:rPr lang="en-US" sz="2278" dirty="0" err="1"/>
              <a:t>CyH</a:t>
            </a:r>
            <a:r>
              <a:rPr lang="en-US" sz="2278" dirty="0"/>
              <a:t>;</a:t>
            </a:r>
          </a:p>
          <a:p>
            <a:pPr marL="909022" indent="-459031" algn="just">
              <a:spcAft>
                <a:spcPts val="1139"/>
              </a:spcAft>
              <a:buFont typeface="Arial"/>
              <a:buChar char="•"/>
            </a:pPr>
            <a:r>
              <a:rPr lang="en-US" sz="2278" dirty="0"/>
              <a:t>the limitations of bacteriological and conventional radiological investigations; </a:t>
            </a:r>
          </a:p>
          <a:p>
            <a:pPr marL="909022" indent="-459031" algn="just">
              <a:spcAft>
                <a:spcPts val="1139"/>
              </a:spcAft>
              <a:buFont typeface="Arial"/>
              <a:buChar char="•"/>
            </a:pPr>
            <a:r>
              <a:rPr lang="en-US" sz="2278" dirty="0"/>
              <a:t>the yield of </a:t>
            </a:r>
            <a:r>
              <a:rPr lang="en-US" sz="2278" baseline="30000" dirty="0"/>
              <a:t>18</a:t>
            </a:r>
            <a:r>
              <a:rPr lang="en-US" sz="2278" dirty="0"/>
              <a:t>FDG-PET/CT imaging in the diagnosis of </a:t>
            </a:r>
            <a:r>
              <a:rPr lang="en-US" sz="2278" dirty="0" err="1"/>
              <a:t>CyI</a:t>
            </a:r>
            <a:r>
              <a:rPr lang="en-US" sz="2278" dirty="0"/>
              <a:t>. </a:t>
            </a:r>
          </a:p>
          <a:p>
            <a:pPr marL="909022" indent="-459031" algn="just">
              <a:spcAft>
                <a:spcPts val="1139"/>
              </a:spcAft>
              <a:buFont typeface="Arial"/>
              <a:buChar char="•"/>
            </a:pPr>
            <a:endParaRPr lang="fr-FR" sz="2278" dirty="0"/>
          </a:p>
        </p:txBody>
      </p:sp>
      <p:sp>
        <p:nvSpPr>
          <p:cNvPr id="32" name="TextBox 31"/>
          <p:cNvSpPr txBox="1"/>
          <p:nvPr/>
        </p:nvSpPr>
        <p:spPr>
          <a:xfrm>
            <a:off x="1024790" y="36313885"/>
            <a:ext cx="14657026" cy="68634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accent4">
                    <a:lumMod val="50000"/>
                  </a:schemeClr>
                </a:solidFill>
                <a:latin typeface="+mj-lt"/>
              </a:rPr>
              <a:t>Table 1. Clinical and biological characteristics of the cohort 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r>
              <a:rPr lang="en-US" sz="1100" dirty="0" smtClean="0"/>
              <a:t>KTR</a:t>
            </a:r>
            <a:r>
              <a:rPr lang="en-US" sz="1100" dirty="0"/>
              <a:t>, kidney transplant recipients; </a:t>
            </a:r>
            <a:r>
              <a:rPr lang="en-US" sz="1100" dirty="0" err="1"/>
              <a:t>eGFR</a:t>
            </a:r>
            <a:r>
              <a:rPr lang="en-US" sz="1100" dirty="0"/>
              <a:t>, estimated glomerular filtration rate; WBC, white blood cells at admission; CRP, </a:t>
            </a:r>
            <a:r>
              <a:rPr lang="en-US" sz="1100" dirty="0" smtClean="0"/>
              <a:t>C-reactive protein </a:t>
            </a:r>
            <a:r>
              <a:rPr lang="en-US" sz="1100" dirty="0"/>
              <a:t>level at admission; ID, identification; IUO, inflammation of unknown origin. Mean +/- Standard Deviation. </a:t>
            </a:r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089159"/>
              </p:ext>
            </p:extLst>
          </p:nvPr>
        </p:nvGraphicFramePr>
        <p:xfrm>
          <a:off x="1985711" y="36767357"/>
          <a:ext cx="10784205" cy="4642485"/>
        </p:xfrm>
        <a:graphic>
          <a:graphicData uri="http://schemas.openxmlformats.org/drawingml/2006/table">
            <a:tbl>
              <a:tblPr firstRow="1" firstCol="1" bandRow="1"/>
              <a:tblGrid>
                <a:gridCol w="1433195"/>
                <a:gridCol w="230505"/>
                <a:gridCol w="653415"/>
                <a:gridCol w="697865"/>
                <a:gridCol w="617220"/>
                <a:gridCol w="397510"/>
                <a:gridCol w="766445"/>
                <a:gridCol w="624205"/>
                <a:gridCol w="405765"/>
                <a:gridCol w="704850"/>
                <a:gridCol w="794385"/>
                <a:gridCol w="824230"/>
                <a:gridCol w="1024890"/>
                <a:gridCol w="472440"/>
                <a:gridCol w="514350"/>
                <a:gridCol w="622935"/>
              </a:tblGrid>
              <a:tr h="267970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n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Age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Gender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Dialysis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KTR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eGFR*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T°&gt;38°C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Pain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WBC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CRP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Hematuria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Leucocyturia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Germ ID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PET/CT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4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(years)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(male, 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 dirty="0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(ml/min)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(10</a:t>
                      </a:r>
                      <a:r>
                        <a:rPr lang="fr-FR" sz="900" b="1" baseline="30000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/mm³)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(mg/L)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Urine 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Blood (%)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(+, %)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b="1"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Hemorrhage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46 ± 13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77 ± 49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97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9.7 ± 3.3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13 ± 14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23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0/1, 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 dirty="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Renal cyst infection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 dirty="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                    Definite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52 ± 11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43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39 ± 16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86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11.3 ± 3.9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163 ± 98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29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43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3/3, 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92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                  Probable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48 ± 14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61 ± 43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10.8 ± 3.1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252 ± 204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3/4, 75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Liver cyst infection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 dirty="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                    Definite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63 ± 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29 ± 14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12.1 ± 2.6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230 ± 87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1/1, 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                   Probable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[66 ; 66]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38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100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[4.2 ; 6.5]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[51 ; 342]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1/2, 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BE" sz="1000">
                        <a:effectLst/>
                        <a:latin typeface="Cambria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IUO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55 ± 15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50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49 ± 31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11.8 ± 5.6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98 ± 92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37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60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48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23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7/17, 42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charset="0"/>
                          <a:cs typeface="Times New Roman" charset="0"/>
                        </a:rPr>
                        <a:t> </a:t>
                      </a:r>
                      <a:endParaRPr lang="fr-BE" sz="12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3" name="ZoneTexte 32"/>
          <p:cNvSpPr txBox="1"/>
          <p:nvPr/>
        </p:nvSpPr>
        <p:spPr>
          <a:xfrm>
            <a:off x="1045045" y="42072384"/>
            <a:ext cx="14636771" cy="11049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359012" indent="-789493">
              <a:tabLst>
                <a:tab pos="909022" algn="l"/>
              </a:tabLst>
            </a:pPr>
            <a:r>
              <a:rPr lang="en-US" sz="1645" b="1" i="1" dirty="0"/>
              <a:t>Diagnostic yields of conventional imaging techniques in </a:t>
            </a:r>
            <a:r>
              <a:rPr lang="en-US" sz="1645" b="1" i="1" dirty="0" err="1"/>
              <a:t>CyI</a:t>
            </a:r>
            <a:r>
              <a:rPr lang="en-US" sz="1645" b="1" i="1" dirty="0"/>
              <a:t> were: </a:t>
            </a:r>
          </a:p>
          <a:p>
            <a:pPr marL="1359012" indent="-449991">
              <a:buFont typeface="Wingdings" panose="05000000000000000000" pitchFamily="2" charset="2"/>
              <a:buChar char="ü"/>
              <a:tabLst>
                <a:tab pos="909022" algn="l"/>
              </a:tabLst>
            </a:pPr>
            <a:r>
              <a:rPr lang="en-US" sz="1645" b="1" i="1" dirty="0"/>
              <a:t>Ultrasounds: </a:t>
            </a:r>
            <a:r>
              <a:rPr lang="en-US" sz="1645" b="1" i="1" dirty="0" smtClean="0"/>
              <a:t>10% </a:t>
            </a:r>
            <a:r>
              <a:rPr lang="en-US" sz="1645" b="1" i="1" dirty="0"/>
              <a:t>(</a:t>
            </a:r>
            <a:r>
              <a:rPr lang="en-US" sz="1645" b="1" i="1" dirty="0" smtClean="0"/>
              <a:t>1/10)</a:t>
            </a:r>
            <a:endParaRPr lang="en-US" sz="1645" b="1" i="1" dirty="0"/>
          </a:p>
          <a:p>
            <a:pPr marL="1359012" indent="-449991">
              <a:buFont typeface="Wingdings" panose="05000000000000000000" pitchFamily="2" charset="2"/>
              <a:buChar char="ü"/>
              <a:tabLst>
                <a:tab pos="909022" algn="l"/>
              </a:tabLst>
            </a:pPr>
            <a:r>
              <a:rPr lang="en-US" sz="1645" b="1" i="1" dirty="0"/>
              <a:t>Computed tomography: </a:t>
            </a:r>
            <a:r>
              <a:rPr lang="en-US" sz="1645" b="1" i="1" dirty="0" smtClean="0"/>
              <a:t>26.1% (6/23)</a:t>
            </a:r>
            <a:endParaRPr lang="en-US" sz="1645" b="1" i="1" dirty="0"/>
          </a:p>
          <a:p>
            <a:pPr marL="1359012" indent="-449991">
              <a:buFont typeface="Wingdings" panose="05000000000000000000" pitchFamily="2" charset="2"/>
              <a:buChar char="ü"/>
              <a:tabLst>
                <a:tab pos="909022" algn="l"/>
              </a:tabLst>
            </a:pPr>
            <a:r>
              <a:rPr lang="en-US" sz="1645" b="1" i="1" dirty="0"/>
              <a:t>Magnetic resonance imaging: </a:t>
            </a:r>
            <a:r>
              <a:rPr lang="en-US" sz="1645" b="1" i="1" dirty="0" smtClean="0"/>
              <a:t>25% </a:t>
            </a:r>
            <a:r>
              <a:rPr lang="en-US" sz="1645" b="1" i="1" dirty="0"/>
              <a:t>(</a:t>
            </a:r>
            <a:r>
              <a:rPr lang="en-US" sz="1645" b="1" i="1" dirty="0" smtClean="0"/>
              <a:t>1/4)</a:t>
            </a:r>
            <a:endParaRPr lang="en-US" sz="1645" b="1" i="1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5160" y="22445444"/>
            <a:ext cx="13492454" cy="1801001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198" y="22653322"/>
            <a:ext cx="10069110" cy="12725194"/>
          </a:xfrm>
          <a:prstGeom prst="rect">
            <a:avLst/>
          </a:prstGeom>
        </p:spPr>
      </p:pic>
      <p:sp>
        <p:nvSpPr>
          <p:cNvPr id="11" name="Donut 10"/>
          <p:cNvSpPr/>
          <p:nvPr/>
        </p:nvSpPr>
        <p:spPr>
          <a:xfrm>
            <a:off x="10356117" y="37551758"/>
            <a:ext cx="566672" cy="514350"/>
          </a:xfrm>
          <a:prstGeom prst="donut">
            <a:avLst>
              <a:gd name="adj" fmla="val 8620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6860732" y="37551758"/>
            <a:ext cx="419100" cy="465743"/>
          </a:xfrm>
          <a:prstGeom prst="donut">
            <a:avLst>
              <a:gd name="adj" fmla="val 12463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Donut 41"/>
          <p:cNvSpPr/>
          <p:nvPr/>
        </p:nvSpPr>
        <p:spPr>
          <a:xfrm>
            <a:off x="6657088" y="38584449"/>
            <a:ext cx="832736" cy="2307051"/>
          </a:xfrm>
          <a:prstGeom prst="donut">
            <a:avLst>
              <a:gd name="adj" fmla="val 8946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00517"/>
              </a:solidFill>
            </a:endParaRPr>
          </a:p>
        </p:txBody>
      </p:sp>
      <p:sp>
        <p:nvSpPr>
          <p:cNvPr id="43" name="Donut 42"/>
          <p:cNvSpPr/>
          <p:nvPr/>
        </p:nvSpPr>
        <p:spPr>
          <a:xfrm>
            <a:off x="8494076" y="37551758"/>
            <a:ext cx="832736" cy="514350"/>
          </a:xfrm>
          <a:prstGeom prst="donut">
            <a:avLst>
              <a:gd name="adj" fmla="val 10487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Donut 43"/>
          <p:cNvSpPr/>
          <p:nvPr/>
        </p:nvSpPr>
        <p:spPr>
          <a:xfrm>
            <a:off x="8438598" y="38404800"/>
            <a:ext cx="985355" cy="2578100"/>
          </a:xfrm>
          <a:prstGeom prst="donut">
            <a:avLst>
              <a:gd name="adj" fmla="val 7135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Donut 44"/>
          <p:cNvSpPr/>
          <p:nvPr/>
        </p:nvSpPr>
        <p:spPr>
          <a:xfrm>
            <a:off x="11664637" y="37551758"/>
            <a:ext cx="484752" cy="514350"/>
          </a:xfrm>
          <a:prstGeom prst="donut">
            <a:avLst>
              <a:gd name="adj" fmla="val 9919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Donut 45"/>
          <p:cNvSpPr/>
          <p:nvPr/>
        </p:nvSpPr>
        <p:spPr>
          <a:xfrm>
            <a:off x="10223085" y="38519580"/>
            <a:ext cx="832736" cy="1294920"/>
          </a:xfrm>
          <a:prstGeom prst="donut">
            <a:avLst>
              <a:gd name="adj" fmla="val 8782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Donut 46"/>
          <p:cNvSpPr/>
          <p:nvPr/>
        </p:nvSpPr>
        <p:spPr>
          <a:xfrm>
            <a:off x="11490645" y="38574248"/>
            <a:ext cx="670556" cy="2317251"/>
          </a:xfrm>
          <a:prstGeom prst="donut">
            <a:avLst>
              <a:gd name="adj" fmla="val 12768"/>
            </a:avLst>
          </a:prstGeom>
          <a:solidFill>
            <a:srgbClr val="800517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89804" y="38017501"/>
            <a:ext cx="6880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800517"/>
                </a:solidFill>
              </a:rPr>
              <a:t>p&lt;0.05</a:t>
            </a:r>
            <a:endParaRPr lang="en-US" sz="1400" dirty="0">
              <a:solidFill>
                <a:srgbClr val="800517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563008" y="38017501"/>
            <a:ext cx="6880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800517"/>
                </a:solidFill>
              </a:rPr>
              <a:t>p&lt;0.05</a:t>
            </a:r>
            <a:endParaRPr lang="en-US" sz="1400" dirty="0">
              <a:solidFill>
                <a:srgbClr val="800517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0261700" y="38008559"/>
            <a:ext cx="6880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800517"/>
                </a:solidFill>
              </a:rPr>
              <a:t>p&lt;0.05</a:t>
            </a:r>
            <a:endParaRPr lang="en-US" sz="1400" dirty="0">
              <a:solidFill>
                <a:srgbClr val="800517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556750" y="38010784"/>
            <a:ext cx="6880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800517"/>
                </a:solidFill>
              </a:rPr>
              <a:t>p&lt;0.05</a:t>
            </a:r>
            <a:endParaRPr lang="en-US" sz="1400" dirty="0">
              <a:solidFill>
                <a:srgbClr val="800517"/>
              </a:solidFill>
            </a:endParaRPr>
          </a:p>
        </p:txBody>
      </p:sp>
      <p:pic>
        <p:nvPicPr>
          <p:cNvPr id="31" name="Content Placeholder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5783" y="8275236"/>
            <a:ext cx="14649462" cy="5115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637</Words>
  <Application>Microsoft Macintosh PowerPoint</Application>
  <PresentationFormat>Personnalisé</PresentationFormat>
  <Paragraphs>264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Cambria</vt:lpstr>
      <vt:lpstr>Century Gothic</vt:lpstr>
      <vt:lpstr>MS Mincho</vt:lpstr>
      <vt:lpstr>Times New Roman</vt:lpstr>
      <vt:lpstr>Wingdings</vt:lpstr>
      <vt:lpstr>Thème Office</vt:lpstr>
      <vt:lpstr>Présentation PowerPoint</vt:lpstr>
    </vt:vector>
  </TitlesOfParts>
  <Company>.</Company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 M</dc:creator>
  <cp:lastModifiedBy>mariemnneuville@gmail.com</cp:lastModifiedBy>
  <cp:revision>43</cp:revision>
  <cp:lastPrinted>2015-09-28T11:19:29Z</cp:lastPrinted>
  <dcterms:created xsi:type="dcterms:W3CDTF">2015-09-27T09:45:08Z</dcterms:created>
  <dcterms:modified xsi:type="dcterms:W3CDTF">2018-02-14T13:45:57Z</dcterms:modified>
</cp:coreProperties>
</file>