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rts/chart1.xml" ContentType="application/vnd.openxmlformats-officedocument.drawingml.char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552" r:id="rId1"/>
  </p:sldMasterIdLst>
  <p:sldIdLst>
    <p:sldId id="256" r:id="rId2"/>
  </p:sldIdLst>
  <p:sldSz cx="30275213" cy="42803763"/>
  <p:notesSz cx="6669088" cy="9928225"/>
  <p:defaultTextStyle>
    <a:defPPr>
      <a:defRPr lang="fr-FR"/>
    </a:defPPr>
    <a:lvl1pPr marL="0" algn="l" defTabSz="2396642" rtl="0" eaLnBrk="1" latinLnBrk="0" hangingPunct="1">
      <a:defRPr sz="4718" kern="1200">
        <a:solidFill>
          <a:schemeClr val="tx1"/>
        </a:solidFill>
        <a:latin typeface="+mn-lt"/>
        <a:ea typeface="+mn-ea"/>
        <a:cs typeface="+mn-cs"/>
      </a:defRPr>
    </a:lvl1pPr>
    <a:lvl2pPr marL="1198321" algn="l" defTabSz="2396642" rtl="0" eaLnBrk="1" latinLnBrk="0" hangingPunct="1">
      <a:defRPr sz="4718" kern="1200">
        <a:solidFill>
          <a:schemeClr val="tx1"/>
        </a:solidFill>
        <a:latin typeface="+mn-lt"/>
        <a:ea typeface="+mn-ea"/>
        <a:cs typeface="+mn-cs"/>
      </a:defRPr>
    </a:lvl2pPr>
    <a:lvl3pPr marL="2396642" algn="l" defTabSz="2396642" rtl="0" eaLnBrk="1" latinLnBrk="0" hangingPunct="1">
      <a:defRPr sz="4718" kern="1200">
        <a:solidFill>
          <a:schemeClr val="tx1"/>
        </a:solidFill>
        <a:latin typeface="+mn-lt"/>
        <a:ea typeface="+mn-ea"/>
        <a:cs typeface="+mn-cs"/>
      </a:defRPr>
    </a:lvl3pPr>
    <a:lvl4pPr marL="3594964" algn="l" defTabSz="2396642" rtl="0" eaLnBrk="1" latinLnBrk="0" hangingPunct="1">
      <a:defRPr sz="4718" kern="1200">
        <a:solidFill>
          <a:schemeClr val="tx1"/>
        </a:solidFill>
        <a:latin typeface="+mn-lt"/>
        <a:ea typeface="+mn-ea"/>
        <a:cs typeface="+mn-cs"/>
      </a:defRPr>
    </a:lvl4pPr>
    <a:lvl5pPr marL="4793285" algn="l" defTabSz="2396642" rtl="0" eaLnBrk="1" latinLnBrk="0" hangingPunct="1">
      <a:defRPr sz="4718" kern="1200">
        <a:solidFill>
          <a:schemeClr val="tx1"/>
        </a:solidFill>
        <a:latin typeface="+mn-lt"/>
        <a:ea typeface="+mn-ea"/>
        <a:cs typeface="+mn-cs"/>
      </a:defRPr>
    </a:lvl5pPr>
    <a:lvl6pPr marL="5991606" algn="l" defTabSz="2396642" rtl="0" eaLnBrk="1" latinLnBrk="0" hangingPunct="1">
      <a:defRPr sz="4718" kern="1200">
        <a:solidFill>
          <a:schemeClr val="tx1"/>
        </a:solidFill>
        <a:latin typeface="+mn-lt"/>
        <a:ea typeface="+mn-ea"/>
        <a:cs typeface="+mn-cs"/>
      </a:defRPr>
    </a:lvl6pPr>
    <a:lvl7pPr marL="7189927" algn="l" defTabSz="2396642" rtl="0" eaLnBrk="1" latinLnBrk="0" hangingPunct="1">
      <a:defRPr sz="4718" kern="1200">
        <a:solidFill>
          <a:schemeClr val="tx1"/>
        </a:solidFill>
        <a:latin typeface="+mn-lt"/>
        <a:ea typeface="+mn-ea"/>
        <a:cs typeface="+mn-cs"/>
      </a:defRPr>
    </a:lvl7pPr>
    <a:lvl8pPr marL="8388248" algn="l" defTabSz="2396642" rtl="0" eaLnBrk="1" latinLnBrk="0" hangingPunct="1">
      <a:defRPr sz="4718" kern="1200">
        <a:solidFill>
          <a:schemeClr val="tx1"/>
        </a:solidFill>
        <a:latin typeface="+mn-lt"/>
        <a:ea typeface="+mn-ea"/>
        <a:cs typeface="+mn-cs"/>
      </a:defRPr>
    </a:lvl8pPr>
    <a:lvl9pPr marL="9586570" algn="l" defTabSz="2396642" rtl="0" eaLnBrk="1" latinLnBrk="0" hangingPunct="1">
      <a:defRPr sz="4718"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481">
          <p15:clr>
            <a:srgbClr val="A4A3A4"/>
          </p15:clr>
        </p15:guide>
        <p15:guide id="2" pos="953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DC248"/>
    <a:srgbClr val="066490"/>
    <a:srgbClr val="D8E9F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p:scale>
          <a:sx n="20" d="100"/>
          <a:sy n="20" d="100"/>
        </p:scale>
        <p:origin x="1530" y="-1362"/>
      </p:cViewPr>
      <p:guideLst>
        <p:guide orient="horz" pos="13481"/>
        <p:guide pos="9535"/>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ableStyles" Target="tableStyles.xml"/><Relationship Id="rId5" Type="http://schemas.openxmlformats.org/officeDocument/2006/relationships/theme" Target="theme/theme1.xml"/><Relationship Id="rId4"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oleObject" Target="../embeddings/oleObject1.bin"/></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fr-FR"/>
  <c:roundedCorners val="0"/>
  <mc:AlternateContent xmlns:mc="http://schemas.openxmlformats.org/markup-compatibility/2006">
    <mc:Choice xmlns:c14="http://schemas.microsoft.com/office/drawing/2007/8/2/chart" Requires="c14">
      <c14:style val="102"/>
    </mc:Choice>
    <mc:Fallback>
      <c:style val="2"/>
    </mc:Fallback>
  </mc:AlternateContent>
  <c:chart>
    <c:title>
      <c:layout>
        <c:manualLayout>
          <c:xMode val="edge"/>
          <c:yMode val="edge"/>
          <c:x val="0.50268959791343504"/>
          <c:y val="7.1304601075920598E-2"/>
        </c:manualLayout>
      </c:layout>
      <c:overlay val="0"/>
      <c:txPr>
        <a:bodyPr/>
        <a:lstStyle/>
        <a:p>
          <a:pPr>
            <a:defRPr sz="2800"/>
          </a:pPr>
          <a:endParaRPr lang="fr-FR"/>
        </a:p>
      </c:txPr>
    </c:title>
    <c:autoTitleDeleted val="0"/>
    <c:plotArea>
      <c:layout>
        <c:manualLayout>
          <c:layoutTarget val="inner"/>
          <c:xMode val="edge"/>
          <c:yMode val="edge"/>
          <c:x val="0.22286643307867399"/>
          <c:y val="0.20741364695408401"/>
          <c:w val="0.73563101947780696"/>
          <c:h val="0.54683889130928898"/>
        </c:manualLayout>
      </c:layout>
      <c:barChart>
        <c:barDir val="col"/>
        <c:grouping val="clustered"/>
        <c:varyColors val="0"/>
        <c:ser>
          <c:idx val="0"/>
          <c:order val="0"/>
          <c:tx>
            <c:strRef>
              <c:f>'Bilan ComBat'!$S$2</c:f>
              <c:strCache>
                <c:ptCount val="1"/>
                <c:pt idx="0">
                  <c:v>Scd1</c:v>
                </c:pt>
              </c:strCache>
            </c:strRef>
          </c:tx>
          <c:invertIfNegative val="0"/>
          <c:cat>
            <c:strRef>
              <c:f>'Bilan ComBat'!$T$1:$W$1</c:f>
              <c:strCache>
                <c:ptCount val="4"/>
                <c:pt idx="0">
                  <c:v>v_5</c:v>
                </c:pt>
                <c:pt idx="1">
                  <c:v>v_6</c:v>
                </c:pt>
                <c:pt idx="2">
                  <c:v>s_1</c:v>
                </c:pt>
                <c:pt idx="3">
                  <c:v>s_6</c:v>
                </c:pt>
              </c:strCache>
            </c:strRef>
          </c:cat>
          <c:val>
            <c:numRef>
              <c:f>'Bilan ComBat'!$T$2:$W$2</c:f>
              <c:numCache>
                <c:formatCode>0</c:formatCode>
                <c:ptCount val="4"/>
                <c:pt idx="0">
                  <c:v>587.71665725015885</c:v>
                </c:pt>
                <c:pt idx="1">
                  <c:v>665.0442098091662</c:v>
                </c:pt>
                <c:pt idx="2">
                  <c:v>3168.4192433963422</c:v>
                </c:pt>
                <c:pt idx="3">
                  <c:v>3052.2661242691752</c:v>
                </c:pt>
              </c:numCache>
            </c:numRef>
          </c:val>
        </c:ser>
        <c:dLbls>
          <c:showLegendKey val="0"/>
          <c:showVal val="0"/>
          <c:showCatName val="0"/>
          <c:showSerName val="0"/>
          <c:showPercent val="0"/>
          <c:showBubbleSize val="0"/>
        </c:dLbls>
        <c:gapWidth val="150"/>
        <c:axId val="258810704"/>
        <c:axId val="258816976"/>
      </c:barChart>
      <c:catAx>
        <c:axId val="258810704"/>
        <c:scaling>
          <c:orientation val="minMax"/>
        </c:scaling>
        <c:delete val="0"/>
        <c:axPos val="b"/>
        <c:title>
          <c:tx>
            <c:rich>
              <a:bodyPr/>
              <a:lstStyle/>
              <a:p>
                <a:pPr>
                  <a:defRPr/>
                </a:pPr>
                <a:r>
                  <a:rPr lang="en-US" sz="2800" dirty="0"/>
                  <a:t>Placebo      </a:t>
                </a:r>
                <a:r>
                  <a:rPr lang="en-US" sz="2800" dirty="0" err="1"/>
                  <a:t>Sunitinib</a:t>
                </a:r>
                <a:r>
                  <a:rPr lang="en-US" sz="2800" dirty="0"/>
                  <a:t> </a:t>
                </a:r>
              </a:p>
            </c:rich>
          </c:tx>
          <c:layout/>
          <c:overlay val="0"/>
        </c:title>
        <c:numFmt formatCode="General" sourceLinked="0"/>
        <c:majorTickMark val="none"/>
        <c:minorTickMark val="none"/>
        <c:tickLblPos val="nextTo"/>
        <c:crossAx val="258816976"/>
        <c:crosses val="autoZero"/>
        <c:auto val="1"/>
        <c:lblAlgn val="ctr"/>
        <c:lblOffset val="100"/>
        <c:noMultiLvlLbl val="0"/>
      </c:catAx>
      <c:valAx>
        <c:axId val="258816976"/>
        <c:scaling>
          <c:orientation val="minMax"/>
        </c:scaling>
        <c:delete val="0"/>
        <c:axPos val="l"/>
        <c:title>
          <c:tx>
            <c:rich>
              <a:bodyPr/>
              <a:lstStyle/>
              <a:p>
                <a:pPr>
                  <a:defRPr sz="2000"/>
                </a:pPr>
                <a:r>
                  <a:rPr lang="en-US" sz="2000" dirty="0"/>
                  <a:t>Scd1 mRNA expression </a:t>
                </a:r>
                <a:r>
                  <a:rPr lang="en-US" sz="2000" dirty="0" smtClean="0"/>
                  <a:t>level </a:t>
                </a:r>
                <a:r>
                  <a:rPr lang="en-US" sz="2000" dirty="0"/>
                  <a:t>(</a:t>
                </a:r>
                <a:r>
                  <a:rPr lang="en-US" sz="2000" dirty="0" smtClean="0"/>
                  <a:t>microarray  </a:t>
                </a:r>
                <a:r>
                  <a:rPr lang="en-US" sz="2000" dirty="0"/>
                  <a:t>data)</a:t>
                </a:r>
              </a:p>
            </c:rich>
          </c:tx>
          <c:layout>
            <c:manualLayout>
              <c:xMode val="edge"/>
              <c:yMode val="edge"/>
              <c:x val="0"/>
              <c:y val="8.32974219578725E-2"/>
            </c:manualLayout>
          </c:layout>
          <c:overlay val="0"/>
        </c:title>
        <c:numFmt formatCode="0" sourceLinked="1"/>
        <c:majorTickMark val="out"/>
        <c:minorTickMark val="none"/>
        <c:tickLblPos val="nextTo"/>
        <c:crossAx val="258810704"/>
        <c:crosses val="autoZero"/>
        <c:crossBetween val="between"/>
      </c:valAx>
    </c:plotArea>
    <c:plotVisOnly val="1"/>
    <c:dispBlanksAs val="gap"/>
    <c:showDLblsOverMax val="0"/>
  </c:chart>
  <c:txPr>
    <a:bodyPr/>
    <a:lstStyle/>
    <a:p>
      <a:pPr>
        <a:defRPr sz="900"/>
      </a:pPr>
      <a:endParaRPr lang="fr-FR"/>
    </a:p>
  </c:txPr>
  <c:externalData r:id="rId1">
    <c:autoUpdate val="0"/>
  </c:externalData>
</c:chartSpace>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3784402" y="7005156"/>
            <a:ext cx="22706410" cy="14902051"/>
          </a:xfrm>
        </p:spPr>
        <p:txBody>
          <a:bodyPr anchor="b"/>
          <a:lstStyle>
            <a:lvl1pPr algn="ctr">
              <a:defRPr sz="14899"/>
            </a:lvl1pPr>
          </a:lstStyle>
          <a:p>
            <a:r>
              <a:rPr lang="fr-FR" smtClean="0"/>
              <a:t>Modifiez le style du titre</a:t>
            </a:r>
            <a:endParaRPr lang="fr-BE"/>
          </a:p>
        </p:txBody>
      </p:sp>
      <p:sp>
        <p:nvSpPr>
          <p:cNvPr id="3" name="Sous-titre 2"/>
          <p:cNvSpPr>
            <a:spLocks noGrp="1"/>
          </p:cNvSpPr>
          <p:nvPr>
            <p:ph type="subTitle" idx="1"/>
          </p:nvPr>
        </p:nvSpPr>
        <p:spPr>
          <a:xfrm>
            <a:off x="3784402" y="22481887"/>
            <a:ext cx="22706410" cy="10334331"/>
          </a:xfrm>
        </p:spPr>
        <p:txBody>
          <a:bodyPr/>
          <a:lstStyle>
            <a:lvl1pPr marL="0" indent="0" algn="ctr">
              <a:buNone/>
              <a:defRPr sz="5960"/>
            </a:lvl1pPr>
            <a:lvl2pPr marL="1135319" indent="0" algn="ctr">
              <a:buNone/>
              <a:defRPr sz="4966"/>
            </a:lvl2pPr>
            <a:lvl3pPr marL="2270638" indent="0" algn="ctr">
              <a:buNone/>
              <a:defRPr sz="4470"/>
            </a:lvl3pPr>
            <a:lvl4pPr marL="3405957" indent="0" algn="ctr">
              <a:buNone/>
              <a:defRPr sz="3973"/>
            </a:lvl4pPr>
            <a:lvl5pPr marL="4541276" indent="0" algn="ctr">
              <a:buNone/>
              <a:defRPr sz="3973"/>
            </a:lvl5pPr>
            <a:lvl6pPr marL="5676595" indent="0" algn="ctr">
              <a:buNone/>
              <a:defRPr sz="3973"/>
            </a:lvl6pPr>
            <a:lvl7pPr marL="6811914" indent="0" algn="ctr">
              <a:buNone/>
              <a:defRPr sz="3973"/>
            </a:lvl7pPr>
            <a:lvl8pPr marL="7947233" indent="0" algn="ctr">
              <a:buNone/>
              <a:defRPr sz="3973"/>
            </a:lvl8pPr>
            <a:lvl9pPr marL="9082552" indent="0" algn="ctr">
              <a:buNone/>
              <a:defRPr sz="3973"/>
            </a:lvl9pPr>
          </a:lstStyle>
          <a:p>
            <a:r>
              <a:rPr lang="fr-FR" smtClean="0"/>
              <a:t>Modifiez le style des sous-titres du masque</a:t>
            </a:r>
            <a:endParaRPr lang="fr-BE"/>
          </a:p>
        </p:txBody>
      </p:sp>
      <p:sp>
        <p:nvSpPr>
          <p:cNvPr id="4" name="Espace réservé de la date 3"/>
          <p:cNvSpPr>
            <a:spLocks noGrp="1"/>
          </p:cNvSpPr>
          <p:nvPr>
            <p:ph type="dt" sz="half" idx="10"/>
          </p:nvPr>
        </p:nvSpPr>
        <p:spPr/>
        <p:txBody>
          <a:bodyPr/>
          <a:lstStyle/>
          <a:p>
            <a:fld id="{F5F5C38E-C667-419D-95E9-E45367CE7940}" type="datetimeFigureOut">
              <a:rPr lang="fr-BE" smtClean="0"/>
              <a:t>24-10-16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6813823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5F5C38E-C667-419D-95E9-E45367CE7940}" type="datetimeFigureOut">
              <a:rPr lang="fr-BE" smtClean="0"/>
              <a:t>24-10-16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18566080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21665699" y="2278904"/>
            <a:ext cx="6528093" cy="36274211"/>
          </a:xfrm>
        </p:spPr>
        <p:txBody>
          <a:bodyPr vert="eaVert"/>
          <a:lstStyle/>
          <a:p>
            <a:r>
              <a:rPr lang="fr-FR" smtClean="0"/>
              <a:t>Modifiez le style du titre</a:t>
            </a:r>
            <a:endParaRPr lang="fr-BE"/>
          </a:p>
        </p:txBody>
      </p:sp>
      <p:sp>
        <p:nvSpPr>
          <p:cNvPr id="3" name="Espace réservé du texte vertical 2"/>
          <p:cNvSpPr>
            <a:spLocks noGrp="1"/>
          </p:cNvSpPr>
          <p:nvPr>
            <p:ph type="body" orient="vert" idx="1"/>
          </p:nvPr>
        </p:nvSpPr>
        <p:spPr>
          <a:xfrm>
            <a:off x="2081421" y="2278904"/>
            <a:ext cx="19205838" cy="36274211"/>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5F5C38E-C667-419D-95E9-E45367CE7940}" type="datetimeFigureOut">
              <a:rPr lang="fr-BE" smtClean="0"/>
              <a:t>24-10-16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3043057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10"/>
          </p:nvPr>
        </p:nvSpPr>
        <p:spPr/>
        <p:txBody>
          <a:bodyPr/>
          <a:lstStyle/>
          <a:p>
            <a:fld id="{F5F5C38E-C667-419D-95E9-E45367CE7940}" type="datetimeFigureOut">
              <a:rPr lang="fr-BE" smtClean="0"/>
              <a:t>24-10-16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7309579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2065653" y="10671222"/>
            <a:ext cx="26112371" cy="17805173"/>
          </a:xfrm>
        </p:spPr>
        <p:txBody>
          <a:bodyPr anchor="b"/>
          <a:lstStyle>
            <a:lvl1pPr>
              <a:defRPr sz="14899"/>
            </a:lvl1pPr>
          </a:lstStyle>
          <a:p>
            <a:r>
              <a:rPr lang="fr-FR" smtClean="0"/>
              <a:t>Modifiez le style du titre</a:t>
            </a:r>
            <a:endParaRPr lang="fr-BE"/>
          </a:p>
        </p:txBody>
      </p:sp>
      <p:sp>
        <p:nvSpPr>
          <p:cNvPr id="3" name="Espace réservé du texte 2"/>
          <p:cNvSpPr>
            <a:spLocks noGrp="1"/>
          </p:cNvSpPr>
          <p:nvPr>
            <p:ph type="body" idx="1"/>
          </p:nvPr>
        </p:nvSpPr>
        <p:spPr>
          <a:xfrm>
            <a:off x="2065653" y="28644839"/>
            <a:ext cx="26112371" cy="9363320"/>
          </a:xfrm>
        </p:spPr>
        <p:txBody>
          <a:bodyPr/>
          <a:lstStyle>
            <a:lvl1pPr marL="0" indent="0">
              <a:buNone/>
              <a:defRPr sz="5960">
                <a:solidFill>
                  <a:schemeClr val="tx1">
                    <a:tint val="75000"/>
                  </a:schemeClr>
                </a:solidFill>
              </a:defRPr>
            </a:lvl1pPr>
            <a:lvl2pPr marL="1135319" indent="0">
              <a:buNone/>
              <a:defRPr sz="4966">
                <a:solidFill>
                  <a:schemeClr val="tx1">
                    <a:tint val="75000"/>
                  </a:schemeClr>
                </a:solidFill>
              </a:defRPr>
            </a:lvl2pPr>
            <a:lvl3pPr marL="2270638" indent="0">
              <a:buNone/>
              <a:defRPr sz="4470">
                <a:solidFill>
                  <a:schemeClr val="tx1">
                    <a:tint val="75000"/>
                  </a:schemeClr>
                </a:solidFill>
              </a:defRPr>
            </a:lvl3pPr>
            <a:lvl4pPr marL="3405957" indent="0">
              <a:buNone/>
              <a:defRPr sz="3973">
                <a:solidFill>
                  <a:schemeClr val="tx1">
                    <a:tint val="75000"/>
                  </a:schemeClr>
                </a:solidFill>
              </a:defRPr>
            </a:lvl4pPr>
            <a:lvl5pPr marL="4541276" indent="0">
              <a:buNone/>
              <a:defRPr sz="3973">
                <a:solidFill>
                  <a:schemeClr val="tx1">
                    <a:tint val="75000"/>
                  </a:schemeClr>
                </a:solidFill>
              </a:defRPr>
            </a:lvl5pPr>
            <a:lvl6pPr marL="5676595" indent="0">
              <a:buNone/>
              <a:defRPr sz="3973">
                <a:solidFill>
                  <a:schemeClr val="tx1">
                    <a:tint val="75000"/>
                  </a:schemeClr>
                </a:solidFill>
              </a:defRPr>
            </a:lvl6pPr>
            <a:lvl7pPr marL="6811914" indent="0">
              <a:buNone/>
              <a:defRPr sz="3973">
                <a:solidFill>
                  <a:schemeClr val="tx1">
                    <a:tint val="75000"/>
                  </a:schemeClr>
                </a:solidFill>
              </a:defRPr>
            </a:lvl7pPr>
            <a:lvl8pPr marL="7947233" indent="0">
              <a:buNone/>
              <a:defRPr sz="3973">
                <a:solidFill>
                  <a:schemeClr val="tx1">
                    <a:tint val="75000"/>
                  </a:schemeClr>
                </a:solidFill>
              </a:defRPr>
            </a:lvl8pPr>
            <a:lvl9pPr marL="9082552" indent="0">
              <a:buNone/>
              <a:defRPr sz="3973">
                <a:solidFill>
                  <a:schemeClr val="tx1">
                    <a:tint val="75000"/>
                  </a:schemeClr>
                </a:solidFill>
              </a:defRPr>
            </a:lvl9pPr>
          </a:lstStyle>
          <a:p>
            <a:pPr lvl="0"/>
            <a:r>
              <a:rPr lang="fr-FR" smtClean="0"/>
              <a:t>Modifiez les styles du texte du masque</a:t>
            </a:r>
          </a:p>
        </p:txBody>
      </p:sp>
      <p:sp>
        <p:nvSpPr>
          <p:cNvPr id="4" name="Espace réservé de la date 3"/>
          <p:cNvSpPr>
            <a:spLocks noGrp="1"/>
          </p:cNvSpPr>
          <p:nvPr>
            <p:ph type="dt" sz="half" idx="10"/>
          </p:nvPr>
        </p:nvSpPr>
        <p:spPr/>
        <p:txBody>
          <a:bodyPr/>
          <a:lstStyle/>
          <a:p>
            <a:fld id="{F5F5C38E-C667-419D-95E9-E45367CE7940}" type="datetimeFigureOut">
              <a:rPr lang="fr-BE" smtClean="0"/>
              <a:t>24-10-16</a:t>
            </a:fld>
            <a:endParaRPr lang="fr-BE"/>
          </a:p>
        </p:txBody>
      </p:sp>
      <p:sp>
        <p:nvSpPr>
          <p:cNvPr id="5" name="Espace réservé du pied de page 4"/>
          <p:cNvSpPr>
            <a:spLocks noGrp="1"/>
          </p:cNvSpPr>
          <p:nvPr>
            <p:ph type="ftr" sz="quarter" idx="11"/>
          </p:nvPr>
        </p:nvSpPr>
        <p:spPr/>
        <p:txBody>
          <a:bodyPr/>
          <a:lstStyle/>
          <a:p>
            <a:endParaRPr lang="fr-BE"/>
          </a:p>
        </p:txBody>
      </p:sp>
      <p:sp>
        <p:nvSpPr>
          <p:cNvPr id="6" name="Espace réservé du numéro de diapositive 5"/>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20025623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u contenu 2"/>
          <p:cNvSpPr>
            <a:spLocks noGrp="1"/>
          </p:cNvSpPr>
          <p:nvPr>
            <p:ph sz="half" idx="1"/>
          </p:nvPr>
        </p:nvSpPr>
        <p:spPr>
          <a:xfrm>
            <a:off x="2081421" y="11394520"/>
            <a:ext cx="12866966" cy="2715859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contenu 3"/>
          <p:cNvSpPr>
            <a:spLocks noGrp="1"/>
          </p:cNvSpPr>
          <p:nvPr>
            <p:ph sz="half" idx="2"/>
          </p:nvPr>
        </p:nvSpPr>
        <p:spPr>
          <a:xfrm>
            <a:off x="15326826" y="11394520"/>
            <a:ext cx="12866966" cy="27158594"/>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e la date 4"/>
          <p:cNvSpPr>
            <a:spLocks noGrp="1"/>
          </p:cNvSpPr>
          <p:nvPr>
            <p:ph type="dt" sz="half" idx="10"/>
          </p:nvPr>
        </p:nvSpPr>
        <p:spPr/>
        <p:txBody>
          <a:bodyPr/>
          <a:lstStyle/>
          <a:p>
            <a:fld id="{F5F5C38E-C667-419D-95E9-E45367CE7940}" type="datetimeFigureOut">
              <a:rPr lang="fr-BE" smtClean="0"/>
              <a:t>24-10-16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41532909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2085364" y="2278907"/>
            <a:ext cx="26112371" cy="8273416"/>
          </a:xfrm>
        </p:spPr>
        <p:txBody>
          <a:bodyPr/>
          <a:lstStyle/>
          <a:p>
            <a:r>
              <a:rPr lang="fr-FR" smtClean="0"/>
              <a:t>Modifiez le style du titre</a:t>
            </a:r>
            <a:endParaRPr lang="fr-BE"/>
          </a:p>
        </p:txBody>
      </p:sp>
      <p:sp>
        <p:nvSpPr>
          <p:cNvPr id="3" name="Espace réservé du texte 2"/>
          <p:cNvSpPr>
            <a:spLocks noGrp="1"/>
          </p:cNvSpPr>
          <p:nvPr>
            <p:ph type="body" idx="1"/>
          </p:nvPr>
        </p:nvSpPr>
        <p:spPr>
          <a:xfrm>
            <a:off x="2085365" y="10492870"/>
            <a:ext cx="12807833" cy="5142393"/>
          </a:xfrm>
        </p:spPr>
        <p:txBody>
          <a:bodyPr anchor="b"/>
          <a:lstStyle>
            <a:lvl1pPr marL="0" indent="0">
              <a:buNone/>
              <a:defRPr sz="5960" b="1"/>
            </a:lvl1pPr>
            <a:lvl2pPr marL="1135319" indent="0">
              <a:buNone/>
              <a:defRPr sz="4966" b="1"/>
            </a:lvl2pPr>
            <a:lvl3pPr marL="2270638" indent="0">
              <a:buNone/>
              <a:defRPr sz="4470" b="1"/>
            </a:lvl3pPr>
            <a:lvl4pPr marL="3405957" indent="0">
              <a:buNone/>
              <a:defRPr sz="3973" b="1"/>
            </a:lvl4pPr>
            <a:lvl5pPr marL="4541276" indent="0">
              <a:buNone/>
              <a:defRPr sz="3973" b="1"/>
            </a:lvl5pPr>
            <a:lvl6pPr marL="5676595" indent="0">
              <a:buNone/>
              <a:defRPr sz="3973" b="1"/>
            </a:lvl6pPr>
            <a:lvl7pPr marL="6811914" indent="0">
              <a:buNone/>
              <a:defRPr sz="3973" b="1"/>
            </a:lvl7pPr>
            <a:lvl8pPr marL="7947233" indent="0">
              <a:buNone/>
              <a:defRPr sz="3973" b="1"/>
            </a:lvl8pPr>
            <a:lvl9pPr marL="9082552" indent="0">
              <a:buNone/>
              <a:defRPr sz="3973" b="1"/>
            </a:lvl9pPr>
          </a:lstStyle>
          <a:p>
            <a:pPr lvl="0"/>
            <a:r>
              <a:rPr lang="fr-FR" smtClean="0"/>
              <a:t>Modifiez les styles du texte du masque</a:t>
            </a:r>
          </a:p>
        </p:txBody>
      </p:sp>
      <p:sp>
        <p:nvSpPr>
          <p:cNvPr id="4" name="Espace réservé du contenu 3"/>
          <p:cNvSpPr>
            <a:spLocks noGrp="1"/>
          </p:cNvSpPr>
          <p:nvPr>
            <p:ph sz="half" idx="2"/>
          </p:nvPr>
        </p:nvSpPr>
        <p:spPr>
          <a:xfrm>
            <a:off x="2085365" y="15635264"/>
            <a:ext cx="12807833" cy="2299711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5" name="Espace réservé du texte 4"/>
          <p:cNvSpPr>
            <a:spLocks noGrp="1"/>
          </p:cNvSpPr>
          <p:nvPr>
            <p:ph type="body" sz="quarter" idx="3"/>
          </p:nvPr>
        </p:nvSpPr>
        <p:spPr>
          <a:xfrm>
            <a:off x="15326827" y="10492870"/>
            <a:ext cx="12870909" cy="5142393"/>
          </a:xfrm>
        </p:spPr>
        <p:txBody>
          <a:bodyPr anchor="b"/>
          <a:lstStyle>
            <a:lvl1pPr marL="0" indent="0">
              <a:buNone/>
              <a:defRPr sz="5960" b="1"/>
            </a:lvl1pPr>
            <a:lvl2pPr marL="1135319" indent="0">
              <a:buNone/>
              <a:defRPr sz="4966" b="1"/>
            </a:lvl2pPr>
            <a:lvl3pPr marL="2270638" indent="0">
              <a:buNone/>
              <a:defRPr sz="4470" b="1"/>
            </a:lvl3pPr>
            <a:lvl4pPr marL="3405957" indent="0">
              <a:buNone/>
              <a:defRPr sz="3973" b="1"/>
            </a:lvl4pPr>
            <a:lvl5pPr marL="4541276" indent="0">
              <a:buNone/>
              <a:defRPr sz="3973" b="1"/>
            </a:lvl5pPr>
            <a:lvl6pPr marL="5676595" indent="0">
              <a:buNone/>
              <a:defRPr sz="3973" b="1"/>
            </a:lvl6pPr>
            <a:lvl7pPr marL="6811914" indent="0">
              <a:buNone/>
              <a:defRPr sz="3973" b="1"/>
            </a:lvl7pPr>
            <a:lvl8pPr marL="7947233" indent="0">
              <a:buNone/>
              <a:defRPr sz="3973" b="1"/>
            </a:lvl8pPr>
            <a:lvl9pPr marL="9082552" indent="0">
              <a:buNone/>
              <a:defRPr sz="3973" b="1"/>
            </a:lvl9pPr>
          </a:lstStyle>
          <a:p>
            <a:pPr lvl="0"/>
            <a:r>
              <a:rPr lang="fr-FR" smtClean="0"/>
              <a:t>Modifiez les styles du texte du masque</a:t>
            </a:r>
          </a:p>
        </p:txBody>
      </p:sp>
      <p:sp>
        <p:nvSpPr>
          <p:cNvPr id="6" name="Espace réservé du contenu 5"/>
          <p:cNvSpPr>
            <a:spLocks noGrp="1"/>
          </p:cNvSpPr>
          <p:nvPr>
            <p:ph sz="quarter" idx="4"/>
          </p:nvPr>
        </p:nvSpPr>
        <p:spPr>
          <a:xfrm>
            <a:off x="15326827" y="15635264"/>
            <a:ext cx="12870909" cy="22997117"/>
          </a:xfrm>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7" name="Espace réservé de la date 6"/>
          <p:cNvSpPr>
            <a:spLocks noGrp="1"/>
          </p:cNvSpPr>
          <p:nvPr>
            <p:ph type="dt" sz="half" idx="10"/>
          </p:nvPr>
        </p:nvSpPr>
        <p:spPr/>
        <p:txBody>
          <a:bodyPr/>
          <a:lstStyle/>
          <a:p>
            <a:fld id="{F5F5C38E-C667-419D-95E9-E45367CE7940}" type="datetimeFigureOut">
              <a:rPr lang="fr-BE" smtClean="0"/>
              <a:t>24-10-16</a:t>
            </a:fld>
            <a:endParaRPr lang="fr-BE"/>
          </a:p>
        </p:txBody>
      </p:sp>
      <p:sp>
        <p:nvSpPr>
          <p:cNvPr id="8" name="Espace réservé du pied de page 7"/>
          <p:cNvSpPr>
            <a:spLocks noGrp="1"/>
          </p:cNvSpPr>
          <p:nvPr>
            <p:ph type="ftr" sz="quarter" idx="11"/>
          </p:nvPr>
        </p:nvSpPr>
        <p:spPr/>
        <p:txBody>
          <a:bodyPr/>
          <a:lstStyle/>
          <a:p>
            <a:endParaRPr lang="fr-BE"/>
          </a:p>
        </p:txBody>
      </p:sp>
      <p:sp>
        <p:nvSpPr>
          <p:cNvPr id="9" name="Espace réservé du numéro de diapositive 8"/>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35403365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fr-BE"/>
          </a:p>
        </p:txBody>
      </p:sp>
      <p:sp>
        <p:nvSpPr>
          <p:cNvPr id="3" name="Espace réservé de la date 2"/>
          <p:cNvSpPr>
            <a:spLocks noGrp="1"/>
          </p:cNvSpPr>
          <p:nvPr>
            <p:ph type="dt" sz="half" idx="10"/>
          </p:nvPr>
        </p:nvSpPr>
        <p:spPr/>
        <p:txBody>
          <a:bodyPr/>
          <a:lstStyle/>
          <a:p>
            <a:fld id="{F5F5C38E-C667-419D-95E9-E45367CE7940}" type="datetimeFigureOut">
              <a:rPr lang="fr-BE" smtClean="0"/>
              <a:t>24-10-16</a:t>
            </a:fld>
            <a:endParaRPr lang="fr-BE"/>
          </a:p>
        </p:txBody>
      </p:sp>
      <p:sp>
        <p:nvSpPr>
          <p:cNvPr id="4" name="Espace réservé du pied de page 3"/>
          <p:cNvSpPr>
            <a:spLocks noGrp="1"/>
          </p:cNvSpPr>
          <p:nvPr>
            <p:ph type="ftr" sz="quarter" idx="11"/>
          </p:nvPr>
        </p:nvSpPr>
        <p:spPr/>
        <p:txBody>
          <a:bodyPr/>
          <a:lstStyle/>
          <a:p>
            <a:endParaRPr lang="fr-BE"/>
          </a:p>
        </p:txBody>
      </p:sp>
      <p:sp>
        <p:nvSpPr>
          <p:cNvPr id="5" name="Espace réservé du numéro de diapositive 4"/>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1272325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5F5C38E-C667-419D-95E9-E45367CE7940}" type="datetimeFigureOut">
              <a:rPr lang="fr-BE" smtClean="0"/>
              <a:t>24-10-16</a:t>
            </a:fld>
            <a:endParaRPr lang="fr-BE"/>
          </a:p>
        </p:txBody>
      </p:sp>
      <p:sp>
        <p:nvSpPr>
          <p:cNvPr id="3" name="Espace réservé du pied de page 2"/>
          <p:cNvSpPr>
            <a:spLocks noGrp="1"/>
          </p:cNvSpPr>
          <p:nvPr>
            <p:ph type="ftr" sz="quarter" idx="11"/>
          </p:nvPr>
        </p:nvSpPr>
        <p:spPr/>
        <p:txBody>
          <a:bodyPr/>
          <a:lstStyle/>
          <a:p>
            <a:endParaRPr lang="fr-BE"/>
          </a:p>
        </p:txBody>
      </p:sp>
      <p:sp>
        <p:nvSpPr>
          <p:cNvPr id="4" name="Espace réservé du numéro de diapositive 3"/>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9248565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85366" y="2853584"/>
            <a:ext cx="9764543" cy="9987545"/>
          </a:xfrm>
        </p:spPr>
        <p:txBody>
          <a:bodyPr anchor="b"/>
          <a:lstStyle>
            <a:lvl1pPr>
              <a:defRPr sz="7946"/>
            </a:lvl1pPr>
          </a:lstStyle>
          <a:p>
            <a:r>
              <a:rPr lang="fr-FR" smtClean="0"/>
              <a:t>Modifiez le style du titre</a:t>
            </a:r>
            <a:endParaRPr lang="fr-BE"/>
          </a:p>
        </p:txBody>
      </p:sp>
      <p:sp>
        <p:nvSpPr>
          <p:cNvPr id="3" name="Espace réservé du contenu 2"/>
          <p:cNvSpPr>
            <a:spLocks noGrp="1"/>
          </p:cNvSpPr>
          <p:nvPr>
            <p:ph idx="1"/>
          </p:nvPr>
        </p:nvSpPr>
        <p:spPr>
          <a:xfrm>
            <a:off x="12870909" y="6162952"/>
            <a:ext cx="15326827" cy="30418415"/>
          </a:xfrm>
        </p:spPr>
        <p:txBody>
          <a:bodyPr/>
          <a:lstStyle>
            <a:lvl1pPr>
              <a:defRPr sz="7946"/>
            </a:lvl1pPr>
            <a:lvl2pPr>
              <a:defRPr sz="6953"/>
            </a:lvl2pPr>
            <a:lvl3pPr>
              <a:defRPr sz="5960"/>
            </a:lvl3pPr>
            <a:lvl4pPr>
              <a:defRPr sz="4966"/>
            </a:lvl4pPr>
            <a:lvl5pPr>
              <a:defRPr sz="4966"/>
            </a:lvl5pPr>
            <a:lvl6pPr>
              <a:defRPr sz="4966"/>
            </a:lvl6pPr>
            <a:lvl7pPr>
              <a:defRPr sz="4966"/>
            </a:lvl7pPr>
            <a:lvl8pPr>
              <a:defRPr sz="4966"/>
            </a:lvl8pPr>
            <a:lvl9pPr>
              <a:defRPr sz="4966"/>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u texte 3"/>
          <p:cNvSpPr>
            <a:spLocks noGrp="1"/>
          </p:cNvSpPr>
          <p:nvPr>
            <p:ph type="body" sz="half" idx="2"/>
          </p:nvPr>
        </p:nvSpPr>
        <p:spPr>
          <a:xfrm>
            <a:off x="2085366" y="12841129"/>
            <a:ext cx="9764543" cy="23789780"/>
          </a:xfrm>
        </p:spPr>
        <p:txBody>
          <a:bodyPr/>
          <a:lstStyle>
            <a:lvl1pPr marL="0" indent="0">
              <a:buNone/>
              <a:defRPr sz="3973"/>
            </a:lvl1pPr>
            <a:lvl2pPr marL="1135319" indent="0">
              <a:buNone/>
              <a:defRPr sz="3476"/>
            </a:lvl2pPr>
            <a:lvl3pPr marL="2270638" indent="0">
              <a:buNone/>
              <a:defRPr sz="2980"/>
            </a:lvl3pPr>
            <a:lvl4pPr marL="3405957" indent="0">
              <a:buNone/>
              <a:defRPr sz="2483"/>
            </a:lvl4pPr>
            <a:lvl5pPr marL="4541276" indent="0">
              <a:buNone/>
              <a:defRPr sz="2483"/>
            </a:lvl5pPr>
            <a:lvl6pPr marL="5676595" indent="0">
              <a:buNone/>
              <a:defRPr sz="2483"/>
            </a:lvl6pPr>
            <a:lvl7pPr marL="6811914" indent="0">
              <a:buNone/>
              <a:defRPr sz="2483"/>
            </a:lvl7pPr>
            <a:lvl8pPr marL="7947233" indent="0">
              <a:buNone/>
              <a:defRPr sz="2483"/>
            </a:lvl8pPr>
            <a:lvl9pPr marL="9082552" indent="0">
              <a:buNone/>
              <a:defRPr sz="2483"/>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5F5C38E-C667-419D-95E9-E45367CE7940}" type="datetimeFigureOut">
              <a:rPr lang="fr-BE" smtClean="0"/>
              <a:t>24-10-16</a:t>
            </a:fld>
            <a:endParaRPr lang="fr-BE"/>
          </a:p>
        </p:txBody>
      </p:sp>
      <p:sp>
        <p:nvSpPr>
          <p:cNvPr id="6" name="Espace réservé du pied de page 5"/>
          <p:cNvSpPr>
            <a:spLocks noGrp="1"/>
          </p:cNvSpPr>
          <p:nvPr>
            <p:ph type="ftr" sz="quarter" idx="11"/>
          </p:nvPr>
        </p:nvSpPr>
        <p:spPr/>
        <p:txBody>
          <a:bodyPr/>
          <a:lstStyle/>
          <a:p>
            <a:endParaRPr lang="fr-BE"/>
          </a:p>
        </p:txBody>
      </p:sp>
      <p:sp>
        <p:nvSpPr>
          <p:cNvPr id="7" name="Espace réservé du numéro de diapositive 6"/>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15200835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085366" y="2853584"/>
            <a:ext cx="9764543" cy="9987545"/>
          </a:xfrm>
        </p:spPr>
        <p:txBody>
          <a:bodyPr anchor="b"/>
          <a:lstStyle>
            <a:lvl1pPr>
              <a:defRPr sz="7946"/>
            </a:lvl1pPr>
          </a:lstStyle>
          <a:p>
            <a:r>
              <a:rPr lang="fr-FR" smtClean="0"/>
              <a:t>Modifiez le style du titre</a:t>
            </a:r>
            <a:endParaRPr lang="fr-BE"/>
          </a:p>
        </p:txBody>
      </p:sp>
      <p:sp>
        <p:nvSpPr>
          <p:cNvPr id="3" name="Espace réservé pour une image  2"/>
          <p:cNvSpPr>
            <a:spLocks noGrp="1"/>
          </p:cNvSpPr>
          <p:nvPr>
            <p:ph type="pic" idx="1"/>
          </p:nvPr>
        </p:nvSpPr>
        <p:spPr>
          <a:xfrm>
            <a:off x="12870909" y="6162952"/>
            <a:ext cx="15326827" cy="30418415"/>
          </a:xfrm>
        </p:spPr>
        <p:txBody>
          <a:bodyPr/>
          <a:lstStyle>
            <a:lvl1pPr marL="0" indent="0">
              <a:buNone/>
              <a:defRPr sz="7946"/>
            </a:lvl1pPr>
            <a:lvl2pPr marL="1135319" indent="0">
              <a:buNone/>
              <a:defRPr sz="6953"/>
            </a:lvl2pPr>
            <a:lvl3pPr marL="2270638" indent="0">
              <a:buNone/>
              <a:defRPr sz="5960"/>
            </a:lvl3pPr>
            <a:lvl4pPr marL="3405957" indent="0">
              <a:buNone/>
              <a:defRPr sz="4966"/>
            </a:lvl4pPr>
            <a:lvl5pPr marL="4541276" indent="0">
              <a:buNone/>
              <a:defRPr sz="4966"/>
            </a:lvl5pPr>
            <a:lvl6pPr marL="5676595" indent="0">
              <a:buNone/>
              <a:defRPr sz="4966"/>
            </a:lvl6pPr>
            <a:lvl7pPr marL="6811914" indent="0">
              <a:buNone/>
              <a:defRPr sz="4966"/>
            </a:lvl7pPr>
            <a:lvl8pPr marL="7947233" indent="0">
              <a:buNone/>
              <a:defRPr sz="4966"/>
            </a:lvl8pPr>
            <a:lvl9pPr marL="9082552" indent="0">
              <a:buNone/>
              <a:defRPr sz="4966"/>
            </a:lvl9pPr>
          </a:lstStyle>
          <a:p>
            <a:endParaRPr lang="fr-BE"/>
          </a:p>
        </p:txBody>
      </p:sp>
      <p:sp>
        <p:nvSpPr>
          <p:cNvPr id="4" name="Espace réservé du texte 3"/>
          <p:cNvSpPr>
            <a:spLocks noGrp="1"/>
          </p:cNvSpPr>
          <p:nvPr>
            <p:ph type="body" sz="half" idx="2"/>
          </p:nvPr>
        </p:nvSpPr>
        <p:spPr>
          <a:xfrm>
            <a:off x="2085366" y="12841129"/>
            <a:ext cx="9764543" cy="23789780"/>
          </a:xfrm>
        </p:spPr>
        <p:txBody>
          <a:bodyPr/>
          <a:lstStyle>
            <a:lvl1pPr marL="0" indent="0">
              <a:buNone/>
              <a:defRPr sz="3973"/>
            </a:lvl1pPr>
            <a:lvl2pPr marL="1135319" indent="0">
              <a:buNone/>
              <a:defRPr sz="3476"/>
            </a:lvl2pPr>
            <a:lvl3pPr marL="2270638" indent="0">
              <a:buNone/>
              <a:defRPr sz="2980"/>
            </a:lvl3pPr>
            <a:lvl4pPr marL="3405957" indent="0">
              <a:buNone/>
              <a:defRPr sz="2483"/>
            </a:lvl4pPr>
            <a:lvl5pPr marL="4541276" indent="0">
              <a:buNone/>
              <a:defRPr sz="2483"/>
            </a:lvl5pPr>
            <a:lvl6pPr marL="5676595" indent="0">
              <a:buNone/>
              <a:defRPr sz="2483"/>
            </a:lvl6pPr>
            <a:lvl7pPr marL="6811914" indent="0">
              <a:buNone/>
              <a:defRPr sz="2483"/>
            </a:lvl7pPr>
            <a:lvl8pPr marL="7947233" indent="0">
              <a:buNone/>
              <a:defRPr sz="2483"/>
            </a:lvl8pPr>
            <a:lvl9pPr marL="9082552" indent="0">
              <a:buNone/>
              <a:defRPr sz="2483"/>
            </a:lvl9pPr>
          </a:lstStyle>
          <a:p>
            <a:pPr lvl="0"/>
            <a:r>
              <a:rPr lang="fr-FR" smtClean="0"/>
              <a:t>Modifiez les styles du texte du masque</a:t>
            </a:r>
          </a:p>
        </p:txBody>
      </p:sp>
      <p:sp>
        <p:nvSpPr>
          <p:cNvPr id="5" name="Espace réservé de la date 4"/>
          <p:cNvSpPr>
            <a:spLocks noGrp="1"/>
          </p:cNvSpPr>
          <p:nvPr>
            <p:ph type="dt" sz="half" idx="10"/>
          </p:nvPr>
        </p:nvSpPr>
        <p:spPr/>
        <p:txBody>
          <a:bodyPr/>
          <a:lstStyle/>
          <a:p>
            <a:fld id="{F5F5C38E-C667-419D-95E9-E45367CE7940}" type="datetimeFigureOut">
              <a:rPr lang="fr-BE" smtClean="0"/>
              <a:t>24-10-16</a:t>
            </a:fld>
            <a:endParaRPr lang="fr-BE"/>
          </a:p>
        </p:txBody>
      </p:sp>
      <p:sp>
        <p:nvSpPr>
          <p:cNvPr id="6" name="Espace réservé du pied de page 5"/>
          <p:cNvSpPr>
            <a:spLocks noGrp="1"/>
          </p:cNvSpPr>
          <p:nvPr>
            <p:ph type="ftr" sz="quarter" idx="11"/>
          </p:nvPr>
        </p:nvSpPr>
        <p:spPr/>
        <p:txBody>
          <a:bodyPr/>
          <a:lstStyle/>
          <a:p>
            <a:endParaRPr lang="en-US" dirty="0"/>
          </a:p>
        </p:txBody>
      </p:sp>
      <p:sp>
        <p:nvSpPr>
          <p:cNvPr id="7" name="Espace réservé du numéro de diapositive 6"/>
          <p:cNvSpPr>
            <a:spLocks noGrp="1"/>
          </p:cNvSpPr>
          <p:nvPr>
            <p:ph type="sldNum" sz="quarter" idx="12"/>
          </p:nvPr>
        </p:nvSpPr>
        <p:spPr/>
        <p:txBody>
          <a:bodyPr/>
          <a:lstStyle/>
          <a:p>
            <a:fld id="{1C2D4A62-EE22-4975-9791-9C4AD1A2B8C0}" type="slidenum">
              <a:rPr lang="fr-BE" smtClean="0"/>
              <a:t>‹N°›</a:t>
            </a:fld>
            <a:endParaRPr lang="fr-BE"/>
          </a:p>
        </p:txBody>
      </p:sp>
    </p:spTree>
    <p:extLst>
      <p:ext uri="{BB962C8B-B14F-4D97-AF65-F5344CB8AC3E}">
        <p14:creationId xmlns:p14="http://schemas.microsoft.com/office/powerpoint/2010/main" val="15774762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2081421" y="2278907"/>
            <a:ext cx="26112371" cy="8273416"/>
          </a:xfrm>
          <a:prstGeom prst="rect">
            <a:avLst/>
          </a:prstGeom>
        </p:spPr>
        <p:txBody>
          <a:bodyPr vert="horz" lIns="91440" tIns="45720" rIns="91440" bIns="45720" rtlCol="0" anchor="ctr">
            <a:normAutofit/>
          </a:bodyPr>
          <a:lstStyle/>
          <a:p>
            <a:r>
              <a:rPr lang="fr-FR" smtClean="0"/>
              <a:t>Modifiez le style du titre</a:t>
            </a:r>
            <a:endParaRPr lang="fr-BE"/>
          </a:p>
        </p:txBody>
      </p:sp>
      <p:sp>
        <p:nvSpPr>
          <p:cNvPr id="3" name="Espace réservé du texte 2"/>
          <p:cNvSpPr>
            <a:spLocks noGrp="1"/>
          </p:cNvSpPr>
          <p:nvPr>
            <p:ph type="body" idx="1"/>
          </p:nvPr>
        </p:nvSpPr>
        <p:spPr>
          <a:xfrm>
            <a:off x="2081421" y="11394520"/>
            <a:ext cx="26112371" cy="27158594"/>
          </a:xfrm>
          <a:prstGeom prst="rect">
            <a:avLst/>
          </a:prstGeom>
        </p:spPr>
        <p:txBody>
          <a:bodyPr vert="horz" lIns="91440" tIns="45720" rIns="91440" bIns="45720" rtlCol="0">
            <a:normAutofit/>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fr-BE"/>
          </a:p>
        </p:txBody>
      </p:sp>
      <p:sp>
        <p:nvSpPr>
          <p:cNvPr id="4" name="Espace réservé de la date 3"/>
          <p:cNvSpPr>
            <a:spLocks noGrp="1"/>
          </p:cNvSpPr>
          <p:nvPr>
            <p:ph type="dt" sz="half" idx="2"/>
          </p:nvPr>
        </p:nvSpPr>
        <p:spPr>
          <a:xfrm>
            <a:off x="2081421" y="39672750"/>
            <a:ext cx="6811923" cy="2278904"/>
          </a:xfrm>
          <a:prstGeom prst="rect">
            <a:avLst/>
          </a:prstGeom>
        </p:spPr>
        <p:txBody>
          <a:bodyPr vert="horz" lIns="91440" tIns="45720" rIns="91440" bIns="45720" rtlCol="0" anchor="ctr"/>
          <a:lstStyle>
            <a:lvl1pPr algn="l">
              <a:defRPr sz="2980">
                <a:solidFill>
                  <a:schemeClr val="tx1">
                    <a:tint val="75000"/>
                  </a:schemeClr>
                </a:solidFill>
              </a:defRPr>
            </a:lvl1pPr>
          </a:lstStyle>
          <a:p>
            <a:fld id="{F5F5C38E-C667-419D-95E9-E45367CE7940}" type="datetimeFigureOut">
              <a:rPr lang="fr-BE" smtClean="0"/>
              <a:t>24-10-16</a:t>
            </a:fld>
            <a:endParaRPr lang="fr-BE"/>
          </a:p>
        </p:txBody>
      </p:sp>
      <p:sp>
        <p:nvSpPr>
          <p:cNvPr id="5" name="Espace réservé du pied de page 4"/>
          <p:cNvSpPr>
            <a:spLocks noGrp="1"/>
          </p:cNvSpPr>
          <p:nvPr>
            <p:ph type="ftr" sz="quarter" idx="3"/>
          </p:nvPr>
        </p:nvSpPr>
        <p:spPr>
          <a:xfrm>
            <a:off x="10028665" y="39672750"/>
            <a:ext cx="10217884" cy="2278904"/>
          </a:xfrm>
          <a:prstGeom prst="rect">
            <a:avLst/>
          </a:prstGeom>
        </p:spPr>
        <p:txBody>
          <a:bodyPr vert="horz" lIns="91440" tIns="45720" rIns="91440" bIns="45720" rtlCol="0" anchor="ctr"/>
          <a:lstStyle>
            <a:lvl1pPr algn="ctr">
              <a:defRPr sz="2980">
                <a:solidFill>
                  <a:schemeClr val="tx1">
                    <a:tint val="75000"/>
                  </a:schemeClr>
                </a:solidFill>
              </a:defRPr>
            </a:lvl1pPr>
          </a:lstStyle>
          <a:p>
            <a:endParaRPr lang="fr-BE"/>
          </a:p>
        </p:txBody>
      </p:sp>
      <p:sp>
        <p:nvSpPr>
          <p:cNvPr id="6" name="Espace réservé du numéro de diapositive 5"/>
          <p:cNvSpPr>
            <a:spLocks noGrp="1"/>
          </p:cNvSpPr>
          <p:nvPr>
            <p:ph type="sldNum" sz="quarter" idx="4"/>
          </p:nvPr>
        </p:nvSpPr>
        <p:spPr>
          <a:xfrm>
            <a:off x="21381869" y="39672750"/>
            <a:ext cx="6811923" cy="2278904"/>
          </a:xfrm>
          <a:prstGeom prst="rect">
            <a:avLst/>
          </a:prstGeom>
        </p:spPr>
        <p:txBody>
          <a:bodyPr vert="horz" lIns="91440" tIns="45720" rIns="91440" bIns="45720" rtlCol="0" anchor="ctr"/>
          <a:lstStyle>
            <a:lvl1pPr algn="r">
              <a:defRPr sz="2980">
                <a:solidFill>
                  <a:schemeClr val="tx1">
                    <a:tint val="75000"/>
                  </a:schemeClr>
                </a:solidFill>
              </a:defRPr>
            </a:lvl1pPr>
          </a:lstStyle>
          <a:p>
            <a:fld id="{1C2D4A62-EE22-4975-9791-9C4AD1A2B8C0}" type="slidenum">
              <a:rPr lang="fr-BE" smtClean="0"/>
              <a:t>‹N°›</a:t>
            </a:fld>
            <a:endParaRPr lang="fr-BE"/>
          </a:p>
        </p:txBody>
      </p:sp>
    </p:spTree>
    <p:extLst>
      <p:ext uri="{BB962C8B-B14F-4D97-AF65-F5344CB8AC3E}">
        <p14:creationId xmlns:p14="http://schemas.microsoft.com/office/powerpoint/2010/main" val="787063429"/>
      </p:ext>
    </p:extLst>
  </p:cSld>
  <p:clrMap bg1="lt1" tx1="dk1" bg2="lt2" tx2="dk2" accent1="accent1" accent2="accent2" accent3="accent3" accent4="accent4" accent5="accent5" accent6="accent6" hlink="hlink" folHlink="folHlink"/>
  <p:sldLayoutIdLst>
    <p:sldLayoutId id="2147484553" r:id="rId1"/>
    <p:sldLayoutId id="2147484554" r:id="rId2"/>
    <p:sldLayoutId id="2147484555" r:id="rId3"/>
    <p:sldLayoutId id="2147484556" r:id="rId4"/>
    <p:sldLayoutId id="2147484557" r:id="rId5"/>
    <p:sldLayoutId id="2147484558" r:id="rId6"/>
    <p:sldLayoutId id="2147484559" r:id="rId7"/>
    <p:sldLayoutId id="2147484560" r:id="rId8"/>
    <p:sldLayoutId id="2147484561" r:id="rId9"/>
    <p:sldLayoutId id="2147484562" r:id="rId10"/>
    <p:sldLayoutId id="2147484563" r:id="rId11"/>
  </p:sldLayoutIdLst>
  <p:txStyles>
    <p:titleStyle>
      <a:lvl1pPr algn="l" defTabSz="2270638" rtl="0" eaLnBrk="1" latinLnBrk="0" hangingPunct="1">
        <a:lnSpc>
          <a:spcPct val="90000"/>
        </a:lnSpc>
        <a:spcBef>
          <a:spcPct val="0"/>
        </a:spcBef>
        <a:buNone/>
        <a:defRPr sz="10926" kern="1200">
          <a:solidFill>
            <a:schemeClr val="tx1"/>
          </a:solidFill>
          <a:latin typeface="+mj-lt"/>
          <a:ea typeface="+mj-ea"/>
          <a:cs typeface="+mj-cs"/>
        </a:defRPr>
      </a:lvl1pPr>
    </p:titleStyle>
    <p:bodyStyle>
      <a:lvl1pPr marL="567660" indent="-567660" algn="l" defTabSz="2270638" rtl="0" eaLnBrk="1" latinLnBrk="0" hangingPunct="1">
        <a:lnSpc>
          <a:spcPct val="90000"/>
        </a:lnSpc>
        <a:spcBef>
          <a:spcPts val="2483"/>
        </a:spcBef>
        <a:buFont typeface="Arial" panose="020B0604020202020204" pitchFamily="34" charset="0"/>
        <a:buChar char="•"/>
        <a:defRPr sz="6953" kern="1200">
          <a:solidFill>
            <a:schemeClr val="tx1"/>
          </a:solidFill>
          <a:latin typeface="+mn-lt"/>
          <a:ea typeface="+mn-ea"/>
          <a:cs typeface="+mn-cs"/>
        </a:defRPr>
      </a:lvl1pPr>
      <a:lvl2pPr marL="1702979" indent="-567660" algn="l" defTabSz="2270638" rtl="0" eaLnBrk="1" latinLnBrk="0" hangingPunct="1">
        <a:lnSpc>
          <a:spcPct val="90000"/>
        </a:lnSpc>
        <a:spcBef>
          <a:spcPts val="1242"/>
        </a:spcBef>
        <a:buFont typeface="Arial" panose="020B0604020202020204" pitchFamily="34" charset="0"/>
        <a:buChar char="•"/>
        <a:defRPr sz="5960" kern="1200">
          <a:solidFill>
            <a:schemeClr val="tx1"/>
          </a:solidFill>
          <a:latin typeface="+mn-lt"/>
          <a:ea typeface="+mn-ea"/>
          <a:cs typeface="+mn-cs"/>
        </a:defRPr>
      </a:lvl2pPr>
      <a:lvl3pPr marL="2838298" indent="-567660" algn="l" defTabSz="2270638" rtl="0" eaLnBrk="1" latinLnBrk="0" hangingPunct="1">
        <a:lnSpc>
          <a:spcPct val="90000"/>
        </a:lnSpc>
        <a:spcBef>
          <a:spcPts val="1242"/>
        </a:spcBef>
        <a:buFont typeface="Arial" panose="020B0604020202020204" pitchFamily="34" charset="0"/>
        <a:buChar char="•"/>
        <a:defRPr sz="4966" kern="1200">
          <a:solidFill>
            <a:schemeClr val="tx1"/>
          </a:solidFill>
          <a:latin typeface="+mn-lt"/>
          <a:ea typeface="+mn-ea"/>
          <a:cs typeface="+mn-cs"/>
        </a:defRPr>
      </a:lvl3pPr>
      <a:lvl4pPr marL="3973617"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4pPr>
      <a:lvl5pPr marL="5108936"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5pPr>
      <a:lvl6pPr marL="6244255"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6pPr>
      <a:lvl7pPr marL="7379574"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7pPr>
      <a:lvl8pPr marL="8514893"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8pPr>
      <a:lvl9pPr marL="9650212" indent="-567660" algn="l" defTabSz="2270638" rtl="0" eaLnBrk="1" latinLnBrk="0" hangingPunct="1">
        <a:lnSpc>
          <a:spcPct val="90000"/>
        </a:lnSpc>
        <a:spcBef>
          <a:spcPts val="1242"/>
        </a:spcBef>
        <a:buFont typeface="Arial" panose="020B0604020202020204" pitchFamily="34" charset="0"/>
        <a:buChar char="•"/>
        <a:defRPr sz="4470" kern="1200">
          <a:solidFill>
            <a:schemeClr val="tx1"/>
          </a:solidFill>
          <a:latin typeface="+mn-lt"/>
          <a:ea typeface="+mn-ea"/>
          <a:cs typeface="+mn-cs"/>
        </a:defRPr>
      </a:lvl9pPr>
    </p:bodyStyle>
    <p:otherStyle>
      <a:defPPr>
        <a:defRPr lang="fr-FR"/>
      </a:defPPr>
      <a:lvl1pPr marL="0" algn="l" defTabSz="2270638" rtl="0" eaLnBrk="1" latinLnBrk="0" hangingPunct="1">
        <a:defRPr sz="4470" kern="1200">
          <a:solidFill>
            <a:schemeClr val="tx1"/>
          </a:solidFill>
          <a:latin typeface="+mn-lt"/>
          <a:ea typeface="+mn-ea"/>
          <a:cs typeface="+mn-cs"/>
        </a:defRPr>
      </a:lvl1pPr>
      <a:lvl2pPr marL="1135319" algn="l" defTabSz="2270638" rtl="0" eaLnBrk="1" latinLnBrk="0" hangingPunct="1">
        <a:defRPr sz="4470" kern="1200">
          <a:solidFill>
            <a:schemeClr val="tx1"/>
          </a:solidFill>
          <a:latin typeface="+mn-lt"/>
          <a:ea typeface="+mn-ea"/>
          <a:cs typeface="+mn-cs"/>
        </a:defRPr>
      </a:lvl2pPr>
      <a:lvl3pPr marL="2270638" algn="l" defTabSz="2270638" rtl="0" eaLnBrk="1" latinLnBrk="0" hangingPunct="1">
        <a:defRPr sz="4470" kern="1200">
          <a:solidFill>
            <a:schemeClr val="tx1"/>
          </a:solidFill>
          <a:latin typeface="+mn-lt"/>
          <a:ea typeface="+mn-ea"/>
          <a:cs typeface="+mn-cs"/>
        </a:defRPr>
      </a:lvl3pPr>
      <a:lvl4pPr marL="3405957" algn="l" defTabSz="2270638" rtl="0" eaLnBrk="1" latinLnBrk="0" hangingPunct="1">
        <a:defRPr sz="4470" kern="1200">
          <a:solidFill>
            <a:schemeClr val="tx1"/>
          </a:solidFill>
          <a:latin typeface="+mn-lt"/>
          <a:ea typeface="+mn-ea"/>
          <a:cs typeface="+mn-cs"/>
        </a:defRPr>
      </a:lvl4pPr>
      <a:lvl5pPr marL="4541276" algn="l" defTabSz="2270638" rtl="0" eaLnBrk="1" latinLnBrk="0" hangingPunct="1">
        <a:defRPr sz="4470" kern="1200">
          <a:solidFill>
            <a:schemeClr val="tx1"/>
          </a:solidFill>
          <a:latin typeface="+mn-lt"/>
          <a:ea typeface="+mn-ea"/>
          <a:cs typeface="+mn-cs"/>
        </a:defRPr>
      </a:lvl5pPr>
      <a:lvl6pPr marL="5676595" algn="l" defTabSz="2270638" rtl="0" eaLnBrk="1" latinLnBrk="0" hangingPunct="1">
        <a:defRPr sz="4470" kern="1200">
          <a:solidFill>
            <a:schemeClr val="tx1"/>
          </a:solidFill>
          <a:latin typeface="+mn-lt"/>
          <a:ea typeface="+mn-ea"/>
          <a:cs typeface="+mn-cs"/>
        </a:defRPr>
      </a:lvl6pPr>
      <a:lvl7pPr marL="6811914" algn="l" defTabSz="2270638" rtl="0" eaLnBrk="1" latinLnBrk="0" hangingPunct="1">
        <a:defRPr sz="4470" kern="1200">
          <a:solidFill>
            <a:schemeClr val="tx1"/>
          </a:solidFill>
          <a:latin typeface="+mn-lt"/>
          <a:ea typeface="+mn-ea"/>
          <a:cs typeface="+mn-cs"/>
        </a:defRPr>
      </a:lvl7pPr>
      <a:lvl8pPr marL="7947233" algn="l" defTabSz="2270638" rtl="0" eaLnBrk="1" latinLnBrk="0" hangingPunct="1">
        <a:defRPr sz="4470" kern="1200">
          <a:solidFill>
            <a:schemeClr val="tx1"/>
          </a:solidFill>
          <a:latin typeface="+mn-lt"/>
          <a:ea typeface="+mn-ea"/>
          <a:cs typeface="+mn-cs"/>
        </a:defRPr>
      </a:lvl8pPr>
      <a:lvl9pPr marL="9082552" algn="l" defTabSz="2270638" rtl="0" eaLnBrk="1" latinLnBrk="0" hangingPunct="1">
        <a:defRPr sz="447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5.png"/><Relationship Id="rId26" Type="http://schemas.openxmlformats.org/officeDocument/2006/relationships/image" Target="../media/image23.png"/><Relationship Id="rId3" Type="http://schemas.openxmlformats.org/officeDocument/2006/relationships/image" Target="../media/image2.png"/><Relationship Id="rId21" Type="http://schemas.openxmlformats.org/officeDocument/2006/relationships/image" Target="../media/image18.png"/><Relationship Id="rId7" Type="http://schemas.openxmlformats.org/officeDocument/2006/relationships/hyperlink" Target="mailto:Geraldine.luis@ulg.ac.be" TargetMode="External"/><Relationship Id="rId12" Type="http://schemas.openxmlformats.org/officeDocument/2006/relationships/image" Target="../media/image9.png"/><Relationship Id="rId17" Type="http://schemas.openxmlformats.org/officeDocument/2006/relationships/image" Target="../media/image14.png"/><Relationship Id="rId25" Type="http://schemas.openxmlformats.org/officeDocument/2006/relationships/image" Target="../media/image22.png"/><Relationship Id="rId2" Type="http://schemas.openxmlformats.org/officeDocument/2006/relationships/image" Target="../media/image1.png"/><Relationship Id="rId16" Type="http://schemas.openxmlformats.org/officeDocument/2006/relationships/image" Target="../media/image13.png"/><Relationship Id="rId20" Type="http://schemas.openxmlformats.org/officeDocument/2006/relationships/image" Target="../media/image17.emf"/><Relationship Id="rId1" Type="http://schemas.openxmlformats.org/officeDocument/2006/relationships/slideLayout" Target="../slideLayouts/slideLayout7.xml"/><Relationship Id="rId6" Type="http://schemas.openxmlformats.org/officeDocument/2006/relationships/image" Target="../media/image5.gif"/><Relationship Id="rId11" Type="http://schemas.openxmlformats.org/officeDocument/2006/relationships/image" Target="../media/image8.png"/><Relationship Id="rId24" Type="http://schemas.openxmlformats.org/officeDocument/2006/relationships/image" Target="../media/image21.png"/><Relationship Id="rId5" Type="http://schemas.openxmlformats.org/officeDocument/2006/relationships/image" Target="../media/image4.png"/><Relationship Id="rId15" Type="http://schemas.openxmlformats.org/officeDocument/2006/relationships/image" Target="../media/image12.png"/><Relationship Id="rId23" Type="http://schemas.openxmlformats.org/officeDocument/2006/relationships/image" Target="../media/image20.png"/><Relationship Id="rId10" Type="http://schemas.openxmlformats.org/officeDocument/2006/relationships/chart" Target="../charts/chart1.xml"/><Relationship Id="rId19" Type="http://schemas.openxmlformats.org/officeDocument/2006/relationships/image" Target="../media/image16.png"/><Relationship Id="rId4" Type="http://schemas.openxmlformats.org/officeDocument/2006/relationships/image" Target="../media/image3.png"/><Relationship Id="rId9" Type="http://schemas.openxmlformats.org/officeDocument/2006/relationships/image" Target="../media/image7.png"/><Relationship Id="rId14" Type="http://schemas.openxmlformats.org/officeDocument/2006/relationships/image" Target="../media/image11.png"/><Relationship Id="rId22" Type="http://schemas.openxmlformats.org/officeDocument/2006/relationships/image" Target="../media/image19.png"/><Relationship Id="rId27"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D8E9F5"/>
        </a:solidFill>
        <a:effectLst/>
      </p:bgPr>
    </p:bg>
    <p:spTree>
      <p:nvGrpSpPr>
        <p:cNvPr id="1" name=""/>
        <p:cNvGrpSpPr/>
        <p:nvPr/>
      </p:nvGrpSpPr>
      <p:grpSpPr>
        <a:xfrm>
          <a:off x="0" y="0"/>
          <a:ext cx="0" cy="0"/>
          <a:chOff x="0" y="0"/>
          <a:chExt cx="0" cy="0"/>
        </a:xfrm>
      </p:grpSpPr>
      <p:sp>
        <p:nvSpPr>
          <p:cNvPr id="2" name="ZoneTexte 1"/>
          <p:cNvSpPr txBox="1"/>
          <p:nvPr/>
        </p:nvSpPr>
        <p:spPr>
          <a:xfrm>
            <a:off x="581891" y="762438"/>
            <a:ext cx="29011418" cy="2985433"/>
          </a:xfrm>
          <a:prstGeom prst="rect">
            <a:avLst/>
          </a:prstGeom>
          <a:solidFill>
            <a:srgbClr val="066490"/>
          </a:solidFill>
        </p:spPr>
        <p:txBody>
          <a:bodyPr wrap="square" rtlCol="0">
            <a:spAutoFit/>
          </a:bodyPr>
          <a:lstStyle/>
          <a:p>
            <a:pPr algn="ctr"/>
            <a:r>
              <a:rPr lang="en-US" sz="7200" b="1" dirty="0">
                <a:solidFill>
                  <a:schemeClr val="bg1"/>
                </a:solidFill>
                <a:latin typeface="Book Antiqua" panose="02040602050305030304" pitchFamily="18" charset="0"/>
              </a:rPr>
              <a:t>Fatty acid desaturation promotes tumor growth and aggressiveness after hypoxia and oxygenation</a:t>
            </a:r>
            <a:endParaRPr lang="fr-BE" sz="7200" b="1" dirty="0">
              <a:solidFill>
                <a:schemeClr val="bg1"/>
              </a:solidFill>
              <a:latin typeface="Book Antiqua" panose="02040602050305030304" pitchFamily="18" charset="0"/>
            </a:endParaRPr>
          </a:p>
          <a:p>
            <a:endParaRPr lang="fr-BE" sz="4400" dirty="0"/>
          </a:p>
        </p:txBody>
      </p:sp>
      <p:sp>
        <p:nvSpPr>
          <p:cNvPr id="3" name="ZoneTexte 2"/>
          <p:cNvSpPr txBox="1"/>
          <p:nvPr/>
        </p:nvSpPr>
        <p:spPr>
          <a:xfrm>
            <a:off x="290945" y="3870529"/>
            <a:ext cx="29593309" cy="2862322"/>
          </a:xfrm>
          <a:prstGeom prst="rect">
            <a:avLst/>
          </a:prstGeom>
          <a:noFill/>
        </p:spPr>
        <p:txBody>
          <a:bodyPr wrap="square" rtlCol="0">
            <a:spAutoFit/>
          </a:bodyPr>
          <a:lstStyle/>
          <a:p>
            <a:pPr algn="ctr"/>
            <a:r>
              <a:rPr lang="en-US" sz="3600" i="1" u="sng" dirty="0" err="1">
                <a:solidFill>
                  <a:schemeClr val="tx1">
                    <a:lumMod val="95000"/>
                    <a:lumOff val="5000"/>
                  </a:schemeClr>
                </a:solidFill>
              </a:rPr>
              <a:t>Géraldine</a:t>
            </a:r>
            <a:r>
              <a:rPr lang="en-US" sz="3600" i="1" u="sng" dirty="0">
                <a:solidFill>
                  <a:schemeClr val="tx1">
                    <a:lumMod val="95000"/>
                    <a:lumOff val="5000"/>
                  </a:schemeClr>
                </a:solidFill>
              </a:rPr>
              <a:t> </a:t>
            </a:r>
            <a:r>
              <a:rPr lang="en-US" sz="3600" i="1" u="sng" dirty="0" smtClean="0">
                <a:solidFill>
                  <a:schemeClr val="tx1">
                    <a:lumMod val="95000"/>
                    <a:lumOff val="5000"/>
                  </a:schemeClr>
                </a:solidFill>
              </a:rPr>
              <a:t>Luis </a:t>
            </a:r>
            <a:r>
              <a:rPr lang="en-US" sz="3600" i="1" baseline="30000" dirty="0">
                <a:solidFill>
                  <a:schemeClr val="tx1">
                    <a:lumMod val="95000"/>
                    <a:lumOff val="5000"/>
                  </a:schemeClr>
                </a:solidFill>
              </a:rPr>
              <a:t>1</a:t>
            </a:r>
            <a:r>
              <a:rPr lang="en-US" sz="3600" i="1" u="sng" dirty="0" smtClean="0">
                <a:solidFill>
                  <a:schemeClr val="tx1">
                    <a:lumMod val="95000"/>
                    <a:lumOff val="5000"/>
                  </a:schemeClr>
                </a:solidFill>
              </a:rPr>
              <a:t>, </a:t>
            </a:r>
            <a:r>
              <a:rPr lang="en-US" sz="3600" i="1" dirty="0">
                <a:solidFill>
                  <a:schemeClr val="tx1">
                    <a:lumMod val="95000"/>
                    <a:lumOff val="5000"/>
                  </a:schemeClr>
                </a:solidFill>
              </a:rPr>
              <a:t>Adrien Godfroid</a:t>
            </a:r>
            <a:r>
              <a:rPr lang="en-US" sz="3600" i="1" baseline="30000" dirty="0">
                <a:solidFill>
                  <a:schemeClr val="tx1">
                    <a:lumMod val="95000"/>
                    <a:lumOff val="5000"/>
                  </a:schemeClr>
                </a:solidFill>
              </a:rPr>
              <a:t>1</a:t>
            </a:r>
            <a:r>
              <a:rPr lang="en-US" sz="3600" i="1" dirty="0">
                <a:solidFill>
                  <a:schemeClr val="tx1">
                    <a:lumMod val="95000"/>
                    <a:lumOff val="5000"/>
                  </a:schemeClr>
                </a:solidFill>
              </a:rPr>
              <a:t>, Jonathan Cimino</a:t>
            </a:r>
            <a:r>
              <a:rPr lang="en-US" sz="3600" i="1" baseline="30000" dirty="0">
                <a:solidFill>
                  <a:schemeClr val="tx1">
                    <a:lumMod val="95000"/>
                    <a:lumOff val="5000"/>
                  </a:schemeClr>
                </a:solidFill>
              </a:rPr>
              <a:t>1</a:t>
            </a:r>
            <a:r>
              <a:rPr lang="en-US" sz="3600" i="1" dirty="0" smtClean="0">
                <a:solidFill>
                  <a:schemeClr val="tx1">
                    <a:lumMod val="95000"/>
                    <a:lumOff val="5000"/>
                  </a:schemeClr>
                </a:solidFill>
              </a:rPr>
              <a:t>, </a:t>
            </a:r>
            <a:r>
              <a:rPr lang="en-US" sz="3600" i="1" dirty="0">
                <a:solidFill>
                  <a:schemeClr val="tx1">
                    <a:lumMod val="95000"/>
                    <a:lumOff val="5000"/>
                  </a:schemeClr>
                </a:solidFill>
                <a:cs typeface="Arial"/>
              </a:rPr>
              <a:t>Shin </a:t>
            </a:r>
            <a:r>
              <a:rPr lang="en-US" sz="3600" i="1" dirty="0" err="1" smtClean="0">
                <a:solidFill>
                  <a:schemeClr val="tx1">
                    <a:lumMod val="95000"/>
                    <a:lumOff val="5000"/>
                  </a:schemeClr>
                </a:solidFill>
                <a:cs typeface="Arial"/>
              </a:rPr>
              <a:t>Nishiumi</a:t>
            </a:r>
            <a:r>
              <a:rPr lang="en-US" sz="3600" i="1" dirty="0" smtClean="0">
                <a:solidFill>
                  <a:schemeClr val="tx1">
                    <a:lumMod val="95000"/>
                    <a:lumOff val="5000"/>
                  </a:schemeClr>
                </a:solidFill>
                <a:cs typeface="Arial"/>
              </a:rPr>
              <a:t> </a:t>
            </a:r>
            <a:r>
              <a:rPr lang="en-US" sz="3600" i="1" baseline="30000" dirty="0" smtClean="0">
                <a:solidFill>
                  <a:schemeClr val="tx1">
                    <a:lumMod val="95000"/>
                    <a:lumOff val="5000"/>
                  </a:schemeClr>
                </a:solidFill>
              </a:rPr>
              <a:t>2</a:t>
            </a:r>
            <a:r>
              <a:rPr lang="en-US" sz="3600" i="1" dirty="0" smtClean="0">
                <a:solidFill>
                  <a:schemeClr val="tx1">
                    <a:lumMod val="95000"/>
                    <a:lumOff val="5000"/>
                  </a:schemeClr>
                </a:solidFill>
                <a:cs typeface="Arial"/>
              </a:rPr>
              <a:t> </a:t>
            </a:r>
            <a:r>
              <a:rPr lang="en-US" sz="3600" i="1" dirty="0" smtClean="0">
                <a:solidFill>
                  <a:schemeClr val="tx1">
                    <a:lumMod val="95000"/>
                    <a:lumOff val="5000"/>
                  </a:schemeClr>
                </a:solidFill>
              </a:rPr>
              <a:t>,</a:t>
            </a:r>
            <a:r>
              <a:rPr lang="en-US" sz="3600" i="1" dirty="0" smtClean="0">
                <a:solidFill>
                  <a:schemeClr val="tx1">
                    <a:lumMod val="95000"/>
                    <a:lumOff val="5000"/>
                  </a:schemeClr>
                </a:solidFill>
                <a:cs typeface="Arial"/>
              </a:rPr>
              <a:t>Masaru Yoshida </a:t>
            </a:r>
            <a:r>
              <a:rPr lang="en-US" sz="3600" i="1" baseline="30000" dirty="0" smtClean="0">
                <a:solidFill>
                  <a:schemeClr val="tx1">
                    <a:lumMod val="95000"/>
                    <a:lumOff val="5000"/>
                  </a:schemeClr>
                </a:solidFill>
              </a:rPr>
              <a:t>2</a:t>
            </a:r>
            <a:r>
              <a:rPr lang="en-US" sz="3600" i="1" dirty="0" smtClean="0">
                <a:solidFill>
                  <a:schemeClr val="tx1">
                    <a:lumMod val="95000"/>
                    <a:lumOff val="5000"/>
                  </a:schemeClr>
                </a:solidFill>
              </a:rPr>
              <a:t>, </a:t>
            </a:r>
            <a:r>
              <a:rPr lang="en-US" sz="3600" i="1" dirty="0" err="1" smtClean="0">
                <a:solidFill>
                  <a:schemeClr val="tx1">
                    <a:lumMod val="95000"/>
                    <a:lumOff val="5000"/>
                  </a:schemeClr>
                </a:solidFill>
              </a:rPr>
              <a:t>Agnès</a:t>
            </a:r>
            <a:r>
              <a:rPr lang="en-US" sz="3600" i="1" dirty="0" smtClean="0">
                <a:solidFill>
                  <a:schemeClr val="tx1">
                    <a:lumMod val="95000"/>
                    <a:lumOff val="5000"/>
                  </a:schemeClr>
                </a:solidFill>
              </a:rPr>
              <a:t> </a:t>
            </a:r>
            <a:r>
              <a:rPr lang="en-US" sz="3600" i="1" dirty="0">
                <a:solidFill>
                  <a:schemeClr val="tx1">
                    <a:lumMod val="95000"/>
                    <a:lumOff val="5000"/>
                  </a:schemeClr>
                </a:solidFill>
              </a:rPr>
              <a:t>Noel</a:t>
            </a:r>
            <a:r>
              <a:rPr lang="en-US" sz="3600" i="1" baseline="30000" dirty="0">
                <a:solidFill>
                  <a:schemeClr val="tx1">
                    <a:lumMod val="95000"/>
                    <a:lumOff val="5000"/>
                  </a:schemeClr>
                </a:solidFill>
              </a:rPr>
              <a:t>1</a:t>
            </a:r>
            <a:r>
              <a:rPr lang="en-US" sz="3600" i="1" dirty="0">
                <a:solidFill>
                  <a:schemeClr val="tx1">
                    <a:lumMod val="95000"/>
                    <a:lumOff val="5000"/>
                  </a:schemeClr>
                </a:solidFill>
              </a:rPr>
              <a:t> and Nor </a:t>
            </a:r>
            <a:r>
              <a:rPr lang="en-US" sz="3600" i="1" dirty="0" err="1">
                <a:solidFill>
                  <a:schemeClr val="tx1">
                    <a:lumMod val="95000"/>
                    <a:lumOff val="5000"/>
                  </a:schemeClr>
                </a:solidFill>
              </a:rPr>
              <a:t>Eddine</a:t>
            </a:r>
            <a:r>
              <a:rPr lang="en-US" sz="3600" i="1" dirty="0">
                <a:solidFill>
                  <a:schemeClr val="tx1">
                    <a:lumMod val="95000"/>
                    <a:lumOff val="5000"/>
                  </a:schemeClr>
                </a:solidFill>
              </a:rPr>
              <a:t> Sounni</a:t>
            </a:r>
            <a:r>
              <a:rPr lang="en-US" sz="3600" i="1" baseline="30000" dirty="0">
                <a:solidFill>
                  <a:schemeClr val="tx1">
                    <a:lumMod val="95000"/>
                    <a:lumOff val="5000"/>
                  </a:schemeClr>
                </a:solidFill>
              </a:rPr>
              <a:t>1</a:t>
            </a:r>
            <a:r>
              <a:rPr lang="en-US" sz="3600" i="1" dirty="0" smtClean="0"/>
              <a:t>.</a:t>
            </a:r>
            <a:endParaRPr lang="fr-BE" sz="3600" i="1" dirty="0"/>
          </a:p>
          <a:p>
            <a:pPr algn="ctr"/>
            <a:r>
              <a:rPr lang="en-US" sz="3600" i="1" baseline="30000" dirty="0"/>
              <a:t>1</a:t>
            </a:r>
            <a:r>
              <a:rPr lang="en-US" sz="3600" i="1" dirty="0"/>
              <a:t> Laboratory of Tumor and Development Biology, GIGA-Cancer, University of Liège. </a:t>
            </a:r>
            <a:r>
              <a:rPr lang="en-US" sz="3600" i="1" dirty="0" smtClean="0"/>
              <a:t>Belgium;</a:t>
            </a:r>
          </a:p>
          <a:p>
            <a:pPr algn="ctr"/>
            <a:r>
              <a:rPr lang="en-US" sz="3600" i="1" baseline="30000" dirty="0" smtClean="0">
                <a:solidFill>
                  <a:schemeClr val="tx1">
                    <a:lumMod val="95000"/>
                    <a:lumOff val="5000"/>
                  </a:schemeClr>
                </a:solidFill>
              </a:rPr>
              <a:t>2 </a:t>
            </a:r>
            <a:r>
              <a:rPr lang="en-US" sz="3600" i="1" dirty="0">
                <a:cs typeface="Arial"/>
              </a:rPr>
              <a:t>Division of Gastroenterology, Department of internal medicine, Kobe University, Japan</a:t>
            </a:r>
            <a:r>
              <a:rPr lang="en-US" sz="3600" i="1" dirty="0">
                <a:solidFill>
                  <a:srgbClr val="C00000"/>
                </a:solidFill>
                <a:cs typeface="Arial"/>
              </a:rPr>
              <a:t> </a:t>
            </a:r>
          </a:p>
          <a:p>
            <a:pPr algn="ctr"/>
            <a:r>
              <a:rPr lang="en-US" sz="3600" i="1" dirty="0" smtClean="0">
                <a:solidFill>
                  <a:schemeClr val="tx1">
                    <a:lumMod val="95000"/>
                    <a:lumOff val="5000"/>
                  </a:schemeClr>
                </a:solidFill>
              </a:rPr>
              <a:t> </a:t>
            </a:r>
            <a:endParaRPr lang="fr-BE" sz="3600" i="1" dirty="0"/>
          </a:p>
          <a:p>
            <a:pPr algn="ctr"/>
            <a:r>
              <a:rPr lang="en-US" sz="3600" dirty="0"/>
              <a:t> </a:t>
            </a:r>
            <a:endParaRPr lang="fr-BE" sz="3600" dirty="0"/>
          </a:p>
        </p:txBody>
      </p:sp>
      <p:sp>
        <p:nvSpPr>
          <p:cNvPr id="5" name="ZoneTexte 4"/>
          <p:cNvSpPr txBox="1"/>
          <p:nvPr/>
        </p:nvSpPr>
        <p:spPr>
          <a:xfrm>
            <a:off x="581891" y="5686665"/>
            <a:ext cx="5153891" cy="861774"/>
          </a:xfrm>
          <a:prstGeom prst="rect">
            <a:avLst/>
          </a:prstGeom>
          <a:solidFill>
            <a:srgbClr val="066490"/>
          </a:solidFill>
        </p:spPr>
        <p:txBody>
          <a:bodyPr wrap="square" rtlCol="0">
            <a:spAutoFit/>
          </a:bodyPr>
          <a:lstStyle/>
          <a:p>
            <a:pPr algn="ctr"/>
            <a:r>
              <a:rPr lang="fr-BE" sz="5000" dirty="0" smtClean="0">
                <a:solidFill>
                  <a:schemeClr val="bg1"/>
                </a:solidFill>
              </a:rPr>
              <a:t>Introduction</a:t>
            </a:r>
            <a:endParaRPr lang="fr-BE" sz="5000" dirty="0">
              <a:solidFill>
                <a:schemeClr val="bg1"/>
              </a:solidFill>
            </a:endParaRPr>
          </a:p>
        </p:txBody>
      </p:sp>
      <p:sp>
        <p:nvSpPr>
          <p:cNvPr id="7" name="ZoneTexte 6"/>
          <p:cNvSpPr txBox="1"/>
          <p:nvPr/>
        </p:nvSpPr>
        <p:spPr>
          <a:xfrm>
            <a:off x="647404" y="35185475"/>
            <a:ext cx="5153891" cy="861774"/>
          </a:xfrm>
          <a:prstGeom prst="rect">
            <a:avLst/>
          </a:prstGeom>
          <a:solidFill>
            <a:srgbClr val="066490"/>
          </a:solidFill>
        </p:spPr>
        <p:txBody>
          <a:bodyPr wrap="square" rtlCol="0">
            <a:spAutoFit/>
          </a:bodyPr>
          <a:lstStyle/>
          <a:p>
            <a:pPr algn="ctr"/>
            <a:r>
              <a:rPr lang="fr-BE" sz="5000" dirty="0" smtClean="0">
                <a:solidFill>
                  <a:schemeClr val="bg1"/>
                </a:solidFill>
              </a:rPr>
              <a:t>Conclusion</a:t>
            </a:r>
            <a:endParaRPr lang="fr-BE" sz="5000" dirty="0">
              <a:solidFill>
                <a:schemeClr val="bg1"/>
              </a:solidFill>
            </a:endParaRPr>
          </a:p>
        </p:txBody>
      </p:sp>
      <p:pic>
        <p:nvPicPr>
          <p:cNvPr id="1026" name="Picture 2" descr="Résultat de recherche d'images pour &quot;logo télévie&quo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61031" y="40327330"/>
            <a:ext cx="1889579" cy="1889579"/>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Résultat de recherche d'images pour &quot;logo fond leon fredericq&quo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69140" y="40327330"/>
            <a:ext cx="2631538" cy="2272693"/>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Résultat de recherche d'images pour &quot;logo fnrs&quo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312032" y="40712615"/>
            <a:ext cx="1967087" cy="1247312"/>
          </a:xfrm>
          <a:prstGeom prst="rect">
            <a:avLst/>
          </a:prstGeom>
          <a:noFill/>
          <a:extLst>
            <a:ext uri="{909E8E84-426E-40dd-AFC4-6F175D3DCCD1}">
              <a14:hiddenFill xmlns:a14="http://schemas.microsoft.com/office/drawing/2010/main" xmlns="">
                <a:solidFill>
                  <a:srgbClr val="FFFFFF"/>
                </a:solidFill>
              </a14:hiddenFill>
            </a:ext>
          </a:extLst>
        </p:spPr>
      </p:pic>
      <p:pic>
        <p:nvPicPr>
          <p:cNvPr id="1032" name="Picture 8" descr="Résultat de recherche d'images pour &quot;logo giga ulg&quo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744066" y="40545642"/>
            <a:ext cx="1836067" cy="1836067"/>
          </a:xfrm>
          <a:prstGeom prst="rect">
            <a:avLst/>
          </a:prstGeom>
          <a:noFill/>
          <a:extLst>
            <a:ext uri="{909E8E84-426E-40dd-AFC4-6F175D3DCCD1}">
              <a14:hiddenFill xmlns:a14="http://schemas.microsoft.com/office/drawing/2010/main" xmlns="">
                <a:solidFill>
                  <a:srgbClr val="FFFFFF"/>
                </a:solidFill>
              </a14:hiddenFill>
            </a:ext>
          </a:extLst>
        </p:spPr>
      </p:pic>
      <p:pic>
        <p:nvPicPr>
          <p:cNvPr id="1034" name="Picture 10" descr="Résultat de recherche d'images pour &quot;logo blason ulg&quo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014377" y="40071977"/>
            <a:ext cx="2159514" cy="2731786"/>
          </a:xfrm>
          <a:prstGeom prst="rect">
            <a:avLst/>
          </a:prstGeom>
          <a:noFill/>
          <a:extLst>
            <a:ext uri="{909E8E84-426E-40dd-AFC4-6F175D3DCCD1}">
              <a14:hiddenFill xmlns:a14="http://schemas.microsoft.com/office/drawing/2010/main" xmlns="">
                <a:solidFill>
                  <a:srgbClr val="FFFFFF"/>
                </a:solidFill>
              </a14:hiddenFill>
            </a:ext>
          </a:extLst>
        </p:spPr>
      </p:pic>
      <p:sp>
        <p:nvSpPr>
          <p:cNvPr id="8" name="ZoneTexte 7"/>
          <p:cNvSpPr txBox="1"/>
          <p:nvPr/>
        </p:nvSpPr>
        <p:spPr>
          <a:xfrm>
            <a:off x="434871" y="40393609"/>
            <a:ext cx="12119271" cy="3034357"/>
          </a:xfrm>
          <a:prstGeom prst="rect">
            <a:avLst/>
          </a:prstGeom>
          <a:noFill/>
        </p:spPr>
        <p:txBody>
          <a:bodyPr wrap="square" rtlCol="0">
            <a:spAutoFit/>
          </a:bodyPr>
          <a:lstStyle/>
          <a:p>
            <a:r>
              <a:rPr lang="en-US" sz="3600" i="1" u="sng" dirty="0"/>
              <a:t>Presenting </a:t>
            </a:r>
            <a:r>
              <a:rPr lang="en-US" sz="3600" i="1" u="sng" dirty="0" smtClean="0"/>
              <a:t>authors: </a:t>
            </a:r>
            <a:r>
              <a:rPr lang="en-US" sz="3600" i="1" dirty="0" err="1"/>
              <a:t>Géraldine</a:t>
            </a:r>
            <a:r>
              <a:rPr lang="en-US" sz="3600" i="1" dirty="0"/>
              <a:t> </a:t>
            </a:r>
            <a:r>
              <a:rPr lang="en-US" sz="3600" i="1" dirty="0" smtClean="0"/>
              <a:t>Luis and Nor </a:t>
            </a:r>
            <a:r>
              <a:rPr lang="en-US" sz="3600" i="1" dirty="0" err="1" smtClean="0"/>
              <a:t>Eddine</a:t>
            </a:r>
            <a:r>
              <a:rPr lang="en-US" sz="3600" i="1" dirty="0" smtClean="0"/>
              <a:t> Sounni. University </a:t>
            </a:r>
            <a:r>
              <a:rPr lang="en-US" sz="3600" i="1" dirty="0"/>
              <a:t>of Liège, avenue Hippocrates 13 4000 Liège Belgium, </a:t>
            </a:r>
            <a:r>
              <a:rPr lang="en-US" sz="3600" i="1" u="sng" dirty="0">
                <a:hlinkClick r:id="rId7"/>
              </a:rPr>
              <a:t>Geraldine.luis@</a:t>
            </a:r>
            <a:r>
              <a:rPr lang="en-US" sz="3600" i="1" u="sng" dirty="0" smtClean="0">
                <a:hlinkClick r:id="rId7"/>
              </a:rPr>
              <a:t>ulg.ac.be</a:t>
            </a:r>
            <a:endParaRPr lang="en-US" sz="3600" i="1" u="sng" dirty="0" smtClean="0"/>
          </a:p>
          <a:p>
            <a:r>
              <a:rPr lang="en-US" sz="3600" i="1" u="sng" dirty="0" err="1" smtClean="0">
                <a:solidFill>
                  <a:srgbClr val="0070C0"/>
                </a:solidFill>
              </a:rPr>
              <a:t>nesounni@ulg.ac.be</a:t>
            </a:r>
            <a:endParaRPr lang="fr-BE" sz="3600" dirty="0">
              <a:solidFill>
                <a:srgbClr val="0070C0"/>
              </a:solidFill>
            </a:endParaRPr>
          </a:p>
          <a:p>
            <a:endParaRPr lang="fr-BE" dirty="0"/>
          </a:p>
        </p:txBody>
      </p:sp>
      <p:sp>
        <p:nvSpPr>
          <p:cNvPr id="12" name="ZoneTexte 11"/>
          <p:cNvSpPr txBox="1"/>
          <p:nvPr/>
        </p:nvSpPr>
        <p:spPr>
          <a:xfrm>
            <a:off x="483477" y="6717470"/>
            <a:ext cx="29011418" cy="3416320"/>
          </a:xfrm>
          <a:prstGeom prst="rect">
            <a:avLst/>
          </a:prstGeom>
          <a:noFill/>
        </p:spPr>
        <p:txBody>
          <a:bodyPr wrap="square" rtlCol="0">
            <a:spAutoFit/>
          </a:bodyPr>
          <a:lstStyle/>
          <a:p>
            <a:pPr algn="just"/>
            <a:r>
              <a:rPr lang="en-US" sz="3600" dirty="0">
                <a:latin typeface="Book Antiqua" panose="02040602050305030304" pitchFamily="18" charset="0"/>
              </a:rPr>
              <a:t>Targeting the metabolic pathways of cancer is actually the most contemporary topic of drug </a:t>
            </a:r>
            <a:r>
              <a:rPr lang="en-US" sz="3600" dirty="0" smtClean="0">
                <a:latin typeface="Book Antiqua" panose="02040602050305030304" pitchFamily="18" charset="0"/>
              </a:rPr>
              <a:t>discovery. </a:t>
            </a:r>
            <a:r>
              <a:rPr lang="en-US" sz="3600" dirty="0">
                <a:latin typeface="Book Antiqua" panose="02040602050305030304" pitchFamily="18" charset="0"/>
              </a:rPr>
              <a:t>In this regard, we have contributed to the emergence of new facet of cancer metabolism in cancer adaptation and evasion to </a:t>
            </a:r>
            <a:r>
              <a:rPr lang="en-US" sz="3600" dirty="0" smtClean="0">
                <a:latin typeface="Book Antiqua" panose="02040602050305030304" pitchFamily="18" charset="0"/>
              </a:rPr>
              <a:t>therapeutics. The </a:t>
            </a:r>
            <a:r>
              <a:rPr lang="en-US" sz="3600" dirty="0">
                <a:latin typeface="Book Antiqua" panose="02040602050305030304" pitchFamily="18" charset="0"/>
              </a:rPr>
              <a:t>concept of targeting lipid metabolism to improve efficacy of targeted therapy has been validated by sequential targeting VEGF pathway and FASN inhibition in cancers. Whereas FASN is recognized as an important target in the development of anticancer drug for many types of human cancers, its complete inhibition has showed poor pharmacokinetics with heavy side effects, highlighting the need for the identification of other therapeutic targets that inhibit lipid metabolism</a:t>
            </a:r>
            <a:r>
              <a:rPr lang="en-US" sz="3200" dirty="0">
                <a:latin typeface="Book Antiqua" panose="02040602050305030304" pitchFamily="18" charset="0"/>
              </a:rPr>
              <a:t>. </a:t>
            </a:r>
            <a:endParaRPr lang="fr-BE" sz="3200" dirty="0">
              <a:latin typeface="Book Antiqua" panose="02040602050305030304" pitchFamily="18" charset="0"/>
            </a:endParaRPr>
          </a:p>
        </p:txBody>
      </p:sp>
      <p:sp>
        <p:nvSpPr>
          <p:cNvPr id="18" name="ZoneTexte 17"/>
          <p:cNvSpPr txBox="1"/>
          <p:nvPr/>
        </p:nvSpPr>
        <p:spPr>
          <a:xfrm>
            <a:off x="483477" y="36211060"/>
            <a:ext cx="28965454" cy="3970318"/>
          </a:xfrm>
          <a:prstGeom prst="rect">
            <a:avLst/>
          </a:prstGeom>
          <a:noFill/>
        </p:spPr>
        <p:txBody>
          <a:bodyPr wrap="square" rtlCol="0">
            <a:spAutoFit/>
          </a:bodyPr>
          <a:lstStyle/>
          <a:p>
            <a:pPr algn="just"/>
            <a:r>
              <a:rPr lang="en-US" sz="3600" dirty="0">
                <a:latin typeface="Book Antiqua" panose="02040602050305030304" pitchFamily="18" charset="0"/>
              </a:rPr>
              <a:t>Differential isobaric lipid distribution and composition were detected by MSI, between treated and untreated </a:t>
            </a:r>
            <a:r>
              <a:rPr lang="en-US" sz="3600" dirty="0" smtClean="0">
                <a:latin typeface="Book Antiqua" panose="02040602050305030304" pitchFamily="18" charset="0"/>
              </a:rPr>
              <a:t>tumors. </a:t>
            </a:r>
            <a:r>
              <a:rPr lang="en-US" sz="3600" dirty="0" err="1">
                <a:latin typeface="Book Antiqua" panose="02040602050305030304" pitchFamily="18" charset="0"/>
              </a:rPr>
              <a:t>Lipidomics</a:t>
            </a:r>
            <a:r>
              <a:rPr lang="en-US" sz="3600" dirty="0">
                <a:latin typeface="Book Antiqua" panose="02040602050305030304" pitchFamily="18" charset="0"/>
              </a:rPr>
              <a:t> analysis </a:t>
            </a:r>
            <a:r>
              <a:rPr lang="en-US" sz="3600" dirty="0" smtClean="0">
                <a:latin typeface="Book Antiqua" panose="02040602050305030304" pitchFamily="18" charset="0"/>
              </a:rPr>
              <a:t>revealed </a:t>
            </a:r>
            <a:r>
              <a:rPr lang="en-US" sz="3600" dirty="0">
                <a:latin typeface="Book Antiqua" panose="02040602050305030304" pitchFamily="18" charset="0"/>
              </a:rPr>
              <a:t>an increase in mono- and poly-unsaturated </a:t>
            </a:r>
            <a:r>
              <a:rPr lang="en-US" sz="3600" dirty="0" smtClean="0">
                <a:latin typeface="Book Antiqua" panose="02040602050305030304" pitchFamily="18" charset="0"/>
              </a:rPr>
              <a:t>in </a:t>
            </a:r>
            <a:r>
              <a:rPr lang="en-US" sz="3600" dirty="0">
                <a:latin typeface="Book Antiqua" panose="02040602050305030304" pitchFamily="18" charset="0"/>
              </a:rPr>
              <a:t>the most aggressive tumors. Interestingly, SCD1, a key </a:t>
            </a:r>
            <a:r>
              <a:rPr lang="en-US" sz="3600" dirty="0" err="1">
                <a:latin typeface="Book Antiqua" panose="02040602050305030304" pitchFamily="18" charset="0"/>
              </a:rPr>
              <a:t>Stearoyl-Coa</a:t>
            </a:r>
            <a:r>
              <a:rPr lang="en-US" sz="3600" dirty="0">
                <a:latin typeface="Book Antiqua" panose="02040602050305030304" pitchFamily="18" charset="0"/>
              </a:rPr>
              <a:t> Desaturase enzyme that inserts double bonds into acyl-CoA chains was found to be up-regulated after tumor re-oxygenation and correlates with increased aggressiveness of </a:t>
            </a:r>
            <a:r>
              <a:rPr lang="en-US" sz="3600" dirty="0" err="1">
                <a:latin typeface="Book Antiqua" panose="02040602050305030304" pitchFamily="18" charset="0"/>
              </a:rPr>
              <a:t>lipogenic</a:t>
            </a:r>
            <a:r>
              <a:rPr lang="en-US" sz="3600" dirty="0">
                <a:latin typeface="Book Antiqua" panose="02040602050305030304" pitchFamily="18" charset="0"/>
              </a:rPr>
              <a:t> tumors. Furthermore, these unsaturated FAs are mainly engaged in PC and PE, the main known components of lipid rafts in cells. Unsaturated lipids are known to play a role in cell membrane fluidity </a:t>
            </a:r>
            <a:r>
              <a:rPr lang="en-US" sz="3600" dirty="0" smtClean="0">
                <a:latin typeface="Book Antiqua" panose="02040602050305030304" pitchFamily="18" charset="0"/>
              </a:rPr>
              <a:t>and cell proliferation and migrating. Interestingly , by inhibiting SCD1 in tumor cells we block the primary tumor growth in vivo and the regrowth after tumor </a:t>
            </a:r>
            <a:r>
              <a:rPr lang="en-US" sz="3600" dirty="0" err="1" smtClean="0">
                <a:latin typeface="Book Antiqua" panose="02040602050305030304" pitchFamily="18" charset="0"/>
              </a:rPr>
              <a:t>reoxygenation</a:t>
            </a:r>
            <a:r>
              <a:rPr lang="en-US" sz="3600" dirty="0" smtClean="0">
                <a:latin typeface="Book Antiqua" panose="02040602050305030304" pitchFamily="18" charset="0"/>
              </a:rPr>
              <a:t> and relapse.  </a:t>
            </a:r>
            <a:endParaRPr lang="fr-BE" sz="3600" dirty="0"/>
          </a:p>
        </p:txBody>
      </p:sp>
      <p:grpSp>
        <p:nvGrpSpPr>
          <p:cNvPr id="20" name="Groupe 19"/>
          <p:cNvGrpSpPr/>
          <p:nvPr/>
        </p:nvGrpSpPr>
        <p:grpSpPr>
          <a:xfrm>
            <a:off x="500806" y="10398439"/>
            <a:ext cx="14404895" cy="10667912"/>
            <a:chOff x="574181" y="13059396"/>
            <a:chExt cx="14514389" cy="12188422"/>
          </a:xfrm>
        </p:grpSpPr>
        <p:sp>
          <p:nvSpPr>
            <p:cNvPr id="10" name="Rectangle à coins arrondis 9"/>
            <p:cNvSpPr/>
            <p:nvPr/>
          </p:nvSpPr>
          <p:spPr>
            <a:xfrm>
              <a:off x="574181" y="14359870"/>
              <a:ext cx="14514389" cy="10887948"/>
            </a:xfrm>
            <a:prstGeom prst="roundRect">
              <a:avLst/>
            </a:prstGeom>
            <a:solidFill>
              <a:schemeClr val="bg1"/>
            </a:solidFill>
            <a:ln>
              <a:solidFill>
                <a:srgbClr val="7DC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6" name="ZoneTexte 5"/>
            <p:cNvSpPr txBox="1"/>
            <p:nvPr/>
          </p:nvSpPr>
          <p:spPr>
            <a:xfrm>
              <a:off x="614548" y="13059396"/>
              <a:ext cx="5153891" cy="923330"/>
            </a:xfrm>
            <a:prstGeom prst="rect">
              <a:avLst/>
            </a:prstGeom>
            <a:solidFill>
              <a:srgbClr val="066490"/>
            </a:solidFill>
          </p:spPr>
          <p:txBody>
            <a:bodyPr wrap="square" rtlCol="0">
              <a:spAutoFit/>
            </a:bodyPr>
            <a:lstStyle/>
            <a:p>
              <a:pPr algn="ctr"/>
              <a:r>
                <a:rPr lang="fr-BE" sz="5000" dirty="0" err="1" smtClean="0">
                  <a:solidFill>
                    <a:schemeClr val="bg1"/>
                  </a:solidFill>
                </a:rPr>
                <a:t>Results</a:t>
              </a:r>
              <a:endParaRPr lang="fr-BE" sz="5000" dirty="0">
                <a:solidFill>
                  <a:schemeClr val="bg1"/>
                </a:solidFill>
              </a:endParaRPr>
            </a:p>
          </p:txBody>
        </p:sp>
        <p:sp>
          <p:nvSpPr>
            <p:cNvPr id="15" name="ZoneTexte 14"/>
            <p:cNvSpPr txBox="1"/>
            <p:nvPr/>
          </p:nvSpPr>
          <p:spPr>
            <a:xfrm>
              <a:off x="1007099" y="14879500"/>
              <a:ext cx="13338731" cy="1477328"/>
            </a:xfrm>
            <a:prstGeom prst="rect">
              <a:avLst/>
            </a:prstGeom>
            <a:noFill/>
          </p:spPr>
          <p:txBody>
            <a:bodyPr wrap="square" rtlCol="0">
              <a:spAutoFit/>
            </a:bodyPr>
            <a:lstStyle/>
            <a:p>
              <a:pPr algn="just"/>
              <a:r>
                <a:rPr lang="en-US" sz="3000" dirty="0" smtClean="0">
                  <a:latin typeface="Book Antiqua" panose="02040602050305030304" pitchFamily="18" charset="0"/>
                </a:rPr>
                <a:t>A </a:t>
              </a:r>
              <a:r>
                <a:rPr lang="en-US" sz="3000" dirty="0" err="1" smtClean="0">
                  <a:latin typeface="Book Antiqua" panose="02040602050305030304" pitchFamily="18" charset="0"/>
                </a:rPr>
                <a:t>lipidomic</a:t>
              </a:r>
              <a:r>
                <a:rPr lang="en-US" sz="3000" dirty="0" smtClean="0">
                  <a:latin typeface="Book Antiqua" panose="02040602050305030304" pitchFamily="18" charset="0"/>
                </a:rPr>
                <a:t> </a:t>
              </a:r>
              <a:r>
                <a:rPr lang="en-US" sz="3000" dirty="0" err="1" smtClean="0">
                  <a:latin typeface="Book Antiqua" panose="02040602050305030304" pitchFamily="18" charset="0"/>
                </a:rPr>
                <a:t>approache</a:t>
              </a:r>
              <a:r>
                <a:rPr lang="en-US" sz="3000" dirty="0" smtClean="0">
                  <a:latin typeface="Book Antiqua" panose="02040602050305030304" pitchFamily="18" charset="0"/>
                </a:rPr>
                <a:t> (LC-MS </a:t>
              </a:r>
              <a:r>
                <a:rPr lang="en-US" sz="3000" dirty="0">
                  <a:latin typeface="Book Antiqua" panose="02040602050305030304" pitchFamily="18" charset="0"/>
                </a:rPr>
                <a:t>and </a:t>
              </a:r>
              <a:r>
                <a:rPr lang="en-US" sz="3000" dirty="0" smtClean="0">
                  <a:latin typeface="Book Antiqua" panose="02040602050305030304" pitchFamily="18" charset="0"/>
                </a:rPr>
                <a:t>MSI) was applied for </a:t>
              </a:r>
              <a:r>
                <a:rPr lang="en-US" sz="3000" dirty="0">
                  <a:latin typeface="Book Antiqua" panose="02040602050305030304" pitchFamily="18" charset="0"/>
                </a:rPr>
                <a:t>lipids on tumor </a:t>
              </a:r>
              <a:r>
                <a:rPr lang="en-US" sz="3000" dirty="0" smtClean="0">
                  <a:latin typeface="Book Antiqua" panose="02040602050305030304" pitchFamily="18" charset="0"/>
                </a:rPr>
                <a:t>sections after treatment cessation and revealed </a:t>
              </a:r>
              <a:r>
                <a:rPr lang="en-US" sz="3000" dirty="0">
                  <a:latin typeface="Book Antiqua" panose="02040602050305030304" pitchFamily="18" charset="0"/>
                </a:rPr>
                <a:t>an increase in mono- and poly-unsaturated FAs </a:t>
              </a:r>
              <a:r>
                <a:rPr lang="en-US" sz="3000" dirty="0" smtClean="0">
                  <a:latin typeface="Book Antiqua" panose="02040602050305030304" pitchFamily="18" charset="0"/>
                </a:rPr>
                <a:t>in </a:t>
              </a:r>
              <a:r>
                <a:rPr lang="en-US" sz="3000" dirty="0">
                  <a:latin typeface="Book Antiqua" panose="02040602050305030304" pitchFamily="18" charset="0"/>
                </a:rPr>
                <a:t>the most aggressive tumors.</a:t>
              </a:r>
              <a:endParaRPr lang="fr-BE" sz="3000" dirty="0">
                <a:latin typeface="Book Antiqua" panose="02040602050305030304" pitchFamily="18" charset="0"/>
              </a:endParaRPr>
            </a:p>
          </p:txBody>
        </p:sp>
        <p:sp>
          <p:nvSpPr>
            <p:cNvPr id="26" name="ZoneTexte 25"/>
            <p:cNvSpPr txBox="1"/>
            <p:nvPr/>
          </p:nvSpPr>
          <p:spPr>
            <a:xfrm>
              <a:off x="5011508" y="14049207"/>
              <a:ext cx="5140584" cy="707886"/>
            </a:xfrm>
            <a:prstGeom prst="rect">
              <a:avLst/>
            </a:prstGeom>
            <a:solidFill>
              <a:srgbClr val="7DC248"/>
            </a:solidFill>
          </p:spPr>
          <p:txBody>
            <a:bodyPr wrap="square" rtlCol="0">
              <a:spAutoFit/>
            </a:bodyPr>
            <a:lstStyle/>
            <a:p>
              <a:pPr algn="ctr"/>
              <a:r>
                <a:rPr lang="fr-BE" sz="4000" dirty="0" err="1" smtClean="0"/>
                <a:t>Lipidomics</a:t>
              </a:r>
              <a:r>
                <a:rPr lang="fr-BE" sz="4000" dirty="0" smtClean="0"/>
                <a:t> analyses</a:t>
              </a:r>
              <a:endParaRPr lang="fr-BE" sz="4000" dirty="0"/>
            </a:p>
          </p:txBody>
        </p:sp>
        <p:pic>
          <p:nvPicPr>
            <p:cNvPr id="29" name="Espace réservé du contenu 3"/>
            <p:cNvPicPr/>
            <p:nvPr/>
          </p:nvPicPr>
          <p:blipFill rotWithShape="1">
            <a:blip r:embed="rId8" cstate="print">
              <a:extLst>
                <a:ext uri="{28A0092B-C50C-407E-A947-70E740481C1C}">
                  <a14:useLocalDpi xmlns:a14="http://schemas.microsoft.com/office/drawing/2010/main" val="0"/>
                </a:ext>
              </a:extLst>
            </a:blip>
            <a:srcRect l="12504" t="24639" r="22931" b="16758"/>
            <a:stretch/>
          </p:blipFill>
          <p:spPr>
            <a:xfrm>
              <a:off x="981972" y="16456406"/>
              <a:ext cx="13338731" cy="7361534"/>
            </a:xfrm>
            <a:prstGeom prst="rect">
              <a:avLst/>
            </a:prstGeom>
          </p:spPr>
        </p:pic>
        <p:pic>
          <p:nvPicPr>
            <p:cNvPr id="31" name="Image 30"/>
            <p:cNvPicPr/>
            <p:nvPr/>
          </p:nvPicPr>
          <p:blipFill rotWithShape="1">
            <a:blip r:embed="rId9" cstate="print">
              <a:extLst>
                <a:ext uri="{28A0092B-C50C-407E-A947-70E740481C1C}">
                  <a14:useLocalDpi xmlns:a14="http://schemas.microsoft.com/office/drawing/2010/main" val="0"/>
                </a:ext>
              </a:extLst>
            </a:blip>
            <a:srcRect l="48383" t="83231" r="33305" b="6382"/>
            <a:stretch/>
          </p:blipFill>
          <p:spPr>
            <a:xfrm>
              <a:off x="10644620" y="23818533"/>
              <a:ext cx="3099962" cy="1108156"/>
            </a:xfrm>
            <a:prstGeom prst="rect">
              <a:avLst/>
            </a:prstGeom>
          </p:spPr>
        </p:pic>
      </p:grpSp>
      <p:sp>
        <p:nvSpPr>
          <p:cNvPr id="11" name="Rectangle à coins arrondis 10"/>
          <p:cNvSpPr/>
          <p:nvPr/>
        </p:nvSpPr>
        <p:spPr>
          <a:xfrm>
            <a:off x="617564" y="21906133"/>
            <a:ext cx="13490457" cy="12415668"/>
          </a:xfrm>
          <a:prstGeom prst="roundRect">
            <a:avLst/>
          </a:prstGeom>
          <a:solidFill>
            <a:schemeClr val="bg1"/>
          </a:solidFill>
          <a:ln>
            <a:solidFill>
              <a:srgbClr val="7DC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7" name="ZoneTexte 16"/>
          <p:cNvSpPr txBox="1"/>
          <p:nvPr/>
        </p:nvSpPr>
        <p:spPr>
          <a:xfrm>
            <a:off x="1047474" y="31466493"/>
            <a:ext cx="12413319" cy="1938992"/>
          </a:xfrm>
          <a:prstGeom prst="rect">
            <a:avLst/>
          </a:prstGeom>
          <a:noFill/>
        </p:spPr>
        <p:txBody>
          <a:bodyPr wrap="square" rtlCol="0">
            <a:spAutoFit/>
          </a:bodyPr>
          <a:lstStyle/>
          <a:p>
            <a:pPr algn="just"/>
            <a:r>
              <a:rPr lang="en-US" sz="3000" dirty="0">
                <a:latin typeface="Book Antiqua" panose="02040602050305030304" pitchFamily="18" charset="0"/>
              </a:rPr>
              <a:t>W</a:t>
            </a:r>
            <a:r>
              <a:rPr lang="en-US" sz="3000" dirty="0" smtClean="0">
                <a:latin typeface="Book Antiqua" panose="02040602050305030304" pitchFamily="18" charset="0"/>
              </a:rPr>
              <a:t>e measured </a:t>
            </a:r>
            <a:r>
              <a:rPr lang="en-US" sz="3000" dirty="0">
                <a:latin typeface="Book Antiqua" panose="02040602050305030304" pitchFamily="18" charset="0"/>
              </a:rPr>
              <a:t>the expression levels of </a:t>
            </a:r>
            <a:r>
              <a:rPr lang="en-US" sz="3000" dirty="0" smtClean="0">
                <a:latin typeface="Book Antiqua" panose="02040602050305030304" pitchFamily="18" charset="0"/>
              </a:rPr>
              <a:t>lipid metabolism enzyme and oxidative </a:t>
            </a:r>
            <a:r>
              <a:rPr lang="en-US" sz="3000" dirty="0">
                <a:latin typeface="Book Antiqua" panose="02040602050305030304" pitchFamily="18" charset="0"/>
              </a:rPr>
              <a:t>stress markers and found an increase in </a:t>
            </a:r>
            <a:r>
              <a:rPr lang="en-US" sz="3000" dirty="0" err="1">
                <a:latin typeface="Book Antiqua" panose="02040602050305030304" pitchFamily="18" charset="0"/>
              </a:rPr>
              <a:t>TxNiP</a:t>
            </a:r>
            <a:r>
              <a:rPr lang="en-US" sz="3000" dirty="0">
                <a:latin typeface="Book Antiqua" panose="02040602050305030304" pitchFamily="18" charset="0"/>
              </a:rPr>
              <a:t> and GADD45 during drug administration in LLC tumors and GADD45 at day 21 in MDA-MB231 tumors. </a:t>
            </a:r>
            <a:endParaRPr lang="fr-BE" sz="3000" dirty="0">
              <a:latin typeface="Book Antiqua" panose="02040602050305030304" pitchFamily="18" charset="0"/>
            </a:endParaRPr>
          </a:p>
        </p:txBody>
      </p:sp>
      <p:grpSp>
        <p:nvGrpSpPr>
          <p:cNvPr id="21" name="Groupe 20"/>
          <p:cNvGrpSpPr/>
          <p:nvPr/>
        </p:nvGrpSpPr>
        <p:grpSpPr>
          <a:xfrm>
            <a:off x="15939447" y="10739068"/>
            <a:ext cx="13616571" cy="10602179"/>
            <a:chOff x="16117512" y="14530646"/>
            <a:chExt cx="13006776" cy="11179098"/>
          </a:xfrm>
        </p:grpSpPr>
        <p:sp>
          <p:nvSpPr>
            <p:cNvPr id="9" name="Rectangle à coins arrondis 8"/>
            <p:cNvSpPr/>
            <p:nvPr/>
          </p:nvSpPr>
          <p:spPr>
            <a:xfrm>
              <a:off x="16117512" y="14862182"/>
              <a:ext cx="13006776" cy="10847562"/>
            </a:xfrm>
            <a:prstGeom prst="roundRect">
              <a:avLst/>
            </a:prstGeom>
            <a:solidFill>
              <a:schemeClr val="bg1"/>
            </a:solidFill>
            <a:ln>
              <a:solidFill>
                <a:srgbClr val="7DC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sp>
          <p:nvSpPr>
            <p:cNvPr id="16" name="ZoneTexte 15"/>
            <p:cNvSpPr txBox="1"/>
            <p:nvPr/>
          </p:nvSpPr>
          <p:spPr>
            <a:xfrm>
              <a:off x="16735281" y="15440025"/>
              <a:ext cx="9900826" cy="6425582"/>
            </a:xfrm>
            <a:prstGeom prst="rect">
              <a:avLst/>
            </a:prstGeom>
            <a:noFill/>
          </p:spPr>
          <p:txBody>
            <a:bodyPr wrap="square" rtlCol="0">
              <a:spAutoFit/>
            </a:bodyPr>
            <a:lstStyle/>
            <a:p>
              <a:pPr algn="just"/>
              <a:r>
                <a:rPr lang="en-US" sz="3000" dirty="0" smtClean="0">
                  <a:latin typeface="Book Antiqua" panose="02040602050305030304" pitchFamily="18" charset="0"/>
                </a:rPr>
                <a:t>SCD1 </a:t>
              </a:r>
              <a:r>
                <a:rPr lang="en-US" sz="3000" dirty="0">
                  <a:latin typeface="Book Antiqua" panose="02040602050305030304" pitchFamily="18" charset="0"/>
                </a:rPr>
                <a:t>was found to be up-regulated after tumor </a:t>
              </a:r>
              <a:r>
                <a:rPr lang="en-US" sz="3000" dirty="0" smtClean="0">
                  <a:latin typeface="Book Antiqua" panose="02040602050305030304" pitchFamily="18" charset="0"/>
                </a:rPr>
                <a:t>re-oxygenation.</a:t>
              </a:r>
            </a:p>
            <a:p>
              <a:pPr algn="just"/>
              <a:endParaRPr lang="en-US" sz="4000" dirty="0" smtClean="0">
                <a:latin typeface="Book Antiqua" panose="02040602050305030304" pitchFamily="18" charset="0"/>
              </a:endParaRPr>
            </a:p>
            <a:p>
              <a:pPr algn="just"/>
              <a:endParaRPr lang="en-US" sz="4000" dirty="0">
                <a:latin typeface="Book Antiqua" panose="02040602050305030304" pitchFamily="18" charset="0"/>
              </a:endParaRPr>
            </a:p>
            <a:p>
              <a:pPr algn="just"/>
              <a:endParaRPr lang="en-US" sz="4000" dirty="0" smtClean="0">
                <a:latin typeface="Book Antiqua" panose="02040602050305030304" pitchFamily="18" charset="0"/>
              </a:endParaRPr>
            </a:p>
            <a:p>
              <a:pPr algn="just"/>
              <a:endParaRPr lang="en-US" sz="4000" dirty="0">
                <a:latin typeface="Book Antiqua" panose="02040602050305030304" pitchFamily="18" charset="0"/>
              </a:endParaRPr>
            </a:p>
            <a:p>
              <a:pPr algn="just"/>
              <a:endParaRPr lang="en-US" sz="4000" dirty="0" smtClean="0">
                <a:latin typeface="Book Antiqua" panose="02040602050305030304" pitchFamily="18" charset="0"/>
              </a:endParaRPr>
            </a:p>
            <a:p>
              <a:pPr algn="just"/>
              <a:endParaRPr lang="en-US" sz="4000" dirty="0">
                <a:latin typeface="Book Antiqua" panose="02040602050305030304" pitchFamily="18" charset="0"/>
              </a:endParaRPr>
            </a:p>
            <a:p>
              <a:pPr algn="just"/>
              <a:endParaRPr lang="en-US" sz="3000" dirty="0" smtClean="0">
                <a:latin typeface="Book Antiqua" panose="02040602050305030304" pitchFamily="18" charset="0"/>
              </a:endParaRPr>
            </a:p>
            <a:p>
              <a:pPr algn="just"/>
              <a:r>
                <a:rPr lang="en-US" sz="3000" dirty="0" smtClean="0">
                  <a:latin typeface="Book Antiqua" panose="02040602050305030304" pitchFamily="18" charset="0"/>
                </a:rPr>
                <a:t>SCD1 </a:t>
              </a:r>
              <a:r>
                <a:rPr lang="en-US" sz="3000" dirty="0">
                  <a:latin typeface="Book Antiqua" panose="02040602050305030304" pitchFamily="18" charset="0"/>
                </a:rPr>
                <a:t>expression </a:t>
              </a:r>
              <a:r>
                <a:rPr lang="en-US" sz="3000" dirty="0" smtClean="0">
                  <a:latin typeface="Book Antiqua" panose="02040602050305030304" pitchFamily="18" charset="0"/>
                </a:rPr>
                <a:t>increase </a:t>
              </a:r>
              <a:r>
                <a:rPr lang="en-US" sz="3000" dirty="0">
                  <a:latin typeface="Book Antiqua" panose="02040602050305030304" pitchFamily="18" charset="0"/>
                </a:rPr>
                <a:t>in both primary tumors and metastases. </a:t>
              </a:r>
              <a:endParaRPr lang="fr-BE" sz="3000" dirty="0">
                <a:latin typeface="Book Antiqua" panose="02040602050305030304" pitchFamily="18" charset="0"/>
              </a:endParaRPr>
            </a:p>
          </p:txBody>
        </p:sp>
        <p:sp>
          <p:nvSpPr>
            <p:cNvPr id="25" name="ZoneTexte 24"/>
            <p:cNvSpPr txBox="1"/>
            <p:nvPr/>
          </p:nvSpPr>
          <p:spPr>
            <a:xfrm>
              <a:off x="20272020" y="14530646"/>
              <a:ext cx="4422294" cy="707886"/>
            </a:xfrm>
            <a:prstGeom prst="rect">
              <a:avLst/>
            </a:prstGeom>
            <a:solidFill>
              <a:srgbClr val="7DC248"/>
            </a:solidFill>
          </p:spPr>
          <p:txBody>
            <a:bodyPr wrap="square" rtlCol="0">
              <a:spAutoFit/>
            </a:bodyPr>
            <a:lstStyle/>
            <a:p>
              <a:pPr algn="ctr"/>
              <a:r>
                <a:rPr lang="fr-BE" sz="4000" dirty="0" smtClean="0"/>
                <a:t>SCD1 expression</a:t>
              </a:r>
              <a:endParaRPr lang="fr-BE" sz="4000" dirty="0"/>
            </a:p>
          </p:txBody>
        </p:sp>
        <p:graphicFrame>
          <p:nvGraphicFramePr>
            <p:cNvPr id="32" name="Graphique 31"/>
            <p:cNvGraphicFramePr/>
            <p:nvPr>
              <p:extLst>
                <p:ext uri="{D42A27DB-BD31-4B8C-83A1-F6EECF244321}">
                  <p14:modId xmlns:p14="http://schemas.microsoft.com/office/powerpoint/2010/main" val="1370936697"/>
                </p:ext>
              </p:extLst>
            </p:nvPr>
          </p:nvGraphicFramePr>
          <p:xfrm>
            <a:off x="16598918" y="16603282"/>
            <a:ext cx="4896085" cy="3378688"/>
          </p:xfrm>
          <a:graphic>
            <a:graphicData uri="http://schemas.openxmlformats.org/drawingml/2006/chart">
              <c:chart xmlns:c="http://schemas.openxmlformats.org/drawingml/2006/chart" xmlns:r="http://schemas.openxmlformats.org/officeDocument/2006/relationships" r:id="rId10"/>
            </a:graphicData>
          </a:graphic>
        </p:graphicFrame>
        <p:pic>
          <p:nvPicPr>
            <p:cNvPr id="33" name="Image 32"/>
            <p:cNvPicPr/>
            <p:nvPr/>
          </p:nvPicPr>
          <p:blipFill rotWithShape="1">
            <a:blip r:embed="rId11" cstate="print">
              <a:extLst>
                <a:ext uri="{28A0092B-C50C-407E-A947-70E740481C1C}">
                  <a14:useLocalDpi xmlns:a14="http://schemas.microsoft.com/office/drawing/2010/main" val="0"/>
                </a:ext>
              </a:extLst>
            </a:blip>
            <a:srcRect l="25960" t="32935" r="23445" b="34718"/>
            <a:stretch/>
          </p:blipFill>
          <p:spPr bwMode="auto">
            <a:xfrm>
              <a:off x="21818606" y="18560673"/>
              <a:ext cx="5501068" cy="2305719"/>
            </a:xfrm>
            <a:prstGeom prst="rect">
              <a:avLst/>
            </a:prstGeom>
            <a:ln>
              <a:noFill/>
            </a:ln>
            <a:extLst>
              <a:ext uri="{53640926-AAD7-44d8-BBD7-CCE9431645EC}">
                <a14:shadowObscured xmlns:a14="http://schemas.microsoft.com/office/drawing/2010/main" xmlns=""/>
              </a:ext>
            </a:extLst>
          </p:spPr>
        </p:pic>
        <p:pic>
          <p:nvPicPr>
            <p:cNvPr id="34" name="Image 33"/>
            <p:cNvPicPr/>
            <p:nvPr/>
          </p:nvPicPr>
          <p:blipFill rotWithShape="1">
            <a:blip r:embed="rId12" cstate="print">
              <a:extLst>
                <a:ext uri="{28A0092B-C50C-407E-A947-70E740481C1C}">
                  <a14:useLocalDpi xmlns:a14="http://schemas.microsoft.com/office/drawing/2010/main" val="0"/>
                </a:ext>
              </a:extLst>
            </a:blip>
            <a:srcRect l="35880" t="34111" r="16832" b="27661"/>
            <a:stretch/>
          </p:blipFill>
          <p:spPr bwMode="auto">
            <a:xfrm>
              <a:off x="22081250" y="16136344"/>
              <a:ext cx="4673661" cy="2520905"/>
            </a:xfrm>
            <a:prstGeom prst="rect">
              <a:avLst/>
            </a:prstGeom>
            <a:ln>
              <a:noFill/>
            </a:ln>
            <a:extLst>
              <a:ext uri="{53640926-AAD7-44d8-BBD7-CCE9431645EC}">
                <a14:shadowObscured xmlns:a14="http://schemas.microsoft.com/office/drawing/2010/main" xmlns=""/>
              </a:ext>
            </a:extLst>
          </p:spPr>
        </p:pic>
        <p:pic>
          <p:nvPicPr>
            <p:cNvPr id="13" name="Image 12"/>
            <p:cNvPicPr>
              <a:picLocks noChangeAspect="1"/>
            </p:cNvPicPr>
            <p:nvPr/>
          </p:nvPicPr>
          <p:blipFill rotWithShape="1">
            <a:blip r:embed="rId13"/>
            <a:srcRect l="16163" t="27493" r="2013" b="34923"/>
            <a:stretch/>
          </p:blipFill>
          <p:spPr>
            <a:xfrm>
              <a:off x="16603933" y="21805309"/>
              <a:ext cx="11986240" cy="3095452"/>
            </a:xfrm>
            <a:prstGeom prst="rect">
              <a:avLst/>
            </a:prstGeom>
          </p:spPr>
        </p:pic>
      </p:grpSp>
      <p:grpSp>
        <p:nvGrpSpPr>
          <p:cNvPr id="28" name="Groupe 27"/>
          <p:cNvGrpSpPr/>
          <p:nvPr/>
        </p:nvGrpSpPr>
        <p:grpSpPr>
          <a:xfrm>
            <a:off x="14454485" y="21735507"/>
            <a:ext cx="15224764" cy="13353162"/>
            <a:chOff x="14454485" y="22313020"/>
            <a:chExt cx="15224764" cy="13353162"/>
          </a:xfrm>
        </p:grpSpPr>
        <p:sp>
          <p:nvSpPr>
            <p:cNvPr id="39" name="Rectangle à coins arrondis 38"/>
            <p:cNvSpPr/>
            <p:nvPr/>
          </p:nvSpPr>
          <p:spPr>
            <a:xfrm>
              <a:off x="14454485" y="22562348"/>
              <a:ext cx="15224764" cy="13103834"/>
            </a:xfrm>
            <a:prstGeom prst="roundRect">
              <a:avLst/>
            </a:prstGeom>
            <a:solidFill>
              <a:schemeClr val="bg1"/>
            </a:solidFill>
            <a:ln>
              <a:solidFill>
                <a:srgbClr val="7DC2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BE"/>
            </a:p>
          </p:txBody>
        </p:sp>
        <p:pic>
          <p:nvPicPr>
            <p:cNvPr id="45" name="Image 44"/>
            <p:cNvPicPr/>
            <p:nvPr/>
          </p:nvPicPr>
          <p:blipFill rotWithShape="1">
            <a:blip r:embed="rId14">
              <a:extLst>
                <a:ext uri="{28A0092B-C50C-407E-A947-70E740481C1C}">
                  <a14:useLocalDpi xmlns:a14="http://schemas.microsoft.com/office/drawing/2010/main" val="0"/>
                </a:ext>
              </a:extLst>
            </a:blip>
            <a:srcRect l="26785" t="39993" r="28737" b="32072"/>
            <a:stretch/>
          </p:blipFill>
          <p:spPr bwMode="auto">
            <a:xfrm>
              <a:off x="14782046" y="23881454"/>
              <a:ext cx="5906204" cy="3104679"/>
            </a:xfrm>
            <a:prstGeom prst="rect">
              <a:avLst/>
            </a:prstGeom>
            <a:ln>
              <a:noFill/>
            </a:ln>
            <a:extLst>
              <a:ext uri="{53640926-AAD7-44d8-BBD7-CCE9431645EC}">
                <a14:shadowObscured xmlns:a14="http://schemas.microsoft.com/office/drawing/2010/main" xmlns=""/>
              </a:ext>
            </a:extLst>
          </p:spPr>
        </p:pic>
        <p:sp>
          <p:nvSpPr>
            <p:cNvPr id="46" name="Titre 16"/>
            <p:cNvSpPr txBox="1">
              <a:spLocks/>
            </p:cNvSpPr>
            <p:nvPr/>
          </p:nvSpPr>
          <p:spPr bwMode="auto">
            <a:xfrm>
              <a:off x="15023835" y="22313020"/>
              <a:ext cx="14655414" cy="876179"/>
            </a:xfrm>
            <a:prstGeom prst="rect">
              <a:avLst/>
            </a:prstGeom>
            <a:solidFill>
              <a:srgbClr val="7DC248"/>
            </a:solidFill>
            <a:ln w="9525">
              <a:noFill/>
              <a:miter lim="800000"/>
              <a:headEnd/>
              <a:tailEnd/>
            </a:ln>
          </p:spPr>
          <p:txBody>
            <a:bodyPr lIns="91232" tIns="45619" rIns="91232" bIns="45619" anchor="ct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eaLnBrk="1" hangingPunct="1">
                <a:defRPr/>
              </a:pPr>
              <a:r>
                <a:rPr lang="en-US" sz="4000" dirty="0" err="1" smtClean="0">
                  <a:solidFill>
                    <a:schemeClr val="tx1">
                      <a:lumMod val="95000"/>
                      <a:lumOff val="5000"/>
                    </a:schemeClr>
                  </a:solidFill>
                  <a:latin typeface="+mn-lt"/>
                </a:rPr>
                <a:t>Downregulation</a:t>
              </a:r>
              <a:r>
                <a:rPr lang="en-US" sz="4000" dirty="0" smtClean="0">
                  <a:solidFill>
                    <a:schemeClr val="tx1">
                      <a:lumMod val="95000"/>
                      <a:lumOff val="5000"/>
                    </a:schemeClr>
                  </a:solidFill>
                  <a:latin typeface="+mn-lt"/>
                </a:rPr>
                <a:t> of SCD1 in tumor cells reduces tumor growth in vivo</a:t>
              </a:r>
              <a:endParaRPr lang="fr-BE" sz="4000" dirty="0" smtClean="0">
                <a:solidFill>
                  <a:schemeClr val="tx1">
                    <a:lumMod val="95000"/>
                    <a:lumOff val="5000"/>
                  </a:schemeClr>
                </a:solidFill>
                <a:latin typeface="+mn-lt"/>
                <a:cs typeface="Arial" charset="0"/>
              </a:endParaRPr>
            </a:p>
          </p:txBody>
        </p:sp>
        <p:grpSp>
          <p:nvGrpSpPr>
            <p:cNvPr id="14" name="Groupe 13"/>
            <p:cNvGrpSpPr/>
            <p:nvPr/>
          </p:nvGrpSpPr>
          <p:grpSpPr>
            <a:xfrm>
              <a:off x="21179202" y="23476574"/>
              <a:ext cx="7671408" cy="3134322"/>
              <a:chOff x="21179202" y="24260382"/>
              <a:chExt cx="7671408" cy="3134322"/>
            </a:xfrm>
          </p:grpSpPr>
          <p:pic>
            <p:nvPicPr>
              <p:cNvPr id="58" name="Image 57"/>
              <p:cNvPicPr/>
              <p:nvPr/>
            </p:nvPicPr>
            <p:blipFill rotWithShape="1">
              <a:blip r:embed="rId15">
                <a:extLst>
                  <a:ext uri="{28A0092B-C50C-407E-A947-70E740481C1C}">
                    <a14:useLocalDpi xmlns:a14="http://schemas.microsoft.com/office/drawing/2010/main" val="0"/>
                  </a:ext>
                </a:extLst>
              </a:blip>
              <a:srcRect l="26786" t="37547" r="14352" b="37438"/>
              <a:stretch/>
            </p:blipFill>
            <p:spPr bwMode="auto">
              <a:xfrm>
                <a:off x="21179202" y="24816280"/>
                <a:ext cx="7671408" cy="2578424"/>
              </a:xfrm>
              <a:prstGeom prst="rect">
                <a:avLst/>
              </a:prstGeom>
              <a:ln>
                <a:noFill/>
              </a:ln>
              <a:extLst>
                <a:ext uri="{53640926-AAD7-44d8-BBD7-CCE9431645EC}">
                  <a14:shadowObscured xmlns:a14="http://schemas.microsoft.com/office/drawing/2010/main" xmlns=""/>
                </a:ext>
              </a:extLst>
            </p:spPr>
          </p:pic>
          <p:sp>
            <p:nvSpPr>
              <p:cNvPr id="59" name="ZoneTexte 58"/>
              <p:cNvSpPr txBox="1"/>
              <p:nvPr/>
            </p:nvSpPr>
            <p:spPr>
              <a:xfrm>
                <a:off x="21508836" y="24298866"/>
                <a:ext cx="1664964" cy="523220"/>
              </a:xfrm>
              <a:prstGeom prst="rect">
                <a:avLst/>
              </a:prstGeom>
              <a:noFill/>
            </p:spPr>
            <p:txBody>
              <a:bodyPr wrap="none" rtlCol="0">
                <a:spAutoFit/>
              </a:bodyPr>
              <a:lstStyle/>
              <a:p>
                <a:r>
                  <a:rPr lang="en-US" sz="2800" dirty="0" smtClean="0"/>
                  <a:t>NT-</a:t>
                </a:r>
                <a:r>
                  <a:rPr lang="en-US" sz="2800" dirty="0" err="1" smtClean="0"/>
                  <a:t>shRNA</a:t>
                </a:r>
                <a:endParaRPr lang="en-US" sz="2800" dirty="0"/>
              </a:p>
            </p:txBody>
          </p:sp>
          <p:sp>
            <p:nvSpPr>
              <p:cNvPr id="60" name="ZoneTexte 59"/>
              <p:cNvSpPr txBox="1"/>
              <p:nvPr/>
            </p:nvSpPr>
            <p:spPr>
              <a:xfrm>
                <a:off x="23719484" y="24298866"/>
                <a:ext cx="2378375" cy="523220"/>
              </a:xfrm>
              <a:prstGeom prst="rect">
                <a:avLst/>
              </a:prstGeom>
              <a:noFill/>
            </p:spPr>
            <p:txBody>
              <a:bodyPr wrap="none" rtlCol="0">
                <a:spAutoFit/>
              </a:bodyPr>
              <a:lstStyle/>
              <a:p>
                <a:r>
                  <a:rPr lang="en-US" sz="2800" dirty="0" smtClean="0"/>
                  <a:t>SCD1-shRNA_1</a:t>
                </a:r>
                <a:endParaRPr lang="en-US" sz="2800" dirty="0"/>
              </a:p>
            </p:txBody>
          </p:sp>
          <p:sp>
            <p:nvSpPr>
              <p:cNvPr id="61" name="ZoneTexte 60"/>
              <p:cNvSpPr txBox="1"/>
              <p:nvPr/>
            </p:nvSpPr>
            <p:spPr>
              <a:xfrm>
                <a:off x="26216094" y="24260382"/>
                <a:ext cx="2378375" cy="523220"/>
              </a:xfrm>
              <a:prstGeom prst="rect">
                <a:avLst/>
              </a:prstGeom>
              <a:noFill/>
            </p:spPr>
            <p:txBody>
              <a:bodyPr wrap="none" rtlCol="0">
                <a:spAutoFit/>
              </a:bodyPr>
              <a:lstStyle/>
              <a:p>
                <a:r>
                  <a:rPr lang="en-US" sz="2800" dirty="0" smtClean="0"/>
                  <a:t>SCD1-shRNA_2</a:t>
                </a:r>
                <a:endParaRPr lang="en-US" sz="2800" dirty="0"/>
              </a:p>
            </p:txBody>
          </p:sp>
        </p:grpSp>
        <p:grpSp>
          <p:nvGrpSpPr>
            <p:cNvPr id="19" name="Groupe 18"/>
            <p:cNvGrpSpPr/>
            <p:nvPr/>
          </p:nvGrpSpPr>
          <p:grpSpPr>
            <a:xfrm>
              <a:off x="14648653" y="27244892"/>
              <a:ext cx="6733304" cy="5680299"/>
              <a:chOff x="14648653" y="27872883"/>
              <a:chExt cx="6733304" cy="5680299"/>
            </a:xfrm>
          </p:grpSpPr>
          <p:sp>
            <p:nvSpPr>
              <p:cNvPr id="47" name="Rectangle 46"/>
              <p:cNvSpPr/>
              <p:nvPr/>
            </p:nvSpPr>
            <p:spPr>
              <a:xfrm>
                <a:off x="14648653" y="27872883"/>
                <a:ext cx="6733304" cy="5665424"/>
              </a:xfrm>
              <a:prstGeom prst="rect">
                <a:avLst/>
              </a:prstGeom>
              <a:solidFill>
                <a:srgbClr val="FFFF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100"/>
              </a:p>
            </p:txBody>
          </p:sp>
          <p:pic>
            <p:nvPicPr>
              <p:cNvPr id="48" name="Image 47"/>
              <p:cNvPicPr>
                <a:picLocks noChangeAspect="1"/>
              </p:cNvPicPr>
              <p:nvPr/>
            </p:nvPicPr>
            <p:blipFill rotWithShape="1">
              <a:blip r:embed="rId16"/>
              <a:srcRect l="30138" b="12799"/>
              <a:stretch/>
            </p:blipFill>
            <p:spPr>
              <a:xfrm>
                <a:off x="16284971" y="28217029"/>
                <a:ext cx="4817398" cy="1543896"/>
              </a:xfrm>
              <a:prstGeom prst="rect">
                <a:avLst/>
              </a:prstGeom>
            </p:spPr>
          </p:pic>
          <p:pic>
            <p:nvPicPr>
              <p:cNvPr id="49" name="Image 48"/>
              <p:cNvPicPr>
                <a:picLocks noChangeAspect="1"/>
              </p:cNvPicPr>
              <p:nvPr/>
            </p:nvPicPr>
            <p:blipFill rotWithShape="1">
              <a:blip r:embed="rId17"/>
              <a:srcRect l="16385" t="15423" b="31093"/>
              <a:stretch/>
            </p:blipFill>
            <p:spPr>
              <a:xfrm>
                <a:off x="16284971" y="29769711"/>
                <a:ext cx="4817398" cy="787882"/>
              </a:xfrm>
              <a:prstGeom prst="rect">
                <a:avLst/>
              </a:prstGeom>
            </p:spPr>
          </p:pic>
          <p:pic>
            <p:nvPicPr>
              <p:cNvPr id="50" name="Image 49"/>
              <p:cNvPicPr>
                <a:picLocks noChangeAspect="1"/>
              </p:cNvPicPr>
              <p:nvPr/>
            </p:nvPicPr>
            <p:blipFill rotWithShape="1">
              <a:blip r:embed="rId18"/>
              <a:srcRect l="14469" t="14945" b="6451"/>
              <a:stretch/>
            </p:blipFill>
            <p:spPr>
              <a:xfrm>
                <a:off x="16279904" y="30589102"/>
                <a:ext cx="4822465" cy="880501"/>
              </a:xfrm>
              <a:prstGeom prst="rect">
                <a:avLst/>
              </a:prstGeom>
            </p:spPr>
          </p:pic>
          <p:sp>
            <p:nvSpPr>
              <p:cNvPr id="51" name="ZoneTexte 50"/>
              <p:cNvSpPr txBox="1"/>
              <p:nvPr/>
            </p:nvSpPr>
            <p:spPr>
              <a:xfrm>
                <a:off x="14648653" y="28490638"/>
                <a:ext cx="1249060" cy="400110"/>
              </a:xfrm>
              <a:prstGeom prst="rect">
                <a:avLst/>
              </a:prstGeom>
              <a:noFill/>
            </p:spPr>
            <p:txBody>
              <a:bodyPr wrap="none" rtlCol="0">
                <a:spAutoFit/>
              </a:bodyPr>
              <a:lstStyle/>
              <a:p>
                <a:r>
                  <a:rPr lang="en-US" sz="2000" dirty="0" smtClean="0"/>
                  <a:t>NT-</a:t>
                </a:r>
                <a:r>
                  <a:rPr lang="en-US" sz="2000" dirty="0" err="1" smtClean="0"/>
                  <a:t>shRNA</a:t>
                </a:r>
                <a:endParaRPr lang="en-US" sz="2000" dirty="0"/>
              </a:p>
            </p:txBody>
          </p:sp>
          <p:sp>
            <p:nvSpPr>
              <p:cNvPr id="52" name="ZoneTexte 51"/>
              <p:cNvSpPr txBox="1"/>
              <p:nvPr/>
            </p:nvSpPr>
            <p:spPr>
              <a:xfrm>
                <a:off x="14648653" y="29027202"/>
                <a:ext cx="1505540" cy="400110"/>
              </a:xfrm>
              <a:prstGeom prst="rect">
                <a:avLst/>
              </a:prstGeom>
              <a:noFill/>
            </p:spPr>
            <p:txBody>
              <a:bodyPr wrap="none" rtlCol="0">
                <a:spAutoFit/>
              </a:bodyPr>
              <a:lstStyle/>
              <a:p>
                <a:r>
                  <a:rPr lang="en-US" sz="2000" dirty="0" smtClean="0"/>
                  <a:t>SCD1-shRNA</a:t>
                </a:r>
                <a:endParaRPr lang="en-US" sz="2000" dirty="0"/>
              </a:p>
            </p:txBody>
          </p:sp>
          <p:sp>
            <p:nvSpPr>
              <p:cNvPr id="53" name="ZoneTexte 52"/>
              <p:cNvSpPr txBox="1"/>
              <p:nvPr/>
            </p:nvSpPr>
            <p:spPr>
              <a:xfrm>
                <a:off x="14648653" y="29788835"/>
                <a:ext cx="1505540" cy="707886"/>
              </a:xfrm>
              <a:prstGeom prst="rect">
                <a:avLst/>
              </a:prstGeom>
              <a:noFill/>
            </p:spPr>
            <p:txBody>
              <a:bodyPr wrap="none" rtlCol="0">
                <a:spAutoFit/>
              </a:bodyPr>
              <a:lstStyle/>
              <a:p>
                <a:r>
                  <a:rPr lang="en-US" sz="2000" dirty="0" smtClean="0"/>
                  <a:t>SCD1-shRNA </a:t>
                </a:r>
              </a:p>
              <a:p>
                <a:r>
                  <a:rPr lang="en-US" sz="2000" dirty="0" smtClean="0"/>
                  <a:t>+ RTKI</a:t>
                </a:r>
                <a:endParaRPr lang="en-US" sz="2000" dirty="0"/>
              </a:p>
            </p:txBody>
          </p:sp>
          <p:sp>
            <p:nvSpPr>
              <p:cNvPr id="54" name="ZoneTexte 53"/>
              <p:cNvSpPr txBox="1"/>
              <p:nvPr/>
            </p:nvSpPr>
            <p:spPr>
              <a:xfrm>
                <a:off x="14648653" y="30680002"/>
                <a:ext cx="1249060" cy="707886"/>
              </a:xfrm>
              <a:prstGeom prst="rect">
                <a:avLst/>
              </a:prstGeom>
              <a:noFill/>
            </p:spPr>
            <p:txBody>
              <a:bodyPr wrap="none" rtlCol="0">
                <a:spAutoFit/>
              </a:bodyPr>
              <a:lstStyle/>
              <a:p>
                <a:r>
                  <a:rPr lang="en-US" sz="2000" dirty="0" smtClean="0"/>
                  <a:t>NT-</a:t>
                </a:r>
                <a:r>
                  <a:rPr lang="en-US" sz="2000" dirty="0" err="1" smtClean="0"/>
                  <a:t>shRNA</a:t>
                </a:r>
                <a:r>
                  <a:rPr lang="en-US" sz="2000" dirty="0" smtClean="0"/>
                  <a:t> </a:t>
                </a:r>
              </a:p>
              <a:p>
                <a:r>
                  <a:rPr lang="en-US" sz="2000" dirty="0" smtClean="0"/>
                  <a:t>+ RTKI</a:t>
                </a:r>
                <a:endParaRPr lang="en-US" sz="2000" dirty="0"/>
              </a:p>
            </p:txBody>
          </p:sp>
          <p:pic>
            <p:nvPicPr>
              <p:cNvPr id="55" name="Image 54"/>
              <p:cNvPicPr>
                <a:picLocks noChangeAspect="1"/>
              </p:cNvPicPr>
              <p:nvPr/>
            </p:nvPicPr>
            <p:blipFill rotWithShape="1">
              <a:blip r:embed="rId19"/>
              <a:srcRect l="25192" t="33828" r="5776" b="35220"/>
              <a:stretch/>
            </p:blipFill>
            <p:spPr>
              <a:xfrm>
                <a:off x="16279904" y="31510358"/>
                <a:ext cx="4822465" cy="2027948"/>
              </a:xfrm>
              <a:prstGeom prst="rect">
                <a:avLst/>
              </a:prstGeom>
            </p:spPr>
          </p:pic>
          <p:sp>
            <p:nvSpPr>
              <p:cNvPr id="56" name="ZoneTexte 55"/>
              <p:cNvSpPr txBox="1"/>
              <p:nvPr/>
            </p:nvSpPr>
            <p:spPr>
              <a:xfrm>
                <a:off x="14648653" y="31677925"/>
                <a:ext cx="1327532" cy="707886"/>
              </a:xfrm>
              <a:prstGeom prst="rect">
                <a:avLst/>
              </a:prstGeom>
              <a:noFill/>
            </p:spPr>
            <p:txBody>
              <a:bodyPr wrap="square" rtlCol="0">
                <a:spAutoFit/>
              </a:bodyPr>
              <a:lstStyle/>
              <a:p>
                <a:r>
                  <a:rPr lang="en-US" sz="2000" dirty="0" smtClean="0"/>
                  <a:t>NT-</a:t>
                </a:r>
                <a:r>
                  <a:rPr lang="en-US" sz="2000" dirty="0" err="1" smtClean="0"/>
                  <a:t>shRNA</a:t>
                </a:r>
                <a:r>
                  <a:rPr lang="en-US" sz="2000" dirty="0" smtClean="0"/>
                  <a:t> </a:t>
                </a:r>
                <a:r>
                  <a:rPr lang="en-US" sz="2000" dirty="0" err="1" smtClean="0"/>
                  <a:t>Reox</a:t>
                </a:r>
                <a:r>
                  <a:rPr lang="en-US" sz="2000" dirty="0" smtClean="0"/>
                  <a:t> day 7</a:t>
                </a:r>
                <a:endParaRPr lang="en-US" sz="2000" dirty="0"/>
              </a:p>
            </p:txBody>
          </p:sp>
          <p:sp>
            <p:nvSpPr>
              <p:cNvPr id="57" name="ZoneTexte 56"/>
              <p:cNvSpPr txBox="1"/>
              <p:nvPr/>
            </p:nvSpPr>
            <p:spPr>
              <a:xfrm>
                <a:off x="14648653" y="32537519"/>
                <a:ext cx="1305001" cy="1015663"/>
              </a:xfrm>
              <a:prstGeom prst="rect">
                <a:avLst/>
              </a:prstGeom>
              <a:noFill/>
            </p:spPr>
            <p:txBody>
              <a:bodyPr wrap="square" rtlCol="0">
                <a:spAutoFit/>
              </a:bodyPr>
              <a:lstStyle/>
              <a:p>
                <a:r>
                  <a:rPr lang="en-US" sz="2000" dirty="0" smtClean="0"/>
                  <a:t>SCD1-shRNA </a:t>
                </a:r>
                <a:r>
                  <a:rPr lang="en-US" sz="2000" dirty="0" err="1" smtClean="0"/>
                  <a:t>Reox</a:t>
                </a:r>
                <a:r>
                  <a:rPr lang="en-US" sz="2000" dirty="0" smtClean="0"/>
                  <a:t> day 7</a:t>
                </a:r>
                <a:endParaRPr lang="en-US" sz="2000" dirty="0"/>
              </a:p>
            </p:txBody>
          </p:sp>
          <p:cxnSp>
            <p:nvCxnSpPr>
              <p:cNvPr id="63" name="Connecteur droit avec flèche 62"/>
              <p:cNvCxnSpPr/>
              <p:nvPr/>
            </p:nvCxnSpPr>
            <p:spPr>
              <a:xfrm>
                <a:off x="15803335" y="28789551"/>
                <a:ext cx="3833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4" name="Connecteur droit avec flèche 63"/>
              <p:cNvCxnSpPr/>
              <p:nvPr/>
            </p:nvCxnSpPr>
            <p:spPr>
              <a:xfrm>
                <a:off x="15803339" y="29419758"/>
                <a:ext cx="3833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5" name="Connecteur droit avec flèche 64"/>
              <p:cNvCxnSpPr/>
              <p:nvPr/>
            </p:nvCxnSpPr>
            <p:spPr>
              <a:xfrm>
                <a:off x="15826641" y="30207515"/>
                <a:ext cx="3833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6" name="Connecteur droit avec flèche 65"/>
              <p:cNvCxnSpPr/>
              <p:nvPr/>
            </p:nvCxnSpPr>
            <p:spPr>
              <a:xfrm>
                <a:off x="15849944" y="30995272"/>
                <a:ext cx="3833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7" name="Connecteur droit avec flèche 66"/>
              <p:cNvCxnSpPr/>
              <p:nvPr/>
            </p:nvCxnSpPr>
            <p:spPr>
              <a:xfrm>
                <a:off x="15873246" y="32066619"/>
                <a:ext cx="3833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68" name="Connecteur droit avec flèche 67"/>
              <p:cNvCxnSpPr/>
              <p:nvPr/>
            </p:nvCxnSpPr>
            <p:spPr>
              <a:xfrm>
                <a:off x="15896548" y="33137967"/>
                <a:ext cx="383376"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sp>
          <p:nvSpPr>
            <p:cNvPr id="69" name="ZoneTexte 68"/>
            <p:cNvSpPr txBox="1"/>
            <p:nvPr/>
          </p:nvSpPr>
          <p:spPr>
            <a:xfrm>
              <a:off x="15114556" y="23379509"/>
              <a:ext cx="2563522" cy="523220"/>
            </a:xfrm>
            <a:prstGeom prst="rect">
              <a:avLst/>
            </a:prstGeom>
            <a:noFill/>
          </p:spPr>
          <p:txBody>
            <a:bodyPr wrap="none" rtlCol="0">
              <a:spAutoFit/>
            </a:bodyPr>
            <a:lstStyle/>
            <a:p>
              <a:r>
                <a:rPr lang="en-US" sz="2800" dirty="0" smtClean="0">
                  <a:latin typeface="Book Antiqua" panose="02040602050305030304" pitchFamily="18" charset="0"/>
                </a:rPr>
                <a:t>SCD1-shRNA :</a:t>
              </a:r>
              <a:endParaRPr lang="en-US" sz="2800" dirty="0">
                <a:latin typeface="Book Antiqua" panose="02040602050305030304" pitchFamily="18" charset="0"/>
              </a:endParaRPr>
            </a:p>
          </p:txBody>
        </p:sp>
        <p:sp>
          <p:nvSpPr>
            <p:cNvPr id="70" name="ZoneTexte 69"/>
            <p:cNvSpPr txBox="1"/>
            <p:nvPr/>
          </p:nvSpPr>
          <p:spPr>
            <a:xfrm>
              <a:off x="15181151" y="27023436"/>
              <a:ext cx="3825086" cy="523220"/>
            </a:xfrm>
            <a:prstGeom prst="rect">
              <a:avLst/>
            </a:prstGeom>
            <a:noFill/>
          </p:spPr>
          <p:txBody>
            <a:bodyPr wrap="none" rtlCol="0">
              <a:spAutoFit/>
            </a:bodyPr>
            <a:lstStyle/>
            <a:p>
              <a:r>
                <a:rPr lang="en-US" sz="2800" dirty="0" smtClean="0">
                  <a:latin typeface="Book Antiqua" panose="02040602050305030304" pitchFamily="18" charset="0"/>
                </a:rPr>
                <a:t>In vivo tumor </a:t>
              </a:r>
              <a:r>
                <a:rPr lang="en-US" sz="2800" dirty="0" smtClean="0">
                  <a:latin typeface="Book Antiqua" panose="02040602050305030304" pitchFamily="18" charset="0"/>
                </a:rPr>
                <a:t>growth </a:t>
              </a:r>
              <a:r>
                <a:rPr lang="en-US" sz="2800" dirty="0" smtClean="0"/>
                <a:t>:</a:t>
              </a:r>
              <a:endParaRPr lang="en-US" sz="2800" dirty="0"/>
            </a:p>
          </p:txBody>
        </p:sp>
        <p:grpSp>
          <p:nvGrpSpPr>
            <p:cNvPr id="22" name="Groupe 21"/>
            <p:cNvGrpSpPr/>
            <p:nvPr/>
          </p:nvGrpSpPr>
          <p:grpSpPr>
            <a:xfrm>
              <a:off x="21381957" y="26890494"/>
              <a:ext cx="7569496" cy="5512931"/>
              <a:chOff x="21381957" y="28106885"/>
              <a:chExt cx="7569496" cy="5512931"/>
            </a:xfrm>
          </p:grpSpPr>
          <p:sp>
            <p:nvSpPr>
              <p:cNvPr id="62" name="ZoneTexte 61"/>
              <p:cNvSpPr txBox="1"/>
              <p:nvPr/>
            </p:nvSpPr>
            <p:spPr>
              <a:xfrm>
                <a:off x="24145775" y="28106885"/>
                <a:ext cx="184731" cy="523220"/>
              </a:xfrm>
              <a:prstGeom prst="rect">
                <a:avLst/>
              </a:prstGeom>
              <a:noFill/>
            </p:spPr>
            <p:txBody>
              <a:bodyPr wrap="none" rtlCol="0">
                <a:spAutoFit/>
              </a:bodyPr>
              <a:lstStyle/>
              <a:p>
                <a:endParaRPr lang="en-US" sz="2800" dirty="0"/>
              </a:p>
            </p:txBody>
          </p:sp>
          <p:pic>
            <p:nvPicPr>
              <p:cNvPr id="71" name="Image 70"/>
              <p:cNvPicPr>
                <a:picLocks noChangeAspect="1"/>
              </p:cNvPicPr>
              <p:nvPr/>
            </p:nvPicPr>
            <p:blipFill>
              <a:blip r:embed="rId20"/>
              <a:stretch>
                <a:fillRect/>
              </a:stretch>
            </p:blipFill>
            <p:spPr>
              <a:xfrm>
                <a:off x="21381957" y="28761121"/>
                <a:ext cx="7569496" cy="4858695"/>
              </a:xfrm>
              <a:prstGeom prst="rect">
                <a:avLst/>
              </a:prstGeom>
            </p:spPr>
          </p:pic>
        </p:grpSp>
        <p:sp>
          <p:nvSpPr>
            <p:cNvPr id="73" name="ZoneTexte 72"/>
            <p:cNvSpPr txBox="1"/>
            <p:nvPr/>
          </p:nvSpPr>
          <p:spPr>
            <a:xfrm>
              <a:off x="15485035" y="33126758"/>
              <a:ext cx="13466418" cy="1938992"/>
            </a:xfrm>
            <a:prstGeom prst="rect">
              <a:avLst/>
            </a:prstGeom>
            <a:noFill/>
          </p:spPr>
          <p:txBody>
            <a:bodyPr wrap="square" rtlCol="0">
              <a:spAutoFit/>
            </a:bodyPr>
            <a:lstStyle/>
            <a:p>
              <a:pPr algn="just"/>
              <a:r>
                <a:rPr lang="en-US" sz="3000" dirty="0" smtClean="0">
                  <a:latin typeface="Book Antiqua" panose="02040602050305030304" pitchFamily="18" charset="0"/>
                </a:rPr>
                <a:t>Downregulation of SCD1 expression in cancer cells did not affect cell proliferation in spheroid in </a:t>
              </a:r>
              <a:r>
                <a:rPr lang="en-US" sz="3000" dirty="0" err="1" smtClean="0">
                  <a:latin typeface="Book Antiqua" panose="02040602050305030304" pitchFamily="18" charset="0"/>
                </a:rPr>
                <a:t>normoxia</a:t>
              </a:r>
              <a:r>
                <a:rPr lang="en-US" sz="3000" dirty="0" smtClean="0">
                  <a:latin typeface="Book Antiqua" panose="02040602050305030304" pitchFamily="18" charset="0"/>
                </a:rPr>
                <a:t> and 10 % FBS culture in vitro,  but it strongly inhibited tumor growth in vivo and blocks tumor regrowth after oxygenation dependent RTKI treatment </a:t>
              </a:r>
              <a:r>
                <a:rPr lang="en-US" sz="3000" dirty="0" smtClean="0">
                  <a:latin typeface="Book Antiqua" panose="02040602050305030304" pitchFamily="18" charset="0"/>
                </a:rPr>
                <a:t>withdrawal.</a:t>
              </a:r>
              <a:endParaRPr lang="fr-BE" sz="3000" dirty="0">
                <a:latin typeface="Book Antiqua" panose="02040602050305030304" pitchFamily="18" charset="0"/>
              </a:endParaRPr>
            </a:p>
          </p:txBody>
        </p:sp>
      </p:grpSp>
      <p:grpSp>
        <p:nvGrpSpPr>
          <p:cNvPr id="23" name="Groupe 22"/>
          <p:cNvGrpSpPr/>
          <p:nvPr/>
        </p:nvGrpSpPr>
        <p:grpSpPr>
          <a:xfrm>
            <a:off x="1097647" y="22859685"/>
            <a:ext cx="5884066" cy="7986960"/>
            <a:chOff x="1317713" y="23875103"/>
            <a:chExt cx="5884066" cy="7986960"/>
          </a:xfrm>
        </p:grpSpPr>
        <p:grpSp>
          <p:nvGrpSpPr>
            <p:cNvPr id="75" name="Grouper 74"/>
            <p:cNvGrpSpPr/>
            <p:nvPr/>
          </p:nvGrpSpPr>
          <p:grpSpPr>
            <a:xfrm>
              <a:off x="1317713" y="24398512"/>
              <a:ext cx="5884066" cy="7463551"/>
              <a:chOff x="164145" y="-119487"/>
              <a:chExt cx="3806866" cy="6596487"/>
            </a:xfrm>
          </p:grpSpPr>
          <p:pic>
            <p:nvPicPr>
              <p:cNvPr id="76" name="Image 75"/>
              <p:cNvPicPr/>
              <p:nvPr/>
            </p:nvPicPr>
            <p:blipFill rotWithShape="1">
              <a:blip r:embed="rId21">
                <a:extLst>
                  <a:ext uri="{28A0092B-C50C-407E-A947-70E740481C1C}">
                    <a14:useLocalDpi xmlns:a14="http://schemas.microsoft.com/office/drawing/2010/main" val="0"/>
                  </a:ext>
                </a:extLst>
              </a:blip>
              <a:srcRect l="16204" t="48339" r="54200" b="31778"/>
              <a:stretch/>
            </p:blipFill>
            <p:spPr bwMode="auto">
              <a:xfrm>
                <a:off x="227782" y="4927600"/>
                <a:ext cx="3730529" cy="1549400"/>
              </a:xfrm>
              <a:prstGeom prst="rect">
                <a:avLst/>
              </a:prstGeom>
              <a:ln>
                <a:noFill/>
              </a:ln>
              <a:extLst>
                <a:ext uri="{53640926-AAD7-44d8-BBD7-CCE9431645EC}">
                  <a14:shadowObscured xmlns:a14="http://schemas.microsoft.com/office/drawing/2010/main" xmlns=""/>
                </a:ext>
              </a:extLst>
            </p:spPr>
          </p:pic>
          <p:sp>
            <p:nvSpPr>
              <p:cNvPr id="77" name="Rectangle 76"/>
              <p:cNvSpPr/>
              <p:nvPr/>
            </p:nvSpPr>
            <p:spPr>
              <a:xfrm>
                <a:off x="1377950" y="3973513"/>
                <a:ext cx="1890713" cy="1276350"/>
              </a:xfrm>
              <a:prstGeom prst="rect">
                <a:avLst/>
              </a:prstGeom>
            </p:spPr>
            <p:style>
              <a:lnRef idx="0">
                <a:scrgbClr r="0" g="0" b="0"/>
              </a:lnRef>
              <a:fillRef idx="0">
                <a:scrgbClr r="0" g="0" b="0"/>
              </a:fillRef>
              <a:effectRef idx="0">
                <a:scrgbClr r="0" g="0" b="0"/>
              </a:effectRef>
              <a:fontRef idx="minor">
                <a:schemeClr val="lt1"/>
              </a:fontRef>
            </p:style>
            <p:txBody>
              <a:bodyPr lIns="60960" tIns="60960" rIns="60960" bIns="60960" spcCol="1270" anchor="ctr"/>
              <a:lstStyle/>
              <a:p>
                <a:pPr algn="ctr" defTabSz="1422400">
                  <a:lnSpc>
                    <a:spcPct val="90000"/>
                  </a:lnSpc>
                  <a:spcAft>
                    <a:spcPct val="35000"/>
                  </a:spcAft>
                  <a:defRPr/>
                </a:pPr>
                <a:endParaRPr lang="fr-FR" sz="3200" dirty="0">
                  <a:solidFill>
                    <a:schemeClr val="bg1">
                      <a:lumMod val="95000"/>
                    </a:schemeClr>
                  </a:solidFill>
                </a:endParaRPr>
              </a:p>
            </p:txBody>
          </p:sp>
          <p:pic>
            <p:nvPicPr>
              <p:cNvPr id="78" name="Image 77"/>
              <p:cNvPicPr/>
              <p:nvPr/>
            </p:nvPicPr>
            <p:blipFill rotWithShape="1">
              <a:blip r:embed="rId22">
                <a:extLst>
                  <a:ext uri="{28A0092B-C50C-407E-A947-70E740481C1C}">
                    <a14:useLocalDpi xmlns:a14="http://schemas.microsoft.com/office/drawing/2010/main" val="0"/>
                  </a:ext>
                </a:extLst>
              </a:blip>
              <a:srcRect l="18653" t="55492" r="52130" b="24207"/>
              <a:stretch/>
            </p:blipFill>
            <p:spPr bwMode="auto">
              <a:xfrm>
                <a:off x="176844" y="1892300"/>
                <a:ext cx="3794167" cy="1422066"/>
              </a:xfrm>
              <a:prstGeom prst="rect">
                <a:avLst/>
              </a:prstGeom>
              <a:ln>
                <a:noFill/>
              </a:ln>
              <a:extLst>
                <a:ext uri="{53640926-AAD7-44d8-BBD7-CCE9431645EC}">
                  <a14:shadowObscured xmlns:a14="http://schemas.microsoft.com/office/drawing/2010/main" xmlns=""/>
                </a:ext>
              </a:extLst>
            </p:spPr>
          </p:pic>
          <p:pic>
            <p:nvPicPr>
              <p:cNvPr id="79" name="Image 78"/>
              <p:cNvPicPr/>
              <p:nvPr/>
            </p:nvPicPr>
            <p:blipFill rotWithShape="1">
              <a:blip r:embed="rId23">
                <a:extLst>
                  <a:ext uri="{28A0092B-C50C-407E-A947-70E740481C1C}">
                    <a14:useLocalDpi xmlns:a14="http://schemas.microsoft.com/office/drawing/2010/main" val="0"/>
                  </a:ext>
                </a:extLst>
              </a:blip>
              <a:srcRect l="17692" t="42667" r="53704" b="38613"/>
              <a:stretch/>
            </p:blipFill>
            <p:spPr bwMode="auto">
              <a:xfrm>
                <a:off x="164145" y="447138"/>
                <a:ext cx="3794167" cy="1355385"/>
              </a:xfrm>
              <a:prstGeom prst="rect">
                <a:avLst/>
              </a:prstGeom>
              <a:ln>
                <a:noFill/>
              </a:ln>
              <a:extLst>
                <a:ext uri="{53640926-AAD7-44d8-BBD7-CCE9431645EC}">
                  <a14:shadowObscured xmlns:a14="http://schemas.microsoft.com/office/drawing/2010/main" xmlns=""/>
                </a:ext>
              </a:extLst>
            </p:spPr>
          </p:pic>
          <p:pic>
            <p:nvPicPr>
              <p:cNvPr id="80" name="Image 79"/>
              <p:cNvPicPr/>
              <p:nvPr/>
            </p:nvPicPr>
            <p:blipFill rotWithShape="1">
              <a:blip r:embed="rId24">
                <a:extLst>
                  <a:ext uri="{28A0092B-C50C-407E-A947-70E740481C1C}">
                    <a14:useLocalDpi xmlns:a14="http://schemas.microsoft.com/office/drawing/2010/main" val="0"/>
                  </a:ext>
                </a:extLst>
              </a:blip>
              <a:srcRect l="16370" t="49838" r="52023" b="30307"/>
              <a:stretch/>
            </p:blipFill>
            <p:spPr bwMode="auto">
              <a:xfrm>
                <a:off x="176844" y="3314700"/>
                <a:ext cx="3781468" cy="1449053"/>
              </a:xfrm>
              <a:prstGeom prst="rect">
                <a:avLst/>
              </a:prstGeom>
              <a:ln>
                <a:noFill/>
              </a:ln>
              <a:extLst>
                <a:ext uri="{53640926-AAD7-44d8-BBD7-CCE9431645EC}">
                  <a14:shadowObscured xmlns:a14="http://schemas.microsoft.com/office/drawing/2010/main" xmlns=""/>
                </a:ext>
              </a:extLst>
            </p:spPr>
          </p:pic>
          <p:cxnSp>
            <p:nvCxnSpPr>
              <p:cNvPr id="81" name="Connecteur droit 80"/>
              <p:cNvCxnSpPr/>
              <p:nvPr/>
            </p:nvCxnSpPr>
            <p:spPr>
              <a:xfrm>
                <a:off x="2400300" y="584200"/>
                <a:ext cx="0" cy="5892800"/>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sp>
            <p:nvSpPr>
              <p:cNvPr id="82" name="ZoneTexte 81"/>
              <p:cNvSpPr txBox="1"/>
              <p:nvPr/>
            </p:nvSpPr>
            <p:spPr>
              <a:xfrm>
                <a:off x="1233364" y="-119487"/>
                <a:ext cx="814878" cy="462436"/>
              </a:xfrm>
              <a:prstGeom prst="rect">
                <a:avLst/>
              </a:prstGeom>
              <a:noFill/>
            </p:spPr>
            <p:txBody>
              <a:bodyPr wrap="none" rtlCol="0">
                <a:spAutoFit/>
              </a:bodyPr>
              <a:lstStyle/>
              <a:p>
                <a:r>
                  <a:rPr lang="en-US" sz="2800" b="1" dirty="0" smtClean="0"/>
                  <a:t>Vehicle</a:t>
                </a:r>
                <a:endParaRPr lang="en-US" sz="2800" b="1" dirty="0"/>
              </a:p>
            </p:txBody>
          </p:sp>
          <p:sp>
            <p:nvSpPr>
              <p:cNvPr id="83" name="ZoneTexte 82"/>
              <p:cNvSpPr txBox="1"/>
              <p:nvPr/>
            </p:nvSpPr>
            <p:spPr>
              <a:xfrm>
                <a:off x="2808812" y="-119487"/>
                <a:ext cx="643464" cy="462436"/>
              </a:xfrm>
              <a:prstGeom prst="rect">
                <a:avLst/>
              </a:prstGeom>
              <a:noFill/>
            </p:spPr>
            <p:txBody>
              <a:bodyPr wrap="none" rtlCol="0">
                <a:spAutoFit/>
              </a:bodyPr>
              <a:lstStyle/>
              <a:p>
                <a:r>
                  <a:rPr lang="en-US" sz="2800" dirty="0"/>
                  <a:t> </a:t>
                </a:r>
                <a:r>
                  <a:rPr lang="en-US" sz="2800" b="1" dirty="0" err="1" smtClean="0"/>
                  <a:t>Reox</a:t>
                </a:r>
                <a:endParaRPr lang="en-US" sz="2800" b="1" dirty="0"/>
              </a:p>
            </p:txBody>
          </p:sp>
        </p:grpSp>
        <p:sp>
          <p:nvSpPr>
            <p:cNvPr id="95" name="ZoneTexte 94"/>
            <p:cNvSpPr txBox="1"/>
            <p:nvPr/>
          </p:nvSpPr>
          <p:spPr>
            <a:xfrm>
              <a:off x="2857729" y="23875103"/>
              <a:ext cx="3422796" cy="523220"/>
            </a:xfrm>
            <a:prstGeom prst="rect">
              <a:avLst/>
            </a:prstGeom>
            <a:noFill/>
          </p:spPr>
          <p:txBody>
            <a:bodyPr wrap="none" rtlCol="0">
              <a:spAutoFit/>
            </a:bodyPr>
            <a:lstStyle/>
            <a:p>
              <a:r>
                <a:rPr lang="en-US" sz="2800" b="1" dirty="0" smtClean="0"/>
                <a:t>MDA-MB 231 tumors </a:t>
              </a:r>
              <a:endParaRPr lang="en-US" sz="2800" b="1" dirty="0"/>
            </a:p>
          </p:txBody>
        </p:sp>
      </p:grpSp>
      <p:sp>
        <p:nvSpPr>
          <p:cNvPr id="97" name="Titre 16"/>
          <p:cNvSpPr txBox="1">
            <a:spLocks/>
          </p:cNvSpPr>
          <p:nvPr/>
        </p:nvSpPr>
        <p:spPr bwMode="auto">
          <a:xfrm>
            <a:off x="3510247" y="21510389"/>
            <a:ext cx="7947222" cy="942045"/>
          </a:xfrm>
          <a:prstGeom prst="rect">
            <a:avLst/>
          </a:prstGeom>
          <a:solidFill>
            <a:srgbClr val="7DC248"/>
          </a:solidFill>
          <a:ln w="9525">
            <a:noFill/>
            <a:miter lim="800000"/>
            <a:headEnd/>
            <a:tailEnd/>
          </a:ln>
        </p:spPr>
        <p:txBody>
          <a:bodyPr lIns="91232" tIns="45619" rIns="91232" bIns="45619" anchor="ctr"/>
          <a:lstStyle>
            <a:lvl1pPr eaLnBrk="0" hangingPunct="0">
              <a:defRPr sz="2400">
                <a:solidFill>
                  <a:schemeClr val="tx1"/>
                </a:solidFill>
                <a:latin typeface="Arial" charset="0"/>
                <a:ea typeface="MS PGothic" charset="0"/>
                <a:cs typeface="MS PGothic" charset="0"/>
              </a:defRPr>
            </a:lvl1pPr>
            <a:lvl2pPr marL="37931725" indent="-37474525" eaLnBrk="0" hangingPunct="0">
              <a:defRPr sz="2400">
                <a:solidFill>
                  <a:schemeClr val="tx1"/>
                </a:solidFill>
                <a:latin typeface="Arial" charset="0"/>
                <a:ea typeface="MS PGothic" charset="0"/>
                <a:cs typeface="MS PGothic" charset="0"/>
              </a:defRPr>
            </a:lvl2pPr>
            <a:lvl3pPr eaLnBrk="0" hangingPunct="0">
              <a:defRPr sz="2400">
                <a:solidFill>
                  <a:schemeClr val="tx1"/>
                </a:solidFill>
                <a:latin typeface="Arial" charset="0"/>
                <a:ea typeface="MS PGothic" charset="0"/>
                <a:cs typeface="MS PGothic" charset="0"/>
              </a:defRPr>
            </a:lvl3pPr>
            <a:lvl4pPr eaLnBrk="0" hangingPunct="0">
              <a:defRPr sz="2400">
                <a:solidFill>
                  <a:schemeClr val="tx1"/>
                </a:solidFill>
                <a:latin typeface="Arial" charset="0"/>
                <a:ea typeface="MS PGothic" charset="0"/>
                <a:cs typeface="MS PGothic" charset="0"/>
              </a:defRPr>
            </a:lvl4pPr>
            <a:lvl5pPr eaLnBrk="0" hangingPunct="0">
              <a:defRPr sz="2400">
                <a:solidFill>
                  <a:schemeClr val="tx1"/>
                </a:solidFill>
                <a:latin typeface="Arial" charset="0"/>
                <a:ea typeface="MS PGothic" charset="0"/>
                <a:cs typeface="MS PGothic" charset="0"/>
              </a:defRPr>
            </a:lvl5pPr>
            <a:lvl6pPr marL="457200" eaLnBrk="0" fontAlgn="base" hangingPunct="0">
              <a:spcBef>
                <a:spcPct val="0"/>
              </a:spcBef>
              <a:spcAft>
                <a:spcPct val="0"/>
              </a:spcAft>
              <a:defRPr sz="2400">
                <a:solidFill>
                  <a:schemeClr val="tx1"/>
                </a:solidFill>
                <a:latin typeface="Arial" charset="0"/>
                <a:ea typeface="MS PGothic" charset="0"/>
                <a:cs typeface="MS PGothic" charset="0"/>
              </a:defRPr>
            </a:lvl6pPr>
            <a:lvl7pPr marL="914400" eaLnBrk="0" fontAlgn="base" hangingPunct="0">
              <a:spcBef>
                <a:spcPct val="0"/>
              </a:spcBef>
              <a:spcAft>
                <a:spcPct val="0"/>
              </a:spcAft>
              <a:defRPr sz="2400">
                <a:solidFill>
                  <a:schemeClr val="tx1"/>
                </a:solidFill>
                <a:latin typeface="Arial" charset="0"/>
                <a:ea typeface="MS PGothic" charset="0"/>
                <a:cs typeface="MS PGothic" charset="0"/>
              </a:defRPr>
            </a:lvl7pPr>
            <a:lvl8pPr marL="1371600" eaLnBrk="0" fontAlgn="base" hangingPunct="0">
              <a:spcBef>
                <a:spcPct val="0"/>
              </a:spcBef>
              <a:spcAft>
                <a:spcPct val="0"/>
              </a:spcAft>
              <a:defRPr sz="2400">
                <a:solidFill>
                  <a:schemeClr val="tx1"/>
                </a:solidFill>
                <a:latin typeface="Arial" charset="0"/>
                <a:ea typeface="MS PGothic" charset="0"/>
                <a:cs typeface="MS PGothic" charset="0"/>
              </a:defRPr>
            </a:lvl8pPr>
            <a:lvl9pPr marL="1828800" eaLnBrk="0" fontAlgn="base" hangingPunct="0">
              <a:spcBef>
                <a:spcPct val="0"/>
              </a:spcBef>
              <a:spcAft>
                <a:spcPct val="0"/>
              </a:spcAft>
              <a:defRPr sz="2400">
                <a:solidFill>
                  <a:schemeClr val="tx1"/>
                </a:solidFill>
                <a:latin typeface="Arial" charset="0"/>
                <a:ea typeface="MS PGothic" charset="0"/>
                <a:cs typeface="MS PGothic" charset="0"/>
              </a:defRPr>
            </a:lvl9pPr>
          </a:lstStyle>
          <a:p>
            <a:pPr algn="ctr" defTabSz="914400">
              <a:defRPr/>
            </a:pPr>
            <a:r>
              <a:rPr lang="en-US" sz="4000" dirty="0">
                <a:solidFill>
                  <a:schemeClr val="tx1">
                    <a:lumMod val="95000"/>
                    <a:lumOff val="5000"/>
                  </a:schemeClr>
                </a:solidFill>
                <a:latin typeface="+mn-lt"/>
                <a:cs typeface="Arial" charset="0"/>
              </a:rPr>
              <a:t>O</a:t>
            </a:r>
            <a:r>
              <a:rPr lang="en-US" sz="4000" dirty="0" smtClean="0">
                <a:solidFill>
                  <a:schemeClr val="tx1">
                    <a:lumMod val="95000"/>
                    <a:lumOff val="5000"/>
                  </a:schemeClr>
                </a:solidFill>
                <a:latin typeface="+mn-lt"/>
                <a:cs typeface="Arial" charset="0"/>
              </a:rPr>
              <a:t>xidative stress in response to RTKI</a:t>
            </a:r>
            <a:endParaRPr lang="fr-BE" sz="4000" dirty="0" smtClean="0">
              <a:solidFill>
                <a:schemeClr val="tx1">
                  <a:lumMod val="95000"/>
                  <a:lumOff val="5000"/>
                </a:schemeClr>
              </a:solidFill>
              <a:latin typeface="+mn-lt"/>
              <a:cs typeface="Arial" charset="0"/>
            </a:endParaRPr>
          </a:p>
        </p:txBody>
      </p:sp>
      <p:grpSp>
        <p:nvGrpSpPr>
          <p:cNvPr id="27" name="Groupe 26"/>
          <p:cNvGrpSpPr/>
          <p:nvPr/>
        </p:nvGrpSpPr>
        <p:grpSpPr>
          <a:xfrm>
            <a:off x="7524574" y="22871133"/>
            <a:ext cx="5430626" cy="8621149"/>
            <a:chOff x="7164098" y="23903926"/>
            <a:chExt cx="5430626" cy="8621149"/>
          </a:xfrm>
        </p:grpSpPr>
        <p:sp>
          <p:nvSpPr>
            <p:cNvPr id="74" name="ZoneTexte 73"/>
            <p:cNvSpPr txBox="1"/>
            <p:nvPr/>
          </p:nvSpPr>
          <p:spPr>
            <a:xfrm>
              <a:off x="10169222" y="24752779"/>
              <a:ext cx="184666" cy="369332"/>
            </a:xfrm>
            <a:prstGeom prst="rect">
              <a:avLst/>
            </a:prstGeom>
            <a:noFill/>
          </p:spPr>
          <p:txBody>
            <a:bodyPr wrap="none" rtlCol="0">
              <a:spAutoFit/>
            </a:bodyPr>
            <a:lstStyle/>
            <a:p>
              <a:endParaRPr lang="en-US" dirty="0"/>
            </a:p>
          </p:txBody>
        </p:sp>
        <p:grpSp>
          <p:nvGrpSpPr>
            <p:cNvPr id="84" name="Grouper 83"/>
            <p:cNvGrpSpPr/>
            <p:nvPr/>
          </p:nvGrpSpPr>
          <p:grpSpPr>
            <a:xfrm>
              <a:off x="7164098" y="24802221"/>
              <a:ext cx="5430626" cy="5232205"/>
              <a:chOff x="4968150" y="1155699"/>
              <a:chExt cx="3429000" cy="2641601"/>
            </a:xfrm>
          </p:grpSpPr>
          <p:pic>
            <p:nvPicPr>
              <p:cNvPr id="85" name="Image 84"/>
              <p:cNvPicPr/>
              <p:nvPr/>
            </p:nvPicPr>
            <p:blipFill rotWithShape="1">
              <a:blip r:embed="rId25">
                <a:extLst>
                  <a:ext uri="{28A0092B-C50C-407E-A947-70E740481C1C}">
                    <a14:useLocalDpi xmlns:a14="http://schemas.microsoft.com/office/drawing/2010/main" val="0"/>
                  </a:ext>
                </a:extLst>
              </a:blip>
              <a:srcRect l="36706" t="52470" r="21461" b="33466"/>
              <a:stretch/>
            </p:blipFill>
            <p:spPr bwMode="auto">
              <a:xfrm>
                <a:off x="4968150" y="3162300"/>
                <a:ext cx="3359150" cy="635000"/>
              </a:xfrm>
              <a:prstGeom prst="rect">
                <a:avLst/>
              </a:prstGeom>
              <a:ln>
                <a:noFill/>
              </a:ln>
              <a:extLst>
                <a:ext uri="{53640926-AAD7-44d8-BBD7-CCE9431645EC}">
                  <a14:shadowObscured xmlns:a14="http://schemas.microsoft.com/office/drawing/2010/main" xmlns=""/>
                </a:ext>
              </a:extLst>
            </p:spPr>
          </p:pic>
          <p:pic>
            <p:nvPicPr>
              <p:cNvPr id="86" name="Image 85"/>
              <p:cNvPicPr/>
              <p:nvPr/>
            </p:nvPicPr>
            <p:blipFill rotWithShape="1">
              <a:blip r:embed="rId21">
                <a:extLst>
                  <a:ext uri="{28A0092B-C50C-407E-A947-70E740481C1C}">
                    <a14:useLocalDpi xmlns:a14="http://schemas.microsoft.com/office/drawing/2010/main" val="0"/>
                  </a:ext>
                </a:extLst>
              </a:blip>
              <a:srcRect l="52249" t="45504" r="6250" b="31778"/>
              <a:stretch/>
            </p:blipFill>
            <p:spPr bwMode="auto">
              <a:xfrm>
                <a:off x="4968150" y="1155699"/>
                <a:ext cx="3429000" cy="1055461"/>
              </a:xfrm>
              <a:prstGeom prst="rect">
                <a:avLst/>
              </a:prstGeom>
              <a:ln>
                <a:noFill/>
              </a:ln>
              <a:extLst>
                <a:ext uri="{53640926-AAD7-44d8-BBD7-CCE9431645EC}">
                  <a14:shadowObscured xmlns:a14="http://schemas.microsoft.com/office/drawing/2010/main" xmlns=""/>
                </a:ext>
              </a:extLst>
            </p:spPr>
          </p:pic>
          <p:pic>
            <p:nvPicPr>
              <p:cNvPr id="87" name="Image 86"/>
              <p:cNvPicPr/>
              <p:nvPr/>
            </p:nvPicPr>
            <p:blipFill rotWithShape="1">
              <a:blip r:embed="rId26" cstate="print">
                <a:extLst>
                  <a:ext uri="{28A0092B-C50C-407E-A947-70E740481C1C}">
                    <a14:useLocalDpi xmlns:a14="http://schemas.microsoft.com/office/drawing/2010/main" val="0"/>
                  </a:ext>
                </a:extLst>
              </a:blip>
              <a:srcRect l="33565" t="50041" r="20966" b="27354"/>
              <a:stretch/>
            </p:blipFill>
            <p:spPr bwMode="auto">
              <a:xfrm>
                <a:off x="4968150" y="2197100"/>
                <a:ext cx="3429000" cy="952500"/>
              </a:xfrm>
              <a:prstGeom prst="rect">
                <a:avLst/>
              </a:prstGeom>
              <a:ln>
                <a:noFill/>
              </a:ln>
              <a:extLst>
                <a:ext uri="{53640926-AAD7-44d8-BBD7-CCE9431645EC}">
                  <a14:shadowObscured xmlns:a14="http://schemas.microsoft.com/office/drawing/2010/main" xmlns=""/>
                </a:ext>
              </a:extLst>
            </p:spPr>
          </p:pic>
        </p:grpSp>
        <p:sp>
          <p:nvSpPr>
            <p:cNvPr id="88" name="ZoneTexte 87"/>
            <p:cNvSpPr txBox="1"/>
            <p:nvPr/>
          </p:nvSpPr>
          <p:spPr>
            <a:xfrm>
              <a:off x="7992617" y="24326958"/>
              <a:ext cx="1259512" cy="523220"/>
            </a:xfrm>
            <a:prstGeom prst="rect">
              <a:avLst/>
            </a:prstGeom>
            <a:noFill/>
          </p:spPr>
          <p:txBody>
            <a:bodyPr wrap="none" rtlCol="0">
              <a:spAutoFit/>
            </a:bodyPr>
            <a:lstStyle/>
            <a:p>
              <a:r>
                <a:rPr lang="en-US" sz="2800" b="1" dirty="0" smtClean="0"/>
                <a:t>Vehicle</a:t>
              </a:r>
              <a:endParaRPr lang="en-US" sz="2800" b="1" dirty="0"/>
            </a:p>
          </p:txBody>
        </p:sp>
        <p:sp>
          <p:nvSpPr>
            <p:cNvPr id="89" name="ZoneTexte 88"/>
            <p:cNvSpPr txBox="1"/>
            <p:nvPr/>
          </p:nvSpPr>
          <p:spPr>
            <a:xfrm>
              <a:off x="9531613" y="24326958"/>
              <a:ext cx="854401" cy="523220"/>
            </a:xfrm>
            <a:prstGeom prst="rect">
              <a:avLst/>
            </a:prstGeom>
            <a:noFill/>
          </p:spPr>
          <p:txBody>
            <a:bodyPr wrap="none" rtlCol="0">
              <a:spAutoFit/>
            </a:bodyPr>
            <a:lstStyle/>
            <a:p>
              <a:r>
                <a:rPr lang="en-US" sz="2800" b="1" dirty="0" smtClean="0"/>
                <a:t>RTKI</a:t>
              </a:r>
              <a:endParaRPr lang="en-US" sz="2800" b="1" dirty="0"/>
            </a:p>
          </p:txBody>
        </p:sp>
        <p:sp>
          <p:nvSpPr>
            <p:cNvPr id="90" name="ZoneTexte 89"/>
            <p:cNvSpPr txBox="1"/>
            <p:nvPr/>
          </p:nvSpPr>
          <p:spPr>
            <a:xfrm>
              <a:off x="11024884" y="24254769"/>
              <a:ext cx="994568" cy="523220"/>
            </a:xfrm>
            <a:prstGeom prst="rect">
              <a:avLst/>
            </a:prstGeom>
            <a:noFill/>
          </p:spPr>
          <p:txBody>
            <a:bodyPr wrap="none" rtlCol="0">
              <a:spAutoFit/>
            </a:bodyPr>
            <a:lstStyle/>
            <a:p>
              <a:r>
                <a:rPr lang="en-US" sz="2800" b="1" dirty="0"/>
                <a:t> </a:t>
              </a:r>
              <a:r>
                <a:rPr lang="en-US" sz="2800" b="1" dirty="0" err="1" smtClean="0"/>
                <a:t>Reox</a:t>
              </a:r>
              <a:endParaRPr lang="en-US" sz="2800" b="1" dirty="0"/>
            </a:p>
          </p:txBody>
        </p:sp>
        <p:cxnSp>
          <p:nvCxnSpPr>
            <p:cNvPr id="91" name="Connecteur droit 90"/>
            <p:cNvCxnSpPr/>
            <p:nvPr/>
          </p:nvCxnSpPr>
          <p:spPr>
            <a:xfrm flipH="1">
              <a:off x="10704140" y="24599028"/>
              <a:ext cx="28061" cy="5415806"/>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cxnSp>
          <p:nvCxnSpPr>
            <p:cNvPr id="92" name="Connecteur droit 91"/>
            <p:cNvCxnSpPr>
              <a:endCxn id="93" idx="0"/>
            </p:cNvCxnSpPr>
            <p:nvPr/>
          </p:nvCxnSpPr>
          <p:spPr>
            <a:xfrm>
              <a:off x="9262293" y="24684338"/>
              <a:ext cx="22123" cy="5160681"/>
            </a:xfrm>
            <a:prstGeom prst="line">
              <a:avLst/>
            </a:prstGeom>
            <a:ln>
              <a:solidFill>
                <a:srgbClr val="000000"/>
              </a:solidFill>
              <a:prstDash val="dash"/>
            </a:ln>
          </p:spPr>
          <p:style>
            <a:lnRef idx="2">
              <a:schemeClr val="accent1"/>
            </a:lnRef>
            <a:fillRef idx="0">
              <a:schemeClr val="accent1"/>
            </a:fillRef>
            <a:effectRef idx="1">
              <a:schemeClr val="accent1"/>
            </a:effectRef>
            <a:fontRef idx="minor">
              <a:schemeClr val="tx1"/>
            </a:fontRef>
          </p:style>
        </p:cxnSp>
        <p:pic>
          <p:nvPicPr>
            <p:cNvPr id="93" name="Image 92"/>
            <p:cNvPicPr/>
            <p:nvPr/>
          </p:nvPicPr>
          <p:blipFill rotWithShape="1">
            <a:blip r:embed="rId27" cstate="print">
              <a:extLst>
                <a:ext uri="{28A0092B-C50C-407E-A947-70E740481C1C}">
                  <a14:useLocalDpi xmlns:a14="http://schemas.microsoft.com/office/drawing/2010/main" val="0"/>
                </a:ext>
              </a:extLst>
            </a:blip>
            <a:srcRect l="27625" t="17231" r="28057" b="17503"/>
            <a:stretch/>
          </p:blipFill>
          <p:spPr bwMode="auto">
            <a:xfrm>
              <a:off x="7396433" y="29845019"/>
              <a:ext cx="3775966" cy="2680056"/>
            </a:xfrm>
            <a:prstGeom prst="rect">
              <a:avLst/>
            </a:prstGeom>
            <a:ln>
              <a:noFill/>
            </a:ln>
            <a:extLst>
              <a:ext uri="{53640926-AAD7-44d8-BBD7-CCE9431645EC}">
                <a14:shadowObscured xmlns:a14="http://schemas.microsoft.com/office/drawing/2010/main" xmlns=""/>
              </a:ext>
            </a:extLst>
          </p:spPr>
        </p:pic>
        <p:sp>
          <p:nvSpPr>
            <p:cNvPr id="94" name="ZoneTexte 93"/>
            <p:cNvSpPr txBox="1"/>
            <p:nvPr/>
          </p:nvSpPr>
          <p:spPr>
            <a:xfrm>
              <a:off x="9282973" y="29985602"/>
              <a:ext cx="1101534" cy="461665"/>
            </a:xfrm>
            <a:prstGeom prst="rect">
              <a:avLst/>
            </a:prstGeom>
            <a:noFill/>
          </p:spPr>
          <p:txBody>
            <a:bodyPr wrap="none" rtlCol="0">
              <a:spAutoFit/>
            </a:bodyPr>
            <a:lstStyle/>
            <a:p>
              <a:r>
                <a:rPr lang="en-US" sz="2400" dirty="0" smtClean="0"/>
                <a:t>NADPH</a:t>
              </a:r>
              <a:endParaRPr lang="en-US" sz="2400" dirty="0"/>
            </a:p>
          </p:txBody>
        </p:sp>
        <p:sp>
          <p:nvSpPr>
            <p:cNvPr id="96" name="ZoneTexte 95"/>
            <p:cNvSpPr txBox="1"/>
            <p:nvPr/>
          </p:nvSpPr>
          <p:spPr>
            <a:xfrm>
              <a:off x="9075739" y="23903926"/>
              <a:ext cx="1907189" cy="523220"/>
            </a:xfrm>
            <a:prstGeom prst="rect">
              <a:avLst/>
            </a:prstGeom>
            <a:noFill/>
          </p:spPr>
          <p:txBody>
            <a:bodyPr wrap="none" rtlCol="0">
              <a:spAutoFit/>
            </a:bodyPr>
            <a:lstStyle/>
            <a:p>
              <a:r>
                <a:rPr lang="en-US" sz="2800" b="1" dirty="0" smtClean="0"/>
                <a:t>LLC tumors </a:t>
              </a:r>
              <a:endParaRPr lang="en-US" sz="2800" b="1" dirty="0"/>
            </a:p>
          </p:txBody>
        </p:sp>
        <p:sp>
          <p:nvSpPr>
            <p:cNvPr id="98" name="ZoneTexte 97"/>
            <p:cNvSpPr txBox="1"/>
            <p:nvPr/>
          </p:nvSpPr>
          <p:spPr>
            <a:xfrm>
              <a:off x="8471321" y="30042595"/>
              <a:ext cx="693720" cy="276999"/>
            </a:xfrm>
            <a:prstGeom prst="rect">
              <a:avLst/>
            </a:prstGeom>
            <a:noFill/>
          </p:spPr>
          <p:txBody>
            <a:bodyPr wrap="none" rtlCol="0">
              <a:spAutoFit/>
            </a:bodyPr>
            <a:lstStyle/>
            <a:p>
              <a:r>
                <a:rPr lang="en-US" sz="1200" dirty="0" smtClean="0"/>
                <a:t>Vehicle</a:t>
              </a:r>
              <a:endParaRPr lang="en-US" sz="1200" dirty="0"/>
            </a:p>
          </p:txBody>
        </p:sp>
        <p:sp>
          <p:nvSpPr>
            <p:cNvPr id="99" name="ZoneTexte 98"/>
            <p:cNvSpPr txBox="1"/>
            <p:nvPr/>
          </p:nvSpPr>
          <p:spPr>
            <a:xfrm>
              <a:off x="9476169" y="30581371"/>
              <a:ext cx="532417" cy="276999"/>
            </a:xfrm>
            <a:prstGeom prst="rect">
              <a:avLst/>
            </a:prstGeom>
            <a:noFill/>
          </p:spPr>
          <p:txBody>
            <a:bodyPr wrap="none" rtlCol="0">
              <a:spAutoFit/>
            </a:bodyPr>
            <a:lstStyle/>
            <a:p>
              <a:r>
                <a:rPr lang="en-US" sz="1200" dirty="0" smtClean="0"/>
                <a:t>RTKI</a:t>
              </a:r>
              <a:endParaRPr lang="en-US" sz="1200" dirty="0"/>
            </a:p>
          </p:txBody>
        </p:sp>
        <p:sp>
          <p:nvSpPr>
            <p:cNvPr id="100" name="ZoneTexte 99"/>
            <p:cNvSpPr txBox="1"/>
            <p:nvPr/>
          </p:nvSpPr>
          <p:spPr>
            <a:xfrm>
              <a:off x="10370486" y="30927726"/>
              <a:ext cx="586669" cy="276999"/>
            </a:xfrm>
            <a:prstGeom prst="rect">
              <a:avLst/>
            </a:prstGeom>
            <a:noFill/>
          </p:spPr>
          <p:txBody>
            <a:bodyPr wrap="none" rtlCol="0">
              <a:spAutoFit/>
            </a:bodyPr>
            <a:lstStyle/>
            <a:p>
              <a:r>
                <a:rPr lang="en-US" sz="1200" dirty="0"/>
                <a:t> </a:t>
              </a:r>
              <a:r>
                <a:rPr lang="en-US" sz="1200" dirty="0" err="1" smtClean="0"/>
                <a:t>Reox</a:t>
              </a:r>
              <a:endParaRPr lang="en-US" sz="1200" dirty="0"/>
            </a:p>
          </p:txBody>
        </p:sp>
      </p:grpSp>
    </p:spTree>
    <p:extLst>
      <p:ext uri="{BB962C8B-B14F-4D97-AF65-F5344CB8AC3E}">
        <p14:creationId xmlns:p14="http://schemas.microsoft.com/office/powerpoint/2010/main" val="2456974108"/>
      </p:ext>
    </p:extLst>
  </p:cSld>
  <p:clrMapOvr>
    <a:masterClrMapping/>
  </p:clrMapOvr>
  <p:timing>
    <p:tnLst>
      <p:par>
        <p:cTn id="1" dur="indefinite" restart="never" nodeType="tmRoot"/>
      </p:par>
    </p:tnLst>
  </p:timing>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765</TotalTime>
  <Words>546</Words>
  <Application>Microsoft Office PowerPoint</Application>
  <PresentationFormat>Personnalisé</PresentationFormat>
  <Paragraphs>56</Paragraphs>
  <Slides>1</Slides>
  <Notes>0</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1</vt:i4>
      </vt:variant>
    </vt:vector>
  </HeadingPairs>
  <TitlesOfParts>
    <vt:vector size="7" baseType="lpstr">
      <vt:lpstr>MS PGothic</vt:lpstr>
      <vt:lpstr>Arial</vt:lpstr>
      <vt:lpstr>Book Antiqua</vt:lpstr>
      <vt:lpstr>Calibri</vt:lpstr>
      <vt:lpstr>Calibri Light</vt:lpstr>
      <vt:lpstr>Thème Office</vt:lpstr>
      <vt:lpstr>Présentation PowerPoint</vt:lpstr>
    </vt:vector>
  </TitlesOfParts>
  <Company>ULg</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gluis</dc:creator>
  <cp:lastModifiedBy>gluis</cp:lastModifiedBy>
  <cp:revision>38</cp:revision>
  <cp:lastPrinted>2016-10-24T12:56:07Z</cp:lastPrinted>
  <dcterms:created xsi:type="dcterms:W3CDTF">2016-10-11T14:45:41Z</dcterms:created>
  <dcterms:modified xsi:type="dcterms:W3CDTF">2016-10-24T12:58:18Z</dcterms:modified>
</cp:coreProperties>
</file>