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736" r:id="rId2"/>
    <p:sldId id="782" r:id="rId3"/>
    <p:sldId id="783" r:id="rId4"/>
    <p:sldId id="784" r:id="rId5"/>
    <p:sldId id="785" r:id="rId6"/>
    <p:sldId id="739" r:id="rId7"/>
    <p:sldId id="777" r:id="rId8"/>
    <p:sldId id="776" r:id="rId9"/>
    <p:sldId id="786" r:id="rId10"/>
    <p:sldId id="741" r:id="rId11"/>
    <p:sldId id="756" r:id="rId12"/>
    <p:sldId id="759" r:id="rId13"/>
    <p:sldId id="787" r:id="rId14"/>
    <p:sldId id="760" r:id="rId15"/>
    <p:sldId id="758" r:id="rId16"/>
    <p:sldId id="761" r:id="rId17"/>
    <p:sldId id="757" r:id="rId18"/>
    <p:sldId id="744" r:id="rId19"/>
    <p:sldId id="762" r:id="rId20"/>
    <p:sldId id="788" r:id="rId21"/>
    <p:sldId id="765" r:id="rId22"/>
    <p:sldId id="742" r:id="rId23"/>
    <p:sldId id="763" r:id="rId24"/>
    <p:sldId id="764" r:id="rId25"/>
    <p:sldId id="766" r:id="rId26"/>
    <p:sldId id="768" r:id="rId27"/>
    <p:sldId id="771" r:id="rId28"/>
    <p:sldId id="772" r:id="rId29"/>
    <p:sldId id="789" r:id="rId30"/>
    <p:sldId id="743" r:id="rId31"/>
    <p:sldId id="773" r:id="rId32"/>
    <p:sldId id="775" r:id="rId33"/>
    <p:sldId id="790" r:id="rId34"/>
    <p:sldId id="746" r:id="rId35"/>
    <p:sldId id="748" r:id="rId36"/>
    <p:sldId id="750" r:id="rId37"/>
    <p:sldId id="747" r:id="rId38"/>
    <p:sldId id="752" r:id="rId39"/>
    <p:sldId id="792" r:id="rId40"/>
    <p:sldId id="791" r:id="rId41"/>
    <p:sldId id="778" r:id="rId42"/>
    <p:sldId id="779" r:id="rId43"/>
    <p:sldId id="780" r:id="rId44"/>
    <p:sldId id="795" r:id="rId45"/>
    <p:sldId id="797" r:id="rId46"/>
    <p:sldId id="798" r:id="rId47"/>
    <p:sldId id="799" r:id="rId48"/>
    <p:sldId id="793" r:id="rId49"/>
    <p:sldId id="794" r:id="rId50"/>
    <p:sldId id="754" r:id="rId51"/>
    <p:sldId id="755" r:id="rId52"/>
    <p:sldId id="753" r:id="rId53"/>
    <p:sldId id="781" r:id="rId54"/>
    <p:sldId id="749" r:id="rId55"/>
    <p:sldId id="796" r:id="rId56"/>
  </p:sldIdLst>
  <p:sldSz cx="9144000" cy="6858000" type="screen4x3"/>
  <p:notesSz cx="10234613" cy="7099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F37C2F"/>
    <a:srgbClr val="08707D"/>
    <a:srgbClr val="4CD64D"/>
    <a:srgbClr val="9F1F63"/>
    <a:srgbClr val="BB294F"/>
    <a:srgbClr val="CA5876"/>
    <a:srgbClr val="5C2D83"/>
    <a:srgbClr val="284E8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5105" autoAdjust="0"/>
  </p:normalViewPr>
  <p:slideViewPr>
    <p:cSldViewPr>
      <p:cViewPr varScale="1">
        <p:scale>
          <a:sx n="109" d="100"/>
          <a:sy n="109" d="100"/>
        </p:scale>
        <p:origin x="-1590" y="-72"/>
      </p:cViewPr>
      <p:guideLst>
        <p:guide orient="horz" pos="2160"/>
        <p:guide pos="2880"/>
      </p:guideLst>
    </p:cSldViewPr>
  </p:slideViewPr>
  <p:outlineViewPr>
    <p:cViewPr>
      <p:scale>
        <a:sx n="33" d="100"/>
        <a:sy n="33" d="100"/>
      </p:scale>
      <p:origin x="48" y="30846"/>
    </p:cViewPr>
  </p:outlineViewPr>
  <p:notesTextViewPr>
    <p:cViewPr>
      <p:scale>
        <a:sx n="75" d="100"/>
        <a:sy n="75" d="100"/>
      </p:scale>
      <p:origin x="0" y="0"/>
    </p:cViewPr>
  </p:notesTextViewPr>
  <p:sorterViewPr>
    <p:cViewPr>
      <p:scale>
        <a:sx n="70" d="100"/>
        <a:sy n="70" d="100"/>
      </p:scale>
      <p:origin x="0" y="0"/>
    </p:cViewPr>
  </p:sorterViewPr>
  <p:notesViewPr>
    <p:cSldViewPr>
      <p:cViewPr varScale="1">
        <p:scale>
          <a:sx n="80" d="100"/>
          <a:sy n="80" d="100"/>
        </p:scale>
        <p:origin x="-3912" y="-78"/>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Feuil1!$B$1</c:f>
              <c:strCache>
                <c:ptCount val="1"/>
                <c:pt idx="0">
                  <c:v>Number of Hits</c:v>
                </c:pt>
              </c:strCache>
            </c:strRef>
          </c:tx>
          <c:spPr>
            <a:solidFill>
              <a:srgbClr val="00707F"/>
            </a:solidFill>
          </c:spPr>
          <c:invertIfNegative val="0"/>
          <c:dLbls>
            <c:showLegendKey val="0"/>
            <c:showVal val="1"/>
            <c:showCatName val="0"/>
            <c:showSerName val="0"/>
            <c:showPercent val="0"/>
            <c:showBubbleSize val="0"/>
            <c:showLeaderLines val="0"/>
          </c:dLbls>
          <c:cat>
            <c:strRef>
              <c:f>Feuil1!$A$2:$A$11</c:f>
              <c:strCache>
                <c:ptCount val="10"/>
                <c:pt idx="0">
                  <c:v>May 2017</c:v>
                </c:pt>
                <c:pt idx="1">
                  <c:v>Jun 2017</c:v>
                </c:pt>
                <c:pt idx="2">
                  <c:v>Jul 2017</c:v>
                </c:pt>
                <c:pt idx="3">
                  <c:v>Aug 2017</c:v>
                </c:pt>
                <c:pt idx="4">
                  <c:v>Sept 2017</c:v>
                </c:pt>
                <c:pt idx="5">
                  <c:v>Oct 2017</c:v>
                </c:pt>
                <c:pt idx="6">
                  <c:v>Nov 2017</c:v>
                </c:pt>
                <c:pt idx="7">
                  <c:v>Dec 2017</c:v>
                </c:pt>
                <c:pt idx="8">
                  <c:v>Jan 2018</c:v>
                </c:pt>
                <c:pt idx="9">
                  <c:v>Feb 2018</c:v>
                </c:pt>
              </c:strCache>
            </c:strRef>
          </c:cat>
          <c:val>
            <c:numRef>
              <c:f>Feuil1!$B$2:$B$11</c:f>
              <c:numCache>
                <c:formatCode>General</c:formatCode>
                <c:ptCount val="10"/>
                <c:pt idx="0">
                  <c:v>1555</c:v>
                </c:pt>
                <c:pt idx="1">
                  <c:v>6029</c:v>
                </c:pt>
                <c:pt idx="2">
                  <c:v>5696</c:v>
                </c:pt>
                <c:pt idx="3">
                  <c:v>6009</c:v>
                </c:pt>
                <c:pt idx="4">
                  <c:v>6744</c:v>
                </c:pt>
                <c:pt idx="5">
                  <c:v>7858</c:v>
                </c:pt>
                <c:pt idx="6">
                  <c:v>7485</c:v>
                </c:pt>
                <c:pt idx="7">
                  <c:v>5839</c:v>
                </c:pt>
                <c:pt idx="8">
                  <c:v>6834</c:v>
                </c:pt>
                <c:pt idx="9">
                  <c:v>5454</c:v>
                </c:pt>
              </c:numCache>
            </c:numRef>
          </c:val>
        </c:ser>
        <c:dLbls>
          <c:showLegendKey val="0"/>
          <c:showVal val="0"/>
          <c:showCatName val="0"/>
          <c:showSerName val="0"/>
          <c:showPercent val="0"/>
          <c:showBubbleSize val="0"/>
        </c:dLbls>
        <c:gapWidth val="150"/>
        <c:axId val="252896000"/>
        <c:axId val="252897536"/>
      </c:barChart>
      <c:catAx>
        <c:axId val="252896000"/>
        <c:scaling>
          <c:orientation val="minMax"/>
        </c:scaling>
        <c:delete val="0"/>
        <c:axPos val="b"/>
        <c:majorTickMark val="out"/>
        <c:minorTickMark val="none"/>
        <c:tickLblPos val="nextTo"/>
        <c:txPr>
          <a:bodyPr/>
          <a:lstStyle/>
          <a:p>
            <a:pPr>
              <a:defRPr sz="1600"/>
            </a:pPr>
            <a:endParaRPr lang="en-US"/>
          </a:p>
        </c:txPr>
        <c:crossAx val="252897536"/>
        <c:crosses val="autoZero"/>
        <c:auto val="1"/>
        <c:lblAlgn val="ctr"/>
        <c:lblOffset val="100"/>
        <c:noMultiLvlLbl val="0"/>
      </c:catAx>
      <c:valAx>
        <c:axId val="252897536"/>
        <c:scaling>
          <c:orientation val="minMax"/>
        </c:scaling>
        <c:delete val="0"/>
        <c:axPos val="l"/>
        <c:majorGridlines/>
        <c:numFmt formatCode="General" sourceLinked="1"/>
        <c:majorTickMark val="out"/>
        <c:minorTickMark val="none"/>
        <c:tickLblPos val="nextTo"/>
        <c:crossAx val="252896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2"/>
            <a:ext cx="4434998" cy="354965"/>
          </a:xfrm>
          <a:prstGeom prst="rect">
            <a:avLst/>
          </a:prstGeom>
        </p:spPr>
        <p:txBody>
          <a:bodyPr vert="horz" lIns="94752" tIns="47376" rIns="94752" bIns="47376" rtlCol="0"/>
          <a:lstStyle>
            <a:lvl1pPr algn="l">
              <a:defRPr sz="1200"/>
            </a:lvl1pPr>
          </a:lstStyle>
          <a:p>
            <a:endParaRPr lang="fr-BE"/>
          </a:p>
        </p:txBody>
      </p:sp>
      <p:sp>
        <p:nvSpPr>
          <p:cNvPr id="3" name="Espace réservé de la date 2"/>
          <p:cNvSpPr>
            <a:spLocks noGrp="1"/>
          </p:cNvSpPr>
          <p:nvPr>
            <p:ph type="dt" sz="quarter" idx="1"/>
          </p:nvPr>
        </p:nvSpPr>
        <p:spPr>
          <a:xfrm>
            <a:off x="5797251" y="2"/>
            <a:ext cx="4434998" cy="354965"/>
          </a:xfrm>
          <a:prstGeom prst="rect">
            <a:avLst/>
          </a:prstGeom>
        </p:spPr>
        <p:txBody>
          <a:bodyPr vert="horz" lIns="94752" tIns="47376" rIns="94752" bIns="47376" rtlCol="0"/>
          <a:lstStyle>
            <a:lvl1pPr algn="r">
              <a:defRPr sz="1200"/>
            </a:lvl1pPr>
          </a:lstStyle>
          <a:p>
            <a:fld id="{F5EA7798-A561-4C99-91F3-D24BACABD4A1}" type="datetimeFigureOut">
              <a:rPr lang="fr-BE" smtClean="0"/>
              <a:pPr/>
              <a:t>16-03-18</a:t>
            </a:fld>
            <a:endParaRPr lang="fr-BE"/>
          </a:p>
        </p:txBody>
      </p:sp>
      <p:sp>
        <p:nvSpPr>
          <p:cNvPr id="4" name="Espace réservé du pied de page 3"/>
          <p:cNvSpPr>
            <a:spLocks noGrp="1"/>
          </p:cNvSpPr>
          <p:nvPr>
            <p:ph type="ftr" sz="quarter" idx="2"/>
          </p:nvPr>
        </p:nvSpPr>
        <p:spPr>
          <a:xfrm>
            <a:off x="5" y="6743105"/>
            <a:ext cx="4434998" cy="354965"/>
          </a:xfrm>
          <a:prstGeom prst="rect">
            <a:avLst/>
          </a:prstGeom>
        </p:spPr>
        <p:txBody>
          <a:bodyPr vert="horz" lIns="94752" tIns="47376" rIns="94752" bIns="4737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5797251" y="6743105"/>
            <a:ext cx="4434998" cy="354965"/>
          </a:xfrm>
          <a:prstGeom prst="rect">
            <a:avLst/>
          </a:prstGeom>
        </p:spPr>
        <p:txBody>
          <a:bodyPr vert="horz" lIns="94752" tIns="47376" rIns="94752" bIns="47376"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5" y="2"/>
            <a:ext cx="4434998" cy="354965"/>
          </a:xfrm>
          <a:prstGeom prst="rect">
            <a:avLst/>
          </a:prstGeom>
        </p:spPr>
        <p:txBody>
          <a:bodyPr vert="horz" lIns="94752" tIns="47376" rIns="94752" bIns="47376" rtlCol="0"/>
          <a:lstStyle>
            <a:lvl1pPr algn="l">
              <a:defRPr sz="1200"/>
            </a:lvl1pPr>
          </a:lstStyle>
          <a:p>
            <a:endParaRPr lang="fr-BE"/>
          </a:p>
        </p:txBody>
      </p:sp>
      <p:sp>
        <p:nvSpPr>
          <p:cNvPr id="3" name="Espace réservé de la date 2"/>
          <p:cNvSpPr>
            <a:spLocks noGrp="1"/>
          </p:cNvSpPr>
          <p:nvPr>
            <p:ph type="dt" idx="1"/>
          </p:nvPr>
        </p:nvSpPr>
        <p:spPr>
          <a:xfrm>
            <a:off x="5797251" y="2"/>
            <a:ext cx="4434998" cy="354965"/>
          </a:xfrm>
          <a:prstGeom prst="rect">
            <a:avLst/>
          </a:prstGeom>
        </p:spPr>
        <p:txBody>
          <a:bodyPr vert="horz" lIns="94752" tIns="47376" rIns="94752" bIns="47376" rtlCol="0"/>
          <a:lstStyle>
            <a:lvl1pPr algn="r">
              <a:defRPr sz="1200"/>
            </a:lvl1pPr>
          </a:lstStyle>
          <a:p>
            <a:fld id="{5CFE7606-93E1-4414-B184-EF82DF2282F8}" type="datetimeFigureOut">
              <a:rPr lang="fr-BE" smtClean="0"/>
              <a:pPr/>
              <a:t>16-03-18</a:t>
            </a:fld>
            <a:endParaRPr lang="fr-BE"/>
          </a:p>
        </p:txBody>
      </p:sp>
      <p:sp>
        <p:nvSpPr>
          <p:cNvPr id="4" name="Espace réservé de l'image des diapositives 3"/>
          <p:cNvSpPr>
            <a:spLocks noGrp="1" noRot="1" noChangeAspect="1"/>
          </p:cNvSpPr>
          <p:nvPr>
            <p:ph type="sldImg" idx="2"/>
          </p:nvPr>
        </p:nvSpPr>
        <p:spPr>
          <a:xfrm>
            <a:off x="3343275" y="533400"/>
            <a:ext cx="3548063" cy="2660650"/>
          </a:xfrm>
          <a:prstGeom prst="rect">
            <a:avLst/>
          </a:prstGeom>
          <a:noFill/>
          <a:ln w="12700">
            <a:solidFill>
              <a:prstClr val="black"/>
            </a:solidFill>
          </a:ln>
        </p:spPr>
        <p:txBody>
          <a:bodyPr vert="horz" lIns="94752" tIns="47376" rIns="94752" bIns="47376" rtlCol="0" anchor="ctr"/>
          <a:lstStyle/>
          <a:p>
            <a:endParaRPr lang="fr-BE"/>
          </a:p>
        </p:txBody>
      </p:sp>
      <p:sp>
        <p:nvSpPr>
          <p:cNvPr id="5" name="Espace réservé des commentaires 4"/>
          <p:cNvSpPr>
            <a:spLocks noGrp="1"/>
          </p:cNvSpPr>
          <p:nvPr>
            <p:ph type="body" sz="quarter" idx="3"/>
          </p:nvPr>
        </p:nvSpPr>
        <p:spPr>
          <a:xfrm>
            <a:off x="1023463" y="3372170"/>
            <a:ext cx="8187690" cy="3194685"/>
          </a:xfrm>
          <a:prstGeom prst="rect">
            <a:avLst/>
          </a:prstGeom>
        </p:spPr>
        <p:txBody>
          <a:bodyPr vert="horz" lIns="94752" tIns="47376" rIns="94752" bIns="4737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5" y="6743105"/>
            <a:ext cx="4434998" cy="354965"/>
          </a:xfrm>
          <a:prstGeom prst="rect">
            <a:avLst/>
          </a:prstGeom>
        </p:spPr>
        <p:txBody>
          <a:bodyPr vert="horz" lIns="94752" tIns="47376" rIns="94752" bIns="4737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5797251" y="6743105"/>
            <a:ext cx="4434998" cy="354965"/>
          </a:xfrm>
          <a:prstGeom prst="rect">
            <a:avLst/>
          </a:prstGeom>
        </p:spPr>
        <p:txBody>
          <a:bodyPr vert="horz" lIns="94752" tIns="47376" rIns="94752" bIns="47376"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Espace réservé du pied de page 3"/>
          <p:cNvSpPr>
            <a:spLocks noGrp="1"/>
          </p:cNvSpPr>
          <p:nvPr>
            <p:ph type="ftr" sz="quarter" idx="10"/>
          </p:nvPr>
        </p:nvSpPr>
        <p:spPr/>
        <p:txBody>
          <a:bodyPr vert="horz" anchor="ctr" anchorCtr="0"/>
          <a:lstStyle>
            <a:lvl1pPr>
              <a:defRPr>
                <a:solidFill>
                  <a:schemeClr val="bg1"/>
                </a:solidFill>
              </a:defRPr>
            </a:lvl1pPr>
          </a:lstStyle>
          <a:p>
            <a:r>
              <a:rPr lang="en-US" dirty="0" smtClean="0"/>
              <a:t>Open Access discovery: ULiège experience with aggregators and discovery tools providers...</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4000" b="1"/>
            </a:lvl1pPr>
          </a:lstStyle>
          <a:p>
            <a:r>
              <a:rPr lang="fr-FR" dirty="0" smtClean="0"/>
              <a:t>Modifiez le style du titre</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userDrawn="1"/>
        </p:nvSpPr>
        <p:spPr>
          <a:xfrm>
            <a:off x="8458200" y="0"/>
            <a:ext cx="685800" cy="68580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458200" y="5486400"/>
            <a:ext cx="685800" cy="6858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Slide Number Placeholder 5"/>
          <p:cNvSpPr>
            <a:spLocks noGrp="1"/>
          </p:cNvSpPr>
          <p:nvPr>
            <p:ph type="sldNum" sz="quarter" idx="4"/>
          </p:nvPr>
        </p:nvSpPr>
        <p:spPr>
          <a:xfrm>
            <a:off x="8531788" y="627312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10" name="Footer Placeholder 4"/>
          <p:cNvSpPr>
            <a:spLocks noGrp="1"/>
          </p:cNvSpPr>
          <p:nvPr>
            <p:ph type="ftr" sz="quarter" idx="3"/>
          </p:nvPr>
        </p:nvSpPr>
        <p:spPr>
          <a:xfrm rot="16200000">
            <a:off x="5798642" y="2994445"/>
            <a:ext cx="5977373" cy="365760"/>
          </a:xfrm>
          <a:prstGeom prst="rect">
            <a:avLst/>
          </a:prstGeom>
        </p:spPr>
        <p:txBody>
          <a:bodyPr/>
          <a:lstStyle>
            <a:lvl1pPr>
              <a:defRPr sz="1200" b="0" baseline="0">
                <a:solidFill>
                  <a:schemeClr val="bg1"/>
                </a:solidFill>
              </a:defRPr>
            </a:lvl1pPr>
          </a:lstStyle>
          <a:p>
            <a:r>
              <a:rPr lang="en-US" dirty="0" smtClean="0"/>
              <a:t>Open Access discovery: ULiège experience with aggregators and discovery tools providers...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8" name="Footer Placeholder 4"/>
          <p:cNvSpPr>
            <a:spLocks noGrp="1"/>
          </p:cNvSpPr>
          <p:nvPr>
            <p:ph type="ftr" sz="quarter" idx="3"/>
          </p:nvPr>
        </p:nvSpPr>
        <p:spPr>
          <a:xfrm rot="16200000">
            <a:off x="5798642" y="2994445"/>
            <a:ext cx="5977373" cy="365760"/>
          </a:xfrm>
          <a:prstGeom prst="rect">
            <a:avLst/>
          </a:prstGeom>
        </p:spPr>
        <p:txBody>
          <a:bodyPr/>
          <a:lstStyle>
            <a:lvl1pPr>
              <a:defRPr sz="1200" b="0" baseline="0">
                <a:solidFill>
                  <a:schemeClr val="bg1"/>
                </a:solidFill>
              </a:defRPr>
            </a:lvl1pPr>
          </a:lstStyle>
          <a:p>
            <a:r>
              <a:rPr lang="en-US" dirty="0" smtClean="0"/>
              <a:t>Open Access discovery: ULiège experience with aggregators and discovery tools providers...</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dirty="0"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dirty="0"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dirty="0"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dirty="0"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dirty="0"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0" name="Footer Placeholder 4"/>
          <p:cNvSpPr>
            <a:spLocks noGrp="1"/>
          </p:cNvSpPr>
          <p:nvPr>
            <p:ph type="ftr" sz="quarter" idx="13"/>
          </p:nvPr>
        </p:nvSpPr>
        <p:spPr>
          <a:xfrm rot="16200000">
            <a:off x="5798642" y="2994445"/>
            <a:ext cx="5977373" cy="365760"/>
          </a:xfrm>
          <a:prstGeom prst="rect">
            <a:avLst/>
          </a:prstGeom>
        </p:spPr>
        <p:txBody>
          <a:bodyPr/>
          <a:lstStyle>
            <a:lvl1pPr>
              <a:defRPr sz="1200" b="0" baseline="0">
                <a:solidFill>
                  <a:schemeClr val="bg1"/>
                </a:solidFill>
              </a:defRPr>
            </a:lvl1pPr>
          </a:lstStyle>
          <a:p>
            <a:r>
              <a:rPr lang="en-US" dirty="0" smtClean="0"/>
              <a:t>Open Access discovery: ULiège experience with aggregators and discovery tools providers...</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6" name="Footer Placeholder 4"/>
          <p:cNvSpPr>
            <a:spLocks noGrp="1"/>
          </p:cNvSpPr>
          <p:nvPr>
            <p:ph type="ftr" sz="quarter" idx="3"/>
          </p:nvPr>
        </p:nvSpPr>
        <p:spPr>
          <a:xfrm rot="16200000">
            <a:off x="5798642" y="2994445"/>
            <a:ext cx="5977373" cy="365760"/>
          </a:xfrm>
          <a:prstGeom prst="rect">
            <a:avLst/>
          </a:prstGeom>
        </p:spPr>
        <p:txBody>
          <a:bodyPr/>
          <a:lstStyle>
            <a:lvl1pPr>
              <a:defRPr sz="1200" b="0" baseline="0">
                <a:solidFill>
                  <a:schemeClr val="bg1"/>
                </a:solidFill>
              </a:defRPr>
            </a:lvl1pPr>
          </a:lstStyle>
          <a:p>
            <a:r>
              <a:rPr lang="en-US" dirty="0" smtClean="0"/>
              <a:t>Open Access discovery: ULiège experience with aggregators and discovery tools providers...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5" name="Footer Placeholder 4"/>
          <p:cNvSpPr>
            <a:spLocks noGrp="1"/>
          </p:cNvSpPr>
          <p:nvPr>
            <p:ph type="ftr" sz="quarter" idx="3"/>
          </p:nvPr>
        </p:nvSpPr>
        <p:spPr>
          <a:xfrm rot="16200000">
            <a:off x="5798642" y="2994445"/>
            <a:ext cx="5977373" cy="365760"/>
          </a:xfrm>
          <a:prstGeom prst="rect">
            <a:avLst/>
          </a:prstGeom>
        </p:spPr>
        <p:txBody>
          <a:bodyPr/>
          <a:lstStyle>
            <a:lvl1pPr>
              <a:defRPr sz="1200" b="0" baseline="0">
                <a:solidFill>
                  <a:schemeClr val="bg1"/>
                </a:solidFill>
              </a:defRPr>
            </a:lvl1pPr>
          </a:lstStyle>
          <a:p>
            <a:r>
              <a:rPr lang="en-US" dirty="0" smtClean="0"/>
              <a:t>Open Access discovery: ULiège experience with aggregators and discovery tools providers...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087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627312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5798642" y="2994445"/>
            <a:ext cx="5977373" cy="365760"/>
          </a:xfrm>
          <a:prstGeom prst="rect">
            <a:avLst/>
          </a:prstGeom>
        </p:spPr>
        <p:txBody>
          <a:bodyPr anchor="ctr"/>
          <a:lstStyle>
            <a:lvl1pPr>
              <a:defRPr sz="1200" b="0" baseline="0">
                <a:solidFill>
                  <a:schemeClr val="bg1"/>
                </a:solidFill>
              </a:defRPr>
            </a:lvl1pPr>
          </a:lstStyle>
          <a:p>
            <a:r>
              <a:rPr lang="en-US" dirty="0" smtClean="0"/>
              <a:t>Open Access discovery: ULiège experience with aggregators and discovery tools providers...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rgbClr val="00707F"/>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rgbClr val="00707F"/>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rgbClr val="00707F"/>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rgbClr val="00707F"/>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rgbClr val="00707F"/>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rgbClr val="00707F"/>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dl.handle.net/2268/22134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Primo_Central/Product_Documentation/Institutional_Repository_Progr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knowledge.exlibrisgroup.com/@api/deki/files/60464/Primo_2018_Roadmap_Highlights.pdf?revision=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popups.uliege.be/" TargetMode="External"/><Relationship Id="rId2" Type="http://schemas.openxmlformats.org/officeDocument/2006/relationships/hyperlink" Target="https://orbi.uliege.b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knowledge.exlibrisgroup.com/Summon/Product_Documentation/Summon%3A_Open_Access_Filt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deas.exlibrisgroup.com/forums/574345-cont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help.ebsco.com/interfaces/EBSCO_Discovery_Service/EDS_Catalogs_IR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ore.ac.uk/joi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ideas.exlibrisgroup.com/forums/574345-content/suggestions/19079788-cor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figshare.com/articles/All_about_that_BASE/583161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deas.exlibrisgroup.com/forums/574345-content/suggestions/19027240-base-bielefeld-academic-search-engine"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base-search.net/Search/Results?q=dccoll:ftorbi&amp;refid=dctablee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cbi.nlm.nih.gov/projects/linkout/journals/htmllists.cgi?type_id=16#institutional&amp;20repository" TargetMode="External"/><Relationship Id="rId2" Type="http://schemas.openxmlformats.org/officeDocument/2006/relationships/hyperlink" Target="https://www.ncbi.nlm.nih.gov/projects/linkout/doc/IR-applicati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cbi.nlm.nih.gov/pubmed/27916346"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niso.org/publications/rp/rp-19-201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base-search.net/about/en/faq_oai.ph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val.base-search.net/" TargetMode="External"/><Relationship Id="rId1" Type="http://schemas.openxmlformats.org/officeDocument/2006/relationships/slideLayout" Target="../slideLayouts/slideLayout2.xml"/><Relationship Id="rId4" Type="http://schemas.openxmlformats.org/officeDocument/2006/relationships/hyperlink" Target="http://validator.oaipmh.com/"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arxiv.org/abs/1705.00578" TargetMode="External"/><Relationship Id="rId13" Type="http://schemas.openxmlformats.org/officeDocument/2006/relationships/hyperlink" Target="http://musingsaboutlibrarianship.blogspot.be/2018/03/enhancing-discovery-of-institutional.html" TargetMode="External"/><Relationship Id="rId3" Type="http://schemas.openxmlformats.org/officeDocument/2006/relationships/hyperlink" Target="https://help.ebsco.com/interfaces/EBSCO_Discovery_Service/EDS_Catalogs_IRs" TargetMode="External"/><Relationship Id="rId7" Type="http://schemas.openxmlformats.org/officeDocument/2006/relationships/hyperlink" Target="http://www.niso.org/publications/rp/rp-19-2014" TargetMode="External"/><Relationship Id="rId12" Type="http://schemas.openxmlformats.org/officeDocument/2006/relationships/hyperlink" Target="http://hdl.handle.net/2268/185329" TargetMode="External"/><Relationship Id="rId2" Type="http://schemas.openxmlformats.org/officeDocument/2006/relationships/hyperlink" Target="http://hdl.handle.net/2268/213502" TargetMode="External"/><Relationship Id="rId1" Type="http://schemas.openxmlformats.org/officeDocument/2006/relationships/slideLayout" Target="../slideLayouts/slideLayout2.xml"/><Relationship Id="rId6" Type="http://schemas.openxmlformats.org/officeDocument/2006/relationships/hyperlink" Target="https://knowledge.exlibrisgroup.com/Summon/Product_Documentation/Summon:_Open_Access_Filter" TargetMode="External"/><Relationship Id="rId11" Type="http://schemas.openxmlformats.org/officeDocument/2006/relationships/hyperlink" Target="http://hdl.handle.net/2268/216256" TargetMode="External"/><Relationship Id="rId5" Type="http://schemas.openxmlformats.org/officeDocument/2006/relationships/hyperlink" Target="http://www.exlibrisgroup.com/category/PrimoCentral" TargetMode="External"/><Relationship Id="rId10" Type="http://schemas.openxmlformats.org/officeDocument/2006/relationships/hyperlink" Target="https://doi.org/10.6084/m9.figshare.5831619.v3" TargetMode="External"/><Relationship Id="rId4" Type="http://schemas.openxmlformats.org/officeDocument/2006/relationships/hyperlink" Target="https://knowledge.exlibrisgroup.com/@api/deki/files/60464/Primo_2018_Roadmap_Highlights.pdf?revision=2" TargetMode="External"/><Relationship Id="rId9" Type="http://schemas.openxmlformats.org/officeDocument/2006/relationships/hyperlink" Target="https://knowledge.exlibrisgroup.com/@api/deki/files/58325/IGeLU_2017_-_Leveraging_Content_and_Big_Data_Analytics_for_Better_Discovery_-_Christine_Stohn_Eddie_Neuwirth.pdf?revision=1" TargetMode="External"/><Relationship Id="rId14" Type="http://schemas.openxmlformats.org/officeDocument/2006/relationships/hyperlink" Target="https://doi.org/10.1002/leap.1078"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hdl.handle.net/2268/221340"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scholar.google.com/intl/en/scholar/inclusion.html#cont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holar.google.com/intl/en/scholar/inclusion.html#index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611560" y="3933056"/>
            <a:ext cx="7776864" cy="1066800"/>
          </a:xfrm>
        </p:spPr>
        <p:txBody>
          <a:bodyPr>
            <a:noAutofit/>
          </a:bodyPr>
          <a:lstStyle/>
          <a:p>
            <a:r>
              <a:rPr lang="en-US" sz="2400" dirty="0">
                <a:solidFill>
                  <a:schemeClr val="bg1">
                    <a:lumMod val="50000"/>
                  </a:schemeClr>
                </a:solidFill>
              </a:rPr>
              <a:t>ULiège experience with aggregators and discovery tools providers. Be proactive and apply best practices (if you can...)</a:t>
            </a:r>
          </a:p>
        </p:txBody>
      </p:sp>
      <p:sp>
        <p:nvSpPr>
          <p:cNvPr id="3" name="Titre 2"/>
          <p:cNvSpPr>
            <a:spLocks noGrp="1"/>
          </p:cNvSpPr>
          <p:nvPr>
            <p:ph type="title"/>
          </p:nvPr>
        </p:nvSpPr>
        <p:spPr/>
        <p:txBody>
          <a:bodyPr/>
          <a:lstStyle/>
          <a:p>
            <a:r>
              <a:rPr lang="en-US" sz="4400" dirty="0">
                <a:solidFill>
                  <a:srgbClr val="08707D"/>
                </a:solidFill>
              </a:rPr>
              <a:t>Open Access </a:t>
            </a:r>
            <a:r>
              <a:rPr lang="en-US" sz="4400" dirty="0" smtClean="0">
                <a:solidFill>
                  <a:srgbClr val="08707D"/>
                </a:solidFill>
              </a:rPr>
              <a:t>discovery</a:t>
            </a:r>
            <a:endParaRPr lang="en-US" sz="4400" dirty="0">
              <a:solidFill>
                <a:srgbClr val="08707D"/>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81"/>
            <a:ext cx="2380862" cy="104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572000" y="5805264"/>
            <a:ext cx="3600400" cy="369332"/>
          </a:xfrm>
          <a:prstGeom prst="rect">
            <a:avLst/>
          </a:prstGeom>
          <a:noFill/>
        </p:spPr>
        <p:txBody>
          <a:bodyPr wrap="square" rtlCol="0">
            <a:spAutoFit/>
          </a:bodyPr>
          <a:lstStyle/>
          <a:p>
            <a:endParaRPr lang="en-US" dirty="0"/>
          </a:p>
        </p:txBody>
      </p:sp>
      <p:sp>
        <p:nvSpPr>
          <p:cNvPr id="5" name="ZoneTexte 4"/>
          <p:cNvSpPr txBox="1"/>
          <p:nvPr/>
        </p:nvSpPr>
        <p:spPr>
          <a:xfrm>
            <a:off x="3663316" y="6066874"/>
            <a:ext cx="4680520" cy="584775"/>
          </a:xfrm>
          <a:prstGeom prst="rect">
            <a:avLst/>
          </a:prstGeom>
          <a:noFill/>
        </p:spPr>
        <p:txBody>
          <a:bodyPr wrap="square" rtlCol="0">
            <a:spAutoFit/>
          </a:bodyPr>
          <a:lstStyle/>
          <a:p>
            <a:pPr algn="r"/>
            <a:r>
              <a:rPr lang="fr-BE" sz="1600" dirty="0" smtClean="0"/>
              <a:t>Myriam Bastin,</a:t>
            </a:r>
            <a:r>
              <a:rPr lang="fr-BE" sz="1600" dirty="0"/>
              <a:t> </a:t>
            </a:r>
            <a:r>
              <a:rPr lang="fr-BE" sz="1600" dirty="0" err="1"/>
              <a:t>University</a:t>
            </a:r>
            <a:r>
              <a:rPr lang="fr-BE" sz="1600" dirty="0"/>
              <a:t> of Liège Library</a:t>
            </a:r>
            <a:endParaRPr lang="en-US" sz="1600" dirty="0"/>
          </a:p>
          <a:p>
            <a:pPr algn="r"/>
            <a:r>
              <a:rPr lang="fr-BE" sz="1600" dirty="0" smtClean="0"/>
              <a:t>François Renaville, </a:t>
            </a:r>
            <a:r>
              <a:rPr lang="fr-BE" sz="1600" dirty="0" err="1" smtClean="0"/>
              <a:t>University</a:t>
            </a:r>
            <a:r>
              <a:rPr lang="fr-BE" sz="1600" dirty="0" smtClean="0"/>
              <a:t> of Liège Library</a:t>
            </a:r>
            <a:endParaRPr lang="en-US" sz="1600" dirty="0"/>
          </a:p>
        </p:txBody>
      </p:sp>
      <p:sp>
        <p:nvSpPr>
          <p:cNvPr id="6" name="ZoneTexte 5"/>
          <p:cNvSpPr txBox="1"/>
          <p:nvPr/>
        </p:nvSpPr>
        <p:spPr>
          <a:xfrm>
            <a:off x="4355976" y="260648"/>
            <a:ext cx="3816424" cy="769441"/>
          </a:xfrm>
          <a:prstGeom prst="rect">
            <a:avLst/>
          </a:prstGeom>
          <a:noFill/>
        </p:spPr>
        <p:txBody>
          <a:bodyPr wrap="square" rtlCol="0">
            <a:spAutoFit/>
          </a:bodyPr>
          <a:lstStyle/>
          <a:p>
            <a:pPr algn="r"/>
            <a:r>
              <a:rPr lang="en-US" sz="2400" b="1" dirty="0" smtClean="0"/>
              <a:t>Erasmus Week Open Access</a:t>
            </a:r>
          </a:p>
          <a:p>
            <a:pPr algn="r"/>
            <a:r>
              <a:rPr lang="en-US" sz="2000" i="1" dirty="0" smtClean="0"/>
              <a:t>March 12-16, 2018</a:t>
            </a:r>
            <a:endParaRPr lang="en-US" sz="2000" i="1" dirty="0"/>
          </a:p>
        </p:txBody>
      </p:sp>
      <p:sp>
        <p:nvSpPr>
          <p:cNvPr id="7" name="ZoneTexte 6"/>
          <p:cNvSpPr txBox="1"/>
          <p:nvPr/>
        </p:nvSpPr>
        <p:spPr>
          <a:xfrm>
            <a:off x="14041" y="6359262"/>
            <a:ext cx="4104456" cy="338554"/>
          </a:xfrm>
          <a:prstGeom prst="rect">
            <a:avLst/>
          </a:prstGeom>
          <a:noFill/>
        </p:spPr>
        <p:txBody>
          <a:bodyPr wrap="square" rtlCol="0">
            <a:spAutoFit/>
          </a:bodyPr>
          <a:lstStyle/>
          <a:p>
            <a:r>
              <a:rPr lang="en-US" sz="1600" dirty="0">
                <a:hlinkClick r:id="rId3"/>
              </a:rPr>
              <a:t>http://</a:t>
            </a:r>
            <a:r>
              <a:rPr lang="en-US" sz="1600" dirty="0" smtClean="0">
                <a:hlinkClick r:id="rId3"/>
              </a:rPr>
              <a:t>hdl.handle.net/2268/221340</a:t>
            </a:r>
            <a:r>
              <a:rPr lang="en-US" sz="1600" dirty="0" smtClean="0"/>
              <a:t> </a:t>
            </a:r>
            <a:endParaRPr lang="en-US" sz="1600" dirty="0"/>
          </a:p>
        </p:txBody>
      </p:sp>
    </p:spTree>
    <p:extLst>
      <p:ext uri="{BB962C8B-B14F-4D97-AF65-F5344CB8AC3E}">
        <p14:creationId xmlns:p14="http://schemas.microsoft.com/office/powerpoint/2010/main" val="272640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Primo Central Index</a:t>
            </a:r>
            <a:endParaRPr lang="en-US" dirty="0"/>
          </a:p>
        </p:txBody>
      </p:sp>
      <p:sp>
        <p:nvSpPr>
          <p:cNvPr id="3" name="Espace réservé du contenu 2"/>
          <p:cNvSpPr>
            <a:spLocks noGrp="1"/>
          </p:cNvSpPr>
          <p:nvPr>
            <p:ph idx="1"/>
          </p:nvPr>
        </p:nvSpPr>
        <p:spPr/>
        <p:txBody>
          <a:bodyPr>
            <a:normAutofit/>
          </a:bodyPr>
          <a:lstStyle/>
          <a:p>
            <a:r>
              <a:rPr lang="en-US" dirty="0" smtClean="0"/>
              <a:t>Primo Central Index (PCI) = name for Ex Libris’ mega-index of “hundreds of millions of scholarly e-resources of global and regional importance. These include journal articles, e-books, reviews, legal documents and more that are harvested from primary and secondary publishers and aggregators, and from open-access repositories.” </a:t>
            </a:r>
          </a:p>
          <a:p>
            <a:pPr lvl="1"/>
            <a:r>
              <a:rPr lang="en-US" dirty="0" smtClean="0"/>
              <a:t>records are mainly provided by publishers, who provide the metadata from their publication platforms, and by aggregators (Gale, ProQuest) and their databases. </a:t>
            </a:r>
          </a:p>
          <a:p>
            <a:pPr lvl="1"/>
            <a:r>
              <a:rPr lang="en-US" dirty="0" smtClean="0"/>
              <a:t>In addition: large collections and archives of free scholarly materials: </a:t>
            </a:r>
            <a:r>
              <a:rPr lang="en-US" i="1" dirty="0" smtClean="0"/>
              <a:t>ArXiv.org</a:t>
            </a:r>
            <a:r>
              <a:rPr lang="en-US" dirty="0" smtClean="0"/>
              <a:t>, </a:t>
            </a:r>
            <a:r>
              <a:rPr lang="en-US" i="1" dirty="0" smtClean="0"/>
              <a:t>HAL (Hyper Article </a:t>
            </a:r>
            <a:r>
              <a:rPr lang="en-US" i="1" dirty="0" err="1" smtClean="0"/>
              <a:t>en</a:t>
            </a:r>
            <a:r>
              <a:rPr lang="en-US" i="1" dirty="0" smtClean="0"/>
              <a:t> </a:t>
            </a:r>
            <a:r>
              <a:rPr lang="en-US" i="1" dirty="0" err="1" smtClean="0"/>
              <a:t>Ligne</a:t>
            </a:r>
            <a:r>
              <a:rPr lang="en-US" i="1" dirty="0" smtClean="0"/>
              <a:t>)</a:t>
            </a:r>
            <a:r>
              <a:rPr lang="en-US" dirty="0" smtClean="0"/>
              <a:t>, </a:t>
            </a:r>
            <a:r>
              <a:rPr lang="en-US" i="1" dirty="0" smtClean="0"/>
              <a:t>OAPEN: Open Access Publishing in European Networks</a:t>
            </a:r>
            <a:r>
              <a:rPr lang="en-US" dirty="0" smtClean="0"/>
              <a:t>, </a:t>
            </a:r>
            <a:r>
              <a:rPr lang="en-US" i="1" dirty="0" err="1" smtClean="0"/>
              <a:t>SwePub</a:t>
            </a:r>
            <a:r>
              <a:rPr lang="en-US" dirty="0" smtClean="0"/>
              <a:t>, </a:t>
            </a:r>
            <a:r>
              <a:rPr lang="en-US" i="1" dirty="0" smtClean="0"/>
              <a:t>Norwegian Open Research Archives.</a:t>
            </a:r>
          </a:p>
          <a:p>
            <a:pPr lvl="1"/>
            <a:endParaRPr lang="en-US" dirty="0" smtClean="0"/>
          </a:p>
          <a:p>
            <a:r>
              <a:rPr lang="en-US" dirty="0" smtClean="0"/>
              <a:t>Early 2013: Ex Libris started to add institutional repositories into Primo Central Index, see </a:t>
            </a:r>
            <a:r>
              <a:rPr lang="en-US" i="1" dirty="0" smtClean="0"/>
              <a:t>Ex Libris Institutional Repository Program</a:t>
            </a:r>
            <a:r>
              <a:rPr lang="en-US" dirty="0" smtClean="0"/>
              <a:t> </a:t>
            </a:r>
            <a:r>
              <a:rPr lang="en-US" sz="1200" dirty="0" smtClean="0">
                <a:hlinkClick r:id="rId2"/>
              </a:rPr>
              <a:t>https://knowledge.exlibrisgroup.com/Primo_Central/Product_Documentation/Institutional_Repository_Program</a:t>
            </a:r>
            <a:r>
              <a:rPr lang="en-US" sz="1200" dirty="0" smtClean="0"/>
              <a:t> </a:t>
            </a:r>
          </a:p>
          <a:p>
            <a:endParaRPr lang="en-US" dirty="0" smtClean="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10</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2249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11</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7" y="1411518"/>
            <a:ext cx="9129467" cy="475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55576" y="6093296"/>
            <a:ext cx="5184576" cy="369332"/>
          </a:xfrm>
          <a:prstGeom prst="rect">
            <a:avLst/>
          </a:prstGeom>
          <a:noFill/>
        </p:spPr>
        <p:txBody>
          <a:bodyPr wrap="square" rtlCol="0">
            <a:spAutoFit/>
          </a:bodyPr>
          <a:lstStyle/>
          <a:p>
            <a:r>
              <a:rPr lang="en-US" dirty="0"/>
              <a:t>Update frequency is not always </a:t>
            </a:r>
            <a:r>
              <a:rPr lang="en-US" dirty="0" smtClean="0"/>
              <a:t>respected…</a:t>
            </a:r>
            <a:endParaRPr lang="en-US" dirty="0"/>
          </a:p>
        </p:txBody>
      </p:sp>
    </p:spTree>
    <p:extLst>
      <p:ext uri="{BB962C8B-B14F-4D97-AF65-F5344CB8AC3E}">
        <p14:creationId xmlns:p14="http://schemas.microsoft.com/office/powerpoint/2010/main" val="226520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Growth</a:t>
            </a:r>
            <a:r>
              <a:rPr lang="fr-BE" dirty="0" smtClean="0"/>
              <a:t> of </a:t>
            </a:r>
            <a:r>
              <a:rPr lang="fr-BE" dirty="0" err="1" smtClean="0"/>
              <a:t>IRs</a:t>
            </a:r>
            <a:r>
              <a:rPr lang="fr-BE" dirty="0" smtClean="0"/>
              <a:t> in PCI</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12</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77" y="1196752"/>
            <a:ext cx="7776864" cy="428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colade fermante 5"/>
          <p:cNvSpPr/>
          <p:nvPr/>
        </p:nvSpPr>
        <p:spPr>
          <a:xfrm rot="5400000">
            <a:off x="5728378" y="24358"/>
            <a:ext cx="432048" cy="460851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4972294" y="2706515"/>
            <a:ext cx="1944216" cy="677108"/>
          </a:xfrm>
          <a:prstGeom prst="rect">
            <a:avLst/>
          </a:prstGeom>
          <a:noFill/>
        </p:spPr>
        <p:txBody>
          <a:bodyPr wrap="square" rtlCol="0">
            <a:spAutoFit/>
          </a:bodyPr>
          <a:lstStyle/>
          <a:p>
            <a:pPr algn="ctr"/>
            <a:r>
              <a:rPr lang="fr-BE" dirty="0" smtClean="0">
                <a:solidFill>
                  <a:srgbClr val="FF0000"/>
                </a:solidFill>
              </a:rPr>
              <a:t>???</a:t>
            </a:r>
          </a:p>
          <a:p>
            <a:pPr algn="ctr"/>
            <a:r>
              <a:rPr lang="fr-BE" sz="2000" dirty="0" smtClean="0">
                <a:solidFill>
                  <a:srgbClr val="FF0000"/>
                </a:solidFill>
              </a:rPr>
              <a:t>Not </a:t>
            </a:r>
            <a:r>
              <a:rPr lang="fr-BE" sz="2000" dirty="0" err="1" smtClean="0">
                <a:solidFill>
                  <a:srgbClr val="FF0000"/>
                </a:solidFill>
              </a:rPr>
              <a:t>very</a:t>
            </a:r>
            <a:r>
              <a:rPr lang="fr-BE" sz="2000" dirty="0" smtClean="0">
                <a:solidFill>
                  <a:srgbClr val="FF0000"/>
                </a:solidFill>
              </a:rPr>
              <a:t> active…</a:t>
            </a:r>
            <a:endParaRPr lang="en-US" sz="2000" dirty="0">
              <a:solidFill>
                <a:srgbClr val="FF0000"/>
              </a:solidFill>
            </a:endParaRPr>
          </a:p>
        </p:txBody>
      </p:sp>
      <p:sp>
        <p:nvSpPr>
          <p:cNvPr id="3" name="ZoneTexte 2"/>
          <p:cNvSpPr txBox="1"/>
          <p:nvPr/>
        </p:nvSpPr>
        <p:spPr>
          <a:xfrm>
            <a:off x="683568" y="5949280"/>
            <a:ext cx="7272808" cy="430887"/>
          </a:xfrm>
          <a:prstGeom prst="rect">
            <a:avLst/>
          </a:prstGeom>
          <a:noFill/>
        </p:spPr>
        <p:txBody>
          <a:bodyPr wrap="square" rtlCol="0">
            <a:spAutoFit/>
          </a:bodyPr>
          <a:lstStyle/>
          <a:p>
            <a:r>
              <a:rPr lang="en-US" sz="1100" u="sng" dirty="0" smtClean="0"/>
              <a:t>Note</a:t>
            </a:r>
            <a:r>
              <a:rPr lang="en-US" sz="1100" dirty="0" smtClean="0"/>
              <a:t>: There are currently less that 77 IRs in the PCI ‘Institutional Repositories’ section (73).  Some IRs have been removed or moved to another section without any notification.</a:t>
            </a:r>
            <a:endParaRPr lang="en-US" sz="1100" dirty="0"/>
          </a:p>
        </p:txBody>
      </p:sp>
    </p:spTree>
    <p:extLst>
      <p:ext uri="{BB962C8B-B14F-4D97-AF65-F5344CB8AC3E}">
        <p14:creationId xmlns:p14="http://schemas.microsoft.com/office/powerpoint/2010/main" val="307431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But Ex Libris is still working on OA…</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13</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
        <p:nvSpPr>
          <p:cNvPr id="6" name="Rectangle 5"/>
          <p:cNvSpPr/>
          <p:nvPr/>
        </p:nvSpPr>
        <p:spPr>
          <a:xfrm>
            <a:off x="76548" y="6362109"/>
            <a:ext cx="8352928" cy="276999"/>
          </a:xfrm>
          <a:prstGeom prst="rect">
            <a:avLst/>
          </a:prstGeom>
        </p:spPr>
        <p:txBody>
          <a:bodyPr wrap="square">
            <a:spAutoFit/>
          </a:bodyPr>
          <a:lstStyle/>
          <a:p>
            <a:r>
              <a:rPr lang="en-US" sz="1200" dirty="0">
                <a:hlinkClick r:id="rId2"/>
              </a:rPr>
              <a:t>https://knowledge.exlibrisgroup.com/@</a:t>
            </a:r>
            <a:r>
              <a:rPr lang="en-US" sz="1200" dirty="0" smtClean="0">
                <a:hlinkClick r:id="rId2"/>
              </a:rPr>
              <a:t>api/deki/files/60464/Primo_2018_Roadmap_Highlights.pdf?revision=2</a:t>
            </a:r>
            <a:r>
              <a:rPr lang="en-US" sz="1200" dirty="0" smtClean="0"/>
              <a:t> </a:t>
            </a:r>
            <a:endParaRPr 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37634"/>
            <a:ext cx="767715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516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PCI: </a:t>
            </a:r>
            <a:r>
              <a:rPr lang="fr-BE" dirty="0" err="1" smtClean="0"/>
              <a:t>ORBi</a:t>
            </a:r>
            <a:endParaRPr lang="en-US" dirty="0"/>
          </a:p>
        </p:txBody>
      </p:sp>
      <p:sp>
        <p:nvSpPr>
          <p:cNvPr id="3" name="Espace réservé du contenu 2"/>
          <p:cNvSpPr>
            <a:spLocks noGrp="1"/>
          </p:cNvSpPr>
          <p:nvPr>
            <p:ph idx="1"/>
          </p:nvPr>
        </p:nvSpPr>
        <p:spPr/>
        <p:txBody>
          <a:bodyPr/>
          <a:lstStyle/>
          <a:p>
            <a:r>
              <a:rPr lang="en-US" dirty="0" err="1" smtClean="0"/>
              <a:t>ORBi</a:t>
            </a:r>
            <a:r>
              <a:rPr lang="en-US" dirty="0" smtClean="0"/>
              <a:t> was added to PCI in March 2013.</a:t>
            </a:r>
          </a:p>
          <a:p>
            <a:r>
              <a:rPr lang="en-US" dirty="0"/>
              <a:t>Update Frequency: </a:t>
            </a:r>
            <a:r>
              <a:rPr lang="en-US" dirty="0" smtClean="0"/>
              <a:t>Weekly</a:t>
            </a:r>
          </a:p>
          <a:p>
            <a:endParaRPr lang="en-US" dirty="0" smtClean="0"/>
          </a:p>
          <a:p>
            <a:r>
              <a:rPr lang="en-US" dirty="0" smtClean="0"/>
              <a:t>Too many records! </a:t>
            </a:r>
          </a:p>
          <a:p>
            <a:pPr lvl="1"/>
            <a:r>
              <a:rPr lang="en-US" dirty="0" smtClean="0"/>
              <a:t>Not only OA records had been harvested and added to PCI, but also records with no full text or with a campus access</a:t>
            </a:r>
          </a:p>
          <a:p>
            <a:pPr lvl="1"/>
            <a:r>
              <a:rPr lang="en-US" dirty="0" smtClean="0"/>
              <a:t>We asked Ex Libris to run a full reload on OA records only</a:t>
            </a:r>
          </a:p>
          <a:p>
            <a:pPr marL="411480" lvl="1" indent="0">
              <a:buNone/>
            </a:pPr>
            <a:endParaRPr lang="en-US" dirty="0" smtClean="0"/>
          </a:p>
          <a:p>
            <a:r>
              <a:rPr lang="en-US" dirty="0" smtClean="0"/>
              <a:t>Nowadays: </a:t>
            </a:r>
          </a:p>
          <a:p>
            <a:pPr lvl="1"/>
            <a:r>
              <a:rPr lang="en-US" dirty="0" smtClean="0"/>
              <a:t>More than 57,000 </a:t>
            </a:r>
            <a:r>
              <a:rPr lang="en-US" dirty="0" err="1" smtClean="0"/>
              <a:t>ORBi</a:t>
            </a:r>
            <a:r>
              <a:rPr lang="en-US" dirty="0" smtClean="0"/>
              <a:t> records with OA content are in PCI and can be activated by other libraries</a:t>
            </a:r>
          </a:p>
          <a:p>
            <a:pPr lvl="1"/>
            <a:r>
              <a:rPr lang="en-US" dirty="0" smtClean="0"/>
              <a:t>Activated by more than 3,000 PCI customers</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14</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8896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PCI: </a:t>
            </a:r>
            <a:r>
              <a:rPr lang="fr-BE" dirty="0" err="1" smtClean="0"/>
              <a:t>ORBi</a:t>
            </a:r>
            <a:r>
              <a:rPr lang="fr-BE" dirty="0" smtClean="0"/>
              <a:t> in the top 10 of </a:t>
            </a:r>
            <a:r>
              <a:rPr lang="fr-BE" dirty="0" err="1" smtClean="0"/>
              <a:t>IRs</a:t>
            </a:r>
            <a:r>
              <a:rPr lang="fr-BE" dirty="0" smtClean="0"/>
              <a:t> for articles</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15</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264696" cy="506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72200" y="6258130"/>
            <a:ext cx="1863138" cy="369332"/>
          </a:xfrm>
          <a:prstGeom prst="rect">
            <a:avLst/>
          </a:prstGeom>
        </p:spPr>
        <p:txBody>
          <a:bodyPr wrap="none">
            <a:spAutoFit/>
          </a:bodyPr>
          <a:lstStyle/>
          <a:p>
            <a:pPr marL="114300" indent="0" algn="r">
              <a:buNone/>
            </a:pPr>
            <a:r>
              <a:rPr lang="en-US" dirty="0"/>
              <a:t>(Renaville, 2016)</a:t>
            </a:r>
          </a:p>
        </p:txBody>
      </p:sp>
    </p:spTree>
    <p:extLst>
      <p:ext uri="{BB962C8B-B14F-4D97-AF65-F5344CB8AC3E}">
        <p14:creationId xmlns:p14="http://schemas.microsoft.com/office/powerpoint/2010/main" val="3828868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16</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3" y="404664"/>
            <a:ext cx="8385389" cy="615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36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OA </a:t>
            </a:r>
            <a:r>
              <a:rPr lang="en-US" dirty="0" smtClean="0"/>
              <a:t>Repositories</a:t>
            </a:r>
            <a:r>
              <a:rPr lang="fr-BE" dirty="0" smtClean="0"/>
              <a:t> and PCI</a:t>
            </a:r>
            <a:endParaRPr lang="en-US" dirty="0"/>
          </a:p>
        </p:txBody>
      </p:sp>
      <p:sp>
        <p:nvSpPr>
          <p:cNvPr id="3" name="Espace réservé du contenu 2"/>
          <p:cNvSpPr>
            <a:spLocks noGrp="1"/>
          </p:cNvSpPr>
          <p:nvPr>
            <p:ph idx="1"/>
          </p:nvPr>
        </p:nvSpPr>
        <p:spPr/>
        <p:txBody>
          <a:bodyPr>
            <a:normAutofit/>
          </a:bodyPr>
          <a:lstStyle/>
          <a:p>
            <a:r>
              <a:rPr lang="en-US" sz="2400" dirty="0" smtClean="0"/>
              <a:t>2015 Survey: </a:t>
            </a:r>
            <a:r>
              <a:rPr lang="en-US" sz="2400" b="1" dirty="0" smtClean="0">
                <a:solidFill>
                  <a:srgbClr val="00707F"/>
                </a:solidFill>
              </a:rPr>
              <a:t>How do Primo Libraries manage Green Open Access collections? </a:t>
            </a:r>
          </a:p>
          <a:p>
            <a:pPr marL="411480" lvl="1" indent="0">
              <a:buNone/>
            </a:pPr>
            <a:r>
              <a:rPr lang="en-US" sz="2000" dirty="0" smtClean="0"/>
              <a:t>Enhancement requests from the respondents:</a:t>
            </a:r>
          </a:p>
          <a:p>
            <a:pPr marL="868680" lvl="1" indent="-457200">
              <a:buFont typeface="+mj-lt"/>
              <a:buAutoNum type="arabicPeriod"/>
            </a:pPr>
            <a:r>
              <a:rPr lang="en-US" sz="2000" dirty="0" smtClean="0"/>
              <a:t>Providing </a:t>
            </a:r>
            <a:r>
              <a:rPr lang="en-US" sz="2000" b="1" dirty="0" smtClean="0"/>
              <a:t>only OA contents</a:t>
            </a:r>
            <a:r>
              <a:rPr lang="en-US" sz="2000" dirty="0" smtClean="0"/>
              <a:t>: Too many false positives: some IRs are not 100% (no full text, embargo, login required) </a:t>
            </a:r>
            <a:r>
              <a:rPr lang="en-US" sz="2000" dirty="0" smtClean="0">
                <a:sym typeface="Wingdings" panose="05000000000000000000" pitchFamily="2" charset="2"/>
              </a:rPr>
              <a:t></a:t>
            </a:r>
            <a:r>
              <a:rPr lang="en-US" sz="2000" dirty="0" smtClean="0"/>
              <a:t> bad experience and end-users are frustrated</a:t>
            </a:r>
          </a:p>
          <a:p>
            <a:pPr marL="868680" lvl="1" indent="-457200">
              <a:buFont typeface="+mj-lt"/>
              <a:buAutoNum type="arabicPeriod"/>
            </a:pPr>
            <a:r>
              <a:rPr lang="en-US" sz="2000" dirty="0" smtClean="0"/>
              <a:t>Providing </a:t>
            </a:r>
            <a:r>
              <a:rPr lang="en-US" sz="2000" b="1" dirty="0" smtClean="0"/>
              <a:t>more detailed information</a:t>
            </a:r>
            <a:r>
              <a:rPr lang="en-US" sz="2000" dirty="0" smtClean="0"/>
              <a:t> about each OA repository</a:t>
            </a:r>
          </a:p>
          <a:p>
            <a:pPr marL="868680" lvl="1" indent="-457200">
              <a:buFont typeface="+mj-lt"/>
              <a:buAutoNum type="arabicPeriod"/>
            </a:pPr>
            <a:r>
              <a:rPr lang="en-US" sz="2000" dirty="0" smtClean="0"/>
              <a:t>Adding </a:t>
            </a:r>
            <a:r>
              <a:rPr lang="en-US" sz="2000" b="1" dirty="0" smtClean="0"/>
              <a:t>more OA contents </a:t>
            </a:r>
            <a:r>
              <a:rPr lang="en-US" sz="2000" dirty="0" smtClean="0"/>
              <a:t>(more repositories)</a:t>
            </a:r>
          </a:p>
          <a:p>
            <a:pPr marL="868680" lvl="1" indent="-457200">
              <a:buFont typeface="+mj-lt"/>
              <a:buAutoNum type="arabicPeriod"/>
            </a:pPr>
            <a:r>
              <a:rPr lang="en-US" sz="2000" dirty="0" smtClean="0"/>
              <a:t>Requiring OA content providers to provide </a:t>
            </a:r>
            <a:r>
              <a:rPr lang="en-US" sz="2000" b="1" dirty="0" smtClean="0"/>
              <a:t>good metadata quality</a:t>
            </a:r>
          </a:p>
          <a:p>
            <a:pPr marL="868680" lvl="1" indent="-457200">
              <a:buFont typeface="+mj-lt"/>
              <a:buAutoNum type="arabicPeriod"/>
            </a:pPr>
            <a:r>
              <a:rPr lang="en-US" sz="2000" b="1" dirty="0" smtClean="0"/>
              <a:t>Better collaboration </a:t>
            </a:r>
            <a:r>
              <a:rPr lang="en-US" sz="2000" dirty="0" smtClean="0"/>
              <a:t>between Ex Libris and data providers</a:t>
            </a:r>
          </a:p>
          <a:p>
            <a:pPr marL="868680" lvl="1" indent="-457200">
              <a:buFont typeface="+mj-lt"/>
              <a:buAutoNum type="arabicPeriod"/>
            </a:pPr>
            <a:r>
              <a:rPr lang="en-US" sz="2000" dirty="0" smtClean="0"/>
              <a:t>Allowing richer and more extended </a:t>
            </a:r>
            <a:r>
              <a:rPr lang="en-US" sz="2000" b="1" dirty="0" smtClean="0"/>
              <a:t>record formats </a:t>
            </a:r>
            <a:r>
              <a:rPr lang="en-US" sz="2000" dirty="0" smtClean="0"/>
              <a:t>for harvesting purposes</a:t>
            </a:r>
          </a:p>
          <a:p>
            <a:endParaRPr lang="fr-BE" dirty="0" smtClean="0"/>
          </a:p>
          <a:p>
            <a:pPr marL="114300" indent="0" algn="r">
              <a:buNone/>
            </a:pPr>
            <a:r>
              <a:rPr lang="en-US" sz="1600" dirty="0"/>
              <a:t>(</a:t>
            </a:r>
            <a:r>
              <a:rPr lang="en-US" sz="1600" dirty="0" smtClean="0"/>
              <a:t>Renaville, </a:t>
            </a:r>
            <a:r>
              <a:rPr lang="en-US" sz="1600" dirty="0"/>
              <a:t>2016)</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17</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0680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PCI: </a:t>
            </a:r>
            <a:r>
              <a:rPr lang="fr-BE" dirty="0" err="1" smtClean="0"/>
              <a:t>PoPuPS</a:t>
            </a:r>
            <a:endParaRPr lang="en-US" dirty="0"/>
          </a:p>
        </p:txBody>
      </p:sp>
      <p:sp>
        <p:nvSpPr>
          <p:cNvPr id="3" name="Espace réservé du contenu 2"/>
          <p:cNvSpPr>
            <a:spLocks noGrp="1"/>
          </p:cNvSpPr>
          <p:nvPr>
            <p:ph idx="1"/>
          </p:nvPr>
        </p:nvSpPr>
        <p:spPr/>
        <p:txBody>
          <a:bodyPr>
            <a:normAutofit/>
          </a:bodyPr>
          <a:lstStyle/>
          <a:p>
            <a:r>
              <a:rPr lang="en-US" dirty="0" err="1" smtClean="0"/>
              <a:t>PoPuPS</a:t>
            </a:r>
            <a:r>
              <a:rPr lang="en-US" dirty="0" smtClean="0"/>
              <a:t> was added to PCI in May 2012</a:t>
            </a:r>
          </a:p>
          <a:p>
            <a:r>
              <a:rPr lang="en-US" dirty="0" smtClean="0"/>
              <a:t>Update </a:t>
            </a:r>
            <a:r>
              <a:rPr lang="en-US" dirty="0" smtClean="0"/>
              <a:t>Frequency: Weekly</a:t>
            </a:r>
          </a:p>
          <a:p>
            <a:endParaRPr lang="en-US" dirty="0" smtClean="0"/>
          </a:p>
          <a:p>
            <a:r>
              <a:rPr lang="en-US" dirty="0" smtClean="0"/>
              <a:t>Nowadays: </a:t>
            </a:r>
          </a:p>
          <a:p>
            <a:pPr lvl="1"/>
            <a:r>
              <a:rPr lang="en-US" dirty="0" smtClean="0"/>
              <a:t>More than 5,600 </a:t>
            </a:r>
            <a:r>
              <a:rPr lang="en-US" dirty="0" err="1" smtClean="0"/>
              <a:t>PoPuPS</a:t>
            </a:r>
            <a:r>
              <a:rPr lang="en-US" dirty="0" smtClean="0"/>
              <a:t> journal articles</a:t>
            </a:r>
          </a:p>
          <a:p>
            <a:pPr lvl="1"/>
            <a:endParaRPr lang="en-US" dirty="0" smtClean="0"/>
          </a:p>
          <a:p>
            <a:pPr lvl="1"/>
            <a:endParaRPr lang="en-US" dirty="0" smtClean="0"/>
          </a:p>
          <a:p>
            <a:r>
              <a:rPr lang="en-US" dirty="0" smtClean="0"/>
              <a:t>And </a:t>
            </a:r>
            <a:r>
              <a:rPr lang="en-US" b="1" dirty="0" smtClean="0"/>
              <a:t>Knowledge Bases</a:t>
            </a:r>
            <a:r>
              <a:rPr lang="en-US" dirty="0" smtClean="0"/>
              <a:t>?</a:t>
            </a:r>
          </a:p>
          <a:p>
            <a:pPr lvl="1"/>
            <a:r>
              <a:rPr lang="en-US" dirty="0" err="1" smtClean="0"/>
              <a:t>PoPuPS</a:t>
            </a:r>
            <a:r>
              <a:rPr lang="en-US" dirty="0" smtClean="0"/>
              <a:t> journals are also listed in KBs and journal finders:</a:t>
            </a:r>
          </a:p>
          <a:p>
            <a:pPr lvl="2"/>
            <a:r>
              <a:rPr lang="en-US" dirty="0" smtClean="0"/>
              <a:t>A-to-Z (</a:t>
            </a:r>
            <a:r>
              <a:rPr lang="en-US" dirty="0" err="1" smtClean="0"/>
              <a:t>Ebsco</a:t>
            </a:r>
            <a:r>
              <a:rPr lang="en-US" dirty="0" smtClean="0"/>
              <a:t>)</a:t>
            </a:r>
          </a:p>
          <a:p>
            <a:pPr lvl="2"/>
            <a:r>
              <a:rPr lang="en-US" dirty="0" smtClean="0"/>
              <a:t>Alma Community Zone (Ex Libris ProQuest)</a:t>
            </a:r>
          </a:p>
          <a:p>
            <a:pPr lvl="2"/>
            <a:r>
              <a:rPr lang="en-US" dirty="0" smtClean="0"/>
              <a:t>SFX KB </a:t>
            </a:r>
            <a:r>
              <a:rPr lang="en-US" dirty="0"/>
              <a:t>(Ex Libris ProQuest</a:t>
            </a:r>
            <a:r>
              <a:rPr lang="en-US" dirty="0" smtClean="0"/>
              <a:t>)</a:t>
            </a:r>
          </a:p>
          <a:p>
            <a:pPr lvl="2"/>
            <a:r>
              <a:rPr lang="en-US" dirty="0" smtClean="0"/>
              <a:t>360 KB </a:t>
            </a:r>
            <a:r>
              <a:rPr lang="en-US" dirty="0"/>
              <a:t>(Ex Libris ProQuest)</a:t>
            </a:r>
          </a:p>
          <a:p>
            <a:pPr marL="777240" lvl="2" indent="0">
              <a:buNone/>
            </a:pPr>
            <a:endParaRPr lang="en-US" dirty="0" smtClean="0"/>
          </a:p>
          <a:p>
            <a:pPr marL="777240" lvl="2" indent="0" algn="r">
              <a:buNone/>
            </a:pPr>
            <a:r>
              <a:rPr lang="fr-BE" dirty="0" smtClean="0"/>
              <a:t>(</a:t>
            </a:r>
            <a:r>
              <a:rPr lang="fr-BE" dirty="0" err="1" smtClean="0"/>
              <a:t>Pochet</a:t>
            </a:r>
            <a:r>
              <a:rPr lang="fr-BE" dirty="0" smtClean="0"/>
              <a:t>, 2017)</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18</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5064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PCI: </a:t>
            </a:r>
            <a:r>
              <a:rPr lang="fr-BE" dirty="0" err="1"/>
              <a:t>PoPuPS</a:t>
            </a:r>
            <a:endParaRPr lang="en-US" dirty="0"/>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19</a:t>
            </a:fld>
            <a:endParaRPr lang="en-US" dirty="0"/>
          </a:p>
        </p:txBody>
      </p:sp>
      <p:sp>
        <p:nvSpPr>
          <p:cNvPr id="4" name="Espace réservé du pied de page 3"/>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6" y="1124744"/>
            <a:ext cx="9078756" cy="572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459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052736"/>
            <a:ext cx="7992888" cy="5348064"/>
          </a:xfrm>
        </p:spPr>
        <p:txBody>
          <a:bodyPr>
            <a:normAutofit/>
          </a:bodyPr>
          <a:lstStyle/>
          <a:p>
            <a:r>
              <a:rPr lang="en-US" sz="2400" dirty="0" smtClean="0"/>
              <a:t>Let’s start with an assertion</a:t>
            </a:r>
          </a:p>
          <a:p>
            <a:endParaRPr lang="en-US" sz="1200" dirty="0" smtClean="0"/>
          </a:p>
          <a:p>
            <a:pPr marL="114300" indent="0" algn="ctr">
              <a:buNone/>
            </a:pPr>
            <a:r>
              <a:rPr lang="en-US" sz="2800" b="1" dirty="0" smtClean="0">
                <a:solidFill>
                  <a:srgbClr val="00707F"/>
                </a:solidFill>
              </a:rPr>
              <a:t>Your repository must be visible</a:t>
            </a:r>
          </a:p>
          <a:p>
            <a:pPr marL="114300" indent="0" algn="ctr">
              <a:buNone/>
            </a:pPr>
            <a:r>
              <a:rPr lang="en-US" sz="2800" b="1" dirty="0" smtClean="0">
                <a:solidFill>
                  <a:srgbClr val="00707F"/>
                </a:solidFill>
              </a:rPr>
              <a:t>Your repository </a:t>
            </a:r>
            <a:r>
              <a:rPr lang="en-US" sz="2800" b="1" u="sng" dirty="0" smtClean="0">
                <a:solidFill>
                  <a:srgbClr val="00707F"/>
                </a:solidFill>
              </a:rPr>
              <a:t>CONTENT</a:t>
            </a:r>
            <a:r>
              <a:rPr lang="en-US" sz="2800" b="1" dirty="0" smtClean="0">
                <a:solidFill>
                  <a:srgbClr val="00707F"/>
                </a:solidFill>
              </a:rPr>
              <a:t> must </a:t>
            </a:r>
            <a:r>
              <a:rPr lang="en-US" sz="2800" b="1" dirty="0" smtClean="0">
                <a:solidFill>
                  <a:srgbClr val="00707F"/>
                </a:solidFill>
              </a:rPr>
              <a:t>be visible</a:t>
            </a:r>
          </a:p>
          <a:p>
            <a:pPr marL="114300" indent="0" algn="ctr">
              <a:buNone/>
            </a:pPr>
            <a:endParaRPr lang="en-US" sz="2400" b="1" dirty="0">
              <a:solidFill>
                <a:srgbClr val="00707F"/>
              </a:solidFill>
            </a:endParaRPr>
          </a:p>
          <a:p>
            <a:r>
              <a:rPr lang="en-US" sz="2200" dirty="0" smtClean="0"/>
              <a:t>Why?</a:t>
            </a:r>
          </a:p>
          <a:p>
            <a:pPr lvl="1"/>
            <a:r>
              <a:rPr lang="en-US" sz="2000" dirty="0" smtClean="0"/>
              <a:t>Don’t expect many people going to your IR and search for items (except maybe your own researchers)…</a:t>
            </a:r>
          </a:p>
          <a:p>
            <a:pPr lvl="1"/>
            <a:r>
              <a:rPr lang="en-US" sz="2000" dirty="0" smtClean="0"/>
              <a:t>They will use other channels (Google Scholar, MS Academic, OA harvester, discovery tool…)</a:t>
            </a:r>
          </a:p>
          <a:p>
            <a:pPr lvl="1"/>
            <a:endParaRPr lang="en-US" sz="2200" dirty="0"/>
          </a:p>
          <a:p>
            <a:r>
              <a:rPr lang="en-US" sz="2200" dirty="0" smtClean="0"/>
              <a:t>ULiège experience illustrated with </a:t>
            </a:r>
            <a:r>
              <a:rPr lang="en-US" sz="2200" dirty="0" err="1" smtClean="0"/>
              <a:t>ORBi</a:t>
            </a:r>
            <a:r>
              <a:rPr lang="en-US" sz="2200" dirty="0" smtClean="0"/>
              <a:t> </a:t>
            </a:r>
            <a:r>
              <a:rPr lang="en-US" sz="2200" dirty="0"/>
              <a:t>(</a:t>
            </a:r>
            <a:r>
              <a:rPr lang="en-US" sz="2200" dirty="0">
                <a:hlinkClick r:id="rId2"/>
              </a:rPr>
              <a:t>https://</a:t>
            </a:r>
            <a:r>
              <a:rPr lang="en-US" sz="2200" dirty="0" smtClean="0">
                <a:hlinkClick r:id="rId2"/>
              </a:rPr>
              <a:t>orbi.uliege.be</a:t>
            </a:r>
            <a:r>
              <a:rPr lang="en-US" sz="2200" dirty="0" smtClean="0"/>
              <a:t>) </a:t>
            </a:r>
            <a:r>
              <a:rPr lang="en-US" sz="2200" dirty="0" smtClean="0"/>
              <a:t>and </a:t>
            </a:r>
            <a:r>
              <a:rPr lang="en-US" sz="2200" dirty="0" err="1" smtClean="0"/>
              <a:t>PoPuPS</a:t>
            </a:r>
            <a:r>
              <a:rPr lang="en-US" sz="2200" dirty="0"/>
              <a:t> (</a:t>
            </a:r>
            <a:r>
              <a:rPr lang="en-US" sz="2200" dirty="0">
                <a:hlinkClick r:id="rId3"/>
              </a:rPr>
              <a:t>https://</a:t>
            </a:r>
            <a:r>
              <a:rPr lang="en-US" sz="2200" dirty="0" smtClean="0">
                <a:hlinkClick r:id="rId3"/>
              </a:rPr>
              <a:t>popups.uliege.be</a:t>
            </a:r>
            <a:r>
              <a:rPr lang="en-US" sz="2200" dirty="0" smtClean="0"/>
              <a:t>)</a:t>
            </a:r>
            <a:endParaRPr lang="en-US" sz="2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49619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3200" b="1" dirty="0" smtClean="0">
                <a:solidFill>
                  <a:srgbClr val="00707F"/>
                </a:solidFill>
              </a:rPr>
              <a:t>Summon</a:t>
            </a:r>
            <a:endParaRPr lang="en-US" sz="2800" b="1" dirty="0" smtClean="0">
              <a:solidFill>
                <a:srgbClr val="00707F"/>
              </a:solidFill>
            </a:endParaRPr>
          </a:p>
          <a:p>
            <a:pPr lvl="1"/>
            <a:r>
              <a:rPr lang="en-US" sz="2800" dirty="0" err="1" smtClean="0"/>
              <a:t>Ebsco</a:t>
            </a:r>
            <a:r>
              <a:rPr lang="en-US" sz="2800" dirty="0" smtClean="0"/>
              <a:t> Discovery Service</a:t>
            </a:r>
          </a:p>
          <a:p>
            <a:pPr lvl="1"/>
            <a:r>
              <a:rPr lang="en-US" sz="2800" dirty="0" smtClean="0"/>
              <a:t>CORE</a:t>
            </a:r>
          </a:p>
          <a:p>
            <a:pPr lvl="1"/>
            <a:r>
              <a:rPr lang="en-US" sz="2800" dirty="0" smtClean="0"/>
              <a:t>BASE</a:t>
            </a:r>
          </a:p>
          <a:p>
            <a:pPr lvl="1"/>
            <a:r>
              <a:rPr lang="en-US" sz="2800" dirty="0"/>
              <a:t>PubMed </a:t>
            </a:r>
            <a:r>
              <a:rPr lang="en-US" sz="2800" dirty="0" err="1" smtClean="0"/>
              <a:t>LinkOut</a:t>
            </a:r>
            <a:endParaRPr lang="en-US" sz="2800" dirty="0" smtClean="0"/>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20</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309580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Summon</a:t>
            </a:r>
            <a:endParaRPr lang="en-US" dirty="0"/>
          </a:p>
        </p:txBody>
      </p:sp>
      <p:sp>
        <p:nvSpPr>
          <p:cNvPr id="3" name="Espace réservé du contenu 2"/>
          <p:cNvSpPr>
            <a:spLocks noGrp="1"/>
          </p:cNvSpPr>
          <p:nvPr>
            <p:ph idx="1"/>
          </p:nvPr>
        </p:nvSpPr>
        <p:spPr/>
        <p:txBody>
          <a:bodyPr/>
          <a:lstStyle/>
          <a:p>
            <a:r>
              <a:rPr lang="fr-BE" dirty="0" err="1" smtClean="0"/>
              <a:t>Summon</a:t>
            </a:r>
            <a:r>
              <a:rPr lang="fr-BE" dirty="0" smtClean="0"/>
              <a:t> = </a:t>
            </a:r>
            <a:r>
              <a:rPr lang="fr-BE" dirty="0" err="1" smtClean="0"/>
              <a:t>ProQuest’s</a:t>
            </a:r>
            <a:r>
              <a:rPr lang="fr-BE" dirty="0" smtClean="0"/>
              <a:t> </a:t>
            </a:r>
            <a:r>
              <a:rPr lang="fr-BE" dirty="0" err="1" smtClean="0"/>
              <a:t>discovery</a:t>
            </a:r>
            <a:r>
              <a:rPr lang="fr-BE" dirty="0" smtClean="0"/>
              <a:t> </a:t>
            </a:r>
            <a:r>
              <a:rPr lang="fr-BE" dirty="0" err="1" smtClean="0"/>
              <a:t>tool</a:t>
            </a:r>
            <a:endParaRPr lang="fr-BE" dirty="0" smtClean="0"/>
          </a:p>
          <a:p>
            <a:endParaRPr lang="fr-BE" dirty="0" smtClean="0"/>
          </a:p>
          <a:p>
            <a:r>
              <a:rPr lang="fr-BE" sz="2400" b="1" dirty="0" err="1" smtClean="0">
                <a:solidFill>
                  <a:srgbClr val="00707F"/>
                </a:solidFill>
              </a:rPr>
              <a:t>Summon</a:t>
            </a:r>
            <a:r>
              <a:rPr lang="fr-BE" sz="2400" b="1" dirty="0" smtClean="0">
                <a:solidFill>
                  <a:srgbClr val="00707F"/>
                </a:solidFill>
              </a:rPr>
              <a:t> and Open Access</a:t>
            </a:r>
          </a:p>
          <a:p>
            <a:pPr lvl="1"/>
            <a:r>
              <a:rPr lang="en-US" dirty="0" smtClean="0"/>
              <a:t>Libraries can </a:t>
            </a:r>
            <a:r>
              <a:rPr lang="en-US" dirty="0"/>
              <a:t>enhance resource discovery by making freely available Open Access content, outside of </a:t>
            </a:r>
            <a:r>
              <a:rPr lang="en-US" dirty="0" smtClean="0"/>
              <a:t>their own </a:t>
            </a:r>
            <a:r>
              <a:rPr lang="en-US" dirty="0"/>
              <a:t>collection, more accessible and visible through a series of user interface enhancements. </a:t>
            </a:r>
          </a:p>
          <a:p>
            <a:pPr lvl="1"/>
            <a:r>
              <a:rPr lang="en-US" dirty="0" smtClean="0"/>
              <a:t>More </a:t>
            </a:r>
            <a:r>
              <a:rPr lang="en-US" dirty="0"/>
              <a:t>than 200 million items identified as Open Access available through </a:t>
            </a:r>
            <a:r>
              <a:rPr lang="en-US" dirty="0" smtClean="0"/>
              <a:t>Summon</a:t>
            </a:r>
          </a:p>
          <a:p>
            <a:pPr lvl="2"/>
            <a:r>
              <a:rPr lang="en-US" sz="1800" b="1" dirty="0"/>
              <a:t>icon</a:t>
            </a:r>
            <a:r>
              <a:rPr lang="en-US" sz="1800" dirty="0"/>
              <a:t> to indicate Open Access content appearing on the Summon results </a:t>
            </a:r>
            <a:r>
              <a:rPr lang="en-US" sz="1800" dirty="0" smtClean="0"/>
              <a:t>page</a:t>
            </a:r>
          </a:p>
          <a:p>
            <a:pPr lvl="2"/>
            <a:r>
              <a:rPr lang="en-US" sz="1800" b="1" dirty="0" smtClean="0"/>
              <a:t>filter</a:t>
            </a:r>
            <a:r>
              <a:rPr lang="en-US" sz="1800" dirty="0" smtClean="0"/>
              <a:t> </a:t>
            </a:r>
            <a:r>
              <a:rPr lang="en-US" sz="1800" dirty="0"/>
              <a:t>for Open Access content</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21</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499379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Summon</a:t>
            </a:r>
            <a:r>
              <a:rPr lang="fr-BE" dirty="0" smtClean="0"/>
              <a:t>: </a:t>
            </a:r>
            <a:r>
              <a:rPr lang="fr-BE" dirty="0" err="1" smtClean="0"/>
              <a:t>ORBi</a:t>
            </a:r>
            <a:endParaRPr lang="en-US" dirty="0"/>
          </a:p>
        </p:txBody>
      </p:sp>
      <p:sp>
        <p:nvSpPr>
          <p:cNvPr id="3" name="Espace réservé du contenu 2"/>
          <p:cNvSpPr>
            <a:spLocks noGrp="1"/>
          </p:cNvSpPr>
          <p:nvPr>
            <p:ph idx="1"/>
          </p:nvPr>
        </p:nvSpPr>
        <p:spPr/>
        <p:txBody>
          <a:bodyPr/>
          <a:lstStyle/>
          <a:p>
            <a:r>
              <a:rPr lang="en-US" dirty="0" err="1" smtClean="0"/>
              <a:t>ORBi</a:t>
            </a:r>
            <a:r>
              <a:rPr lang="en-US" dirty="0" smtClean="0"/>
              <a:t> was added to Summon in 2017.</a:t>
            </a:r>
          </a:p>
          <a:p>
            <a:r>
              <a:rPr lang="en-US" dirty="0" smtClean="0"/>
              <a:t>Update Frequency: ?</a:t>
            </a:r>
          </a:p>
          <a:p>
            <a:endParaRPr lang="en-US" dirty="0" smtClean="0"/>
          </a:p>
          <a:p>
            <a:r>
              <a:rPr lang="en-US" dirty="0" smtClean="0"/>
              <a:t>Integrated, but not identified as being OA!</a:t>
            </a:r>
          </a:p>
          <a:p>
            <a:pPr lvl="1"/>
            <a:r>
              <a:rPr lang="fr-BE" dirty="0" err="1" smtClean="0"/>
              <a:t>Summon</a:t>
            </a:r>
            <a:r>
              <a:rPr lang="fr-BE" dirty="0" smtClean="0"/>
              <a:t> team </a:t>
            </a:r>
            <a:r>
              <a:rPr lang="fr-BE" dirty="0" err="1" smtClean="0"/>
              <a:t>will</a:t>
            </a:r>
            <a:r>
              <a:rPr lang="fr-BE" dirty="0" smtClean="0"/>
              <a:t> </a:t>
            </a:r>
            <a:r>
              <a:rPr lang="fr-BE" dirty="0" err="1" smtClean="0"/>
              <a:t>be</a:t>
            </a:r>
            <a:r>
              <a:rPr lang="fr-BE" dirty="0" smtClean="0"/>
              <a:t> </a:t>
            </a:r>
            <a:r>
              <a:rPr lang="fr-BE" dirty="0" err="1" smtClean="0"/>
              <a:t>contacted</a:t>
            </a:r>
            <a:r>
              <a:rPr lang="fr-BE" dirty="0" smtClean="0"/>
              <a:t> by ULiège Library to </a:t>
            </a:r>
            <a:r>
              <a:rPr lang="fr-BE" dirty="0" err="1" smtClean="0"/>
              <a:t>fix</a:t>
            </a:r>
            <a:r>
              <a:rPr lang="fr-BE" dirty="0" smtClean="0"/>
              <a:t> </a:t>
            </a:r>
            <a:r>
              <a:rPr lang="fr-BE" dirty="0" err="1" smtClean="0"/>
              <a:t>this</a:t>
            </a:r>
            <a:endParaRPr lang="en-US" dirty="0" smtClean="0"/>
          </a:p>
          <a:p>
            <a:endParaRPr lang="fr-BE" dirty="0"/>
          </a:p>
          <a:p>
            <a:endParaRPr lang="en-US" dirty="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22</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3206162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23</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6" y="952774"/>
            <a:ext cx="9252520" cy="590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20272" y="4077072"/>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&lt; Sage record</a:t>
            </a:r>
            <a:endParaRPr lang="en-US" dirty="0"/>
          </a:p>
        </p:txBody>
      </p:sp>
      <p:sp>
        <p:nvSpPr>
          <p:cNvPr id="7" name="Rectangle 6"/>
          <p:cNvSpPr/>
          <p:nvPr/>
        </p:nvSpPr>
        <p:spPr>
          <a:xfrm>
            <a:off x="7343800" y="5655342"/>
            <a:ext cx="1800200" cy="1014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&lt; </a:t>
            </a:r>
            <a:r>
              <a:rPr lang="fr-BE" dirty="0" err="1" smtClean="0"/>
              <a:t>ORBi</a:t>
            </a:r>
            <a:r>
              <a:rPr lang="fr-BE" dirty="0" smtClean="0"/>
              <a:t> record </a:t>
            </a:r>
            <a:r>
              <a:rPr lang="fr-BE" dirty="0" smtClean="0">
                <a:solidFill>
                  <a:srgbClr val="FF0000"/>
                </a:solidFill>
                <a:sym typeface="Wingdings" panose="05000000000000000000" pitchFamily="2" charset="2"/>
              </a:rPr>
              <a:t></a:t>
            </a:r>
          </a:p>
          <a:p>
            <a:pPr algn="ctr"/>
            <a:r>
              <a:rPr lang="fr-BE" sz="1600" b="1" dirty="0" smtClean="0">
                <a:solidFill>
                  <a:srgbClr val="FF0000"/>
                </a:solidFill>
                <a:sym typeface="Wingdings" panose="05000000000000000000" pitchFamily="2" charset="2"/>
              </a:rPr>
              <a:t>not </a:t>
            </a:r>
            <a:r>
              <a:rPr lang="fr-BE" sz="1600" b="1" dirty="0" err="1" smtClean="0">
                <a:solidFill>
                  <a:srgbClr val="FF0000"/>
                </a:solidFill>
                <a:sym typeface="Wingdings" panose="05000000000000000000" pitchFamily="2" charset="2"/>
              </a:rPr>
              <a:t>flagged</a:t>
            </a:r>
            <a:r>
              <a:rPr lang="fr-BE" sz="1600" b="1" dirty="0" smtClean="0">
                <a:solidFill>
                  <a:srgbClr val="FF0000"/>
                </a:solidFill>
                <a:sym typeface="Wingdings" panose="05000000000000000000" pitchFamily="2" charset="2"/>
              </a:rPr>
              <a:t> as OA</a:t>
            </a:r>
            <a:endParaRPr lang="en-US" sz="1600" b="1" dirty="0">
              <a:solidFill>
                <a:srgbClr val="FF0000"/>
              </a:solidFill>
            </a:endParaRPr>
          </a:p>
        </p:txBody>
      </p:sp>
      <p:sp>
        <p:nvSpPr>
          <p:cNvPr id="6" name="Rectangle à coins arrondis 5"/>
          <p:cNvSpPr/>
          <p:nvPr/>
        </p:nvSpPr>
        <p:spPr>
          <a:xfrm>
            <a:off x="-40336" y="3284984"/>
            <a:ext cx="1187624" cy="288032"/>
          </a:xfrm>
          <a:prstGeom prst="roundRect">
            <a:avLst/>
          </a:prstGeom>
          <a:noFill/>
          <a:ln w="50800">
            <a:solidFill>
              <a:srgbClr val="F37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7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24</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 y="784874"/>
            <a:ext cx="8820150"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126938"/>
            <a:ext cx="720080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err="1" smtClean="0">
                <a:solidFill>
                  <a:schemeClr val="tx1"/>
                </a:solidFill>
              </a:rPr>
              <a:t>ORBi</a:t>
            </a:r>
            <a:r>
              <a:rPr lang="fr-BE" dirty="0" smtClean="0">
                <a:solidFill>
                  <a:schemeClr val="tx1"/>
                </a:solidFill>
              </a:rPr>
              <a:t> record has gone! Not </a:t>
            </a:r>
            <a:r>
              <a:rPr lang="fr-BE" dirty="0" err="1" smtClean="0">
                <a:solidFill>
                  <a:schemeClr val="tx1"/>
                </a:solidFill>
              </a:rPr>
              <a:t>considered</a:t>
            </a:r>
            <a:r>
              <a:rPr lang="fr-BE" dirty="0" smtClean="0">
                <a:solidFill>
                  <a:schemeClr val="tx1"/>
                </a:solidFill>
              </a:rPr>
              <a:t> as Open Access by </a:t>
            </a:r>
            <a:r>
              <a:rPr lang="fr-BE" dirty="0" err="1" smtClean="0">
                <a:solidFill>
                  <a:schemeClr val="tx1"/>
                </a:solidFill>
              </a:rPr>
              <a:t>Summon</a:t>
            </a:r>
            <a:r>
              <a:rPr lang="fr-BE" dirty="0" smtClean="0">
                <a:solidFill>
                  <a:schemeClr val="tx1"/>
                </a:solidFill>
              </a:rPr>
              <a:t>!</a:t>
            </a:r>
            <a:endParaRPr lang="en-US" dirty="0">
              <a:solidFill>
                <a:schemeClr val="tx1"/>
              </a:solidFill>
            </a:endParaRPr>
          </a:p>
        </p:txBody>
      </p:sp>
      <p:cxnSp>
        <p:nvCxnSpPr>
          <p:cNvPr id="6" name="Connecteur droit avec flèche 5"/>
          <p:cNvCxnSpPr/>
          <p:nvPr/>
        </p:nvCxnSpPr>
        <p:spPr>
          <a:xfrm flipH="1">
            <a:off x="1259632" y="2708920"/>
            <a:ext cx="648072" cy="360040"/>
          </a:xfrm>
          <a:prstGeom prst="straightConnector1">
            <a:avLst/>
          </a:prstGeom>
          <a:ln w="44450">
            <a:solidFill>
              <a:srgbClr val="F37C2F"/>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2339752" y="3290470"/>
            <a:ext cx="584448" cy="361607"/>
          </a:xfrm>
          <a:prstGeom prst="straightConnector1">
            <a:avLst/>
          </a:prstGeom>
          <a:ln w="44450">
            <a:solidFill>
              <a:srgbClr val="F37C2F"/>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2478870" y="5589240"/>
            <a:ext cx="584448" cy="361607"/>
          </a:xfrm>
          <a:prstGeom prst="straightConnector1">
            <a:avLst/>
          </a:prstGeom>
          <a:ln w="44450">
            <a:solidFill>
              <a:srgbClr val="F37C2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31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25</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0" y="836712"/>
            <a:ext cx="9120390" cy="600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336196" y="3843037"/>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&lt; </a:t>
            </a:r>
            <a:r>
              <a:rPr lang="fr-BE" dirty="0" err="1" smtClean="0"/>
              <a:t>ArXiv</a:t>
            </a:r>
            <a:r>
              <a:rPr lang="fr-BE" dirty="0" smtClean="0"/>
              <a:t> record </a:t>
            </a:r>
            <a:r>
              <a:rPr lang="fr-BE" sz="2000" b="1" dirty="0" smtClean="0">
                <a:solidFill>
                  <a:srgbClr val="00707F"/>
                </a:solidFill>
                <a:sym typeface="Wingdings" panose="05000000000000000000" pitchFamily="2" charset="2"/>
              </a:rPr>
              <a:t></a:t>
            </a:r>
            <a:endParaRPr lang="en-US" sz="2000" b="1" dirty="0">
              <a:solidFill>
                <a:srgbClr val="00707F"/>
              </a:solidFill>
            </a:endParaRPr>
          </a:p>
        </p:txBody>
      </p:sp>
      <p:sp>
        <p:nvSpPr>
          <p:cNvPr id="6" name="Rectangle 5"/>
          <p:cNvSpPr/>
          <p:nvPr/>
        </p:nvSpPr>
        <p:spPr>
          <a:xfrm>
            <a:off x="6301728" y="6237312"/>
            <a:ext cx="18002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&lt; HAL record </a:t>
            </a:r>
            <a:r>
              <a:rPr lang="fr-BE" b="1" dirty="0" smtClean="0">
                <a:solidFill>
                  <a:srgbClr val="FF0000"/>
                </a:solidFill>
                <a:sym typeface="Wingdings" panose="05000000000000000000" pitchFamily="2" charset="2"/>
              </a:rPr>
              <a:t></a:t>
            </a:r>
            <a:r>
              <a:rPr lang="fr-BE" dirty="0" smtClean="0">
                <a:sym typeface="Wingdings" panose="05000000000000000000" pitchFamily="2" charset="2"/>
              </a:rPr>
              <a:t> </a:t>
            </a:r>
            <a:endParaRPr lang="en-US" dirty="0"/>
          </a:p>
        </p:txBody>
      </p:sp>
      <p:sp>
        <p:nvSpPr>
          <p:cNvPr id="4" name="Rectangle 3"/>
          <p:cNvSpPr/>
          <p:nvPr/>
        </p:nvSpPr>
        <p:spPr>
          <a:xfrm>
            <a:off x="179512" y="164629"/>
            <a:ext cx="68407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err="1" smtClean="0">
                <a:solidFill>
                  <a:schemeClr val="tx1"/>
                </a:solidFill>
              </a:rPr>
              <a:t>Another</a:t>
            </a:r>
            <a:r>
              <a:rPr lang="fr-BE" dirty="0" smtClean="0">
                <a:solidFill>
                  <a:schemeClr val="tx1"/>
                </a:solidFill>
              </a:rPr>
              <a:t> </a:t>
            </a:r>
            <a:r>
              <a:rPr lang="fr-BE" dirty="0" err="1" smtClean="0">
                <a:solidFill>
                  <a:schemeClr val="tx1"/>
                </a:solidFill>
              </a:rPr>
              <a:t>example</a:t>
            </a:r>
            <a:r>
              <a:rPr lang="fr-BE" dirty="0" smtClean="0">
                <a:solidFill>
                  <a:schemeClr val="tx1"/>
                </a:solidFill>
              </a:rPr>
              <a:t> </a:t>
            </a:r>
            <a:r>
              <a:rPr lang="fr-BE" dirty="0" err="1" smtClean="0">
                <a:solidFill>
                  <a:schemeClr val="tx1"/>
                </a:solidFill>
              </a:rPr>
              <a:t>with</a:t>
            </a:r>
            <a:r>
              <a:rPr lang="fr-BE" dirty="0" smtClean="0">
                <a:solidFill>
                  <a:schemeClr val="tx1"/>
                </a:solidFill>
              </a:rPr>
              <a:t> HAL (national French OA </a:t>
            </a:r>
            <a:r>
              <a:rPr lang="fr-BE" dirty="0" err="1" smtClean="0">
                <a:solidFill>
                  <a:schemeClr val="tx1"/>
                </a:solidFill>
              </a:rPr>
              <a:t>repository</a:t>
            </a:r>
            <a:r>
              <a:rPr lang="fr-BE" dirty="0" smtClean="0">
                <a:solidFill>
                  <a:schemeClr val="tx1"/>
                </a:solidFill>
              </a:rPr>
              <a:t>)</a:t>
            </a:r>
            <a:endParaRPr lang="en-US" dirty="0">
              <a:solidFill>
                <a:schemeClr val="tx1"/>
              </a:solidFill>
            </a:endParaRPr>
          </a:p>
        </p:txBody>
      </p:sp>
      <p:cxnSp>
        <p:nvCxnSpPr>
          <p:cNvPr id="8" name="Connecteur droit avec flèche 7"/>
          <p:cNvCxnSpPr/>
          <p:nvPr/>
        </p:nvCxnSpPr>
        <p:spPr>
          <a:xfrm flipV="1">
            <a:off x="2339752" y="3652077"/>
            <a:ext cx="584448" cy="361607"/>
          </a:xfrm>
          <a:prstGeom prst="straightConnector1">
            <a:avLst/>
          </a:prstGeom>
          <a:ln w="44450">
            <a:solidFill>
              <a:srgbClr val="F37C2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712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877272"/>
            <a:ext cx="7776864" cy="523528"/>
          </a:xfrm>
        </p:spPr>
        <p:txBody>
          <a:bodyPr>
            <a:normAutofit fontScale="77500" lnSpcReduction="20000"/>
          </a:bodyPr>
          <a:lstStyle/>
          <a:p>
            <a:endParaRPr lang="fr-BE" dirty="0" smtClean="0"/>
          </a:p>
          <a:p>
            <a:pPr marL="114300" indent="0">
              <a:buNone/>
            </a:pPr>
            <a:r>
              <a:rPr lang="en-US" sz="1700" dirty="0">
                <a:hlinkClick r:id="rId2"/>
              </a:rPr>
              <a:t>https://</a:t>
            </a:r>
            <a:r>
              <a:rPr lang="en-US" sz="1700" dirty="0" smtClean="0">
                <a:hlinkClick r:id="rId2"/>
              </a:rPr>
              <a:t>knowledge.exlibrisgroup.com/Summon/Product_Documentation/Summon%3A_Open_Access_Filter</a:t>
            </a:r>
            <a:r>
              <a:rPr lang="en-US" sz="1700" dirty="0" smtClean="0"/>
              <a:t> </a:t>
            </a:r>
            <a:endParaRPr lang="en-US" sz="17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26</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917437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181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Summon</a:t>
            </a:r>
            <a:r>
              <a:rPr lang="fr-BE" dirty="0"/>
              <a:t>: </a:t>
            </a:r>
            <a:r>
              <a:rPr lang="fr-BE" dirty="0" err="1"/>
              <a:t>PoPuPS</a:t>
            </a:r>
            <a:endParaRPr lang="en-US" dirty="0"/>
          </a:p>
        </p:txBody>
      </p:sp>
      <p:sp>
        <p:nvSpPr>
          <p:cNvPr id="3" name="Espace réservé du contenu 2"/>
          <p:cNvSpPr>
            <a:spLocks noGrp="1"/>
          </p:cNvSpPr>
          <p:nvPr>
            <p:ph idx="1"/>
          </p:nvPr>
        </p:nvSpPr>
        <p:spPr/>
        <p:txBody>
          <a:bodyPr/>
          <a:lstStyle/>
          <a:p>
            <a:r>
              <a:rPr lang="en-US" dirty="0" err="1" smtClean="0"/>
              <a:t>PoPuPS</a:t>
            </a:r>
            <a:r>
              <a:rPr lang="en-US" dirty="0" smtClean="0"/>
              <a:t> was </a:t>
            </a:r>
            <a:r>
              <a:rPr lang="en-US" dirty="0"/>
              <a:t>added to Summon in </a:t>
            </a:r>
            <a:r>
              <a:rPr lang="en-US" dirty="0" smtClean="0"/>
              <a:t>October 2017</a:t>
            </a:r>
            <a:r>
              <a:rPr lang="en-US" dirty="0"/>
              <a:t>.</a:t>
            </a:r>
          </a:p>
          <a:p>
            <a:r>
              <a:rPr lang="fr-BE" dirty="0" err="1" smtClean="0"/>
              <a:t>Request</a:t>
            </a:r>
            <a:r>
              <a:rPr lang="fr-BE" dirty="0" smtClean="0"/>
              <a:t> via </a:t>
            </a:r>
            <a:r>
              <a:rPr lang="fr-BE" dirty="0" err="1" smtClean="0"/>
              <a:t>Idea</a:t>
            </a:r>
            <a:r>
              <a:rPr lang="fr-BE" dirty="0" smtClean="0"/>
              <a:t> Exchange </a:t>
            </a:r>
            <a:r>
              <a:rPr lang="fr-BE" dirty="0"/>
              <a:t>Content forum </a:t>
            </a:r>
            <a:r>
              <a:rPr lang="fr-BE" sz="1400" dirty="0">
                <a:hlinkClick r:id="rId2"/>
              </a:rPr>
              <a:t>https://ideas.exlibrisgroup.com/forums/574345-content</a:t>
            </a:r>
            <a:r>
              <a:rPr lang="fr-BE" sz="1400" dirty="0" smtClean="0">
                <a:hlinkClick r:id="rId2"/>
              </a:rPr>
              <a:t>/</a:t>
            </a:r>
            <a:r>
              <a:rPr lang="fr-BE" sz="1400" dirty="0" smtClean="0"/>
              <a:t> </a:t>
            </a:r>
            <a:endParaRPr lang="en-US" sz="1400" dirty="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27</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536678"/>
            <a:ext cx="6048672" cy="432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842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Summon</a:t>
            </a:r>
            <a:r>
              <a:rPr lang="fr-BE" dirty="0"/>
              <a:t>: </a:t>
            </a:r>
            <a:r>
              <a:rPr lang="fr-BE" dirty="0" err="1"/>
              <a:t>PoPuPS</a:t>
            </a:r>
            <a:endParaRPr lang="en-US" dirty="0"/>
          </a:p>
        </p:txBody>
      </p:sp>
      <p:sp>
        <p:nvSpPr>
          <p:cNvPr id="3" name="Espace réservé du contenu 2"/>
          <p:cNvSpPr>
            <a:spLocks noGrp="1"/>
          </p:cNvSpPr>
          <p:nvPr>
            <p:ph idx="1"/>
          </p:nvPr>
        </p:nvSpPr>
        <p:spPr/>
        <p:txBody>
          <a:bodyPr/>
          <a:lstStyle/>
          <a:p>
            <a:r>
              <a:rPr lang="fr-BE" dirty="0" err="1" smtClean="0"/>
              <a:t>PoPuPS</a:t>
            </a:r>
            <a:r>
              <a:rPr lang="fr-BE" dirty="0" smtClean="0"/>
              <a:t> </a:t>
            </a:r>
            <a:r>
              <a:rPr lang="fr-BE" u="sng" dirty="0" err="1" smtClean="0"/>
              <a:t>is</a:t>
            </a:r>
            <a:r>
              <a:rPr lang="fr-BE" dirty="0" smtClean="0"/>
              <a:t> </a:t>
            </a:r>
            <a:r>
              <a:rPr lang="fr-BE" dirty="0" err="1" smtClean="0"/>
              <a:t>identified</a:t>
            </a:r>
            <a:r>
              <a:rPr lang="fr-BE" dirty="0" smtClean="0"/>
              <a:t> as </a:t>
            </a:r>
            <a:r>
              <a:rPr lang="fr-BE" dirty="0" err="1" smtClean="0"/>
              <a:t>being</a:t>
            </a:r>
            <a:r>
              <a:rPr lang="fr-BE" dirty="0" smtClean="0"/>
              <a:t> OA</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28</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04864"/>
            <a:ext cx="947737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020272" y="4653136"/>
            <a:ext cx="21237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&lt; </a:t>
            </a:r>
            <a:r>
              <a:rPr lang="fr-BE" dirty="0" err="1" smtClean="0"/>
              <a:t>PoPuPS</a:t>
            </a:r>
            <a:r>
              <a:rPr lang="fr-BE" dirty="0" smtClean="0"/>
              <a:t> record </a:t>
            </a:r>
            <a:r>
              <a:rPr lang="fr-BE" sz="2000" b="1" dirty="0" smtClean="0">
                <a:solidFill>
                  <a:srgbClr val="00707F"/>
                </a:solidFill>
                <a:sym typeface="Wingdings" panose="05000000000000000000" pitchFamily="2" charset="2"/>
              </a:rPr>
              <a:t></a:t>
            </a:r>
            <a:endParaRPr lang="en-US" sz="2000" b="1" dirty="0">
              <a:solidFill>
                <a:srgbClr val="00707F"/>
              </a:solidFill>
            </a:endParaRPr>
          </a:p>
        </p:txBody>
      </p:sp>
      <p:sp>
        <p:nvSpPr>
          <p:cNvPr id="8" name="Rectangle 7"/>
          <p:cNvSpPr/>
          <p:nvPr/>
        </p:nvSpPr>
        <p:spPr>
          <a:xfrm>
            <a:off x="7164288" y="6093296"/>
            <a:ext cx="19797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&lt; </a:t>
            </a:r>
            <a:r>
              <a:rPr lang="fr-BE" dirty="0" err="1" smtClean="0"/>
              <a:t>ORBi</a:t>
            </a:r>
            <a:r>
              <a:rPr lang="fr-BE" dirty="0" smtClean="0"/>
              <a:t> record </a:t>
            </a:r>
            <a:r>
              <a:rPr lang="fr-BE" b="1" dirty="0" smtClean="0">
                <a:solidFill>
                  <a:srgbClr val="FF0000"/>
                </a:solidFill>
                <a:sym typeface="Wingdings" panose="05000000000000000000" pitchFamily="2" charset="2"/>
              </a:rPr>
              <a:t></a:t>
            </a:r>
            <a:r>
              <a:rPr lang="fr-BE" dirty="0" smtClean="0">
                <a:sym typeface="Wingdings" panose="05000000000000000000" pitchFamily="2" charset="2"/>
              </a:rPr>
              <a:t> </a:t>
            </a:r>
            <a:endParaRPr lang="en-US" dirty="0"/>
          </a:p>
        </p:txBody>
      </p:sp>
      <p:cxnSp>
        <p:nvCxnSpPr>
          <p:cNvPr id="9" name="Connecteur droit avec flèche 8"/>
          <p:cNvCxnSpPr/>
          <p:nvPr/>
        </p:nvCxnSpPr>
        <p:spPr>
          <a:xfrm flipV="1">
            <a:off x="2411760" y="4906117"/>
            <a:ext cx="584448" cy="361607"/>
          </a:xfrm>
          <a:prstGeom prst="straightConnector1">
            <a:avLst/>
          </a:prstGeom>
          <a:ln w="44450">
            <a:solidFill>
              <a:srgbClr val="F37C2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7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2800" dirty="0" smtClean="0"/>
              <a:t>Summon</a:t>
            </a:r>
          </a:p>
          <a:p>
            <a:pPr lvl="1"/>
            <a:r>
              <a:rPr lang="en-US" sz="3200" b="1" dirty="0" err="1" smtClean="0">
                <a:solidFill>
                  <a:srgbClr val="00707F"/>
                </a:solidFill>
              </a:rPr>
              <a:t>Ebsco</a:t>
            </a:r>
            <a:r>
              <a:rPr lang="en-US" sz="3200" b="1" dirty="0" smtClean="0">
                <a:solidFill>
                  <a:srgbClr val="00707F"/>
                </a:solidFill>
              </a:rPr>
              <a:t> Discovery Service</a:t>
            </a:r>
          </a:p>
          <a:p>
            <a:pPr lvl="1"/>
            <a:r>
              <a:rPr lang="en-US" sz="2800" dirty="0" smtClean="0"/>
              <a:t>CORE</a:t>
            </a:r>
          </a:p>
          <a:p>
            <a:pPr lvl="1"/>
            <a:r>
              <a:rPr lang="en-US" sz="2800" dirty="0" smtClean="0"/>
              <a:t>BASE</a:t>
            </a:r>
          </a:p>
          <a:p>
            <a:pPr lvl="1"/>
            <a:r>
              <a:rPr lang="en-US" sz="2800" dirty="0"/>
              <a:t>PubMed </a:t>
            </a:r>
            <a:r>
              <a:rPr lang="en-US" sz="2800" dirty="0" err="1" smtClean="0"/>
              <a:t>LinkOut</a:t>
            </a:r>
            <a:endParaRPr lang="en-US" sz="2800" dirty="0" smtClean="0"/>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29</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603628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25895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à coins arrondis 1"/>
          <p:cNvSpPr/>
          <p:nvPr/>
        </p:nvSpPr>
        <p:spPr>
          <a:xfrm>
            <a:off x="323528" y="332656"/>
            <a:ext cx="1800200" cy="72008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à coins arrondis 5"/>
          <p:cNvSpPr/>
          <p:nvPr/>
        </p:nvSpPr>
        <p:spPr>
          <a:xfrm>
            <a:off x="-21109" y="4005064"/>
            <a:ext cx="1496765" cy="72008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à coins arrondis 6"/>
          <p:cNvSpPr/>
          <p:nvPr/>
        </p:nvSpPr>
        <p:spPr>
          <a:xfrm>
            <a:off x="1" y="6122913"/>
            <a:ext cx="2123728" cy="72008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à coins arrondis 7"/>
          <p:cNvSpPr/>
          <p:nvPr/>
        </p:nvSpPr>
        <p:spPr>
          <a:xfrm>
            <a:off x="6516216" y="3933056"/>
            <a:ext cx="1944216" cy="50405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à coins arrondis 8"/>
          <p:cNvSpPr/>
          <p:nvPr/>
        </p:nvSpPr>
        <p:spPr>
          <a:xfrm>
            <a:off x="7236296" y="5661248"/>
            <a:ext cx="1728192" cy="72008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à coins arrondis 9"/>
          <p:cNvSpPr/>
          <p:nvPr/>
        </p:nvSpPr>
        <p:spPr>
          <a:xfrm>
            <a:off x="7812360" y="4509120"/>
            <a:ext cx="1331640" cy="72008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à coins arrondis 11"/>
          <p:cNvSpPr/>
          <p:nvPr/>
        </p:nvSpPr>
        <p:spPr>
          <a:xfrm>
            <a:off x="2771800" y="4533758"/>
            <a:ext cx="1929684" cy="72008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Ebsco</a:t>
            </a:r>
            <a:r>
              <a:rPr lang="fr-BE" dirty="0" smtClean="0"/>
              <a:t> </a:t>
            </a:r>
            <a:r>
              <a:rPr lang="fr-BE" dirty="0" err="1" smtClean="0"/>
              <a:t>Discovery</a:t>
            </a:r>
            <a:r>
              <a:rPr lang="fr-BE" dirty="0" smtClean="0"/>
              <a:t> Services</a:t>
            </a:r>
            <a:endParaRPr lang="en-US" dirty="0"/>
          </a:p>
        </p:txBody>
      </p:sp>
      <p:sp>
        <p:nvSpPr>
          <p:cNvPr id="3" name="Espace réservé du contenu 2"/>
          <p:cNvSpPr>
            <a:spLocks noGrp="1"/>
          </p:cNvSpPr>
          <p:nvPr>
            <p:ph idx="1"/>
          </p:nvPr>
        </p:nvSpPr>
        <p:spPr/>
        <p:txBody>
          <a:bodyPr>
            <a:normAutofit/>
          </a:bodyPr>
          <a:lstStyle/>
          <a:p>
            <a:r>
              <a:rPr lang="fr-BE" dirty="0" err="1"/>
              <a:t>Ebsco</a:t>
            </a:r>
            <a:r>
              <a:rPr lang="fr-BE" dirty="0"/>
              <a:t> </a:t>
            </a:r>
            <a:r>
              <a:rPr lang="fr-BE" dirty="0" err="1"/>
              <a:t>Discovery</a:t>
            </a:r>
            <a:r>
              <a:rPr lang="fr-BE" dirty="0"/>
              <a:t> </a:t>
            </a:r>
            <a:r>
              <a:rPr lang="fr-BE" dirty="0" smtClean="0"/>
              <a:t>Services (EDS) = </a:t>
            </a:r>
            <a:r>
              <a:rPr lang="fr-BE" dirty="0" err="1" smtClean="0"/>
              <a:t>Ebsco’s</a:t>
            </a:r>
            <a:r>
              <a:rPr lang="fr-BE" dirty="0" smtClean="0"/>
              <a:t> </a:t>
            </a:r>
            <a:r>
              <a:rPr lang="fr-BE" dirty="0" err="1" smtClean="0"/>
              <a:t>discovery</a:t>
            </a:r>
            <a:r>
              <a:rPr lang="fr-BE" dirty="0" smtClean="0"/>
              <a:t> </a:t>
            </a:r>
            <a:r>
              <a:rPr lang="fr-BE" dirty="0" err="1" smtClean="0"/>
              <a:t>tool</a:t>
            </a:r>
            <a:endParaRPr lang="fr-BE" dirty="0" smtClean="0"/>
          </a:p>
          <a:p>
            <a:endParaRPr lang="en-US" dirty="0" smtClean="0"/>
          </a:p>
          <a:p>
            <a:r>
              <a:rPr lang="en-US" dirty="0" smtClean="0"/>
              <a:t>EBSCO </a:t>
            </a:r>
            <a:r>
              <a:rPr lang="en-US" dirty="0"/>
              <a:t>supports harvesting </a:t>
            </a:r>
            <a:r>
              <a:rPr lang="en-US" dirty="0" smtClean="0"/>
              <a:t>IRs </a:t>
            </a:r>
            <a:r>
              <a:rPr lang="en-US" dirty="0"/>
              <a:t>via </a:t>
            </a:r>
            <a:r>
              <a:rPr lang="en-US" dirty="0" smtClean="0"/>
              <a:t>OAI-PMH (</a:t>
            </a:r>
            <a:r>
              <a:rPr lang="en-US" dirty="0"/>
              <a:t>Dublin </a:t>
            </a:r>
            <a:r>
              <a:rPr lang="en-US" dirty="0" smtClean="0"/>
              <a:t>Core, Dublin </a:t>
            </a:r>
            <a:r>
              <a:rPr lang="en-US" dirty="0"/>
              <a:t>Core </a:t>
            </a:r>
            <a:r>
              <a:rPr lang="en-US" dirty="0" smtClean="0"/>
              <a:t>qualified, EAD, Junii2, METS, MODS) or FTP</a:t>
            </a:r>
          </a:p>
          <a:p>
            <a:endParaRPr lang="en-US" dirty="0"/>
          </a:p>
          <a:p>
            <a:r>
              <a:rPr lang="fr-BE" dirty="0" err="1"/>
              <a:t>Institutional</a:t>
            </a:r>
            <a:r>
              <a:rPr lang="fr-BE" dirty="0"/>
              <a:t> </a:t>
            </a:r>
            <a:r>
              <a:rPr lang="fr-BE" dirty="0" err="1"/>
              <a:t>Repository</a:t>
            </a:r>
            <a:r>
              <a:rPr lang="fr-BE" dirty="0"/>
              <a:t> </a:t>
            </a:r>
            <a:r>
              <a:rPr lang="fr-BE" dirty="0" err="1"/>
              <a:t>Database</a:t>
            </a:r>
            <a:r>
              <a:rPr lang="fr-BE" dirty="0"/>
              <a:t> Questionnaire </a:t>
            </a:r>
            <a:r>
              <a:rPr lang="fr-BE" sz="1600" dirty="0">
                <a:hlinkClick r:id="rId2"/>
              </a:rPr>
              <a:t>https://</a:t>
            </a:r>
            <a:r>
              <a:rPr lang="fr-BE" sz="1600" dirty="0" smtClean="0">
                <a:hlinkClick r:id="rId2"/>
              </a:rPr>
              <a:t>help.ebsco.com/interfaces/EBSCO_Discovery_Service/EDS_Catalogs_IRs</a:t>
            </a:r>
            <a:r>
              <a:rPr lang="fr-BE" sz="1600" dirty="0" smtClean="0"/>
              <a:t> </a:t>
            </a:r>
            <a:endParaRPr lang="en-US" sz="16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30</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042606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EDS: </a:t>
            </a:r>
            <a:r>
              <a:rPr lang="fr-BE" dirty="0" err="1" smtClean="0"/>
              <a:t>ORBi</a:t>
            </a:r>
            <a:endParaRPr lang="en-US" dirty="0"/>
          </a:p>
        </p:txBody>
      </p:sp>
      <p:sp>
        <p:nvSpPr>
          <p:cNvPr id="3" name="Espace réservé du contenu 2"/>
          <p:cNvSpPr>
            <a:spLocks noGrp="1"/>
          </p:cNvSpPr>
          <p:nvPr>
            <p:ph idx="1"/>
          </p:nvPr>
        </p:nvSpPr>
        <p:spPr/>
        <p:txBody>
          <a:bodyPr/>
          <a:lstStyle/>
          <a:p>
            <a:r>
              <a:rPr lang="en-US" dirty="0" err="1" smtClean="0"/>
              <a:t>ORBi</a:t>
            </a:r>
            <a:r>
              <a:rPr lang="en-US" dirty="0" smtClean="0"/>
              <a:t> was added to EDS in March 2016</a:t>
            </a:r>
          </a:p>
          <a:p>
            <a:r>
              <a:rPr lang="en-US" dirty="0" smtClean="0"/>
              <a:t>OA pdf full texts delivered for indexing purposes </a:t>
            </a:r>
            <a:r>
              <a:rPr lang="en-US" u="sng" dirty="0" smtClean="0"/>
              <a:t>only</a:t>
            </a:r>
          </a:p>
          <a:p>
            <a:endParaRPr lang="en-US" dirty="0" smtClean="0"/>
          </a:p>
          <a:p>
            <a:r>
              <a:rPr lang="en-US" dirty="0" smtClean="0"/>
              <a:t>Nowadays: </a:t>
            </a:r>
          </a:p>
          <a:p>
            <a:pPr lvl="1"/>
            <a:r>
              <a:rPr lang="en-US" dirty="0" smtClean="0"/>
              <a:t>More than 57,000 </a:t>
            </a:r>
            <a:r>
              <a:rPr lang="en-US" dirty="0" err="1" smtClean="0"/>
              <a:t>ORBi</a:t>
            </a:r>
            <a:r>
              <a:rPr lang="en-US" dirty="0" smtClean="0"/>
              <a:t> records with OA content are in EDS and can be activated by EDS customers</a:t>
            </a:r>
          </a:p>
          <a:p>
            <a:pPr lvl="1"/>
            <a:r>
              <a:rPr lang="en-US" dirty="0" smtClean="0"/>
              <a:t>Activated by more than 2,700 customer (March 2017)</a:t>
            </a:r>
          </a:p>
          <a:p>
            <a:endParaRPr lang="en-US" dirty="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31</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6340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EDS: </a:t>
            </a:r>
            <a:r>
              <a:rPr lang="fr-BE" dirty="0" err="1"/>
              <a:t>ORBi</a:t>
            </a:r>
            <a:endParaRPr lang="en-US"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32</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246813"/>
            <a:ext cx="9217024" cy="563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4355976" y="3573016"/>
            <a:ext cx="352839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103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2800" dirty="0" smtClean="0"/>
              <a:t>Summon</a:t>
            </a:r>
          </a:p>
          <a:p>
            <a:pPr lvl="1"/>
            <a:r>
              <a:rPr lang="en-US" sz="2800" dirty="0" err="1" smtClean="0"/>
              <a:t>Ebsco</a:t>
            </a:r>
            <a:r>
              <a:rPr lang="en-US" sz="2800" dirty="0" smtClean="0"/>
              <a:t> Discovery Service</a:t>
            </a:r>
          </a:p>
          <a:p>
            <a:pPr lvl="1"/>
            <a:r>
              <a:rPr lang="en-US" sz="3200" b="1" dirty="0" smtClean="0">
                <a:solidFill>
                  <a:srgbClr val="00707F"/>
                </a:solidFill>
              </a:rPr>
              <a:t>CORE</a:t>
            </a:r>
            <a:endParaRPr lang="en-US" sz="2800" b="1" dirty="0" smtClean="0">
              <a:solidFill>
                <a:srgbClr val="00707F"/>
              </a:solidFill>
            </a:endParaRPr>
          </a:p>
          <a:p>
            <a:pPr lvl="1"/>
            <a:r>
              <a:rPr lang="en-US" sz="2800" dirty="0" smtClean="0"/>
              <a:t>BASE</a:t>
            </a:r>
          </a:p>
          <a:p>
            <a:pPr lvl="1"/>
            <a:r>
              <a:rPr lang="en-US" sz="2800" dirty="0"/>
              <a:t>PubMed </a:t>
            </a:r>
            <a:r>
              <a:rPr lang="en-US" sz="2800" dirty="0" err="1" smtClean="0"/>
              <a:t>LinkOut</a:t>
            </a:r>
            <a:endParaRPr lang="en-US" sz="2800" dirty="0" smtClean="0"/>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33</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071245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CORE</a:t>
            </a:r>
            <a:endParaRPr lang="en-US" dirty="0"/>
          </a:p>
        </p:txBody>
      </p:sp>
      <p:sp>
        <p:nvSpPr>
          <p:cNvPr id="3" name="Espace réservé du contenu 2"/>
          <p:cNvSpPr>
            <a:spLocks noGrp="1"/>
          </p:cNvSpPr>
          <p:nvPr>
            <p:ph idx="1"/>
          </p:nvPr>
        </p:nvSpPr>
        <p:spPr/>
        <p:txBody>
          <a:bodyPr/>
          <a:lstStyle/>
          <a:p>
            <a:r>
              <a:rPr lang="en-US" dirty="0"/>
              <a:t>C</a:t>
            </a:r>
            <a:r>
              <a:rPr lang="en-US" dirty="0" smtClean="0"/>
              <a:t>urrently </a:t>
            </a:r>
            <a:r>
              <a:rPr lang="en-US" dirty="0"/>
              <a:t>contains </a:t>
            </a:r>
            <a:r>
              <a:rPr lang="en-US" dirty="0" smtClean="0"/>
              <a:t>more than 125,747,000 </a:t>
            </a:r>
            <a:r>
              <a:rPr lang="en-US" dirty="0"/>
              <a:t>open access articles, from over tens of thousands </a:t>
            </a:r>
            <a:r>
              <a:rPr lang="en-US" dirty="0" smtClean="0"/>
              <a:t>journals </a:t>
            </a:r>
          </a:p>
          <a:p>
            <a:r>
              <a:rPr lang="en-US" dirty="0"/>
              <a:t>C</a:t>
            </a:r>
            <a:r>
              <a:rPr lang="en-US" dirty="0" smtClean="0"/>
              <a:t>ollected </a:t>
            </a:r>
            <a:r>
              <a:rPr lang="en-US" dirty="0"/>
              <a:t>from over 3,673 repositories around the </a:t>
            </a:r>
            <a:r>
              <a:rPr lang="en-US" dirty="0" smtClean="0"/>
              <a:t>world</a:t>
            </a:r>
          </a:p>
          <a:p>
            <a:r>
              <a:rPr lang="fr-BE" dirty="0" err="1" smtClean="0"/>
              <a:t>Becoming</a:t>
            </a:r>
            <a:r>
              <a:rPr lang="fr-BE" dirty="0" smtClean="0"/>
              <a:t> a data provider</a:t>
            </a:r>
            <a:r>
              <a:rPr lang="fr-BE" dirty="0"/>
              <a:t>? </a:t>
            </a:r>
            <a:r>
              <a:rPr lang="fr-BE" dirty="0">
                <a:hlinkClick r:id="rId2"/>
              </a:rPr>
              <a:t>https://</a:t>
            </a:r>
            <a:r>
              <a:rPr lang="fr-BE" dirty="0" smtClean="0">
                <a:hlinkClick r:id="rId2"/>
              </a:rPr>
              <a:t>core.ac.uk/join</a:t>
            </a:r>
            <a:r>
              <a:rPr lang="fr-BE" dirty="0" smtClean="0"/>
              <a:t> </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34</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96952"/>
            <a:ext cx="453650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544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35</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305583"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176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36</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62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39552" y="5661248"/>
            <a:ext cx="5976664" cy="646331"/>
          </a:xfrm>
          <a:prstGeom prst="rect">
            <a:avLst/>
          </a:prstGeom>
          <a:noFill/>
        </p:spPr>
        <p:txBody>
          <a:bodyPr wrap="square" rtlCol="0">
            <a:spAutoFit/>
          </a:bodyPr>
          <a:lstStyle/>
          <a:p>
            <a:r>
              <a:rPr lang="fr-BE" dirty="0" smtClean="0"/>
              <a:t>But </a:t>
            </a:r>
            <a:r>
              <a:rPr lang="fr-BE" dirty="0" err="1" smtClean="0"/>
              <a:t>searches</a:t>
            </a:r>
            <a:r>
              <a:rPr lang="fr-BE" dirty="0" smtClean="0"/>
              <a:t> on  CORE </a:t>
            </a:r>
            <a:r>
              <a:rPr lang="fr-BE" dirty="0" err="1" smtClean="0"/>
              <a:t>may</a:t>
            </a:r>
            <a:r>
              <a:rPr lang="fr-BE" dirty="0" smtClean="0"/>
              <a:t> </a:t>
            </a:r>
            <a:r>
              <a:rPr lang="fr-BE" dirty="0" err="1" smtClean="0"/>
              <a:t>be</a:t>
            </a:r>
            <a:r>
              <a:rPr lang="fr-BE" dirty="0" smtClean="0"/>
              <a:t> </a:t>
            </a:r>
            <a:r>
              <a:rPr lang="fr-BE" dirty="0" err="1" smtClean="0"/>
              <a:t>very</a:t>
            </a:r>
            <a:r>
              <a:rPr lang="fr-BE" dirty="0" smtClean="0"/>
              <a:t> </a:t>
            </a:r>
            <a:r>
              <a:rPr lang="fr-BE" dirty="0" err="1" smtClean="0"/>
              <a:t>sloooowww</a:t>
            </a:r>
            <a:r>
              <a:rPr lang="fr-BE" dirty="0" smtClean="0"/>
              <a:t>…</a:t>
            </a:r>
          </a:p>
          <a:p>
            <a:r>
              <a:rPr lang="fr-BE" dirty="0" smtClean="0"/>
              <a:t>and </a:t>
            </a:r>
            <a:r>
              <a:rPr lang="fr-BE" dirty="0" err="1" smtClean="0"/>
              <a:t>results</a:t>
            </a:r>
            <a:r>
              <a:rPr lang="fr-BE" dirty="0" smtClean="0"/>
              <a:t> </a:t>
            </a:r>
            <a:r>
              <a:rPr lang="fr-BE" dirty="0" err="1" smtClean="0"/>
              <a:t>surprising</a:t>
            </a:r>
            <a:r>
              <a:rPr lang="fr-BE" dirty="0" smtClean="0"/>
              <a:t>…</a:t>
            </a:r>
            <a:endParaRPr lang="en-US" dirty="0"/>
          </a:p>
        </p:txBody>
      </p:sp>
    </p:spTree>
    <p:extLst>
      <p:ext uri="{BB962C8B-B14F-4D97-AF65-F5344CB8AC3E}">
        <p14:creationId xmlns:p14="http://schemas.microsoft.com/office/powerpoint/2010/main" val="744957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CORE</a:t>
            </a:r>
            <a:endParaRPr lang="en-US" dirty="0"/>
          </a:p>
        </p:txBody>
      </p:sp>
      <p:sp>
        <p:nvSpPr>
          <p:cNvPr id="3" name="Espace réservé du contenu 2"/>
          <p:cNvSpPr>
            <a:spLocks noGrp="1"/>
          </p:cNvSpPr>
          <p:nvPr>
            <p:ph idx="1"/>
          </p:nvPr>
        </p:nvSpPr>
        <p:spPr/>
        <p:txBody>
          <a:bodyPr>
            <a:normAutofit/>
          </a:bodyPr>
          <a:lstStyle/>
          <a:p>
            <a:r>
              <a:rPr lang="en-US" b="1" dirty="0" smtClean="0"/>
              <a:t>CORE Recommender</a:t>
            </a:r>
            <a:r>
              <a:rPr lang="en-US" dirty="0" smtClean="0"/>
              <a:t>: </a:t>
            </a:r>
            <a:r>
              <a:rPr lang="en-US" dirty="0"/>
              <a:t>provides research article recommendations across the global network of repositories and </a:t>
            </a:r>
            <a:r>
              <a:rPr lang="en-US" dirty="0" smtClean="0"/>
              <a:t>journals</a:t>
            </a:r>
            <a:r>
              <a:rPr lang="en-US" dirty="0"/>
              <a:t> </a:t>
            </a:r>
            <a:r>
              <a:rPr lang="en-US" sz="1600" dirty="0" smtClean="0"/>
              <a:t>(</a:t>
            </a:r>
            <a:r>
              <a:rPr lang="en-US" sz="1600" dirty="0" err="1" smtClean="0"/>
              <a:t>Knoth</a:t>
            </a:r>
            <a:r>
              <a:rPr lang="en-US" sz="1600" dirty="0" smtClean="0"/>
              <a:t> </a:t>
            </a:r>
            <a:r>
              <a:rPr lang="en-US" sz="1600" i="1" dirty="0" smtClean="0"/>
              <a:t>et al</a:t>
            </a:r>
            <a:r>
              <a:rPr lang="en-US" sz="1600" dirty="0" smtClean="0"/>
              <a:t>, 2017)</a:t>
            </a:r>
            <a:endParaRPr lang="en-US" dirty="0" smtClean="0"/>
          </a:p>
          <a:p>
            <a:pPr fontAlgn="base"/>
            <a:endParaRPr lang="fr-BE" dirty="0" smtClean="0"/>
          </a:p>
          <a:p>
            <a:pPr fontAlgn="base"/>
            <a:r>
              <a:rPr lang="fr-BE" dirty="0" smtClean="0"/>
              <a:t>Not </a:t>
            </a:r>
            <a:r>
              <a:rPr lang="fr-BE" dirty="0" err="1" smtClean="0"/>
              <a:t>only</a:t>
            </a:r>
            <a:r>
              <a:rPr lang="fr-BE" dirty="0" smtClean="0"/>
              <a:t> on CORE:</a:t>
            </a:r>
          </a:p>
          <a:p>
            <a:pPr lvl="1" fontAlgn="base"/>
            <a:r>
              <a:rPr lang="fr-BE" dirty="0" smtClean="0"/>
              <a:t>The </a:t>
            </a:r>
            <a:r>
              <a:rPr lang="en-US" dirty="0" smtClean="0"/>
              <a:t>plugin </a:t>
            </a:r>
            <a:r>
              <a:rPr lang="en-US" dirty="0"/>
              <a:t>that can be installed in repositories and journal systems to suggest similar articles. </a:t>
            </a:r>
            <a:endParaRPr lang="en-US" dirty="0" smtClean="0"/>
          </a:p>
          <a:p>
            <a:pPr lvl="1" fontAlgn="base"/>
            <a:r>
              <a:rPr lang="en-US" dirty="0" smtClean="0"/>
              <a:t>Purpose </a:t>
            </a:r>
            <a:r>
              <a:rPr lang="en-US" dirty="0"/>
              <a:t>is to support users in finding articles relevant to what they </a:t>
            </a:r>
            <a:r>
              <a:rPr lang="en-US" dirty="0" smtClean="0"/>
              <a:t>read.</a:t>
            </a:r>
          </a:p>
          <a:p>
            <a:pPr lvl="1" fontAlgn="base"/>
            <a:r>
              <a:rPr lang="en-US" dirty="0" smtClean="0"/>
              <a:t>The </a:t>
            </a:r>
            <a:r>
              <a:rPr lang="en-US" dirty="0"/>
              <a:t>current version of the plugin recommends full-text items in Open Access repositories that are related to:</a:t>
            </a:r>
          </a:p>
          <a:p>
            <a:pPr lvl="2" fontAlgn="base"/>
            <a:r>
              <a:rPr lang="en-US" dirty="0"/>
              <a:t>a metadata record</a:t>
            </a:r>
          </a:p>
          <a:p>
            <a:pPr lvl="2" fontAlgn="base"/>
            <a:r>
              <a:rPr lang="en-US" dirty="0"/>
              <a:t>a full-text item in pdf</a:t>
            </a:r>
          </a:p>
          <a:p>
            <a:pPr lvl="2" fontAlgn="base"/>
            <a:r>
              <a:rPr lang="en-US" dirty="0"/>
              <a:t>any piece of text</a:t>
            </a:r>
          </a:p>
          <a:p>
            <a:pPr lvl="2" fontAlgn="base"/>
            <a:r>
              <a:rPr lang="en-US" dirty="0"/>
              <a:t>any combination of the </a:t>
            </a:r>
            <a:r>
              <a:rPr lang="en-US" dirty="0" smtClean="0"/>
              <a:t>above</a:t>
            </a:r>
          </a:p>
          <a:p>
            <a:pPr fontAlgn="base"/>
            <a:endParaRPr lang="fr-BE" dirty="0" smtClean="0"/>
          </a:p>
          <a:p>
            <a:pPr fontAlgn="base"/>
            <a:r>
              <a:rPr lang="fr-BE" dirty="0" err="1" smtClean="0"/>
              <a:t>Currently</a:t>
            </a:r>
            <a:r>
              <a:rPr lang="fr-BE" dirty="0" smtClean="0"/>
              <a:t> not on the roadmap for ORBi2</a:t>
            </a:r>
            <a:endParaRPr lang="en-US" dirty="0"/>
          </a:p>
          <a:p>
            <a:endParaRPr lang="en-US" dirty="0" smtClean="0"/>
          </a:p>
          <a:p>
            <a:endParaRPr lang="fr-BE" dirty="0"/>
          </a:p>
          <a:p>
            <a:endParaRPr lang="fr-BE" dirty="0" smtClean="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37</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4635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38</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566"/>
            <a:ext cx="6818330" cy="689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2339752" y="2982470"/>
            <a:ext cx="24482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183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CORE</a:t>
            </a:r>
            <a:endParaRPr lang="en-US" dirty="0"/>
          </a:p>
        </p:txBody>
      </p:sp>
      <p:sp>
        <p:nvSpPr>
          <p:cNvPr id="3" name="Espace réservé du contenu 2"/>
          <p:cNvSpPr>
            <a:spLocks noGrp="1"/>
          </p:cNvSpPr>
          <p:nvPr>
            <p:ph idx="1"/>
          </p:nvPr>
        </p:nvSpPr>
        <p:spPr/>
        <p:txBody>
          <a:bodyPr/>
          <a:lstStyle/>
          <a:p>
            <a:r>
              <a:rPr lang="en-US" dirty="0" smtClean="0"/>
              <a:t>CORE is on the roadmap to be added to Primo Central Index and Summon</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39</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6402944" cy="460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544" y="6351557"/>
            <a:ext cx="6858000" cy="307777"/>
          </a:xfrm>
          <a:prstGeom prst="rect">
            <a:avLst/>
          </a:prstGeom>
        </p:spPr>
        <p:txBody>
          <a:bodyPr wrap="square">
            <a:spAutoFit/>
          </a:bodyPr>
          <a:lstStyle/>
          <a:p>
            <a:r>
              <a:rPr lang="en-US" sz="1400" dirty="0">
                <a:hlinkClick r:id="rId3"/>
              </a:rPr>
              <a:t>https://</a:t>
            </a:r>
            <a:r>
              <a:rPr lang="en-US" sz="1400" dirty="0" smtClean="0">
                <a:hlinkClick r:id="rId3"/>
              </a:rPr>
              <a:t>ideas.exlibrisgroup.com/forums/574345-content/suggestions/19079788-core</a:t>
            </a:r>
            <a:r>
              <a:rPr lang="en-US" sz="1400" dirty="0" smtClean="0"/>
              <a:t> </a:t>
            </a:r>
            <a:endParaRPr lang="en-US" sz="1400" dirty="0"/>
          </a:p>
        </p:txBody>
      </p:sp>
    </p:spTree>
    <p:extLst>
      <p:ext uri="{BB962C8B-B14F-4D97-AF65-F5344CB8AC3E}">
        <p14:creationId xmlns:p14="http://schemas.microsoft.com/office/powerpoint/2010/main" val="187348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2800" dirty="0" smtClean="0"/>
              <a:t>Summon</a:t>
            </a:r>
          </a:p>
          <a:p>
            <a:pPr lvl="1"/>
            <a:r>
              <a:rPr lang="en-US" sz="2800" dirty="0" err="1" smtClean="0"/>
              <a:t>Ebsco</a:t>
            </a:r>
            <a:r>
              <a:rPr lang="en-US" sz="2800" dirty="0" smtClean="0"/>
              <a:t> Discovery Service</a:t>
            </a:r>
          </a:p>
          <a:p>
            <a:pPr lvl="1"/>
            <a:r>
              <a:rPr lang="en-US" sz="2800" dirty="0" smtClean="0"/>
              <a:t>CORE</a:t>
            </a:r>
          </a:p>
          <a:p>
            <a:pPr lvl="1"/>
            <a:r>
              <a:rPr lang="en-US" sz="2800" dirty="0" smtClean="0"/>
              <a:t>BASE</a:t>
            </a:r>
          </a:p>
          <a:p>
            <a:pPr lvl="1"/>
            <a:r>
              <a:rPr lang="en-US" sz="2800" dirty="0" smtClean="0"/>
              <a:t>PubMed </a:t>
            </a:r>
            <a:r>
              <a:rPr lang="en-US" sz="2800" dirty="0" err="1" smtClean="0"/>
              <a:t>LinkOut</a:t>
            </a:r>
            <a:endParaRPr lang="en-US" sz="2800" dirty="0" smtClean="0"/>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94535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2800" dirty="0" smtClean="0"/>
              <a:t>Summon</a:t>
            </a:r>
          </a:p>
          <a:p>
            <a:pPr lvl="1"/>
            <a:r>
              <a:rPr lang="en-US" sz="2800" dirty="0" err="1" smtClean="0"/>
              <a:t>Ebsco</a:t>
            </a:r>
            <a:r>
              <a:rPr lang="en-US" sz="2800" dirty="0" smtClean="0"/>
              <a:t> Discovery Service</a:t>
            </a:r>
          </a:p>
          <a:p>
            <a:pPr lvl="1"/>
            <a:r>
              <a:rPr lang="en-US" sz="2800" dirty="0" smtClean="0"/>
              <a:t>CORE</a:t>
            </a:r>
          </a:p>
          <a:p>
            <a:pPr lvl="1"/>
            <a:r>
              <a:rPr lang="en-US" sz="3200" b="1" dirty="0" smtClean="0">
                <a:solidFill>
                  <a:srgbClr val="00707F"/>
                </a:solidFill>
              </a:rPr>
              <a:t>BASE</a:t>
            </a:r>
          </a:p>
          <a:p>
            <a:pPr lvl="1"/>
            <a:r>
              <a:rPr lang="en-US" sz="2800" dirty="0"/>
              <a:t>PubMed </a:t>
            </a:r>
            <a:r>
              <a:rPr lang="en-US" sz="2800" dirty="0" err="1" smtClean="0"/>
              <a:t>LinkOut</a:t>
            </a:r>
            <a:endParaRPr lang="en-US" sz="2800" b="1" dirty="0" smtClean="0">
              <a:solidFill>
                <a:srgbClr val="00707F"/>
              </a:solidFill>
            </a:endParaRPr>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40</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43451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BASE</a:t>
            </a:r>
            <a:endParaRPr lang="en-US" dirty="0"/>
          </a:p>
        </p:txBody>
      </p:sp>
      <p:sp>
        <p:nvSpPr>
          <p:cNvPr id="3" name="Espace réservé du contenu 2"/>
          <p:cNvSpPr>
            <a:spLocks noGrp="1"/>
          </p:cNvSpPr>
          <p:nvPr>
            <p:ph idx="1"/>
          </p:nvPr>
        </p:nvSpPr>
        <p:spPr/>
        <p:txBody>
          <a:bodyPr/>
          <a:lstStyle/>
          <a:p>
            <a:r>
              <a:rPr lang="en-US" b="1" dirty="0">
                <a:solidFill>
                  <a:srgbClr val="00707F"/>
                </a:solidFill>
              </a:rPr>
              <a:t>BASE (Bielefeld Academic Search Engine) </a:t>
            </a:r>
            <a:endParaRPr lang="en-US" b="1" dirty="0" smtClean="0">
              <a:solidFill>
                <a:srgbClr val="00707F"/>
              </a:solidFill>
            </a:endParaRPr>
          </a:p>
          <a:p>
            <a:pPr lvl="1"/>
            <a:r>
              <a:rPr lang="en-US" dirty="0" smtClean="0"/>
              <a:t>one </a:t>
            </a:r>
            <a:r>
              <a:rPr lang="en-US" dirty="0"/>
              <a:t>of the leading global aggregator of  open access content (journals, subject and institutional repositories) in the world. </a:t>
            </a:r>
          </a:p>
          <a:p>
            <a:pPr lvl="1"/>
            <a:r>
              <a:rPr lang="en-US" dirty="0" smtClean="0"/>
              <a:t>claims </a:t>
            </a:r>
            <a:r>
              <a:rPr lang="en-US" dirty="0"/>
              <a:t>to be the </a:t>
            </a:r>
            <a:r>
              <a:rPr lang="en-US" dirty="0">
                <a:hlinkClick r:id="rId2"/>
              </a:rPr>
              <a:t>2nd biggest academic search engine behind Google Scholar by size</a:t>
            </a:r>
            <a:r>
              <a:rPr lang="en-US" dirty="0"/>
              <a:t> easily exceeding over </a:t>
            </a:r>
            <a:r>
              <a:rPr lang="en-US" dirty="0" smtClean="0"/>
              <a:t>123 </a:t>
            </a:r>
            <a:r>
              <a:rPr lang="en-US" dirty="0"/>
              <a:t>million records </a:t>
            </a:r>
            <a:r>
              <a:rPr lang="en-US" dirty="0" smtClean="0"/>
              <a:t>and </a:t>
            </a:r>
            <a:r>
              <a:rPr lang="en-US" dirty="0"/>
              <a:t>indexing over </a:t>
            </a:r>
            <a:r>
              <a:rPr lang="en-US" dirty="0" smtClean="0"/>
              <a:t>6,100 </a:t>
            </a:r>
            <a:r>
              <a:rPr lang="en-US" dirty="0"/>
              <a:t>sources</a:t>
            </a:r>
            <a:r>
              <a:rPr lang="en-US" dirty="0" smtClean="0"/>
              <a:t>.</a:t>
            </a:r>
          </a:p>
          <a:p>
            <a:pPr lvl="1"/>
            <a:r>
              <a:rPr lang="fr-BE" dirty="0" err="1" smtClean="0"/>
              <a:t>Boost</a:t>
            </a:r>
            <a:r>
              <a:rPr lang="fr-BE" dirty="0" smtClean="0"/>
              <a:t> option for OA records</a:t>
            </a:r>
            <a:endParaRPr lang="en-US" dirty="0" smtClean="0"/>
          </a:p>
          <a:p>
            <a:pPr lvl="1"/>
            <a:r>
              <a:rPr lang="fr-BE" dirty="0" smtClean="0"/>
              <a:t>Has been </a:t>
            </a:r>
            <a:r>
              <a:rPr lang="fr-BE" dirty="0" err="1" smtClean="0"/>
              <a:t>indexed</a:t>
            </a:r>
            <a:r>
              <a:rPr lang="fr-BE" dirty="0" smtClean="0"/>
              <a:t> in </a:t>
            </a:r>
            <a:r>
              <a:rPr lang="fr-BE" b="1" dirty="0" smtClean="0"/>
              <a:t>EDS</a:t>
            </a:r>
            <a:r>
              <a:rPr lang="fr-BE" dirty="0" smtClean="0"/>
              <a:t> </a:t>
            </a:r>
            <a:r>
              <a:rPr lang="fr-BE" dirty="0" err="1" smtClean="0"/>
              <a:t>since</a:t>
            </a:r>
            <a:r>
              <a:rPr lang="fr-BE" dirty="0" smtClean="0"/>
              <a:t> </a:t>
            </a:r>
            <a:r>
              <a:rPr lang="fr-BE" dirty="0" err="1" smtClean="0"/>
              <a:t>Dec</a:t>
            </a:r>
            <a:r>
              <a:rPr lang="fr-BE" dirty="0" smtClean="0"/>
              <a:t>. 2015 </a:t>
            </a:r>
            <a:r>
              <a:rPr lang="fr-BE" dirty="0" smtClean="0">
                <a:sym typeface="Wingdings" panose="05000000000000000000" pitchFamily="2" charset="2"/>
              </a:rPr>
              <a:t></a:t>
            </a:r>
            <a:r>
              <a:rPr lang="en-US" dirty="0" smtClean="0"/>
              <a:t> </a:t>
            </a:r>
            <a:r>
              <a:rPr lang="en-US" dirty="0"/>
              <a:t>if your IR contents are indexed properly in BASE, libraries using EDS who turn on BASE in EDS will expose your content to their </a:t>
            </a:r>
            <a:r>
              <a:rPr lang="en-US" dirty="0" smtClean="0"/>
              <a:t>users </a:t>
            </a:r>
            <a:r>
              <a:rPr lang="en-US" dirty="0" smtClean="0">
                <a:sym typeface="Wingdings" panose="05000000000000000000" pitchFamily="2" charset="2"/>
              </a:rPr>
              <a:t></a:t>
            </a:r>
            <a:endParaRPr lang="en-US" dirty="0" smtClean="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41</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09120"/>
            <a:ext cx="5904656" cy="229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876256" y="6093296"/>
            <a:ext cx="1368152" cy="307777"/>
          </a:xfrm>
          <a:prstGeom prst="rect">
            <a:avLst/>
          </a:prstGeom>
          <a:noFill/>
        </p:spPr>
        <p:txBody>
          <a:bodyPr wrap="square" rtlCol="0">
            <a:spAutoFit/>
          </a:bodyPr>
          <a:lstStyle/>
          <a:p>
            <a:pPr algn="r"/>
            <a:r>
              <a:rPr lang="fr-BE" sz="1400" dirty="0" smtClean="0"/>
              <a:t>(Tay, 2018)</a:t>
            </a:r>
            <a:endParaRPr lang="en-US" sz="1400" dirty="0"/>
          </a:p>
        </p:txBody>
      </p:sp>
    </p:spTree>
    <p:extLst>
      <p:ext uri="{BB962C8B-B14F-4D97-AF65-F5344CB8AC3E}">
        <p14:creationId xmlns:p14="http://schemas.microsoft.com/office/powerpoint/2010/main" val="2853798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BASE</a:t>
            </a:r>
            <a:endParaRPr lang="en-US" dirty="0"/>
          </a:p>
        </p:txBody>
      </p:sp>
      <p:sp>
        <p:nvSpPr>
          <p:cNvPr id="3" name="Espace réservé du contenu 2"/>
          <p:cNvSpPr>
            <a:spLocks noGrp="1"/>
          </p:cNvSpPr>
          <p:nvPr>
            <p:ph idx="1"/>
          </p:nvPr>
        </p:nvSpPr>
        <p:spPr/>
        <p:txBody>
          <a:bodyPr/>
          <a:lstStyle/>
          <a:p>
            <a:r>
              <a:rPr lang="en-US" dirty="0" smtClean="0"/>
              <a:t>Note that BASE is also requested by the </a:t>
            </a:r>
            <a:r>
              <a:rPr lang="en-US" dirty="0"/>
              <a:t>Summon and Primo Central Index </a:t>
            </a:r>
            <a:r>
              <a:rPr lang="en-US" dirty="0" smtClean="0"/>
              <a:t>community</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42</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944" y="2204864"/>
            <a:ext cx="6540699" cy="412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70830" y="6360503"/>
            <a:ext cx="7488832" cy="261610"/>
          </a:xfrm>
          <a:prstGeom prst="rect">
            <a:avLst/>
          </a:prstGeom>
          <a:noFill/>
        </p:spPr>
        <p:txBody>
          <a:bodyPr wrap="square" rtlCol="0">
            <a:spAutoFit/>
          </a:bodyPr>
          <a:lstStyle/>
          <a:p>
            <a:r>
              <a:rPr lang="en-US" sz="1100" dirty="0">
                <a:hlinkClick r:id="rId3"/>
              </a:rPr>
              <a:t>https://</a:t>
            </a:r>
            <a:r>
              <a:rPr lang="en-US" sz="1100" dirty="0" smtClean="0">
                <a:hlinkClick r:id="rId3"/>
              </a:rPr>
              <a:t>ideas.exlibrisgroup.com/forums/574345-content/suggestions/19027240-base-bielefeld-academic-search-engine</a:t>
            </a:r>
            <a:r>
              <a:rPr lang="en-US" sz="1100" dirty="0" smtClean="0"/>
              <a:t> </a:t>
            </a:r>
            <a:endParaRPr lang="en-US" sz="1100" dirty="0"/>
          </a:p>
        </p:txBody>
      </p:sp>
    </p:spTree>
    <p:extLst>
      <p:ext uri="{BB962C8B-B14F-4D97-AF65-F5344CB8AC3E}">
        <p14:creationId xmlns:p14="http://schemas.microsoft.com/office/powerpoint/2010/main" val="1553708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BASE: </a:t>
            </a:r>
            <a:r>
              <a:rPr lang="fr-BE" dirty="0" err="1" smtClean="0"/>
              <a:t>ORBi</a:t>
            </a:r>
            <a:endParaRPr lang="en-US" dirty="0"/>
          </a:p>
        </p:txBody>
      </p:sp>
      <p:sp>
        <p:nvSpPr>
          <p:cNvPr id="3" name="Espace réservé du contenu 2"/>
          <p:cNvSpPr>
            <a:spLocks noGrp="1"/>
          </p:cNvSpPr>
          <p:nvPr>
            <p:ph idx="1"/>
          </p:nvPr>
        </p:nvSpPr>
        <p:spPr/>
        <p:txBody>
          <a:bodyPr/>
          <a:lstStyle/>
          <a:p>
            <a:r>
              <a:rPr lang="en-US" dirty="0" err="1"/>
              <a:t>ORBi</a:t>
            </a:r>
            <a:r>
              <a:rPr lang="en-US" dirty="0"/>
              <a:t> was added to </a:t>
            </a:r>
            <a:r>
              <a:rPr lang="en-US" dirty="0" smtClean="0"/>
              <a:t>BASE in 2008</a:t>
            </a:r>
          </a:p>
          <a:p>
            <a:r>
              <a:rPr lang="fr-BE" dirty="0" err="1" smtClean="0"/>
              <a:t>Recent</a:t>
            </a:r>
            <a:r>
              <a:rPr lang="fr-BE" dirty="0" smtClean="0"/>
              <a:t> full </a:t>
            </a:r>
            <a:r>
              <a:rPr lang="fr-BE" dirty="0" err="1" smtClean="0"/>
              <a:t>reload</a:t>
            </a:r>
            <a:r>
              <a:rPr lang="fr-BE" dirty="0" smtClean="0"/>
              <a:t> of </a:t>
            </a:r>
            <a:r>
              <a:rPr lang="fr-BE" dirty="0" err="1" smtClean="0"/>
              <a:t>ORBi</a:t>
            </a:r>
            <a:r>
              <a:rPr lang="fr-BE" dirty="0" smtClean="0"/>
              <a:t> records</a:t>
            </a:r>
            <a:endParaRPr lang="en-US" dirty="0"/>
          </a:p>
          <a:p>
            <a:r>
              <a:rPr lang="en-US" dirty="0" smtClean="0">
                <a:hlinkClick r:id="rId2"/>
              </a:rPr>
              <a:t>https</a:t>
            </a:r>
            <a:r>
              <a:rPr lang="en-US" dirty="0">
                <a:hlinkClick r:id="rId2"/>
              </a:rPr>
              <a:t>://</a:t>
            </a:r>
            <a:r>
              <a:rPr lang="en-US" dirty="0" smtClean="0">
                <a:hlinkClick r:id="rId2"/>
              </a:rPr>
              <a:t>www.base-search.net/Search/Results?q=dccoll:ftorbi&amp;refid=dctableen</a:t>
            </a:r>
            <a:r>
              <a:rPr lang="en-US" dirty="0" smtClean="0"/>
              <a:t> </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43</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502248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2800" dirty="0" smtClean="0"/>
              <a:t>Summon</a:t>
            </a:r>
          </a:p>
          <a:p>
            <a:pPr lvl="1"/>
            <a:r>
              <a:rPr lang="en-US" sz="2800" dirty="0" err="1" smtClean="0"/>
              <a:t>Ebsco</a:t>
            </a:r>
            <a:r>
              <a:rPr lang="en-US" sz="2800" dirty="0" smtClean="0"/>
              <a:t> Discovery Service</a:t>
            </a:r>
          </a:p>
          <a:p>
            <a:pPr lvl="1"/>
            <a:r>
              <a:rPr lang="en-US" sz="2800" dirty="0" smtClean="0"/>
              <a:t>CORE</a:t>
            </a:r>
          </a:p>
          <a:p>
            <a:pPr lvl="1"/>
            <a:r>
              <a:rPr lang="en-US" sz="2800" dirty="0" smtClean="0"/>
              <a:t>BASE</a:t>
            </a:r>
          </a:p>
          <a:p>
            <a:pPr lvl="1"/>
            <a:r>
              <a:rPr lang="en-US" sz="3200" b="1" dirty="0">
                <a:solidFill>
                  <a:srgbClr val="00707F"/>
                </a:solidFill>
              </a:rPr>
              <a:t>PubMed </a:t>
            </a:r>
            <a:r>
              <a:rPr lang="en-US" sz="3200" b="1" dirty="0" err="1" smtClean="0">
                <a:solidFill>
                  <a:srgbClr val="00707F"/>
                </a:solidFill>
              </a:rPr>
              <a:t>LinkOut</a:t>
            </a:r>
            <a:endParaRPr lang="en-US" sz="3200" b="1" dirty="0" smtClean="0">
              <a:solidFill>
                <a:srgbClr val="00707F"/>
              </a:solidFill>
            </a:endParaRPr>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44</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92197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PubMed </a:t>
            </a:r>
            <a:r>
              <a:rPr lang="en-US" dirty="0" err="1" smtClean="0"/>
              <a:t>LinkOut</a:t>
            </a:r>
            <a:endParaRPr lang="en-US" dirty="0"/>
          </a:p>
        </p:txBody>
      </p:sp>
      <p:sp>
        <p:nvSpPr>
          <p:cNvPr id="3" name="Espace réservé du contenu 2"/>
          <p:cNvSpPr>
            <a:spLocks noGrp="1"/>
          </p:cNvSpPr>
          <p:nvPr>
            <p:ph idx="1"/>
          </p:nvPr>
        </p:nvSpPr>
        <p:spPr/>
        <p:txBody>
          <a:bodyPr/>
          <a:lstStyle/>
          <a:p>
            <a:r>
              <a:rPr lang="en-US" dirty="0" err="1"/>
              <a:t>LinkOut</a:t>
            </a:r>
            <a:r>
              <a:rPr lang="en-US" dirty="0"/>
              <a:t> is a service that allows you to link directly </a:t>
            </a:r>
            <a:r>
              <a:rPr lang="en-US" b="1" dirty="0"/>
              <a:t>from PubMed </a:t>
            </a:r>
            <a:r>
              <a:rPr lang="en-US" dirty="0"/>
              <a:t>and other NCBI databases </a:t>
            </a:r>
            <a:r>
              <a:rPr lang="en-US" b="1" dirty="0"/>
              <a:t>to a wide range of information and services beyond the NCBI systems</a:t>
            </a:r>
            <a:r>
              <a:rPr lang="en-US" dirty="0"/>
              <a:t>. </a:t>
            </a:r>
            <a:endParaRPr lang="en-US" dirty="0" smtClean="0"/>
          </a:p>
          <a:p>
            <a:r>
              <a:rPr lang="en-US" dirty="0" err="1" smtClean="0"/>
              <a:t>LinkOut</a:t>
            </a:r>
            <a:r>
              <a:rPr lang="en-US" dirty="0" smtClean="0"/>
              <a:t> </a:t>
            </a:r>
            <a:r>
              <a:rPr lang="en-US" dirty="0"/>
              <a:t>aims to facilitate access to relevant online resources in order to extend, clarify, and supplement information found in NCBI databases. Examples of </a:t>
            </a:r>
            <a:r>
              <a:rPr lang="en-US" dirty="0" err="1"/>
              <a:t>LinkOut</a:t>
            </a:r>
            <a:r>
              <a:rPr lang="en-US" dirty="0"/>
              <a:t> Resources include </a:t>
            </a:r>
            <a:r>
              <a:rPr lang="en-US" b="1" dirty="0"/>
              <a:t>full-text publications</a:t>
            </a:r>
            <a:r>
              <a:rPr lang="en-US" dirty="0"/>
              <a:t>, biological databases, consumer health information, research tools, and more</a:t>
            </a:r>
            <a:r>
              <a:rPr lang="en-US" dirty="0" smtClean="0"/>
              <a:t>.</a:t>
            </a:r>
          </a:p>
          <a:p>
            <a:endParaRPr lang="en-US" dirty="0" smtClean="0"/>
          </a:p>
          <a:p>
            <a:r>
              <a:rPr lang="en-US" dirty="0" smtClean="0"/>
              <a:t>How </a:t>
            </a:r>
            <a:r>
              <a:rPr lang="en-US" dirty="0"/>
              <a:t>do Institutional Repositories(IR) join </a:t>
            </a:r>
            <a:r>
              <a:rPr lang="en-US" dirty="0" err="1"/>
              <a:t>LinkOut</a:t>
            </a:r>
            <a:r>
              <a:rPr lang="en-US" dirty="0"/>
              <a:t>? </a:t>
            </a:r>
            <a:r>
              <a:rPr lang="en-US" sz="1400" dirty="0">
                <a:hlinkClick r:id="rId2"/>
              </a:rPr>
              <a:t>https://</a:t>
            </a:r>
            <a:r>
              <a:rPr lang="en-US" sz="1400" dirty="0" smtClean="0">
                <a:hlinkClick r:id="rId2"/>
              </a:rPr>
              <a:t>www.ncbi.nlm.nih.gov/projects/linkout/doc/IR-application.shtml</a:t>
            </a:r>
            <a:r>
              <a:rPr lang="en-US" sz="1400" dirty="0" smtClean="0"/>
              <a:t> </a:t>
            </a:r>
          </a:p>
          <a:p>
            <a:endParaRPr lang="en-US" dirty="0" smtClean="0"/>
          </a:p>
          <a:p>
            <a:r>
              <a:rPr lang="en-US" dirty="0" smtClean="0"/>
              <a:t>Currently only 26 IRs </a:t>
            </a:r>
            <a:r>
              <a:rPr lang="en-US" dirty="0"/>
              <a:t>participating in </a:t>
            </a:r>
            <a:r>
              <a:rPr lang="en-US" dirty="0" err="1" smtClean="0"/>
              <a:t>LinkOut</a:t>
            </a:r>
            <a:r>
              <a:rPr lang="en-US" dirty="0"/>
              <a:t> </a:t>
            </a:r>
            <a:r>
              <a:rPr lang="en-US" sz="1200" dirty="0">
                <a:hlinkClick r:id="rId3"/>
              </a:rPr>
              <a:t>https://</a:t>
            </a:r>
            <a:r>
              <a:rPr lang="en-US" sz="1200" dirty="0" smtClean="0">
                <a:hlinkClick r:id="rId3"/>
              </a:rPr>
              <a:t>www.ncbi.nlm.nih.gov/projects/linkout/journals/htmllists.cgi?type_id=16#institutional&amp;20repository</a:t>
            </a:r>
            <a:r>
              <a:rPr lang="en-US" dirty="0" smtClean="0"/>
              <a:t> </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45</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1466823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PubMed </a:t>
            </a:r>
            <a:r>
              <a:rPr lang="en-US" dirty="0" err="1"/>
              <a:t>LinkOut</a:t>
            </a:r>
            <a:endParaRPr lang="en-US" dirty="0"/>
          </a:p>
        </p:txBody>
      </p:sp>
      <p:sp>
        <p:nvSpPr>
          <p:cNvPr id="3" name="Espace réservé du contenu 2"/>
          <p:cNvSpPr>
            <a:spLocks noGrp="1"/>
          </p:cNvSpPr>
          <p:nvPr>
            <p:ph idx="1"/>
          </p:nvPr>
        </p:nvSpPr>
        <p:spPr/>
        <p:txBody>
          <a:bodyPr/>
          <a:lstStyle/>
          <a:p>
            <a:r>
              <a:rPr lang="en-US" dirty="0" err="1"/>
              <a:t>ORBi</a:t>
            </a:r>
            <a:r>
              <a:rPr lang="en-US" dirty="0"/>
              <a:t> was added to </a:t>
            </a:r>
            <a:r>
              <a:rPr lang="en-US" dirty="0" err="1" smtClean="0"/>
              <a:t>LinkOut</a:t>
            </a:r>
            <a:r>
              <a:rPr lang="en-US" dirty="0" smtClean="0"/>
              <a:t> in May 2017</a:t>
            </a:r>
            <a:endParaRPr lang="en-US" dirty="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46</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graphicFrame>
        <p:nvGraphicFramePr>
          <p:cNvPr id="6" name="Graphique 5"/>
          <p:cNvGraphicFramePr/>
          <p:nvPr>
            <p:extLst>
              <p:ext uri="{D42A27DB-BD31-4B8C-83A1-F6EECF244321}">
                <p14:modId xmlns:p14="http://schemas.microsoft.com/office/powerpoint/2010/main" val="2602096120"/>
              </p:ext>
            </p:extLst>
          </p:nvPr>
        </p:nvGraphicFramePr>
        <p:xfrm>
          <a:off x="467544" y="1988840"/>
          <a:ext cx="748883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65092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47</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
        <p:nvSpPr>
          <p:cNvPr id="4" name="ZoneTexte 3"/>
          <p:cNvSpPr txBox="1"/>
          <p:nvPr/>
        </p:nvSpPr>
        <p:spPr>
          <a:xfrm>
            <a:off x="179512" y="336982"/>
            <a:ext cx="7560840" cy="307777"/>
          </a:xfrm>
          <a:prstGeom prst="rect">
            <a:avLst/>
          </a:prstGeom>
          <a:noFill/>
        </p:spPr>
        <p:txBody>
          <a:bodyPr wrap="square" rtlCol="0">
            <a:spAutoFit/>
          </a:bodyPr>
          <a:lstStyle/>
          <a:p>
            <a:r>
              <a:rPr lang="en-US" sz="1400" dirty="0">
                <a:hlinkClick r:id="rId2"/>
              </a:rPr>
              <a:t>https://</a:t>
            </a:r>
            <a:r>
              <a:rPr lang="en-US" sz="1400" dirty="0" smtClean="0">
                <a:hlinkClick r:id="rId2"/>
              </a:rPr>
              <a:t>www.ncbi.nlm.nih.gov/pubmed/27916346</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44759"/>
            <a:ext cx="8676456" cy="371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55776" y="5517232"/>
            <a:ext cx="5184576" cy="617944"/>
          </a:xfrm>
          <a:prstGeom prst="rect">
            <a:avLst/>
          </a:prstGeom>
          <a:solidFill>
            <a:srgbClr val="007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Direct Access to the Open Access </a:t>
            </a:r>
            <a:r>
              <a:rPr lang="en-US" b="1" dirty="0" err="1" smtClean="0"/>
              <a:t>ORBi</a:t>
            </a:r>
            <a:r>
              <a:rPr lang="en-US" b="1" dirty="0" smtClean="0"/>
              <a:t> record</a:t>
            </a:r>
            <a:endParaRPr lang="en-US" b="1" dirty="0"/>
          </a:p>
        </p:txBody>
      </p:sp>
      <p:cxnSp>
        <p:nvCxnSpPr>
          <p:cNvPr id="7" name="Connecteur droit avec flèche 6"/>
          <p:cNvCxnSpPr/>
          <p:nvPr/>
        </p:nvCxnSpPr>
        <p:spPr>
          <a:xfrm flipV="1">
            <a:off x="7092280" y="2276872"/>
            <a:ext cx="720080" cy="3312368"/>
          </a:xfrm>
          <a:prstGeom prst="straightConnector1">
            <a:avLst/>
          </a:prstGeom>
          <a:ln w="41275">
            <a:solidFill>
              <a:srgbClr val="00707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799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2800" dirty="0" smtClean="0"/>
              <a:t>Primo Central Index</a:t>
            </a:r>
          </a:p>
          <a:p>
            <a:pPr lvl="1"/>
            <a:r>
              <a:rPr lang="en-US" sz="2800" dirty="0" smtClean="0"/>
              <a:t>Summon</a:t>
            </a:r>
          </a:p>
          <a:p>
            <a:pPr lvl="1"/>
            <a:r>
              <a:rPr lang="en-US" sz="2800" dirty="0" err="1" smtClean="0"/>
              <a:t>Ebsco</a:t>
            </a:r>
            <a:r>
              <a:rPr lang="en-US" sz="2800" dirty="0" smtClean="0"/>
              <a:t> Discovery Service</a:t>
            </a:r>
          </a:p>
          <a:p>
            <a:pPr lvl="1"/>
            <a:r>
              <a:rPr lang="en-US" sz="2800" dirty="0" smtClean="0"/>
              <a:t>CORE</a:t>
            </a:r>
          </a:p>
          <a:p>
            <a:pPr lvl="1"/>
            <a:r>
              <a:rPr lang="en-US" sz="2800" dirty="0" smtClean="0"/>
              <a:t>BASE</a:t>
            </a:r>
          </a:p>
          <a:p>
            <a:pPr lvl="1"/>
            <a:r>
              <a:rPr lang="en-US" sz="2800" dirty="0" smtClean="0"/>
              <a:t>PubMed </a:t>
            </a:r>
            <a:r>
              <a:rPr lang="en-US" sz="2800" dirty="0" err="1" smtClean="0"/>
              <a:t>LinkOut</a:t>
            </a:r>
            <a:endParaRPr lang="en-US" sz="2800" dirty="0" smtClean="0"/>
          </a:p>
          <a:p>
            <a:r>
              <a:rPr lang="en-US" sz="3600" b="1" dirty="0" smtClean="0">
                <a:solidFill>
                  <a:srgbClr val="00707F"/>
                </a:solidFill>
              </a:rPr>
              <a:t>Some tips and tools</a:t>
            </a:r>
            <a:endParaRPr lang="en-US" sz="3600" b="1" dirty="0">
              <a:solidFill>
                <a:srgbClr val="00707F"/>
              </a:solidFill>
            </a:endParaRP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48</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307469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Starting </a:t>
            </a:r>
            <a:r>
              <a:rPr lang="en-US" dirty="0"/>
              <a:t>blocks</a:t>
            </a:r>
          </a:p>
        </p:txBody>
      </p:sp>
      <p:sp>
        <p:nvSpPr>
          <p:cNvPr id="3" name="Espace réservé du contenu 2"/>
          <p:cNvSpPr>
            <a:spLocks noGrp="1"/>
          </p:cNvSpPr>
          <p:nvPr>
            <p:ph idx="1"/>
          </p:nvPr>
        </p:nvSpPr>
        <p:spPr/>
        <p:txBody>
          <a:bodyPr>
            <a:normAutofit lnSpcReduction="10000"/>
          </a:bodyPr>
          <a:lstStyle/>
          <a:p>
            <a:r>
              <a:rPr lang="en-US" dirty="0" smtClean="0"/>
              <a:t>Be </a:t>
            </a:r>
            <a:r>
              <a:rPr lang="en-US" b="1" dirty="0" smtClean="0"/>
              <a:t>proactive</a:t>
            </a:r>
            <a:r>
              <a:rPr lang="en-US" dirty="0" smtClean="0"/>
              <a:t> and </a:t>
            </a:r>
            <a:r>
              <a:rPr lang="en-US" b="1" dirty="0" smtClean="0"/>
              <a:t>monitor</a:t>
            </a:r>
            <a:r>
              <a:rPr lang="en-US" dirty="0" smtClean="0"/>
              <a:t> the harvesters, search engines and discovery tools</a:t>
            </a:r>
          </a:p>
          <a:p>
            <a:pPr lvl="1"/>
            <a:r>
              <a:rPr lang="en-US" dirty="0" smtClean="0"/>
              <a:t>The big ones, but not only</a:t>
            </a:r>
          </a:p>
          <a:p>
            <a:pPr lvl="1"/>
            <a:r>
              <a:rPr lang="en-US" dirty="0" smtClean="0"/>
              <a:t>The new ones (stay tuned!)</a:t>
            </a:r>
          </a:p>
          <a:p>
            <a:pPr lvl="1"/>
            <a:r>
              <a:rPr lang="en-US" dirty="0" smtClean="0"/>
              <a:t>The one you use and do not use: </a:t>
            </a:r>
          </a:p>
          <a:p>
            <a:pPr lvl="2"/>
            <a:r>
              <a:rPr lang="en-US" dirty="0" smtClean="0"/>
              <a:t>Objective: Pushing </a:t>
            </a:r>
            <a:r>
              <a:rPr lang="en-US" u="sng" dirty="0" smtClean="0"/>
              <a:t>your</a:t>
            </a:r>
            <a:r>
              <a:rPr lang="en-US" dirty="0" smtClean="0"/>
              <a:t> OA content into the search environments of </a:t>
            </a:r>
            <a:r>
              <a:rPr lang="en-US" u="sng" dirty="0" smtClean="0"/>
              <a:t>other</a:t>
            </a:r>
            <a:r>
              <a:rPr lang="en-US" dirty="0" smtClean="0"/>
              <a:t> researchers </a:t>
            </a:r>
          </a:p>
          <a:p>
            <a:pPr lvl="2"/>
            <a:r>
              <a:rPr lang="en-US" dirty="0" smtClean="0"/>
              <a:t>Have a list of harvesters… and update it  (</a:t>
            </a:r>
            <a:r>
              <a:rPr lang="en-US" dirty="0" err="1" smtClean="0"/>
              <a:t>ULIège</a:t>
            </a:r>
            <a:r>
              <a:rPr lang="en-US" dirty="0" smtClean="0"/>
              <a:t> Library has a 26 page document with admin data, repositories we are in contact with, update notes…)</a:t>
            </a:r>
          </a:p>
          <a:p>
            <a:pPr lvl="1"/>
            <a:r>
              <a:rPr lang="en-US" dirty="0" smtClean="0"/>
              <a:t>Time consuming, but important!</a:t>
            </a:r>
          </a:p>
          <a:p>
            <a:r>
              <a:rPr lang="en-US" dirty="0" smtClean="0"/>
              <a:t>Follow </a:t>
            </a:r>
            <a:r>
              <a:rPr lang="en-US" b="1" dirty="0" smtClean="0"/>
              <a:t>standards</a:t>
            </a:r>
            <a:r>
              <a:rPr lang="en-US" dirty="0" smtClean="0"/>
              <a:t> (there are many) and be inspired (ODI…)</a:t>
            </a:r>
          </a:p>
          <a:p>
            <a:pPr lvl="1"/>
            <a:r>
              <a:rPr lang="en-US" dirty="0" smtClean="0"/>
              <a:t>Some harvesters may have some specific requirements,</a:t>
            </a:r>
          </a:p>
          <a:p>
            <a:pPr lvl="1"/>
            <a:r>
              <a:rPr lang="en-US" dirty="0" smtClean="0"/>
              <a:t>Be ready to adapt, but never forget the </a:t>
            </a:r>
            <a:r>
              <a:rPr lang="en-US" b="1" dirty="0" smtClean="0"/>
              <a:t>KISS principle</a:t>
            </a:r>
            <a:r>
              <a:rPr lang="en-US" dirty="0" smtClean="0"/>
              <a:t>!</a:t>
            </a:r>
          </a:p>
          <a:p>
            <a:r>
              <a:rPr lang="en-US" dirty="0" smtClean="0"/>
              <a:t>Have some harvesting </a:t>
            </a:r>
            <a:r>
              <a:rPr lang="en-US" b="1" dirty="0" smtClean="0"/>
              <a:t>sets</a:t>
            </a:r>
            <a:r>
              <a:rPr lang="en-US" dirty="0" smtClean="0"/>
              <a:t> ready to be used</a:t>
            </a:r>
          </a:p>
          <a:p>
            <a:pPr lvl="2"/>
            <a:r>
              <a:rPr lang="en-US" dirty="0" smtClean="0"/>
              <a:t>All records </a:t>
            </a:r>
            <a:r>
              <a:rPr lang="en-US" i="1" dirty="0" smtClean="0"/>
              <a:t>vs</a:t>
            </a:r>
            <a:r>
              <a:rPr lang="en-US" dirty="0" smtClean="0"/>
              <a:t> records with full text </a:t>
            </a:r>
            <a:r>
              <a:rPr lang="en-US" i="1" dirty="0" smtClean="0"/>
              <a:t>vs</a:t>
            </a:r>
            <a:r>
              <a:rPr lang="en-US" dirty="0" smtClean="0"/>
              <a:t> </a:t>
            </a:r>
            <a:r>
              <a:rPr lang="en-US" dirty="0"/>
              <a:t>OA </a:t>
            </a:r>
            <a:r>
              <a:rPr lang="en-US" dirty="0" smtClean="0"/>
              <a:t>records</a:t>
            </a:r>
          </a:p>
          <a:p>
            <a:pPr lvl="2"/>
            <a:r>
              <a:rPr lang="en-US" dirty="0" smtClean="0"/>
              <a:t>By discipline, by document type ?</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49</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36677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3200" b="1" dirty="0" smtClean="0">
                <a:solidFill>
                  <a:srgbClr val="00707F"/>
                </a:solidFill>
              </a:rPr>
              <a:t>Google Scholar</a:t>
            </a:r>
          </a:p>
          <a:p>
            <a:pPr lvl="1"/>
            <a:r>
              <a:rPr lang="en-US" sz="2800" dirty="0" smtClean="0"/>
              <a:t>Primo Central Index</a:t>
            </a:r>
          </a:p>
          <a:p>
            <a:pPr lvl="1"/>
            <a:r>
              <a:rPr lang="en-US" sz="2800" dirty="0" smtClean="0"/>
              <a:t>Summon</a:t>
            </a:r>
          </a:p>
          <a:p>
            <a:pPr lvl="1"/>
            <a:r>
              <a:rPr lang="en-US" sz="2800" dirty="0" err="1" smtClean="0"/>
              <a:t>Ebsco</a:t>
            </a:r>
            <a:r>
              <a:rPr lang="en-US" sz="2800" dirty="0" smtClean="0"/>
              <a:t> Discovery Service</a:t>
            </a:r>
          </a:p>
          <a:p>
            <a:pPr lvl="1"/>
            <a:r>
              <a:rPr lang="en-US" sz="2800" dirty="0" smtClean="0"/>
              <a:t>CORE</a:t>
            </a:r>
          </a:p>
          <a:p>
            <a:pPr lvl="1"/>
            <a:r>
              <a:rPr lang="en-US" sz="2800" dirty="0" smtClean="0"/>
              <a:t>BASE</a:t>
            </a:r>
          </a:p>
          <a:p>
            <a:pPr lvl="1"/>
            <a:r>
              <a:rPr lang="en-US" sz="2800" dirty="0"/>
              <a:t>PubMed </a:t>
            </a:r>
            <a:r>
              <a:rPr lang="en-US" sz="2800" dirty="0" err="1" smtClean="0"/>
              <a:t>LinkOut</a:t>
            </a:r>
            <a:endParaRPr lang="en-US" sz="2800" dirty="0" smtClean="0"/>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3337444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Open </a:t>
            </a:r>
            <a:r>
              <a:rPr lang="fr-BE" dirty="0" err="1"/>
              <a:t>Discovery</a:t>
            </a:r>
            <a:r>
              <a:rPr lang="fr-BE" dirty="0"/>
              <a:t> </a:t>
            </a:r>
            <a:r>
              <a:rPr lang="fr-BE" dirty="0" smtClean="0"/>
              <a:t>Initiative (ODI</a:t>
            </a:r>
            <a:r>
              <a:rPr lang="fr-BE" dirty="0"/>
              <a:t>)</a:t>
            </a:r>
            <a:endParaRPr lang="en-US" dirty="0"/>
          </a:p>
        </p:txBody>
      </p:sp>
      <p:sp>
        <p:nvSpPr>
          <p:cNvPr id="3" name="Espace réservé du contenu 2"/>
          <p:cNvSpPr>
            <a:spLocks noGrp="1"/>
          </p:cNvSpPr>
          <p:nvPr>
            <p:ph idx="1"/>
          </p:nvPr>
        </p:nvSpPr>
        <p:spPr/>
        <p:txBody>
          <a:bodyPr>
            <a:normAutofit/>
          </a:bodyPr>
          <a:lstStyle/>
          <a:p>
            <a:r>
              <a:rPr lang="en-US" dirty="0"/>
              <a:t>A technical recommendation for data exchange including data formats, method of delivery, usage reporting, frequency of updates and rights of use</a:t>
            </a:r>
          </a:p>
          <a:p>
            <a:r>
              <a:rPr lang="en-US" dirty="0"/>
              <a:t>A way for libraries to assess content providers’ participation in discovery services</a:t>
            </a:r>
          </a:p>
          <a:p>
            <a:r>
              <a:rPr lang="en-US" dirty="0"/>
              <a:t>A model by which content providers work with discovery service vendors via fair and unbiased indexing and </a:t>
            </a:r>
            <a:r>
              <a:rPr lang="en-US" dirty="0" smtClean="0"/>
              <a:t>linking</a:t>
            </a:r>
          </a:p>
          <a:p>
            <a:endParaRPr lang="fr-BE" dirty="0"/>
          </a:p>
          <a:p>
            <a:r>
              <a:rPr lang="en-US" u="sng" dirty="0" smtClean="0"/>
              <a:t>Recommendations</a:t>
            </a:r>
            <a:r>
              <a:rPr lang="en-US" dirty="0" smtClean="0"/>
              <a:t>: Open </a:t>
            </a:r>
            <a:r>
              <a:rPr lang="en-US" dirty="0"/>
              <a:t>Discovery Initiative: Promoting Transparency in </a:t>
            </a:r>
            <a:r>
              <a:rPr lang="en-US" dirty="0" smtClean="0"/>
              <a:t>Discovery,</a:t>
            </a:r>
            <a:r>
              <a:rPr lang="en-US" dirty="0"/>
              <a:t> NISO </a:t>
            </a:r>
            <a:r>
              <a:rPr lang="en-US" dirty="0" smtClean="0"/>
              <a:t>RP-19-2014 </a:t>
            </a:r>
            <a:r>
              <a:rPr lang="en-US" dirty="0" smtClean="0">
                <a:hlinkClick r:id="rId2"/>
              </a:rPr>
              <a:t>http</a:t>
            </a:r>
            <a:r>
              <a:rPr lang="en-US" dirty="0">
                <a:hlinkClick r:id="rId2"/>
              </a:rPr>
              <a:t>://</a:t>
            </a:r>
            <a:r>
              <a:rPr lang="en-US" dirty="0" smtClean="0">
                <a:hlinkClick r:id="rId2"/>
              </a:rPr>
              <a:t>www.niso.org/publications/rp/rp-19-2014</a:t>
            </a:r>
            <a:endParaRPr lang="en-US" dirty="0"/>
          </a:p>
          <a:p>
            <a:r>
              <a:rPr lang="en-US" dirty="0"/>
              <a:t>Section </a:t>
            </a:r>
            <a:r>
              <a:rPr lang="en-US" dirty="0" smtClean="0"/>
              <a:t>3.3.1: “</a:t>
            </a:r>
            <a:r>
              <a:rPr lang="en-US" dirty="0"/>
              <a:t>Discovery service providers should make available to prospective and current customers sufficient information about the content of their repositories to ensure an adequate evaluation of that content against the customers’ needs.”</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50</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4152056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Open </a:t>
            </a:r>
            <a:r>
              <a:rPr lang="fr-BE" dirty="0" err="1"/>
              <a:t>Discovery</a:t>
            </a:r>
            <a:r>
              <a:rPr lang="fr-BE" dirty="0"/>
              <a:t> Initiative (ODI)</a:t>
            </a:r>
            <a:endParaRPr lang="en-US" dirty="0"/>
          </a:p>
        </p:txBody>
      </p:sp>
      <p:sp>
        <p:nvSpPr>
          <p:cNvPr id="3" name="Espace réservé du contenu 2"/>
          <p:cNvSpPr>
            <a:spLocks noGrp="1"/>
          </p:cNvSpPr>
          <p:nvPr>
            <p:ph idx="1"/>
          </p:nvPr>
        </p:nvSpPr>
        <p:spPr/>
        <p:txBody>
          <a:bodyPr>
            <a:normAutofit lnSpcReduction="10000"/>
          </a:bodyPr>
          <a:lstStyle/>
          <a:p>
            <a:r>
              <a:rPr lang="en-US" dirty="0" smtClean="0"/>
              <a:t>Definition of Core metadata: </a:t>
            </a:r>
          </a:p>
          <a:p>
            <a:pPr lvl="1"/>
            <a:r>
              <a:rPr lang="en-US" dirty="0" smtClean="0"/>
              <a:t>minimum </a:t>
            </a:r>
            <a:r>
              <a:rPr lang="en-US" dirty="0"/>
              <a:t>metadata record that must be </a:t>
            </a:r>
            <a:r>
              <a:rPr lang="en-US" dirty="0" smtClean="0"/>
              <a:t>provided by </a:t>
            </a:r>
            <a:r>
              <a:rPr lang="en-US" dirty="0"/>
              <a:t>Content Providers (CPs) to Discovery Service Providers (DSPs</a:t>
            </a:r>
            <a:r>
              <a:rPr lang="en-US" dirty="0" smtClean="0"/>
              <a:t>)</a:t>
            </a:r>
          </a:p>
          <a:p>
            <a:pPr lvl="1"/>
            <a:r>
              <a:rPr lang="en-US" dirty="0"/>
              <a:t>based on the KBART (NISO RP-9-2014) metadata encoding </a:t>
            </a:r>
            <a:r>
              <a:rPr lang="en-US" dirty="0" smtClean="0"/>
              <a:t>schema:</a:t>
            </a:r>
          </a:p>
          <a:p>
            <a:pPr lvl="2"/>
            <a:r>
              <a:rPr lang="en-US" dirty="0" smtClean="0"/>
              <a:t>primarily </a:t>
            </a:r>
            <a:r>
              <a:rPr lang="en-US" dirty="0"/>
              <a:t>for serial and monograph titles to improve A-Z lists, link resolution, and </a:t>
            </a:r>
            <a:r>
              <a:rPr lang="en-US" dirty="0" err="1" smtClean="0"/>
              <a:t>OpenURL</a:t>
            </a:r>
            <a:r>
              <a:rPr lang="en-US" dirty="0" smtClean="0"/>
              <a:t>, but</a:t>
            </a:r>
          </a:p>
          <a:p>
            <a:pPr lvl="2"/>
            <a:r>
              <a:rPr lang="en-US" dirty="0" smtClean="0"/>
              <a:t>extended to </a:t>
            </a:r>
            <a:r>
              <a:rPr lang="en-US" dirty="0"/>
              <a:t>capture elements for subject, abstract/description, content type, and content </a:t>
            </a:r>
            <a:r>
              <a:rPr lang="en-US" dirty="0" smtClean="0"/>
              <a:t>format</a:t>
            </a:r>
          </a:p>
          <a:p>
            <a:r>
              <a:rPr lang="fr-BE" dirty="0" err="1" smtClean="0"/>
              <a:t>Examples</a:t>
            </a:r>
            <a:r>
              <a:rPr lang="fr-BE" dirty="0" smtClean="0"/>
              <a:t>:</a:t>
            </a:r>
          </a:p>
          <a:p>
            <a:pPr lvl="1"/>
            <a:r>
              <a:rPr lang="en-US" b="1" dirty="0"/>
              <a:t>Open Access Designation </a:t>
            </a:r>
            <a:endParaRPr lang="en-US" b="1" dirty="0" smtClean="0"/>
          </a:p>
          <a:p>
            <a:pPr lvl="2"/>
            <a:r>
              <a:rPr lang="en-US" dirty="0" smtClean="0"/>
              <a:t>To </a:t>
            </a:r>
            <a:r>
              <a:rPr lang="en-US" dirty="0"/>
              <a:t>comply with the NISO Open Access Metadata and Indicators (OAMI) group’s recommendations, if an item is open access, this status should be indicated with “</a:t>
            </a:r>
            <a:r>
              <a:rPr lang="en-US" dirty="0" err="1" smtClean="0"/>
              <a:t>free_to_read</a:t>
            </a:r>
            <a:r>
              <a:rPr lang="en-US" dirty="0" smtClean="0"/>
              <a:t>”.</a:t>
            </a:r>
          </a:p>
          <a:p>
            <a:pPr lvl="1"/>
            <a:r>
              <a:rPr lang="en-US" b="1" dirty="0" smtClean="0"/>
              <a:t>Full </a:t>
            </a:r>
            <a:r>
              <a:rPr lang="en-US" b="1" dirty="0"/>
              <a:t>Text Flag </a:t>
            </a:r>
            <a:endParaRPr lang="en-US" b="1" dirty="0" smtClean="0"/>
          </a:p>
          <a:p>
            <a:pPr lvl="2"/>
            <a:r>
              <a:rPr lang="en-US" dirty="0" smtClean="0"/>
              <a:t>A </a:t>
            </a:r>
            <a:r>
              <a:rPr lang="en-US" dirty="0"/>
              <a:t>yes/no statement describing whether the content provider makes this item available in full text (or for non-print media, a full-length or high-resolution version) to the DSP for the purpose of indexing. It is expected that this will be disclosed by DSPs to libraries in future when describing indexing coverage for a title or collection.</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51</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646897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Some</a:t>
            </a:r>
            <a:r>
              <a:rPr lang="fr-BE" dirty="0" smtClean="0"/>
              <a:t> best practices</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smtClean="0"/>
              <a:t>BASE has published </a:t>
            </a:r>
            <a:r>
              <a:rPr lang="en-US" b="1" dirty="0" smtClean="0">
                <a:solidFill>
                  <a:srgbClr val="00707F"/>
                </a:solidFill>
              </a:rPr>
              <a:t>Golden </a:t>
            </a:r>
            <a:r>
              <a:rPr lang="en-US" b="1" dirty="0">
                <a:solidFill>
                  <a:srgbClr val="00707F"/>
                </a:solidFill>
              </a:rPr>
              <a:t>Rules for Repository Managers </a:t>
            </a:r>
            <a:r>
              <a:rPr lang="en-US" dirty="0">
                <a:hlinkClick r:id="rId2"/>
              </a:rPr>
              <a:t>https://</a:t>
            </a:r>
            <a:r>
              <a:rPr lang="en-US" dirty="0" smtClean="0">
                <a:hlinkClick r:id="rId2"/>
              </a:rPr>
              <a:t>www.base-search.net/about/en/faq_oai.php</a:t>
            </a:r>
            <a:r>
              <a:rPr lang="en-US" dirty="0" smtClean="0"/>
              <a:t> focusing on structure, encoding, ISO standards…</a:t>
            </a:r>
          </a:p>
          <a:p>
            <a:pPr marL="868680" lvl="1" indent="-457200">
              <a:buSzPct val="100000"/>
              <a:buFont typeface="+mj-lt"/>
              <a:buAutoNum type="arabicPeriod"/>
            </a:pPr>
            <a:r>
              <a:rPr lang="en-US" dirty="0"/>
              <a:t>OAI interface </a:t>
            </a:r>
            <a:r>
              <a:rPr lang="en-US" dirty="0" smtClean="0"/>
              <a:t>working</a:t>
            </a:r>
          </a:p>
          <a:p>
            <a:pPr marL="868680" lvl="1" indent="-457200">
              <a:buSzPct val="100000"/>
              <a:buFont typeface="+mj-lt"/>
              <a:buAutoNum type="arabicPeriod"/>
            </a:pPr>
            <a:r>
              <a:rPr lang="en-US" dirty="0"/>
              <a:t>Comprehensive </a:t>
            </a:r>
            <a:r>
              <a:rPr lang="en-US" dirty="0" smtClean="0"/>
              <a:t>metadata</a:t>
            </a:r>
          </a:p>
          <a:p>
            <a:pPr marL="868680" lvl="1" indent="-457200">
              <a:buSzPct val="100000"/>
              <a:buFont typeface="+mj-lt"/>
              <a:buAutoNum type="arabicPeriod"/>
            </a:pPr>
            <a:r>
              <a:rPr lang="en-US" dirty="0"/>
              <a:t>Identifier (URLs) </a:t>
            </a:r>
            <a:r>
              <a:rPr lang="en-US" dirty="0" smtClean="0"/>
              <a:t>working</a:t>
            </a:r>
          </a:p>
          <a:p>
            <a:pPr marL="868680" lvl="1" indent="-457200">
              <a:buSzPct val="100000"/>
              <a:buFont typeface="+mj-lt"/>
              <a:buAutoNum type="arabicPeriod"/>
            </a:pPr>
            <a:r>
              <a:rPr lang="en-US" dirty="0"/>
              <a:t>Providing access information (Open Access</a:t>
            </a:r>
            <a:r>
              <a:rPr lang="en-US" dirty="0" smtClean="0"/>
              <a:t>)</a:t>
            </a:r>
          </a:p>
          <a:p>
            <a:pPr marL="868680" lvl="1" indent="-457200">
              <a:buSzPct val="100000"/>
              <a:buFont typeface="+mj-lt"/>
              <a:buAutoNum type="arabicPeriod"/>
            </a:pPr>
            <a:r>
              <a:rPr lang="en-US" dirty="0"/>
              <a:t>Providing information concerning re-use / </a:t>
            </a:r>
            <a:r>
              <a:rPr lang="en-US" dirty="0" err="1"/>
              <a:t>licence</a:t>
            </a:r>
            <a:r>
              <a:rPr lang="en-US" dirty="0"/>
              <a:t> (Creative Commons</a:t>
            </a:r>
            <a:r>
              <a:rPr lang="en-US" dirty="0" smtClean="0"/>
              <a:t>)</a:t>
            </a:r>
          </a:p>
          <a:p>
            <a:pPr marL="868680" lvl="1" indent="-457200">
              <a:buSzPct val="100000"/>
              <a:buFont typeface="+mj-lt"/>
              <a:buAutoNum type="arabicPeriod"/>
            </a:pPr>
            <a:r>
              <a:rPr lang="en-US" dirty="0"/>
              <a:t>Character </a:t>
            </a:r>
            <a:r>
              <a:rPr lang="en-US" dirty="0" smtClean="0"/>
              <a:t>encoding</a:t>
            </a:r>
          </a:p>
          <a:p>
            <a:pPr marL="868680" lvl="1" indent="-457200">
              <a:buSzPct val="100000"/>
              <a:buFont typeface="+mj-lt"/>
              <a:buAutoNum type="arabicPeriod"/>
            </a:pPr>
            <a:r>
              <a:rPr lang="en-US" dirty="0"/>
              <a:t>Publication </a:t>
            </a:r>
            <a:r>
              <a:rPr lang="en-US" dirty="0" smtClean="0"/>
              <a:t>date</a:t>
            </a:r>
          </a:p>
          <a:p>
            <a:pPr marL="868680" lvl="1" indent="-457200">
              <a:buSzPct val="100000"/>
              <a:buFont typeface="+mj-lt"/>
              <a:buAutoNum type="arabicPeriod"/>
            </a:pPr>
            <a:r>
              <a:rPr lang="en-US" dirty="0"/>
              <a:t>Document </a:t>
            </a:r>
            <a:r>
              <a:rPr lang="en-US" dirty="0" smtClean="0"/>
              <a:t>language</a:t>
            </a:r>
          </a:p>
          <a:p>
            <a:pPr marL="868680" lvl="1" indent="-457200">
              <a:buSzPct val="100000"/>
              <a:buFont typeface="+mj-lt"/>
              <a:buAutoNum type="arabicPeriod"/>
            </a:pPr>
            <a:r>
              <a:rPr lang="en-US" dirty="0"/>
              <a:t>Source / Suggested </a:t>
            </a:r>
            <a:r>
              <a:rPr lang="en-US" dirty="0" smtClean="0"/>
              <a:t>citation</a:t>
            </a:r>
          </a:p>
          <a:p>
            <a:pPr marL="868680" lvl="1" indent="-457200">
              <a:buSzPct val="100000"/>
              <a:buFont typeface="+mj-lt"/>
              <a:buAutoNum type="arabicPeriod"/>
            </a:pPr>
            <a:r>
              <a:rPr lang="en-US" dirty="0"/>
              <a:t>Items per </a:t>
            </a:r>
            <a:r>
              <a:rPr lang="en-US" dirty="0" smtClean="0"/>
              <a:t>page</a:t>
            </a:r>
          </a:p>
          <a:p>
            <a:pPr marL="868680" lvl="1" indent="-457200">
              <a:buSzPct val="100000"/>
              <a:buFont typeface="+mj-lt"/>
              <a:buAutoNum type="arabicPeriod"/>
            </a:pPr>
            <a:r>
              <a:rPr lang="en-US" dirty="0"/>
              <a:t>Contact </a:t>
            </a:r>
            <a:r>
              <a:rPr lang="en-US" dirty="0" smtClean="0"/>
              <a:t>person</a:t>
            </a:r>
          </a:p>
          <a:p>
            <a:pPr marL="868680" lvl="1" indent="-457200">
              <a:buSzPct val="100000"/>
              <a:buFont typeface="+mj-lt"/>
              <a:buAutoNum type="arabicPeriod"/>
            </a:pPr>
            <a:r>
              <a:rPr lang="en-US" dirty="0"/>
              <a:t>Changes / </a:t>
            </a:r>
            <a:r>
              <a:rPr lang="en-US" dirty="0" smtClean="0"/>
              <a:t>Updates</a:t>
            </a:r>
          </a:p>
          <a:p>
            <a:pPr marL="868680" lvl="1" indent="-457200">
              <a:buSzPct val="100000"/>
              <a:buFont typeface="+mj-lt"/>
              <a:buAutoNum type="arabicPeriod"/>
            </a:pPr>
            <a:r>
              <a:rPr lang="en-US" dirty="0" smtClean="0"/>
              <a:t>Spread </a:t>
            </a:r>
            <a:r>
              <a:rPr lang="en-US" dirty="0"/>
              <a:t>the word!</a:t>
            </a:r>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52</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515924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Some</a:t>
            </a:r>
            <a:r>
              <a:rPr lang="fr-BE" dirty="0" smtClean="0"/>
              <a:t> best practices</a:t>
            </a:r>
            <a:endParaRPr lang="en-US" dirty="0"/>
          </a:p>
        </p:txBody>
      </p:sp>
      <p:sp>
        <p:nvSpPr>
          <p:cNvPr id="3" name="Espace réservé du contenu 2"/>
          <p:cNvSpPr>
            <a:spLocks noGrp="1"/>
          </p:cNvSpPr>
          <p:nvPr>
            <p:ph idx="1"/>
          </p:nvPr>
        </p:nvSpPr>
        <p:spPr/>
        <p:txBody>
          <a:bodyPr/>
          <a:lstStyle/>
          <a:p>
            <a:r>
              <a:rPr lang="en-US" dirty="0" smtClean="0"/>
              <a:t>and an OAI-PMH </a:t>
            </a:r>
            <a:r>
              <a:rPr lang="en-US" dirty="0"/>
              <a:t>validator OVAL </a:t>
            </a:r>
            <a:r>
              <a:rPr lang="en-US" dirty="0">
                <a:hlinkClick r:id="rId2"/>
              </a:rPr>
              <a:t>http://oval.base-search.net</a:t>
            </a:r>
            <a:r>
              <a:rPr lang="en-US" dirty="0" smtClean="0">
                <a:hlinkClick r:id="rId2"/>
              </a:rPr>
              <a:t>/</a:t>
            </a:r>
            <a:r>
              <a:rPr lang="en-US" dirty="0" smtClean="0"/>
              <a:t> </a:t>
            </a:r>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53</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711895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827584" y="6061938"/>
            <a:ext cx="5184576" cy="369332"/>
          </a:xfrm>
          <a:prstGeom prst="rect">
            <a:avLst/>
          </a:prstGeom>
          <a:noFill/>
        </p:spPr>
        <p:txBody>
          <a:bodyPr wrap="square" rtlCol="0">
            <a:spAutoFit/>
          </a:bodyPr>
          <a:lstStyle/>
          <a:p>
            <a:r>
              <a:rPr lang="en-US" dirty="0"/>
              <a:t>See also </a:t>
            </a:r>
            <a:r>
              <a:rPr lang="en-US" dirty="0">
                <a:hlinkClick r:id="rId4"/>
              </a:rPr>
              <a:t>http://</a:t>
            </a:r>
            <a:r>
              <a:rPr lang="en-US" dirty="0" smtClean="0">
                <a:hlinkClick r:id="rId4"/>
              </a:rPr>
              <a:t>validator.oaipmh.com</a:t>
            </a:r>
            <a:r>
              <a:rPr lang="en-US" dirty="0" smtClean="0"/>
              <a:t> </a:t>
            </a:r>
            <a:endParaRPr lang="en-US" dirty="0"/>
          </a:p>
        </p:txBody>
      </p:sp>
    </p:spTree>
    <p:extLst>
      <p:ext uri="{BB962C8B-B14F-4D97-AF65-F5344CB8AC3E}">
        <p14:creationId xmlns:p14="http://schemas.microsoft.com/office/powerpoint/2010/main" val="8684449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References</a:t>
            </a:r>
            <a:endParaRPr lang="en-US" dirty="0"/>
          </a:p>
        </p:txBody>
      </p:sp>
      <p:sp>
        <p:nvSpPr>
          <p:cNvPr id="3" name="Espace réservé du contenu 2"/>
          <p:cNvSpPr>
            <a:spLocks noGrp="1"/>
          </p:cNvSpPr>
          <p:nvPr>
            <p:ph idx="1"/>
          </p:nvPr>
        </p:nvSpPr>
        <p:spPr/>
        <p:txBody>
          <a:bodyPr>
            <a:normAutofit fontScale="70000" lnSpcReduction="20000"/>
          </a:bodyPr>
          <a:lstStyle/>
          <a:p>
            <a:r>
              <a:rPr lang="en-US" sz="1500" dirty="0" err="1"/>
              <a:t>Chalono</a:t>
            </a:r>
            <a:r>
              <a:rPr lang="en-US" sz="1500" dirty="0"/>
              <a:t>, D., &amp; Thirion, </a:t>
            </a:r>
            <a:r>
              <a:rPr lang="en-US" sz="1500" dirty="0" smtClean="0"/>
              <a:t>P. </a:t>
            </a:r>
            <a:r>
              <a:rPr lang="en-US" sz="1500" dirty="0"/>
              <a:t>(2017, August 09). </a:t>
            </a:r>
            <a:r>
              <a:rPr lang="en-US" sz="1500" i="1" dirty="0" err="1"/>
              <a:t>ORBi</a:t>
            </a:r>
            <a:r>
              <a:rPr lang="en-US" sz="1500" i="1" dirty="0"/>
              <a:t> : an institutional repository to promote Open Access</a:t>
            </a:r>
            <a:r>
              <a:rPr lang="en-US" sz="1500" dirty="0"/>
              <a:t>. Paper presented at World Humanities Conference 2017 - Humanities and knowledge as a public good, </a:t>
            </a:r>
            <a:r>
              <a:rPr lang="en-US" sz="1500" dirty="0" smtClean="0"/>
              <a:t>Liège, Belgium. </a:t>
            </a:r>
            <a:r>
              <a:rPr lang="en-US" sz="1500" dirty="0" smtClean="0">
                <a:hlinkClick r:id="rId2"/>
              </a:rPr>
              <a:t>http</a:t>
            </a:r>
            <a:r>
              <a:rPr lang="en-US" sz="1500" dirty="0">
                <a:hlinkClick r:id="rId2"/>
              </a:rPr>
              <a:t>://</a:t>
            </a:r>
            <a:r>
              <a:rPr lang="en-US" sz="1500" dirty="0" smtClean="0">
                <a:hlinkClick r:id="rId2"/>
              </a:rPr>
              <a:t>hdl.handle.net/2268/213502</a:t>
            </a:r>
            <a:r>
              <a:rPr lang="en-US" sz="1500" dirty="0" smtClean="0"/>
              <a:t> </a:t>
            </a:r>
            <a:endParaRPr lang="en-US" sz="1500" dirty="0"/>
          </a:p>
          <a:p>
            <a:r>
              <a:rPr lang="en-US" sz="1500" dirty="0" err="1" smtClean="0"/>
              <a:t>Ebsco</a:t>
            </a:r>
            <a:r>
              <a:rPr lang="en-US" sz="1500" dirty="0" smtClean="0"/>
              <a:t>. EDS - Catalogs and Institutional Repositories Guide </a:t>
            </a:r>
            <a:r>
              <a:rPr lang="en-US" sz="1500" dirty="0" smtClean="0">
                <a:hlinkClick r:id="rId3"/>
              </a:rPr>
              <a:t>https://help.ebsco.com/interfaces/EBSCO_Discovery_Service/EDS_Catalogs_IRs</a:t>
            </a:r>
            <a:r>
              <a:rPr lang="en-US" sz="1500" dirty="0" smtClean="0"/>
              <a:t> </a:t>
            </a:r>
          </a:p>
          <a:p>
            <a:r>
              <a:rPr lang="en-US" sz="1500" dirty="0" smtClean="0"/>
              <a:t>Ex Libris. Primo 2018 Roadmap Highlights </a:t>
            </a:r>
            <a:r>
              <a:rPr lang="en-US" sz="1500" dirty="0" smtClean="0">
                <a:hlinkClick r:id="rId4"/>
              </a:rPr>
              <a:t>https://knowledge.exlibrisgroup.com/@api/deki/files/60464/Primo_2018_Roadmap_Highlights.pdf?revision=2</a:t>
            </a:r>
            <a:r>
              <a:rPr lang="en-US" sz="1500" dirty="0" smtClean="0"/>
              <a:t> </a:t>
            </a:r>
          </a:p>
          <a:p>
            <a:r>
              <a:rPr lang="en-US" sz="1500" dirty="0" smtClean="0"/>
              <a:t>Ex Libris. Primo Central Index </a:t>
            </a:r>
            <a:r>
              <a:rPr lang="en-US" sz="1500" u="sng" dirty="0" smtClean="0">
                <a:hlinkClick r:id="rId5"/>
              </a:rPr>
              <a:t> http://www.exlibrisgroup.com/category/PrimoCentral</a:t>
            </a:r>
            <a:endParaRPr lang="en-US" sz="1500" u="sng" dirty="0" smtClean="0"/>
          </a:p>
          <a:p>
            <a:r>
              <a:rPr lang="en-US" sz="1500" dirty="0" smtClean="0"/>
              <a:t>Ex Libris. Summon: Open Access Filter </a:t>
            </a:r>
            <a:r>
              <a:rPr lang="en-US" sz="1500" dirty="0" smtClean="0">
                <a:hlinkClick r:id="rId6"/>
              </a:rPr>
              <a:t>https://knowledge.exlibrisgroup.com/Summon/Product_Documentation/Summon%3A_Open_Access_Filter</a:t>
            </a:r>
            <a:r>
              <a:rPr lang="en-US" sz="1500" dirty="0" smtClean="0"/>
              <a:t> </a:t>
            </a:r>
            <a:endParaRPr lang="en-US" sz="1500" dirty="0" smtClean="0"/>
          </a:p>
          <a:p>
            <a:r>
              <a:rPr lang="en-US" sz="1500" dirty="0" smtClean="0"/>
              <a:t>NISO. (2014, June 25). Open Discovery Initiative: Promoting Transparency in Discovery. NISO RP-19-2014. Baltimore, MD: National Information Standards Organization. </a:t>
            </a:r>
            <a:r>
              <a:rPr lang="en-US" sz="1500" dirty="0" smtClean="0">
                <a:hlinkClick r:id="rId7"/>
              </a:rPr>
              <a:t>http://www.niso.org/publications/rp/rp-19-2014</a:t>
            </a:r>
            <a:r>
              <a:rPr lang="en-US" sz="1500" dirty="0" smtClean="0"/>
              <a:t>  </a:t>
            </a:r>
          </a:p>
          <a:p>
            <a:r>
              <a:rPr lang="en-US" sz="1500" dirty="0" err="1" smtClean="0"/>
              <a:t>Knoth</a:t>
            </a:r>
            <a:r>
              <a:rPr lang="en-US" sz="1500" dirty="0" smtClean="0"/>
              <a:t>, P., </a:t>
            </a:r>
            <a:r>
              <a:rPr lang="en-US" sz="1500" dirty="0" err="1" smtClean="0"/>
              <a:t>Anastasiou</a:t>
            </a:r>
            <a:r>
              <a:rPr lang="en-US" sz="1500" dirty="0" smtClean="0"/>
              <a:t>, L., </a:t>
            </a:r>
            <a:r>
              <a:rPr lang="en-US" sz="1500" dirty="0" err="1" smtClean="0"/>
              <a:t>Charalampous</a:t>
            </a:r>
            <a:r>
              <a:rPr lang="en-US" sz="1500" dirty="0" smtClean="0"/>
              <a:t>, A., </a:t>
            </a:r>
            <a:r>
              <a:rPr lang="en-US" sz="1500" dirty="0" err="1" smtClean="0"/>
              <a:t>Cancellieri</a:t>
            </a:r>
            <a:r>
              <a:rPr lang="en-US" sz="1500" dirty="0" smtClean="0"/>
              <a:t>, M., Pearce, S., </a:t>
            </a:r>
            <a:r>
              <a:rPr lang="en-US" sz="1500" dirty="0" err="1" smtClean="0"/>
              <a:t>Pontika</a:t>
            </a:r>
            <a:r>
              <a:rPr lang="en-US" sz="1500" dirty="0" smtClean="0"/>
              <a:t>, N., &amp; Bayer, V. (2017). </a:t>
            </a:r>
            <a:r>
              <a:rPr lang="en-US" sz="1500" i="1" dirty="0" smtClean="0"/>
              <a:t>Towards effective research recommender systems for repositories</a:t>
            </a:r>
            <a:r>
              <a:rPr lang="en-US" sz="1500" dirty="0" smtClean="0"/>
              <a:t>. Paper presented at Open </a:t>
            </a:r>
            <a:r>
              <a:rPr lang="en-US" sz="1500" dirty="0"/>
              <a:t>Repositories 2017, Brisbane, Australia. </a:t>
            </a:r>
            <a:r>
              <a:rPr lang="en-US" sz="1500" dirty="0" smtClean="0">
                <a:hlinkClick r:id="rId8"/>
              </a:rPr>
              <a:t>https://arxiv.org/abs/1705.00578</a:t>
            </a:r>
            <a:endParaRPr lang="en-US" sz="1500" dirty="0" smtClean="0"/>
          </a:p>
          <a:p>
            <a:r>
              <a:rPr lang="en-US" sz="1500" dirty="0" err="1" smtClean="0"/>
              <a:t>Neuwirth</a:t>
            </a:r>
            <a:r>
              <a:rPr lang="en-US" sz="1500" dirty="0" smtClean="0"/>
              <a:t>, E., </a:t>
            </a:r>
            <a:r>
              <a:rPr lang="en-US" sz="1500" dirty="0" err="1" smtClean="0"/>
              <a:t>Stohn</a:t>
            </a:r>
            <a:r>
              <a:rPr lang="en-US" sz="1500" dirty="0" smtClean="0"/>
              <a:t>, C. (2017). </a:t>
            </a:r>
            <a:r>
              <a:rPr lang="en-US" sz="1500" i="1" dirty="0" smtClean="0"/>
              <a:t>Discovery and Beyond: Leveraging Content and Big Data Analytics for Better Discovery</a:t>
            </a:r>
            <a:r>
              <a:rPr lang="en-US" sz="1500" dirty="0" smtClean="0"/>
              <a:t>. Paper presented at IGeLU 2017 Conference, St Petersburg, Russia. </a:t>
            </a:r>
            <a:r>
              <a:rPr lang="en-US" sz="1500" dirty="0" smtClean="0">
                <a:hlinkClick r:id="rId9"/>
              </a:rPr>
              <a:t>https://knowledge.exlibrisgroup.com/@api/deki/files/58325/IGeLU_2017_-_Leveraging_Content_and_Big_Data_Analytics_for_Better_Discovery_-_Christine_Stohn_Eddie_Neuwirth.pdf?revision=1</a:t>
            </a:r>
            <a:r>
              <a:rPr lang="en-US" sz="1500" dirty="0" smtClean="0"/>
              <a:t> </a:t>
            </a:r>
            <a:endParaRPr lang="en-US" sz="1500" dirty="0" smtClean="0"/>
          </a:p>
          <a:p>
            <a:r>
              <a:rPr lang="en-US" sz="1500" dirty="0" err="1" smtClean="0"/>
              <a:t>Pietsch</a:t>
            </a:r>
            <a:r>
              <a:rPr lang="en-US" sz="1500" dirty="0" smtClean="0"/>
              <a:t>, C. (2018, January 31). </a:t>
            </a:r>
            <a:r>
              <a:rPr lang="en-US" sz="1500" i="1" dirty="0" smtClean="0"/>
              <a:t>All about that </a:t>
            </a:r>
            <a:r>
              <a:rPr lang="en-US" sz="1500" i="1" dirty="0" smtClean="0"/>
              <a:t>BASE</a:t>
            </a:r>
            <a:r>
              <a:rPr lang="en-US" sz="1500" dirty="0" smtClean="0"/>
              <a:t>. Paper presented at </a:t>
            </a:r>
            <a:r>
              <a:rPr lang="en-US" sz="1500" dirty="0" err="1" smtClean="0"/>
              <a:t>PIDapalooza</a:t>
            </a:r>
            <a:r>
              <a:rPr lang="en-US" sz="1500" dirty="0"/>
              <a:t> 2018, </a:t>
            </a:r>
            <a:r>
              <a:rPr lang="en-US" sz="1500" dirty="0" smtClean="0"/>
              <a:t>Girona, Spain. </a:t>
            </a:r>
            <a:r>
              <a:rPr lang="en-US" sz="1500" dirty="0" smtClean="0">
                <a:hlinkClick r:id="rId10"/>
              </a:rPr>
              <a:t>https://doi.org/10.6084/m9.figshare.5831619.v3</a:t>
            </a:r>
            <a:endParaRPr lang="en-US" sz="1500" dirty="0" smtClean="0"/>
          </a:p>
          <a:p>
            <a:r>
              <a:rPr lang="en-US" sz="1500" dirty="0" err="1" smtClean="0"/>
              <a:t>Pochet</a:t>
            </a:r>
            <a:r>
              <a:rPr lang="en-US" sz="1500" dirty="0" smtClean="0"/>
              <a:t>, B. (2017, October 25). </a:t>
            </a:r>
            <a:r>
              <a:rPr lang="en-US" sz="1500" i="1" dirty="0" err="1" smtClean="0"/>
              <a:t>PoPuPS</a:t>
            </a:r>
            <a:r>
              <a:rPr lang="en-US" sz="1500" i="1" dirty="0" smtClean="0"/>
              <a:t>, </a:t>
            </a:r>
            <a:r>
              <a:rPr lang="en-US" sz="1500" i="1" dirty="0" err="1" smtClean="0"/>
              <a:t>portail</a:t>
            </a:r>
            <a:r>
              <a:rPr lang="en-US" sz="1500" i="1" dirty="0" smtClean="0"/>
              <a:t> de publication de </a:t>
            </a:r>
            <a:r>
              <a:rPr lang="en-US" sz="1500" i="1" dirty="0" err="1" smtClean="0"/>
              <a:t>périodiques</a:t>
            </a:r>
            <a:r>
              <a:rPr lang="en-US" sz="1500" i="1" dirty="0" smtClean="0"/>
              <a:t> </a:t>
            </a:r>
            <a:r>
              <a:rPr lang="en-US" sz="1500" i="1" dirty="0" err="1" smtClean="0"/>
              <a:t>scientifiques</a:t>
            </a:r>
            <a:r>
              <a:rPr lang="en-US" sz="1500" dirty="0" smtClean="0"/>
              <a:t>. Paper presented at </a:t>
            </a:r>
            <a:r>
              <a:rPr lang="en-US" sz="1500" dirty="0" err="1" smtClean="0"/>
              <a:t>L'Open</a:t>
            </a:r>
            <a:r>
              <a:rPr lang="en-US" sz="1500" dirty="0" smtClean="0"/>
              <a:t> Access à Liège: </a:t>
            </a:r>
            <a:r>
              <a:rPr lang="en-US" sz="1500" dirty="0" err="1" smtClean="0"/>
              <a:t>où</a:t>
            </a:r>
            <a:r>
              <a:rPr lang="en-US" sz="1500" dirty="0" smtClean="0"/>
              <a:t> </a:t>
            </a:r>
            <a:r>
              <a:rPr lang="en-US" sz="1500" dirty="0" err="1" smtClean="0"/>
              <a:t>en</a:t>
            </a:r>
            <a:r>
              <a:rPr lang="en-US" sz="1500" dirty="0" smtClean="0"/>
              <a:t> </a:t>
            </a:r>
            <a:r>
              <a:rPr lang="en-US" sz="1500" dirty="0" err="1" smtClean="0"/>
              <a:t>est</a:t>
            </a:r>
            <a:r>
              <a:rPr lang="en-US" sz="1500" dirty="0" smtClean="0"/>
              <a:t>-on? Liège, Belgium. </a:t>
            </a:r>
            <a:r>
              <a:rPr lang="en-US" sz="1500" dirty="0" smtClean="0">
                <a:hlinkClick r:id="rId11"/>
              </a:rPr>
              <a:t>http://hdl.handle.net/2268/216256</a:t>
            </a:r>
            <a:r>
              <a:rPr lang="en-US" sz="1500" dirty="0" smtClean="0"/>
              <a:t> </a:t>
            </a:r>
          </a:p>
          <a:p>
            <a:r>
              <a:rPr lang="en-US" sz="1500" dirty="0" smtClean="0"/>
              <a:t>Renaville, F. (2016). Open Access and Discovery Tools: How do Primo Libraries Manage Green Open Access Collections? In K. J., </a:t>
            </a:r>
            <a:r>
              <a:rPr lang="en-US" sz="1500" dirty="0" err="1" smtClean="0"/>
              <a:t>Varnum</a:t>
            </a:r>
            <a:r>
              <a:rPr lang="en-US" sz="1500" dirty="0" smtClean="0"/>
              <a:t> (Ed.), </a:t>
            </a:r>
            <a:r>
              <a:rPr lang="en-US" sz="1500" i="1" dirty="0" smtClean="0"/>
              <a:t>Exploring Discovery: The Front Door to Your Library's Licensed and Digitized Content</a:t>
            </a:r>
            <a:r>
              <a:rPr lang="en-US" sz="1500" dirty="0" smtClean="0"/>
              <a:t> (pp. 233-256). Chicago, IL: ALA Editions. </a:t>
            </a:r>
            <a:r>
              <a:rPr lang="en-US" sz="1500" dirty="0" smtClean="0">
                <a:hlinkClick r:id="rId12"/>
              </a:rPr>
              <a:t>http://hdl.handle.net/2268/185329</a:t>
            </a:r>
            <a:r>
              <a:rPr lang="en-US" sz="1500" dirty="0" smtClean="0"/>
              <a:t> </a:t>
            </a:r>
          </a:p>
          <a:p>
            <a:r>
              <a:rPr lang="en-US" sz="1500" dirty="0" err="1" smtClean="0"/>
              <a:t>Tay</a:t>
            </a:r>
            <a:r>
              <a:rPr lang="en-US" sz="1500" dirty="0" smtClean="0"/>
              <a:t>, Aaron (2018). Enhancing the discovery of institutional repository contents - 6 sources to consider. </a:t>
            </a:r>
            <a:r>
              <a:rPr lang="en-US" sz="1500" i="1" dirty="0" smtClean="0"/>
              <a:t>Musings about librarianship,</a:t>
            </a:r>
            <a:r>
              <a:rPr lang="en-US" sz="1500" dirty="0" smtClean="0"/>
              <a:t> </a:t>
            </a:r>
            <a:r>
              <a:rPr lang="en-US" sz="1500" dirty="0" smtClean="0">
                <a:hlinkClick r:id="rId13"/>
              </a:rPr>
              <a:t>http://musingsaboutlibrarianship.blogspot.be/2018/03/enhancing-discovery-of-institutional.html</a:t>
            </a:r>
            <a:r>
              <a:rPr lang="en-US" sz="1500" dirty="0" smtClean="0"/>
              <a:t> </a:t>
            </a:r>
          </a:p>
          <a:p>
            <a:r>
              <a:rPr lang="en-US" sz="1500" dirty="0" err="1" smtClean="0"/>
              <a:t>Varnum</a:t>
            </a:r>
            <a:r>
              <a:rPr lang="en-US" sz="1500" dirty="0" smtClean="0"/>
              <a:t>, K. J. (2017). A brief history of the Open Discovery Initiative. </a:t>
            </a:r>
            <a:r>
              <a:rPr lang="en-US" sz="1500" i="1" dirty="0" smtClean="0"/>
              <a:t>Learned Publishing</a:t>
            </a:r>
            <a:r>
              <a:rPr lang="en-US" sz="1500" dirty="0" smtClean="0"/>
              <a:t>, 30: 45–48.  </a:t>
            </a:r>
            <a:r>
              <a:rPr lang="en-US" sz="1500" dirty="0" smtClean="0">
                <a:hlinkClick r:id="rId14"/>
              </a:rPr>
              <a:t>https://doi.org/10.1002/leap.1078</a:t>
            </a:r>
            <a:endParaRPr lang="en-US" sz="1500" dirty="0" smtClean="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54</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22071551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55</a:t>
            </a:fld>
            <a:endParaRPr lang="en-US"/>
          </a:p>
        </p:txBody>
      </p:sp>
      <p:sp>
        <p:nvSpPr>
          <p:cNvPr id="3" name="Espace réservé du pied de page 2"/>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1412776"/>
            <a:ext cx="3617514" cy="361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411760" y="5787510"/>
            <a:ext cx="4104456" cy="400110"/>
          </a:xfrm>
          <a:prstGeom prst="rect">
            <a:avLst/>
          </a:prstGeom>
          <a:noFill/>
        </p:spPr>
        <p:txBody>
          <a:bodyPr wrap="square" rtlCol="0">
            <a:spAutoFit/>
          </a:bodyPr>
          <a:lstStyle/>
          <a:p>
            <a:r>
              <a:rPr lang="en-US" sz="2000" dirty="0">
                <a:hlinkClick r:id="rId3"/>
              </a:rPr>
              <a:t>http://</a:t>
            </a:r>
            <a:r>
              <a:rPr lang="en-US" sz="2000" dirty="0" smtClean="0">
                <a:hlinkClick r:id="rId3"/>
              </a:rPr>
              <a:t>hdl.handle.net/2268/221340</a:t>
            </a:r>
            <a:r>
              <a:rPr lang="en-US" sz="2000" dirty="0" smtClean="0"/>
              <a:t> </a:t>
            </a:r>
            <a:endParaRPr lang="en-US" sz="2000" dirty="0"/>
          </a:p>
        </p:txBody>
      </p:sp>
    </p:spTree>
    <p:extLst>
      <p:ext uri="{BB962C8B-B14F-4D97-AF65-F5344CB8AC3E}">
        <p14:creationId xmlns:p14="http://schemas.microsoft.com/office/powerpoint/2010/main" val="166652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Google </a:t>
            </a:r>
            <a:r>
              <a:rPr lang="fr-BE" dirty="0" err="1" smtClean="0"/>
              <a:t>Scholar</a:t>
            </a:r>
            <a:r>
              <a:rPr lang="fr-BE" dirty="0" smtClean="0"/>
              <a:t>: </a:t>
            </a:r>
            <a:r>
              <a:rPr lang="fr-BE" dirty="0"/>
              <a:t>Inclusion Guidelines</a:t>
            </a:r>
            <a:endParaRPr lang="en-US" dirty="0"/>
          </a:p>
        </p:txBody>
      </p:sp>
      <p:sp>
        <p:nvSpPr>
          <p:cNvPr id="3" name="Espace réservé du contenu 2"/>
          <p:cNvSpPr>
            <a:spLocks noGrp="1"/>
          </p:cNvSpPr>
          <p:nvPr>
            <p:ph idx="1"/>
          </p:nvPr>
        </p:nvSpPr>
        <p:spPr/>
        <p:txBody>
          <a:bodyPr>
            <a:normAutofit lnSpcReduction="10000"/>
          </a:bodyPr>
          <a:lstStyle/>
          <a:p>
            <a:r>
              <a:rPr lang="en-US" b="1" dirty="0" smtClean="0">
                <a:solidFill>
                  <a:srgbClr val="00707F"/>
                </a:solidFill>
              </a:rPr>
              <a:t>Content</a:t>
            </a:r>
            <a:r>
              <a:rPr lang="en-US" dirty="0" smtClean="0"/>
              <a:t>: Two </a:t>
            </a:r>
            <a:r>
              <a:rPr lang="en-US" dirty="0"/>
              <a:t>basic criteria</a:t>
            </a:r>
            <a:endParaRPr lang="fr-BE" dirty="0" smtClean="0"/>
          </a:p>
          <a:p>
            <a:pPr marL="754380" lvl="1" indent="-342900">
              <a:buFont typeface="+mj-lt"/>
              <a:buAutoNum type="arabicPeriod"/>
            </a:pPr>
            <a:r>
              <a:rPr lang="en-US" b="1" dirty="0" smtClean="0">
                <a:solidFill>
                  <a:srgbClr val="00707F"/>
                </a:solidFill>
              </a:rPr>
              <a:t>Scholarly articles</a:t>
            </a:r>
          </a:p>
          <a:p>
            <a:pPr lvl="2"/>
            <a:r>
              <a:rPr lang="en-US" dirty="0" smtClean="0"/>
              <a:t>The </a:t>
            </a:r>
            <a:r>
              <a:rPr lang="en-US" dirty="0"/>
              <a:t>content hosted on your website </a:t>
            </a:r>
            <a:r>
              <a:rPr lang="en-US" b="1" dirty="0"/>
              <a:t>must consist primarily of scholarly articles</a:t>
            </a:r>
            <a:r>
              <a:rPr lang="en-US" dirty="0"/>
              <a:t> - journal papers, conference papers, technical reports, or their drafts, dissertations, pre-prints, post-prints, or abstracts. Content such as </a:t>
            </a:r>
            <a:r>
              <a:rPr lang="en-US" b="1" dirty="0"/>
              <a:t>news or magazine articles, book reviews, and editorials is not appropriate for Google Scholar</a:t>
            </a:r>
            <a:r>
              <a:rPr lang="en-US" dirty="0"/>
              <a:t>. Documents larger than 5MB, such as books and long dissertations, should be uploaded to Google Book Search; Google Scholar automatically includes scholarly works from Google Book Search</a:t>
            </a:r>
            <a:r>
              <a:rPr lang="en-US" dirty="0" smtClean="0"/>
              <a:t>.</a:t>
            </a:r>
            <a:endParaRPr lang="en-US" dirty="0"/>
          </a:p>
          <a:p>
            <a:pPr marL="754380" lvl="1" indent="-342900">
              <a:buFont typeface="+mj-lt"/>
              <a:buAutoNum type="arabicPeriod"/>
            </a:pPr>
            <a:r>
              <a:rPr lang="en-US" b="1" dirty="0" smtClean="0">
                <a:solidFill>
                  <a:srgbClr val="00707F"/>
                </a:solidFill>
              </a:rPr>
              <a:t>Showing abstracts</a:t>
            </a:r>
          </a:p>
          <a:p>
            <a:pPr lvl="2"/>
            <a:r>
              <a:rPr lang="en-US" dirty="0" smtClean="0"/>
              <a:t>Users </a:t>
            </a:r>
            <a:r>
              <a:rPr lang="en-US" dirty="0"/>
              <a:t>click through to your website to read your articles. To be included, your website must make either the </a:t>
            </a:r>
            <a:r>
              <a:rPr lang="en-US" b="1" dirty="0"/>
              <a:t>full text of the articles or their complete author-written abstracts freely available</a:t>
            </a:r>
            <a:r>
              <a:rPr lang="en-US" dirty="0"/>
              <a:t> and easy to see when users click on your URLs in Google search results. </a:t>
            </a:r>
            <a:r>
              <a:rPr lang="en-US" b="1" dirty="0"/>
              <a:t>Your website must not require users (or search robots) to sign in, install special software, accept disclaimers, dismiss popup or interstitial advertisements, click on links or buttons, or scroll down the page before they can read the entire abstract of the paper</a:t>
            </a:r>
            <a:r>
              <a:rPr lang="en-US" dirty="0"/>
              <a:t>. Sites that show login pages, error pages, or bare bibliographic data without abstracts will not be considered for inclusion and may be removed from Google Scholar.</a:t>
            </a:r>
            <a:endParaRPr lang="fr-BE" dirty="0"/>
          </a:p>
          <a:p>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6</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
        <p:nvSpPr>
          <p:cNvPr id="6" name="ZoneTexte 5"/>
          <p:cNvSpPr txBox="1"/>
          <p:nvPr/>
        </p:nvSpPr>
        <p:spPr>
          <a:xfrm>
            <a:off x="971600" y="6237312"/>
            <a:ext cx="6552728" cy="276999"/>
          </a:xfrm>
          <a:prstGeom prst="rect">
            <a:avLst/>
          </a:prstGeom>
          <a:noFill/>
        </p:spPr>
        <p:txBody>
          <a:bodyPr wrap="square" rtlCol="0">
            <a:spAutoFit/>
          </a:bodyPr>
          <a:lstStyle/>
          <a:p>
            <a:r>
              <a:rPr lang="en-US" sz="1200" dirty="0">
                <a:hlinkClick r:id="rId2"/>
              </a:rPr>
              <a:t>https://</a:t>
            </a:r>
            <a:r>
              <a:rPr lang="en-US" sz="1200" dirty="0" smtClean="0">
                <a:hlinkClick r:id="rId2"/>
              </a:rPr>
              <a:t>scholar.google.com/intl/en/scholar/inclusion.html#content</a:t>
            </a:r>
            <a:r>
              <a:rPr lang="en-US" sz="1200" dirty="0" smtClean="0"/>
              <a:t> </a:t>
            </a:r>
            <a:endParaRPr lang="en-US" sz="1200" dirty="0"/>
          </a:p>
        </p:txBody>
      </p:sp>
    </p:spTree>
    <p:extLst>
      <p:ext uri="{BB962C8B-B14F-4D97-AF65-F5344CB8AC3E}">
        <p14:creationId xmlns:p14="http://schemas.microsoft.com/office/powerpoint/2010/main" val="125716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Google </a:t>
            </a:r>
            <a:r>
              <a:rPr lang="fr-BE" dirty="0" err="1" smtClean="0"/>
              <a:t>Scholar</a:t>
            </a:r>
            <a:r>
              <a:rPr lang="fr-BE" dirty="0" smtClean="0"/>
              <a:t>: </a:t>
            </a:r>
            <a:r>
              <a:rPr lang="fr-BE" dirty="0"/>
              <a:t>Inclusion Guidelines</a:t>
            </a:r>
            <a:endParaRPr lang="en-US" dirty="0"/>
          </a:p>
        </p:txBody>
      </p:sp>
      <p:sp>
        <p:nvSpPr>
          <p:cNvPr id="3" name="Espace réservé du contenu 2"/>
          <p:cNvSpPr>
            <a:spLocks noGrp="1"/>
          </p:cNvSpPr>
          <p:nvPr>
            <p:ph idx="1"/>
          </p:nvPr>
        </p:nvSpPr>
        <p:spPr/>
        <p:txBody>
          <a:bodyPr>
            <a:normAutofit/>
          </a:bodyPr>
          <a:lstStyle/>
          <a:p>
            <a:r>
              <a:rPr lang="en-US" sz="2400" b="1" dirty="0" smtClean="0">
                <a:solidFill>
                  <a:srgbClr val="00707F"/>
                </a:solidFill>
              </a:rPr>
              <a:t>Indexing</a:t>
            </a:r>
            <a:r>
              <a:rPr lang="en-US" sz="2400" dirty="0" smtClean="0"/>
              <a:t>: </a:t>
            </a:r>
          </a:p>
          <a:p>
            <a:pPr lvl="1"/>
            <a:r>
              <a:rPr lang="en-US" sz="2000" b="1" dirty="0" smtClean="0"/>
              <a:t>Configuring the meta-tags</a:t>
            </a:r>
          </a:p>
          <a:p>
            <a:pPr lvl="2"/>
            <a:r>
              <a:rPr lang="en-US" sz="1800" dirty="0" smtClean="0"/>
              <a:t>If you're using repository or journal management software, such as </a:t>
            </a:r>
            <a:r>
              <a:rPr lang="en-US" sz="1800" dirty="0" err="1" smtClean="0"/>
              <a:t>Eprints</a:t>
            </a:r>
            <a:r>
              <a:rPr lang="en-US" sz="1800" dirty="0" smtClean="0"/>
              <a:t>, </a:t>
            </a:r>
            <a:r>
              <a:rPr lang="en-US" sz="1800" dirty="0" err="1" smtClean="0"/>
              <a:t>DSpace</a:t>
            </a:r>
            <a:r>
              <a:rPr lang="en-US" sz="1800" dirty="0" smtClean="0"/>
              <a:t>, Digital Commons or OJS, please </a:t>
            </a:r>
            <a:r>
              <a:rPr lang="en-US" sz="1800" b="1" dirty="0" smtClean="0"/>
              <a:t>configure it to export bibliographic data in HTML "&lt;meta&gt;" tags</a:t>
            </a:r>
            <a:r>
              <a:rPr lang="en-US" sz="1800" dirty="0" smtClean="0"/>
              <a:t>. </a:t>
            </a:r>
          </a:p>
          <a:p>
            <a:pPr lvl="2"/>
            <a:r>
              <a:rPr lang="en-US" sz="1800" dirty="0" smtClean="0"/>
              <a:t>Google Scholar supports </a:t>
            </a:r>
          </a:p>
          <a:p>
            <a:pPr lvl="3"/>
            <a:r>
              <a:rPr lang="en-US" sz="1600" dirty="0" err="1" smtClean="0"/>
              <a:t>Highwire</a:t>
            </a:r>
            <a:r>
              <a:rPr lang="en-US" sz="1600" dirty="0" smtClean="0"/>
              <a:t> Press tags (e.g., </a:t>
            </a:r>
            <a:r>
              <a:rPr lang="en-US" sz="1600" dirty="0" err="1" smtClean="0"/>
              <a:t>citation_title</a:t>
            </a:r>
            <a:r>
              <a:rPr lang="en-US" sz="1600" dirty="0" smtClean="0"/>
              <a:t>)</a:t>
            </a:r>
          </a:p>
          <a:p>
            <a:pPr lvl="3"/>
            <a:r>
              <a:rPr lang="en-US" sz="1600" dirty="0" err="1" smtClean="0"/>
              <a:t>Eprints</a:t>
            </a:r>
            <a:r>
              <a:rPr lang="en-US" sz="1600" dirty="0" smtClean="0"/>
              <a:t> tags (e.g., </a:t>
            </a:r>
            <a:r>
              <a:rPr lang="en-US" sz="1600" dirty="0" err="1" smtClean="0"/>
              <a:t>eprints.title</a:t>
            </a:r>
            <a:r>
              <a:rPr lang="en-US" sz="1600" dirty="0" smtClean="0"/>
              <a:t>)</a:t>
            </a:r>
          </a:p>
          <a:p>
            <a:pPr lvl="3"/>
            <a:r>
              <a:rPr lang="en-US" sz="1600" dirty="0" smtClean="0"/>
              <a:t>BE Press tags (e.g., </a:t>
            </a:r>
            <a:r>
              <a:rPr lang="en-US" sz="1600" dirty="0" err="1" smtClean="0"/>
              <a:t>bepress_citation_title</a:t>
            </a:r>
            <a:r>
              <a:rPr lang="en-US" sz="1600" dirty="0" smtClean="0"/>
              <a:t>)</a:t>
            </a:r>
          </a:p>
          <a:p>
            <a:pPr lvl="3"/>
            <a:r>
              <a:rPr lang="en-US" sz="1600" dirty="0" smtClean="0"/>
              <a:t>PRISM tags (e.g., </a:t>
            </a:r>
            <a:r>
              <a:rPr lang="en-US" sz="1600" dirty="0" err="1" smtClean="0"/>
              <a:t>prism.title</a:t>
            </a:r>
            <a:r>
              <a:rPr lang="en-US" sz="1600" dirty="0" smtClean="0"/>
              <a:t>)</a:t>
            </a:r>
          </a:p>
          <a:p>
            <a:pPr lvl="3"/>
            <a:endParaRPr lang="en-US" sz="1600" dirty="0" smtClean="0"/>
          </a:p>
          <a:p>
            <a:pPr lvl="1"/>
            <a:r>
              <a:rPr lang="en-US" sz="2000" dirty="0" smtClean="0"/>
              <a:t>Other recommendations at </a:t>
            </a:r>
            <a:r>
              <a:rPr lang="en-US" sz="1600" dirty="0" smtClean="0">
                <a:hlinkClick r:id="rId2"/>
              </a:rPr>
              <a:t>https://scholar.google.com/intl/en/scholar/inclusion.html#indexing</a:t>
            </a:r>
            <a:r>
              <a:rPr lang="en-US" sz="1600" dirty="0" smtClean="0"/>
              <a:t>  </a:t>
            </a:r>
            <a:endParaRPr lang="en-US" sz="20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7</a:t>
            </a:fld>
            <a:endParaRPr lang="en-US" dirty="0"/>
          </a:p>
        </p:txBody>
      </p:sp>
      <p:sp>
        <p:nvSpPr>
          <p:cNvPr id="5" name="Espace réservé du pied de page 4"/>
          <p:cNvSpPr>
            <a:spLocks noGrp="1"/>
          </p:cNvSpPr>
          <p:nvPr>
            <p:ph type="ftr" sz="quarter" idx="3"/>
          </p:nvPr>
        </p:nvSpPr>
        <p:spPr/>
        <p:txBody>
          <a:bodyPr/>
          <a:lstStyle/>
          <a:p>
            <a:r>
              <a:rPr lang="en-US" dirty="0" smtClean="0"/>
              <a:t>Open Access discovery: ULiège experience with aggregators and discovery tools providers...</a:t>
            </a:r>
            <a:endParaRPr lang="en-US" dirty="0"/>
          </a:p>
        </p:txBody>
      </p:sp>
    </p:spTree>
    <p:extLst>
      <p:ext uri="{BB962C8B-B14F-4D97-AF65-F5344CB8AC3E}">
        <p14:creationId xmlns:p14="http://schemas.microsoft.com/office/powerpoint/2010/main" val="938388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Google </a:t>
            </a:r>
            <a:r>
              <a:rPr lang="fr-BE" dirty="0" err="1" smtClean="0"/>
              <a:t>Scholar</a:t>
            </a:r>
            <a:r>
              <a:rPr lang="fr-BE" dirty="0" smtClean="0"/>
              <a:t>: </a:t>
            </a:r>
            <a:r>
              <a:rPr lang="fr-BE" dirty="0" err="1" smtClean="0"/>
              <a:t>ORBi</a:t>
            </a:r>
            <a:endParaRPr lang="en-US" dirty="0"/>
          </a:p>
        </p:txBody>
      </p:sp>
      <p:sp>
        <p:nvSpPr>
          <p:cNvPr id="3" name="Espace réservé du contenu 2"/>
          <p:cNvSpPr>
            <a:spLocks noGrp="1"/>
          </p:cNvSpPr>
          <p:nvPr>
            <p:ph idx="1"/>
          </p:nvPr>
        </p:nvSpPr>
        <p:spPr/>
        <p:txBody>
          <a:bodyPr/>
          <a:lstStyle/>
          <a:p>
            <a:pPr marL="114300" indent="0">
              <a:buNone/>
            </a:pPr>
            <a:r>
              <a:rPr lang="fr-BE" dirty="0" smtClean="0"/>
              <a:t>A message </a:t>
            </a:r>
            <a:r>
              <a:rPr lang="fr-BE" dirty="0" err="1" smtClean="0"/>
              <a:t>from</a:t>
            </a:r>
            <a:r>
              <a:rPr lang="fr-BE" dirty="0" smtClean="0"/>
              <a:t> Google </a:t>
            </a:r>
            <a:r>
              <a:rPr lang="fr-BE" dirty="0" err="1" smtClean="0"/>
              <a:t>Scholar</a:t>
            </a:r>
            <a:r>
              <a:rPr lang="fr-BE" dirty="0" smtClean="0"/>
              <a:t> </a:t>
            </a:r>
            <a:r>
              <a:rPr lang="fr-BE" dirty="0" err="1" smtClean="0"/>
              <a:t>our</a:t>
            </a:r>
            <a:r>
              <a:rPr lang="fr-BE" dirty="0" smtClean="0"/>
              <a:t> IT manager </a:t>
            </a:r>
            <a:r>
              <a:rPr lang="fr-BE" dirty="0" err="1" smtClean="0"/>
              <a:t>is</a:t>
            </a:r>
            <a:r>
              <a:rPr lang="fr-BE" dirty="0" smtClean="0"/>
              <a:t> </a:t>
            </a:r>
            <a:r>
              <a:rPr lang="fr-BE" dirty="0" err="1" smtClean="0"/>
              <a:t>proud</a:t>
            </a:r>
            <a:r>
              <a:rPr lang="fr-BE" dirty="0" smtClean="0"/>
              <a:t> of… </a:t>
            </a:r>
            <a:r>
              <a:rPr lang="fr-BE" dirty="0" smtClean="0">
                <a:sym typeface="Wingdings" panose="05000000000000000000" pitchFamily="2" charset="2"/>
              </a:rPr>
              <a:t></a:t>
            </a:r>
            <a:endParaRPr lang="en-US"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8</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
        <p:nvSpPr>
          <p:cNvPr id="6" name="Rectangle 5"/>
          <p:cNvSpPr/>
          <p:nvPr/>
        </p:nvSpPr>
        <p:spPr>
          <a:xfrm>
            <a:off x="135317" y="2060848"/>
            <a:ext cx="8181099" cy="3888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14" y="2240868"/>
            <a:ext cx="7707408" cy="352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73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Agenda</a:t>
            </a:r>
            <a:endParaRPr lang="en-US" dirty="0"/>
          </a:p>
        </p:txBody>
      </p:sp>
      <p:sp>
        <p:nvSpPr>
          <p:cNvPr id="3" name="Espace réservé du contenu 2"/>
          <p:cNvSpPr>
            <a:spLocks noGrp="1"/>
          </p:cNvSpPr>
          <p:nvPr>
            <p:ph idx="1"/>
          </p:nvPr>
        </p:nvSpPr>
        <p:spPr/>
        <p:txBody>
          <a:bodyPr>
            <a:normAutofit/>
          </a:bodyPr>
          <a:lstStyle/>
          <a:p>
            <a:r>
              <a:rPr lang="en-US" sz="3200" dirty="0" smtClean="0"/>
              <a:t>ULiège experience with:</a:t>
            </a:r>
          </a:p>
          <a:p>
            <a:pPr lvl="1"/>
            <a:r>
              <a:rPr lang="en-US" sz="2800" dirty="0" smtClean="0"/>
              <a:t>Google Scholar</a:t>
            </a:r>
          </a:p>
          <a:p>
            <a:pPr lvl="1"/>
            <a:r>
              <a:rPr lang="en-US" sz="3200" b="1" dirty="0" smtClean="0">
                <a:solidFill>
                  <a:srgbClr val="00707F"/>
                </a:solidFill>
              </a:rPr>
              <a:t>Primo Central Index</a:t>
            </a:r>
          </a:p>
          <a:p>
            <a:pPr lvl="1"/>
            <a:r>
              <a:rPr lang="en-US" sz="2800" dirty="0" smtClean="0"/>
              <a:t>Summon</a:t>
            </a:r>
          </a:p>
          <a:p>
            <a:pPr lvl="1"/>
            <a:r>
              <a:rPr lang="en-US" sz="2800" dirty="0" err="1" smtClean="0"/>
              <a:t>Ebsco</a:t>
            </a:r>
            <a:r>
              <a:rPr lang="en-US" sz="2800" dirty="0" smtClean="0"/>
              <a:t> Discovery Service</a:t>
            </a:r>
          </a:p>
          <a:p>
            <a:pPr lvl="1"/>
            <a:r>
              <a:rPr lang="en-US" sz="2800" dirty="0" smtClean="0"/>
              <a:t>CORE</a:t>
            </a:r>
          </a:p>
          <a:p>
            <a:pPr lvl="1"/>
            <a:r>
              <a:rPr lang="en-US" sz="2800" dirty="0" smtClean="0"/>
              <a:t>BASE</a:t>
            </a:r>
          </a:p>
          <a:p>
            <a:pPr lvl="1"/>
            <a:r>
              <a:rPr lang="en-US" sz="2800" dirty="0"/>
              <a:t>PubMed </a:t>
            </a:r>
            <a:r>
              <a:rPr lang="en-US" sz="2800" dirty="0" err="1" smtClean="0"/>
              <a:t>LinkOut</a:t>
            </a:r>
            <a:endParaRPr lang="en-US" sz="2800" dirty="0" smtClean="0"/>
          </a:p>
          <a:p>
            <a:r>
              <a:rPr lang="en-US" sz="3200" dirty="0" smtClean="0"/>
              <a:t>Some tips and tools</a:t>
            </a:r>
            <a:endParaRPr lang="en-US" sz="3200" dirty="0"/>
          </a:p>
        </p:txBody>
      </p:sp>
      <p:sp>
        <p:nvSpPr>
          <p:cNvPr id="4" name="Espace réservé du numéro de diapositive 3"/>
          <p:cNvSpPr>
            <a:spLocks noGrp="1"/>
          </p:cNvSpPr>
          <p:nvPr>
            <p:ph type="sldNum" sz="quarter" idx="4"/>
          </p:nvPr>
        </p:nvSpPr>
        <p:spPr/>
        <p:txBody>
          <a:bodyPr/>
          <a:lstStyle/>
          <a:p>
            <a:fld id="{E667ED75-B537-4810-9364-B7D9FE7FDC55}" type="slidenum">
              <a:rPr lang="en-US" smtClean="0"/>
              <a:pPr/>
              <a:t>9</a:t>
            </a:fld>
            <a:endParaRPr lang="en-US" dirty="0"/>
          </a:p>
        </p:txBody>
      </p:sp>
      <p:sp>
        <p:nvSpPr>
          <p:cNvPr id="5" name="Espace réservé du pied de page 4"/>
          <p:cNvSpPr>
            <a:spLocks noGrp="1"/>
          </p:cNvSpPr>
          <p:nvPr>
            <p:ph type="ftr" sz="quarter" idx="3"/>
          </p:nvPr>
        </p:nvSpPr>
        <p:spPr/>
        <p:txBody>
          <a:bodyPr/>
          <a:lstStyle/>
          <a:p>
            <a:r>
              <a:rPr lang="en-US" smtClean="0"/>
              <a:t>Open Access discovery: ULiège experience with aggregators and discovery tools providers...</a:t>
            </a:r>
            <a:endParaRPr lang="en-US" dirty="0"/>
          </a:p>
        </p:txBody>
      </p:sp>
    </p:spTree>
    <p:extLst>
      <p:ext uri="{BB962C8B-B14F-4D97-AF65-F5344CB8AC3E}">
        <p14:creationId xmlns:p14="http://schemas.microsoft.com/office/powerpoint/2010/main" val="3379087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_ALMA">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4005</TotalTime>
  <Words>3283</Words>
  <Application>Microsoft Office PowerPoint</Application>
  <PresentationFormat>Affichage à l'écran (4:3)</PresentationFormat>
  <Paragraphs>448</Paragraphs>
  <Slides>55</Slides>
  <Notes>0</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FO_ALMA</vt:lpstr>
      <vt:lpstr>Open Access discovery</vt:lpstr>
      <vt:lpstr>Présentation PowerPoint</vt:lpstr>
      <vt:lpstr>Présentation PowerPoint</vt:lpstr>
      <vt:lpstr>Agenda</vt:lpstr>
      <vt:lpstr>Agenda</vt:lpstr>
      <vt:lpstr>Google Scholar: Inclusion Guidelines</vt:lpstr>
      <vt:lpstr>Google Scholar: Inclusion Guidelines</vt:lpstr>
      <vt:lpstr>Google Scholar: ORBi</vt:lpstr>
      <vt:lpstr>Agenda</vt:lpstr>
      <vt:lpstr>Primo Central Index</vt:lpstr>
      <vt:lpstr>Présentation PowerPoint</vt:lpstr>
      <vt:lpstr>Growth of IRs in PCI</vt:lpstr>
      <vt:lpstr>But Ex Libris is still working on OA…</vt:lpstr>
      <vt:lpstr>PCI: ORBi</vt:lpstr>
      <vt:lpstr>PCI: ORBi in the top 10 of IRs for articles</vt:lpstr>
      <vt:lpstr>Présentation PowerPoint</vt:lpstr>
      <vt:lpstr>OA Repositories and PCI</vt:lpstr>
      <vt:lpstr>PCI: PoPuPS</vt:lpstr>
      <vt:lpstr>PCI: PoPuPS</vt:lpstr>
      <vt:lpstr>Agenda</vt:lpstr>
      <vt:lpstr>Summon</vt:lpstr>
      <vt:lpstr>Summon: ORBi</vt:lpstr>
      <vt:lpstr>Présentation PowerPoint</vt:lpstr>
      <vt:lpstr>Présentation PowerPoint</vt:lpstr>
      <vt:lpstr>Présentation PowerPoint</vt:lpstr>
      <vt:lpstr>Présentation PowerPoint</vt:lpstr>
      <vt:lpstr>Summon: PoPuPS</vt:lpstr>
      <vt:lpstr>Summon: PoPuPS</vt:lpstr>
      <vt:lpstr>Agenda</vt:lpstr>
      <vt:lpstr>Ebsco Discovery Services</vt:lpstr>
      <vt:lpstr>EDS: ORBi</vt:lpstr>
      <vt:lpstr>EDS: ORBi</vt:lpstr>
      <vt:lpstr>Agenda</vt:lpstr>
      <vt:lpstr>CORE</vt:lpstr>
      <vt:lpstr>Présentation PowerPoint</vt:lpstr>
      <vt:lpstr>Présentation PowerPoint</vt:lpstr>
      <vt:lpstr>CORE</vt:lpstr>
      <vt:lpstr>Présentation PowerPoint</vt:lpstr>
      <vt:lpstr>CORE</vt:lpstr>
      <vt:lpstr>Agenda</vt:lpstr>
      <vt:lpstr>BASE</vt:lpstr>
      <vt:lpstr>BASE</vt:lpstr>
      <vt:lpstr>BASE: ORBi</vt:lpstr>
      <vt:lpstr>Agenda</vt:lpstr>
      <vt:lpstr>PubMed LinkOut</vt:lpstr>
      <vt:lpstr>PubMed LinkOut</vt:lpstr>
      <vt:lpstr>Présentation PowerPoint</vt:lpstr>
      <vt:lpstr>Agenda</vt:lpstr>
      <vt:lpstr>Starting blocks</vt:lpstr>
      <vt:lpstr>Open Discovery Initiative (ODI)</vt:lpstr>
      <vt:lpstr>Open Discovery Initiative (ODI)</vt:lpstr>
      <vt:lpstr>Some best practices</vt:lpstr>
      <vt:lpstr>Some best practices</vt:lpstr>
      <vt:lpstr>References</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discovery: ULiège experience with aggregators and discovery tools providers. Be proactive and apply best practices (if you can...)</dc:title>
  <dc:creator>François Renaville</dc:creator>
  <cp:keywords>Université de Liège, ORBi, PoPuPS, discovery, Open Access, harvesting</cp:keywords>
  <cp:lastModifiedBy>François Renaville</cp:lastModifiedBy>
  <cp:revision>621</cp:revision>
  <cp:lastPrinted>2018-03-16T11:33:31Z</cp:lastPrinted>
  <dcterms:created xsi:type="dcterms:W3CDTF">2015-06-05T09:23:25Z</dcterms:created>
  <dcterms:modified xsi:type="dcterms:W3CDTF">2018-03-16T11:34:43Z</dcterms:modified>
</cp:coreProperties>
</file>