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46" r:id="rId2"/>
    <p:sldId id="348" r:id="rId3"/>
    <p:sldId id="349" r:id="rId4"/>
    <p:sldId id="350" r:id="rId5"/>
    <p:sldId id="358" r:id="rId6"/>
    <p:sldId id="351" r:id="rId7"/>
    <p:sldId id="357" r:id="rId8"/>
    <p:sldId id="361" r:id="rId9"/>
    <p:sldId id="359" r:id="rId10"/>
    <p:sldId id="352" r:id="rId11"/>
    <p:sldId id="362" r:id="rId12"/>
    <p:sldId id="354" r:id="rId13"/>
    <p:sldId id="364" r:id="rId14"/>
    <p:sldId id="365" r:id="rId15"/>
    <p:sldId id="353" r:id="rId16"/>
    <p:sldId id="366" r:id="rId17"/>
    <p:sldId id="367" r:id="rId18"/>
    <p:sldId id="368" r:id="rId19"/>
    <p:sldId id="369" r:id="rId20"/>
    <p:sldId id="386" r:id="rId21"/>
    <p:sldId id="384" r:id="rId22"/>
    <p:sldId id="360" r:id="rId23"/>
    <p:sldId id="383" r:id="rId24"/>
    <p:sldId id="385" r:id="rId25"/>
    <p:sldId id="387" r:id="rId26"/>
    <p:sldId id="373" r:id="rId27"/>
    <p:sldId id="374" r:id="rId28"/>
    <p:sldId id="382" r:id="rId29"/>
    <p:sldId id="375" r:id="rId30"/>
    <p:sldId id="376" r:id="rId31"/>
    <p:sldId id="370" r:id="rId32"/>
    <p:sldId id="372" r:id="rId33"/>
    <p:sldId id="371" r:id="rId34"/>
    <p:sldId id="380" r:id="rId35"/>
    <p:sldId id="381" r:id="rId36"/>
    <p:sldId id="274" r:id="rId37"/>
    <p:sldId id="343" r:id="rId38"/>
    <p:sldId id="279" r:id="rId39"/>
    <p:sldId id="275" r:id="rId40"/>
    <p:sldId id="276" r:id="rId41"/>
    <p:sldId id="329" r:id="rId42"/>
    <p:sldId id="378" r:id="rId43"/>
    <p:sldId id="330" r:id="rId44"/>
    <p:sldId id="379" r:id="rId45"/>
    <p:sldId id="377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4631"/>
  </p:normalViewPr>
  <p:slideViewPr>
    <p:cSldViewPr>
      <p:cViewPr varScale="1">
        <p:scale>
          <a:sx n="101" d="100"/>
          <a:sy n="101" d="100"/>
        </p:scale>
        <p:origin x="117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leduc\AppData\Local\Temp\CDS_BILAN_AVRIL2015%20(R&#233;cup&#233;r&#233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C:\Users\leduc\AppData\Local\Temp\CDS_BILAN_AVRIL2015%20(R&#233;cup&#233;r&#233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dirty="0"/>
              <a:t>Nombres d'intervenants au CDS par </a:t>
            </a:r>
            <a:r>
              <a:rPr lang="fr-BE" dirty="0" smtClean="0"/>
              <a:t>Faculté*</a:t>
            </a:r>
            <a:endParaRPr lang="fr-B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BILAN!$A$10:$A$22</c:f>
              <c:strCache>
                <c:ptCount val="13"/>
                <c:pt idx="0">
                  <c:v>IFRES </c:v>
                </c:pt>
                <c:pt idx="1">
                  <c:v>AEE</c:v>
                </c:pt>
                <c:pt idx="2">
                  <c:v>ISLV </c:v>
                </c:pt>
                <c:pt idx="3">
                  <c:v>Droit </c:v>
                </c:pt>
                <c:pt idx="4">
                  <c:v>FAPSE</c:v>
                </c:pt>
                <c:pt idx="5">
                  <c:v>FMV</c:v>
                </c:pt>
                <c:pt idx="6">
                  <c:v>FPHL</c:v>
                </c:pt>
                <c:pt idx="7">
                  <c:v>FSA </c:v>
                </c:pt>
                <c:pt idx="8">
                  <c:v>GxABT</c:v>
                </c:pt>
                <c:pt idx="9">
                  <c:v>HEC ULg </c:v>
                </c:pt>
                <c:pt idx="10">
                  <c:v>ISHS</c:v>
                </c:pt>
                <c:pt idx="11">
                  <c:v>Médecine</c:v>
                </c:pt>
                <c:pt idx="12">
                  <c:v>Sciences </c:v>
                </c:pt>
              </c:strCache>
            </c:strRef>
          </c:cat>
          <c:val>
            <c:numRef>
              <c:f>BILAN!$B$10:$B$22</c:f>
              <c:numCache>
                <c:formatCode>General</c:formatCode>
                <c:ptCount val="13"/>
                <c:pt idx="0">
                  <c:v>10.0</c:v>
                </c:pt>
                <c:pt idx="1">
                  <c:v>7.0</c:v>
                </c:pt>
                <c:pt idx="2">
                  <c:v>11.0</c:v>
                </c:pt>
                <c:pt idx="3">
                  <c:v>12.0</c:v>
                </c:pt>
                <c:pt idx="4">
                  <c:v>8.0</c:v>
                </c:pt>
                <c:pt idx="5">
                  <c:v>5.0</c:v>
                </c:pt>
                <c:pt idx="6">
                  <c:v>16.0</c:v>
                </c:pt>
                <c:pt idx="7">
                  <c:v>10.0</c:v>
                </c:pt>
                <c:pt idx="8">
                  <c:v>8.0</c:v>
                </c:pt>
                <c:pt idx="9">
                  <c:v>22.0</c:v>
                </c:pt>
                <c:pt idx="10">
                  <c:v>5.0</c:v>
                </c:pt>
                <c:pt idx="11">
                  <c:v>13.0</c:v>
                </c:pt>
                <c:pt idx="12">
                  <c:v>38.0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139158464"/>
        <c:axId val="-2098830016"/>
      </c:barChart>
      <c:catAx>
        <c:axId val="-2139158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98830016"/>
        <c:crosses val="autoZero"/>
        <c:auto val="1"/>
        <c:lblAlgn val="ctr"/>
        <c:lblOffset val="100"/>
        <c:noMultiLvlLbl val="0"/>
      </c:catAx>
      <c:valAx>
        <c:axId val="-209883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3915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Fréquentation des séances CDS 1 à 56 (de 2005 à 2015)</a:t>
            </a:r>
            <a:br>
              <a:rPr lang="en-US"/>
            </a:br>
            <a:r>
              <a:rPr lang="en-US"/>
              <a:t>N total = 1426 participants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28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3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3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7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4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4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4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4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4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4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47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4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5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5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5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5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5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5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PRESENCES!$B$3:$B$58</c:f>
              <c:numCache>
                <c:formatCode>General</c:formatCode>
                <c:ptCount val="56"/>
                <c:pt idx="0">
                  <c:v>25.0</c:v>
                </c:pt>
                <c:pt idx="1">
                  <c:v>19.0</c:v>
                </c:pt>
                <c:pt idx="2">
                  <c:v>19.0</c:v>
                </c:pt>
                <c:pt idx="3">
                  <c:v>25.0</c:v>
                </c:pt>
                <c:pt idx="4">
                  <c:v>18.0</c:v>
                </c:pt>
                <c:pt idx="5">
                  <c:v>6.0</c:v>
                </c:pt>
                <c:pt idx="6">
                  <c:v>20.0</c:v>
                </c:pt>
                <c:pt idx="7">
                  <c:v>17.0</c:v>
                </c:pt>
                <c:pt idx="8">
                  <c:v>27.0</c:v>
                </c:pt>
                <c:pt idx="9">
                  <c:v>19.0</c:v>
                </c:pt>
                <c:pt idx="10">
                  <c:v>42.0</c:v>
                </c:pt>
                <c:pt idx="11">
                  <c:v>29.0</c:v>
                </c:pt>
                <c:pt idx="12">
                  <c:v>20.0</c:v>
                </c:pt>
                <c:pt idx="13">
                  <c:v>28.0</c:v>
                </c:pt>
                <c:pt idx="14">
                  <c:v>20.0</c:v>
                </c:pt>
                <c:pt idx="15">
                  <c:v>31.0</c:v>
                </c:pt>
                <c:pt idx="16">
                  <c:v>28.0</c:v>
                </c:pt>
                <c:pt idx="17">
                  <c:v>58.0</c:v>
                </c:pt>
                <c:pt idx="18">
                  <c:v>25.0</c:v>
                </c:pt>
                <c:pt idx="19">
                  <c:v>25.0</c:v>
                </c:pt>
                <c:pt idx="20">
                  <c:v>58.0</c:v>
                </c:pt>
                <c:pt idx="21">
                  <c:v>64.0</c:v>
                </c:pt>
                <c:pt idx="22">
                  <c:v>8.0</c:v>
                </c:pt>
                <c:pt idx="23">
                  <c:v>11.0</c:v>
                </c:pt>
                <c:pt idx="24">
                  <c:v>33.0</c:v>
                </c:pt>
                <c:pt idx="25">
                  <c:v>16.0</c:v>
                </c:pt>
                <c:pt idx="26">
                  <c:v>30.0</c:v>
                </c:pt>
                <c:pt idx="27">
                  <c:v>29.0</c:v>
                </c:pt>
                <c:pt idx="28">
                  <c:v>50.0</c:v>
                </c:pt>
                <c:pt idx="29">
                  <c:v>15.0</c:v>
                </c:pt>
                <c:pt idx="30">
                  <c:v>17.0</c:v>
                </c:pt>
                <c:pt idx="31">
                  <c:v>20.0</c:v>
                </c:pt>
                <c:pt idx="32">
                  <c:v>30.0</c:v>
                </c:pt>
                <c:pt idx="33">
                  <c:v>50.0</c:v>
                </c:pt>
                <c:pt idx="34">
                  <c:v>31.0</c:v>
                </c:pt>
                <c:pt idx="35">
                  <c:v>52.0</c:v>
                </c:pt>
                <c:pt idx="36">
                  <c:v>17.0</c:v>
                </c:pt>
                <c:pt idx="37">
                  <c:v>21.0</c:v>
                </c:pt>
                <c:pt idx="38">
                  <c:v>23.0</c:v>
                </c:pt>
                <c:pt idx="39">
                  <c:v>43.0</c:v>
                </c:pt>
                <c:pt idx="40">
                  <c:v>28.0</c:v>
                </c:pt>
                <c:pt idx="41">
                  <c:v>20.0</c:v>
                </c:pt>
                <c:pt idx="42">
                  <c:v>12.0</c:v>
                </c:pt>
                <c:pt idx="43">
                  <c:v>26.0</c:v>
                </c:pt>
                <c:pt idx="44">
                  <c:v>17.0</c:v>
                </c:pt>
                <c:pt idx="45">
                  <c:v>20.0</c:v>
                </c:pt>
                <c:pt idx="46">
                  <c:v>15.0</c:v>
                </c:pt>
                <c:pt idx="47">
                  <c:v>11.0</c:v>
                </c:pt>
                <c:pt idx="48">
                  <c:v>13.0</c:v>
                </c:pt>
                <c:pt idx="49">
                  <c:v>27.0</c:v>
                </c:pt>
                <c:pt idx="50">
                  <c:v>22.0</c:v>
                </c:pt>
                <c:pt idx="51">
                  <c:v>18.0</c:v>
                </c:pt>
                <c:pt idx="52">
                  <c:v>14.0</c:v>
                </c:pt>
                <c:pt idx="53">
                  <c:v>35.0</c:v>
                </c:pt>
                <c:pt idx="54">
                  <c:v>15.0</c:v>
                </c:pt>
                <c:pt idx="55">
                  <c:v>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3826832"/>
        <c:axId val="-2044569232"/>
      </c:barChart>
      <c:catAx>
        <c:axId val="-204382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44569232"/>
        <c:crosses val="autoZero"/>
        <c:auto val="1"/>
        <c:lblAlgn val="ctr"/>
        <c:lblOffset val="100"/>
        <c:noMultiLvlLbl val="0"/>
      </c:catAx>
      <c:valAx>
        <c:axId val="-204456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4382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5717C-F9D5-43EC-A8BD-7A7D37943296}" type="datetimeFigureOut">
              <a:rPr lang="fr-BE" smtClean="0"/>
              <a:t>6/02/18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1428A-F040-4026-B51C-619E1BF9EC1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735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05659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900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dirty="0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12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62766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dirty="0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13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30451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15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67962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16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3265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17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85072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18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07780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19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39886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20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51689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21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0791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05914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22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99744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23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5524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24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88850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25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6866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26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32253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27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89785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29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08607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30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264083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A41E2-7653-4675-AB83-99B930650E74}" type="slidenum">
              <a:rPr lang="fr-BE" smtClean="0"/>
              <a:pPr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7306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34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3944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91662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35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043172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36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93375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37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805450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38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264876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dirty="0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F31F2-6B71-46ED-BDE2-5EE5E338A46A}" type="slidenum">
              <a:rPr lang="fr-FR" smtClean="0"/>
              <a:pPr/>
              <a:t>40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91081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dirty="0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F31F2-6B71-46ED-BDE2-5EE5E338A46A}" type="slidenum">
              <a:rPr lang="fr-FR" smtClean="0"/>
              <a:pPr/>
              <a:t>45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4440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91086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0624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7022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94767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44483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6000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6/02/18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6/02/18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6/02/18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6/02/18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6/02/18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6/02/18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6/02/18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6/02/18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6/02/18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6/02/18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205F-C8E4-4663-855A-F5F6031B8924}" type="datetimeFigureOut">
              <a:rPr lang="fr-BE" smtClean="0"/>
              <a:t>6/02/18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8205F-C8E4-4663-855A-F5F6031B8924}" type="datetimeFigureOut">
              <a:rPr lang="fr-BE" smtClean="0"/>
              <a:t>6/02/18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D5C9D-433D-4096-A4AD-49A813E773E5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DS-seq1.mov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DS-seq2.mov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ds.ulg.ac.be/" TargetMode="Externa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814959"/>
            <a:ext cx="7772400" cy="1470025"/>
          </a:xfrm>
          <a:ln w="25400">
            <a:solidFill>
              <a:srgbClr val="92D050"/>
            </a:solidFill>
          </a:ln>
        </p:spPr>
        <p:txBody>
          <a:bodyPr/>
          <a:lstStyle/>
          <a:p>
            <a:r>
              <a:rPr lang="fr-BE" dirty="0" smtClean="0">
                <a:latin typeface="Calibri (Corps)"/>
              </a:rPr>
              <a:t>CDS 10 ans : </a:t>
            </a:r>
            <a:br>
              <a:rPr lang="fr-BE" dirty="0" smtClean="0">
                <a:latin typeface="Calibri (Corps)"/>
              </a:rPr>
            </a:br>
            <a:r>
              <a:rPr lang="fr-BE" dirty="0">
                <a:latin typeface="Calibri (Corps)"/>
              </a:rPr>
              <a:t>B</a:t>
            </a:r>
            <a:r>
              <a:rPr lang="fr-BE" dirty="0" smtClean="0">
                <a:latin typeface="Calibri (Corps)"/>
              </a:rPr>
              <a:t>ilan (et perspectives)</a:t>
            </a:r>
            <a:endParaRPr lang="fr-BE" dirty="0">
              <a:latin typeface="Calibri (Corps)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4221088"/>
            <a:ext cx="6400800" cy="982960"/>
          </a:xfrm>
        </p:spPr>
        <p:txBody>
          <a:bodyPr>
            <a:normAutofit fontScale="92500" lnSpcReduction="10000"/>
          </a:bodyPr>
          <a:lstStyle/>
          <a:p>
            <a:r>
              <a:rPr lang="fr-BE" dirty="0" smtClean="0"/>
              <a:t>L. Leduc</a:t>
            </a:r>
          </a:p>
          <a:p>
            <a:r>
              <a:rPr lang="fr-BE" sz="2600" dirty="0" smtClean="0"/>
              <a:t>5 mai 2015</a:t>
            </a:r>
            <a:endParaRPr lang="fr-BE" sz="2600" dirty="0"/>
          </a:p>
        </p:txBody>
      </p:sp>
      <p:pic>
        <p:nvPicPr>
          <p:cNvPr id="4" name="Picture 5" descr="logoc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700713"/>
            <a:ext cx="17192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5805488"/>
            <a:ext cx="21907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62336" y="406405"/>
            <a:ext cx="877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8° Journée annuelle de l'IFRES : Student@2015, Des cracs en quelques clics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885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>
                <a:latin typeface="+mn-lt"/>
              </a:rPr>
              <a:t>Les « séances CDS » : introduction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686800" cy="5040560"/>
          </a:xfrm>
        </p:spPr>
        <p:txBody>
          <a:bodyPr/>
          <a:lstStyle/>
          <a:p>
            <a:pPr marL="0" indent="0"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Programme de 5 à 6 séances de 3h30’ par an</a:t>
            </a:r>
          </a:p>
          <a:p>
            <a:pPr>
              <a:lnSpc>
                <a:spcPct val="80000"/>
              </a:lnSpc>
              <a:buClr>
                <a:srgbClr val="92D050"/>
              </a:buClr>
            </a:pPr>
            <a:r>
              <a:rPr lang="fr-BE" altLang="fr-FR" sz="2000" u="sng" dirty="0">
                <a:latin typeface="Gill Sans MT" panose="020B0502020104020203" pitchFamily="34" charset="0"/>
              </a:rPr>
              <a:t>Choix de thèmes </a:t>
            </a:r>
            <a:r>
              <a:rPr lang="fr-BE" altLang="fr-FR" sz="2000" u="sng" dirty="0" smtClean="0">
                <a:latin typeface="Gill Sans MT" panose="020B0502020104020203" pitchFamily="34" charset="0"/>
              </a:rPr>
              <a:t>de PU centré sur l’enseignement en 1</a:t>
            </a:r>
            <a:r>
              <a:rPr lang="fr-BE" altLang="fr-FR" sz="2000" u="sng" baseline="30000" dirty="0" smtClean="0">
                <a:latin typeface="Gill Sans MT" panose="020B0502020104020203" pitchFamily="34" charset="0"/>
              </a:rPr>
              <a:t>er</a:t>
            </a:r>
            <a:r>
              <a:rPr lang="fr-BE" altLang="fr-FR" sz="2000" u="sng" dirty="0" smtClean="0">
                <a:latin typeface="Gill Sans MT" panose="020B0502020104020203" pitchFamily="34" charset="0"/>
              </a:rPr>
              <a:t> Bac 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:</a:t>
            </a:r>
            <a:br>
              <a:rPr lang="fr-BE" altLang="fr-FR" sz="2000" dirty="0" smtClean="0">
                <a:latin typeface="Gill Sans MT" panose="020B0502020104020203" pitchFamily="34" charset="0"/>
              </a:rPr>
            </a:br>
            <a:r>
              <a:rPr lang="fr-BE" altLang="fr-FR" sz="2000" dirty="0" smtClean="0">
                <a:solidFill>
                  <a:srgbClr val="92D05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</a:t>
            </a:r>
            <a:r>
              <a:rPr lang="fr-BE" altLang="fr-FR" sz="20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thèmes renouvelables annuellement</a:t>
            </a:r>
          </a:p>
          <a:p>
            <a:pPr>
              <a:lnSpc>
                <a:spcPct val="80000"/>
              </a:lnSpc>
              <a:buClr>
                <a:srgbClr val="92D050"/>
              </a:buClr>
            </a:pPr>
            <a:r>
              <a:rPr lang="fr-BE" altLang="fr-FR" sz="2000" u="sng" dirty="0" smtClean="0">
                <a:latin typeface="Gill Sans MT" panose="020B0502020104020203" pitchFamily="34" charset="0"/>
              </a:rPr>
              <a:t>Public cible 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:</a:t>
            </a:r>
            <a:br>
              <a:rPr lang="fr-BE" altLang="fr-FR" sz="2000" dirty="0" smtClean="0">
                <a:latin typeface="Gill Sans MT" panose="020B0502020104020203" pitchFamily="34" charset="0"/>
              </a:rPr>
            </a:br>
            <a:r>
              <a:rPr lang="fr-BE" altLang="fr-FR" sz="2000" dirty="0" smtClean="0">
                <a:solidFill>
                  <a:srgbClr val="92D05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</a:t>
            </a:r>
            <a:r>
              <a:rPr lang="fr-BE" altLang="fr-FR" sz="20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encadrants de 1</a:t>
            </a:r>
            <a:r>
              <a:rPr lang="fr-BE" altLang="fr-FR" sz="2000" baseline="30000" dirty="0" smtClean="0">
                <a:latin typeface="Gill Sans MT" panose="020B0502020104020203" pitchFamily="34" charset="0"/>
              </a:rPr>
              <a:t>er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 Bac à </a:t>
            </a:r>
            <a:r>
              <a:rPr lang="fr-BE" altLang="fr-FR" sz="2000" dirty="0" err="1" smtClean="0">
                <a:latin typeface="Gill Sans MT" panose="020B0502020104020203" pitchFamily="34" charset="0"/>
              </a:rPr>
              <a:t>l’ULg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 (répertoire)</a:t>
            </a:r>
            <a:endParaRPr lang="fr-BE" altLang="fr-FR" sz="2000" dirty="0">
              <a:latin typeface="Gill Sans MT" panose="020B0502020104020203" pitchFamily="34" charset="0"/>
            </a:endParaRPr>
          </a:p>
          <a:p>
            <a:pPr>
              <a:lnSpc>
                <a:spcPct val="80000"/>
              </a:lnSpc>
              <a:buClr>
                <a:srgbClr val="92D050"/>
              </a:buClr>
            </a:pPr>
            <a:r>
              <a:rPr lang="fr-BE" altLang="fr-FR" sz="2000" dirty="0" smtClean="0">
                <a:latin typeface="Gill Sans MT" panose="020B0502020104020203" pitchFamily="34" charset="0"/>
              </a:rPr>
              <a:t>Composantes : </a:t>
            </a:r>
            <a:endParaRPr lang="fr-BE" altLang="fr-FR" sz="2000" dirty="0">
              <a:latin typeface="Gill Sans MT" panose="020B0502020104020203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fr-BE" altLang="fr-FR" sz="2000" dirty="0">
                <a:latin typeface="Gill Sans MT" panose="020B0502020104020203" pitchFamily="34" charset="0"/>
              </a:rPr>
              <a:t>	</a:t>
            </a:r>
            <a:r>
              <a:rPr lang="fr-BE" altLang="fr-FR" sz="2000" dirty="0" smtClean="0">
                <a:solidFill>
                  <a:srgbClr val="92D05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</a:t>
            </a:r>
            <a:r>
              <a:rPr lang="fr-BE" altLang="fr-FR" sz="20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fr-BE" altLang="fr-FR" sz="2000" u="sng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sélection de </a:t>
            </a:r>
            <a:r>
              <a:rPr lang="fr-BE" altLang="fr-FR" sz="2000" u="sng" dirty="0" smtClean="0">
                <a:latin typeface="Gill Sans MT" panose="020B0502020104020203" pitchFamily="34" charset="0"/>
              </a:rPr>
              <a:t>témoignages </a:t>
            </a:r>
            <a:r>
              <a:rPr lang="fr-BE" altLang="fr-FR" sz="2000" dirty="0">
                <a:latin typeface="Gill Sans MT" panose="020B0502020104020203" pitchFamily="34" charset="0"/>
              </a:rPr>
              <a:t>et partage d’expériences </a:t>
            </a:r>
            <a:endParaRPr lang="fr-BE" altLang="fr-FR" sz="2000" dirty="0" smtClean="0">
              <a:latin typeface="Gill Sans MT" panose="020B0502020104020203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fr-BE" altLang="fr-FR" sz="2000" dirty="0">
                <a:latin typeface="Gill Sans MT" panose="020B0502020104020203" pitchFamily="34" charset="0"/>
              </a:rPr>
              <a:t>	</a:t>
            </a:r>
            <a:r>
              <a:rPr lang="fr-BE" altLang="fr-FR" sz="2000" dirty="0" smtClean="0">
                <a:solidFill>
                  <a:srgbClr val="92D05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</a:t>
            </a:r>
            <a:r>
              <a:rPr lang="fr-BE" altLang="fr-FR" sz="20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fr-BE" altLang="fr-FR" sz="2000" u="sng" dirty="0" smtClean="0">
                <a:latin typeface="Gill Sans MT" panose="020B0502020104020203" pitchFamily="34" charset="0"/>
              </a:rPr>
              <a:t>exposé théorique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, essai </a:t>
            </a:r>
            <a:r>
              <a:rPr lang="fr-BE" altLang="fr-FR" sz="2000" dirty="0">
                <a:latin typeface="Gill Sans MT" panose="020B0502020104020203" pitchFamily="34" charset="0"/>
              </a:rPr>
              <a:t>de 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bilan et proposition de conseils</a:t>
            </a:r>
            <a:endParaRPr lang="fr-BE" altLang="fr-FR" sz="2000" dirty="0">
              <a:latin typeface="Gill Sans MT" panose="020B0502020104020203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fr-BE" altLang="fr-FR" sz="2000" dirty="0">
                <a:latin typeface="Gill Sans MT" panose="020B0502020104020203" pitchFamily="34" charset="0"/>
              </a:rPr>
              <a:t>	</a:t>
            </a:r>
            <a:r>
              <a:rPr lang="fr-BE" altLang="fr-FR" sz="2000" dirty="0" smtClean="0">
                <a:solidFill>
                  <a:srgbClr val="92D05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</a:t>
            </a:r>
            <a:r>
              <a:rPr lang="fr-BE" altLang="fr-FR" sz="20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(activité </a:t>
            </a:r>
            <a:r>
              <a:rPr lang="fr-BE" altLang="fr-FR" sz="2000" dirty="0">
                <a:latin typeface="Gill Sans MT" panose="020B0502020104020203" pitchFamily="34" charset="0"/>
              </a:rPr>
              <a:t>réflexive avec 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les participants)</a:t>
            </a:r>
            <a:endParaRPr lang="fr-BE" altLang="fr-FR" sz="2000" dirty="0">
              <a:latin typeface="Gill Sans MT" panose="020B0502020104020203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fr-BE" altLang="fr-FR" sz="2000" dirty="0">
                <a:latin typeface="Gill Sans MT" panose="020B0502020104020203" pitchFamily="34" charset="0"/>
              </a:rPr>
              <a:t>	</a:t>
            </a:r>
            <a:r>
              <a:rPr lang="fr-BE" altLang="fr-FR" sz="2000" dirty="0" smtClean="0">
                <a:solidFill>
                  <a:srgbClr val="92D05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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échanges </a:t>
            </a:r>
            <a:r>
              <a:rPr lang="fr-BE" altLang="fr-FR" sz="2000" dirty="0">
                <a:latin typeface="Gill Sans MT" panose="020B0502020104020203" pitchFamily="34" charset="0"/>
              </a:rPr>
              <a:t>de questions-réponses ouvrant sur un débat</a:t>
            </a:r>
          </a:p>
          <a:p>
            <a:pPr>
              <a:lnSpc>
                <a:spcPct val="80000"/>
              </a:lnSpc>
              <a:buNone/>
            </a:pPr>
            <a:endParaRPr lang="fr-BE" altLang="fr-FR" sz="2000" dirty="0">
              <a:latin typeface="Gill Sans MT" panose="020B0502020104020203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Bilan : 56 séances CDS différentes à ce jour</a:t>
            </a:r>
          </a:p>
          <a:p>
            <a:pPr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Maintien d’un rythme de promotion continu (mensuel) de la réflexion sur l’enseignement en 1</a:t>
            </a:r>
            <a:r>
              <a:rPr lang="fr-BE" sz="20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000" dirty="0" smtClean="0">
                <a:latin typeface="Gill Sans MT" panose="020B0502020104020203" pitchFamily="34" charset="0"/>
              </a:rPr>
              <a:t> Bac à </a:t>
            </a:r>
            <a:r>
              <a:rPr lang="fr-BE" sz="2000" dirty="0" err="1" smtClean="0">
                <a:latin typeface="Gill Sans MT" panose="020B0502020104020203" pitchFamily="34" charset="0"/>
              </a:rPr>
              <a:t>l’ULg</a:t>
            </a:r>
            <a:endParaRPr lang="fr-BE" sz="2000" dirty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Diversification constante, voire degré de spécification croissant, des séances 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10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8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11</a:t>
            </a:fld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4" y="5233"/>
            <a:ext cx="5290072" cy="67706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348">
            <a:off x="940340" y="0"/>
            <a:ext cx="4849114" cy="68683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9019">
            <a:off x="1732428" y="24948"/>
            <a:ext cx="4814369" cy="68330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1288">
            <a:off x="2594494" y="150360"/>
            <a:ext cx="4826566" cy="685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62158">
            <a:off x="3523378" y="403667"/>
            <a:ext cx="4833786" cy="687471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85663">
            <a:off x="4515131" y="737515"/>
            <a:ext cx="4852901" cy="68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3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/>
              <a:t>Les « séances CDS » </a:t>
            </a:r>
            <a:r>
              <a:rPr lang="fr-BE" sz="2400" dirty="0" smtClean="0"/>
              <a:t>: choix des thèmes (1)</a:t>
            </a:r>
            <a:endParaRPr lang="fr-BE" sz="2400" dirty="0" smtClean="0">
              <a:latin typeface="+mn-lt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052735"/>
            <a:ext cx="8686800" cy="5668739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92D050"/>
              </a:buClr>
            </a:pPr>
            <a:endParaRPr lang="fr-BE" sz="2000" b="1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2000" b="1" dirty="0" smtClean="0">
                <a:latin typeface="Gill Sans MT" panose="020B0502020104020203" pitchFamily="34" charset="0"/>
              </a:rPr>
              <a:t>Sur base des résultats de l’enquête auprès des enseignants de 1</a:t>
            </a:r>
            <a:r>
              <a:rPr lang="fr-BE" sz="2000" b="1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000" b="1" dirty="0" smtClean="0">
                <a:latin typeface="Gill Sans MT" panose="020B0502020104020203" pitchFamily="34" charset="0"/>
              </a:rPr>
              <a:t> Bac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à"/>
            </a:pPr>
            <a:r>
              <a:rPr lang="fr-BE" sz="20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thématiques abordées directement : « </a:t>
            </a: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Améliorer la maîtrise des prérequis » ; « Accroître </a:t>
            </a:r>
            <a:r>
              <a:rPr lang="fr-BE" sz="2000" dirty="0">
                <a:latin typeface="Gill Sans MT" panose="020B0502020104020203" pitchFamily="34" charset="0"/>
                <a:cs typeface="Times New Roman" pitchFamily="18" charset="0"/>
              </a:rPr>
              <a:t>la motivation des étudiants de 1</a:t>
            </a:r>
            <a:r>
              <a:rPr lang="fr-BE" sz="2000" baseline="30000" dirty="0">
                <a:latin typeface="Gill Sans MT" panose="020B0502020104020203" pitchFamily="34" charset="0"/>
                <a:cs typeface="Times New Roman" pitchFamily="18" charset="0"/>
              </a:rPr>
              <a:t>er</a:t>
            </a:r>
            <a:r>
              <a:rPr lang="fr-BE" sz="2000" dirty="0"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BAC »…</a:t>
            </a:r>
            <a:endParaRPr lang="fr-BE" sz="2000" i="1" dirty="0" smtClean="0">
              <a:latin typeface="Gill Sans MT" panose="020B0502020104020203" pitchFamily="34" charset="0"/>
              <a:cs typeface="Times New Roman" pitchFamily="18" charset="0"/>
            </a:endParaRPr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à"/>
            </a:pPr>
            <a:r>
              <a:rPr lang="fr-BE" sz="2000" dirty="0">
                <a:latin typeface="Gill Sans MT" panose="020B0502020104020203" pitchFamily="34" charset="0"/>
                <a:sym typeface="Wingdings" panose="05000000000000000000" pitchFamily="2" charset="2"/>
              </a:rPr>
              <a:t>t</a:t>
            </a:r>
            <a:r>
              <a:rPr lang="fr-BE" sz="20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hématiques transversales : </a:t>
            </a:r>
            <a:r>
              <a:rPr lang="fr-BE" sz="2000" dirty="0" err="1" smtClean="0">
                <a:latin typeface="Gill Sans MT" panose="020B0502020104020203" pitchFamily="34" charset="0"/>
                <a:sym typeface="Wingdings" panose="05000000000000000000" pitchFamily="2" charset="2"/>
              </a:rPr>
              <a:t>Cf</a:t>
            </a:r>
            <a:r>
              <a:rPr lang="fr-BE" sz="20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fr-BE" sz="2000" i="1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Contraste des exigences secondaire / université </a:t>
            </a:r>
            <a:r>
              <a:rPr lang="fr-BE" sz="20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(« </a:t>
            </a:r>
            <a:r>
              <a:rPr lang="fr-BE" sz="2000" dirty="0">
                <a:latin typeface="Gill Sans MT" panose="020B0502020104020203" pitchFamily="34" charset="0"/>
                <a:cs typeface="Times New Roman" pitchFamily="18" charset="0"/>
              </a:rPr>
              <a:t>Définir un niveau d'attente et une charge de travail adaptés au contexte du 1</a:t>
            </a:r>
            <a:r>
              <a:rPr lang="fr-BE" sz="2000" baseline="30000" dirty="0">
                <a:latin typeface="Gill Sans MT" panose="020B0502020104020203" pitchFamily="34" charset="0"/>
                <a:cs typeface="Times New Roman" pitchFamily="18" charset="0"/>
              </a:rPr>
              <a:t>er</a:t>
            </a:r>
            <a:r>
              <a:rPr lang="fr-BE" sz="2000" dirty="0"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BAC</a:t>
            </a:r>
            <a:r>
              <a:rPr lang="fr-FR" sz="2000" dirty="0" smtClean="0">
                <a:solidFill>
                  <a:srgbClr val="000000"/>
                </a:solidFill>
                <a:latin typeface="Gill Sans MT" panose="020B0502020104020203" pitchFamily="34" charset="0"/>
                <a:cs typeface="Times New Roman" pitchFamily="18" charset="0"/>
              </a:rPr>
              <a:t> »; « </a:t>
            </a:r>
            <a:r>
              <a:rPr lang="fr-BE" sz="2000" dirty="0">
                <a:latin typeface="Gill Sans MT" panose="020B0502020104020203" pitchFamily="34" charset="0"/>
                <a:cs typeface="Times New Roman" pitchFamily="18" charset="0"/>
              </a:rPr>
              <a:t>Rédiger des engagements pédagogiques adaptés </a:t>
            </a: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aux 1</a:t>
            </a:r>
            <a:r>
              <a:rPr lang="fr-BE" sz="2000" baseline="30000" dirty="0" smtClean="0">
                <a:latin typeface="Gill Sans MT" panose="020B0502020104020203" pitchFamily="34" charset="0"/>
                <a:cs typeface="Times New Roman" pitchFamily="18" charset="0"/>
              </a:rPr>
              <a:t>er</a:t>
            </a: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 BAC »… </a:t>
            </a:r>
            <a:endParaRPr lang="fr-BE" sz="20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sz="2000" b="1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2000" b="1" dirty="0" smtClean="0">
                <a:latin typeface="Gill Sans MT" panose="020B0502020104020203" pitchFamily="34" charset="0"/>
              </a:rPr>
              <a:t>Sur base de l’objectif d’information sur </a:t>
            </a:r>
            <a:r>
              <a:rPr lang="fr-BE" sz="2000" b="1" dirty="0">
                <a:latin typeface="Gill Sans MT" panose="020B0502020104020203" pitchFamily="34" charset="0"/>
              </a:rPr>
              <a:t>les structures d'aide à la réussite </a:t>
            </a:r>
            <a:r>
              <a:rPr lang="fr-BE" sz="2000" b="1" dirty="0" smtClean="0">
                <a:latin typeface="Gill Sans MT" panose="020B0502020104020203" pitchFamily="34" charset="0"/>
              </a:rPr>
              <a:t>et les </a:t>
            </a:r>
            <a:r>
              <a:rPr lang="fr-BE" sz="2000" b="1" dirty="0">
                <a:latin typeface="Gill Sans MT" panose="020B0502020104020203" pitchFamily="34" charset="0"/>
              </a:rPr>
              <a:t>cellules d'appui aux encadrants en </a:t>
            </a:r>
            <a:r>
              <a:rPr lang="fr-BE" sz="2000" b="1" dirty="0" smtClean="0">
                <a:latin typeface="Gill Sans MT" panose="020B0502020104020203" pitchFamily="34" charset="0"/>
              </a:rPr>
              <a:t>Pédagogie universitaire </a:t>
            </a:r>
            <a:r>
              <a:rPr lang="fr-BE" sz="2000" dirty="0">
                <a:latin typeface="Gill Sans MT" panose="020B0502020104020203" pitchFamily="34" charset="0"/>
              </a:rPr>
              <a:t>; </a:t>
            </a:r>
            <a:endParaRPr lang="fr-BE" sz="20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à"/>
            </a:pPr>
            <a:r>
              <a:rPr lang="fr-BE" sz="20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avec le SMART :  « </a:t>
            </a:r>
            <a:r>
              <a:rPr lang="fr-BE" sz="2000" dirty="0">
                <a:latin typeface="Gill Sans MT" panose="020B0502020104020203" pitchFamily="34" charset="0"/>
                <a:cs typeface="Times New Roman" pitchFamily="18" charset="0"/>
              </a:rPr>
              <a:t> Construire et gérer des examens standardisés de </a:t>
            </a: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qualité » ; « </a:t>
            </a:r>
            <a:r>
              <a:rPr lang="fr-BE" sz="2000" dirty="0">
                <a:latin typeface="Gill Sans MT" panose="020B0502020104020203" pitchFamily="34" charset="0"/>
                <a:cs typeface="Times New Roman" pitchFamily="18" charset="0"/>
              </a:rPr>
              <a:t> Utiliser  les boîtiers de vote à des fins </a:t>
            </a: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pédagogiques »…</a:t>
            </a:r>
            <a:endParaRPr lang="fr-BE" sz="2000" dirty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à"/>
            </a:pPr>
            <a:r>
              <a:rPr lang="fr-BE" sz="20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avec e-Campus : « </a:t>
            </a:r>
            <a:r>
              <a:rPr lang="fr-BE" sz="2000" dirty="0" smtClean="0">
                <a:latin typeface="Gill Sans MT" panose="020B0502020104020203" pitchFamily="34" charset="0"/>
              </a:rPr>
              <a:t>Une </a:t>
            </a:r>
            <a:r>
              <a:rPr lang="fr-BE" sz="2000" dirty="0">
                <a:latin typeface="Gill Sans MT" panose="020B0502020104020203" pitchFamily="34" charset="0"/>
              </a:rPr>
              <a:t>introduction à </a:t>
            </a:r>
            <a:r>
              <a:rPr lang="fr-BE" sz="2000" dirty="0" smtClean="0">
                <a:latin typeface="Gill Sans MT" panose="020B0502020104020203" pitchFamily="34" charset="0"/>
              </a:rPr>
              <a:t>l’e-Learning »; « L’e-Learning </a:t>
            </a:r>
            <a:r>
              <a:rPr lang="fr-BE" sz="2000" dirty="0">
                <a:latin typeface="Gill Sans MT" panose="020B0502020104020203" pitchFamily="34" charset="0"/>
              </a:rPr>
              <a:t>au service de </a:t>
            </a:r>
            <a:r>
              <a:rPr lang="fr-BE" sz="2000" dirty="0" smtClean="0">
                <a:latin typeface="Gill Sans MT" panose="020B0502020104020203" pitchFamily="34" charset="0"/>
              </a:rPr>
              <a:t>nos </a:t>
            </a:r>
            <a:r>
              <a:rPr lang="fr-BE" sz="2000" dirty="0">
                <a:latin typeface="Gill Sans MT" panose="020B0502020104020203" pitchFamily="34" charset="0"/>
              </a:rPr>
              <a:t>activités de 1</a:t>
            </a:r>
            <a:r>
              <a:rPr lang="fr-BE" sz="2000" baseline="30000" dirty="0">
                <a:latin typeface="Gill Sans MT" panose="020B0502020104020203" pitchFamily="34" charset="0"/>
              </a:rPr>
              <a:t>er</a:t>
            </a:r>
            <a:r>
              <a:rPr lang="fr-BE" sz="2000" dirty="0">
                <a:latin typeface="Gill Sans MT" panose="020B0502020104020203" pitchFamily="34" charset="0"/>
              </a:rPr>
              <a:t> </a:t>
            </a:r>
            <a:r>
              <a:rPr lang="fr-BE" sz="2000" dirty="0" smtClean="0">
                <a:latin typeface="Gill Sans MT" panose="020B0502020104020203" pitchFamily="34" charset="0"/>
              </a:rPr>
              <a:t>BAC »…</a:t>
            </a:r>
            <a:endParaRPr lang="fr-BE" sz="2000" dirty="0" smtClean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à"/>
            </a:pPr>
            <a:r>
              <a:rPr lang="fr-BE" sz="20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avec l’ISLV :  « </a:t>
            </a: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Améliorer </a:t>
            </a:r>
            <a:r>
              <a:rPr lang="fr-BE" sz="2000" dirty="0">
                <a:latin typeface="Gill Sans MT" panose="020B0502020104020203" pitchFamily="34" charset="0"/>
                <a:cs typeface="Times New Roman" pitchFamily="18" charset="0"/>
              </a:rPr>
              <a:t>la maîtrise du français </a:t>
            </a: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» ; « </a:t>
            </a:r>
            <a:r>
              <a:rPr lang="fr-FR" sz="2000" dirty="0" smtClean="0">
                <a:latin typeface="Gill Sans MT" panose="020B0502020104020203" pitchFamily="34" charset="0"/>
                <a:cs typeface="Times New Roman" pitchFamily="18" charset="0"/>
              </a:rPr>
              <a:t>Enseigner l’anglais </a:t>
            </a:r>
            <a:r>
              <a:rPr lang="fr-FR" sz="2000" dirty="0">
                <a:latin typeface="Gill Sans MT" panose="020B0502020104020203" pitchFamily="34" charset="0"/>
                <a:cs typeface="Times New Roman" pitchFamily="18" charset="0"/>
              </a:rPr>
              <a:t>en </a:t>
            </a:r>
            <a:r>
              <a:rPr lang="fr-FR" sz="2000" dirty="0" smtClean="0">
                <a:latin typeface="Gill Sans MT" panose="020B0502020104020203" pitchFamily="34" charset="0"/>
                <a:cs typeface="Times New Roman" pitchFamily="18" charset="0"/>
              </a:rPr>
              <a:t>1</a:t>
            </a:r>
            <a:r>
              <a:rPr lang="fr-FR" sz="2000" baseline="30000" dirty="0" smtClean="0">
                <a:latin typeface="Gill Sans MT" panose="020B0502020104020203" pitchFamily="34" charset="0"/>
                <a:cs typeface="Times New Roman" pitchFamily="18" charset="0"/>
              </a:rPr>
              <a:t>ère</a:t>
            </a:r>
            <a:r>
              <a:rPr lang="fr-FR" sz="2000" dirty="0" smtClean="0">
                <a:latin typeface="Gill Sans MT" panose="020B0502020104020203" pitchFamily="34" charset="0"/>
                <a:cs typeface="Times New Roman" pitchFamily="18" charset="0"/>
              </a:rPr>
              <a:t> »…</a:t>
            </a:r>
            <a:endParaRPr lang="fr-BE" sz="2000" dirty="0" smtClean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à"/>
            </a:pPr>
            <a:r>
              <a:rPr lang="fr-BE" sz="20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avec le SGE : « </a:t>
            </a: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Favoriser  </a:t>
            </a:r>
            <a:r>
              <a:rPr lang="fr-BE" sz="2000" dirty="0">
                <a:latin typeface="Gill Sans MT" panose="020B0502020104020203" pitchFamily="34" charset="0"/>
                <a:cs typeface="Times New Roman" pitchFamily="18" charset="0"/>
              </a:rPr>
              <a:t>l’acquisition d’un système de travail (méthodes de travail et gestion du temps) adapté à l’enseignement </a:t>
            </a: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universitaire », « </a:t>
            </a:r>
            <a:r>
              <a:rPr lang="fr-BE" sz="2000" dirty="0">
                <a:latin typeface="Gill Sans MT" panose="020B0502020104020203" pitchFamily="34" charset="0"/>
                <a:cs typeface="Times New Roman" pitchFamily="18" charset="0"/>
              </a:rPr>
              <a:t>Organiser des activités de remédiation en 1</a:t>
            </a:r>
            <a:r>
              <a:rPr lang="fr-BE" sz="2000" baseline="30000" dirty="0">
                <a:latin typeface="Gill Sans MT" panose="020B0502020104020203" pitchFamily="34" charset="0"/>
                <a:cs typeface="Times New Roman" pitchFamily="18" charset="0"/>
              </a:rPr>
              <a:t>er</a:t>
            </a:r>
            <a:r>
              <a:rPr lang="fr-BE" sz="2000" dirty="0"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BAC »…</a:t>
            </a:r>
            <a:endParaRPr lang="fr-BE" sz="2000" dirty="0">
              <a:latin typeface="Gill Sans MT" panose="020B0502020104020203" pitchFamily="34" charset="0"/>
              <a:cs typeface="Times New Roman" pitchFamily="18" charset="0"/>
            </a:endParaRPr>
          </a:p>
          <a:p>
            <a:pPr lvl="0">
              <a:buClr>
                <a:srgbClr val="92D050"/>
              </a:buClr>
              <a:buFont typeface="Wingdings" panose="05000000000000000000" pitchFamily="2" charset="2"/>
              <a:buChar char="à"/>
            </a:pPr>
            <a:endParaRPr lang="fr-BE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à"/>
            </a:pPr>
            <a:endParaRPr lang="fr-BE" sz="20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sz="20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sz="2000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12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9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/>
              <a:t>Les « séances CDS » </a:t>
            </a:r>
            <a:r>
              <a:rPr lang="fr-BE" sz="2400" dirty="0" smtClean="0"/>
              <a:t>: choix des thèmes</a:t>
            </a:r>
            <a:endParaRPr lang="fr-BE" sz="2400" dirty="0" smtClean="0">
              <a:latin typeface="+mn-lt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052735"/>
            <a:ext cx="8686800" cy="5668739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None/>
            </a:pPr>
            <a:endParaRPr lang="fr-BE" sz="2000" b="1" dirty="0" smtClean="0">
              <a:solidFill>
                <a:srgbClr val="92D050"/>
              </a:solidFill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2000" b="1" dirty="0" smtClean="0">
                <a:latin typeface="Gill Sans MT" panose="020B0502020104020203" pitchFamily="34" charset="0"/>
              </a:rPr>
              <a:t>Sur base de </a:t>
            </a:r>
            <a:r>
              <a:rPr lang="fr-BE" sz="2000" b="1" dirty="0">
                <a:latin typeface="Gill Sans MT" panose="020B0502020104020203" pitchFamily="34" charset="0"/>
              </a:rPr>
              <a:t>la littérature sur les facteurs </a:t>
            </a:r>
            <a:r>
              <a:rPr lang="fr-BE" sz="2000" b="1" dirty="0" smtClean="0">
                <a:latin typeface="Gill Sans MT" panose="020B0502020104020203" pitchFamily="34" charset="0"/>
              </a:rPr>
              <a:t>de réussite </a:t>
            </a:r>
            <a:r>
              <a:rPr lang="fr-BE" sz="2000" b="1" dirty="0">
                <a:latin typeface="Gill Sans MT" panose="020B0502020104020203" pitchFamily="34" charset="0"/>
              </a:rPr>
              <a:t>en 1</a:t>
            </a:r>
            <a:r>
              <a:rPr lang="fr-BE" sz="2000" b="1" baseline="30000" dirty="0">
                <a:latin typeface="Gill Sans MT" panose="020B0502020104020203" pitchFamily="34" charset="0"/>
              </a:rPr>
              <a:t>ère</a:t>
            </a:r>
            <a:r>
              <a:rPr lang="fr-BE" sz="2000" b="1" dirty="0">
                <a:latin typeface="Gill Sans MT" panose="020B0502020104020203" pitchFamily="34" charset="0"/>
              </a:rPr>
              <a:t> </a:t>
            </a:r>
            <a:r>
              <a:rPr lang="fr-BE" sz="2000" b="1" dirty="0" smtClean="0">
                <a:latin typeface="Gill Sans MT" panose="020B0502020104020203" pitchFamily="34" charset="0"/>
              </a:rPr>
              <a:t>année</a:t>
            </a:r>
          </a:p>
          <a:p>
            <a:pPr marL="0" indent="0">
              <a:buNone/>
            </a:pPr>
            <a:r>
              <a:rPr lang="fr-BE" altLang="fr-FR" sz="2000" dirty="0" smtClean="0">
                <a:solidFill>
                  <a:srgbClr val="92D050"/>
                </a:solidFill>
                <a:latin typeface="Gill Sans MT" panose="020B0502020104020203" pitchFamily="34" charset="0"/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</a:t>
            </a:r>
            <a:r>
              <a:rPr lang="fr-BE" altLang="fr-FR" sz="2000" i="1" dirty="0" smtClean="0">
                <a:latin typeface="Gill Sans MT" panose="020B0502020104020203" pitchFamily="34" charset="0"/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 </a:t>
            </a:r>
            <a:r>
              <a:rPr lang="fr-BE" altLang="fr-FR" sz="2000" i="1" dirty="0" err="1" smtClean="0">
                <a:latin typeface="Gill Sans MT" panose="020B0502020104020203" pitchFamily="34" charset="0"/>
                <a:ea typeface="Calibri" pitchFamily="34" charset="0"/>
                <a:cs typeface="Calibri" pitchFamily="34" charset="0"/>
              </a:rPr>
              <a:t>Rethinking</a:t>
            </a:r>
            <a:r>
              <a:rPr lang="fr-BE" altLang="fr-FR" sz="2000" i="1" dirty="0" smtClean="0">
                <a:latin typeface="Gill Sans MT" panose="020B0502020104020203" pitchFamily="34" charset="0"/>
                <a:ea typeface="Calibri" pitchFamily="34" charset="0"/>
                <a:cs typeface="Calibri" pitchFamily="34" charset="0"/>
              </a:rPr>
              <a:t> the First </a:t>
            </a:r>
            <a:r>
              <a:rPr lang="fr-BE" altLang="fr-FR" sz="2000" i="1" dirty="0" err="1" smtClean="0">
                <a:latin typeface="Gill Sans MT" panose="020B0502020104020203" pitchFamily="34" charset="0"/>
                <a:ea typeface="Calibri" pitchFamily="34" charset="0"/>
                <a:cs typeface="Calibri" pitchFamily="34" charset="0"/>
              </a:rPr>
              <a:t>Year</a:t>
            </a:r>
            <a:r>
              <a:rPr lang="fr-BE" altLang="fr-FR" sz="2000" i="1" dirty="0" smtClean="0">
                <a:latin typeface="Gill Sans MT" panose="020B0502020104020203" pitchFamily="34" charset="0"/>
                <a:ea typeface="Calibri" pitchFamily="34" charset="0"/>
                <a:cs typeface="Calibri" pitchFamily="34" charset="0"/>
              </a:rPr>
              <a:t> of </a:t>
            </a:r>
            <a:r>
              <a:rPr lang="fr-BE" altLang="fr-FR" sz="2000" i="1" dirty="0" err="1" smtClean="0">
                <a:latin typeface="Gill Sans MT" panose="020B0502020104020203" pitchFamily="34" charset="0"/>
                <a:ea typeface="Calibri" pitchFamily="34" charset="0"/>
                <a:cs typeface="Calibri" pitchFamily="34" charset="0"/>
              </a:rPr>
              <a:t>College</a:t>
            </a:r>
            <a:r>
              <a:rPr lang="fr-BE" altLang="fr-FR" sz="2000" i="1" dirty="0" smtClean="0">
                <a:latin typeface="Gill Sans MT" panose="020B0502020104020203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fr-BE" altLang="fr-FR" sz="2000" dirty="0" smtClean="0">
                <a:latin typeface="Gill Sans MT" panose="020B0502020104020203" pitchFamily="34" charset="0"/>
                <a:ea typeface="Calibri" pitchFamily="34" charset="0"/>
                <a:cs typeface="Calibri" pitchFamily="34" charset="0"/>
              </a:rPr>
              <a:t>(Tinto, 2001)</a:t>
            </a:r>
            <a:endParaRPr lang="fr-BE" altLang="fr-FR" sz="2000" i="1" dirty="0" smtClean="0">
              <a:latin typeface="Gill Sans MT" panose="020B0502020104020203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fr-BE" altLang="fr-FR" sz="2000" dirty="0" smtClean="0">
                <a:solidFill>
                  <a:srgbClr val="92D050"/>
                </a:solidFill>
                <a:latin typeface="Gill Sans MT" panose="020B0502020104020203" pitchFamily="34" charset="0"/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fr-BE" sz="2000" i="1" dirty="0" smtClean="0">
                <a:latin typeface="Gill Sans MT" panose="020B0502020104020203" pitchFamily="34" charset="0"/>
                <a:cs typeface="Times New Roman" pitchFamily="18" charset="0"/>
              </a:rPr>
              <a:t>Persévérer et réussir à l’université </a:t>
            </a: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(Neuville et al., 2013)</a:t>
            </a:r>
          </a:p>
          <a:p>
            <a:pPr marL="0" indent="0">
              <a:buNone/>
            </a:pPr>
            <a:r>
              <a:rPr lang="fr-BE" altLang="fr-FR" sz="2000" dirty="0">
                <a:solidFill>
                  <a:srgbClr val="92D050"/>
                </a:solidFill>
                <a:latin typeface="Gill Sans MT" panose="020B0502020104020203" pitchFamily="34" charset="0"/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fr-BE" sz="2000" i="1" dirty="0" smtClean="0">
                <a:latin typeface="Gill Sans MT" panose="020B0502020104020203" pitchFamily="34" charset="0"/>
                <a:cs typeface="Times New Roman" pitchFamily="18" charset="0"/>
              </a:rPr>
              <a:t>L’échec dans l’université de masse </a:t>
            </a: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(Romainville, 2000)</a:t>
            </a:r>
          </a:p>
          <a:p>
            <a:pPr marL="0" indent="0">
              <a:buNone/>
            </a:pPr>
            <a:r>
              <a:rPr lang="fr-BE" altLang="fr-FR" sz="2000" dirty="0">
                <a:solidFill>
                  <a:srgbClr val="92D050"/>
                </a:solidFill>
                <a:latin typeface="Gill Sans MT" panose="020B0502020104020203" pitchFamily="34" charset="0"/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fr-BE" sz="2000" i="1" kern="0" dirty="0" smtClean="0">
                <a:latin typeface="Gill Sans MT" panose="020B0502020104020203" pitchFamily="34" charset="0"/>
                <a:cs typeface="Calibri" pitchFamily="34" charset="0"/>
              </a:rPr>
              <a:t>The </a:t>
            </a:r>
            <a:r>
              <a:rPr lang="fr-BE" sz="2000" i="1" kern="0" dirty="0">
                <a:latin typeface="Gill Sans MT" panose="020B0502020104020203" pitchFamily="34" charset="0"/>
                <a:cs typeface="Calibri" pitchFamily="34" charset="0"/>
              </a:rPr>
              <a:t>Five Cs of Good Practice in the </a:t>
            </a:r>
            <a:r>
              <a:rPr lang="fr-BE" sz="2000" i="1" kern="0" dirty="0" smtClean="0">
                <a:latin typeface="Gill Sans MT" panose="020B0502020104020203" pitchFamily="34" charset="0"/>
                <a:cs typeface="Calibri" pitchFamily="34" charset="0"/>
              </a:rPr>
              <a:t>First </a:t>
            </a:r>
            <a:r>
              <a:rPr lang="fr-BE" sz="2000" i="1" kern="0" dirty="0" err="1">
                <a:latin typeface="Gill Sans MT" panose="020B0502020104020203" pitchFamily="34" charset="0"/>
                <a:cs typeface="Calibri" pitchFamily="34" charset="0"/>
              </a:rPr>
              <a:t>Year</a:t>
            </a:r>
            <a:r>
              <a:rPr lang="fr-BE" sz="2000" i="1" kern="0" dirty="0">
                <a:latin typeface="Gill Sans MT" panose="020B0502020104020203" pitchFamily="34" charset="0"/>
                <a:cs typeface="Calibri" pitchFamily="34" charset="0"/>
              </a:rPr>
              <a:t> </a:t>
            </a:r>
            <a:r>
              <a:rPr lang="fr-BE" sz="2000" kern="0" dirty="0">
                <a:latin typeface="Gill Sans MT" panose="020B0502020104020203" pitchFamily="34" charset="0"/>
                <a:cs typeface="Calibri" pitchFamily="34" charset="0"/>
              </a:rPr>
              <a:t>(</a:t>
            </a:r>
            <a:r>
              <a:rPr lang="fr-BE" sz="2000" kern="0" dirty="0" err="1">
                <a:latin typeface="Gill Sans MT" panose="020B0502020104020203" pitchFamily="34" charset="0"/>
                <a:cs typeface="Calibri" pitchFamily="34" charset="0"/>
              </a:rPr>
              <a:t>Krause</a:t>
            </a:r>
            <a:r>
              <a:rPr lang="fr-BE" sz="2000" kern="0" dirty="0">
                <a:latin typeface="Gill Sans MT" panose="020B0502020104020203" pitchFamily="34" charset="0"/>
                <a:cs typeface="Calibri" pitchFamily="34" charset="0"/>
              </a:rPr>
              <a:t>, 2006</a:t>
            </a:r>
            <a:r>
              <a:rPr lang="fr-BE" sz="2000" kern="0" dirty="0" smtClean="0">
                <a:latin typeface="Gill Sans MT" panose="020B0502020104020203" pitchFamily="34" charset="0"/>
                <a:cs typeface="Calibri" pitchFamily="34" charset="0"/>
              </a:rPr>
              <a:t>)</a:t>
            </a:r>
          </a:p>
          <a:p>
            <a:pPr marL="0" indent="0">
              <a:buNone/>
            </a:pPr>
            <a:r>
              <a:rPr lang="fr-BE" altLang="fr-FR" sz="2000" dirty="0">
                <a:solidFill>
                  <a:srgbClr val="92D050"/>
                </a:solidFill>
                <a:latin typeface="Gill Sans MT" panose="020B0502020104020203" pitchFamily="34" charset="0"/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fr-BE" sz="2000" i="1" kern="0" dirty="0" smtClean="0">
                <a:latin typeface="Gill Sans MT" panose="020B0502020104020203" pitchFamily="34" charset="0"/>
                <a:cs typeface="Calibri" pitchFamily="34" charset="0"/>
              </a:rPr>
              <a:t>Curriculum design for the first </a:t>
            </a:r>
            <a:r>
              <a:rPr lang="fr-BE" sz="2000" i="1" kern="0" dirty="0" err="1" smtClean="0">
                <a:latin typeface="Gill Sans MT" panose="020B0502020104020203" pitchFamily="34" charset="0"/>
                <a:cs typeface="Calibri" pitchFamily="34" charset="0"/>
              </a:rPr>
              <a:t>year</a:t>
            </a:r>
            <a:r>
              <a:rPr lang="fr-BE" sz="2000" i="1" kern="0" dirty="0" smtClean="0">
                <a:latin typeface="Gill Sans MT" panose="020B0502020104020203" pitchFamily="34" charset="0"/>
                <a:cs typeface="Calibri" pitchFamily="34" charset="0"/>
              </a:rPr>
              <a:t> </a:t>
            </a:r>
            <a:r>
              <a:rPr lang="fr-BE" sz="2000" kern="0" dirty="0" smtClean="0">
                <a:latin typeface="Gill Sans MT" panose="020B0502020104020203" pitchFamily="34" charset="0"/>
                <a:cs typeface="Calibri" pitchFamily="34" charset="0"/>
              </a:rPr>
              <a:t>(</a:t>
            </a:r>
            <a:r>
              <a:rPr lang="fr-BE" sz="2000" kern="0" dirty="0" err="1" smtClean="0">
                <a:latin typeface="Gill Sans MT" panose="020B0502020104020203" pitchFamily="34" charset="0"/>
                <a:cs typeface="Calibri" pitchFamily="34" charset="0"/>
              </a:rPr>
              <a:t>Bovill</a:t>
            </a:r>
            <a:r>
              <a:rPr lang="fr-BE" sz="2000" kern="0" dirty="0" smtClean="0">
                <a:latin typeface="Gill Sans MT" panose="020B0502020104020203" pitchFamily="34" charset="0"/>
                <a:cs typeface="Calibri" pitchFamily="34" charset="0"/>
              </a:rPr>
              <a:t> et al., 2008)</a:t>
            </a:r>
          </a:p>
          <a:p>
            <a:pPr marL="0" indent="0">
              <a:buNone/>
            </a:pPr>
            <a:r>
              <a:rPr lang="fr-BE" altLang="fr-FR" sz="2000" dirty="0">
                <a:solidFill>
                  <a:srgbClr val="92D050"/>
                </a:solidFill>
                <a:latin typeface="Gill Sans MT" panose="020B0502020104020203" pitchFamily="34" charset="0"/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fr-BE" sz="2000" kern="0" dirty="0" smtClean="0">
                <a:latin typeface="Gill Sans MT" panose="020B0502020104020203" pitchFamily="34" charset="0"/>
                <a:cs typeface="Calibri" pitchFamily="34" charset="0"/>
              </a:rPr>
              <a:t>Etc.</a:t>
            </a:r>
            <a:endParaRPr lang="fr-BE" sz="2000" kern="0" dirty="0">
              <a:latin typeface="Gill Sans MT" panose="020B0502020104020203" pitchFamily="34" charset="0"/>
              <a:cs typeface="Calibri" pitchFamily="34" charset="0"/>
            </a:endParaRPr>
          </a:p>
          <a:p>
            <a:pPr marL="0" lvl="0" indent="0">
              <a:buNone/>
            </a:pPr>
            <a:endParaRPr lang="fr-BE" sz="2000" dirty="0" smtClean="0">
              <a:latin typeface="Gill Sans MT" panose="020B0502020104020203" pitchFamily="34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Exemples de séances :</a:t>
            </a:r>
          </a:p>
          <a:p>
            <a:pPr marL="0" lvl="0" indent="0">
              <a:buNone/>
            </a:pP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« Comprendre </a:t>
            </a:r>
            <a:r>
              <a:rPr lang="fr-BE" sz="2000" dirty="0">
                <a:latin typeface="Gill Sans MT" panose="020B0502020104020203" pitchFamily="34" charset="0"/>
                <a:cs typeface="Times New Roman" pitchFamily="18" charset="0"/>
              </a:rPr>
              <a:t>les facteurs d’échec et de réussite en 1</a:t>
            </a:r>
            <a:r>
              <a:rPr lang="fr-BE" sz="2000" baseline="30000" dirty="0">
                <a:latin typeface="Gill Sans MT" panose="020B0502020104020203" pitchFamily="34" charset="0"/>
                <a:cs typeface="Times New Roman" pitchFamily="18" charset="0"/>
              </a:rPr>
              <a:t>er</a:t>
            </a:r>
            <a:r>
              <a:rPr lang="fr-BE" sz="2000" dirty="0"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BAC »; </a:t>
            </a:r>
          </a:p>
          <a:p>
            <a:pPr marL="0" lvl="0" indent="0">
              <a:buNone/>
            </a:pP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« </a:t>
            </a:r>
            <a:r>
              <a:rPr lang="fr-BE" sz="2000" dirty="0">
                <a:latin typeface="Gill Sans MT" panose="020B0502020104020203" pitchFamily="34" charset="0"/>
                <a:cs typeface="Times New Roman" pitchFamily="18" charset="0"/>
              </a:rPr>
              <a:t> Ménager la confiance et le sentiment de compétence des étudiants dans ses enseignements de 1</a:t>
            </a:r>
            <a:r>
              <a:rPr lang="fr-BE" sz="2000" baseline="30000" dirty="0">
                <a:latin typeface="Gill Sans MT" panose="020B0502020104020203" pitchFamily="34" charset="0"/>
                <a:cs typeface="Times New Roman" pitchFamily="18" charset="0"/>
              </a:rPr>
              <a:t>er</a:t>
            </a:r>
            <a:r>
              <a:rPr lang="fr-BE" sz="2000" dirty="0"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BAC »;</a:t>
            </a:r>
          </a:p>
          <a:p>
            <a:pPr marL="0" indent="0">
              <a:buNone/>
            </a:pPr>
            <a:r>
              <a:rPr lang="fr-BE" sz="2000" dirty="0" smtClean="0">
                <a:latin typeface="Gill Sans MT" panose="020B0502020104020203" pitchFamily="34" charset="0"/>
                <a:cs typeface="Times New Roman" pitchFamily="18" charset="0"/>
              </a:rPr>
              <a:t>« </a:t>
            </a:r>
            <a:r>
              <a:rPr lang="fr-FR" sz="2000" dirty="0">
                <a:latin typeface="Gill Sans MT" panose="020B0502020104020203" pitchFamily="34" charset="0"/>
              </a:rPr>
              <a:t> Susciter et gérer l’apprentissage par les pairs en 1er </a:t>
            </a:r>
            <a:r>
              <a:rPr lang="fr-FR" sz="2000" dirty="0" smtClean="0">
                <a:latin typeface="Gill Sans MT" panose="020B0502020104020203" pitchFamily="34" charset="0"/>
              </a:rPr>
              <a:t>BAC</a:t>
            </a:r>
            <a:r>
              <a:rPr lang="fr-BE" sz="2000" dirty="0" smtClean="0">
                <a:latin typeface="Gill Sans MT" panose="020B0502020104020203" pitchFamily="34" charset="0"/>
              </a:rPr>
              <a:t> »…</a:t>
            </a:r>
            <a:endParaRPr lang="fr-BE" sz="2000" dirty="0">
              <a:latin typeface="Gill Sans MT" panose="020B0502020104020203" pitchFamily="34" charset="0"/>
              <a:cs typeface="Times New Roman" pitchFamily="18" charset="0"/>
            </a:endParaRPr>
          </a:p>
          <a:p>
            <a:endParaRPr lang="fr-BE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à"/>
            </a:pPr>
            <a:endParaRPr lang="fr-BE" sz="20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sz="20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sz="2000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13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3" descr="romainville_michau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130300"/>
            <a:ext cx="88677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>
            <a:off x="2555875" y="1412875"/>
            <a:ext cx="287338" cy="14446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555875" y="2924175"/>
            <a:ext cx="28733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555875" y="4292600"/>
            <a:ext cx="287338" cy="14446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7200900" y="3068638"/>
            <a:ext cx="250825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288" y="330200"/>
            <a:ext cx="81375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fr-BE" sz="2800" kern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fr-BE" sz="32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br>
              <a:rPr lang="fr-BE" sz="3200" kern="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fr-BE" sz="2300" kern="0" dirty="0">
                <a:latin typeface="Calibri" pitchFamily="34" charset="0"/>
                <a:ea typeface="+mj-ea"/>
                <a:cs typeface="Calibri" pitchFamily="34" charset="0"/>
              </a:rPr>
              <a:t>Synthèse des principaux facteurs de réussite et d’échec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11188" y="5805488"/>
            <a:ext cx="8137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r>
              <a:rPr lang="fr-BE" sz="2000" kern="0" dirty="0">
                <a:latin typeface="Calibri" pitchFamily="34" charset="0"/>
                <a:ea typeface="+mj-ea"/>
                <a:cs typeface="Calibri" pitchFamily="34" charset="0"/>
              </a:rPr>
              <a:t>(Romainville &amp; </a:t>
            </a:r>
            <a:r>
              <a:rPr lang="fr-BE" sz="2000" kern="0" dirty="0" err="1">
                <a:latin typeface="Calibri" pitchFamily="34" charset="0"/>
                <a:ea typeface="+mj-ea"/>
                <a:cs typeface="Calibri" pitchFamily="34" charset="0"/>
              </a:rPr>
              <a:t>Michaut</a:t>
            </a:r>
            <a:r>
              <a:rPr lang="fr-BE" sz="2000" kern="0" dirty="0">
                <a:latin typeface="Calibri" pitchFamily="34" charset="0"/>
                <a:ea typeface="+mj-ea"/>
                <a:cs typeface="Calibri" pitchFamily="34" charset="0"/>
              </a:rPr>
              <a:t>, 2012)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755650" y="333375"/>
            <a:ext cx="7632700" cy="6477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284663" y="4437063"/>
            <a:ext cx="1470025" cy="51276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cxnSp>
        <p:nvCxnSpPr>
          <p:cNvPr id="4" name="Connecteur droit avec flèche 3"/>
          <p:cNvCxnSpPr>
            <a:stCxn id="15" idx="2"/>
          </p:cNvCxnSpPr>
          <p:nvPr/>
        </p:nvCxnSpPr>
        <p:spPr>
          <a:xfrm flipH="1" flipV="1">
            <a:off x="1547813" y="3429000"/>
            <a:ext cx="2736850" cy="126365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>
            <a:stCxn id="15" idx="2"/>
          </p:cNvCxnSpPr>
          <p:nvPr/>
        </p:nvCxnSpPr>
        <p:spPr>
          <a:xfrm flipH="1">
            <a:off x="1476375" y="4692650"/>
            <a:ext cx="2808288" cy="681038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15" idx="2"/>
          </p:cNvCxnSpPr>
          <p:nvPr/>
        </p:nvCxnSpPr>
        <p:spPr>
          <a:xfrm flipH="1" flipV="1">
            <a:off x="4140200" y="3357563"/>
            <a:ext cx="144463" cy="1335087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5" idx="2"/>
          </p:cNvCxnSpPr>
          <p:nvPr/>
        </p:nvCxnSpPr>
        <p:spPr>
          <a:xfrm flipV="1">
            <a:off x="4284663" y="3429000"/>
            <a:ext cx="1150937" cy="126365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5" idx="2"/>
          </p:cNvCxnSpPr>
          <p:nvPr/>
        </p:nvCxnSpPr>
        <p:spPr>
          <a:xfrm flipH="1" flipV="1">
            <a:off x="1692275" y="2492375"/>
            <a:ext cx="2592388" cy="2200275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37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/>
              <a:t>Une typologie des séances selon 4 axes thématiques</a:t>
            </a:r>
            <a:endParaRPr lang="fr-BE" sz="2400" dirty="0" smtClean="0">
              <a:latin typeface="+mn-lt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686800" cy="1080120"/>
          </a:xfrm>
        </p:spPr>
        <p:txBody>
          <a:bodyPr/>
          <a:lstStyle/>
          <a:p>
            <a:pPr>
              <a:buClr>
                <a:srgbClr val="92D050"/>
              </a:buClr>
              <a:buNone/>
            </a:pPr>
            <a:r>
              <a:rPr lang="fr-BE" sz="1900" dirty="0" smtClean="0">
                <a:latin typeface="Gill Sans MT" panose="020B0502020104020203" pitchFamily="34" charset="0"/>
              </a:rPr>
              <a:t>Choix de thèmes centrés :</a:t>
            </a:r>
          </a:p>
          <a:p>
            <a:pPr>
              <a:buClr>
                <a:srgbClr val="92D050"/>
              </a:buClr>
            </a:pPr>
            <a:r>
              <a:rPr lang="fr-FR" altLang="fr-FR" sz="2000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sur </a:t>
            </a:r>
            <a:r>
              <a:rPr lang="fr-FR" altLang="fr-FR" sz="2000" dirty="0">
                <a:solidFill>
                  <a:srgbClr val="7030A0"/>
                </a:solidFill>
                <a:latin typeface="Gill Sans MT" panose="020B0502020104020203" pitchFamily="34" charset="0"/>
              </a:rPr>
              <a:t>certaines </a:t>
            </a:r>
            <a:r>
              <a:rPr lang="fr-FR" altLang="fr-FR" sz="2000" u="sng" dirty="0">
                <a:solidFill>
                  <a:srgbClr val="7030A0"/>
                </a:solidFill>
                <a:latin typeface="Gill Sans MT" panose="020B0502020104020203" pitchFamily="34" charset="0"/>
              </a:rPr>
              <a:t>difficultés / lacunes typiques</a:t>
            </a:r>
            <a:r>
              <a:rPr lang="fr-FR" altLang="fr-FR" sz="2000" dirty="0">
                <a:solidFill>
                  <a:srgbClr val="7030A0"/>
                </a:solidFill>
                <a:latin typeface="Gill Sans MT" panose="020B0502020104020203" pitchFamily="34" charset="0"/>
              </a:rPr>
              <a:t> des étudiants de 1</a:t>
            </a:r>
            <a:r>
              <a:rPr lang="fr-FR" altLang="fr-FR" sz="2000" baseline="30000" dirty="0">
                <a:solidFill>
                  <a:srgbClr val="7030A0"/>
                </a:solidFill>
                <a:latin typeface="Gill Sans MT" panose="020B0502020104020203" pitchFamily="34" charset="0"/>
              </a:rPr>
              <a:t>er</a:t>
            </a:r>
            <a:r>
              <a:rPr lang="fr-FR" altLang="fr-FR" sz="2000" dirty="0">
                <a:solidFill>
                  <a:srgbClr val="7030A0"/>
                </a:solidFill>
                <a:latin typeface="Gill Sans MT" panose="020B0502020104020203" pitchFamily="34" charset="0"/>
              </a:rPr>
              <a:t> Bac (avec pistes de remédiation aux encadrants)</a:t>
            </a:r>
          </a:p>
          <a:p>
            <a:pPr marL="0" indent="0">
              <a:buClr>
                <a:srgbClr val="92D050"/>
              </a:buClr>
              <a:buNone/>
            </a:pPr>
            <a:endParaRPr lang="fr-BE" sz="1800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15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graphicFrame>
        <p:nvGraphicFramePr>
          <p:cNvPr id="6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441675"/>
              </p:ext>
            </p:extLst>
          </p:nvPr>
        </p:nvGraphicFramePr>
        <p:xfrm>
          <a:off x="539552" y="2542043"/>
          <a:ext cx="8208962" cy="2759168"/>
        </p:xfrm>
        <a:graphic>
          <a:graphicData uri="http://schemas.openxmlformats.org/drawingml/2006/table">
            <a:tbl>
              <a:tblPr/>
              <a:tblGrid>
                <a:gridCol w="812800"/>
                <a:gridCol w="7396162"/>
              </a:tblGrid>
              <a:tr h="290922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1, 8, 32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Améliorer la maîtrise du français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</a:tr>
              <a:tr h="290922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2, 11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Accroître la motivation des étudiants de 1</a:t>
                      </a:r>
                      <a:r>
                        <a:rPr kumimoji="0" lang="fr-BE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er</a:t>
                      </a: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 BAC.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</a:tr>
              <a:tr h="290922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4,14,42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Améliorer la maîtrise des </a:t>
                      </a:r>
                      <a:r>
                        <a:rPr kumimoji="0" lang="fr-BE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prérequis</a:t>
                      </a:r>
                      <a:endParaRPr kumimoji="0" lang="fr-BE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</a:tr>
              <a:tr h="269486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Enseigner à des étudiants non acquis à la matière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</a:tr>
              <a:tr h="269486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22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Promouvoir la recherche bibliographique en 1</a:t>
                      </a:r>
                      <a:r>
                        <a:rPr kumimoji="0" lang="fr-FR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ère</a:t>
                      </a: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 année de bachelier</a:t>
                      </a:r>
                      <a:endParaRPr kumimoji="0" lang="fr-BE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</a:tr>
              <a:tr h="269486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21,33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Favoriser  l’acquisition d’un système de travail adapté à l’enseignement universitaire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</a:tr>
              <a:tr h="269486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Ménager la confiance et le sentiment de compétence des étudiants dans ses enseignements de 1</a:t>
                      </a:r>
                      <a:r>
                        <a:rPr kumimoji="0" lang="fr-BE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er</a:t>
                      </a: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 BAC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</a:tr>
              <a:tr h="269486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Organiser des activités de remédiation en 1</a:t>
                      </a:r>
                      <a:r>
                        <a:rPr kumimoji="0" lang="fr-BE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er</a:t>
                      </a: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 BAC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</a:tr>
              <a:tr h="269486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33, 41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Comprendre les facteurs d’échec et de réussite en 1</a:t>
                      </a:r>
                      <a:r>
                        <a:rPr kumimoji="0" lang="fr-BE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er</a:t>
                      </a: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 BAC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</a:tr>
              <a:tr h="269486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52, 53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Soutenir la persévérance et la réussite en 1</a:t>
                      </a:r>
                      <a:r>
                        <a:rPr kumimoji="0" lang="fr-BE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ère</a:t>
                      </a: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 année à travers mes enseignements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8E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82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/>
              <a:t>Une typologie des séances selon 4 axes thématiques</a:t>
            </a:r>
            <a:endParaRPr lang="fr-BE" sz="2400" dirty="0" smtClean="0">
              <a:latin typeface="+mn-lt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686800" cy="1080120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None/>
            </a:pPr>
            <a:r>
              <a:rPr lang="fr-BE" sz="1900" dirty="0" smtClean="0">
                <a:latin typeface="Gill Sans MT" panose="020B0502020104020203" pitchFamily="34" charset="0"/>
              </a:rPr>
              <a:t>Choix de thèmes centrés :</a:t>
            </a:r>
          </a:p>
          <a:p>
            <a:pPr>
              <a:buClr>
                <a:srgbClr val="92D050"/>
              </a:buClr>
            </a:pPr>
            <a:r>
              <a:rPr lang="fr-BE" altLang="fr-FR" sz="2000" dirty="0" smtClean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sur </a:t>
            </a:r>
            <a:r>
              <a:rPr lang="fr-BE" altLang="fr-FR" sz="20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certaines </a:t>
            </a:r>
            <a:r>
              <a:rPr lang="fr-BE" altLang="fr-FR" sz="2000" u="sng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pratiques innovantes /porteuses</a:t>
            </a:r>
            <a:r>
              <a:rPr lang="fr-BE" altLang="fr-FR" sz="20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 pour l’enseignement, l’apprentissage et la réussite en 1</a:t>
            </a:r>
            <a:r>
              <a:rPr lang="fr-BE" altLang="fr-FR" sz="2000" baseline="300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er</a:t>
            </a:r>
            <a:r>
              <a:rPr lang="fr-BE" altLang="fr-FR" sz="20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 Bac</a:t>
            </a:r>
            <a:r>
              <a:rPr lang="fr-FR" altLang="fr-FR" sz="20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</a:p>
          <a:p>
            <a:pPr>
              <a:buClr>
                <a:srgbClr val="92D050"/>
              </a:buClr>
            </a:pPr>
            <a:endParaRPr lang="fr-FR" altLang="fr-FR" sz="2000" dirty="0" smtClean="0">
              <a:solidFill>
                <a:srgbClr val="7030A0"/>
              </a:solidFill>
            </a:endParaRPr>
          </a:p>
          <a:p>
            <a:pPr marL="0" indent="0">
              <a:buClr>
                <a:srgbClr val="92D050"/>
              </a:buClr>
              <a:buNone/>
            </a:pPr>
            <a:endParaRPr lang="fr-BE" sz="1800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16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graphicFrame>
        <p:nvGraphicFramePr>
          <p:cNvPr id="7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798312"/>
              </p:ext>
            </p:extLst>
          </p:nvPr>
        </p:nvGraphicFramePr>
        <p:xfrm>
          <a:off x="539552" y="2540016"/>
          <a:ext cx="8208962" cy="3625286"/>
        </p:xfrm>
        <a:graphic>
          <a:graphicData uri="http://schemas.openxmlformats.org/drawingml/2006/table">
            <a:tbl>
              <a:tblPr/>
              <a:tblGrid>
                <a:gridCol w="812800"/>
                <a:gridCol w="7396162"/>
              </a:tblGrid>
              <a:tr h="258949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5, 29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Une introduction à l’e-Learning / L’e-Learning au service de nos activités de 1</a:t>
                      </a:r>
                      <a:r>
                        <a:rPr kumimoji="0" lang="fr-BE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er</a:t>
                      </a: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BAC</a:t>
                      </a:r>
                      <a:endParaRPr kumimoji="0" lang="fr-BE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8949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7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Construire et gérer des examens standardisés de qualité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8949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9</a:t>
                      </a:r>
                      <a:endParaRPr kumimoji="0" lang="fr-B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Une introduction au PBL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8949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10, 23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Utiliser  les boîtiers de vote à des fins pédagogiques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8949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13, 27, 36</a:t>
                      </a:r>
                      <a:endParaRPr kumimoji="0" lang="fr-B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Mettre en place une évaluation formative en 1</a:t>
                      </a:r>
                      <a:r>
                        <a:rPr kumimoji="0" lang="fr-BE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er</a:t>
                      </a: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 BAC.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8949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16, 24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Amener l'étudiant à réfléchir à ses propres performances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8949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Susciter et gérer l’apprentissage par les pairs en 1er BAC</a:t>
                      </a:r>
                      <a:endParaRPr kumimoji="0" lang="fr-BE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8949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Valoriser les ressources externes pour développer des compétences transversales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8949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6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Accompagner les étudiants de première année de bachelier: les expériences de la </a:t>
                      </a:r>
                      <a:r>
                        <a:rPr kumimoji="0" lang="fr-BE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FUSAGx</a:t>
                      </a: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 et de </a:t>
                      </a:r>
                      <a:r>
                        <a:rPr kumimoji="0" lang="fr-BE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l’ULg</a:t>
                      </a:r>
                      <a:endParaRPr kumimoji="0" lang="fr-BE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8949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BE" sz="1300" dirty="0" smtClean="0">
                          <a:latin typeface="Gill Sans MT" panose="020B0502020104020203" pitchFamily="34" charset="0"/>
                          <a:cs typeface="Times New Roman" pitchFamily="18" charset="0"/>
                        </a:rPr>
                        <a:t>Donner une place à la voix et au choix de l'étudiant en 1er BAC : quels bénéfices, quelles contraintes ?</a:t>
                      </a:r>
                      <a:endParaRPr kumimoji="0" lang="fr-F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8949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Optimiser la contribution des étudiants moniteurs en 1</a:t>
                      </a:r>
                      <a:r>
                        <a:rPr kumimoji="0" lang="fr-FR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er</a:t>
                      </a: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 BAC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8949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Susciter et gérer les questions des étudiants de 1</a:t>
                      </a:r>
                      <a:r>
                        <a:rPr kumimoji="0" lang="fr-FR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er</a:t>
                      </a: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 BAC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8949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BE" sz="1300" b="0" dirty="0" smtClean="0">
                          <a:latin typeface="Gill Sans MT" panose="020B0502020104020203" pitchFamily="34" charset="0"/>
                        </a:rPr>
                        <a:t>Quelles pratiques de feedbacks formatifs au service de l'apprentissage des étudiants en 1er BAC 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8949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Introduire des composantes ludiques dans mes enseignements en 1</a:t>
                      </a:r>
                      <a:r>
                        <a:rPr kumimoji="0" lang="fr-FR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er</a:t>
                      </a: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 BAC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66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/>
              <a:t>Une typologie des séances selon 4 axes thématiques</a:t>
            </a:r>
            <a:endParaRPr lang="fr-BE" sz="2400" dirty="0" smtClean="0">
              <a:latin typeface="+mn-lt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686800" cy="1080120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None/>
            </a:pPr>
            <a:r>
              <a:rPr lang="fr-BE" sz="1900" dirty="0" smtClean="0">
                <a:latin typeface="Gill Sans MT" panose="020B0502020104020203" pitchFamily="34" charset="0"/>
              </a:rPr>
              <a:t>Choix de thèmes centrés :</a:t>
            </a:r>
          </a:p>
          <a:p>
            <a:pPr>
              <a:buClr>
                <a:srgbClr val="92D050"/>
              </a:buClr>
            </a:pPr>
            <a:r>
              <a:rPr lang="fr-FR" altLang="fr-FR" sz="2000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sur la </a:t>
            </a:r>
            <a:r>
              <a:rPr lang="fr-FR" altLang="fr-FR" sz="2000" u="sng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didactique des disciplines</a:t>
            </a:r>
            <a:r>
              <a:rPr lang="fr-FR" altLang="fr-FR" sz="2000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 massivement enseignées en 1</a:t>
            </a:r>
            <a:r>
              <a:rPr lang="fr-FR" altLang="fr-FR" sz="2000" baseline="30000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er</a:t>
            </a:r>
            <a:r>
              <a:rPr lang="fr-FR" altLang="fr-FR" sz="2000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 Bac</a:t>
            </a:r>
          </a:p>
          <a:p>
            <a:pPr>
              <a:buClr>
                <a:srgbClr val="92D050"/>
              </a:buClr>
            </a:pPr>
            <a:endParaRPr lang="fr-FR" altLang="fr-FR" sz="2000" dirty="0" smtClean="0">
              <a:solidFill>
                <a:srgbClr val="7030A0"/>
              </a:solidFill>
            </a:endParaRPr>
          </a:p>
          <a:p>
            <a:pPr marL="0" indent="0">
              <a:buClr>
                <a:srgbClr val="92D050"/>
              </a:buClr>
              <a:buNone/>
            </a:pPr>
            <a:endParaRPr lang="fr-BE" sz="1800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17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148931"/>
              </p:ext>
            </p:extLst>
          </p:nvPr>
        </p:nvGraphicFramePr>
        <p:xfrm>
          <a:off x="505911" y="2492896"/>
          <a:ext cx="8208962" cy="2664296"/>
        </p:xfrm>
        <a:graphic>
          <a:graphicData uri="http://schemas.openxmlformats.org/drawingml/2006/table">
            <a:tbl>
              <a:tblPr/>
              <a:tblGrid>
                <a:gridCol w="812800"/>
                <a:gridCol w="7396162"/>
              </a:tblGrid>
              <a:tr h="333037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12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Enseigner les mathématiques en 1</a:t>
                      </a:r>
                      <a:r>
                        <a:rPr kumimoji="0" lang="fr-BE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ère</a:t>
                      </a: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 année de bachelier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15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Favoriser l’apprentissage des langues vivantes en 1</a:t>
                      </a:r>
                      <a:r>
                        <a:rPr kumimoji="0" lang="fr-BE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ère</a:t>
                      </a: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 année de bachelier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19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Enseigner la chimie en 1</a:t>
                      </a:r>
                      <a:r>
                        <a:rPr kumimoji="0" lang="fr-BE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ère</a:t>
                      </a: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 année de bachelier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Enseigner la physique en 1e année de bachelier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Enseigner la biologie en 1ère année de bachelier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Aborder la notion mathématique de fonction</a:t>
                      </a:r>
                      <a:endParaRPr kumimoji="0" lang="fr-F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Enseigner l’économie en 1</a:t>
                      </a:r>
                      <a:r>
                        <a:rPr kumimoji="0" lang="fr-FR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ère</a:t>
                      </a: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 année de bachelier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33037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Enseigner/apprendre l’anglais en 1</a:t>
                      </a:r>
                      <a:r>
                        <a:rPr kumimoji="0" lang="fr-FR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ère</a:t>
                      </a: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 année de bachelier  - En partenariat avec l’ISLV -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0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/>
              <a:t>Une typologie des séances selon 4 axes thématiques</a:t>
            </a:r>
            <a:endParaRPr lang="fr-BE" sz="2400" dirty="0" smtClean="0">
              <a:latin typeface="+mn-lt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686800" cy="1080120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None/>
            </a:pPr>
            <a:r>
              <a:rPr lang="fr-BE" sz="1900" dirty="0" smtClean="0">
                <a:latin typeface="Gill Sans MT" panose="020B0502020104020203" pitchFamily="34" charset="0"/>
              </a:rPr>
              <a:t>Choix de thèmes centrés :</a:t>
            </a:r>
          </a:p>
          <a:p>
            <a:pPr>
              <a:buClr>
                <a:srgbClr val="92D050"/>
              </a:buClr>
            </a:pPr>
            <a:r>
              <a:rPr lang="fr-FR" altLang="fr-FR" sz="20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sur </a:t>
            </a:r>
            <a:r>
              <a:rPr lang="fr-FR" altLang="fr-FR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certains </a:t>
            </a:r>
            <a:r>
              <a:rPr lang="fr-FR" altLang="fr-FR" sz="2000" u="sng" dirty="0">
                <a:solidFill>
                  <a:srgbClr val="92D050"/>
                </a:solidFill>
                <a:latin typeface="Gill Sans MT" panose="020B0502020104020203" pitchFamily="34" charset="0"/>
              </a:rPr>
              <a:t>« basiques » de l’enseignement</a:t>
            </a:r>
            <a:r>
              <a:rPr lang="fr-FR" altLang="fr-FR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 reconsidérés en 1</a:t>
            </a:r>
            <a:r>
              <a:rPr lang="fr-FR" altLang="fr-FR" sz="2000" baseline="30000" dirty="0">
                <a:solidFill>
                  <a:srgbClr val="92D050"/>
                </a:solidFill>
                <a:latin typeface="Gill Sans MT" panose="020B0502020104020203" pitchFamily="34" charset="0"/>
              </a:rPr>
              <a:t>er</a:t>
            </a:r>
            <a:r>
              <a:rPr lang="fr-FR" altLang="fr-FR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 Bac et selon les difficultés inhérentes à la transition secondaire-université</a:t>
            </a:r>
            <a:r>
              <a:rPr lang="fr-FR" sz="20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 </a:t>
            </a:r>
            <a:endParaRPr lang="fr-FR" altLang="fr-FR" sz="2000" dirty="0">
              <a:solidFill>
                <a:srgbClr val="92D050"/>
              </a:solidFill>
              <a:latin typeface="Gill Sans MT" panose="020B0502020104020203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endParaRPr lang="fr-BE" sz="1800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18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64649"/>
              </p:ext>
            </p:extLst>
          </p:nvPr>
        </p:nvGraphicFramePr>
        <p:xfrm>
          <a:off x="445857" y="2636912"/>
          <a:ext cx="8208962" cy="2592285"/>
        </p:xfrm>
        <a:graphic>
          <a:graphicData uri="http://schemas.openxmlformats.org/drawingml/2006/table">
            <a:tbl>
              <a:tblPr/>
              <a:tblGrid>
                <a:gridCol w="812800"/>
                <a:gridCol w="7396162"/>
              </a:tblGrid>
              <a:tr h="372991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18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Concevoir et utiliser des supports multimédias pour l’enseignement en amphi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317042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20</a:t>
                      </a:r>
                      <a:endParaRPr kumimoji="0" lang="fr-B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Rédiger des engagements pédagogiques adaptés aux étudiants de 1</a:t>
                      </a:r>
                      <a:r>
                        <a:rPr kumimoji="0" lang="fr-BE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er</a:t>
                      </a: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 BAC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317042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28, 35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Quelles ressources et supports écrits pour les étudiants de 1</a:t>
                      </a:r>
                      <a:r>
                        <a:rPr kumimoji="0" lang="fr-BE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er</a:t>
                      </a:r>
                      <a:r>
                        <a:rPr kumimoji="0" lang="fr-B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 BAC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317042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300" dirty="0" smtClean="0">
                          <a:latin typeface="Gill Sans MT" panose="020B0502020104020203" pitchFamily="34" charset="0"/>
                          <a:cs typeface="Times New Roman" pitchFamily="18" charset="0"/>
                        </a:rPr>
                        <a:t>Quels critères de qualité pour un exposé magistral ?</a:t>
                      </a:r>
                      <a:endParaRPr kumimoji="0" lang="fr-F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317042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Choisir des modalités d’examen adaptées aux contraintes du 1er BAC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317042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BE" sz="1300" dirty="0" smtClean="0">
                          <a:latin typeface="Gill Sans MT" panose="020B0502020104020203" pitchFamily="34" charset="0"/>
                          <a:cs typeface="Times New Roman" pitchFamily="18" charset="0"/>
                        </a:rPr>
                        <a:t>Définir un niveau d'attente et une charge de travail adaptés au contexte du 1</a:t>
                      </a:r>
                      <a:r>
                        <a:rPr lang="fr-BE" sz="1300" baseline="30000" dirty="0" smtClean="0">
                          <a:latin typeface="Gill Sans MT" panose="020B0502020104020203" pitchFamily="34" charset="0"/>
                          <a:cs typeface="Times New Roman" pitchFamily="18" charset="0"/>
                        </a:rPr>
                        <a:t>er</a:t>
                      </a:r>
                      <a:r>
                        <a:rPr lang="fr-BE" sz="1300" dirty="0" smtClean="0">
                          <a:latin typeface="Gill Sans MT" panose="020B0502020104020203" pitchFamily="34" charset="0"/>
                          <a:cs typeface="Times New Roman" pitchFamily="18" charset="0"/>
                        </a:rPr>
                        <a:t> BAC</a:t>
                      </a:r>
                      <a:endParaRPr kumimoji="0" lang="fr-F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317042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Choisir l’examen oral parmi ses modalités d’évaluation dans son cours en 1</a:t>
                      </a:r>
                      <a:r>
                        <a:rPr kumimoji="0" lang="fr-FR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er</a:t>
                      </a:r>
                      <a:r>
                        <a:rPr kumimoji="0" lang="fr-F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 BAC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317042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BE" altLang="fr-FR" sz="1300" dirty="0" smtClean="0">
                          <a:latin typeface="Gill Sans MT" panose="020B0502020104020203" pitchFamily="34" charset="0"/>
                          <a:ea typeface="Calibri" pitchFamily="34" charset="0"/>
                          <a:cs typeface="Calibri" pitchFamily="34" charset="0"/>
                        </a:rPr>
                        <a:t>Attributions de cotes et seuils de réussite en 1</a:t>
                      </a:r>
                      <a:r>
                        <a:rPr lang="fr-BE" altLang="fr-FR" sz="1300" baseline="30000" dirty="0" smtClean="0">
                          <a:latin typeface="Gill Sans MT" panose="020B0502020104020203" pitchFamily="34" charset="0"/>
                          <a:ea typeface="Calibri" pitchFamily="34" charset="0"/>
                          <a:cs typeface="Calibri" pitchFamily="34" charset="0"/>
                        </a:rPr>
                        <a:t>ère</a:t>
                      </a:r>
                      <a:r>
                        <a:rPr lang="fr-BE" altLang="fr-FR" sz="1300" dirty="0" smtClean="0">
                          <a:latin typeface="Gill Sans MT" panose="020B0502020104020203" pitchFamily="34" charset="0"/>
                          <a:ea typeface="Calibri" pitchFamily="34" charset="0"/>
                          <a:cs typeface="Calibri" pitchFamily="34" charset="0"/>
                        </a:rPr>
                        <a:t> année : réflexion incontournable de l’aide à la réussite</a:t>
                      </a:r>
                      <a:endParaRPr kumimoji="0" lang="fr-F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8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/>
              <a:t>Les « séances CDS » : i</a:t>
            </a:r>
            <a:r>
              <a:rPr lang="fr-BE" sz="2400" dirty="0" smtClean="0"/>
              <a:t>ntervenants</a:t>
            </a:r>
            <a:endParaRPr lang="fr-BE" sz="2400" dirty="0" smtClean="0">
              <a:latin typeface="+mn-lt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795320" cy="5040560"/>
          </a:xfrm>
        </p:spPr>
        <p:txBody>
          <a:bodyPr/>
          <a:lstStyle/>
          <a:p>
            <a:pPr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Invitations sur base</a:t>
            </a:r>
          </a:p>
          <a:p>
            <a:pPr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d'une </a:t>
            </a:r>
            <a:r>
              <a:rPr lang="fr-BE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expérience notoire </a:t>
            </a:r>
            <a:r>
              <a:rPr lang="fr-BE" sz="2000" dirty="0">
                <a:latin typeface="Gill Sans MT" panose="020B0502020104020203" pitchFamily="34" charset="0"/>
              </a:rPr>
              <a:t>en </a:t>
            </a:r>
            <a:r>
              <a:rPr lang="fr-BE" sz="2000" dirty="0" smtClean="0">
                <a:latin typeface="Gill Sans MT" panose="020B0502020104020203" pitchFamily="34" charset="0"/>
              </a:rPr>
              <a:t>rapport avec la thématique du jour</a:t>
            </a:r>
          </a:p>
          <a:p>
            <a:pPr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critères de </a:t>
            </a:r>
            <a:r>
              <a:rPr lang="fr-BE" sz="20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transférabilité</a:t>
            </a:r>
            <a:r>
              <a:rPr lang="fr-BE" sz="2000" dirty="0">
                <a:latin typeface="Gill Sans MT" panose="020B0502020104020203" pitchFamily="34" charset="0"/>
              </a:rPr>
              <a:t> </a:t>
            </a:r>
            <a:r>
              <a:rPr lang="fr-BE" sz="2000" dirty="0" smtClean="0">
                <a:latin typeface="Gill Sans MT" panose="020B0502020104020203" pitchFamily="34" charset="0"/>
              </a:rPr>
              <a:t>et </a:t>
            </a:r>
            <a:r>
              <a:rPr lang="fr-BE" sz="20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faisabilité</a:t>
            </a:r>
          </a:p>
          <a:p>
            <a:pPr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critère de diversité </a:t>
            </a:r>
            <a:r>
              <a:rPr lang="fr-BE" sz="2000" dirty="0">
                <a:latin typeface="Gill Sans MT" panose="020B0502020104020203" pitchFamily="34" charset="0"/>
              </a:rPr>
              <a:t>des expériences choisies au regard des </a:t>
            </a:r>
            <a:r>
              <a:rPr lang="fr-BE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différentes facettes de la </a:t>
            </a:r>
            <a:r>
              <a:rPr lang="fr-BE" sz="20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thématique</a:t>
            </a:r>
          </a:p>
          <a:p>
            <a:pPr>
              <a:buClr>
                <a:srgbClr val="92D050"/>
              </a:buClr>
            </a:pPr>
            <a:r>
              <a:rPr lang="fr-BE" sz="2000" dirty="0">
                <a:latin typeface="Gill Sans MT" panose="020B0502020104020203" pitchFamily="34" charset="0"/>
              </a:rPr>
              <a:t>c</a:t>
            </a:r>
            <a:r>
              <a:rPr lang="fr-BE" sz="2000" dirty="0" smtClean="0">
                <a:latin typeface="Gill Sans MT" panose="020B0502020104020203" pitchFamily="34" charset="0"/>
              </a:rPr>
              <a:t>ritère de </a:t>
            </a:r>
            <a:r>
              <a:rPr lang="fr-BE" sz="20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diversité des matières enseignées </a:t>
            </a:r>
            <a:r>
              <a:rPr lang="fr-BE" sz="2000" dirty="0">
                <a:latin typeface="Gill Sans MT" panose="020B0502020104020203" pitchFamily="34" charset="0"/>
              </a:rPr>
              <a:t>/ </a:t>
            </a:r>
            <a:r>
              <a:rPr lang="fr-BE" sz="2000" dirty="0" smtClean="0">
                <a:latin typeface="Gill Sans MT" panose="020B0502020104020203" pitchFamily="34" charset="0"/>
              </a:rPr>
              <a:t>des sections </a:t>
            </a:r>
            <a:r>
              <a:rPr lang="fr-BE" sz="2000" dirty="0">
                <a:latin typeface="Gill Sans MT" panose="020B0502020104020203" pitchFamily="34" charset="0"/>
              </a:rPr>
              <a:t>/ </a:t>
            </a:r>
            <a:r>
              <a:rPr lang="fr-BE" sz="2000" dirty="0" smtClean="0">
                <a:latin typeface="Gill Sans MT" panose="020B0502020104020203" pitchFamily="34" charset="0"/>
              </a:rPr>
              <a:t>des Facultés*</a:t>
            </a:r>
          </a:p>
          <a:p>
            <a:pPr>
              <a:buClr>
                <a:srgbClr val="92D050"/>
              </a:buClr>
            </a:pPr>
            <a:r>
              <a:rPr lang="fr-BE" sz="2000" dirty="0">
                <a:latin typeface="Gill Sans MT" panose="020B0502020104020203" pitchFamily="34" charset="0"/>
              </a:rPr>
              <a:t>c</a:t>
            </a:r>
            <a:r>
              <a:rPr lang="fr-BE" sz="2000" dirty="0" smtClean="0">
                <a:latin typeface="Gill Sans MT" panose="020B0502020104020203" pitchFamily="34" charset="0"/>
              </a:rPr>
              <a:t>ritère de </a:t>
            </a:r>
            <a:r>
              <a:rPr lang="fr-BE" sz="20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diversité des fonctions </a:t>
            </a:r>
            <a:r>
              <a:rPr lang="fr-BE" sz="2000" dirty="0" smtClean="0">
                <a:latin typeface="Gill Sans MT" panose="020B0502020104020203" pitchFamily="34" charset="0"/>
              </a:rPr>
              <a:t>des intervenants (97 </a:t>
            </a:r>
            <a:r>
              <a:rPr lang="fr-BE" sz="2000" dirty="0" err="1" smtClean="0">
                <a:latin typeface="Gill Sans MT" panose="020B0502020104020203" pitchFamily="34" charset="0"/>
              </a:rPr>
              <a:t>acad</a:t>
            </a:r>
            <a:r>
              <a:rPr lang="fr-BE" sz="2000" dirty="0" smtClean="0">
                <a:latin typeface="Gill Sans MT" panose="020B0502020104020203" pitchFamily="34" charset="0"/>
              </a:rPr>
              <a:t> / 78 </a:t>
            </a:r>
            <a:r>
              <a:rPr lang="fr-BE" sz="2000" dirty="0" err="1" smtClean="0">
                <a:latin typeface="Gill Sans MT" panose="020B0502020104020203" pitchFamily="34" charset="0"/>
              </a:rPr>
              <a:t>scien</a:t>
            </a:r>
            <a:r>
              <a:rPr lang="fr-BE" sz="2000" dirty="0" smtClean="0">
                <a:latin typeface="Gill Sans MT" panose="020B0502020104020203" pitchFamily="34" charset="0"/>
              </a:rPr>
              <a:t>. &amp; admin.)</a:t>
            </a:r>
          </a:p>
          <a:p>
            <a:pPr marL="0" indent="0">
              <a:buClr>
                <a:srgbClr val="92D050"/>
              </a:buClr>
              <a:buNone/>
            </a:pPr>
            <a:endParaRPr lang="fr-BE" sz="2000" dirty="0" smtClean="0">
              <a:latin typeface="Gill Sans MT" panose="020B0502020104020203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Bilan</a:t>
            </a:r>
          </a:p>
          <a:p>
            <a:pPr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56 séances</a:t>
            </a:r>
          </a:p>
          <a:p>
            <a:pPr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284 présentations</a:t>
            </a:r>
          </a:p>
          <a:p>
            <a:pPr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27 intervenants extérieurs</a:t>
            </a:r>
          </a:p>
          <a:p>
            <a:pPr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175 intervenants </a:t>
            </a:r>
            <a:r>
              <a:rPr lang="fr-BE" sz="2000" dirty="0" err="1" smtClean="0">
                <a:latin typeface="Gill Sans MT" panose="020B0502020104020203" pitchFamily="34" charset="0"/>
              </a:rPr>
              <a:t>ULg</a:t>
            </a:r>
            <a:endParaRPr lang="fr-BE" sz="20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sz="1800" b="1" dirty="0" smtClean="0"/>
          </a:p>
          <a:p>
            <a:pPr>
              <a:buClr>
                <a:srgbClr val="92D050"/>
              </a:buClr>
            </a:pPr>
            <a:endParaRPr lang="fr-BE" sz="1800" b="1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19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4221088"/>
            <a:ext cx="3600400" cy="1958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869333"/>
              </p:ext>
            </p:extLst>
          </p:nvPr>
        </p:nvGraphicFramePr>
        <p:xfrm>
          <a:off x="4114800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107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9" grpId="0" animBg="1"/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>
                <a:latin typeface="+mn-lt"/>
              </a:rPr>
              <a:t>10 ans d’activités du CDS de l’IFRES - Introduction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686800" cy="5040560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Des </a:t>
            </a:r>
            <a:r>
              <a:rPr lang="fr-BE" sz="2000" dirty="0">
                <a:latin typeface="Gill Sans MT" panose="020B0502020104020203" pitchFamily="34" charset="0"/>
              </a:rPr>
              <a:t>préoccupations du CDS à la thématique de cette </a:t>
            </a:r>
            <a:r>
              <a:rPr lang="fr-BE" sz="2000" dirty="0" smtClean="0">
                <a:latin typeface="Gill Sans MT" panose="020B0502020104020203" pitchFamily="34" charset="0"/>
              </a:rPr>
              <a:t>journée …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fr-BE" sz="2000" dirty="0" smtClean="0">
                <a:latin typeface="Gill Sans MT" panose="020B0502020104020203" pitchFamily="34" charset="0"/>
              </a:rPr>
              <a:t>… enseigner </a:t>
            </a:r>
            <a:r>
              <a:rPr lang="fr-BE" sz="2000" dirty="0">
                <a:latin typeface="Gill Sans MT" panose="020B0502020104020203" pitchFamily="34" charset="0"/>
              </a:rPr>
              <a:t>en considération des spécificités d’un public </a:t>
            </a:r>
            <a:r>
              <a:rPr lang="fr-BE" sz="2000" dirty="0" smtClean="0">
                <a:latin typeface="Gill Sans MT" panose="020B0502020104020203" pitchFamily="34" charset="0"/>
              </a:rPr>
              <a:t>d’étudiants</a:t>
            </a:r>
            <a:endParaRPr lang="fr-BE" sz="2000" dirty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sz="2000" dirty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Le CDS et l’IFRES à </a:t>
            </a:r>
            <a:r>
              <a:rPr lang="fr-BE" sz="2000" dirty="0" err="1" smtClean="0">
                <a:latin typeface="Gill Sans MT" panose="020B0502020104020203" pitchFamily="34" charset="0"/>
              </a:rPr>
              <a:t>l’ULg</a:t>
            </a:r>
            <a:r>
              <a:rPr lang="fr-BE" sz="2000" dirty="0" smtClean="0">
                <a:latin typeface="Gill Sans MT" panose="020B0502020104020203" pitchFamily="34" charset="0"/>
              </a:rPr>
              <a:t> …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fr-BE" sz="2000" dirty="0" smtClean="0">
                <a:latin typeface="Gill Sans MT" panose="020B0502020104020203" pitchFamily="34" charset="0"/>
              </a:rPr>
              <a:t>…dix années de vie en commun</a:t>
            </a:r>
          </a:p>
          <a:p>
            <a:pPr marL="0" indent="0">
              <a:buClr>
                <a:srgbClr val="92D050"/>
              </a:buClr>
              <a:buNone/>
            </a:pPr>
            <a:endParaRPr lang="fr-BE" sz="20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Dresser le bilan du CDS de l’Académie Wallonie-Europe…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fr-BE" sz="2000" dirty="0" smtClean="0">
                <a:latin typeface="Gill Sans MT" panose="020B0502020104020203" pitchFamily="34" charset="0"/>
              </a:rPr>
              <a:t>… et entrer dans l’ère du CD(E)S du Pôle Liège Luxembourg</a:t>
            </a:r>
          </a:p>
          <a:p>
            <a:pPr marL="0" indent="0">
              <a:buClr>
                <a:srgbClr val="92D050"/>
              </a:buClr>
              <a:buNone/>
            </a:pPr>
            <a:endParaRPr lang="fr-BE" sz="2000" dirty="0">
              <a:latin typeface="Gill Sans MT" panose="020B0502020104020203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endParaRPr lang="fr-BE" sz="2000" dirty="0" smtClean="0">
              <a:latin typeface="Gill Sans MT" panose="020B0502020104020203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endParaRPr lang="fr-BE" sz="2000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2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/>
              <a:t>Les « séances CDS » : i</a:t>
            </a:r>
            <a:r>
              <a:rPr lang="fr-BE" sz="2400" dirty="0" smtClean="0"/>
              <a:t>ntervenants</a:t>
            </a:r>
            <a:endParaRPr lang="fr-BE" sz="2400" dirty="0" smtClean="0">
              <a:latin typeface="+mn-lt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686800" cy="5040560"/>
          </a:xfrm>
        </p:spPr>
        <p:txBody>
          <a:bodyPr/>
          <a:lstStyle/>
          <a:p>
            <a:pPr>
              <a:buClr>
                <a:srgbClr val="92D050"/>
              </a:buClr>
              <a:buNone/>
            </a:pPr>
            <a:r>
              <a:rPr lang="fr-BE" sz="1900" dirty="0" smtClean="0">
                <a:latin typeface="Gill Sans MT" panose="020B0502020104020203" pitchFamily="34" charset="0"/>
              </a:rPr>
              <a:t>Etat d’esprit / Bénéfices perçus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20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pic>
        <p:nvPicPr>
          <p:cNvPr id="2" name="Image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16832"/>
            <a:ext cx="5114816" cy="379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5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/>
              <a:t>Les « séances CDS » : </a:t>
            </a:r>
            <a:r>
              <a:rPr lang="fr-BE" sz="2400" dirty="0" smtClean="0"/>
              <a:t>fréquentation</a:t>
            </a:r>
            <a:endParaRPr lang="fr-BE" sz="2400" dirty="0" smtClean="0">
              <a:latin typeface="+mn-lt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686800" cy="5040560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1426 participants / 56 séances </a:t>
            </a:r>
          </a:p>
          <a:p>
            <a:pPr>
              <a:buClr>
                <a:srgbClr val="92D050"/>
              </a:buClr>
              <a:buNone/>
            </a:pPr>
            <a:r>
              <a:rPr lang="fr-BE" sz="2000" dirty="0" smtClean="0">
                <a:latin typeface="Gill Sans MT" panose="020B0502020104020203" pitchFamily="34" charset="0"/>
              </a:rPr>
              <a:t>(25,5 participants / séance)</a:t>
            </a:r>
          </a:p>
          <a:p>
            <a:pPr>
              <a:buClr>
                <a:srgbClr val="92D050"/>
              </a:buClr>
              <a:buNone/>
            </a:pPr>
            <a:endParaRPr lang="fr-BE" sz="2000" b="1" dirty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Top 6 : (&gt; 50 participants) </a:t>
            </a:r>
          </a:p>
          <a:p>
            <a:pPr>
              <a:buClr>
                <a:srgbClr val="92D050"/>
              </a:buClr>
            </a:pPr>
            <a:r>
              <a:rPr lang="fr-BE" sz="2000" dirty="0">
                <a:latin typeface="Gill Sans MT" panose="020B0502020104020203" pitchFamily="34" charset="0"/>
              </a:rPr>
              <a:t>Séance </a:t>
            </a:r>
            <a:r>
              <a:rPr lang="fr-BE" sz="2000" dirty="0" smtClean="0">
                <a:latin typeface="Gill Sans MT" panose="020B0502020104020203" pitchFamily="34" charset="0"/>
              </a:rPr>
              <a:t>22 - Promouvoir </a:t>
            </a:r>
            <a:r>
              <a:rPr lang="fr-BE" sz="2000" dirty="0">
                <a:latin typeface="Gill Sans MT" panose="020B0502020104020203" pitchFamily="34" charset="0"/>
              </a:rPr>
              <a:t>la </a:t>
            </a:r>
            <a:r>
              <a:rPr lang="fr-BE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recherche bibliographique </a:t>
            </a:r>
            <a:r>
              <a:rPr lang="fr-BE" sz="2000" dirty="0">
                <a:latin typeface="Gill Sans MT" panose="020B0502020104020203" pitchFamily="34" charset="0"/>
              </a:rPr>
              <a:t>en 1ère année de BAC : </a:t>
            </a:r>
            <a:r>
              <a:rPr lang="fr-BE" sz="2000" dirty="0" smtClean="0">
                <a:latin typeface="Gill Sans MT" panose="020B0502020104020203" pitchFamily="34" charset="0"/>
              </a:rPr>
              <a:t>64</a:t>
            </a:r>
            <a:endParaRPr lang="fr-BE" sz="2000" dirty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Séance </a:t>
            </a:r>
            <a:r>
              <a:rPr lang="fr-BE" sz="2000" dirty="0">
                <a:latin typeface="Gill Sans MT" panose="020B0502020104020203" pitchFamily="34" charset="0"/>
              </a:rPr>
              <a:t>21 </a:t>
            </a:r>
            <a:r>
              <a:rPr lang="fr-BE" sz="2000" dirty="0" smtClean="0">
                <a:latin typeface="Gill Sans MT" panose="020B0502020104020203" pitchFamily="34" charset="0"/>
              </a:rPr>
              <a:t>- </a:t>
            </a:r>
            <a:r>
              <a:rPr lang="fr-BE" sz="2000" dirty="0">
                <a:latin typeface="Gill Sans MT" panose="020B0502020104020203" pitchFamily="34" charset="0"/>
              </a:rPr>
              <a:t>Favoriser l'acquisition d'un </a:t>
            </a:r>
            <a:r>
              <a:rPr lang="fr-BE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système de travail adapté </a:t>
            </a:r>
            <a:r>
              <a:rPr lang="fr-BE" sz="2000" dirty="0">
                <a:latin typeface="Gill Sans MT" panose="020B0502020104020203" pitchFamily="34" charset="0"/>
              </a:rPr>
              <a:t>à l'enseignement universitaire </a:t>
            </a:r>
            <a:r>
              <a:rPr lang="fr-BE" sz="2000" dirty="0" smtClean="0">
                <a:latin typeface="Gill Sans MT" panose="020B0502020104020203" pitchFamily="34" charset="0"/>
              </a:rPr>
              <a:t>: 58</a:t>
            </a:r>
          </a:p>
          <a:p>
            <a:pPr>
              <a:buClr>
                <a:srgbClr val="92D050"/>
              </a:buClr>
            </a:pPr>
            <a:r>
              <a:rPr lang="fr-BE" sz="2000" dirty="0">
                <a:latin typeface="Gill Sans MT" panose="020B0502020104020203" pitchFamily="34" charset="0"/>
              </a:rPr>
              <a:t>Séance 18 </a:t>
            </a:r>
            <a:r>
              <a:rPr lang="fr-BE" sz="2000" dirty="0" smtClean="0">
                <a:latin typeface="Gill Sans MT" panose="020B0502020104020203" pitchFamily="34" charset="0"/>
              </a:rPr>
              <a:t>- </a:t>
            </a:r>
            <a:r>
              <a:rPr lang="fr-BE" sz="2000" dirty="0">
                <a:latin typeface="Gill Sans MT" panose="020B0502020104020203" pitchFamily="34" charset="0"/>
              </a:rPr>
              <a:t>Concevoir et utiliser des </a:t>
            </a:r>
            <a:r>
              <a:rPr lang="fr-BE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supports multimédias </a:t>
            </a:r>
            <a:r>
              <a:rPr lang="fr-BE" sz="2000" dirty="0">
                <a:latin typeface="Gill Sans MT" panose="020B0502020104020203" pitchFamily="34" charset="0"/>
              </a:rPr>
              <a:t>(PowerPoint, Tableau Interactif, Vidéos) pour l'enseignement en </a:t>
            </a:r>
            <a:r>
              <a:rPr lang="fr-BE" sz="2000" dirty="0" smtClean="0">
                <a:latin typeface="Gill Sans MT" panose="020B0502020104020203" pitchFamily="34" charset="0"/>
              </a:rPr>
              <a:t>Amphi : 58</a:t>
            </a:r>
          </a:p>
          <a:p>
            <a:pPr>
              <a:buClr>
                <a:srgbClr val="92D050"/>
              </a:buClr>
            </a:pPr>
            <a:r>
              <a:rPr lang="fr-BE" sz="2000" dirty="0">
                <a:latin typeface="Gill Sans MT" panose="020B0502020104020203" pitchFamily="34" charset="0"/>
              </a:rPr>
              <a:t>Séance 36 </a:t>
            </a:r>
            <a:r>
              <a:rPr lang="fr-BE" sz="2000" dirty="0" smtClean="0">
                <a:latin typeface="Gill Sans MT" panose="020B0502020104020203" pitchFamily="34" charset="0"/>
              </a:rPr>
              <a:t>- </a:t>
            </a:r>
            <a:r>
              <a:rPr lang="fr-BE" sz="2000" dirty="0">
                <a:latin typeface="Gill Sans MT" panose="020B0502020104020203" pitchFamily="34" charset="0"/>
              </a:rPr>
              <a:t>Mettre en place une </a:t>
            </a:r>
            <a:r>
              <a:rPr lang="fr-BE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évaluation formative </a:t>
            </a:r>
            <a:r>
              <a:rPr lang="fr-BE" sz="2000" dirty="0">
                <a:latin typeface="Gill Sans MT" panose="020B0502020104020203" pitchFamily="34" charset="0"/>
              </a:rPr>
              <a:t>: </a:t>
            </a:r>
            <a:r>
              <a:rPr lang="fr-BE" sz="2000" dirty="0" smtClean="0">
                <a:latin typeface="Gill Sans MT" panose="020B0502020104020203" pitchFamily="34" charset="0"/>
              </a:rPr>
              <a:t>52</a:t>
            </a:r>
          </a:p>
          <a:p>
            <a:pPr>
              <a:buClr>
                <a:srgbClr val="92D050"/>
              </a:buClr>
            </a:pPr>
            <a:r>
              <a:rPr lang="fr-BE" sz="2000" dirty="0">
                <a:latin typeface="Gill Sans MT" panose="020B0502020104020203" pitchFamily="34" charset="0"/>
              </a:rPr>
              <a:t>Séance 34 </a:t>
            </a:r>
            <a:r>
              <a:rPr lang="fr-BE" sz="2000" dirty="0" smtClean="0">
                <a:latin typeface="Gill Sans MT" panose="020B0502020104020203" pitchFamily="34" charset="0"/>
              </a:rPr>
              <a:t>- </a:t>
            </a:r>
            <a:r>
              <a:rPr lang="fr-BE" sz="2000" dirty="0">
                <a:latin typeface="Gill Sans MT" panose="020B0502020104020203" pitchFamily="34" charset="0"/>
              </a:rPr>
              <a:t>Comprendre les </a:t>
            </a:r>
            <a:r>
              <a:rPr lang="fr-BE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facteurs de réussite et d'échec </a:t>
            </a:r>
            <a:r>
              <a:rPr lang="fr-BE" sz="2000" dirty="0">
                <a:latin typeface="Gill Sans MT" panose="020B0502020104020203" pitchFamily="34" charset="0"/>
              </a:rPr>
              <a:t>en 1er </a:t>
            </a:r>
            <a:r>
              <a:rPr lang="fr-BE" sz="2000" dirty="0" smtClean="0">
                <a:latin typeface="Gill Sans MT" panose="020B0502020104020203" pitchFamily="34" charset="0"/>
              </a:rPr>
              <a:t>BAC : 50</a:t>
            </a:r>
          </a:p>
          <a:p>
            <a:pPr>
              <a:buClr>
                <a:srgbClr val="92D050"/>
              </a:buClr>
            </a:pPr>
            <a:r>
              <a:rPr lang="fr-BE" sz="2000" dirty="0">
                <a:latin typeface="Gill Sans MT" panose="020B0502020104020203" pitchFamily="34" charset="0"/>
              </a:rPr>
              <a:t>Séance 29 </a:t>
            </a:r>
            <a:r>
              <a:rPr lang="fr-BE" sz="2000" dirty="0" smtClean="0">
                <a:latin typeface="Gill Sans MT" panose="020B0502020104020203" pitchFamily="34" charset="0"/>
              </a:rPr>
              <a:t>- </a:t>
            </a:r>
            <a:r>
              <a:rPr lang="fr-BE" sz="2000" dirty="0">
                <a:latin typeface="Gill Sans MT" panose="020B0502020104020203" pitchFamily="34" charset="0"/>
              </a:rPr>
              <a:t>L’</a:t>
            </a:r>
            <a:r>
              <a:rPr lang="fr-BE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E-Learning </a:t>
            </a:r>
            <a:r>
              <a:rPr lang="fr-BE" sz="2000" dirty="0">
                <a:latin typeface="Gill Sans MT" panose="020B0502020104020203" pitchFamily="34" charset="0"/>
              </a:rPr>
              <a:t>au service de nos activités de 1er bac : </a:t>
            </a:r>
            <a:r>
              <a:rPr lang="fr-BE" sz="2000" dirty="0" smtClean="0">
                <a:latin typeface="Gill Sans MT" panose="020B0502020104020203" pitchFamily="34" charset="0"/>
              </a:rPr>
              <a:t>50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21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/>
              <a:t>Les « séances CDS » : </a:t>
            </a:r>
            <a:r>
              <a:rPr lang="fr-BE" sz="2400" dirty="0" smtClean="0"/>
              <a:t>fréquentation</a:t>
            </a:r>
            <a:endParaRPr lang="fr-BE" sz="2400" dirty="0" smtClean="0">
              <a:latin typeface="+mn-lt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686800" cy="5040560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1426 participants / 56 séances </a:t>
            </a:r>
          </a:p>
          <a:p>
            <a:pPr>
              <a:buClr>
                <a:srgbClr val="92D050"/>
              </a:buClr>
              <a:buNone/>
            </a:pPr>
            <a:r>
              <a:rPr lang="fr-BE" sz="2000" dirty="0" smtClean="0">
                <a:latin typeface="Gill Sans MT" panose="020B0502020104020203" pitchFamily="34" charset="0"/>
              </a:rPr>
              <a:t>(25,5 participants / séance)</a:t>
            </a:r>
          </a:p>
          <a:p>
            <a:pPr>
              <a:buClr>
                <a:srgbClr val="92D050"/>
              </a:buClr>
              <a:buNone/>
            </a:pPr>
            <a:endParaRPr lang="fr-BE" sz="2000" b="1" dirty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Top 6 : (&gt; 50 participants) </a:t>
            </a:r>
          </a:p>
          <a:p>
            <a:pPr>
              <a:buClr>
                <a:srgbClr val="92D050"/>
              </a:buClr>
            </a:pPr>
            <a:r>
              <a:rPr lang="fr-BE" sz="2000" dirty="0">
                <a:latin typeface="Gill Sans MT" panose="020B0502020104020203" pitchFamily="34" charset="0"/>
              </a:rPr>
              <a:t>Séance </a:t>
            </a:r>
            <a:r>
              <a:rPr lang="fr-BE" sz="2000" dirty="0" smtClean="0">
                <a:latin typeface="Gill Sans MT" panose="020B0502020104020203" pitchFamily="34" charset="0"/>
              </a:rPr>
              <a:t>22 - Promouvoir </a:t>
            </a:r>
            <a:r>
              <a:rPr lang="fr-BE" sz="2000" dirty="0">
                <a:latin typeface="Gill Sans MT" panose="020B0502020104020203" pitchFamily="34" charset="0"/>
              </a:rPr>
              <a:t>la </a:t>
            </a:r>
            <a:r>
              <a:rPr lang="fr-BE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recherche bibliographique </a:t>
            </a:r>
            <a:r>
              <a:rPr lang="fr-BE" sz="2000" dirty="0">
                <a:latin typeface="Gill Sans MT" panose="020B0502020104020203" pitchFamily="34" charset="0"/>
              </a:rPr>
              <a:t>en 1ère année de BAC : </a:t>
            </a:r>
            <a:r>
              <a:rPr lang="fr-BE" sz="2000" dirty="0" smtClean="0">
                <a:latin typeface="Gill Sans MT" panose="020B0502020104020203" pitchFamily="34" charset="0"/>
              </a:rPr>
              <a:t>64</a:t>
            </a:r>
            <a:endParaRPr lang="fr-BE" sz="2000" dirty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Séance </a:t>
            </a:r>
            <a:r>
              <a:rPr lang="fr-BE" sz="2000" dirty="0">
                <a:latin typeface="Gill Sans MT" panose="020B0502020104020203" pitchFamily="34" charset="0"/>
              </a:rPr>
              <a:t>21 </a:t>
            </a:r>
            <a:r>
              <a:rPr lang="fr-BE" sz="2000" dirty="0" smtClean="0">
                <a:latin typeface="Gill Sans MT" panose="020B0502020104020203" pitchFamily="34" charset="0"/>
              </a:rPr>
              <a:t>- </a:t>
            </a:r>
            <a:r>
              <a:rPr lang="fr-BE" sz="2000" dirty="0">
                <a:latin typeface="Gill Sans MT" panose="020B0502020104020203" pitchFamily="34" charset="0"/>
              </a:rPr>
              <a:t>Favoriser l'acquisition d'un </a:t>
            </a:r>
            <a:r>
              <a:rPr lang="fr-BE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système de travail adapté </a:t>
            </a:r>
            <a:r>
              <a:rPr lang="fr-BE" sz="2000" dirty="0">
                <a:latin typeface="Gill Sans MT" panose="020B0502020104020203" pitchFamily="34" charset="0"/>
              </a:rPr>
              <a:t>à l'enseignement universitaire </a:t>
            </a:r>
            <a:r>
              <a:rPr lang="fr-BE" sz="2000" dirty="0" smtClean="0">
                <a:latin typeface="Gill Sans MT" panose="020B0502020104020203" pitchFamily="34" charset="0"/>
              </a:rPr>
              <a:t>: 58</a:t>
            </a:r>
          </a:p>
          <a:p>
            <a:pPr>
              <a:buClr>
                <a:srgbClr val="92D050"/>
              </a:buClr>
            </a:pPr>
            <a:r>
              <a:rPr lang="fr-BE" sz="2000" dirty="0">
                <a:latin typeface="Gill Sans MT" panose="020B0502020104020203" pitchFamily="34" charset="0"/>
              </a:rPr>
              <a:t>Séance 18 </a:t>
            </a:r>
            <a:r>
              <a:rPr lang="fr-BE" sz="2000" dirty="0" smtClean="0">
                <a:latin typeface="Gill Sans MT" panose="020B0502020104020203" pitchFamily="34" charset="0"/>
              </a:rPr>
              <a:t>- </a:t>
            </a:r>
            <a:r>
              <a:rPr lang="fr-BE" sz="2000" dirty="0">
                <a:latin typeface="Gill Sans MT" panose="020B0502020104020203" pitchFamily="34" charset="0"/>
              </a:rPr>
              <a:t>Concevoir et utiliser des </a:t>
            </a:r>
            <a:r>
              <a:rPr lang="fr-BE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supports multimédias </a:t>
            </a:r>
            <a:r>
              <a:rPr lang="fr-BE" sz="2000" dirty="0">
                <a:latin typeface="Gill Sans MT" panose="020B0502020104020203" pitchFamily="34" charset="0"/>
              </a:rPr>
              <a:t>(PowerPoint, Tableau Interactif, Vidéos) pour l'enseignement en </a:t>
            </a:r>
            <a:r>
              <a:rPr lang="fr-BE" sz="2000" dirty="0" smtClean="0">
                <a:latin typeface="Gill Sans MT" panose="020B0502020104020203" pitchFamily="34" charset="0"/>
              </a:rPr>
              <a:t>Amphi : 58</a:t>
            </a:r>
          </a:p>
          <a:p>
            <a:pPr>
              <a:buClr>
                <a:srgbClr val="92D050"/>
              </a:buClr>
            </a:pPr>
            <a:r>
              <a:rPr lang="fr-BE" sz="2000" dirty="0">
                <a:latin typeface="Gill Sans MT" panose="020B0502020104020203" pitchFamily="34" charset="0"/>
              </a:rPr>
              <a:t>Séance 36 </a:t>
            </a:r>
            <a:r>
              <a:rPr lang="fr-BE" sz="2000" dirty="0" smtClean="0">
                <a:latin typeface="Gill Sans MT" panose="020B0502020104020203" pitchFamily="34" charset="0"/>
              </a:rPr>
              <a:t>- </a:t>
            </a:r>
            <a:r>
              <a:rPr lang="fr-BE" sz="2000" dirty="0">
                <a:latin typeface="Gill Sans MT" panose="020B0502020104020203" pitchFamily="34" charset="0"/>
              </a:rPr>
              <a:t>Mettre en place une </a:t>
            </a:r>
            <a:r>
              <a:rPr lang="fr-BE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évaluation formative </a:t>
            </a:r>
            <a:r>
              <a:rPr lang="fr-BE" sz="2000" dirty="0">
                <a:latin typeface="Gill Sans MT" panose="020B0502020104020203" pitchFamily="34" charset="0"/>
              </a:rPr>
              <a:t>: </a:t>
            </a:r>
            <a:r>
              <a:rPr lang="fr-BE" sz="2000" dirty="0" smtClean="0">
                <a:latin typeface="Gill Sans MT" panose="020B0502020104020203" pitchFamily="34" charset="0"/>
              </a:rPr>
              <a:t>52</a:t>
            </a:r>
          </a:p>
          <a:p>
            <a:pPr>
              <a:buClr>
                <a:srgbClr val="92D050"/>
              </a:buClr>
            </a:pPr>
            <a:r>
              <a:rPr lang="fr-BE" sz="2000" dirty="0">
                <a:latin typeface="Gill Sans MT" panose="020B0502020104020203" pitchFamily="34" charset="0"/>
              </a:rPr>
              <a:t>Séance 34 </a:t>
            </a:r>
            <a:r>
              <a:rPr lang="fr-BE" sz="2000" dirty="0" smtClean="0">
                <a:latin typeface="Gill Sans MT" panose="020B0502020104020203" pitchFamily="34" charset="0"/>
              </a:rPr>
              <a:t>- </a:t>
            </a:r>
            <a:r>
              <a:rPr lang="fr-BE" sz="2000" dirty="0">
                <a:latin typeface="Gill Sans MT" panose="020B0502020104020203" pitchFamily="34" charset="0"/>
              </a:rPr>
              <a:t>Comprendre les </a:t>
            </a:r>
            <a:r>
              <a:rPr lang="fr-BE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facteurs de réussite et d'échec </a:t>
            </a:r>
            <a:r>
              <a:rPr lang="fr-BE" sz="2000" dirty="0">
                <a:latin typeface="Gill Sans MT" panose="020B0502020104020203" pitchFamily="34" charset="0"/>
              </a:rPr>
              <a:t>en 1er </a:t>
            </a:r>
            <a:r>
              <a:rPr lang="fr-BE" sz="2000" dirty="0" smtClean="0">
                <a:latin typeface="Gill Sans MT" panose="020B0502020104020203" pitchFamily="34" charset="0"/>
              </a:rPr>
              <a:t>BAC : 50</a:t>
            </a:r>
          </a:p>
          <a:p>
            <a:pPr>
              <a:buClr>
                <a:srgbClr val="92D050"/>
              </a:buClr>
            </a:pPr>
            <a:r>
              <a:rPr lang="fr-BE" sz="2000" dirty="0">
                <a:latin typeface="Gill Sans MT" panose="020B0502020104020203" pitchFamily="34" charset="0"/>
              </a:rPr>
              <a:t>Séance 29 </a:t>
            </a:r>
            <a:r>
              <a:rPr lang="fr-BE" sz="2000" dirty="0" smtClean="0">
                <a:latin typeface="Gill Sans MT" panose="020B0502020104020203" pitchFamily="34" charset="0"/>
              </a:rPr>
              <a:t>- </a:t>
            </a:r>
            <a:r>
              <a:rPr lang="fr-BE" sz="2000" dirty="0">
                <a:latin typeface="Gill Sans MT" panose="020B0502020104020203" pitchFamily="34" charset="0"/>
              </a:rPr>
              <a:t>L’</a:t>
            </a:r>
            <a:r>
              <a:rPr lang="fr-BE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E-Learning </a:t>
            </a:r>
            <a:r>
              <a:rPr lang="fr-BE" sz="2000" dirty="0">
                <a:latin typeface="Gill Sans MT" panose="020B0502020104020203" pitchFamily="34" charset="0"/>
              </a:rPr>
              <a:t>au service de nos activités de 1er bac : </a:t>
            </a:r>
            <a:r>
              <a:rPr lang="fr-BE" sz="2000" dirty="0" smtClean="0">
                <a:latin typeface="Gill Sans MT" panose="020B0502020104020203" pitchFamily="34" charset="0"/>
              </a:rPr>
              <a:t>50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22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/>
              <a:t>«</a:t>
            </a:r>
            <a:r>
              <a:rPr lang="fr-BE" sz="2400" dirty="0"/>
              <a:t> </a:t>
            </a:r>
            <a:r>
              <a:rPr lang="fr-BE" sz="2400" dirty="0" smtClean="0"/>
              <a:t>Séances </a:t>
            </a:r>
            <a:r>
              <a:rPr lang="fr-BE" sz="2400" dirty="0"/>
              <a:t>CDS » : </a:t>
            </a:r>
            <a:r>
              <a:rPr lang="fr-BE" sz="2400" dirty="0" smtClean="0"/>
              <a:t>fréquentation par axes thématiques</a:t>
            </a:r>
            <a:endParaRPr lang="fr-BE" sz="2400" dirty="0" smtClean="0">
              <a:latin typeface="+mn-lt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6021288"/>
            <a:ext cx="3888432" cy="792088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None/>
            </a:pPr>
            <a:r>
              <a:rPr lang="fr-FR" altLang="fr-FR" sz="1800" u="sng" dirty="0">
                <a:solidFill>
                  <a:srgbClr val="7030A0"/>
                </a:solidFill>
              </a:rPr>
              <a:t>difficultés / lacunes </a:t>
            </a:r>
            <a:r>
              <a:rPr lang="fr-FR" altLang="fr-FR" sz="1800" u="sng" dirty="0" smtClean="0">
                <a:solidFill>
                  <a:srgbClr val="7030A0"/>
                </a:solidFill>
              </a:rPr>
              <a:t>typiques</a:t>
            </a:r>
          </a:p>
          <a:p>
            <a:pPr>
              <a:buClr>
                <a:srgbClr val="92D050"/>
              </a:buClr>
              <a:buNone/>
            </a:pPr>
            <a:r>
              <a:rPr lang="fr-BE" altLang="fr-FR" sz="1800" u="sng" dirty="0">
                <a:solidFill>
                  <a:schemeClr val="bg2">
                    <a:lumMod val="50000"/>
                  </a:schemeClr>
                </a:solidFill>
              </a:rPr>
              <a:t>pratiques innovantes /</a:t>
            </a:r>
            <a:r>
              <a:rPr lang="fr-BE" altLang="fr-FR" sz="1800" u="sng" dirty="0" smtClean="0">
                <a:solidFill>
                  <a:schemeClr val="bg2">
                    <a:lumMod val="50000"/>
                  </a:schemeClr>
                </a:solidFill>
              </a:rPr>
              <a:t>porteuses</a:t>
            </a:r>
            <a:endParaRPr lang="fr-BE" sz="1800" dirty="0" smtClean="0">
              <a:latin typeface="Gill Sans MT" panose="020B0502020104020203" pitchFamily="34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23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9935"/>
              </p:ext>
            </p:extLst>
          </p:nvPr>
        </p:nvGraphicFramePr>
        <p:xfrm>
          <a:off x="155009" y="1064341"/>
          <a:ext cx="8967332" cy="473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ce réservé du contenu 2"/>
          <p:cNvSpPr txBox="1">
            <a:spLocks/>
          </p:cNvSpPr>
          <p:nvPr/>
        </p:nvSpPr>
        <p:spPr>
          <a:xfrm>
            <a:off x="4644008" y="6021288"/>
            <a:ext cx="38884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None/>
            </a:pPr>
            <a:r>
              <a:rPr lang="fr-FR" altLang="fr-FR" sz="1800" u="sng" dirty="0">
                <a:solidFill>
                  <a:srgbClr val="00B0F0"/>
                </a:solidFill>
              </a:rPr>
              <a:t>didactique des </a:t>
            </a:r>
            <a:r>
              <a:rPr lang="fr-FR" altLang="fr-FR" sz="1800" u="sng" dirty="0" smtClean="0">
                <a:solidFill>
                  <a:srgbClr val="00B0F0"/>
                </a:solidFill>
              </a:rPr>
              <a:t>disciplines</a:t>
            </a:r>
          </a:p>
          <a:p>
            <a:pPr>
              <a:buClr>
                <a:srgbClr val="92D050"/>
              </a:buClr>
              <a:buNone/>
            </a:pPr>
            <a:r>
              <a:rPr lang="fr-FR" altLang="fr-FR" sz="1800" u="sng" dirty="0">
                <a:solidFill>
                  <a:srgbClr val="92D050"/>
                </a:solidFill>
              </a:rPr>
              <a:t>« basiques » de l’enseignement</a:t>
            </a:r>
            <a:endParaRPr lang="fr-BE" sz="1800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/>
              <a:t>S</a:t>
            </a:r>
            <a:r>
              <a:rPr lang="fr-BE" sz="2400" dirty="0" smtClean="0"/>
              <a:t>éances CDS </a:t>
            </a:r>
            <a:r>
              <a:rPr lang="fr-BE" sz="2400" dirty="0"/>
              <a:t>: </a:t>
            </a:r>
            <a:r>
              <a:rPr lang="fr-BE" sz="2400" dirty="0" smtClean="0"/>
              <a:t>fréquentation légèrement décroissante</a:t>
            </a:r>
            <a:endParaRPr lang="fr-BE" sz="2400" dirty="0" smtClean="0">
              <a:latin typeface="+mn-lt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686800" cy="5040560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Hypothèses :</a:t>
            </a:r>
          </a:p>
          <a:p>
            <a:pPr>
              <a:buClr>
                <a:srgbClr val="92D050"/>
              </a:buClr>
            </a:pPr>
            <a:r>
              <a:rPr lang="fr-BE" sz="2000" dirty="0">
                <a:latin typeface="Gill Sans MT" panose="020B0502020104020203" pitchFamily="34" charset="0"/>
              </a:rPr>
              <a:t>A</a:t>
            </a:r>
            <a:r>
              <a:rPr lang="fr-BE" sz="2000" dirty="0" smtClean="0">
                <a:latin typeface="Gill Sans MT" panose="020B0502020104020203" pitchFamily="34" charset="0"/>
              </a:rPr>
              <a:t>ugmentation du nombre de formations offertes dans le catalogue IFRES</a:t>
            </a:r>
            <a:endParaRPr lang="fr-BE" sz="2000" dirty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Spécificité croissante des thématiques (de plus en plus « pointues »)</a:t>
            </a:r>
          </a:p>
          <a:p>
            <a:pPr marL="0" indent="0">
              <a:buClr>
                <a:srgbClr val="92D050"/>
              </a:buClr>
              <a:buNone/>
            </a:pPr>
            <a:endParaRPr lang="fr-BE" sz="2000" dirty="0" smtClean="0">
              <a:latin typeface="Gill Sans MT" panose="020B0502020104020203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Remarques générales :</a:t>
            </a:r>
          </a:p>
          <a:p>
            <a:pPr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Les participants ne voient pas toujours qu’il s’agit de séances orientées 1</a:t>
            </a:r>
            <a:r>
              <a:rPr lang="fr-BE" sz="20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000" dirty="0" smtClean="0">
                <a:latin typeface="Gill Sans MT" panose="020B0502020104020203" pitchFamily="34" charset="0"/>
              </a:rPr>
              <a:t> Bac</a:t>
            </a:r>
          </a:p>
          <a:p>
            <a:pPr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Critères de choix de séances : disponibilités avant besoins/ intérêts personnels</a:t>
            </a:r>
          </a:p>
          <a:p>
            <a:pPr marL="0" indent="0">
              <a:buClr>
                <a:srgbClr val="92D050"/>
              </a:buClr>
              <a:buNone/>
            </a:pPr>
            <a:endParaRPr lang="fr-BE" sz="2000" dirty="0">
              <a:latin typeface="Gill Sans MT" panose="020B0502020104020203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endParaRPr lang="fr-BE" sz="2000" dirty="0" smtClean="0">
              <a:latin typeface="Gill Sans MT" panose="020B0502020104020203" pitchFamily="34" charset="0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24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2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/>
              <a:t>S</a:t>
            </a:r>
            <a:r>
              <a:rPr lang="fr-BE" sz="2400" dirty="0" smtClean="0"/>
              <a:t>éances CDS :</a:t>
            </a:r>
            <a:r>
              <a:rPr lang="fr-BE" sz="2400" dirty="0">
                <a:latin typeface="Gill Sans MT" panose="020B0502020104020203" pitchFamily="34" charset="0"/>
              </a:rPr>
              <a:t> Qualité des interventions </a:t>
            </a:r>
            <a:endParaRPr lang="fr-BE" sz="2400" dirty="0" smtClean="0">
              <a:latin typeface="+mn-lt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686800" cy="5040560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Réflexions d’enseignants</a:t>
            </a:r>
          </a:p>
          <a:p>
            <a:pPr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Perception de la mission d’enseignement centrée sur l’apprentissage</a:t>
            </a:r>
          </a:p>
          <a:p>
            <a:pPr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Sensibilisation à diverses dimensions de l’enseignement à considérer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25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pic>
        <p:nvPicPr>
          <p:cNvPr id="2" name="Image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94" y="2582961"/>
            <a:ext cx="5845682" cy="395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9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>
                <a:latin typeface="+mn-lt"/>
              </a:rPr>
              <a:t>Traduction</a:t>
            </a:r>
            <a:r>
              <a:rPr lang="fr-BE" sz="2300" dirty="0" smtClean="0">
                <a:latin typeface="+mn-lt"/>
              </a:rPr>
              <a:t> en objectifs et lignes d’actions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2204864"/>
            <a:ext cx="4968552" cy="4032448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Objectifs : </a:t>
            </a:r>
          </a:p>
          <a:p>
            <a:pPr>
              <a:buClr>
                <a:srgbClr val="92D050"/>
              </a:buClr>
            </a:pPr>
            <a:r>
              <a:rPr lang="fr-BE" sz="1800" i="1" u="sng" dirty="0">
                <a:latin typeface="Gill Sans MT" panose="020B0502020104020203" pitchFamily="34" charset="0"/>
              </a:rPr>
              <a:t>informer les encadrants </a:t>
            </a:r>
            <a:r>
              <a:rPr lang="fr-BE" sz="1800" i="1" dirty="0">
                <a:latin typeface="Gill Sans MT" panose="020B0502020104020203" pitchFamily="34" charset="0"/>
              </a:rPr>
              <a:t>de </a:t>
            </a:r>
            <a:r>
              <a:rPr lang="fr-BE" sz="1800" i="1" dirty="0" smtClean="0">
                <a:latin typeface="Gill Sans MT" panose="020B0502020104020203" pitchFamily="34" charset="0"/>
              </a:rPr>
              <a:t>première année </a:t>
            </a:r>
            <a:r>
              <a:rPr lang="fr-BE" sz="1800" i="1" dirty="0">
                <a:latin typeface="Gill Sans MT" panose="020B0502020104020203" pitchFamily="34" charset="0"/>
              </a:rPr>
              <a:t>sur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i="1" dirty="0" smtClean="0">
                <a:latin typeface="Gill Sans MT" panose="020B0502020104020203" pitchFamily="34" charset="0"/>
              </a:rPr>
              <a:t>les </a:t>
            </a:r>
            <a:r>
              <a:rPr lang="fr-BE" sz="1800" i="1" dirty="0">
                <a:latin typeface="Gill Sans MT" panose="020B0502020104020203" pitchFamily="34" charset="0"/>
              </a:rPr>
              <a:t>structures d'aide à la réussite des étudiants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i="1" dirty="0" smtClean="0">
                <a:latin typeface="Gill Sans MT" panose="020B0502020104020203" pitchFamily="34" charset="0"/>
              </a:rPr>
              <a:t>et </a:t>
            </a:r>
            <a:r>
              <a:rPr lang="fr-BE" sz="1800" i="1" dirty="0">
                <a:latin typeface="Gill Sans MT" panose="020B0502020104020203" pitchFamily="34" charset="0"/>
              </a:rPr>
              <a:t>les cellules d'appui aux encadrants en matière de pédagogie </a:t>
            </a:r>
            <a:r>
              <a:rPr lang="fr-BE" sz="1800" i="1" dirty="0" smtClean="0">
                <a:latin typeface="Gill Sans MT" panose="020B0502020104020203" pitchFamily="34" charset="0"/>
              </a:rPr>
              <a:t>universitaire ; </a:t>
            </a:r>
          </a:p>
          <a:p>
            <a:pPr>
              <a:buClr>
                <a:srgbClr val="92D050"/>
              </a:buClr>
            </a:pPr>
            <a:r>
              <a:rPr lang="fr-BE" sz="1800" i="1" u="sng" dirty="0" smtClean="0">
                <a:latin typeface="Gill Sans MT" panose="020B0502020104020203" pitchFamily="34" charset="0"/>
              </a:rPr>
              <a:t>valoriser </a:t>
            </a:r>
            <a:r>
              <a:rPr lang="fr-BE" sz="1800" i="1" u="sng" dirty="0">
                <a:latin typeface="Gill Sans MT" panose="020B0502020104020203" pitchFamily="34" charset="0"/>
              </a:rPr>
              <a:t>les initiatives innovantes </a:t>
            </a:r>
            <a:r>
              <a:rPr lang="fr-BE" sz="1800" i="1" dirty="0">
                <a:latin typeface="Gill Sans MT" panose="020B0502020104020203" pitchFamily="34" charset="0"/>
              </a:rPr>
              <a:t>prises en première année des différents </a:t>
            </a:r>
            <a:r>
              <a:rPr lang="fr-BE" sz="1800" i="1" dirty="0" smtClean="0">
                <a:latin typeface="Gill Sans MT" panose="020B0502020104020203" pitchFamily="34" charset="0"/>
              </a:rPr>
              <a:t>cursus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favoriser </a:t>
            </a:r>
            <a:r>
              <a:rPr lang="fr-BE" sz="1800" i="1" dirty="0">
                <a:latin typeface="Gill Sans MT" panose="020B0502020104020203" pitchFamily="34" charset="0"/>
              </a:rPr>
              <a:t>une réflexion commune et un </a:t>
            </a:r>
            <a:r>
              <a:rPr lang="fr-BE" sz="1800" i="1" u="sng" dirty="0">
                <a:latin typeface="Gill Sans MT" panose="020B0502020104020203" pitchFamily="34" charset="0"/>
              </a:rPr>
              <a:t>échange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de </a:t>
            </a:r>
            <a:r>
              <a:rPr lang="fr-BE" sz="1800" i="1" u="sng" dirty="0">
                <a:latin typeface="Gill Sans MT" panose="020B0502020104020203" pitchFamily="34" charset="0"/>
              </a:rPr>
              <a:t>bonnes pratiques </a:t>
            </a:r>
            <a:r>
              <a:rPr lang="fr-BE" sz="1800" i="1" dirty="0">
                <a:latin typeface="Gill Sans MT" panose="020B0502020104020203" pitchFamily="34" charset="0"/>
              </a:rPr>
              <a:t>entre les </a:t>
            </a:r>
            <a:r>
              <a:rPr lang="fr-BE" sz="1800" i="1" dirty="0" smtClean="0">
                <a:latin typeface="Gill Sans MT" panose="020B0502020104020203" pitchFamily="34" charset="0"/>
              </a:rPr>
              <a:t>encadrants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aider </a:t>
            </a:r>
            <a:r>
              <a:rPr lang="fr-BE" sz="1800" i="1" dirty="0">
                <a:latin typeface="Gill Sans MT" panose="020B0502020104020203" pitchFamily="34" charset="0"/>
              </a:rPr>
              <a:t>ces derniers dans leurs </a:t>
            </a:r>
            <a:r>
              <a:rPr lang="fr-BE" sz="1800" i="1" u="sng" dirty="0">
                <a:latin typeface="Gill Sans MT" panose="020B0502020104020203" pitchFamily="34" charset="0"/>
              </a:rPr>
              <a:t>réalisations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concrètes</a:t>
            </a:r>
            <a:r>
              <a:rPr lang="fr-BE" sz="1800" i="1" dirty="0" smtClean="0">
                <a:latin typeface="Gill Sans MT" panose="020B0502020104020203" pitchFamily="34" charset="0"/>
              </a:rPr>
              <a:t> 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développer </a:t>
            </a:r>
            <a:r>
              <a:rPr lang="fr-BE" sz="1800" i="1" dirty="0">
                <a:latin typeface="Gill Sans MT" panose="020B0502020104020203" pitchFamily="34" charset="0"/>
              </a:rPr>
              <a:t>un catalogue d'offres de </a:t>
            </a:r>
            <a:r>
              <a:rPr lang="fr-BE" sz="1800" i="1" u="sng" dirty="0">
                <a:latin typeface="Gill Sans MT" panose="020B0502020104020203" pitchFamily="34" charset="0"/>
              </a:rPr>
              <a:t>séminaires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et </a:t>
            </a:r>
            <a:r>
              <a:rPr lang="fr-BE" sz="1800" i="1" u="sng" dirty="0">
                <a:latin typeface="Gill Sans MT" panose="020B0502020104020203" pitchFamily="34" charset="0"/>
              </a:rPr>
              <a:t>modules de formation</a:t>
            </a:r>
            <a:r>
              <a:rPr lang="fr-BE" sz="1800" i="1" dirty="0">
                <a:latin typeface="Gill Sans MT" panose="020B0502020104020203" pitchFamily="34" charset="0"/>
              </a:rPr>
              <a:t>. 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26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9512" y="1124744"/>
            <a:ext cx="8229600" cy="1214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fr-BE" sz="2200" b="1" dirty="0" smtClean="0">
                <a:latin typeface="Gill Sans MT" panose="020B0502020104020203" pitchFamily="34" charset="0"/>
              </a:rPr>
              <a:t>CDS =</a:t>
            </a:r>
          </a:p>
          <a:p>
            <a:pPr algn="ctr">
              <a:buFont typeface="Arial" pitchFamily="34" charset="0"/>
              <a:buNone/>
            </a:pPr>
            <a:r>
              <a:rPr lang="fr-BE" sz="2200" b="1" dirty="0" smtClean="0">
                <a:latin typeface="Gill Sans MT" panose="020B0502020104020203" pitchFamily="34" charset="0"/>
              </a:rPr>
              <a:t>Conseiller - Encadrer - Former </a:t>
            </a:r>
          </a:p>
          <a:p>
            <a:pPr algn="r">
              <a:buFont typeface="Arial" pitchFamily="34" charset="0"/>
              <a:buNone/>
            </a:pPr>
            <a:r>
              <a:rPr lang="fr-BE" sz="2200" dirty="0" smtClean="0">
                <a:latin typeface="Gill Sans MT" panose="020B0502020104020203" pitchFamily="34" charset="0"/>
              </a:rPr>
              <a:t>les enseignants de 1</a:t>
            </a:r>
            <a:r>
              <a:rPr lang="fr-BE" sz="22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200" dirty="0" smtClean="0">
                <a:latin typeface="Gill Sans MT" panose="020B0502020104020203" pitchFamily="34" charset="0"/>
              </a:rPr>
              <a:t> BAC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12568" y="3414479"/>
            <a:ext cx="3923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fr-BE" sz="2000" b="1" dirty="0" smtClean="0">
                <a:latin typeface="Gill Sans MT" panose="020B0502020104020203" pitchFamily="34" charset="0"/>
              </a:rPr>
              <a:t>Lignes d’actions :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Enquête auprès des jury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latin typeface="Gill Sans MT" panose="020B0502020104020203" pitchFamily="34" charset="0"/>
              </a:rPr>
              <a:t>Séances CDS </a:t>
            </a:r>
            <a:r>
              <a:rPr lang="fr-BE" sz="2000" dirty="0" smtClean="0">
                <a:latin typeface="Gill Sans MT" panose="020B0502020104020203" pitchFamily="34" charset="0"/>
              </a:rPr>
              <a:t>(présentielles)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Site des vidéos du CDS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Séminaires de suivi en ligne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Projet « Feedbacks 1</a:t>
            </a:r>
            <a:r>
              <a:rPr lang="fr-BE" sz="20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000" dirty="0" smtClean="0">
                <a:latin typeface="Gill Sans MT" panose="020B0502020104020203" pitchFamily="34" charset="0"/>
              </a:rPr>
              <a:t> Bac »</a:t>
            </a:r>
          </a:p>
          <a:p>
            <a:endParaRPr lang="fr-BE" sz="2000" dirty="0"/>
          </a:p>
        </p:txBody>
      </p:sp>
      <p:sp>
        <p:nvSpPr>
          <p:cNvPr id="9" name="Rectangle 8"/>
          <p:cNvSpPr/>
          <p:nvPr/>
        </p:nvSpPr>
        <p:spPr>
          <a:xfrm>
            <a:off x="5112568" y="3414478"/>
            <a:ext cx="3779912" cy="1958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83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>
                <a:latin typeface="+mn-lt"/>
              </a:rPr>
              <a:t>Traduction</a:t>
            </a:r>
            <a:r>
              <a:rPr lang="fr-BE" sz="2300" dirty="0" smtClean="0">
                <a:latin typeface="+mn-lt"/>
              </a:rPr>
              <a:t> en objectifs et lignes d’actions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2204864"/>
            <a:ext cx="4968552" cy="4032448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Objectifs : </a:t>
            </a:r>
          </a:p>
          <a:p>
            <a:pPr>
              <a:buClr>
                <a:srgbClr val="92D050"/>
              </a:buClr>
            </a:pPr>
            <a:r>
              <a:rPr lang="fr-BE" sz="1800" i="1" u="sng" dirty="0">
                <a:latin typeface="Gill Sans MT" panose="020B0502020104020203" pitchFamily="34" charset="0"/>
              </a:rPr>
              <a:t>informer les encadrants </a:t>
            </a:r>
            <a:r>
              <a:rPr lang="fr-BE" sz="1800" i="1" dirty="0">
                <a:latin typeface="Gill Sans MT" panose="020B0502020104020203" pitchFamily="34" charset="0"/>
              </a:rPr>
              <a:t>de </a:t>
            </a:r>
            <a:r>
              <a:rPr lang="fr-BE" sz="1800" i="1" dirty="0" smtClean="0">
                <a:latin typeface="Gill Sans MT" panose="020B0502020104020203" pitchFamily="34" charset="0"/>
              </a:rPr>
              <a:t>première année </a:t>
            </a:r>
            <a:r>
              <a:rPr lang="fr-BE" sz="1800" i="1" dirty="0">
                <a:latin typeface="Gill Sans MT" panose="020B0502020104020203" pitchFamily="34" charset="0"/>
              </a:rPr>
              <a:t>sur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i="1" dirty="0" smtClean="0">
                <a:latin typeface="Gill Sans MT" panose="020B0502020104020203" pitchFamily="34" charset="0"/>
              </a:rPr>
              <a:t>les </a:t>
            </a:r>
            <a:r>
              <a:rPr lang="fr-BE" sz="1800" i="1" dirty="0">
                <a:latin typeface="Gill Sans MT" panose="020B0502020104020203" pitchFamily="34" charset="0"/>
              </a:rPr>
              <a:t>structures d'aide à la réussite des étudiants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i="1" dirty="0" smtClean="0">
                <a:latin typeface="Gill Sans MT" panose="020B0502020104020203" pitchFamily="34" charset="0"/>
              </a:rPr>
              <a:t>et </a:t>
            </a:r>
            <a:r>
              <a:rPr lang="fr-BE" sz="1800" i="1" dirty="0">
                <a:latin typeface="Gill Sans MT" panose="020B0502020104020203" pitchFamily="34" charset="0"/>
              </a:rPr>
              <a:t>les cellules d'appui aux encadrants en matière de pédagogie </a:t>
            </a:r>
            <a:r>
              <a:rPr lang="fr-BE" sz="1800" i="1" dirty="0" smtClean="0">
                <a:latin typeface="Gill Sans MT" panose="020B0502020104020203" pitchFamily="34" charset="0"/>
              </a:rPr>
              <a:t>universitaire ; </a:t>
            </a:r>
          </a:p>
          <a:p>
            <a:pPr>
              <a:buClr>
                <a:srgbClr val="92D050"/>
              </a:buClr>
            </a:pPr>
            <a: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valoriser </a:t>
            </a:r>
            <a:r>
              <a:rPr lang="fr-BE" sz="1800" i="1" u="sng" dirty="0">
                <a:solidFill>
                  <a:srgbClr val="92D050"/>
                </a:solidFill>
                <a:latin typeface="Gill Sans MT" panose="020B0502020104020203" pitchFamily="34" charset="0"/>
              </a:rPr>
              <a:t>les initiatives innovantes </a:t>
            </a:r>
            <a:r>
              <a:rPr lang="fr-BE" sz="1800" i="1" dirty="0">
                <a:latin typeface="Gill Sans MT" panose="020B0502020104020203" pitchFamily="34" charset="0"/>
              </a:rPr>
              <a:t>prises en première année des différents </a:t>
            </a:r>
            <a:r>
              <a:rPr lang="fr-BE" sz="1800" i="1" dirty="0" smtClean="0">
                <a:latin typeface="Gill Sans MT" panose="020B0502020104020203" pitchFamily="34" charset="0"/>
              </a:rPr>
              <a:t>cursus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favoriser </a:t>
            </a:r>
            <a:r>
              <a:rPr lang="fr-BE" sz="1800" i="1" dirty="0">
                <a:latin typeface="Gill Sans MT" panose="020B0502020104020203" pitchFamily="34" charset="0"/>
              </a:rPr>
              <a:t>une réflexion commune et un </a:t>
            </a:r>
            <a:r>
              <a:rPr lang="fr-BE" sz="1800" i="1" u="sng" dirty="0">
                <a:latin typeface="Gill Sans MT" panose="020B0502020104020203" pitchFamily="34" charset="0"/>
              </a:rPr>
              <a:t>échange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de </a:t>
            </a:r>
            <a:r>
              <a:rPr lang="fr-BE" sz="1800" i="1" u="sng" dirty="0">
                <a:latin typeface="Gill Sans MT" panose="020B0502020104020203" pitchFamily="34" charset="0"/>
              </a:rPr>
              <a:t>bonnes pratiques </a:t>
            </a:r>
            <a:r>
              <a:rPr lang="fr-BE" sz="1800" i="1" dirty="0">
                <a:latin typeface="Gill Sans MT" panose="020B0502020104020203" pitchFamily="34" charset="0"/>
              </a:rPr>
              <a:t>entre les </a:t>
            </a:r>
            <a:r>
              <a:rPr lang="fr-BE" sz="1800" i="1" dirty="0" smtClean="0">
                <a:latin typeface="Gill Sans MT" panose="020B0502020104020203" pitchFamily="34" charset="0"/>
              </a:rPr>
              <a:t>encadrants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aider </a:t>
            </a:r>
            <a:r>
              <a:rPr lang="fr-BE" sz="1800" i="1" dirty="0">
                <a:latin typeface="Gill Sans MT" panose="020B0502020104020203" pitchFamily="34" charset="0"/>
              </a:rPr>
              <a:t>ces derniers dans leurs </a:t>
            </a:r>
            <a:r>
              <a:rPr lang="fr-BE" sz="1800" i="1" u="sng" dirty="0">
                <a:latin typeface="Gill Sans MT" panose="020B0502020104020203" pitchFamily="34" charset="0"/>
              </a:rPr>
              <a:t>réalisations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concrètes</a:t>
            </a:r>
            <a:r>
              <a:rPr lang="fr-BE" sz="1800" i="1" dirty="0" smtClean="0">
                <a:latin typeface="Gill Sans MT" panose="020B0502020104020203" pitchFamily="34" charset="0"/>
              </a:rPr>
              <a:t> 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développer </a:t>
            </a:r>
            <a:r>
              <a:rPr lang="fr-BE" sz="1800" i="1" dirty="0">
                <a:latin typeface="Gill Sans MT" panose="020B0502020104020203" pitchFamily="34" charset="0"/>
              </a:rPr>
              <a:t>un catalogue d'offres de </a:t>
            </a:r>
            <a:r>
              <a:rPr lang="fr-BE" sz="1800" i="1" u="sng" dirty="0">
                <a:latin typeface="Gill Sans MT" panose="020B0502020104020203" pitchFamily="34" charset="0"/>
              </a:rPr>
              <a:t>séminaires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et </a:t>
            </a:r>
            <a:r>
              <a:rPr lang="fr-BE" sz="1800" i="1" u="sng" dirty="0">
                <a:latin typeface="Gill Sans MT" panose="020B0502020104020203" pitchFamily="34" charset="0"/>
              </a:rPr>
              <a:t>modules de formation</a:t>
            </a:r>
            <a:r>
              <a:rPr lang="fr-BE" sz="1800" i="1" dirty="0">
                <a:latin typeface="Gill Sans MT" panose="020B0502020104020203" pitchFamily="34" charset="0"/>
              </a:rPr>
              <a:t>. 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27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9512" y="1124744"/>
            <a:ext cx="8229600" cy="1214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fr-BE" sz="2200" b="1" dirty="0" smtClean="0">
                <a:latin typeface="Gill Sans MT" panose="020B0502020104020203" pitchFamily="34" charset="0"/>
              </a:rPr>
              <a:t>CDS =</a:t>
            </a:r>
          </a:p>
          <a:p>
            <a:pPr algn="ctr">
              <a:buFont typeface="Arial" pitchFamily="34" charset="0"/>
              <a:buNone/>
            </a:pPr>
            <a:r>
              <a:rPr lang="fr-BE" sz="2200" b="1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Conseiller</a:t>
            </a:r>
            <a:r>
              <a:rPr lang="fr-BE" sz="2200" b="1" dirty="0" smtClean="0">
                <a:latin typeface="Gill Sans MT" panose="020B0502020104020203" pitchFamily="34" charset="0"/>
              </a:rPr>
              <a:t> - Encadrer - Former </a:t>
            </a:r>
          </a:p>
          <a:p>
            <a:pPr algn="r">
              <a:buFont typeface="Arial" pitchFamily="34" charset="0"/>
              <a:buNone/>
            </a:pPr>
            <a:r>
              <a:rPr lang="fr-BE" sz="2200" dirty="0" smtClean="0">
                <a:latin typeface="Gill Sans MT" panose="020B0502020104020203" pitchFamily="34" charset="0"/>
              </a:rPr>
              <a:t>les enseignants de 1</a:t>
            </a:r>
            <a:r>
              <a:rPr lang="fr-BE" sz="22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200" dirty="0" smtClean="0">
                <a:latin typeface="Gill Sans MT" panose="020B0502020104020203" pitchFamily="34" charset="0"/>
              </a:rPr>
              <a:t> BAC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12568" y="3414479"/>
            <a:ext cx="3923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fr-BE" sz="2000" b="1" dirty="0" smtClean="0">
                <a:latin typeface="Gill Sans MT" panose="020B0502020104020203" pitchFamily="34" charset="0"/>
              </a:rPr>
              <a:t>Lignes d’actions :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Enquête auprès des jury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latin typeface="Gill Sans MT" panose="020B0502020104020203" pitchFamily="34" charset="0"/>
              </a:rPr>
              <a:t>Séances CDS </a:t>
            </a:r>
            <a:r>
              <a:rPr lang="fr-BE" sz="2000" dirty="0" smtClean="0">
                <a:latin typeface="Gill Sans MT" panose="020B0502020104020203" pitchFamily="34" charset="0"/>
              </a:rPr>
              <a:t>(présentielles)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Site des vidéos du CDS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Séminaires de suivi en ligne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Projet « Feedbacks 1</a:t>
            </a:r>
            <a:r>
              <a:rPr lang="fr-BE" sz="20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000" dirty="0" smtClean="0">
                <a:latin typeface="Gill Sans MT" panose="020B0502020104020203" pitchFamily="34" charset="0"/>
              </a:rPr>
              <a:t> Bac »</a:t>
            </a:r>
          </a:p>
          <a:p>
            <a:endParaRPr lang="fr-BE" sz="2000" dirty="0"/>
          </a:p>
        </p:txBody>
      </p:sp>
      <p:sp>
        <p:nvSpPr>
          <p:cNvPr id="9" name="Rectangle 8"/>
          <p:cNvSpPr/>
          <p:nvPr/>
        </p:nvSpPr>
        <p:spPr>
          <a:xfrm>
            <a:off x="5112568" y="3414478"/>
            <a:ext cx="3779912" cy="1958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05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99891"/>
            <a:ext cx="7152592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>
                <a:latin typeface="+mn-lt"/>
              </a:rPr>
              <a:t>Traduction</a:t>
            </a:r>
            <a:r>
              <a:rPr lang="fr-BE" sz="2300" dirty="0" smtClean="0">
                <a:latin typeface="+mn-lt"/>
              </a:rPr>
              <a:t> en objectifs et lignes d’actions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2204864"/>
            <a:ext cx="4968552" cy="4032448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Objectifs : </a:t>
            </a:r>
          </a:p>
          <a:p>
            <a:pPr>
              <a:buClr>
                <a:srgbClr val="92D050"/>
              </a:buClr>
            </a:pPr>
            <a:r>
              <a:rPr lang="fr-BE" sz="1800" i="1" u="sng" dirty="0">
                <a:latin typeface="Gill Sans MT" panose="020B0502020104020203" pitchFamily="34" charset="0"/>
              </a:rPr>
              <a:t>informer les encadrants </a:t>
            </a:r>
            <a:r>
              <a:rPr lang="fr-BE" sz="1800" i="1" dirty="0">
                <a:latin typeface="Gill Sans MT" panose="020B0502020104020203" pitchFamily="34" charset="0"/>
              </a:rPr>
              <a:t>de </a:t>
            </a:r>
            <a:r>
              <a:rPr lang="fr-BE" sz="1800" i="1" dirty="0" smtClean="0">
                <a:latin typeface="Gill Sans MT" panose="020B0502020104020203" pitchFamily="34" charset="0"/>
              </a:rPr>
              <a:t>première année </a:t>
            </a:r>
            <a:r>
              <a:rPr lang="fr-BE" sz="1800" i="1" dirty="0">
                <a:latin typeface="Gill Sans MT" panose="020B0502020104020203" pitchFamily="34" charset="0"/>
              </a:rPr>
              <a:t>sur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i="1" dirty="0" smtClean="0">
                <a:latin typeface="Gill Sans MT" panose="020B0502020104020203" pitchFamily="34" charset="0"/>
              </a:rPr>
              <a:t>les </a:t>
            </a:r>
            <a:r>
              <a:rPr lang="fr-BE" sz="1800" i="1" dirty="0">
                <a:latin typeface="Gill Sans MT" panose="020B0502020104020203" pitchFamily="34" charset="0"/>
              </a:rPr>
              <a:t>structures d'aide à la réussite des étudiants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i="1" dirty="0" smtClean="0">
                <a:latin typeface="Gill Sans MT" panose="020B0502020104020203" pitchFamily="34" charset="0"/>
              </a:rPr>
              <a:t>et </a:t>
            </a:r>
            <a:r>
              <a:rPr lang="fr-BE" sz="1800" i="1" dirty="0">
                <a:latin typeface="Gill Sans MT" panose="020B0502020104020203" pitchFamily="34" charset="0"/>
              </a:rPr>
              <a:t>les cellules d'appui aux encadrants en matière de pédagogie </a:t>
            </a:r>
            <a:r>
              <a:rPr lang="fr-BE" sz="1800" i="1" dirty="0" smtClean="0">
                <a:latin typeface="Gill Sans MT" panose="020B0502020104020203" pitchFamily="34" charset="0"/>
              </a:rPr>
              <a:t>universitaire ; </a:t>
            </a:r>
          </a:p>
          <a:p>
            <a:pPr>
              <a:buClr>
                <a:srgbClr val="92D050"/>
              </a:buClr>
            </a:pPr>
            <a:r>
              <a:rPr lang="fr-BE" sz="1800" i="1" u="sng" dirty="0" smtClean="0">
                <a:latin typeface="Gill Sans MT" panose="020B0502020104020203" pitchFamily="34" charset="0"/>
              </a:rPr>
              <a:t>valoriser </a:t>
            </a:r>
            <a:r>
              <a:rPr lang="fr-BE" sz="1800" i="1" u="sng" dirty="0">
                <a:latin typeface="Gill Sans MT" panose="020B0502020104020203" pitchFamily="34" charset="0"/>
              </a:rPr>
              <a:t>les initiatives innovantes </a:t>
            </a:r>
            <a:r>
              <a:rPr lang="fr-BE" sz="1800" i="1" dirty="0">
                <a:latin typeface="Gill Sans MT" panose="020B0502020104020203" pitchFamily="34" charset="0"/>
              </a:rPr>
              <a:t>prises en première année des différents </a:t>
            </a:r>
            <a:r>
              <a:rPr lang="fr-BE" sz="1800" i="1" dirty="0" smtClean="0">
                <a:latin typeface="Gill Sans MT" panose="020B0502020104020203" pitchFamily="34" charset="0"/>
              </a:rPr>
              <a:t>cursus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favoriser </a:t>
            </a:r>
            <a:r>
              <a:rPr lang="fr-BE" sz="1800" i="1" dirty="0">
                <a:latin typeface="Gill Sans MT" panose="020B0502020104020203" pitchFamily="34" charset="0"/>
              </a:rPr>
              <a:t>une réflexion commune et un </a:t>
            </a:r>
            <a:r>
              <a:rPr lang="fr-BE" sz="1800" i="1" u="sng" dirty="0">
                <a:latin typeface="Gill Sans MT" panose="020B0502020104020203" pitchFamily="34" charset="0"/>
              </a:rPr>
              <a:t>échange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de </a:t>
            </a:r>
            <a:r>
              <a:rPr lang="fr-BE" sz="1800" i="1" u="sng" dirty="0">
                <a:latin typeface="Gill Sans MT" panose="020B0502020104020203" pitchFamily="34" charset="0"/>
              </a:rPr>
              <a:t>bonnes pratiques </a:t>
            </a:r>
            <a:r>
              <a:rPr lang="fr-BE" sz="1800" i="1" dirty="0">
                <a:latin typeface="Gill Sans MT" panose="020B0502020104020203" pitchFamily="34" charset="0"/>
              </a:rPr>
              <a:t>entre les </a:t>
            </a:r>
            <a:r>
              <a:rPr lang="fr-BE" sz="1800" i="1" dirty="0" smtClean="0">
                <a:latin typeface="Gill Sans MT" panose="020B0502020104020203" pitchFamily="34" charset="0"/>
              </a:rPr>
              <a:t>encadrants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aider </a:t>
            </a:r>
            <a:r>
              <a:rPr lang="fr-BE" sz="1800" i="1" dirty="0">
                <a:latin typeface="Gill Sans MT" panose="020B0502020104020203" pitchFamily="34" charset="0"/>
              </a:rPr>
              <a:t>ces derniers dans leurs </a:t>
            </a:r>
            <a:r>
              <a:rPr lang="fr-BE" sz="1800" i="1" u="sng" dirty="0">
                <a:latin typeface="Gill Sans MT" panose="020B0502020104020203" pitchFamily="34" charset="0"/>
              </a:rPr>
              <a:t>réalisations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concrètes</a:t>
            </a:r>
            <a:r>
              <a:rPr lang="fr-BE" sz="1800" i="1" dirty="0" smtClean="0">
                <a:latin typeface="Gill Sans MT" panose="020B0502020104020203" pitchFamily="34" charset="0"/>
              </a:rPr>
              <a:t> 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développer </a:t>
            </a:r>
            <a:r>
              <a:rPr lang="fr-BE" sz="1800" i="1" dirty="0">
                <a:latin typeface="Gill Sans MT" panose="020B0502020104020203" pitchFamily="34" charset="0"/>
              </a:rPr>
              <a:t>un catalogue d'offres de </a:t>
            </a:r>
            <a:r>
              <a:rPr lang="fr-BE" sz="1800" i="1" u="sng" dirty="0">
                <a:latin typeface="Gill Sans MT" panose="020B0502020104020203" pitchFamily="34" charset="0"/>
              </a:rPr>
              <a:t>séminaires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et </a:t>
            </a:r>
            <a:r>
              <a:rPr lang="fr-BE" sz="1800" i="1" u="sng" dirty="0">
                <a:latin typeface="Gill Sans MT" panose="020B0502020104020203" pitchFamily="34" charset="0"/>
              </a:rPr>
              <a:t>modules de formation</a:t>
            </a:r>
            <a:r>
              <a:rPr lang="fr-BE" sz="1800" i="1" dirty="0">
                <a:latin typeface="Gill Sans MT" panose="020B0502020104020203" pitchFamily="34" charset="0"/>
              </a:rPr>
              <a:t>. 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29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9512" y="1124744"/>
            <a:ext cx="8229600" cy="1214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fr-BE" sz="2200" b="1" dirty="0" smtClean="0">
                <a:latin typeface="Gill Sans MT" panose="020B0502020104020203" pitchFamily="34" charset="0"/>
              </a:rPr>
              <a:t>CDS =</a:t>
            </a:r>
          </a:p>
          <a:p>
            <a:pPr algn="ctr">
              <a:buFont typeface="Arial" pitchFamily="34" charset="0"/>
              <a:buNone/>
            </a:pPr>
            <a:r>
              <a:rPr lang="fr-BE" sz="2200" b="1" dirty="0" smtClean="0">
                <a:latin typeface="Gill Sans MT" panose="020B0502020104020203" pitchFamily="34" charset="0"/>
              </a:rPr>
              <a:t>Conseiller - Encadrer - Former </a:t>
            </a:r>
          </a:p>
          <a:p>
            <a:pPr algn="r">
              <a:buFont typeface="Arial" pitchFamily="34" charset="0"/>
              <a:buNone/>
            </a:pPr>
            <a:r>
              <a:rPr lang="fr-BE" sz="2200" dirty="0" smtClean="0">
                <a:latin typeface="Gill Sans MT" panose="020B0502020104020203" pitchFamily="34" charset="0"/>
              </a:rPr>
              <a:t>les enseignants de 1</a:t>
            </a:r>
            <a:r>
              <a:rPr lang="fr-BE" sz="22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200" dirty="0" smtClean="0">
                <a:latin typeface="Gill Sans MT" panose="020B0502020104020203" pitchFamily="34" charset="0"/>
              </a:rPr>
              <a:t> BAC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12568" y="3414479"/>
            <a:ext cx="3923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fr-BE" sz="2000" b="1" dirty="0" smtClean="0">
                <a:latin typeface="Gill Sans MT" panose="020B0502020104020203" pitchFamily="34" charset="0"/>
              </a:rPr>
              <a:t>Lignes d’actions :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Enquête auprès des jury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latin typeface="Gill Sans MT" panose="020B0502020104020203" pitchFamily="34" charset="0"/>
              </a:rPr>
              <a:t>Séances CDS </a:t>
            </a:r>
            <a:r>
              <a:rPr lang="fr-BE" sz="2000" dirty="0" smtClean="0">
                <a:latin typeface="Gill Sans MT" panose="020B0502020104020203" pitchFamily="34" charset="0"/>
              </a:rPr>
              <a:t>(présentielles)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Site des vidéos du CDS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Séminaires de suivi en ligne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Projet « Feedbacks 1</a:t>
            </a:r>
            <a:r>
              <a:rPr lang="fr-BE" sz="20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000" dirty="0" smtClean="0">
                <a:latin typeface="Gill Sans MT" panose="020B0502020104020203" pitchFamily="34" charset="0"/>
              </a:rPr>
              <a:t> Bac »</a:t>
            </a:r>
          </a:p>
          <a:p>
            <a:endParaRPr lang="fr-BE" sz="2000" dirty="0"/>
          </a:p>
        </p:txBody>
      </p:sp>
      <p:sp>
        <p:nvSpPr>
          <p:cNvPr id="9" name="Rectangle 8"/>
          <p:cNvSpPr/>
          <p:nvPr/>
        </p:nvSpPr>
        <p:spPr>
          <a:xfrm>
            <a:off x="5112568" y="3414478"/>
            <a:ext cx="3779912" cy="1958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24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>
                <a:latin typeface="+mn-lt"/>
              </a:rPr>
              <a:t>CDS et CDES : missions décrétales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5259" y="1340768"/>
            <a:ext cx="3674693" cy="5040560"/>
          </a:xfrm>
        </p:spPr>
        <p:txBody>
          <a:bodyPr>
            <a:normAutofit/>
          </a:bodyPr>
          <a:lstStyle/>
          <a:p>
            <a:pPr marL="0" indent="0">
              <a:buClr>
                <a:srgbClr val="92D050"/>
              </a:buClr>
              <a:buNone/>
            </a:pPr>
            <a:r>
              <a:rPr lang="fr-BE" sz="2000" dirty="0" smtClean="0">
                <a:latin typeface="Gill Sans MT" panose="020B0502020104020203" pitchFamily="34" charset="0"/>
              </a:rPr>
              <a:t>Le </a:t>
            </a:r>
            <a:r>
              <a:rPr lang="fr-BE" sz="2000" dirty="0">
                <a:latin typeface="Gill Sans MT" panose="020B0502020104020203" pitchFamily="34" charset="0"/>
              </a:rPr>
              <a:t>Centre de didactique supérieure </a:t>
            </a:r>
            <a:r>
              <a:rPr lang="fr-BE" sz="2000" dirty="0" smtClean="0">
                <a:latin typeface="Gill Sans MT" panose="020B0502020104020203" pitchFamily="34" charset="0"/>
              </a:rPr>
              <a:t>:</a:t>
            </a:r>
          </a:p>
          <a:p>
            <a:pPr marL="0" indent="0">
              <a:buClr>
                <a:srgbClr val="92D050"/>
              </a:buClr>
              <a:buNone/>
            </a:pPr>
            <a:endParaRPr lang="fr-BE" sz="10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altLang="fr-FR" sz="2000" dirty="0" smtClean="0">
                <a:latin typeface="Gill Sans MT" panose="020B0502020104020203" pitchFamily="34" charset="0"/>
              </a:rPr>
              <a:t>Obligation </a:t>
            </a:r>
            <a:r>
              <a:rPr lang="fr-BE" altLang="fr-FR" sz="2000" dirty="0">
                <a:latin typeface="Gill Sans MT" panose="020B0502020104020203" pitchFamily="34" charset="0"/>
              </a:rPr>
              <a:t>légale du </a:t>
            </a:r>
            <a:r>
              <a:rPr lang="fr-BE" altLang="fr-FR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décret Bologne </a:t>
            </a:r>
            <a:r>
              <a:rPr lang="fr-BE" altLang="fr-FR" sz="2000" dirty="0">
                <a:latin typeface="Gill Sans MT" panose="020B0502020104020203" pitchFamily="34" charset="0"/>
              </a:rPr>
              <a:t>(CHAP. V - </a:t>
            </a:r>
            <a:r>
              <a:rPr lang="fr-BE" altLang="fr-FR" sz="2000" i="1" dirty="0">
                <a:latin typeface="Gill Sans MT" panose="020B0502020104020203" pitchFamily="34" charset="0"/>
              </a:rPr>
              <a:t>Aide à la réussite</a:t>
            </a:r>
            <a:r>
              <a:rPr lang="fr-BE" altLang="fr-FR" sz="2000" dirty="0">
                <a:latin typeface="Gill Sans MT" panose="020B0502020104020203" pitchFamily="34" charset="0"/>
              </a:rPr>
              <a:t>, article 83)</a:t>
            </a:r>
            <a:r>
              <a:rPr lang="fr-BE" sz="2000" dirty="0">
                <a:latin typeface="Gill Sans MT" panose="020B0502020104020203" pitchFamily="34" charset="0"/>
              </a:rPr>
              <a:t> </a:t>
            </a:r>
            <a:endParaRPr lang="fr-BE" altLang="fr-FR" sz="20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altLang="fr-FR" sz="2000" dirty="0" smtClean="0">
                <a:latin typeface="Gill Sans MT" panose="020B0502020104020203" pitchFamily="34" charset="0"/>
              </a:rPr>
              <a:t>Créé </a:t>
            </a:r>
            <a:r>
              <a:rPr lang="fr-BE" altLang="fr-FR" sz="2000" dirty="0">
                <a:latin typeface="Gill Sans MT" panose="020B0502020104020203" pitchFamily="34" charset="0"/>
              </a:rPr>
              <a:t>en 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2005 par l’IFRES </a:t>
            </a:r>
            <a:r>
              <a:rPr lang="fr-BE" altLang="fr-FR" sz="2000" dirty="0">
                <a:latin typeface="Gill Sans MT" panose="020B0502020104020203" pitchFamily="34" charset="0"/>
              </a:rPr>
              <a:t>et intégré à l’</a:t>
            </a:r>
            <a:r>
              <a:rPr lang="fr-BE" altLang="fr-FR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Académie </a:t>
            </a:r>
            <a:r>
              <a:rPr lang="fr-BE" altLang="fr-FR" sz="20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Wallonie-Europe </a:t>
            </a:r>
          </a:p>
          <a:p>
            <a:pPr>
              <a:buClr>
                <a:srgbClr val="92D050"/>
              </a:buClr>
            </a:pPr>
            <a:r>
              <a:rPr lang="fr-BE" altLang="fr-FR" sz="2000" dirty="0" smtClean="0">
                <a:latin typeface="Gill Sans MT" panose="020B0502020104020203" pitchFamily="34" charset="0"/>
              </a:rPr>
              <a:t>Sa </a:t>
            </a:r>
            <a:r>
              <a:rPr lang="fr-BE" altLang="fr-FR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mission </a:t>
            </a:r>
            <a:r>
              <a:rPr lang="fr-BE" altLang="fr-FR" sz="2000" dirty="0">
                <a:latin typeface="Gill Sans MT" panose="020B0502020104020203" pitchFamily="34" charset="0"/>
              </a:rPr>
              <a:t>: </a:t>
            </a:r>
            <a:r>
              <a:rPr lang="fr-BE" altLang="fr-FR" sz="2000" i="1" dirty="0">
                <a:latin typeface="Gill Sans MT" panose="020B0502020104020203" pitchFamily="34" charset="0"/>
              </a:rPr>
              <a:t>conseiller, encadrer et former les enseignants ayant en charge les étudiants de première </a:t>
            </a:r>
            <a:r>
              <a:rPr lang="fr-BE" altLang="fr-FR" sz="2000" i="1" dirty="0" smtClean="0">
                <a:latin typeface="Gill Sans MT" panose="020B0502020104020203" pitchFamily="34" charset="0"/>
              </a:rPr>
              <a:t>génération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3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61656" y="1340768"/>
            <a:ext cx="339472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fr-BE" altLang="fr-FR" sz="2000" dirty="0">
                <a:latin typeface="Gill Sans MT" panose="020B0502020104020203" pitchFamily="34" charset="0"/>
              </a:rPr>
              <a:t>Le Centre de didactique de    l’enseignement supérieur 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:</a:t>
            </a:r>
          </a:p>
          <a:p>
            <a:pPr marL="0" indent="0">
              <a:buClr>
                <a:srgbClr val="0070C0"/>
              </a:buClr>
              <a:buNone/>
            </a:pPr>
            <a:endParaRPr lang="fr-BE" altLang="fr-FR" sz="1000" dirty="0">
              <a:latin typeface="Gill Sans MT" panose="020B0502020104020203" pitchFamily="34" charset="0"/>
            </a:endParaRPr>
          </a:p>
          <a:p>
            <a:pPr>
              <a:buClr>
                <a:srgbClr val="0070C0"/>
              </a:buClr>
            </a:pPr>
            <a:r>
              <a:rPr lang="fr-BE" altLang="fr-FR" sz="2000" dirty="0" smtClean="0">
                <a:latin typeface="Gill Sans MT" panose="020B0502020104020203" pitchFamily="34" charset="0"/>
              </a:rPr>
              <a:t>Obligation légale du </a:t>
            </a:r>
            <a:r>
              <a:rPr lang="fr-BE" altLang="fr-FR" sz="20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décret Paysage 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(CHAP. V - </a:t>
            </a:r>
            <a:r>
              <a:rPr lang="fr-BE" altLang="fr-FR" sz="2000" i="1" dirty="0" smtClean="0">
                <a:latin typeface="Gill Sans MT" panose="020B0502020104020203" pitchFamily="34" charset="0"/>
              </a:rPr>
              <a:t>Aide à la réussite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, article 148)</a:t>
            </a:r>
            <a:r>
              <a:rPr lang="fr-BE" altLang="fr-FR" sz="2000" dirty="0">
                <a:latin typeface="Gill Sans MT" panose="020B0502020104020203" pitchFamily="34" charset="0"/>
              </a:rPr>
              <a:t> </a:t>
            </a:r>
            <a:endParaRPr lang="fr-BE" altLang="fr-FR" sz="2000" dirty="0" smtClean="0">
              <a:latin typeface="Gill Sans MT" panose="020B0502020104020203" pitchFamily="34" charset="0"/>
            </a:endParaRPr>
          </a:p>
          <a:p>
            <a:pPr>
              <a:buClr>
                <a:srgbClr val="0070C0"/>
              </a:buClr>
            </a:pPr>
            <a:r>
              <a:rPr lang="fr-BE" altLang="fr-FR" sz="2000" dirty="0" smtClean="0">
                <a:latin typeface="Gill Sans MT" panose="020B0502020104020203" pitchFamily="34" charset="0"/>
              </a:rPr>
              <a:t>En cours de création au sein du </a:t>
            </a:r>
            <a:r>
              <a:rPr lang="fr-BE" altLang="fr-FR" sz="20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Pôle Liège-Luxembourg</a:t>
            </a:r>
          </a:p>
          <a:p>
            <a:pPr>
              <a:buClr>
                <a:srgbClr val="0070C0"/>
              </a:buClr>
            </a:pPr>
            <a:r>
              <a:rPr lang="fr-BE" altLang="fr-FR" sz="2000" dirty="0" smtClean="0">
                <a:latin typeface="Gill Sans MT" panose="020B0502020104020203" pitchFamily="34" charset="0"/>
              </a:rPr>
              <a:t>Sa </a:t>
            </a:r>
            <a:r>
              <a:rPr lang="fr-BE" altLang="fr-FR" sz="20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mission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 : </a:t>
            </a:r>
            <a:r>
              <a:rPr lang="fr-BE" altLang="fr-FR" sz="2000" i="1" dirty="0" smtClean="0">
                <a:latin typeface="Gill Sans MT" panose="020B0502020104020203" pitchFamily="34" charset="0"/>
              </a:rPr>
              <a:t>conseiller, encadrer et former l</a:t>
            </a:r>
            <a:r>
              <a:rPr lang="fr-BE" sz="2000" i="1" dirty="0" smtClean="0">
                <a:latin typeface="Gill Sans MT" panose="020B0502020104020203" pitchFamily="34" charset="0"/>
              </a:rPr>
              <a:t>es enseignants principalement en charge des étudiants de première année de premier cycle</a:t>
            </a:r>
            <a:endParaRPr lang="fr-BE" sz="2000" i="1" dirty="0"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4221088"/>
            <a:ext cx="316835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058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 build="p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>
                <a:latin typeface="+mn-lt"/>
              </a:rPr>
              <a:t>Traduction</a:t>
            </a:r>
            <a:r>
              <a:rPr lang="fr-BE" sz="2300" dirty="0" smtClean="0">
                <a:latin typeface="+mn-lt"/>
              </a:rPr>
              <a:t> en objectifs et lignes d’actions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2204864"/>
            <a:ext cx="4968552" cy="4032448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Objectifs : </a:t>
            </a:r>
          </a:p>
          <a:p>
            <a:pPr>
              <a:buClr>
                <a:srgbClr val="92D050"/>
              </a:buClr>
            </a:pPr>
            <a:r>
              <a:rPr lang="fr-BE" sz="1800" i="1" u="sng" dirty="0">
                <a:latin typeface="Gill Sans MT" panose="020B0502020104020203" pitchFamily="34" charset="0"/>
              </a:rPr>
              <a:t>informer les encadrants </a:t>
            </a:r>
            <a:r>
              <a:rPr lang="fr-BE" sz="1800" i="1" dirty="0">
                <a:latin typeface="Gill Sans MT" panose="020B0502020104020203" pitchFamily="34" charset="0"/>
              </a:rPr>
              <a:t>de </a:t>
            </a:r>
            <a:r>
              <a:rPr lang="fr-BE" sz="1800" i="1" dirty="0" smtClean="0">
                <a:latin typeface="Gill Sans MT" panose="020B0502020104020203" pitchFamily="34" charset="0"/>
              </a:rPr>
              <a:t>première année </a:t>
            </a:r>
            <a:r>
              <a:rPr lang="fr-BE" sz="1800" i="1" dirty="0">
                <a:latin typeface="Gill Sans MT" panose="020B0502020104020203" pitchFamily="34" charset="0"/>
              </a:rPr>
              <a:t>sur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i="1" dirty="0" smtClean="0">
                <a:latin typeface="Gill Sans MT" panose="020B0502020104020203" pitchFamily="34" charset="0"/>
              </a:rPr>
              <a:t>les </a:t>
            </a:r>
            <a:r>
              <a:rPr lang="fr-BE" sz="1800" i="1" dirty="0">
                <a:latin typeface="Gill Sans MT" panose="020B0502020104020203" pitchFamily="34" charset="0"/>
              </a:rPr>
              <a:t>structures d'aide à la réussite des étudiants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i="1" dirty="0" smtClean="0">
                <a:latin typeface="Gill Sans MT" panose="020B0502020104020203" pitchFamily="34" charset="0"/>
              </a:rPr>
              <a:t>et </a:t>
            </a:r>
            <a:r>
              <a:rPr lang="fr-BE" sz="1800" i="1" dirty="0">
                <a:latin typeface="Gill Sans MT" panose="020B0502020104020203" pitchFamily="34" charset="0"/>
              </a:rPr>
              <a:t>les cellules d'appui aux encadrants en matière de pédagogie </a:t>
            </a:r>
            <a:r>
              <a:rPr lang="fr-BE" sz="1800" i="1" dirty="0" smtClean="0">
                <a:latin typeface="Gill Sans MT" panose="020B0502020104020203" pitchFamily="34" charset="0"/>
              </a:rPr>
              <a:t>universitaire ; </a:t>
            </a:r>
          </a:p>
          <a:p>
            <a:pPr>
              <a:buClr>
                <a:srgbClr val="92D050"/>
              </a:buClr>
            </a:pPr>
            <a:r>
              <a:rPr lang="fr-BE" sz="1800" i="1" u="sng" dirty="0" smtClean="0">
                <a:latin typeface="Gill Sans MT" panose="020B0502020104020203" pitchFamily="34" charset="0"/>
              </a:rPr>
              <a:t>valoriser </a:t>
            </a:r>
            <a:r>
              <a:rPr lang="fr-BE" sz="1800" i="1" u="sng" dirty="0">
                <a:latin typeface="Gill Sans MT" panose="020B0502020104020203" pitchFamily="34" charset="0"/>
              </a:rPr>
              <a:t>les initiatives innovantes </a:t>
            </a:r>
            <a:r>
              <a:rPr lang="fr-BE" sz="1800" i="1" dirty="0">
                <a:latin typeface="Gill Sans MT" panose="020B0502020104020203" pitchFamily="34" charset="0"/>
              </a:rPr>
              <a:t>prises en première année des différents </a:t>
            </a:r>
            <a:r>
              <a:rPr lang="fr-BE" sz="1800" i="1" dirty="0" smtClean="0">
                <a:latin typeface="Gill Sans MT" panose="020B0502020104020203" pitchFamily="34" charset="0"/>
              </a:rPr>
              <a:t>cursus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favoriser </a:t>
            </a:r>
            <a:r>
              <a:rPr lang="fr-BE" sz="1800" i="1" dirty="0">
                <a:latin typeface="Gill Sans MT" panose="020B0502020104020203" pitchFamily="34" charset="0"/>
              </a:rPr>
              <a:t>une réflexion commune et un </a:t>
            </a:r>
            <a:r>
              <a:rPr lang="fr-BE" sz="1800" i="1" u="sng" dirty="0">
                <a:latin typeface="Gill Sans MT" panose="020B0502020104020203" pitchFamily="34" charset="0"/>
              </a:rPr>
              <a:t>échange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de </a:t>
            </a:r>
            <a:r>
              <a:rPr lang="fr-BE" sz="1800" i="1" u="sng" dirty="0">
                <a:latin typeface="Gill Sans MT" panose="020B0502020104020203" pitchFamily="34" charset="0"/>
              </a:rPr>
              <a:t>bonnes pratiques </a:t>
            </a:r>
            <a:r>
              <a:rPr lang="fr-BE" sz="1800" i="1" dirty="0">
                <a:latin typeface="Gill Sans MT" panose="020B0502020104020203" pitchFamily="34" charset="0"/>
              </a:rPr>
              <a:t>entre les </a:t>
            </a:r>
            <a:r>
              <a:rPr lang="fr-BE" sz="1800" i="1" dirty="0" smtClean="0">
                <a:latin typeface="Gill Sans MT" panose="020B0502020104020203" pitchFamily="34" charset="0"/>
              </a:rPr>
              <a:t>encadrants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aider </a:t>
            </a:r>
            <a:r>
              <a:rPr lang="fr-BE" sz="1800" i="1" dirty="0">
                <a:latin typeface="Gill Sans MT" panose="020B0502020104020203" pitchFamily="34" charset="0"/>
              </a:rPr>
              <a:t>ces derniers dans leurs </a:t>
            </a:r>
            <a:r>
              <a:rPr lang="fr-BE" sz="1800" i="1" u="sng" dirty="0">
                <a:solidFill>
                  <a:srgbClr val="92D050"/>
                </a:solidFill>
                <a:latin typeface="Gill Sans MT" panose="020B0502020104020203" pitchFamily="34" charset="0"/>
              </a:rPr>
              <a:t>réalisations </a:t>
            </a:r>
            <a: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</a:br>
            <a: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concrètes</a:t>
            </a:r>
            <a:r>
              <a:rPr lang="fr-BE" sz="1800" i="1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 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développer </a:t>
            </a:r>
            <a:r>
              <a:rPr lang="fr-BE" sz="1800" i="1" dirty="0">
                <a:latin typeface="Gill Sans MT" panose="020B0502020104020203" pitchFamily="34" charset="0"/>
              </a:rPr>
              <a:t>un catalogue d'offres de </a:t>
            </a:r>
            <a:r>
              <a:rPr lang="fr-BE" sz="1800" i="1" u="sng" dirty="0">
                <a:solidFill>
                  <a:srgbClr val="92D050"/>
                </a:solidFill>
                <a:latin typeface="Gill Sans MT" panose="020B0502020104020203" pitchFamily="34" charset="0"/>
              </a:rPr>
              <a:t>séminaires </a:t>
            </a:r>
            <a: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</a:br>
            <a: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et </a:t>
            </a:r>
            <a:r>
              <a:rPr lang="fr-BE" sz="1800" i="1" u="sng" dirty="0">
                <a:solidFill>
                  <a:srgbClr val="92D050"/>
                </a:solidFill>
                <a:latin typeface="Gill Sans MT" panose="020B0502020104020203" pitchFamily="34" charset="0"/>
              </a:rPr>
              <a:t>modules de formation</a:t>
            </a:r>
            <a:r>
              <a:rPr lang="fr-BE" sz="1800" i="1" dirty="0">
                <a:solidFill>
                  <a:srgbClr val="92D050"/>
                </a:solidFill>
                <a:latin typeface="Gill Sans MT" panose="020B0502020104020203" pitchFamily="34" charset="0"/>
              </a:rPr>
              <a:t>. 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30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9512" y="1124744"/>
            <a:ext cx="8229600" cy="1214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fr-BE" sz="2200" b="1" dirty="0" smtClean="0">
                <a:latin typeface="Gill Sans MT" panose="020B0502020104020203" pitchFamily="34" charset="0"/>
              </a:rPr>
              <a:t>CDS =</a:t>
            </a:r>
          </a:p>
          <a:p>
            <a:pPr algn="ctr">
              <a:buFont typeface="Arial" pitchFamily="34" charset="0"/>
              <a:buNone/>
            </a:pPr>
            <a:r>
              <a:rPr lang="fr-BE" sz="2200" b="1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Conseiller</a:t>
            </a:r>
            <a:r>
              <a:rPr lang="fr-BE" sz="2200" b="1" dirty="0" smtClean="0">
                <a:latin typeface="Gill Sans MT" panose="020B0502020104020203" pitchFamily="34" charset="0"/>
              </a:rPr>
              <a:t> - Encadrer - </a:t>
            </a:r>
            <a:r>
              <a:rPr lang="fr-BE" sz="2200" b="1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Former </a:t>
            </a:r>
          </a:p>
          <a:p>
            <a:pPr algn="r">
              <a:buFont typeface="Arial" pitchFamily="34" charset="0"/>
              <a:buNone/>
            </a:pPr>
            <a:r>
              <a:rPr lang="fr-BE" sz="2200" dirty="0" smtClean="0">
                <a:latin typeface="Gill Sans MT" panose="020B0502020104020203" pitchFamily="34" charset="0"/>
              </a:rPr>
              <a:t>les enseignants de 1</a:t>
            </a:r>
            <a:r>
              <a:rPr lang="fr-BE" sz="22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200" dirty="0" smtClean="0">
                <a:latin typeface="Gill Sans MT" panose="020B0502020104020203" pitchFamily="34" charset="0"/>
              </a:rPr>
              <a:t> BAC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12568" y="3414479"/>
            <a:ext cx="3923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fr-BE" sz="2000" b="1" dirty="0" smtClean="0">
                <a:latin typeface="Gill Sans MT" panose="020B0502020104020203" pitchFamily="34" charset="0"/>
              </a:rPr>
              <a:t>Lignes d’actions :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Enquête auprès des jury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latin typeface="Gill Sans MT" panose="020B0502020104020203" pitchFamily="34" charset="0"/>
              </a:rPr>
              <a:t>Séances CDS </a:t>
            </a:r>
            <a:r>
              <a:rPr lang="fr-BE" sz="2000" dirty="0" smtClean="0">
                <a:latin typeface="Gill Sans MT" panose="020B0502020104020203" pitchFamily="34" charset="0"/>
              </a:rPr>
              <a:t>(présentielles)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Site des vidéos du CDS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Séminaires de suivi en ligne</a:t>
            </a:r>
            <a:endParaRPr lang="fr-BE" sz="2000" dirty="0">
              <a:solidFill>
                <a:srgbClr val="92D050"/>
              </a:solidFill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Projet « Feedbacks 1</a:t>
            </a:r>
            <a:r>
              <a:rPr lang="fr-BE" sz="20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000" dirty="0" smtClean="0">
                <a:latin typeface="Gill Sans MT" panose="020B0502020104020203" pitchFamily="34" charset="0"/>
              </a:rPr>
              <a:t> Bac »</a:t>
            </a:r>
          </a:p>
          <a:p>
            <a:endParaRPr lang="fr-BE" sz="2000" dirty="0"/>
          </a:p>
        </p:txBody>
      </p:sp>
      <p:sp>
        <p:nvSpPr>
          <p:cNvPr id="9" name="Rectangle 8"/>
          <p:cNvSpPr/>
          <p:nvPr/>
        </p:nvSpPr>
        <p:spPr>
          <a:xfrm>
            <a:off x="5112568" y="3414478"/>
            <a:ext cx="3779912" cy="1958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7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marL="469900" indent="-469900">
              <a:buFontTx/>
              <a:buNone/>
            </a:pPr>
            <a:r>
              <a:rPr lang="fr-BE" altLang="fr-FR" sz="2000" dirty="0" smtClean="0">
                <a:latin typeface="Gill Sans MT" panose="020B0502020104020203" pitchFamily="34" charset="0"/>
              </a:rPr>
              <a:t>Phase </a:t>
            </a:r>
            <a:r>
              <a:rPr lang="fr-BE" altLang="fr-FR" sz="2000" dirty="0">
                <a:latin typeface="Gill Sans MT" panose="020B0502020104020203" pitchFamily="34" charset="0"/>
              </a:rPr>
              <a:t>d’</a:t>
            </a:r>
            <a:r>
              <a:rPr lang="fr-BE" altLang="fr-FR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intervention</a:t>
            </a:r>
            <a:r>
              <a:rPr lang="fr-BE" altLang="fr-FR" sz="2000" dirty="0">
                <a:latin typeface="Gill Sans MT" panose="020B0502020104020203" pitchFamily="34" charset="0"/>
              </a:rPr>
              <a:t> 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(second volet suivant la phase de sensibilisation)</a:t>
            </a:r>
            <a:endParaRPr lang="fr-BE" altLang="fr-FR" sz="2000" dirty="0">
              <a:solidFill>
                <a:schemeClr val="accent2"/>
              </a:solidFill>
              <a:latin typeface="Gill Sans MT" panose="020B0502020104020203" pitchFamily="34" charset="0"/>
            </a:endParaRPr>
          </a:p>
          <a:p>
            <a:pPr marL="469900" indent="-469900"/>
            <a:r>
              <a:rPr lang="fr-BE" altLang="fr-FR" sz="2000" dirty="0">
                <a:latin typeface="Gill Sans MT" panose="020B0502020104020203" pitchFamily="34" charset="0"/>
              </a:rPr>
              <a:t>processus de conception d'un </a:t>
            </a:r>
            <a:r>
              <a:rPr lang="fr-BE" altLang="fr-FR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mini-projet</a:t>
            </a:r>
            <a:r>
              <a:rPr lang="fr-BE" altLang="fr-FR" sz="2000" dirty="0">
                <a:latin typeface="Gill Sans MT" panose="020B0502020104020203" pitchFamily="34" charset="0"/>
              </a:rPr>
              <a:t> (outil pédagogique, activité, etc.) en rapport avec une problématique donnée </a:t>
            </a:r>
          </a:p>
          <a:p>
            <a:pPr marL="469900" indent="-469900"/>
            <a:r>
              <a:rPr lang="fr-BE" altLang="fr-FR" sz="2000" dirty="0">
                <a:latin typeface="Gill Sans MT" panose="020B0502020104020203" pitchFamily="34" charset="0"/>
              </a:rPr>
              <a:t>effort directement concentré sur l’un de ses propres</a:t>
            </a:r>
            <a:r>
              <a:rPr lang="fr-BE" altLang="fr-FR" sz="2000" dirty="0">
                <a:solidFill>
                  <a:schemeClr val="accent2"/>
                </a:solidFill>
                <a:latin typeface="Gill Sans MT" panose="020B0502020104020203" pitchFamily="34" charset="0"/>
              </a:rPr>
              <a:t> </a:t>
            </a:r>
            <a:r>
              <a:rPr lang="fr-BE" altLang="fr-FR" sz="2000" dirty="0">
                <a:latin typeface="Gill Sans MT" panose="020B0502020104020203" pitchFamily="34" charset="0"/>
              </a:rPr>
              <a:t>cours </a:t>
            </a:r>
            <a:br>
              <a:rPr lang="fr-BE" altLang="fr-FR" sz="2000" dirty="0">
                <a:latin typeface="Gill Sans MT" panose="020B0502020104020203" pitchFamily="34" charset="0"/>
              </a:rPr>
            </a:br>
            <a:r>
              <a:rPr lang="fr-BE" altLang="fr-FR" sz="2000" dirty="0">
                <a:latin typeface="Gill Sans MT" panose="020B0502020104020203" pitchFamily="34" charset="0"/>
              </a:rPr>
              <a:t>avec le </a:t>
            </a:r>
            <a:r>
              <a:rPr lang="fr-BE" altLang="fr-FR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concours d’un </a:t>
            </a:r>
            <a:r>
              <a:rPr lang="fr-BE" altLang="fr-FR" sz="20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accompagnateur</a:t>
            </a:r>
            <a:endParaRPr lang="fr-BE" altLang="fr-FR" sz="2000" dirty="0">
              <a:solidFill>
                <a:srgbClr val="92D050"/>
              </a:solidFill>
              <a:latin typeface="Gill Sans MT" panose="020B0502020104020203" pitchFamily="34" charset="0"/>
            </a:endParaRPr>
          </a:p>
          <a:p>
            <a:pPr marL="469900" indent="-469900"/>
            <a:r>
              <a:rPr lang="fr-BE" altLang="fr-FR" sz="2000" dirty="0">
                <a:latin typeface="Gill Sans MT" panose="020B0502020104020203" pitchFamily="34" charset="0"/>
              </a:rPr>
              <a:t>parcours réflexif sous forme de </a:t>
            </a:r>
            <a:r>
              <a:rPr lang="fr-BE" altLang="fr-FR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séminaire virtuel </a:t>
            </a:r>
            <a:r>
              <a:rPr lang="fr-BE" altLang="fr-FR" sz="2000" dirty="0">
                <a:solidFill>
                  <a:schemeClr val="accent2"/>
                </a:solidFill>
                <a:latin typeface="Gill Sans MT" panose="020B0502020104020203" pitchFamily="34" charset="0"/>
              </a:rPr>
              <a:t/>
            </a:r>
            <a:br>
              <a:rPr lang="fr-BE" altLang="fr-FR" sz="2000" dirty="0">
                <a:solidFill>
                  <a:schemeClr val="accent2"/>
                </a:solidFill>
                <a:latin typeface="Gill Sans MT" panose="020B0502020104020203" pitchFamily="34" charset="0"/>
              </a:rPr>
            </a:br>
            <a:r>
              <a:rPr lang="fr-BE" altLang="fr-FR" sz="2000" dirty="0">
                <a:latin typeface="Gill Sans MT" panose="020B0502020104020203" pitchFamily="34" charset="0"/>
              </a:rPr>
              <a:t>(entièrement ou partiellement à 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distance)</a:t>
            </a:r>
            <a:endParaRPr lang="fr-BE" altLang="fr-FR" sz="2000" dirty="0">
              <a:solidFill>
                <a:schemeClr val="accent2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fr-BE" altLang="fr-FR" sz="2000" b="1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fr-BE" altLang="fr-FR" sz="2000" b="1" dirty="0" smtClean="0">
                <a:latin typeface="Gill Sans MT" panose="020B0502020104020203" pitchFamily="34" charset="0"/>
              </a:rPr>
              <a:t>Séminaires développés</a:t>
            </a:r>
            <a:r>
              <a:rPr lang="fr-BE" altLang="fr-FR" sz="2000" dirty="0">
                <a:latin typeface="Gill Sans MT" panose="020B0502020104020203" pitchFamily="34" charset="0"/>
              </a:rPr>
              <a:t>: </a:t>
            </a:r>
            <a:r>
              <a:rPr lang="fr-BE" altLang="fr-FR" sz="2000" i="1" dirty="0" smtClean="0">
                <a:latin typeface="Gill Sans MT" panose="020B0502020104020203" pitchFamily="34" charset="0"/>
              </a:rPr>
              <a:t>Améliorer </a:t>
            </a:r>
            <a:r>
              <a:rPr lang="fr-BE" altLang="fr-FR" sz="2000" i="1" dirty="0">
                <a:latin typeface="Gill Sans MT" panose="020B0502020104020203" pitchFamily="34" charset="0"/>
              </a:rPr>
              <a:t>la maîtrise du français, </a:t>
            </a:r>
            <a:r>
              <a:rPr lang="fr-BE" altLang="fr-FR" sz="2000" i="1" dirty="0" smtClean="0">
                <a:latin typeface="Gill Sans MT" panose="020B0502020104020203" pitchFamily="34" charset="0"/>
              </a:rPr>
              <a:t>Accroître </a:t>
            </a:r>
            <a:r>
              <a:rPr lang="fr-BE" altLang="fr-FR" sz="2000" i="1" dirty="0">
                <a:latin typeface="Gill Sans MT" panose="020B0502020104020203" pitchFamily="34" charset="0"/>
              </a:rPr>
              <a:t>la motivation des étudiants, </a:t>
            </a:r>
            <a:r>
              <a:rPr lang="fr-BE" altLang="fr-FR" sz="2000" i="1" dirty="0" smtClean="0">
                <a:latin typeface="Gill Sans MT" panose="020B0502020104020203" pitchFamily="34" charset="0"/>
              </a:rPr>
              <a:t>Introduire </a:t>
            </a:r>
            <a:r>
              <a:rPr lang="fr-BE" altLang="fr-FR" sz="2000" i="1" dirty="0">
                <a:latin typeface="Gill Sans MT" panose="020B0502020104020203" pitchFamily="34" charset="0"/>
              </a:rPr>
              <a:t>l’e-Learning dans ses enseignements, </a:t>
            </a:r>
            <a:r>
              <a:rPr lang="fr-BE" altLang="fr-FR" sz="2000" i="1" dirty="0" smtClean="0">
                <a:latin typeface="Gill Sans MT" panose="020B0502020104020203" pitchFamily="34" charset="0"/>
              </a:rPr>
              <a:t>Construire </a:t>
            </a:r>
            <a:r>
              <a:rPr lang="fr-BE" altLang="fr-FR" sz="2000" i="1" dirty="0">
                <a:latin typeface="Gill Sans MT" panose="020B0502020104020203" pitchFamily="34" charset="0"/>
              </a:rPr>
              <a:t>et gérer des tests standardisés, </a:t>
            </a:r>
            <a:r>
              <a:rPr lang="fr-BE" altLang="fr-FR" sz="2000" i="1" dirty="0" smtClean="0">
                <a:latin typeface="Gill Sans MT" panose="020B0502020104020203" pitchFamily="34" charset="0"/>
              </a:rPr>
              <a:t>Concevoir </a:t>
            </a:r>
            <a:r>
              <a:rPr lang="fr-BE" altLang="fr-FR" sz="2000" i="1" dirty="0">
                <a:latin typeface="Gill Sans MT" panose="020B0502020104020203" pitchFamily="34" charset="0"/>
              </a:rPr>
              <a:t>des simulations d’examens, </a:t>
            </a:r>
            <a:r>
              <a:rPr lang="fr-BE" altLang="fr-FR" sz="2000" i="1" dirty="0" smtClean="0">
                <a:latin typeface="Gill Sans MT" panose="020B0502020104020203" pitchFamily="34" charset="0"/>
              </a:rPr>
              <a:t>Concevoir </a:t>
            </a:r>
            <a:r>
              <a:rPr lang="fr-BE" altLang="fr-FR" sz="2000" i="1" dirty="0">
                <a:latin typeface="Gill Sans MT" panose="020B0502020104020203" pitchFamily="34" charset="0"/>
              </a:rPr>
              <a:t>un dispositif d'évaluation formative, </a:t>
            </a:r>
            <a:r>
              <a:rPr lang="fr-BE" altLang="fr-FR" sz="2000" i="1" dirty="0" smtClean="0">
                <a:latin typeface="Gill Sans MT" panose="020B0502020104020203" pitchFamily="34" charset="0"/>
              </a:rPr>
              <a:t>Remédier </a:t>
            </a:r>
            <a:r>
              <a:rPr lang="fr-BE" altLang="fr-FR" sz="2000" i="1" dirty="0">
                <a:latin typeface="Gill Sans MT" panose="020B0502020104020203" pitchFamily="34" charset="0"/>
              </a:rPr>
              <a:t>à la non maîtrise des prérequis    </a:t>
            </a:r>
            <a:endParaRPr lang="fr-BE" altLang="fr-FR" sz="2000" i="1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fr-BE" altLang="fr-FR" sz="20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fr-BE" altLang="fr-FR" sz="2000" b="1" dirty="0" smtClean="0">
                <a:latin typeface="Gill Sans MT" panose="020B0502020104020203" pitchFamily="34" charset="0"/>
              </a:rPr>
              <a:t>32 dispositifs pédagogiques développés 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de 2006 à 2009 par 29 enseignants</a:t>
            </a:r>
          </a:p>
          <a:p>
            <a:pPr marL="0" indent="0">
              <a:buNone/>
            </a:pPr>
            <a:endParaRPr lang="fr-BE" altLang="fr-FR" sz="2000" dirty="0"/>
          </a:p>
          <a:p>
            <a:pPr marL="469900" indent="-469900">
              <a:buFontTx/>
              <a:buChar char="-"/>
            </a:pPr>
            <a:endParaRPr lang="fr-BE" altLang="fr-FR" sz="2000" dirty="0"/>
          </a:p>
          <a:p>
            <a:pPr marL="469900" indent="-469900">
              <a:buFontTx/>
              <a:buChar char="-"/>
            </a:pPr>
            <a:endParaRPr lang="fr-BE" altLang="fr-FR" sz="25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475605"/>
            <a:ext cx="5716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dirty="0" smtClean="0">
                <a:latin typeface="Calibri (En-têtes)"/>
              </a:rPr>
              <a:t>Les séminaires de suivi en ligne du CDS</a:t>
            </a:r>
            <a:endParaRPr lang="fr-BE" sz="2400" dirty="0">
              <a:latin typeface="Calibri (En-têtes)"/>
            </a:endParaRPr>
          </a:p>
        </p:txBody>
      </p:sp>
    </p:spTree>
    <p:extLst>
      <p:ext uri="{BB962C8B-B14F-4D97-AF65-F5344CB8AC3E}">
        <p14:creationId xmlns:p14="http://schemas.microsoft.com/office/powerpoint/2010/main" val="149631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2"/>
            <a:ext cx="8229600" cy="5472956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92D050"/>
              </a:buClr>
              <a:buNone/>
            </a:pPr>
            <a:r>
              <a:rPr lang="fr-BE" altLang="fr-FR" sz="2100" dirty="0" smtClean="0">
                <a:latin typeface="Gill Sans MT" panose="020B0502020104020203" pitchFamily="34" charset="0"/>
              </a:rPr>
              <a:t>Les </a:t>
            </a:r>
            <a:r>
              <a:rPr lang="fr-BE" altLang="fr-FR" sz="2100" dirty="0">
                <a:latin typeface="Gill Sans MT" panose="020B0502020104020203" pitchFamily="34" charset="0"/>
              </a:rPr>
              <a:t>Séminaires de Mise en Œuvre de l’IFRES, de nouvelles formations :</a:t>
            </a:r>
          </a:p>
          <a:p>
            <a:pPr>
              <a:buClr>
                <a:srgbClr val="92D050"/>
              </a:buClr>
            </a:pPr>
            <a:r>
              <a:rPr lang="fr-BE" altLang="fr-FR" sz="2100" dirty="0" smtClean="0">
                <a:latin typeface="Gill Sans MT" panose="020B0502020104020203" pitchFamily="34" charset="0"/>
              </a:rPr>
              <a:t>constituant un complément aux séance de formations IFRES</a:t>
            </a:r>
          </a:p>
          <a:p>
            <a:pPr>
              <a:buClr>
                <a:srgbClr val="92D050"/>
              </a:buClr>
            </a:pPr>
            <a:endParaRPr lang="fr-BE" altLang="fr-FR" sz="21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altLang="fr-FR" sz="2100" dirty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altLang="fr-FR" sz="21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altLang="fr-FR" sz="2100" dirty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altLang="fr-FR" sz="21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altLang="fr-FR" sz="2100" dirty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altLang="fr-FR" sz="21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altLang="fr-FR" sz="2100" dirty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altLang="fr-FR" sz="21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altLang="fr-FR" sz="2100" dirty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altLang="fr-FR" sz="21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altLang="fr-FR" sz="2100" dirty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altLang="fr-FR" sz="21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altLang="fr-FR" sz="2100" dirty="0" smtClean="0">
                <a:latin typeface="Gill Sans MT" panose="020B0502020104020203" pitchFamily="34" charset="0"/>
              </a:rPr>
              <a:t>conformes à des critères définitoires établis collectivement au </a:t>
            </a:r>
            <a:br>
              <a:rPr lang="fr-BE" altLang="fr-FR" sz="2100" dirty="0" smtClean="0">
                <a:latin typeface="Gill Sans MT" panose="020B0502020104020203" pitchFamily="34" charset="0"/>
              </a:rPr>
            </a:br>
            <a:r>
              <a:rPr lang="fr-BE" altLang="fr-FR" sz="2100" dirty="0" smtClean="0">
                <a:latin typeface="Gill Sans MT" panose="020B0502020104020203" pitchFamily="34" charset="0"/>
              </a:rPr>
              <a:t>sein de l’IFRES</a:t>
            </a:r>
            <a:endParaRPr lang="fr-BE" altLang="fr-FR" sz="2000" dirty="0"/>
          </a:p>
          <a:p>
            <a:pPr marL="469900" indent="-469900">
              <a:buFontTx/>
              <a:buChar char="-"/>
            </a:pPr>
            <a:endParaRPr lang="fr-BE" altLang="fr-FR" sz="25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475605"/>
            <a:ext cx="5442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altLang="fr-FR" sz="2400" dirty="0">
                <a:latin typeface="Gill Sans MT" panose="020B0502020104020203" pitchFamily="34" charset="0"/>
              </a:rPr>
              <a:t>Les SSL : versions « archaïques » </a:t>
            </a:r>
            <a:r>
              <a:rPr lang="fr-BE" altLang="fr-FR" sz="2400" dirty="0" smtClean="0">
                <a:latin typeface="Gill Sans MT" panose="020B0502020104020203" pitchFamily="34" charset="0"/>
              </a:rPr>
              <a:t>des SMO</a:t>
            </a:r>
            <a:endParaRPr lang="fr-BE" sz="2400" dirty="0">
              <a:latin typeface="Calibri (En-têtes)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1959446"/>
            <a:ext cx="91630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0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75656" y="1391004"/>
            <a:ext cx="6336704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accent5">
                    <a:lumMod val="75000"/>
                  </a:schemeClr>
                </a:solidFill>
              </a:rPr>
              <a:t>Une formation …</a:t>
            </a:r>
            <a:endParaRPr lang="fr-BE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5656" y="1761930"/>
            <a:ext cx="6336704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accent5">
                    <a:lumMod val="75000"/>
                  </a:schemeClr>
                </a:solidFill>
              </a:rPr>
              <a:t>thématique …</a:t>
            </a:r>
            <a:endParaRPr lang="fr-BE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2132856"/>
            <a:ext cx="6336704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accent5">
                    <a:lumMod val="75000"/>
                  </a:schemeClr>
                </a:solidFill>
              </a:rPr>
              <a:t>suivant un parcours en alternance …</a:t>
            </a:r>
            <a:endParaRPr lang="fr-BE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5656" y="2503782"/>
            <a:ext cx="6336704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accent5">
                    <a:lumMod val="75000"/>
                  </a:schemeClr>
                </a:solidFill>
              </a:rPr>
              <a:t>balisé par étapes …</a:t>
            </a:r>
            <a:endParaRPr lang="fr-BE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5656" y="2885594"/>
            <a:ext cx="6336704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accent5">
                    <a:lumMod val="75000"/>
                  </a:schemeClr>
                </a:solidFill>
              </a:rPr>
              <a:t>valorisé à concurrence de 3 UFP …</a:t>
            </a:r>
            <a:endParaRPr lang="fr-BE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5656" y="3256520"/>
            <a:ext cx="6336704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accent4">
                    <a:lumMod val="75000"/>
                  </a:schemeClr>
                </a:solidFill>
              </a:rPr>
              <a:t>qui découle sur le design …</a:t>
            </a:r>
            <a:endParaRPr lang="fr-BE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5656" y="3634138"/>
            <a:ext cx="6336704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accent4">
                    <a:lumMod val="75000"/>
                  </a:schemeClr>
                </a:solidFill>
              </a:rPr>
              <a:t>d’un projet …</a:t>
            </a:r>
            <a:endParaRPr lang="fr-BE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5656" y="4005064"/>
            <a:ext cx="6336704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accent4">
                    <a:lumMod val="75000"/>
                  </a:schemeClr>
                </a:solidFill>
              </a:rPr>
              <a:t>abouti …</a:t>
            </a:r>
            <a:endParaRPr lang="fr-BE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75656" y="4375990"/>
            <a:ext cx="6336704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accent4">
                    <a:lumMod val="75000"/>
                  </a:schemeClr>
                </a:solidFill>
              </a:rPr>
              <a:t>pour sa pratique de l’enseignement …</a:t>
            </a:r>
            <a:endParaRPr lang="fr-BE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5656" y="4753608"/>
            <a:ext cx="6336704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accent4">
                    <a:lumMod val="75000"/>
                  </a:schemeClr>
                </a:solidFill>
              </a:rPr>
              <a:t>dans un cours donné …</a:t>
            </a:r>
            <a:endParaRPr lang="fr-BE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75656" y="5135420"/>
            <a:ext cx="6336704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accent2">
                    <a:lumMod val="75000"/>
                  </a:schemeClr>
                </a:solidFill>
              </a:rPr>
              <a:t>reposant sur un souci de flexibilité …</a:t>
            </a:r>
            <a:endParaRPr lang="fr-BE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75656" y="5517232"/>
            <a:ext cx="6336704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accent2">
                    <a:lumMod val="75000"/>
                  </a:schemeClr>
                </a:solidFill>
              </a:rPr>
              <a:t>un conseil pédagogique continu (individualisé à la demande) …</a:t>
            </a:r>
            <a:endParaRPr lang="fr-BE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75656" y="5899044"/>
            <a:ext cx="6336704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accent2">
                    <a:lumMod val="75000"/>
                  </a:schemeClr>
                </a:solidFill>
              </a:rPr>
              <a:t>la mise à disposition de ressources courtes et opérationnelles</a:t>
            </a:r>
            <a:endParaRPr lang="fr-BE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475656" y="1340768"/>
            <a:ext cx="6336704" cy="187220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smtClean="0"/>
              <a:t>BLOC 1 </a:t>
            </a:r>
          </a:p>
          <a:p>
            <a:pPr algn="ctr"/>
            <a:r>
              <a:rPr lang="fr-BE" sz="2000" b="1" dirty="0" smtClean="0"/>
              <a:t>Parcours de formation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1475656" y="3234748"/>
            <a:ext cx="6336704" cy="187220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smtClean="0"/>
              <a:t>BLOC 2</a:t>
            </a:r>
          </a:p>
          <a:p>
            <a:pPr algn="ctr"/>
            <a:r>
              <a:rPr lang="fr-BE" sz="2000" b="1" dirty="0" smtClean="0"/>
              <a:t>Output et transfert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1475656" y="5117842"/>
            <a:ext cx="6336704" cy="11521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smtClean="0"/>
              <a:t>BLOC 3</a:t>
            </a:r>
          </a:p>
          <a:p>
            <a:pPr algn="ctr"/>
            <a:r>
              <a:rPr lang="fr-BE" sz="2000" b="1" dirty="0" smtClean="0"/>
              <a:t>Conseil pédagogique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07704" y="475605"/>
            <a:ext cx="4806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dirty="0" smtClean="0">
                <a:latin typeface="Calibri (En-têtes)"/>
              </a:rPr>
              <a:t>Les critères définitoires d’un SMO</a:t>
            </a:r>
            <a:endParaRPr lang="fr-BE" sz="2400" dirty="0">
              <a:latin typeface="Calibri (En-têtes)"/>
            </a:endParaRPr>
          </a:p>
        </p:txBody>
      </p:sp>
    </p:spTree>
    <p:extLst>
      <p:ext uri="{BB962C8B-B14F-4D97-AF65-F5344CB8AC3E}">
        <p14:creationId xmlns:p14="http://schemas.microsoft.com/office/powerpoint/2010/main" val="76733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3" grpId="0" animBg="1"/>
      <p:bldP spid="24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>
                <a:latin typeface="+mn-lt"/>
              </a:rPr>
              <a:t>Traduction</a:t>
            </a:r>
            <a:r>
              <a:rPr lang="fr-BE" sz="2300" dirty="0" smtClean="0">
                <a:latin typeface="+mn-lt"/>
              </a:rPr>
              <a:t> en objectifs et lignes d’actions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2204864"/>
            <a:ext cx="4968552" cy="4032448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Objectifs : </a:t>
            </a:r>
          </a:p>
          <a:p>
            <a:pPr>
              <a:buClr>
                <a:srgbClr val="92D050"/>
              </a:buClr>
            </a:pPr>
            <a:r>
              <a:rPr lang="fr-BE" sz="1800" i="1" u="sng" dirty="0">
                <a:latin typeface="Gill Sans MT" panose="020B0502020104020203" pitchFamily="34" charset="0"/>
              </a:rPr>
              <a:t>informer les encadrants </a:t>
            </a:r>
            <a:r>
              <a:rPr lang="fr-BE" sz="1800" i="1" dirty="0">
                <a:latin typeface="Gill Sans MT" panose="020B0502020104020203" pitchFamily="34" charset="0"/>
              </a:rPr>
              <a:t>de </a:t>
            </a:r>
            <a:r>
              <a:rPr lang="fr-BE" sz="1800" i="1" dirty="0" smtClean="0">
                <a:latin typeface="Gill Sans MT" panose="020B0502020104020203" pitchFamily="34" charset="0"/>
              </a:rPr>
              <a:t>première année </a:t>
            </a:r>
            <a:r>
              <a:rPr lang="fr-BE" sz="1800" i="1" dirty="0">
                <a:latin typeface="Gill Sans MT" panose="020B0502020104020203" pitchFamily="34" charset="0"/>
              </a:rPr>
              <a:t>sur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i="1" dirty="0" smtClean="0">
                <a:latin typeface="Gill Sans MT" panose="020B0502020104020203" pitchFamily="34" charset="0"/>
              </a:rPr>
              <a:t>les </a:t>
            </a:r>
            <a:r>
              <a:rPr lang="fr-BE" sz="1800" i="1" dirty="0">
                <a:latin typeface="Gill Sans MT" panose="020B0502020104020203" pitchFamily="34" charset="0"/>
              </a:rPr>
              <a:t>structures d'aide à la réussite des étudiants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i="1" dirty="0" smtClean="0">
                <a:latin typeface="Gill Sans MT" panose="020B0502020104020203" pitchFamily="34" charset="0"/>
              </a:rPr>
              <a:t>et </a:t>
            </a:r>
            <a:r>
              <a:rPr lang="fr-BE" sz="1800" i="1" dirty="0">
                <a:latin typeface="Gill Sans MT" panose="020B0502020104020203" pitchFamily="34" charset="0"/>
              </a:rPr>
              <a:t>les cellules d'appui aux encadrants en matière de pédagogie </a:t>
            </a:r>
            <a:r>
              <a:rPr lang="fr-BE" sz="1800" i="1" dirty="0" smtClean="0">
                <a:latin typeface="Gill Sans MT" panose="020B0502020104020203" pitchFamily="34" charset="0"/>
              </a:rPr>
              <a:t>universitaire ; </a:t>
            </a:r>
          </a:p>
          <a:p>
            <a:pPr>
              <a:buClr>
                <a:srgbClr val="92D050"/>
              </a:buClr>
            </a:pPr>
            <a:r>
              <a:rPr lang="fr-BE" sz="1800" i="1" u="sng" dirty="0" smtClean="0">
                <a:latin typeface="Gill Sans MT" panose="020B0502020104020203" pitchFamily="34" charset="0"/>
              </a:rPr>
              <a:t>valoriser </a:t>
            </a:r>
            <a:r>
              <a:rPr lang="fr-BE" sz="1800" i="1" u="sng" dirty="0">
                <a:latin typeface="Gill Sans MT" panose="020B0502020104020203" pitchFamily="34" charset="0"/>
              </a:rPr>
              <a:t>les initiatives innovantes </a:t>
            </a:r>
            <a:r>
              <a:rPr lang="fr-BE" sz="1800" i="1" dirty="0">
                <a:latin typeface="Gill Sans MT" panose="020B0502020104020203" pitchFamily="34" charset="0"/>
              </a:rPr>
              <a:t>prises en première année des différents </a:t>
            </a:r>
            <a:r>
              <a:rPr lang="fr-BE" sz="1800" i="1" dirty="0" smtClean="0">
                <a:latin typeface="Gill Sans MT" panose="020B0502020104020203" pitchFamily="34" charset="0"/>
              </a:rPr>
              <a:t>cursus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favoriser </a:t>
            </a:r>
            <a:r>
              <a:rPr lang="fr-BE" sz="1800" i="1" dirty="0">
                <a:latin typeface="Gill Sans MT" panose="020B0502020104020203" pitchFamily="34" charset="0"/>
              </a:rPr>
              <a:t>une réflexion commune et un </a:t>
            </a:r>
            <a:r>
              <a:rPr lang="fr-BE" sz="1800" i="1" u="sng" dirty="0">
                <a:latin typeface="Gill Sans MT" panose="020B0502020104020203" pitchFamily="34" charset="0"/>
              </a:rPr>
              <a:t>échange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de </a:t>
            </a:r>
            <a:r>
              <a:rPr lang="fr-BE" sz="1800" i="1" u="sng" dirty="0">
                <a:latin typeface="Gill Sans MT" panose="020B0502020104020203" pitchFamily="34" charset="0"/>
              </a:rPr>
              <a:t>bonnes pratiques </a:t>
            </a:r>
            <a:r>
              <a:rPr lang="fr-BE" sz="1800" i="1" dirty="0">
                <a:latin typeface="Gill Sans MT" panose="020B0502020104020203" pitchFamily="34" charset="0"/>
              </a:rPr>
              <a:t>entre les </a:t>
            </a:r>
            <a:r>
              <a:rPr lang="fr-BE" sz="1800" i="1" dirty="0" smtClean="0">
                <a:latin typeface="Gill Sans MT" panose="020B0502020104020203" pitchFamily="34" charset="0"/>
              </a:rPr>
              <a:t>encadrants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aider </a:t>
            </a:r>
            <a:r>
              <a:rPr lang="fr-BE" sz="1800" i="1" dirty="0">
                <a:latin typeface="Gill Sans MT" panose="020B0502020104020203" pitchFamily="34" charset="0"/>
              </a:rPr>
              <a:t>ces derniers dans leurs </a:t>
            </a:r>
            <a:r>
              <a:rPr lang="fr-BE" sz="1800" i="1" u="sng" dirty="0">
                <a:latin typeface="Gill Sans MT" panose="020B0502020104020203" pitchFamily="34" charset="0"/>
              </a:rPr>
              <a:t>réalisations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concrètes</a:t>
            </a:r>
            <a:r>
              <a:rPr lang="fr-BE" sz="1800" i="1" dirty="0" smtClean="0">
                <a:latin typeface="Gill Sans MT" panose="020B0502020104020203" pitchFamily="34" charset="0"/>
              </a:rPr>
              <a:t> 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développer </a:t>
            </a:r>
            <a:r>
              <a:rPr lang="fr-BE" sz="1800" i="1" dirty="0">
                <a:latin typeface="Gill Sans MT" panose="020B0502020104020203" pitchFamily="34" charset="0"/>
              </a:rPr>
              <a:t>un catalogue d'offres de </a:t>
            </a:r>
            <a:r>
              <a:rPr lang="fr-BE" sz="1800" i="1" u="sng" dirty="0">
                <a:latin typeface="Gill Sans MT" panose="020B0502020104020203" pitchFamily="34" charset="0"/>
              </a:rPr>
              <a:t>séminaires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et </a:t>
            </a:r>
            <a:r>
              <a:rPr lang="fr-BE" sz="1800" i="1" u="sng" dirty="0">
                <a:latin typeface="Gill Sans MT" panose="020B0502020104020203" pitchFamily="34" charset="0"/>
              </a:rPr>
              <a:t>modules de formation</a:t>
            </a:r>
            <a:r>
              <a:rPr lang="fr-BE" sz="1800" i="1" dirty="0">
                <a:latin typeface="Gill Sans MT" panose="020B0502020104020203" pitchFamily="34" charset="0"/>
              </a:rPr>
              <a:t>. 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34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9512" y="1124744"/>
            <a:ext cx="8229600" cy="1214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fr-BE" sz="2200" b="1" dirty="0" smtClean="0">
                <a:latin typeface="Gill Sans MT" panose="020B0502020104020203" pitchFamily="34" charset="0"/>
              </a:rPr>
              <a:t>CDS =</a:t>
            </a:r>
          </a:p>
          <a:p>
            <a:pPr algn="ctr">
              <a:buFont typeface="Arial" pitchFamily="34" charset="0"/>
              <a:buNone/>
            </a:pPr>
            <a:r>
              <a:rPr lang="fr-BE" sz="2200" b="1" dirty="0" smtClean="0">
                <a:latin typeface="Gill Sans MT" panose="020B0502020104020203" pitchFamily="34" charset="0"/>
              </a:rPr>
              <a:t>Conseiller - Encadrer - Former </a:t>
            </a:r>
          </a:p>
          <a:p>
            <a:pPr algn="r">
              <a:buFont typeface="Arial" pitchFamily="34" charset="0"/>
              <a:buNone/>
            </a:pPr>
            <a:r>
              <a:rPr lang="fr-BE" sz="2200" dirty="0" smtClean="0">
                <a:latin typeface="Gill Sans MT" panose="020B0502020104020203" pitchFamily="34" charset="0"/>
              </a:rPr>
              <a:t>les enseignants de 1</a:t>
            </a:r>
            <a:r>
              <a:rPr lang="fr-BE" sz="22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200" dirty="0" smtClean="0">
                <a:latin typeface="Gill Sans MT" panose="020B0502020104020203" pitchFamily="34" charset="0"/>
              </a:rPr>
              <a:t> BAC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12568" y="3414479"/>
            <a:ext cx="3923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fr-BE" sz="2000" b="1" dirty="0" smtClean="0">
                <a:latin typeface="Gill Sans MT" panose="020B0502020104020203" pitchFamily="34" charset="0"/>
              </a:rPr>
              <a:t>Lignes d’actions :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Enquête auprès des jury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latin typeface="Gill Sans MT" panose="020B0502020104020203" pitchFamily="34" charset="0"/>
              </a:rPr>
              <a:t>Séances CDS </a:t>
            </a:r>
            <a:r>
              <a:rPr lang="fr-BE" sz="2000" dirty="0" smtClean="0">
                <a:latin typeface="Gill Sans MT" panose="020B0502020104020203" pitchFamily="34" charset="0"/>
              </a:rPr>
              <a:t>(présentielles)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Site des vidéos du CDS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Séminaires de suivi en ligne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Projet « Feedbacks 1</a:t>
            </a:r>
            <a:r>
              <a:rPr lang="fr-BE" sz="20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000" dirty="0" smtClean="0">
                <a:latin typeface="Gill Sans MT" panose="020B0502020104020203" pitchFamily="34" charset="0"/>
              </a:rPr>
              <a:t> Bac »</a:t>
            </a:r>
          </a:p>
          <a:p>
            <a:endParaRPr lang="fr-BE" sz="2000" dirty="0"/>
          </a:p>
        </p:txBody>
      </p:sp>
      <p:sp>
        <p:nvSpPr>
          <p:cNvPr id="9" name="Rectangle 8"/>
          <p:cNvSpPr/>
          <p:nvPr/>
        </p:nvSpPr>
        <p:spPr>
          <a:xfrm>
            <a:off x="5112568" y="3414478"/>
            <a:ext cx="3779912" cy="1958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38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>
                <a:latin typeface="+mn-lt"/>
              </a:rPr>
              <a:t>Traduction</a:t>
            </a:r>
            <a:r>
              <a:rPr lang="fr-BE" sz="2300" dirty="0" smtClean="0">
                <a:latin typeface="+mn-lt"/>
              </a:rPr>
              <a:t> en objectifs et lignes d’actions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2204864"/>
            <a:ext cx="4968552" cy="4032448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Objectifs : </a:t>
            </a:r>
          </a:p>
          <a:p>
            <a:pPr>
              <a:buClr>
                <a:srgbClr val="92D050"/>
              </a:buClr>
            </a:pPr>
            <a:r>
              <a:rPr lang="fr-BE" sz="1800" i="1" u="sng" dirty="0">
                <a:solidFill>
                  <a:srgbClr val="92D050"/>
                </a:solidFill>
                <a:latin typeface="Gill Sans MT" panose="020B0502020104020203" pitchFamily="34" charset="0"/>
              </a:rPr>
              <a:t>informer les encadrants </a:t>
            </a:r>
            <a:r>
              <a:rPr lang="fr-BE" sz="1800" i="1" dirty="0">
                <a:latin typeface="Gill Sans MT" panose="020B0502020104020203" pitchFamily="34" charset="0"/>
              </a:rPr>
              <a:t>de </a:t>
            </a:r>
            <a:r>
              <a:rPr lang="fr-BE" sz="1800" i="1" dirty="0" smtClean="0">
                <a:latin typeface="Gill Sans MT" panose="020B0502020104020203" pitchFamily="34" charset="0"/>
              </a:rPr>
              <a:t>première année </a:t>
            </a:r>
            <a:r>
              <a:rPr lang="fr-BE" sz="1800" i="1" dirty="0">
                <a:latin typeface="Gill Sans MT" panose="020B0502020104020203" pitchFamily="34" charset="0"/>
              </a:rPr>
              <a:t>sur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i="1" dirty="0" smtClean="0">
                <a:latin typeface="Gill Sans MT" panose="020B0502020104020203" pitchFamily="34" charset="0"/>
              </a:rPr>
              <a:t>les </a:t>
            </a:r>
            <a:r>
              <a:rPr lang="fr-BE" sz="1800" i="1" dirty="0">
                <a:latin typeface="Gill Sans MT" panose="020B0502020104020203" pitchFamily="34" charset="0"/>
              </a:rPr>
              <a:t>structures d'aide à la réussite des étudiants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i="1" dirty="0" smtClean="0">
                <a:latin typeface="Gill Sans MT" panose="020B0502020104020203" pitchFamily="34" charset="0"/>
              </a:rPr>
              <a:t>et </a:t>
            </a:r>
            <a:r>
              <a:rPr lang="fr-BE" sz="1800" i="1" dirty="0">
                <a:latin typeface="Gill Sans MT" panose="020B0502020104020203" pitchFamily="34" charset="0"/>
              </a:rPr>
              <a:t>les cellules d'appui aux encadrants en matière de pédagogie </a:t>
            </a:r>
            <a:r>
              <a:rPr lang="fr-BE" sz="1800" i="1" dirty="0" smtClean="0">
                <a:latin typeface="Gill Sans MT" panose="020B0502020104020203" pitchFamily="34" charset="0"/>
              </a:rPr>
              <a:t>universitaire ; </a:t>
            </a:r>
          </a:p>
          <a:p>
            <a:pPr>
              <a:buClr>
                <a:srgbClr val="92D050"/>
              </a:buClr>
            </a:pPr>
            <a: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valoriser </a:t>
            </a:r>
            <a:r>
              <a:rPr lang="fr-BE" sz="1800" i="1" u="sng" dirty="0">
                <a:solidFill>
                  <a:srgbClr val="92D050"/>
                </a:solidFill>
                <a:latin typeface="Gill Sans MT" panose="020B0502020104020203" pitchFamily="34" charset="0"/>
              </a:rPr>
              <a:t>les initiatives innovantes </a:t>
            </a:r>
            <a:r>
              <a:rPr lang="fr-BE" sz="1800" i="1" dirty="0">
                <a:latin typeface="Gill Sans MT" panose="020B0502020104020203" pitchFamily="34" charset="0"/>
              </a:rPr>
              <a:t>prises en première année des différents </a:t>
            </a:r>
            <a:r>
              <a:rPr lang="fr-BE" sz="1800" i="1" dirty="0" smtClean="0">
                <a:latin typeface="Gill Sans MT" panose="020B0502020104020203" pitchFamily="34" charset="0"/>
              </a:rPr>
              <a:t>cursus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favoriser </a:t>
            </a:r>
            <a:r>
              <a:rPr lang="fr-BE" sz="1800" i="1" dirty="0">
                <a:latin typeface="Gill Sans MT" panose="020B0502020104020203" pitchFamily="34" charset="0"/>
              </a:rPr>
              <a:t>une réflexion commune et un </a:t>
            </a:r>
            <a:r>
              <a:rPr lang="fr-BE" sz="1800" i="1" u="sng" dirty="0">
                <a:solidFill>
                  <a:srgbClr val="92D050"/>
                </a:solidFill>
                <a:latin typeface="Gill Sans MT" panose="020B0502020104020203" pitchFamily="34" charset="0"/>
              </a:rPr>
              <a:t>échange </a:t>
            </a:r>
            <a: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</a:br>
            <a: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de </a:t>
            </a:r>
            <a:r>
              <a:rPr lang="fr-BE" sz="1800" i="1" u="sng" dirty="0">
                <a:solidFill>
                  <a:srgbClr val="92D050"/>
                </a:solidFill>
                <a:latin typeface="Gill Sans MT" panose="020B0502020104020203" pitchFamily="34" charset="0"/>
              </a:rPr>
              <a:t>bonnes pratiques</a:t>
            </a:r>
            <a:r>
              <a:rPr lang="fr-BE" sz="1800" i="1" u="sng" dirty="0">
                <a:latin typeface="Gill Sans MT" panose="020B0502020104020203" pitchFamily="34" charset="0"/>
              </a:rPr>
              <a:t> </a:t>
            </a:r>
            <a:r>
              <a:rPr lang="fr-BE" sz="1800" i="1" dirty="0">
                <a:latin typeface="Gill Sans MT" panose="020B0502020104020203" pitchFamily="34" charset="0"/>
              </a:rPr>
              <a:t>entre les </a:t>
            </a:r>
            <a:r>
              <a:rPr lang="fr-BE" sz="1800" i="1" dirty="0" smtClean="0">
                <a:latin typeface="Gill Sans MT" panose="020B0502020104020203" pitchFamily="34" charset="0"/>
              </a:rPr>
              <a:t>encadrants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aider </a:t>
            </a:r>
            <a:r>
              <a:rPr lang="fr-BE" sz="1800" i="1" dirty="0">
                <a:latin typeface="Gill Sans MT" panose="020B0502020104020203" pitchFamily="34" charset="0"/>
              </a:rPr>
              <a:t>ces derniers dans leurs </a:t>
            </a:r>
            <a:r>
              <a:rPr lang="fr-BE" sz="1800" i="1" u="sng" dirty="0">
                <a:solidFill>
                  <a:srgbClr val="92D050"/>
                </a:solidFill>
                <a:latin typeface="Gill Sans MT" panose="020B0502020104020203" pitchFamily="34" charset="0"/>
              </a:rPr>
              <a:t>réalisations </a:t>
            </a:r>
            <a: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</a:br>
            <a: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concrètes</a:t>
            </a:r>
            <a:r>
              <a:rPr lang="fr-BE" sz="1800" i="1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 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développer </a:t>
            </a:r>
            <a:r>
              <a:rPr lang="fr-BE" sz="1800" i="1" dirty="0">
                <a:latin typeface="Gill Sans MT" panose="020B0502020104020203" pitchFamily="34" charset="0"/>
              </a:rPr>
              <a:t>un catalogue d'offres de </a:t>
            </a:r>
            <a:r>
              <a:rPr lang="fr-BE" sz="1800" i="1" u="sng" dirty="0">
                <a:latin typeface="Gill Sans MT" panose="020B0502020104020203" pitchFamily="34" charset="0"/>
              </a:rPr>
              <a:t>séminaires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et </a:t>
            </a:r>
            <a:r>
              <a:rPr lang="fr-BE" sz="1800" i="1" u="sng" dirty="0">
                <a:latin typeface="Gill Sans MT" panose="020B0502020104020203" pitchFamily="34" charset="0"/>
              </a:rPr>
              <a:t>modules de formation</a:t>
            </a:r>
            <a:r>
              <a:rPr lang="fr-BE" sz="1800" i="1" dirty="0">
                <a:latin typeface="Gill Sans MT" panose="020B0502020104020203" pitchFamily="34" charset="0"/>
              </a:rPr>
              <a:t>. 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35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9512" y="1124744"/>
            <a:ext cx="8229600" cy="1214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fr-BE" sz="2200" b="1" dirty="0" smtClean="0">
                <a:latin typeface="Gill Sans MT" panose="020B0502020104020203" pitchFamily="34" charset="0"/>
              </a:rPr>
              <a:t>CDS =</a:t>
            </a:r>
          </a:p>
          <a:p>
            <a:pPr algn="ctr">
              <a:buFont typeface="Arial" pitchFamily="34" charset="0"/>
              <a:buNone/>
            </a:pPr>
            <a:r>
              <a:rPr lang="fr-BE" sz="2200" b="1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Conseiller - Encadrer </a:t>
            </a:r>
            <a:r>
              <a:rPr lang="fr-BE" sz="2200" b="1" dirty="0" smtClean="0">
                <a:latin typeface="Gill Sans MT" panose="020B0502020104020203" pitchFamily="34" charset="0"/>
              </a:rPr>
              <a:t>- Former </a:t>
            </a:r>
          </a:p>
          <a:p>
            <a:pPr algn="r">
              <a:buFont typeface="Arial" pitchFamily="34" charset="0"/>
              <a:buNone/>
            </a:pPr>
            <a:r>
              <a:rPr lang="fr-BE" sz="2200" dirty="0" smtClean="0">
                <a:latin typeface="Gill Sans MT" panose="020B0502020104020203" pitchFamily="34" charset="0"/>
              </a:rPr>
              <a:t>les enseignants de 1</a:t>
            </a:r>
            <a:r>
              <a:rPr lang="fr-BE" sz="22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200" dirty="0" smtClean="0">
                <a:latin typeface="Gill Sans MT" panose="020B0502020104020203" pitchFamily="34" charset="0"/>
              </a:rPr>
              <a:t> BAC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12568" y="3414479"/>
            <a:ext cx="3923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fr-BE" sz="2000" b="1" dirty="0" smtClean="0">
                <a:latin typeface="Gill Sans MT" panose="020B0502020104020203" pitchFamily="34" charset="0"/>
              </a:rPr>
              <a:t>Lignes d’actions :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Enquête auprès des jury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latin typeface="Gill Sans MT" panose="020B0502020104020203" pitchFamily="34" charset="0"/>
              </a:rPr>
              <a:t>Séances CDS </a:t>
            </a:r>
            <a:r>
              <a:rPr lang="fr-BE" sz="2000" dirty="0" smtClean="0">
                <a:latin typeface="Gill Sans MT" panose="020B0502020104020203" pitchFamily="34" charset="0"/>
              </a:rPr>
              <a:t>(présentielles)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Site des vidéos du CDS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Séminaires de suivi en ligne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Projet « Feedbacks 1</a:t>
            </a:r>
            <a:r>
              <a:rPr lang="fr-BE" sz="2000" baseline="300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er</a:t>
            </a:r>
            <a:r>
              <a:rPr lang="fr-BE" sz="20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 Bac »</a:t>
            </a:r>
          </a:p>
          <a:p>
            <a:endParaRPr lang="fr-BE" sz="2000" dirty="0"/>
          </a:p>
        </p:txBody>
      </p:sp>
      <p:sp>
        <p:nvSpPr>
          <p:cNvPr id="9" name="Rectangle 8"/>
          <p:cNvSpPr/>
          <p:nvPr/>
        </p:nvSpPr>
        <p:spPr>
          <a:xfrm>
            <a:off x="5112568" y="3414478"/>
            <a:ext cx="3779912" cy="1958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37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300" dirty="0" smtClean="0">
                <a:latin typeface="+mn-lt"/>
              </a:rPr>
              <a:t>Le projet « Feedbacks 1</a:t>
            </a:r>
            <a:r>
              <a:rPr lang="fr-BE" sz="2300" baseline="30000" dirty="0" smtClean="0">
                <a:latin typeface="+mn-lt"/>
              </a:rPr>
              <a:t>er</a:t>
            </a:r>
            <a:r>
              <a:rPr lang="fr-BE" sz="2300" dirty="0" smtClean="0">
                <a:latin typeface="+mn-lt"/>
              </a:rPr>
              <a:t> Bac »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686800" cy="5040560"/>
          </a:xfrm>
        </p:spPr>
        <p:txBody>
          <a:bodyPr/>
          <a:lstStyle/>
          <a:p>
            <a:pPr>
              <a:buClr>
                <a:srgbClr val="92D050"/>
              </a:buClr>
              <a:buNone/>
            </a:pPr>
            <a:r>
              <a:rPr lang="fr-BE" sz="1900" dirty="0" smtClean="0">
                <a:latin typeface="Gill Sans MT" panose="020B0502020104020203" pitchFamily="34" charset="0"/>
              </a:rPr>
              <a:t>Un projet: </a:t>
            </a:r>
          </a:p>
          <a:p>
            <a:pPr>
              <a:buClr>
                <a:srgbClr val="92D050"/>
              </a:buClr>
            </a:pPr>
            <a:r>
              <a:rPr lang="fr-BE" sz="1900" dirty="0" smtClean="0">
                <a:latin typeface="Gill Sans MT" panose="020B0502020104020203" pitchFamily="34" charset="0"/>
              </a:rPr>
              <a:t>orienté </a:t>
            </a:r>
            <a:r>
              <a:rPr lang="fr-BE" sz="1900" dirty="0">
                <a:latin typeface="Gill Sans MT" panose="020B0502020104020203" pitchFamily="34" charset="0"/>
              </a:rPr>
              <a:t>vers </a:t>
            </a:r>
            <a:r>
              <a:rPr lang="fr-BE" sz="1900" dirty="0" smtClean="0">
                <a:latin typeface="Gill Sans MT" panose="020B0502020104020203" pitchFamily="34" charset="0"/>
              </a:rPr>
              <a:t>l’aide </a:t>
            </a:r>
            <a:r>
              <a:rPr lang="fr-BE" sz="1900" dirty="0">
                <a:latin typeface="Gill Sans MT" panose="020B0502020104020203" pitchFamily="34" charset="0"/>
              </a:rPr>
              <a:t>à l’apprentissage et la réussite des étudiants de 1</a:t>
            </a:r>
            <a:r>
              <a:rPr lang="fr-BE" sz="1900" baseline="30000" dirty="0">
                <a:latin typeface="Gill Sans MT" panose="020B0502020104020203" pitchFamily="34" charset="0"/>
              </a:rPr>
              <a:t>ère</a:t>
            </a:r>
            <a:r>
              <a:rPr lang="fr-BE" sz="1900" dirty="0">
                <a:latin typeface="Gill Sans MT" panose="020B0502020104020203" pitchFamily="34" charset="0"/>
              </a:rPr>
              <a:t> année (financé sur des fonds « Aide à la réussite ») </a:t>
            </a:r>
            <a:endParaRPr lang="fr-BE" sz="1900" dirty="0" smtClean="0">
              <a:latin typeface="Gill Sans MT" panose="020B0502020104020203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endParaRPr lang="fr-BE" sz="1200" i="1" dirty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1900" dirty="0" smtClean="0">
                <a:latin typeface="Gill Sans MT" panose="020B0502020104020203" pitchFamily="34" charset="0"/>
              </a:rPr>
              <a:t>Mené en </a:t>
            </a:r>
            <a:r>
              <a:rPr lang="fr-BE" sz="1900" dirty="0">
                <a:latin typeface="Gill Sans MT" panose="020B0502020104020203" pitchFamily="34" charset="0"/>
              </a:rPr>
              <a:t>2013 et </a:t>
            </a:r>
            <a:r>
              <a:rPr lang="fr-BE" sz="1900" dirty="0" smtClean="0">
                <a:latin typeface="Gill Sans MT" panose="020B0502020104020203" pitchFamily="34" charset="0"/>
              </a:rPr>
              <a:t>2014 </a:t>
            </a:r>
            <a:r>
              <a:rPr lang="fr-BE" sz="1900" dirty="0">
                <a:latin typeface="Gill Sans MT" panose="020B0502020104020203" pitchFamily="34" charset="0"/>
              </a:rPr>
              <a:t>au sein de la Faculté des Sciences </a:t>
            </a:r>
            <a:r>
              <a:rPr lang="fr-BE" sz="1900" dirty="0" smtClean="0">
                <a:latin typeface="Gill Sans MT" panose="020B0502020104020203" pitchFamily="34" charset="0"/>
              </a:rPr>
              <a:t>appliquées, mené depuis </a:t>
            </a:r>
            <a:r>
              <a:rPr lang="fr-BE" sz="1900" dirty="0">
                <a:latin typeface="Gill Sans MT" panose="020B0502020104020203" pitchFamily="34" charset="0"/>
              </a:rPr>
              <a:t>juin 2014 en Faculté de </a:t>
            </a:r>
            <a:r>
              <a:rPr lang="fr-BE" sz="1900" dirty="0" smtClean="0">
                <a:latin typeface="Gill Sans MT" panose="020B0502020104020203" pitchFamily="34" charset="0"/>
              </a:rPr>
              <a:t>Droit, et initié en Faculté des Sciences</a:t>
            </a:r>
          </a:p>
          <a:p>
            <a:pPr>
              <a:buClr>
                <a:srgbClr val="92D050"/>
              </a:buClr>
            </a:pPr>
            <a:endParaRPr lang="fr-BE" sz="1200" dirty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1900" dirty="0">
                <a:latin typeface="Gill Sans MT" panose="020B0502020104020203" pitchFamily="34" charset="0"/>
              </a:rPr>
              <a:t>i</a:t>
            </a:r>
            <a:r>
              <a:rPr lang="fr-BE" sz="1900" dirty="0" smtClean="0">
                <a:latin typeface="Gill Sans MT" panose="020B0502020104020203" pitchFamily="34" charset="0"/>
              </a:rPr>
              <a:t>nscrit dans une logique d’« Ancrage Facultaire » et de partenariat étroit avec les professeurs des filières impliquées</a:t>
            </a:r>
          </a:p>
          <a:p>
            <a:pPr>
              <a:buClr>
                <a:srgbClr val="92D050"/>
              </a:buClr>
            </a:pPr>
            <a:endParaRPr lang="fr-BE" sz="12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1900" dirty="0">
                <a:latin typeface="Gill Sans MT" panose="020B0502020104020203" pitchFamily="34" charset="0"/>
              </a:rPr>
              <a:t>d</a:t>
            </a:r>
            <a:r>
              <a:rPr lang="fr-BE" sz="1900" dirty="0" smtClean="0">
                <a:latin typeface="Gill Sans MT" panose="020B0502020104020203" pitchFamily="34" charset="0"/>
              </a:rPr>
              <a:t>’accompagnement intégré, fruit d’une collaboration entre le </a:t>
            </a:r>
            <a:r>
              <a:rPr lang="fr-BE" sz="1900" i="1" dirty="0" smtClean="0">
                <a:latin typeface="Gill Sans MT" panose="020B0502020104020203" pitchFamily="34" charset="0"/>
              </a:rPr>
              <a:t>CDS de l’IFRES</a:t>
            </a:r>
            <a:r>
              <a:rPr lang="fr-BE" sz="1900" dirty="0" smtClean="0">
                <a:latin typeface="Gill Sans MT" panose="020B0502020104020203" pitchFamily="34" charset="0"/>
              </a:rPr>
              <a:t> et le </a:t>
            </a:r>
            <a:r>
              <a:rPr lang="fr-BE" sz="1900" i="1" dirty="0" smtClean="0">
                <a:latin typeface="Gill Sans MT" panose="020B0502020104020203" pitchFamily="34" charset="0"/>
              </a:rPr>
              <a:t>Service Guidance Etude </a:t>
            </a:r>
            <a:r>
              <a:rPr lang="fr-BE" sz="1900" dirty="0" smtClean="0">
                <a:latin typeface="Gill Sans MT" panose="020B0502020104020203" pitchFamily="34" charset="0"/>
              </a:rPr>
              <a:t>de l’</a:t>
            </a:r>
            <a:r>
              <a:rPr lang="fr-BE" sz="1900" i="1" dirty="0" smtClean="0">
                <a:latin typeface="Gill Sans MT" panose="020B0502020104020203" pitchFamily="34" charset="0"/>
              </a:rPr>
              <a:t>AEE</a:t>
            </a:r>
          </a:p>
          <a:p>
            <a:pPr marL="0" indent="0">
              <a:buClr>
                <a:srgbClr val="92D050"/>
              </a:buClr>
              <a:buNone/>
            </a:pPr>
            <a:endParaRPr lang="fr-BE" sz="12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1900" dirty="0" smtClean="0">
                <a:latin typeface="Gill Sans MT" panose="020B0502020104020203" pitchFamily="34" charset="0"/>
              </a:rPr>
              <a:t>de recherche-action axé autour d’une thème porteur : </a:t>
            </a:r>
            <a:r>
              <a:rPr lang="fr-FR" sz="1900" dirty="0" smtClean="0">
                <a:latin typeface="Gill Sans MT" panose="020B0502020104020203" pitchFamily="34" charset="0"/>
              </a:rPr>
              <a:t>promouvoir et optimiser les pratiques de feedbacks formatifs en 1</a:t>
            </a:r>
            <a:r>
              <a:rPr lang="fr-FR" sz="1900" baseline="30000" dirty="0" smtClean="0">
                <a:latin typeface="Gill Sans MT" panose="020B0502020104020203" pitchFamily="34" charset="0"/>
              </a:rPr>
              <a:t>ère</a:t>
            </a:r>
            <a:r>
              <a:rPr lang="fr-FR" sz="1900" dirty="0" smtClean="0">
                <a:latin typeface="Gill Sans MT" panose="020B0502020104020203" pitchFamily="34" charset="0"/>
              </a:rPr>
              <a:t> année</a:t>
            </a:r>
            <a:endParaRPr lang="fr-BE" sz="1900" dirty="0" smtClean="0">
              <a:latin typeface="Gill Sans MT" panose="020B0502020104020203" pitchFamily="34" charset="0"/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fr-BE" sz="1800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36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51520" y="226045"/>
            <a:ext cx="86868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>
                <a:latin typeface="Calibri (En-têtes)"/>
              </a:rPr>
              <a:t>Promouvoir les pratiques de feedbacks en 1</a:t>
            </a:r>
            <a:r>
              <a:rPr lang="fr-BE" sz="2400" baseline="30000" dirty="0" smtClean="0">
                <a:latin typeface="Calibri (En-têtes)"/>
              </a:rPr>
              <a:t>er</a:t>
            </a:r>
            <a:r>
              <a:rPr lang="fr-BE" sz="2400" dirty="0" smtClean="0">
                <a:latin typeface="Calibri (En-têtes)"/>
              </a:rPr>
              <a:t> BAC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85192" y="1340768"/>
            <a:ext cx="8219256" cy="5256584"/>
          </a:xfrm>
        </p:spPr>
        <p:txBody>
          <a:bodyPr>
            <a:normAutofit lnSpcReduction="10000"/>
          </a:bodyPr>
          <a:lstStyle/>
          <a:p>
            <a:r>
              <a:rPr lang="fr-BE" sz="2000" i="1" dirty="0" err="1" smtClean="0">
                <a:latin typeface="Gill Sans MT" pitchFamily="34" charset="0"/>
              </a:rPr>
              <a:t>Rethinking</a:t>
            </a:r>
            <a:r>
              <a:rPr lang="fr-BE" sz="2000" i="1" dirty="0" smtClean="0">
                <a:latin typeface="Gill Sans MT" pitchFamily="34" charset="0"/>
              </a:rPr>
              <a:t> the first </a:t>
            </a:r>
            <a:r>
              <a:rPr lang="fr-BE" sz="2000" i="1" dirty="0" err="1" smtClean="0">
                <a:latin typeface="Gill Sans MT" pitchFamily="34" charset="0"/>
              </a:rPr>
              <a:t>year</a:t>
            </a:r>
            <a:r>
              <a:rPr lang="fr-BE" sz="2000" i="1" dirty="0" smtClean="0">
                <a:latin typeface="Gill Sans MT" pitchFamily="34" charset="0"/>
              </a:rPr>
              <a:t> of </a:t>
            </a:r>
            <a:r>
              <a:rPr lang="fr-BE" sz="2000" i="1" dirty="0" err="1" smtClean="0">
                <a:latin typeface="Gill Sans MT" pitchFamily="34" charset="0"/>
              </a:rPr>
              <a:t>college</a:t>
            </a:r>
            <a:r>
              <a:rPr lang="fr-BE" sz="2000" dirty="0" smtClean="0">
                <a:latin typeface="Gill Sans MT" pitchFamily="34" charset="0"/>
              </a:rPr>
              <a:t> (Tinto, 2001): </a:t>
            </a:r>
            <a:endParaRPr lang="fr-BE" sz="1800" dirty="0" smtClean="0">
              <a:latin typeface="Gill Sans MT" pitchFamily="34" charset="0"/>
            </a:endParaRPr>
          </a:p>
          <a:p>
            <a:pPr lvl="1"/>
            <a:r>
              <a:rPr lang="fr-BE" sz="1800" dirty="0" smtClean="0">
                <a:latin typeface="Gill Sans MT" pitchFamily="34" charset="0"/>
              </a:rPr>
              <a:t>la réflexion docimologique sur les feedbacks et la régulation parmi les 5 conditions du succès de l’étudiant en 1</a:t>
            </a:r>
            <a:r>
              <a:rPr lang="fr-BE" sz="1800" baseline="30000" dirty="0" smtClean="0">
                <a:latin typeface="Gill Sans MT" pitchFamily="34" charset="0"/>
              </a:rPr>
              <a:t>er</a:t>
            </a:r>
            <a:r>
              <a:rPr lang="fr-BE" sz="1800" dirty="0" smtClean="0">
                <a:latin typeface="Gill Sans MT" pitchFamily="34" charset="0"/>
              </a:rPr>
              <a:t> BAC </a:t>
            </a:r>
          </a:p>
          <a:p>
            <a:pPr lvl="1"/>
            <a:endParaRPr lang="fr-BE" sz="1800" dirty="0" smtClean="0">
              <a:latin typeface="Gill Sans MT" pitchFamily="34" charset="0"/>
            </a:endParaRPr>
          </a:p>
          <a:p>
            <a:pPr>
              <a:defRPr/>
            </a:pPr>
            <a:r>
              <a:rPr lang="fr-BE" sz="2000" i="1" kern="0" dirty="0" smtClean="0">
                <a:latin typeface="Gill Sans MT" pitchFamily="34" charset="0"/>
                <a:cs typeface="Calibri" pitchFamily="34" charset="0"/>
              </a:rPr>
              <a:t>Five Cs of Good Practice in the First </a:t>
            </a:r>
            <a:r>
              <a:rPr lang="fr-BE" sz="2000" i="1" kern="0" dirty="0" err="1" smtClean="0">
                <a:latin typeface="Gill Sans MT" pitchFamily="34" charset="0"/>
                <a:cs typeface="Calibri" pitchFamily="34" charset="0"/>
              </a:rPr>
              <a:t>Year</a:t>
            </a:r>
            <a:r>
              <a:rPr lang="fr-BE" sz="2000" kern="0" dirty="0" smtClean="0">
                <a:latin typeface="Gill Sans MT" pitchFamily="34" charset="0"/>
                <a:cs typeface="Calibri" pitchFamily="34" charset="0"/>
              </a:rPr>
              <a:t> (</a:t>
            </a:r>
            <a:r>
              <a:rPr lang="fr-BE" sz="2000" kern="0" dirty="0" err="1" smtClean="0">
                <a:latin typeface="Gill Sans MT" pitchFamily="34" charset="0"/>
                <a:cs typeface="Calibri" pitchFamily="34" charset="0"/>
              </a:rPr>
              <a:t>Krause</a:t>
            </a:r>
            <a:r>
              <a:rPr lang="fr-BE" sz="2000" kern="0" dirty="0" smtClean="0">
                <a:latin typeface="Gill Sans MT" pitchFamily="34" charset="0"/>
                <a:cs typeface="Calibri" pitchFamily="34" charset="0"/>
              </a:rPr>
              <a:t>, 2006) : </a:t>
            </a:r>
            <a:endParaRPr lang="fr-BE" sz="1800" dirty="0" smtClean="0">
              <a:latin typeface="Gill Sans MT" pitchFamily="34" charset="0"/>
            </a:endParaRPr>
          </a:p>
          <a:p>
            <a:pPr lvl="1"/>
            <a:r>
              <a:rPr lang="fr-BE" sz="1800" dirty="0" smtClean="0">
                <a:latin typeface="Gill Sans MT" pitchFamily="34" charset="0"/>
                <a:cs typeface="Calibri" pitchFamily="34" charset="0"/>
              </a:rPr>
              <a:t>utiliser des modes d’évaluation précoces et continus, et des « </a:t>
            </a:r>
            <a:r>
              <a:rPr lang="fr-BE" sz="1800" dirty="0" err="1" smtClean="0">
                <a:latin typeface="Gill Sans MT" pitchFamily="34" charset="0"/>
                <a:cs typeface="Calibri" pitchFamily="34" charset="0"/>
              </a:rPr>
              <a:t>timely</a:t>
            </a:r>
            <a:r>
              <a:rPr lang="fr-BE" sz="1800" dirty="0" smtClean="0">
                <a:latin typeface="Gill Sans MT" pitchFamily="34" charset="0"/>
                <a:cs typeface="Calibri" pitchFamily="34" charset="0"/>
              </a:rPr>
              <a:t> feedbacks »</a:t>
            </a:r>
            <a:r>
              <a:rPr lang="fr-BE" sz="1800" i="1" dirty="0" smtClean="0">
                <a:latin typeface="Gill Sans MT" pitchFamily="34" charset="0"/>
                <a:cs typeface="Calibri" pitchFamily="34" charset="0"/>
              </a:rPr>
              <a:t> </a:t>
            </a:r>
            <a:br>
              <a:rPr lang="fr-BE" sz="1800" i="1" dirty="0" smtClean="0">
                <a:latin typeface="Gill Sans MT" pitchFamily="34" charset="0"/>
                <a:cs typeface="Calibri" pitchFamily="34" charset="0"/>
              </a:rPr>
            </a:br>
            <a:r>
              <a:rPr lang="fr-BE" sz="1800" dirty="0" smtClean="0">
                <a:latin typeface="Gill Sans MT" pitchFamily="34" charset="0"/>
                <a:cs typeface="Calibri" pitchFamily="34" charset="0"/>
              </a:rPr>
              <a:t>(niveau « </a:t>
            </a:r>
            <a:r>
              <a:rPr lang="fr-BE" sz="1800" dirty="0" err="1" smtClean="0">
                <a:latin typeface="Gill Sans MT" pitchFamily="34" charset="0"/>
                <a:cs typeface="Calibri" pitchFamily="34" charset="0"/>
              </a:rPr>
              <a:t>classroom</a:t>
            </a:r>
            <a:r>
              <a:rPr lang="fr-BE" sz="1800" dirty="0" smtClean="0">
                <a:latin typeface="Gill Sans MT" pitchFamily="34" charset="0"/>
                <a:cs typeface="Calibri" pitchFamily="34" charset="0"/>
              </a:rPr>
              <a:t> »)</a:t>
            </a:r>
            <a:endParaRPr lang="fr-BE" sz="1800" dirty="0" smtClean="0">
              <a:latin typeface="Gill Sans MT" pitchFamily="34" charset="0"/>
            </a:endParaRPr>
          </a:p>
          <a:p>
            <a:pPr>
              <a:defRPr/>
            </a:pPr>
            <a:endParaRPr lang="fr-BE" sz="1800" dirty="0" smtClean="0">
              <a:latin typeface="Gill Sans MT" pitchFamily="34" charset="0"/>
            </a:endParaRPr>
          </a:p>
          <a:p>
            <a:r>
              <a:rPr lang="fr-BE" sz="2000" i="1" dirty="0" smtClean="0">
                <a:latin typeface="Gill Sans MT" pitchFamily="34" charset="0"/>
                <a:cs typeface="Calibri" pitchFamily="34" charset="0"/>
              </a:rPr>
              <a:t>Eléments clés d’un curriculum de 1</a:t>
            </a:r>
            <a:r>
              <a:rPr lang="fr-BE" sz="2000" i="1" baseline="30000" dirty="0" smtClean="0">
                <a:latin typeface="Gill Sans MT" pitchFamily="34" charset="0"/>
                <a:cs typeface="Calibri" pitchFamily="34" charset="0"/>
              </a:rPr>
              <a:t>ère</a:t>
            </a:r>
            <a:r>
              <a:rPr lang="fr-BE" sz="2000" i="1" dirty="0" smtClean="0">
                <a:latin typeface="Gill Sans MT" pitchFamily="34" charset="0"/>
                <a:cs typeface="Calibri" pitchFamily="34" charset="0"/>
              </a:rPr>
              <a:t> année idéal </a:t>
            </a:r>
            <a:r>
              <a:rPr lang="fr-BE" sz="2000" dirty="0" smtClean="0">
                <a:latin typeface="Gill Sans MT" pitchFamily="34" charset="0"/>
                <a:cs typeface="Calibri" pitchFamily="34" charset="0"/>
              </a:rPr>
              <a:t>(</a:t>
            </a:r>
            <a:r>
              <a:rPr lang="fr-BE" sz="2000" dirty="0" err="1" smtClean="0">
                <a:latin typeface="Gill Sans MT" pitchFamily="34" charset="0"/>
                <a:cs typeface="Calibri" pitchFamily="34" charset="0"/>
              </a:rPr>
              <a:t>Bovill</a:t>
            </a:r>
            <a:r>
              <a:rPr lang="fr-BE" sz="2000" dirty="0" smtClean="0">
                <a:latin typeface="Gill Sans MT" pitchFamily="34" charset="0"/>
                <a:cs typeface="Calibri" pitchFamily="34" charset="0"/>
              </a:rPr>
              <a:t>, </a:t>
            </a:r>
            <a:r>
              <a:rPr lang="fr-BE" sz="2000" dirty="0" err="1" smtClean="0">
                <a:latin typeface="Gill Sans MT" pitchFamily="34" charset="0"/>
                <a:cs typeface="Calibri" pitchFamily="34" charset="0"/>
              </a:rPr>
              <a:t>Morss</a:t>
            </a:r>
            <a:r>
              <a:rPr lang="fr-BE" sz="2000" dirty="0" smtClean="0">
                <a:latin typeface="Gill Sans MT" pitchFamily="34" charset="0"/>
                <a:cs typeface="Calibri" pitchFamily="34" charset="0"/>
              </a:rPr>
              <a:t> &amp; </a:t>
            </a:r>
            <a:r>
              <a:rPr lang="fr-BE" sz="2000" dirty="0" err="1" smtClean="0">
                <a:latin typeface="Gill Sans MT" pitchFamily="34" charset="0"/>
                <a:cs typeface="Calibri" pitchFamily="34" charset="0"/>
              </a:rPr>
              <a:t>Bulley</a:t>
            </a:r>
            <a:r>
              <a:rPr lang="fr-BE" sz="2000" dirty="0" smtClean="0">
                <a:latin typeface="Gill Sans MT" pitchFamily="34" charset="0"/>
              </a:rPr>
              <a:t>, </a:t>
            </a:r>
            <a:r>
              <a:rPr lang="fr-BE" sz="2000" dirty="0" smtClean="0">
                <a:latin typeface="Gill Sans MT" pitchFamily="34" charset="0"/>
                <a:cs typeface="Calibri" pitchFamily="34" charset="0"/>
              </a:rPr>
              <a:t>2008) :</a:t>
            </a:r>
            <a:endParaRPr lang="fr-BE" sz="2000" dirty="0" smtClean="0">
              <a:latin typeface="Gill Sans MT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fr-BE" sz="1800" dirty="0" smtClean="0">
                <a:latin typeface="Gill Sans MT" pitchFamily="34" charset="0"/>
                <a:cs typeface="Calibri" pitchFamily="34" charset="0"/>
              </a:rPr>
              <a:t>d’après la littérature spécialisée</a:t>
            </a:r>
            <a:br>
              <a:rPr lang="fr-BE" sz="1800" dirty="0" smtClean="0">
                <a:latin typeface="Gill Sans MT" pitchFamily="34" charset="0"/>
                <a:cs typeface="Calibri" pitchFamily="34" charset="0"/>
              </a:rPr>
            </a:br>
            <a:r>
              <a:rPr lang="fr-BE" sz="1800" dirty="0" smtClean="0">
                <a:latin typeface="Gill Sans MT" pitchFamily="34" charset="0"/>
                <a:cs typeface="Calibri" pitchFamily="34" charset="0"/>
                <a:sym typeface="Wingdings" pitchFamily="2" charset="2"/>
              </a:rPr>
              <a:t>  </a:t>
            </a:r>
            <a:r>
              <a:rPr lang="en-US" sz="1800" dirty="0" err="1" smtClean="0">
                <a:latin typeface="Gill Sans MT" pitchFamily="34" charset="0"/>
                <a:cs typeface="Calibri" pitchFamily="34" charset="0"/>
                <a:sym typeface="Wingdings" pitchFamily="2" charset="2"/>
              </a:rPr>
              <a:t>é</a:t>
            </a:r>
            <a:r>
              <a:rPr lang="en-US" sz="1800" dirty="0" err="1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valuation</a:t>
            </a:r>
            <a:r>
              <a:rPr lang="en-US" sz="1800" dirty="0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 formative et feedback </a:t>
            </a:r>
            <a:r>
              <a:rPr lang="fr-FR" sz="1800" dirty="0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fr-FR" sz="1800" dirty="0" err="1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Yorke</a:t>
            </a:r>
            <a:r>
              <a:rPr lang="fr-FR" sz="1800" dirty="0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, 2003; Nicol </a:t>
            </a:r>
            <a:r>
              <a:rPr lang="fr-BE" sz="1800" dirty="0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&amp; </a:t>
            </a:r>
            <a:r>
              <a:rPr lang="fr-FR" sz="1800" dirty="0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Macfarlane-Dick, 2006)</a:t>
            </a:r>
            <a:endParaRPr lang="fr-BE" sz="1800" dirty="0" smtClean="0">
              <a:latin typeface="Gill Sans MT" pitchFamily="34" charset="0"/>
              <a:cs typeface="Calibri" pitchFamily="34" charset="0"/>
            </a:endParaRPr>
          </a:p>
          <a:p>
            <a:pPr lvl="1"/>
            <a:r>
              <a:rPr lang="fr-BE" sz="1800" dirty="0" smtClean="0">
                <a:latin typeface="Gill Sans MT" pitchFamily="34" charset="0"/>
                <a:cs typeface="Calibri" pitchFamily="34" charset="0"/>
              </a:rPr>
              <a:t>d’après des enseignants en ateliers </a:t>
            </a:r>
            <a:br>
              <a:rPr lang="fr-BE" sz="1800" dirty="0" smtClean="0">
                <a:latin typeface="Gill Sans MT" pitchFamily="34" charset="0"/>
                <a:cs typeface="Calibri" pitchFamily="34" charset="0"/>
              </a:rPr>
            </a:br>
            <a:r>
              <a:rPr lang="fr-BE" sz="1800" dirty="0" smtClean="0">
                <a:latin typeface="Gill Sans MT" pitchFamily="34" charset="0"/>
                <a:cs typeface="Calibri" pitchFamily="34" charset="0"/>
                <a:sym typeface="Wingdings" pitchFamily="2" charset="2"/>
              </a:rPr>
              <a:t> f</a:t>
            </a:r>
            <a:r>
              <a:rPr lang="fr-BE" sz="1800" dirty="0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eedbacks formatifs précoces </a:t>
            </a:r>
          </a:p>
          <a:p>
            <a:pPr lvl="1"/>
            <a:r>
              <a:rPr lang="fr-BE" sz="1800" dirty="0" smtClean="0">
                <a:latin typeface="Gill Sans MT" pitchFamily="34" charset="0"/>
                <a:cs typeface="Calibri" pitchFamily="34" charset="0"/>
              </a:rPr>
              <a:t>d’après des étudiants en focus groups </a:t>
            </a:r>
            <a:br>
              <a:rPr lang="fr-BE" sz="1800" dirty="0" smtClean="0">
                <a:latin typeface="Gill Sans MT" pitchFamily="34" charset="0"/>
                <a:cs typeface="Calibri" pitchFamily="34" charset="0"/>
              </a:rPr>
            </a:br>
            <a:r>
              <a:rPr lang="fr-BE" sz="1800" dirty="0" smtClean="0">
                <a:latin typeface="Gill Sans MT" pitchFamily="34" charset="0"/>
                <a:cs typeface="Calibri" pitchFamily="34" charset="0"/>
                <a:sym typeface="Wingdings" pitchFamily="2" charset="2"/>
              </a:rPr>
              <a:t> d</a:t>
            </a:r>
            <a:r>
              <a:rPr lang="fr-BE" sz="1800" dirty="0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avantage d’attention à l’évaluation et aux « </a:t>
            </a:r>
            <a:r>
              <a:rPr lang="fr-BE" sz="1800" dirty="0" err="1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timely</a:t>
            </a:r>
            <a:r>
              <a:rPr lang="fr-BE" sz="1800" dirty="0" smtClean="0">
                <a:latin typeface="Gill Sans MT" pitchFamily="34" charset="0"/>
                <a:ea typeface="Calibri" pitchFamily="34" charset="0"/>
                <a:cs typeface="Calibri" pitchFamily="34" charset="0"/>
              </a:rPr>
              <a:t> feedbacks  »</a:t>
            </a:r>
            <a:endParaRPr lang="fr-BE" sz="2000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37</a:t>
            </a:fld>
            <a:endParaRPr lang="fr-FR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200" dirty="0" smtClean="0">
                <a:latin typeface="Calibri (En-têtes)"/>
              </a:rPr>
              <a:t>Notion de feedback formatif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147248" cy="5040560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fr-BE" sz="1800" dirty="0" smtClean="0">
                <a:latin typeface="Gill Sans MT" panose="020B0502020104020203" pitchFamily="34" charset="0"/>
              </a:rPr>
              <a:t>Au </a:t>
            </a:r>
            <a:r>
              <a:rPr lang="fr-BE" sz="1800" dirty="0">
                <a:latin typeface="Gill Sans MT" panose="020B0502020104020203" pitchFamily="34" charset="0"/>
              </a:rPr>
              <a:t>sens strict :  </a:t>
            </a:r>
            <a:endParaRPr lang="fr-BE" sz="1800" dirty="0" smtClean="0">
              <a:latin typeface="Gill Sans MT" panose="020B0502020104020203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fr-BE" sz="1800" i="1" dirty="0" smtClean="0">
                <a:latin typeface="Gill Sans MT" panose="020B0502020104020203" pitchFamily="34" charset="0"/>
              </a:rPr>
              <a:t>information </a:t>
            </a:r>
            <a:r>
              <a:rPr lang="fr-BE" sz="1800" i="1" dirty="0">
                <a:latin typeface="Gill Sans MT" panose="020B0502020104020203" pitchFamily="34" charset="0"/>
              </a:rPr>
              <a:t>donnée par un enseignant suite à l’évaluation d’un travail écrit ou oral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dirty="0" smtClean="0">
                <a:latin typeface="Gill Sans MT" panose="020B0502020104020203" pitchFamily="34" charset="0"/>
              </a:rPr>
              <a:t>(</a:t>
            </a:r>
            <a:r>
              <a:rPr lang="fr-BE" sz="1800" dirty="0">
                <a:latin typeface="Gill Sans MT" panose="020B0502020104020203" pitchFamily="34" charset="0"/>
              </a:rPr>
              <a:t>Lambert et al., 2009)</a:t>
            </a:r>
          </a:p>
          <a:p>
            <a:pPr>
              <a:buClr>
                <a:srgbClr val="92D050"/>
              </a:buClr>
            </a:pPr>
            <a:endParaRPr lang="fr-BE" sz="18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1800" dirty="0" smtClean="0">
                <a:latin typeface="Gill Sans MT" panose="020B0502020104020203" pitchFamily="34" charset="0"/>
              </a:rPr>
              <a:t>Au sens large :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n-US" sz="1800" i="1" dirty="0">
                <a:latin typeface="Gill Sans MT" panose="020B0502020104020203" pitchFamily="34" charset="0"/>
              </a:rPr>
              <a:t>information provided by an agent (e.g., teacher, peer, book, parent, self, experience) </a:t>
            </a:r>
            <a:r>
              <a:rPr lang="en-US" sz="1800" i="1" dirty="0" smtClean="0">
                <a:latin typeface="Gill Sans MT" panose="020B0502020104020203" pitchFamily="34" charset="0"/>
              </a:rPr>
              <a:t/>
            </a:r>
            <a:br>
              <a:rPr lang="en-US" sz="1800" i="1" dirty="0" smtClean="0">
                <a:latin typeface="Gill Sans MT" panose="020B0502020104020203" pitchFamily="34" charset="0"/>
              </a:rPr>
            </a:br>
            <a:r>
              <a:rPr lang="en-US" sz="1800" i="1" dirty="0" smtClean="0">
                <a:latin typeface="Gill Sans MT" panose="020B0502020104020203" pitchFamily="34" charset="0"/>
              </a:rPr>
              <a:t>regarding </a:t>
            </a:r>
            <a:r>
              <a:rPr lang="en-US" sz="1800" i="1" dirty="0">
                <a:latin typeface="Gill Sans MT" panose="020B0502020104020203" pitchFamily="34" charset="0"/>
              </a:rPr>
              <a:t>aspects of one’s performance </a:t>
            </a:r>
            <a:r>
              <a:rPr lang="en-US" sz="1800" dirty="0" smtClean="0">
                <a:latin typeface="Gill Sans MT" panose="020B0502020104020203" pitchFamily="34" charset="0"/>
              </a:rPr>
              <a:t>(</a:t>
            </a:r>
            <a:r>
              <a:rPr lang="en-US" sz="1800" dirty="0">
                <a:latin typeface="Gill Sans MT" panose="020B0502020104020203" pitchFamily="34" charset="0"/>
              </a:rPr>
              <a:t>Hattie &amp; </a:t>
            </a:r>
            <a:r>
              <a:rPr lang="en-US" sz="1800" dirty="0" err="1">
                <a:latin typeface="Gill Sans MT" panose="020B0502020104020203" pitchFamily="34" charset="0"/>
              </a:rPr>
              <a:t>Timperley</a:t>
            </a:r>
            <a:r>
              <a:rPr lang="en-US" sz="1800" dirty="0">
                <a:latin typeface="Gill Sans MT" panose="020B0502020104020203" pitchFamily="34" charset="0"/>
              </a:rPr>
              <a:t>, 2007) </a:t>
            </a:r>
            <a:endParaRPr lang="en-US" sz="1800" dirty="0" smtClean="0">
              <a:latin typeface="Gill Sans MT" panose="020B0502020104020203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fr-BE" sz="1800" dirty="0" smtClean="0">
                <a:latin typeface="Gill Sans MT" panose="020B0502020104020203" pitchFamily="34" charset="0"/>
              </a:rPr>
              <a:t>	</a:t>
            </a:r>
          </a:p>
          <a:p>
            <a:pPr>
              <a:buClr>
                <a:srgbClr val="92D050"/>
              </a:buClr>
            </a:pPr>
            <a:r>
              <a:rPr lang="fr-BE" sz="1800" dirty="0" smtClean="0">
                <a:latin typeface="Gill Sans MT" panose="020B0502020104020203" pitchFamily="34" charset="0"/>
              </a:rPr>
              <a:t>Finalité : 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n-US" sz="1800" i="1" dirty="0" smtClean="0">
                <a:latin typeface="Gill Sans MT" panose="020B0502020104020203" pitchFamily="34" charset="0"/>
              </a:rPr>
              <a:t>… </a:t>
            </a:r>
            <a:r>
              <a:rPr lang="en-US" sz="1800" i="1" dirty="0">
                <a:latin typeface="Gill Sans MT" panose="020B0502020104020203" pitchFamily="34" charset="0"/>
              </a:rPr>
              <a:t>intended to modify thinking or behavior for the purpose of improving learning </a:t>
            </a:r>
            <a:r>
              <a:rPr lang="en-US" sz="1800" i="1" dirty="0" smtClean="0">
                <a:latin typeface="Gill Sans MT" panose="020B0502020104020203" pitchFamily="34" charset="0"/>
              </a:rPr>
              <a:t/>
            </a:r>
            <a:br>
              <a:rPr lang="en-US" sz="1800" i="1" dirty="0" smtClean="0">
                <a:latin typeface="Gill Sans MT" panose="020B0502020104020203" pitchFamily="34" charset="0"/>
              </a:rPr>
            </a:br>
            <a:r>
              <a:rPr lang="en-US" sz="1800" dirty="0" smtClean="0">
                <a:latin typeface="Gill Sans MT" panose="020B0502020104020203" pitchFamily="34" charset="0"/>
              </a:rPr>
              <a:t>(</a:t>
            </a:r>
            <a:r>
              <a:rPr lang="en-US" sz="1800" dirty="0">
                <a:latin typeface="Gill Sans MT" panose="020B0502020104020203" pitchFamily="34" charset="0"/>
              </a:rPr>
              <a:t>Shute, 2008)</a:t>
            </a:r>
            <a:endParaRPr lang="fr-BE" sz="1800" dirty="0" smtClean="0">
              <a:latin typeface="Gill Sans MT" panose="020B0502020104020203" pitchFamily="34" charset="0"/>
            </a:endParaRPr>
          </a:p>
          <a:p>
            <a:pPr marL="0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fr-BE" sz="1800" dirty="0" smtClean="0">
                <a:latin typeface="Gill Sans MT" panose="020B0502020104020203" pitchFamily="34" charset="0"/>
              </a:rPr>
              <a:t>			 </a:t>
            </a:r>
          </a:p>
          <a:p>
            <a:pPr marL="0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fr-BE" sz="1800" dirty="0">
                <a:latin typeface="Gill Sans MT" panose="020B0502020104020203" pitchFamily="34" charset="0"/>
              </a:rPr>
              <a:t>	</a:t>
            </a:r>
            <a:r>
              <a:rPr lang="fr-BE" sz="1800" dirty="0" smtClean="0">
                <a:latin typeface="Gill Sans MT" panose="020B0502020104020203" pitchFamily="34" charset="0"/>
              </a:rPr>
              <a:t>		</a:t>
            </a:r>
            <a:r>
              <a:rPr lang="fr-BE" sz="18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l’autorégulation</a:t>
            </a:r>
            <a:r>
              <a:rPr lang="fr-BE" sz="1800" dirty="0" smtClean="0">
                <a:latin typeface="Gill Sans MT" panose="020B0502020104020203" pitchFamily="34" charset="0"/>
              </a:rPr>
              <a:t> : raison d’être du feedback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endParaRPr lang="fr-BE" sz="1800" dirty="0" smtClean="0"/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fr-BE" sz="1800" dirty="0"/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endParaRPr lang="fr-BE" sz="1800" dirty="0" smtClean="0">
              <a:solidFill>
                <a:schemeClr val="accent4"/>
              </a:solidFill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fr-BE" sz="1800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38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2483768" y="5301208"/>
            <a:ext cx="720080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88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>
                <a:latin typeface="Gill Sans MT (Corps)"/>
              </a:rPr>
              <a:t>Le projet « Feedbacks 1</a:t>
            </a:r>
            <a:r>
              <a:rPr lang="fr-BE" sz="2800" baseline="30000" dirty="0" smtClean="0">
                <a:latin typeface="Gill Sans MT (Corps)"/>
              </a:rPr>
              <a:t>er</a:t>
            </a:r>
            <a:r>
              <a:rPr lang="fr-BE" sz="2800" dirty="0" smtClean="0">
                <a:latin typeface="Gill Sans MT (Corps)"/>
              </a:rPr>
              <a:t> Bac » : finalités</a:t>
            </a:r>
            <a:endParaRPr lang="fr-BE" sz="2800" dirty="0">
              <a:latin typeface="Gill Sans MT (Corps)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87490" y="1426391"/>
            <a:ext cx="8507288" cy="4937760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fr-BE" sz="2400" dirty="0">
                <a:latin typeface="Gill Sans MT" panose="020B0502020104020203" pitchFamily="34" charset="0"/>
              </a:rPr>
              <a:t>Objectif : </a:t>
            </a:r>
            <a:endParaRPr lang="fr-BE" sz="2400" dirty="0" smtClean="0">
              <a:latin typeface="Gill Sans MT" panose="020B0502020104020203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fr-BE" sz="2000" dirty="0" smtClean="0">
                <a:latin typeface="Gill Sans MT" panose="020B0502020104020203" pitchFamily="34" charset="0"/>
              </a:rPr>
              <a:t>développer </a:t>
            </a:r>
            <a:r>
              <a:rPr lang="fr-BE" sz="2000" dirty="0">
                <a:latin typeface="Gill Sans MT" panose="020B0502020104020203" pitchFamily="34" charset="0"/>
              </a:rPr>
              <a:t>et  intégrer des pratiques de feedbacks formatifs adaptées dans des cours de 1er Bac de mêmes </a:t>
            </a:r>
            <a:r>
              <a:rPr lang="fr-BE" sz="2000" dirty="0" smtClean="0">
                <a:latin typeface="Gill Sans MT" panose="020B0502020104020203" pitchFamily="34" charset="0"/>
              </a:rPr>
              <a:t>filières</a:t>
            </a:r>
          </a:p>
          <a:p>
            <a:pPr marL="0" indent="0">
              <a:buClr>
                <a:srgbClr val="92D050"/>
              </a:buClr>
              <a:buNone/>
            </a:pPr>
            <a:endParaRPr lang="fr-BE" sz="24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2400" dirty="0">
                <a:latin typeface="Gill Sans MT" panose="020B0502020104020203" pitchFamily="34" charset="0"/>
              </a:rPr>
              <a:t>Bénéfices pour les étudiants de 1er Bac </a:t>
            </a:r>
            <a:r>
              <a:rPr lang="fr-BE" sz="2400" dirty="0" smtClean="0">
                <a:latin typeface="Gill Sans MT" panose="020B0502020104020203" pitchFamily="34" charset="0"/>
              </a:rPr>
              <a:t>: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fr-BE" sz="2000" dirty="0" smtClean="0">
                <a:latin typeface="Gill Sans MT" panose="020B0502020104020203" pitchFamily="34" charset="0"/>
              </a:rPr>
              <a:t>adaptation </a:t>
            </a:r>
            <a:r>
              <a:rPr lang="fr-BE" sz="2000" dirty="0">
                <a:latin typeface="Gill Sans MT" panose="020B0502020104020203" pitchFamily="34" charset="0"/>
              </a:rPr>
              <a:t>aux exigences universitaires, développement de la capacité </a:t>
            </a:r>
            <a:r>
              <a:rPr lang="fr-BE" sz="2000" dirty="0" smtClean="0">
                <a:latin typeface="Gill Sans MT" panose="020B0502020104020203" pitchFamily="34" charset="0"/>
              </a:rPr>
              <a:t>d’autorégulation </a:t>
            </a:r>
            <a:r>
              <a:rPr lang="fr-BE" sz="2000" dirty="0">
                <a:latin typeface="Gill Sans MT" panose="020B0502020104020203" pitchFamily="34" charset="0"/>
              </a:rPr>
              <a:t>et autonomisation plus </a:t>
            </a:r>
            <a:r>
              <a:rPr lang="fr-BE" sz="2000" dirty="0" smtClean="0">
                <a:latin typeface="Gill Sans MT" panose="020B0502020104020203" pitchFamily="34" charset="0"/>
              </a:rPr>
              <a:t>précoce</a:t>
            </a:r>
          </a:p>
          <a:p>
            <a:pPr marL="0" indent="0">
              <a:buClr>
                <a:srgbClr val="92D050"/>
              </a:buClr>
              <a:buNone/>
            </a:pPr>
            <a:endParaRPr lang="fr-BE" sz="24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2400" dirty="0" smtClean="0">
                <a:latin typeface="Gill Sans MT" panose="020B0502020104020203" pitchFamily="34" charset="0"/>
              </a:rPr>
              <a:t>Bénéfices </a:t>
            </a:r>
            <a:r>
              <a:rPr lang="fr-BE" sz="2400" dirty="0">
                <a:latin typeface="Gill Sans MT" panose="020B0502020104020203" pitchFamily="34" charset="0"/>
              </a:rPr>
              <a:t>pour les professeurs de 1er Bac : 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fr-BE" sz="2000" dirty="0">
                <a:latin typeface="Gill Sans MT" panose="020B0502020104020203" pitchFamily="34" charset="0"/>
              </a:rPr>
              <a:t>optimisation de la qualité pédagogique des dispositifs de cours individuels et de l’offre collective des filières impliquées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4A0AE-A1EB-42F9-8B92-969386B0050A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504431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5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>
                <a:latin typeface="+mn-lt"/>
              </a:rPr>
              <a:t>Traduction</a:t>
            </a:r>
            <a:r>
              <a:rPr lang="fr-BE" sz="2300" dirty="0" smtClean="0">
                <a:latin typeface="+mn-lt"/>
              </a:rPr>
              <a:t> en objectifs et lignes d’actions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2204864"/>
            <a:ext cx="4968552" cy="4032448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Objectifs : </a:t>
            </a:r>
          </a:p>
          <a:p>
            <a:pPr>
              <a:buClr>
                <a:srgbClr val="92D050"/>
              </a:buClr>
            </a:pPr>
            <a:r>
              <a:rPr lang="fr-BE" sz="1800" i="1" u="sng" dirty="0">
                <a:latin typeface="Gill Sans MT" panose="020B0502020104020203" pitchFamily="34" charset="0"/>
              </a:rPr>
              <a:t>informer les encadrants </a:t>
            </a:r>
            <a:r>
              <a:rPr lang="fr-BE" sz="1800" i="1" dirty="0">
                <a:latin typeface="Gill Sans MT" panose="020B0502020104020203" pitchFamily="34" charset="0"/>
              </a:rPr>
              <a:t>de </a:t>
            </a:r>
            <a:r>
              <a:rPr lang="fr-BE" sz="1800" i="1" dirty="0" smtClean="0">
                <a:latin typeface="Gill Sans MT" panose="020B0502020104020203" pitchFamily="34" charset="0"/>
              </a:rPr>
              <a:t>première année </a:t>
            </a:r>
            <a:r>
              <a:rPr lang="fr-BE" sz="1800" i="1" dirty="0">
                <a:latin typeface="Gill Sans MT" panose="020B0502020104020203" pitchFamily="34" charset="0"/>
              </a:rPr>
              <a:t>sur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i="1" dirty="0" smtClean="0">
                <a:latin typeface="Gill Sans MT" panose="020B0502020104020203" pitchFamily="34" charset="0"/>
              </a:rPr>
              <a:t>les </a:t>
            </a:r>
            <a:r>
              <a:rPr lang="fr-BE" sz="1800" i="1" dirty="0">
                <a:latin typeface="Gill Sans MT" panose="020B0502020104020203" pitchFamily="34" charset="0"/>
              </a:rPr>
              <a:t>structures d'aide à la réussite des étudiants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i="1" dirty="0" smtClean="0">
                <a:latin typeface="Gill Sans MT" panose="020B0502020104020203" pitchFamily="34" charset="0"/>
              </a:rPr>
              <a:t>et </a:t>
            </a:r>
            <a:r>
              <a:rPr lang="fr-BE" sz="1800" i="1" dirty="0">
                <a:latin typeface="Gill Sans MT" panose="020B0502020104020203" pitchFamily="34" charset="0"/>
              </a:rPr>
              <a:t>les cellules d'appui aux encadrants en matière de pédagogie </a:t>
            </a:r>
            <a:r>
              <a:rPr lang="fr-BE" sz="1800" i="1" dirty="0" smtClean="0">
                <a:latin typeface="Gill Sans MT" panose="020B0502020104020203" pitchFamily="34" charset="0"/>
              </a:rPr>
              <a:t>universitaire ; </a:t>
            </a:r>
          </a:p>
          <a:p>
            <a:pPr>
              <a:buClr>
                <a:srgbClr val="92D050"/>
              </a:buClr>
            </a:pPr>
            <a:r>
              <a:rPr lang="fr-BE" sz="1800" i="1" u="sng" dirty="0" smtClean="0">
                <a:latin typeface="Gill Sans MT" panose="020B0502020104020203" pitchFamily="34" charset="0"/>
              </a:rPr>
              <a:t>valoriser </a:t>
            </a:r>
            <a:r>
              <a:rPr lang="fr-BE" sz="1800" i="1" u="sng" dirty="0">
                <a:latin typeface="Gill Sans MT" panose="020B0502020104020203" pitchFamily="34" charset="0"/>
              </a:rPr>
              <a:t>les initiatives innovantes </a:t>
            </a:r>
            <a:r>
              <a:rPr lang="fr-BE" sz="1800" i="1" dirty="0">
                <a:latin typeface="Gill Sans MT" panose="020B0502020104020203" pitchFamily="34" charset="0"/>
              </a:rPr>
              <a:t>prises en première année des différents </a:t>
            </a:r>
            <a:r>
              <a:rPr lang="fr-BE" sz="1800" i="1" dirty="0" smtClean="0">
                <a:latin typeface="Gill Sans MT" panose="020B0502020104020203" pitchFamily="34" charset="0"/>
              </a:rPr>
              <a:t>cursus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favoriser </a:t>
            </a:r>
            <a:r>
              <a:rPr lang="fr-BE" sz="1800" i="1" dirty="0">
                <a:latin typeface="Gill Sans MT" panose="020B0502020104020203" pitchFamily="34" charset="0"/>
              </a:rPr>
              <a:t>une réflexion commune et un </a:t>
            </a:r>
            <a:r>
              <a:rPr lang="fr-BE" sz="1800" i="1" u="sng" dirty="0">
                <a:latin typeface="Gill Sans MT" panose="020B0502020104020203" pitchFamily="34" charset="0"/>
              </a:rPr>
              <a:t>échange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de </a:t>
            </a:r>
            <a:r>
              <a:rPr lang="fr-BE" sz="1800" i="1" u="sng" dirty="0">
                <a:latin typeface="Gill Sans MT" panose="020B0502020104020203" pitchFamily="34" charset="0"/>
              </a:rPr>
              <a:t>bonnes pratiques </a:t>
            </a:r>
            <a:r>
              <a:rPr lang="fr-BE" sz="1800" i="1" dirty="0">
                <a:latin typeface="Gill Sans MT" panose="020B0502020104020203" pitchFamily="34" charset="0"/>
              </a:rPr>
              <a:t>entre les </a:t>
            </a:r>
            <a:r>
              <a:rPr lang="fr-BE" sz="1800" i="1" dirty="0" smtClean="0">
                <a:latin typeface="Gill Sans MT" panose="020B0502020104020203" pitchFamily="34" charset="0"/>
              </a:rPr>
              <a:t>encadrants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aider </a:t>
            </a:r>
            <a:r>
              <a:rPr lang="fr-BE" sz="1800" i="1" dirty="0">
                <a:latin typeface="Gill Sans MT" panose="020B0502020104020203" pitchFamily="34" charset="0"/>
              </a:rPr>
              <a:t>ces derniers dans leurs </a:t>
            </a:r>
            <a:r>
              <a:rPr lang="fr-BE" sz="1800" i="1" u="sng" dirty="0">
                <a:latin typeface="Gill Sans MT" panose="020B0502020104020203" pitchFamily="34" charset="0"/>
              </a:rPr>
              <a:t>réalisations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concrètes</a:t>
            </a:r>
            <a:r>
              <a:rPr lang="fr-BE" sz="1800" i="1" dirty="0" smtClean="0">
                <a:latin typeface="Gill Sans MT" panose="020B0502020104020203" pitchFamily="34" charset="0"/>
              </a:rPr>
              <a:t> 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développer </a:t>
            </a:r>
            <a:r>
              <a:rPr lang="fr-BE" sz="1800" i="1" dirty="0">
                <a:latin typeface="Gill Sans MT" panose="020B0502020104020203" pitchFamily="34" charset="0"/>
              </a:rPr>
              <a:t>un catalogue d'offres de </a:t>
            </a:r>
            <a:r>
              <a:rPr lang="fr-BE" sz="1800" i="1" u="sng" dirty="0">
                <a:latin typeface="Gill Sans MT" panose="020B0502020104020203" pitchFamily="34" charset="0"/>
              </a:rPr>
              <a:t>séminaires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et </a:t>
            </a:r>
            <a:r>
              <a:rPr lang="fr-BE" sz="1800" i="1" u="sng" dirty="0">
                <a:latin typeface="Gill Sans MT" panose="020B0502020104020203" pitchFamily="34" charset="0"/>
              </a:rPr>
              <a:t>modules de formation</a:t>
            </a:r>
            <a:r>
              <a:rPr lang="fr-BE" sz="1800" i="1" dirty="0">
                <a:latin typeface="Gill Sans MT" panose="020B0502020104020203" pitchFamily="34" charset="0"/>
              </a:rPr>
              <a:t>. 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4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9512" y="1124744"/>
            <a:ext cx="8229600" cy="1214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fr-BE" sz="2200" b="1" dirty="0" smtClean="0">
                <a:latin typeface="Gill Sans MT" panose="020B0502020104020203" pitchFamily="34" charset="0"/>
              </a:rPr>
              <a:t>CDS =</a:t>
            </a:r>
          </a:p>
          <a:p>
            <a:pPr algn="ctr">
              <a:buFont typeface="Arial" pitchFamily="34" charset="0"/>
              <a:buNone/>
            </a:pPr>
            <a:r>
              <a:rPr lang="fr-BE" sz="2200" b="1" dirty="0" smtClean="0">
                <a:latin typeface="Gill Sans MT" panose="020B0502020104020203" pitchFamily="34" charset="0"/>
              </a:rPr>
              <a:t>Conseiller - Encadrer - Former </a:t>
            </a:r>
          </a:p>
          <a:p>
            <a:pPr algn="r">
              <a:buFont typeface="Arial" pitchFamily="34" charset="0"/>
              <a:buNone/>
            </a:pPr>
            <a:r>
              <a:rPr lang="fr-BE" sz="2200" dirty="0" smtClean="0">
                <a:latin typeface="Gill Sans MT" panose="020B0502020104020203" pitchFamily="34" charset="0"/>
              </a:rPr>
              <a:t>les enseignants de 1</a:t>
            </a:r>
            <a:r>
              <a:rPr lang="fr-BE" sz="22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200" dirty="0" smtClean="0">
                <a:latin typeface="Gill Sans MT" panose="020B0502020104020203" pitchFamily="34" charset="0"/>
              </a:rPr>
              <a:t> BAC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12568" y="3414479"/>
            <a:ext cx="3923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fr-BE" sz="2000" b="1" dirty="0" smtClean="0">
                <a:latin typeface="Gill Sans MT" panose="020B0502020104020203" pitchFamily="34" charset="0"/>
              </a:rPr>
              <a:t>Lignes d’actions :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Enquête auprès des jury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latin typeface="Gill Sans MT" panose="020B0502020104020203" pitchFamily="34" charset="0"/>
              </a:rPr>
              <a:t>Séances CDS </a:t>
            </a:r>
            <a:r>
              <a:rPr lang="fr-BE" sz="2000" dirty="0" smtClean="0">
                <a:latin typeface="Gill Sans MT" panose="020B0502020104020203" pitchFamily="34" charset="0"/>
              </a:rPr>
              <a:t>(présentielles)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Site des vidéos du CDS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Séminaires de suivi en ligne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Projet « Feedbacks 1</a:t>
            </a:r>
            <a:r>
              <a:rPr lang="fr-BE" sz="20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000" dirty="0" smtClean="0">
                <a:latin typeface="Gill Sans MT" panose="020B0502020104020203" pitchFamily="34" charset="0"/>
              </a:rPr>
              <a:t> Bac »</a:t>
            </a:r>
          </a:p>
          <a:p>
            <a:endParaRPr lang="fr-BE" sz="2000" dirty="0"/>
          </a:p>
        </p:txBody>
      </p:sp>
      <p:sp>
        <p:nvSpPr>
          <p:cNvPr id="9" name="Rectangle 8"/>
          <p:cNvSpPr/>
          <p:nvPr/>
        </p:nvSpPr>
        <p:spPr>
          <a:xfrm>
            <a:off x="5112568" y="3414478"/>
            <a:ext cx="3779912" cy="1958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078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7" grpId="0"/>
      <p:bldP spid="8" grpId="0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/>
          <a:lstStyle/>
          <a:p>
            <a:pPr>
              <a:defRPr/>
            </a:pPr>
            <a:r>
              <a:rPr lang="fr-BE" sz="2800" dirty="0" smtClean="0">
                <a:latin typeface="+mn-lt"/>
              </a:rPr>
              <a:t>Le fonctionnement : lignes directrices du projet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72195"/>
            <a:ext cx="8507288" cy="4937125"/>
          </a:xfrm>
        </p:spPr>
        <p:txBody>
          <a:bodyPr>
            <a:normAutofit lnSpcReduction="10000"/>
          </a:bodyPr>
          <a:lstStyle/>
          <a:p>
            <a:pPr>
              <a:buClr>
                <a:srgbClr val="92D050"/>
              </a:buClr>
            </a:pPr>
            <a:r>
              <a:rPr lang="fr-BE" sz="2400" dirty="0" smtClean="0">
                <a:latin typeface="Gill Sans MT" panose="020B0502020104020203" pitchFamily="34" charset="0"/>
              </a:rPr>
              <a:t>Un binôme d’accompagnateurs multidisciplinaire à ½ temps :</a:t>
            </a:r>
            <a:endParaRPr lang="fr-BE" sz="2000" dirty="0" smtClean="0">
              <a:latin typeface="Gill Sans MT" panose="020B0502020104020203" pitchFamily="34" charset="0"/>
            </a:endParaRPr>
          </a:p>
          <a:p>
            <a:pPr lvl="1">
              <a:buClr>
                <a:srgbClr val="92D050"/>
              </a:buClr>
            </a:pPr>
            <a:r>
              <a:rPr lang="fr-BE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Un(e) spécialiste disciplinaire (facultaire) + un(e) pédagogue généraliste</a:t>
            </a:r>
            <a:r>
              <a:rPr lang="fr-BE" sz="2000" dirty="0" smtClean="0">
                <a:latin typeface="Gill Sans MT" panose="020B0502020104020203" pitchFamily="34" charset="0"/>
              </a:rPr>
              <a:t/>
            </a:r>
            <a:br>
              <a:rPr lang="fr-BE" sz="2000" dirty="0" smtClean="0">
                <a:latin typeface="Gill Sans MT" panose="020B0502020104020203" pitchFamily="34" charset="0"/>
              </a:rPr>
            </a:br>
            <a:endParaRPr lang="fr-BE" sz="20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2400" dirty="0" smtClean="0">
                <a:latin typeface="Gill Sans MT" panose="020B0502020104020203" pitchFamily="34" charset="0"/>
              </a:rPr>
              <a:t>Une cellule CDS - SGE de supervision et de soutien : </a:t>
            </a:r>
            <a:endParaRPr lang="fr-BE" sz="2400" dirty="0">
              <a:latin typeface="Gill Sans MT" panose="020B0502020104020203" pitchFamily="34" charset="0"/>
            </a:endParaRPr>
          </a:p>
          <a:p>
            <a:pPr lvl="1">
              <a:buClr>
                <a:srgbClr val="92D050"/>
              </a:buClr>
            </a:pPr>
            <a:r>
              <a:rPr lang="fr-BE" sz="21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garante de l’adéquation aux besoins de la Fac et de l’avancement du projet</a:t>
            </a:r>
            <a:endParaRPr lang="fr-BE" sz="2100" dirty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sz="20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2400" dirty="0" smtClean="0">
                <a:latin typeface="Gill Sans MT" panose="020B0502020104020203" pitchFamily="34" charset="0"/>
              </a:rPr>
              <a:t>Une </a:t>
            </a:r>
            <a:r>
              <a:rPr lang="fr-BE" sz="2400" dirty="0">
                <a:latin typeface="Gill Sans MT" panose="020B0502020104020203" pitchFamily="34" charset="0"/>
              </a:rPr>
              <a:t>alternance de phases individuelles et collectives </a:t>
            </a:r>
            <a:r>
              <a:rPr lang="fr-BE" sz="2400" dirty="0" smtClean="0">
                <a:latin typeface="Gill Sans MT" panose="020B0502020104020203" pitchFamily="34" charset="0"/>
              </a:rPr>
              <a:t>:</a:t>
            </a:r>
          </a:p>
          <a:p>
            <a:pPr lvl="1">
              <a:buClr>
                <a:srgbClr val="92D050"/>
              </a:buClr>
            </a:pPr>
            <a:r>
              <a:rPr lang="fr-BE" sz="2000" dirty="0" smtClean="0">
                <a:latin typeface="Gill Sans MT" panose="020B0502020104020203" pitchFamily="34" charset="0"/>
              </a:rPr>
              <a:t>accompagnement </a:t>
            </a:r>
            <a:r>
              <a:rPr lang="fr-BE" sz="2000" dirty="0">
                <a:latin typeface="Gill Sans MT" panose="020B0502020104020203" pitchFamily="34" charset="0"/>
              </a:rPr>
              <a:t>personnel de chaque enseignant + séances </a:t>
            </a:r>
            <a:r>
              <a:rPr lang="fr-BE" sz="2000" dirty="0" smtClean="0">
                <a:latin typeface="Gill Sans MT" panose="020B0502020104020203" pitchFamily="34" charset="0"/>
              </a:rPr>
              <a:t>plénière</a:t>
            </a:r>
          </a:p>
          <a:p>
            <a:pPr>
              <a:buClr>
                <a:srgbClr val="92D050"/>
              </a:buClr>
            </a:pPr>
            <a:endParaRPr lang="fr-BE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Un cadre théorique opérationnel  : </a:t>
            </a:r>
            <a:endParaRPr lang="fr-BE" sz="20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1">
              <a:buClr>
                <a:srgbClr val="92D050"/>
              </a:buClr>
            </a:pPr>
            <a:r>
              <a:rPr lang="fr-BE" sz="2000" i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12 principes d’une bonne pratiques du feedback en 1</a:t>
            </a:r>
            <a:r>
              <a:rPr lang="fr-BE" sz="2000" i="1" baseline="30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ère</a:t>
            </a:r>
            <a:r>
              <a:rPr lang="fr-BE" sz="2000" i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année </a:t>
            </a:r>
            <a:r>
              <a:rPr lang="fr-BE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(Nicol, 2009)</a:t>
            </a:r>
            <a:r>
              <a:rPr lang="fr-BE" sz="2400" dirty="0" smtClean="0">
                <a:solidFill>
                  <a:schemeClr val="tx1"/>
                </a:solidFill>
              </a:rPr>
              <a:t/>
            </a:r>
            <a:br>
              <a:rPr lang="fr-BE" sz="2400" dirty="0" smtClean="0">
                <a:solidFill>
                  <a:schemeClr val="tx1"/>
                </a:solidFill>
              </a:rPr>
            </a:br>
            <a:endParaRPr lang="fr-BE" sz="2400" dirty="0" smtClean="0">
              <a:solidFill>
                <a:schemeClr val="tx1"/>
              </a:solidFill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C84AE69-37E5-4EC0-A972-8FFE3AE81D70}" type="slidenum">
              <a:rPr lang="fr-FR" smtClean="0"/>
              <a:pPr/>
              <a:t>40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1"/>
            <a:ext cx="5400600" cy="5386573"/>
          </a:xfr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50713" y="252226"/>
            <a:ext cx="8641085" cy="9906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>
                <a:solidFill>
                  <a:schemeClr val="tx1"/>
                </a:solidFill>
              </a:rPr>
              <a:t>12 principes d’une bonne pratique de feedbacks</a:t>
            </a:r>
            <a:r>
              <a:rPr lang="fr-BE" sz="2400" dirty="0" smtClean="0"/>
              <a:t> (Nicol, 2009)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58787" y="449657"/>
            <a:ext cx="8424936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8" y="1772816"/>
            <a:ext cx="9073008" cy="4177611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BE" sz="2400" dirty="0" smtClean="0">
                <a:latin typeface="Gill Sans MT (Corps)"/>
              </a:rPr>
              <a:t>Une trentaine d’activités nouvelles au niveau des cours</a:t>
            </a:r>
            <a:endParaRPr lang="fr-BE" sz="2400" dirty="0">
              <a:latin typeface="Gill Sans MT (Corps)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55576" y="504431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1615"/>
            <a:ext cx="6624736" cy="6606386"/>
          </a:xfrm>
        </p:spPr>
      </p:pic>
    </p:spTree>
    <p:extLst>
      <p:ext uri="{BB962C8B-B14F-4D97-AF65-F5344CB8AC3E}">
        <p14:creationId xmlns:p14="http://schemas.microsoft.com/office/powerpoint/2010/main" val="32178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09" y="4031976"/>
            <a:ext cx="3520706" cy="26373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031976"/>
            <a:ext cx="3522395" cy="26373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06" y="1151656"/>
            <a:ext cx="3527162" cy="26523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962" y="1151656"/>
            <a:ext cx="3487931" cy="2619069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BE" sz="2400" dirty="0" smtClean="0">
                <a:latin typeface="Gill Sans MT (Corps)"/>
              </a:rPr>
              <a:t>Des développements à visée collective</a:t>
            </a:r>
            <a:endParaRPr lang="fr-BE" sz="2400" dirty="0">
              <a:latin typeface="Gill Sans MT (Corps)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55576" y="346425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/>
          <a:lstStyle/>
          <a:p>
            <a:pPr>
              <a:defRPr/>
            </a:pPr>
            <a:r>
              <a:rPr lang="fr-BE" sz="2800" dirty="0" smtClean="0">
                <a:latin typeface="+mn-lt"/>
              </a:rPr>
              <a:t>Conclusion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72195"/>
            <a:ext cx="8507288" cy="4937125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</a:pPr>
            <a:r>
              <a:rPr lang="fr-BE" sz="2400" dirty="0" smtClean="0">
                <a:latin typeface="Gill Sans MT" panose="020B0502020104020203" pitchFamily="34" charset="0"/>
              </a:rPr>
              <a:t>Le CDS à l’image du premier BAC lui-même…</a:t>
            </a:r>
          </a:p>
          <a:p>
            <a:pPr>
              <a:buClr>
                <a:srgbClr val="92D050"/>
              </a:buClr>
            </a:pPr>
            <a:endParaRPr lang="fr-BE" sz="2400" dirty="0" smtClean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r>
              <a:rPr lang="fr-BE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… une porte d’entrée, un entre-deux </a:t>
            </a:r>
          </a:p>
          <a:p>
            <a:pPr lvl="1">
              <a:buClr>
                <a:srgbClr val="92D050"/>
              </a:buClr>
            </a:pPr>
            <a:r>
              <a:rPr lang="fr-BE" sz="2000" dirty="0">
                <a:latin typeface="Gill Sans MT" panose="020B0502020104020203" pitchFamily="34" charset="0"/>
              </a:rPr>
              <a:t>p</a:t>
            </a:r>
            <a:r>
              <a:rPr lang="fr-BE" sz="2000" dirty="0" smtClean="0">
                <a:latin typeface="Gill Sans MT" panose="020B0502020104020203" pitchFamily="34" charset="0"/>
              </a:rPr>
              <a:t>oursuivant des objectifs de sensibilisation </a:t>
            </a:r>
            <a:br>
              <a:rPr lang="fr-BE" sz="2000" dirty="0" smtClean="0">
                <a:latin typeface="Gill Sans MT" panose="020B0502020104020203" pitchFamily="34" charset="0"/>
              </a:rPr>
            </a:br>
            <a:r>
              <a:rPr lang="fr-BE" sz="2000" dirty="0" smtClean="0">
                <a:latin typeface="Gill Sans MT" panose="020B0502020104020203" pitchFamily="34" charset="0"/>
              </a:rPr>
              <a:t>(</a:t>
            </a:r>
            <a:r>
              <a:rPr lang="fr-BE" sz="2000" dirty="0">
                <a:latin typeface="Gill Sans MT" panose="020B0502020104020203" pitchFamily="34" charset="0"/>
              </a:rPr>
              <a:t>plus </a:t>
            </a:r>
            <a:r>
              <a:rPr lang="fr-BE" sz="2000" dirty="0" smtClean="0">
                <a:latin typeface="Gill Sans MT" panose="020B0502020104020203" pitchFamily="34" charset="0"/>
              </a:rPr>
              <a:t>directement que de formation)</a:t>
            </a:r>
            <a:r>
              <a:rPr lang="fr-BE" sz="2000" dirty="0">
                <a:latin typeface="Gill Sans MT" panose="020B0502020104020203" pitchFamily="34" charset="0"/>
              </a:rPr>
              <a:t> </a:t>
            </a:r>
            <a:endParaRPr lang="fr-BE" sz="2000" dirty="0" smtClean="0">
              <a:latin typeface="Gill Sans MT" panose="020B0502020104020203" pitchFamily="34" charset="0"/>
            </a:endParaRPr>
          </a:p>
          <a:p>
            <a:pPr lvl="1">
              <a:buClr>
                <a:srgbClr val="92D050"/>
              </a:buClr>
            </a:pPr>
            <a:r>
              <a:rPr lang="fr-BE" sz="2000" dirty="0">
                <a:latin typeface="Gill Sans MT" panose="020B0502020104020203" pitchFamily="34" charset="0"/>
              </a:rPr>
              <a:t>a</a:t>
            </a:r>
            <a:r>
              <a:rPr lang="fr-BE" sz="2000" dirty="0" smtClean="0">
                <a:latin typeface="Gill Sans MT" panose="020B0502020104020203" pitchFamily="34" charset="0"/>
              </a:rPr>
              <a:t>u service de mises </a:t>
            </a:r>
            <a:r>
              <a:rPr lang="fr-BE" sz="2000" dirty="0">
                <a:latin typeface="Gill Sans MT" panose="020B0502020104020203" pitchFamily="34" charset="0"/>
              </a:rPr>
              <a:t>en relation </a:t>
            </a:r>
            <a:r>
              <a:rPr lang="fr-BE" sz="2000" dirty="0" smtClean="0">
                <a:latin typeface="Gill Sans MT" panose="020B0502020104020203" pitchFamily="34" charset="0"/>
              </a:rPr>
              <a:t>et de collaborations </a:t>
            </a:r>
            <a:br>
              <a:rPr lang="fr-BE" sz="2000" dirty="0" smtClean="0">
                <a:latin typeface="Gill Sans MT" panose="020B0502020104020203" pitchFamily="34" charset="0"/>
              </a:rPr>
            </a:br>
            <a:r>
              <a:rPr lang="fr-BE" sz="2000" dirty="0" smtClean="0">
                <a:latin typeface="Gill Sans MT" panose="020B0502020104020203" pitchFamily="34" charset="0"/>
              </a:rPr>
              <a:t>(entre divers acteurs de l’IFRES, de </a:t>
            </a:r>
            <a:r>
              <a:rPr lang="fr-BE" sz="2000" dirty="0" err="1" smtClean="0">
                <a:latin typeface="Gill Sans MT" panose="020B0502020104020203" pitchFamily="34" charset="0"/>
              </a:rPr>
              <a:t>l’ULg</a:t>
            </a:r>
            <a:r>
              <a:rPr lang="fr-BE" sz="2000" dirty="0" smtClean="0">
                <a:latin typeface="Gill Sans MT" panose="020B0502020104020203" pitchFamily="34" charset="0"/>
              </a:rPr>
              <a:t>, du Pôle Liège Luxembourg)</a:t>
            </a:r>
          </a:p>
          <a:p>
            <a:pPr marL="457200" lvl="1" indent="0">
              <a:buClr>
                <a:srgbClr val="92D050"/>
              </a:buClr>
              <a:buNone/>
            </a:pPr>
            <a:endParaRPr lang="fr-BE" sz="2000" dirty="0" smtClean="0">
              <a:latin typeface="Gill Sans MT" panose="020B0502020104020203" pitchFamily="34" charset="0"/>
            </a:endParaRPr>
          </a:p>
          <a:p>
            <a:pPr marL="342900" lvl="1" indent="-342900">
              <a:buClr>
                <a:srgbClr val="92D050"/>
              </a:buClr>
              <a:buFont typeface="Arial" pitchFamily="34" charset="0"/>
              <a:buChar char="•"/>
            </a:pPr>
            <a:r>
              <a:rPr lang="fr-BE" sz="2400" dirty="0" smtClean="0">
                <a:latin typeface="Gill Sans MT" panose="020B0502020104020203" pitchFamily="34" charset="0"/>
              </a:rPr>
              <a:t>… pour des accomplissements pédagogiques de + en + concrets</a:t>
            </a:r>
          </a:p>
          <a:p>
            <a:pPr>
              <a:buClr>
                <a:srgbClr val="92D050"/>
              </a:buClr>
            </a:pPr>
            <a:endParaRPr lang="fr-BE" sz="2400" dirty="0">
              <a:latin typeface="Gill Sans MT" panose="020B0502020104020203" pitchFamily="34" charset="0"/>
            </a:endParaRPr>
          </a:p>
          <a:p>
            <a:pPr marL="457200" lvl="1" indent="0">
              <a:buClr>
                <a:srgbClr val="92D050"/>
              </a:buClr>
              <a:buNone/>
            </a:pPr>
            <a:endParaRPr lang="fr-BE" sz="2000" dirty="0">
              <a:latin typeface="Gill Sans MT" panose="020B0502020104020203" pitchFamily="34" charset="0"/>
            </a:endParaRPr>
          </a:p>
          <a:p>
            <a:pPr lvl="1">
              <a:buClr>
                <a:srgbClr val="92D050"/>
              </a:buClr>
            </a:pPr>
            <a:endParaRPr lang="fr-BE" sz="2100" dirty="0">
              <a:latin typeface="Gill Sans MT" panose="020B0502020104020203" pitchFamily="34" charset="0"/>
            </a:endParaRPr>
          </a:p>
          <a:p>
            <a:pPr>
              <a:buClr>
                <a:srgbClr val="92D050"/>
              </a:buClr>
            </a:pPr>
            <a:endParaRPr lang="fr-BE" sz="2400" dirty="0" smtClean="0">
              <a:solidFill>
                <a:schemeClr val="tx1"/>
              </a:solidFill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C84AE69-37E5-4EC0-A972-8FFE3AE81D70}" type="slidenum">
              <a:rPr lang="fr-FR" smtClean="0"/>
              <a:pPr/>
              <a:t>45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1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>
                <a:latin typeface="+mn-lt"/>
              </a:rPr>
              <a:t>Traduction</a:t>
            </a:r>
            <a:r>
              <a:rPr lang="fr-BE" sz="2300" dirty="0" smtClean="0">
                <a:latin typeface="+mn-lt"/>
              </a:rPr>
              <a:t> en objectifs et lignes d’actions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2204864"/>
            <a:ext cx="4968552" cy="4032448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Objectifs : </a:t>
            </a:r>
          </a:p>
          <a:p>
            <a:pPr>
              <a:buClr>
                <a:srgbClr val="92D050"/>
              </a:buClr>
            </a:pPr>
            <a:r>
              <a:rPr lang="fr-BE" sz="1800" i="1" u="sng" dirty="0">
                <a:latin typeface="Gill Sans MT" panose="020B0502020104020203" pitchFamily="34" charset="0"/>
              </a:rPr>
              <a:t>informer les encadrants </a:t>
            </a:r>
            <a:r>
              <a:rPr lang="fr-BE" sz="1800" i="1" dirty="0">
                <a:latin typeface="Gill Sans MT" panose="020B0502020104020203" pitchFamily="34" charset="0"/>
              </a:rPr>
              <a:t>de </a:t>
            </a:r>
            <a:r>
              <a:rPr lang="fr-BE" sz="1800" i="1" dirty="0" smtClean="0">
                <a:latin typeface="Gill Sans MT" panose="020B0502020104020203" pitchFamily="34" charset="0"/>
              </a:rPr>
              <a:t>première année </a:t>
            </a:r>
            <a:r>
              <a:rPr lang="fr-BE" sz="1800" i="1" dirty="0">
                <a:latin typeface="Gill Sans MT" panose="020B0502020104020203" pitchFamily="34" charset="0"/>
              </a:rPr>
              <a:t>sur les structures d'aide à la réussite des étudiants et les cellules d'appui aux encadrants en matière de pédagogie </a:t>
            </a:r>
            <a:r>
              <a:rPr lang="fr-BE" sz="1800" i="1" dirty="0" smtClean="0">
                <a:latin typeface="Gill Sans MT" panose="020B0502020104020203" pitchFamily="34" charset="0"/>
              </a:rPr>
              <a:t>universitaire ; </a:t>
            </a:r>
          </a:p>
          <a:p>
            <a:pPr>
              <a:buClr>
                <a:srgbClr val="92D050"/>
              </a:buClr>
            </a:pPr>
            <a: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valoriser </a:t>
            </a:r>
            <a:r>
              <a:rPr lang="fr-BE" sz="1800" i="1" u="sng" dirty="0">
                <a:solidFill>
                  <a:srgbClr val="92D050"/>
                </a:solidFill>
                <a:latin typeface="Gill Sans MT" panose="020B0502020104020203" pitchFamily="34" charset="0"/>
              </a:rPr>
              <a:t>les initiatives innovantes </a:t>
            </a:r>
            <a:r>
              <a:rPr lang="fr-BE" sz="1800" i="1" dirty="0">
                <a:latin typeface="Gill Sans MT" panose="020B0502020104020203" pitchFamily="34" charset="0"/>
              </a:rPr>
              <a:t>prises en première année des différents </a:t>
            </a:r>
            <a:r>
              <a:rPr lang="fr-BE" sz="1800" i="1" dirty="0" smtClean="0">
                <a:latin typeface="Gill Sans MT" panose="020B0502020104020203" pitchFamily="34" charset="0"/>
              </a:rPr>
              <a:t>cursus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favoriser </a:t>
            </a:r>
            <a:r>
              <a:rPr lang="fr-BE" sz="1800" i="1" dirty="0">
                <a:latin typeface="Gill Sans MT" panose="020B0502020104020203" pitchFamily="34" charset="0"/>
              </a:rPr>
              <a:t>une réflexion commune et un </a:t>
            </a:r>
            <a:r>
              <a:rPr lang="fr-BE" sz="1800" i="1" u="sng" dirty="0">
                <a:solidFill>
                  <a:srgbClr val="92D050"/>
                </a:solidFill>
                <a:latin typeface="Gill Sans MT" panose="020B0502020104020203" pitchFamily="34" charset="0"/>
              </a:rPr>
              <a:t>échange de bonnes pratiques </a:t>
            </a:r>
            <a:r>
              <a:rPr lang="fr-BE" sz="1800" i="1" dirty="0">
                <a:latin typeface="Gill Sans MT" panose="020B0502020104020203" pitchFamily="34" charset="0"/>
              </a:rPr>
              <a:t>entre les </a:t>
            </a:r>
            <a:r>
              <a:rPr lang="fr-BE" sz="1800" i="1" dirty="0" smtClean="0">
                <a:latin typeface="Gill Sans MT" panose="020B0502020104020203" pitchFamily="34" charset="0"/>
              </a:rPr>
              <a:t>encadrants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aider </a:t>
            </a:r>
            <a:r>
              <a:rPr lang="fr-BE" sz="1800" i="1" dirty="0">
                <a:latin typeface="Gill Sans MT" panose="020B0502020104020203" pitchFamily="34" charset="0"/>
              </a:rPr>
              <a:t>ces derniers dans leurs </a:t>
            </a:r>
            <a:r>
              <a:rPr lang="fr-BE" sz="1800" i="1" u="sng" dirty="0">
                <a:latin typeface="Gill Sans MT" panose="020B0502020104020203" pitchFamily="34" charset="0"/>
              </a:rPr>
              <a:t>réalisations </a:t>
            </a:r>
            <a:r>
              <a:rPr lang="fr-BE" sz="1800" i="1" u="sng" dirty="0" smtClean="0">
                <a:latin typeface="Gill Sans MT" panose="020B0502020104020203" pitchFamily="34" charset="0"/>
              </a:rPr>
              <a:t>concrètes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développer </a:t>
            </a:r>
            <a:r>
              <a:rPr lang="fr-BE" sz="1800" i="1" dirty="0">
                <a:latin typeface="Gill Sans MT" panose="020B0502020104020203" pitchFamily="34" charset="0"/>
              </a:rPr>
              <a:t>un catalogue d'offres de </a:t>
            </a:r>
            <a:r>
              <a:rPr lang="fr-BE" sz="1800" i="1" u="sng" dirty="0">
                <a:solidFill>
                  <a:srgbClr val="92D050"/>
                </a:solidFill>
                <a:latin typeface="Gill Sans MT" panose="020B0502020104020203" pitchFamily="34" charset="0"/>
              </a:rPr>
              <a:t>séminaires et modules de formation</a:t>
            </a:r>
            <a:r>
              <a:rPr lang="fr-BE" sz="1800" i="1" dirty="0">
                <a:latin typeface="Gill Sans MT" panose="020B0502020104020203" pitchFamily="34" charset="0"/>
              </a:rPr>
              <a:t>. 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5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9512" y="1124744"/>
            <a:ext cx="8229600" cy="1214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fr-BE" sz="2200" b="1" dirty="0" smtClean="0">
                <a:latin typeface="Gill Sans MT" panose="020B0502020104020203" pitchFamily="34" charset="0"/>
              </a:rPr>
              <a:t>CDS =</a:t>
            </a:r>
          </a:p>
          <a:p>
            <a:pPr algn="ctr">
              <a:buFont typeface="Arial" pitchFamily="34" charset="0"/>
              <a:buNone/>
            </a:pPr>
            <a:r>
              <a:rPr lang="fr-BE" sz="2200" b="1" dirty="0" smtClean="0">
                <a:latin typeface="Gill Sans MT" panose="020B0502020104020203" pitchFamily="34" charset="0"/>
              </a:rPr>
              <a:t>Conseiller - </a:t>
            </a:r>
            <a:r>
              <a:rPr lang="fr-BE" sz="2200" b="1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Encadrer - Former </a:t>
            </a:r>
          </a:p>
          <a:p>
            <a:pPr algn="r">
              <a:buFont typeface="Arial" pitchFamily="34" charset="0"/>
              <a:buNone/>
            </a:pPr>
            <a:r>
              <a:rPr lang="fr-BE" sz="2200" dirty="0" smtClean="0">
                <a:latin typeface="Gill Sans MT" panose="020B0502020104020203" pitchFamily="34" charset="0"/>
              </a:rPr>
              <a:t>les enseignants de 1</a:t>
            </a:r>
            <a:r>
              <a:rPr lang="fr-BE" sz="22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200" dirty="0" smtClean="0">
                <a:latin typeface="Gill Sans MT" panose="020B0502020104020203" pitchFamily="34" charset="0"/>
              </a:rPr>
              <a:t> BAC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12568" y="3414479"/>
            <a:ext cx="3923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fr-BE" sz="2000" b="1" dirty="0" smtClean="0">
                <a:latin typeface="Gill Sans MT" panose="020B0502020104020203" pitchFamily="34" charset="0"/>
              </a:rPr>
              <a:t>Lignes d’actions :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Enquête auprès des jury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latin typeface="Gill Sans MT" panose="020B0502020104020203" pitchFamily="34" charset="0"/>
              </a:rPr>
              <a:t>Séances CDS </a:t>
            </a:r>
            <a:r>
              <a:rPr lang="fr-BE" sz="2000" dirty="0" smtClean="0">
                <a:latin typeface="Gill Sans MT" panose="020B0502020104020203" pitchFamily="34" charset="0"/>
              </a:rPr>
              <a:t>(présentielles)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Site des vidéos du CDS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Séminaires de suivi en ligne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Projet « Feedbacks 1</a:t>
            </a:r>
            <a:r>
              <a:rPr lang="fr-BE" sz="20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000" dirty="0" smtClean="0">
                <a:latin typeface="Gill Sans MT" panose="020B0502020104020203" pitchFamily="34" charset="0"/>
              </a:rPr>
              <a:t> Bac »</a:t>
            </a:r>
          </a:p>
          <a:p>
            <a:endParaRPr lang="fr-BE" sz="2000" dirty="0"/>
          </a:p>
        </p:txBody>
      </p:sp>
      <p:sp>
        <p:nvSpPr>
          <p:cNvPr id="9" name="Rectangle 8"/>
          <p:cNvSpPr/>
          <p:nvPr/>
        </p:nvSpPr>
        <p:spPr>
          <a:xfrm>
            <a:off x="5112568" y="3414478"/>
            <a:ext cx="3779912" cy="1958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91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>
                <a:latin typeface="Calibri (Corps)"/>
              </a:rPr>
              <a:t>Enquête auprès des </a:t>
            </a:r>
            <a:r>
              <a:rPr lang="fr-BE" sz="2400" dirty="0" smtClean="0">
                <a:latin typeface="Calibri (Corps)"/>
              </a:rPr>
              <a:t>jury de 1</a:t>
            </a:r>
            <a:r>
              <a:rPr lang="fr-BE" sz="2400" baseline="30000" dirty="0" smtClean="0">
                <a:latin typeface="Calibri (Corps)"/>
              </a:rPr>
              <a:t>er</a:t>
            </a:r>
            <a:r>
              <a:rPr lang="fr-BE" sz="2400" dirty="0" smtClean="0">
                <a:latin typeface="Calibri (Corps)"/>
              </a:rPr>
              <a:t> Bac à  </a:t>
            </a:r>
            <a:r>
              <a:rPr lang="fr-BE" sz="2400" dirty="0" err="1" smtClean="0">
                <a:latin typeface="Calibri (Corps)"/>
              </a:rPr>
              <a:t>l’ULg</a:t>
            </a:r>
            <a:r>
              <a:rPr lang="fr-BE" sz="2400" dirty="0" smtClean="0">
                <a:latin typeface="Calibri (Corps)"/>
              </a:rPr>
              <a:t> (1)</a:t>
            </a:r>
            <a:endParaRPr lang="fr-BE" sz="2400" dirty="0" smtClean="0">
              <a:latin typeface="+mn-lt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931224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altLang="fr-FR" sz="2000" b="1" dirty="0" smtClean="0">
                <a:latin typeface="Gill Sans MT" panose="020B0502020104020203" pitchFamily="34" charset="0"/>
              </a:rPr>
              <a:t>22 réunions 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d’octobre 2005 à janvier 2006 :</a:t>
            </a:r>
          </a:p>
          <a:p>
            <a:pPr marL="469900" indent="-469900">
              <a:buClr>
                <a:srgbClr val="92D050"/>
              </a:buClr>
            </a:pPr>
            <a:r>
              <a:rPr lang="fr-BE" altLang="fr-FR" sz="2000" dirty="0" smtClean="0">
                <a:latin typeface="Gill Sans MT" panose="020B0502020104020203" pitchFamily="34" charset="0"/>
              </a:rPr>
              <a:t>125 enseignants présents</a:t>
            </a:r>
          </a:p>
          <a:p>
            <a:pPr marL="469900" indent="-469900">
              <a:buClr>
                <a:srgbClr val="92D050"/>
              </a:buClr>
            </a:pPr>
            <a:r>
              <a:rPr lang="fr-BE" altLang="fr-FR" sz="2000" dirty="0" smtClean="0">
                <a:latin typeface="Gill Sans MT" panose="020B0502020104020203" pitchFamily="34" charset="0"/>
              </a:rPr>
              <a:t>31 jurys de 1er Bac représentés</a:t>
            </a:r>
          </a:p>
          <a:p>
            <a:pPr marL="469900" indent="-469900">
              <a:buClr>
                <a:srgbClr val="92D050"/>
              </a:buClr>
            </a:pPr>
            <a:r>
              <a:rPr lang="fr-BE" altLang="fr-FR" sz="2000" dirty="0">
                <a:latin typeface="Gill Sans MT" panose="020B0502020104020203" pitchFamily="34" charset="0"/>
              </a:rPr>
              <a:t>d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urée </a:t>
            </a:r>
            <a:r>
              <a:rPr lang="fr-BE" altLang="fr-FR" sz="2000" dirty="0">
                <a:latin typeface="Gill Sans MT" panose="020B0502020104020203" pitchFamily="34" charset="0"/>
              </a:rPr>
              <a:t>de 2h </a:t>
            </a:r>
            <a:endParaRPr lang="fr-BE" altLang="fr-FR" sz="20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fr-BE" altLang="fr-FR" sz="20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fr-BE" altLang="fr-FR" sz="2000" b="1" dirty="0" smtClean="0">
                <a:latin typeface="Gill Sans MT" panose="020B0502020104020203" pitchFamily="34" charset="0"/>
              </a:rPr>
              <a:t>Thèmes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 </a:t>
            </a:r>
            <a:r>
              <a:rPr lang="fr-BE" altLang="fr-FR" sz="2000" dirty="0">
                <a:latin typeface="Gill Sans MT" panose="020B0502020104020203" pitchFamily="34" charset="0"/>
              </a:rPr>
              <a:t>des 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débats :</a:t>
            </a:r>
          </a:p>
          <a:p>
            <a:pPr marL="469900" indent="-469900">
              <a:buClr>
                <a:srgbClr val="92D050"/>
              </a:buClr>
            </a:pPr>
            <a:r>
              <a:rPr lang="fr-BE" altLang="fr-FR" sz="2000" i="1" dirty="0" smtClean="0">
                <a:latin typeface="Gill Sans MT" panose="020B0502020104020203" pitchFamily="34" charset="0"/>
              </a:rPr>
              <a:t>Quelles </a:t>
            </a:r>
            <a:r>
              <a:rPr lang="fr-BE" altLang="fr-FR" sz="2000" i="1" dirty="0">
                <a:latin typeface="Gill Sans MT" panose="020B0502020104020203" pitchFamily="34" charset="0"/>
              </a:rPr>
              <a:t>sont</a:t>
            </a:r>
            <a:r>
              <a:rPr lang="fr-BE" altLang="fr-FR" sz="2000" dirty="0">
                <a:latin typeface="Gill Sans MT" panose="020B0502020104020203" pitchFamily="34" charset="0"/>
              </a:rPr>
              <a:t> </a:t>
            </a:r>
            <a:r>
              <a:rPr lang="fr-BE" altLang="fr-FR" sz="2000" i="1" dirty="0">
                <a:latin typeface="Gill Sans MT" panose="020B0502020104020203" pitchFamily="34" charset="0"/>
              </a:rPr>
              <a:t>les difficultés majeures que vous rencontrez avec vos étudiants de 1ère année</a:t>
            </a:r>
            <a:r>
              <a:rPr lang="fr-BE" altLang="fr-FR" sz="2000" dirty="0">
                <a:latin typeface="Gill Sans MT" panose="020B0502020104020203" pitchFamily="34" charset="0"/>
              </a:rPr>
              <a:t>? </a:t>
            </a:r>
            <a:endParaRPr lang="fr-BE" altLang="fr-FR" sz="20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fr-BE" altLang="fr-FR" sz="2000" dirty="0">
                <a:solidFill>
                  <a:srgbClr val="92D05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fr-BE" altLang="fr-FR" sz="2000" dirty="0" smtClean="0">
                <a:solidFill>
                  <a:srgbClr val="92D05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 </a:t>
            </a:r>
            <a:r>
              <a:rPr lang="fr-BE" altLang="fr-FR" sz="20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 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identification </a:t>
            </a:r>
            <a:r>
              <a:rPr lang="fr-BE" altLang="fr-FR" sz="2000" dirty="0">
                <a:latin typeface="Gill Sans MT" panose="020B0502020104020203" pitchFamily="34" charset="0"/>
              </a:rPr>
              <a:t>de thèmes à partir des difficultés recensées</a:t>
            </a:r>
          </a:p>
          <a:p>
            <a:pPr marL="469900" indent="-469900">
              <a:buClr>
                <a:srgbClr val="92D050"/>
              </a:buClr>
            </a:pPr>
            <a:r>
              <a:rPr lang="fr-BE" altLang="fr-FR" sz="2000" i="1" dirty="0" smtClean="0">
                <a:latin typeface="Gill Sans MT" panose="020B0502020104020203" pitchFamily="34" charset="0"/>
              </a:rPr>
              <a:t>Quelles </a:t>
            </a:r>
            <a:r>
              <a:rPr lang="fr-BE" altLang="fr-FR" sz="2000" i="1" dirty="0">
                <a:latin typeface="Gill Sans MT" panose="020B0502020104020203" pitchFamily="34" charset="0"/>
              </a:rPr>
              <a:t>initiatives avez-vous prises afin d’y </a:t>
            </a:r>
            <a:r>
              <a:rPr lang="fr-BE" altLang="fr-FR" sz="2000" i="1" dirty="0" smtClean="0">
                <a:latin typeface="Gill Sans MT" panose="020B0502020104020203" pitchFamily="34" charset="0"/>
              </a:rPr>
              <a:t>remédier?</a:t>
            </a:r>
          </a:p>
          <a:p>
            <a:pPr marL="0" indent="0">
              <a:buNone/>
            </a:pPr>
            <a:r>
              <a:rPr lang="fr-BE" altLang="fr-FR" sz="2000" dirty="0" smtClean="0">
                <a:latin typeface="Gill Sans MT" panose="020B0502020104020203" pitchFamily="34" charset="0"/>
                <a:sym typeface="Wingdings" panose="05000000000000000000" pitchFamily="2" charset="2"/>
              </a:rPr>
              <a:t>  </a:t>
            </a:r>
            <a:r>
              <a:rPr lang="fr-BE" altLang="fr-FR" sz="2000" dirty="0" smtClean="0">
                <a:solidFill>
                  <a:srgbClr val="92D05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 </a:t>
            </a:r>
            <a:r>
              <a:rPr lang="fr-BE" altLang="fr-FR" sz="2000" dirty="0" smtClean="0">
                <a:latin typeface="Gill Sans MT" panose="020B0502020104020203" pitchFamily="34" charset="0"/>
              </a:rPr>
              <a:t>constitution </a:t>
            </a:r>
            <a:r>
              <a:rPr lang="fr-BE" altLang="fr-FR" sz="2000" dirty="0">
                <a:latin typeface="Gill Sans MT" panose="020B0502020104020203" pitchFamily="34" charset="0"/>
              </a:rPr>
              <a:t>d’une réserve d’expériences d’enseignants 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6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3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>
                <a:latin typeface="Calibri (Corps)"/>
              </a:rPr>
              <a:t>Enquête auprès des </a:t>
            </a:r>
            <a:r>
              <a:rPr lang="fr-BE" sz="2400" dirty="0" smtClean="0">
                <a:latin typeface="Calibri (Corps)"/>
              </a:rPr>
              <a:t>jury de 1</a:t>
            </a:r>
            <a:r>
              <a:rPr lang="fr-BE" sz="2400" baseline="30000" dirty="0" smtClean="0">
                <a:latin typeface="Calibri (Corps)"/>
              </a:rPr>
              <a:t>er</a:t>
            </a:r>
            <a:r>
              <a:rPr lang="fr-BE" sz="2400" dirty="0" smtClean="0">
                <a:latin typeface="Calibri (Corps)"/>
              </a:rPr>
              <a:t> Bac à  </a:t>
            </a:r>
            <a:r>
              <a:rPr lang="fr-BE" sz="2400" dirty="0" err="1" smtClean="0">
                <a:latin typeface="Calibri (Corps)"/>
              </a:rPr>
              <a:t>l’ULg</a:t>
            </a:r>
            <a:r>
              <a:rPr lang="fr-BE" sz="2400" dirty="0" smtClean="0">
                <a:latin typeface="Calibri (Corps)"/>
              </a:rPr>
              <a:t> (2)</a:t>
            </a:r>
            <a:endParaRPr lang="fr-BE" sz="2400" dirty="0" smtClean="0">
              <a:latin typeface="+mn-lt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7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196752"/>
            <a:ext cx="73818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>
                <a:latin typeface="+mn-lt"/>
              </a:rPr>
              <a:t>Traduction</a:t>
            </a:r>
            <a:r>
              <a:rPr lang="fr-BE" sz="2300" dirty="0" smtClean="0">
                <a:latin typeface="+mn-lt"/>
              </a:rPr>
              <a:t> en objectifs et lignes d’actions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2204864"/>
            <a:ext cx="4968552" cy="4032448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Objectifs : </a:t>
            </a:r>
          </a:p>
          <a:p>
            <a:pPr>
              <a:buClr>
                <a:srgbClr val="92D050"/>
              </a:buClr>
            </a:pPr>
            <a:r>
              <a:rPr lang="fr-BE" sz="1800" i="1" u="sng" dirty="0">
                <a:latin typeface="Gill Sans MT" panose="020B0502020104020203" pitchFamily="34" charset="0"/>
              </a:rPr>
              <a:t>informer les encadrants </a:t>
            </a:r>
            <a:r>
              <a:rPr lang="fr-BE" sz="1800" i="1" dirty="0">
                <a:latin typeface="Gill Sans MT" panose="020B0502020104020203" pitchFamily="34" charset="0"/>
              </a:rPr>
              <a:t>de </a:t>
            </a:r>
            <a:r>
              <a:rPr lang="fr-BE" sz="1800" i="1" dirty="0" smtClean="0">
                <a:latin typeface="Gill Sans MT" panose="020B0502020104020203" pitchFamily="34" charset="0"/>
              </a:rPr>
              <a:t>première année </a:t>
            </a:r>
            <a:r>
              <a:rPr lang="fr-BE" sz="1800" i="1" dirty="0">
                <a:latin typeface="Gill Sans MT" panose="020B0502020104020203" pitchFamily="34" charset="0"/>
              </a:rPr>
              <a:t>sur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i="1" dirty="0" smtClean="0">
                <a:latin typeface="Gill Sans MT" panose="020B0502020104020203" pitchFamily="34" charset="0"/>
              </a:rPr>
              <a:t>les </a:t>
            </a:r>
            <a:r>
              <a:rPr lang="fr-BE" sz="1800" i="1" dirty="0">
                <a:latin typeface="Gill Sans MT" panose="020B0502020104020203" pitchFamily="34" charset="0"/>
              </a:rPr>
              <a:t>structures d'aide à la réussite des étudiants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i="1" dirty="0" smtClean="0">
                <a:latin typeface="Gill Sans MT" panose="020B0502020104020203" pitchFamily="34" charset="0"/>
              </a:rPr>
              <a:t>et </a:t>
            </a:r>
            <a:r>
              <a:rPr lang="fr-BE" sz="1800" i="1" dirty="0">
                <a:latin typeface="Gill Sans MT" panose="020B0502020104020203" pitchFamily="34" charset="0"/>
              </a:rPr>
              <a:t>les cellules d'appui aux encadrants en matière de pédagogie </a:t>
            </a:r>
            <a:r>
              <a:rPr lang="fr-BE" sz="1800" i="1" dirty="0" smtClean="0">
                <a:latin typeface="Gill Sans MT" panose="020B0502020104020203" pitchFamily="34" charset="0"/>
              </a:rPr>
              <a:t>universitaire ; </a:t>
            </a:r>
          </a:p>
          <a:p>
            <a:pPr>
              <a:buClr>
                <a:srgbClr val="92D050"/>
              </a:buClr>
            </a:pPr>
            <a:r>
              <a:rPr lang="fr-BE" sz="1800" i="1" u="sng" dirty="0" smtClean="0">
                <a:latin typeface="Gill Sans MT" panose="020B0502020104020203" pitchFamily="34" charset="0"/>
              </a:rPr>
              <a:t>valoriser </a:t>
            </a:r>
            <a:r>
              <a:rPr lang="fr-BE" sz="1800" i="1" u="sng" dirty="0">
                <a:latin typeface="Gill Sans MT" panose="020B0502020104020203" pitchFamily="34" charset="0"/>
              </a:rPr>
              <a:t>les initiatives innovantes </a:t>
            </a:r>
            <a:r>
              <a:rPr lang="fr-BE" sz="1800" i="1" dirty="0">
                <a:latin typeface="Gill Sans MT" panose="020B0502020104020203" pitchFamily="34" charset="0"/>
              </a:rPr>
              <a:t>prises en première année des différents </a:t>
            </a:r>
            <a:r>
              <a:rPr lang="fr-BE" sz="1800" i="1" dirty="0" smtClean="0">
                <a:latin typeface="Gill Sans MT" panose="020B0502020104020203" pitchFamily="34" charset="0"/>
              </a:rPr>
              <a:t>cursus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favoriser </a:t>
            </a:r>
            <a:r>
              <a:rPr lang="fr-BE" sz="1800" i="1" dirty="0">
                <a:latin typeface="Gill Sans MT" panose="020B0502020104020203" pitchFamily="34" charset="0"/>
              </a:rPr>
              <a:t>une réflexion commune et un </a:t>
            </a:r>
            <a:r>
              <a:rPr lang="fr-BE" sz="1800" i="1" u="sng" dirty="0">
                <a:latin typeface="Gill Sans MT" panose="020B0502020104020203" pitchFamily="34" charset="0"/>
              </a:rPr>
              <a:t>échange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de </a:t>
            </a:r>
            <a:r>
              <a:rPr lang="fr-BE" sz="1800" i="1" u="sng" dirty="0">
                <a:latin typeface="Gill Sans MT" panose="020B0502020104020203" pitchFamily="34" charset="0"/>
              </a:rPr>
              <a:t>bonnes pratiques </a:t>
            </a:r>
            <a:r>
              <a:rPr lang="fr-BE" sz="1800" i="1" dirty="0">
                <a:latin typeface="Gill Sans MT" panose="020B0502020104020203" pitchFamily="34" charset="0"/>
              </a:rPr>
              <a:t>entre les </a:t>
            </a:r>
            <a:r>
              <a:rPr lang="fr-BE" sz="1800" i="1" dirty="0" smtClean="0">
                <a:latin typeface="Gill Sans MT" panose="020B0502020104020203" pitchFamily="34" charset="0"/>
              </a:rPr>
              <a:t>encadrants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aider </a:t>
            </a:r>
            <a:r>
              <a:rPr lang="fr-BE" sz="1800" i="1" dirty="0">
                <a:latin typeface="Gill Sans MT" panose="020B0502020104020203" pitchFamily="34" charset="0"/>
              </a:rPr>
              <a:t>ces derniers dans leurs </a:t>
            </a:r>
            <a:r>
              <a:rPr lang="fr-BE" sz="1800" i="1" u="sng" dirty="0">
                <a:latin typeface="Gill Sans MT" panose="020B0502020104020203" pitchFamily="34" charset="0"/>
              </a:rPr>
              <a:t>réalisations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concrètes</a:t>
            </a:r>
            <a:r>
              <a:rPr lang="fr-BE" sz="1800" i="1" dirty="0" smtClean="0">
                <a:latin typeface="Gill Sans MT" panose="020B0502020104020203" pitchFamily="34" charset="0"/>
              </a:rPr>
              <a:t> 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développer </a:t>
            </a:r>
            <a:r>
              <a:rPr lang="fr-BE" sz="1800" i="1" dirty="0">
                <a:latin typeface="Gill Sans MT" panose="020B0502020104020203" pitchFamily="34" charset="0"/>
              </a:rPr>
              <a:t>un catalogue d'offres de </a:t>
            </a:r>
            <a:r>
              <a:rPr lang="fr-BE" sz="1800" i="1" u="sng" dirty="0">
                <a:latin typeface="Gill Sans MT" panose="020B0502020104020203" pitchFamily="34" charset="0"/>
              </a:rPr>
              <a:t>séminaires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et </a:t>
            </a:r>
            <a:r>
              <a:rPr lang="fr-BE" sz="1800" i="1" u="sng" dirty="0">
                <a:latin typeface="Gill Sans MT" panose="020B0502020104020203" pitchFamily="34" charset="0"/>
              </a:rPr>
              <a:t>modules de formation</a:t>
            </a:r>
            <a:r>
              <a:rPr lang="fr-BE" sz="1800" i="1" dirty="0">
                <a:latin typeface="Gill Sans MT" panose="020B0502020104020203" pitchFamily="34" charset="0"/>
              </a:rPr>
              <a:t>. 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8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9512" y="1124744"/>
            <a:ext cx="8229600" cy="1214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fr-BE" sz="2200" b="1" dirty="0" smtClean="0">
                <a:latin typeface="Gill Sans MT" panose="020B0502020104020203" pitchFamily="34" charset="0"/>
              </a:rPr>
              <a:t>CDS =</a:t>
            </a:r>
          </a:p>
          <a:p>
            <a:pPr algn="ctr">
              <a:buFont typeface="Arial" pitchFamily="34" charset="0"/>
              <a:buNone/>
            </a:pPr>
            <a:r>
              <a:rPr lang="fr-BE" sz="2200" b="1" dirty="0" smtClean="0">
                <a:latin typeface="Gill Sans MT" panose="020B0502020104020203" pitchFamily="34" charset="0"/>
              </a:rPr>
              <a:t>Conseiller - Encadrer - Former </a:t>
            </a:r>
          </a:p>
          <a:p>
            <a:pPr algn="r">
              <a:buFont typeface="Arial" pitchFamily="34" charset="0"/>
              <a:buNone/>
            </a:pPr>
            <a:r>
              <a:rPr lang="fr-BE" sz="2200" dirty="0" smtClean="0">
                <a:latin typeface="Gill Sans MT" panose="020B0502020104020203" pitchFamily="34" charset="0"/>
              </a:rPr>
              <a:t>les enseignants de 1</a:t>
            </a:r>
            <a:r>
              <a:rPr lang="fr-BE" sz="22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200" dirty="0" smtClean="0">
                <a:latin typeface="Gill Sans MT" panose="020B0502020104020203" pitchFamily="34" charset="0"/>
              </a:rPr>
              <a:t> BAC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12568" y="3414479"/>
            <a:ext cx="3923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fr-BE" sz="2000" b="1" dirty="0" smtClean="0">
                <a:latin typeface="Gill Sans MT" panose="020B0502020104020203" pitchFamily="34" charset="0"/>
              </a:rPr>
              <a:t>Lignes d’actions :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Enquête auprès des jury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latin typeface="Gill Sans MT" panose="020B0502020104020203" pitchFamily="34" charset="0"/>
              </a:rPr>
              <a:t>Séances CDS </a:t>
            </a:r>
            <a:r>
              <a:rPr lang="fr-BE" sz="2000" dirty="0" smtClean="0">
                <a:latin typeface="Gill Sans MT" panose="020B0502020104020203" pitchFamily="34" charset="0"/>
              </a:rPr>
              <a:t>(présentielles)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Site des vidéos du CDS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Séminaires de suivi en ligne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Projet « Feedbacks 1</a:t>
            </a:r>
            <a:r>
              <a:rPr lang="fr-BE" sz="20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000" dirty="0" smtClean="0">
                <a:latin typeface="Gill Sans MT" panose="020B0502020104020203" pitchFamily="34" charset="0"/>
              </a:rPr>
              <a:t> Bac »</a:t>
            </a:r>
          </a:p>
          <a:p>
            <a:endParaRPr lang="fr-BE" sz="2000" dirty="0"/>
          </a:p>
        </p:txBody>
      </p:sp>
      <p:sp>
        <p:nvSpPr>
          <p:cNvPr id="9" name="Rectangle 8"/>
          <p:cNvSpPr/>
          <p:nvPr/>
        </p:nvSpPr>
        <p:spPr>
          <a:xfrm>
            <a:off x="5112568" y="3414478"/>
            <a:ext cx="3779912" cy="1958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0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dirty="0" smtClean="0">
                <a:latin typeface="+mn-lt"/>
              </a:rPr>
              <a:t>Traduction</a:t>
            </a:r>
            <a:r>
              <a:rPr lang="fr-BE" sz="2300" dirty="0" smtClean="0">
                <a:latin typeface="+mn-lt"/>
              </a:rPr>
              <a:t> en objectifs et lignes d’actions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2204864"/>
            <a:ext cx="4968552" cy="4032448"/>
          </a:xfrm>
        </p:spPr>
        <p:txBody>
          <a:bodyPr>
            <a:noAutofit/>
          </a:bodyPr>
          <a:lstStyle/>
          <a:p>
            <a:pPr>
              <a:buClr>
                <a:srgbClr val="92D050"/>
              </a:buClr>
              <a:buNone/>
            </a:pPr>
            <a:r>
              <a:rPr lang="fr-BE" sz="2000" b="1" dirty="0" smtClean="0">
                <a:latin typeface="Gill Sans MT" panose="020B0502020104020203" pitchFamily="34" charset="0"/>
              </a:rPr>
              <a:t>Objectifs : </a:t>
            </a:r>
          </a:p>
          <a:p>
            <a:pPr>
              <a:buClr>
                <a:srgbClr val="92D050"/>
              </a:buClr>
            </a:pPr>
            <a:r>
              <a:rPr lang="fr-BE" sz="1800" i="1" u="sng" dirty="0">
                <a:solidFill>
                  <a:srgbClr val="92D050"/>
                </a:solidFill>
                <a:latin typeface="Gill Sans MT" panose="020B0502020104020203" pitchFamily="34" charset="0"/>
              </a:rPr>
              <a:t>informer les encadrants </a:t>
            </a:r>
            <a:r>
              <a:rPr lang="fr-BE" sz="1800" i="1" dirty="0">
                <a:latin typeface="Gill Sans MT" panose="020B0502020104020203" pitchFamily="34" charset="0"/>
              </a:rPr>
              <a:t>de </a:t>
            </a:r>
            <a:r>
              <a:rPr lang="fr-BE" sz="1800" i="1" dirty="0" smtClean="0">
                <a:latin typeface="Gill Sans MT" panose="020B0502020104020203" pitchFamily="34" charset="0"/>
              </a:rPr>
              <a:t>première année </a:t>
            </a:r>
            <a:r>
              <a:rPr lang="fr-BE" sz="1800" i="1" dirty="0">
                <a:latin typeface="Gill Sans MT" panose="020B0502020104020203" pitchFamily="34" charset="0"/>
              </a:rPr>
              <a:t>sur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i="1" dirty="0" smtClean="0">
                <a:latin typeface="Gill Sans MT" panose="020B0502020104020203" pitchFamily="34" charset="0"/>
              </a:rPr>
              <a:t>les </a:t>
            </a:r>
            <a:r>
              <a:rPr lang="fr-BE" sz="1800" i="1" dirty="0">
                <a:latin typeface="Gill Sans MT" panose="020B0502020104020203" pitchFamily="34" charset="0"/>
              </a:rPr>
              <a:t>structures d'aide à la réussite des étudiants </a:t>
            </a:r>
            <a:r>
              <a:rPr lang="fr-BE" sz="1800" i="1" dirty="0" smtClean="0">
                <a:latin typeface="Gill Sans MT" panose="020B0502020104020203" pitchFamily="34" charset="0"/>
              </a:rPr>
              <a:t/>
            </a:r>
            <a:br>
              <a:rPr lang="fr-BE" sz="1800" i="1" dirty="0" smtClean="0">
                <a:latin typeface="Gill Sans MT" panose="020B0502020104020203" pitchFamily="34" charset="0"/>
              </a:rPr>
            </a:br>
            <a:r>
              <a:rPr lang="fr-BE" sz="1800" i="1" dirty="0" smtClean="0">
                <a:latin typeface="Gill Sans MT" panose="020B0502020104020203" pitchFamily="34" charset="0"/>
              </a:rPr>
              <a:t>et </a:t>
            </a:r>
            <a:r>
              <a:rPr lang="fr-BE" sz="1800" i="1" dirty="0">
                <a:latin typeface="Gill Sans MT" panose="020B0502020104020203" pitchFamily="34" charset="0"/>
              </a:rPr>
              <a:t>les cellules d'appui aux encadrants en matière de pédagogie </a:t>
            </a:r>
            <a:r>
              <a:rPr lang="fr-BE" sz="1800" i="1" dirty="0" smtClean="0">
                <a:latin typeface="Gill Sans MT" panose="020B0502020104020203" pitchFamily="34" charset="0"/>
              </a:rPr>
              <a:t>universitaire ; </a:t>
            </a:r>
          </a:p>
          <a:p>
            <a:pPr>
              <a:buClr>
                <a:srgbClr val="92D050"/>
              </a:buClr>
            </a:pPr>
            <a: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valoriser </a:t>
            </a:r>
            <a:r>
              <a:rPr lang="fr-BE" sz="1800" i="1" u="sng" dirty="0">
                <a:solidFill>
                  <a:srgbClr val="92D050"/>
                </a:solidFill>
                <a:latin typeface="Gill Sans MT" panose="020B0502020104020203" pitchFamily="34" charset="0"/>
              </a:rPr>
              <a:t>les initiatives innovantes </a:t>
            </a:r>
            <a:r>
              <a:rPr lang="fr-BE" sz="1800" i="1" dirty="0">
                <a:latin typeface="Gill Sans MT" panose="020B0502020104020203" pitchFamily="34" charset="0"/>
              </a:rPr>
              <a:t>prises en première année des différents </a:t>
            </a:r>
            <a:r>
              <a:rPr lang="fr-BE" sz="1800" i="1" dirty="0" smtClean="0">
                <a:latin typeface="Gill Sans MT" panose="020B0502020104020203" pitchFamily="34" charset="0"/>
              </a:rPr>
              <a:t>cursus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favoriser </a:t>
            </a:r>
            <a:r>
              <a:rPr lang="fr-BE" sz="1800" i="1" dirty="0">
                <a:latin typeface="Gill Sans MT" panose="020B0502020104020203" pitchFamily="34" charset="0"/>
              </a:rPr>
              <a:t>une réflexion commune et un </a:t>
            </a:r>
            <a:r>
              <a:rPr lang="fr-BE" sz="1800" i="1" u="sng" dirty="0">
                <a:solidFill>
                  <a:srgbClr val="92D050"/>
                </a:solidFill>
                <a:latin typeface="Gill Sans MT" panose="020B0502020104020203" pitchFamily="34" charset="0"/>
              </a:rPr>
              <a:t>échange </a:t>
            </a:r>
            <a: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</a:br>
            <a: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de </a:t>
            </a:r>
            <a:r>
              <a:rPr lang="fr-BE" sz="1800" i="1" u="sng" dirty="0">
                <a:solidFill>
                  <a:srgbClr val="92D050"/>
                </a:solidFill>
                <a:latin typeface="Gill Sans MT" panose="020B0502020104020203" pitchFamily="34" charset="0"/>
              </a:rPr>
              <a:t>bonnes pratiques </a:t>
            </a:r>
            <a:r>
              <a:rPr lang="fr-BE" sz="1800" i="1" dirty="0">
                <a:latin typeface="Gill Sans MT" panose="020B0502020104020203" pitchFamily="34" charset="0"/>
              </a:rPr>
              <a:t>entre les </a:t>
            </a:r>
            <a:r>
              <a:rPr lang="fr-BE" sz="1800" i="1" dirty="0" smtClean="0">
                <a:latin typeface="Gill Sans MT" panose="020B0502020104020203" pitchFamily="34" charset="0"/>
              </a:rPr>
              <a:t>encadrants</a:t>
            </a:r>
            <a:r>
              <a:rPr lang="fr-BE" sz="1800" i="1" dirty="0">
                <a:latin typeface="Gill Sans MT" panose="020B0502020104020203" pitchFamily="34" charset="0"/>
              </a:rPr>
              <a:t> </a:t>
            </a:r>
            <a:r>
              <a:rPr lang="fr-BE" sz="1800" i="1" dirty="0" smtClean="0">
                <a:latin typeface="Gill Sans MT" panose="020B0502020104020203" pitchFamily="34" charset="0"/>
              </a:rPr>
              <a:t>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aider </a:t>
            </a:r>
            <a:r>
              <a:rPr lang="fr-BE" sz="1800" i="1" dirty="0">
                <a:latin typeface="Gill Sans MT" panose="020B0502020104020203" pitchFamily="34" charset="0"/>
              </a:rPr>
              <a:t>ces derniers dans leurs </a:t>
            </a:r>
            <a:r>
              <a:rPr lang="fr-BE" sz="1800" i="1" u="sng" dirty="0">
                <a:latin typeface="Gill Sans MT" panose="020B0502020104020203" pitchFamily="34" charset="0"/>
              </a:rPr>
              <a:t>réalisations </a:t>
            </a:r>
            <a:r>
              <a:rPr lang="fr-BE" sz="1800" i="1" u="sng" dirty="0" smtClean="0"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latin typeface="Gill Sans MT" panose="020B0502020104020203" pitchFamily="34" charset="0"/>
              </a:rPr>
            </a:br>
            <a:r>
              <a:rPr lang="fr-BE" sz="1800" i="1" u="sng" dirty="0" smtClean="0">
                <a:latin typeface="Gill Sans MT" panose="020B0502020104020203" pitchFamily="34" charset="0"/>
              </a:rPr>
              <a:t>concrètes</a:t>
            </a:r>
            <a:r>
              <a:rPr lang="fr-BE" sz="1800" i="1" dirty="0" smtClean="0">
                <a:latin typeface="Gill Sans MT" panose="020B0502020104020203" pitchFamily="34" charset="0"/>
              </a:rPr>
              <a:t> ;</a:t>
            </a:r>
          </a:p>
          <a:p>
            <a:pPr>
              <a:buClr>
                <a:srgbClr val="92D050"/>
              </a:buClr>
            </a:pPr>
            <a:r>
              <a:rPr lang="fr-BE" sz="1800" i="1" dirty="0" smtClean="0">
                <a:latin typeface="Gill Sans MT" panose="020B0502020104020203" pitchFamily="34" charset="0"/>
              </a:rPr>
              <a:t>développer </a:t>
            </a:r>
            <a:r>
              <a:rPr lang="fr-BE" sz="1800" i="1" dirty="0">
                <a:latin typeface="Gill Sans MT" panose="020B0502020104020203" pitchFamily="34" charset="0"/>
              </a:rPr>
              <a:t>un catalogue d'offres de </a:t>
            </a:r>
            <a:r>
              <a:rPr lang="fr-BE" sz="1800" i="1" u="sng" dirty="0">
                <a:solidFill>
                  <a:srgbClr val="92D050"/>
                </a:solidFill>
                <a:latin typeface="Gill Sans MT" panose="020B0502020104020203" pitchFamily="34" charset="0"/>
              </a:rPr>
              <a:t>séminaires </a:t>
            </a:r>
            <a: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/>
            </a:r>
            <a:b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</a:br>
            <a:r>
              <a:rPr lang="fr-BE" sz="1800" i="1" u="sng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et </a:t>
            </a:r>
            <a:r>
              <a:rPr lang="fr-BE" sz="1800" i="1" u="sng" dirty="0">
                <a:solidFill>
                  <a:srgbClr val="92D050"/>
                </a:solidFill>
                <a:latin typeface="Gill Sans MT" panose="020B0502020104020203" pitchFamily="34" charset="0"/>
              </a:rPr>
              <a:t>modules de formation</a:t>
            </a:r>
            <a:r>
              <a:rPr lang="fr-BE" sz="1800" i="1" dirty="0">
                <a:latin typeface="Gill Sans MT" panose="020B0502020104020203" pitchFamily="34" charset="0"/>
              </a:rPr>
              <a:t>. </a:t>
            </a: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9</a:t>
            </a:fld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32656"/>
            <a:ext cx="7632848" cy="64807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9512" y="1124744"/>
            <a:ext cx="8229600" cy="12141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fr-BE" sz="2200" b="1" dirty="0" smtClean="0">
                <a:latin typeface="Gill Sans MT" panose="020B0502020104020203" pitchFamily="34" charset="0"/>
              </a:rPr>
              <a:t>CDS =</a:t>
            </a:r>
          </a:p>
          <a:p>
            <a:pPr algn="ctr">
              <a:buFont typeface="Arial" pitchFamily="34" charset="0"/>
              <a:buNone/>
            </a:pPr>
            <a:r>
              <a:rPr lang="fr-BE" sz="2200" b="1" dirty="0" smtClean="0">
                <a:latin typeface="Gill Sans MT" panose="020B0502020104020203" pitchFamily="34" charset="0"/>
              </a:rPr>
              <a:t>Conseiller - </a:t>
            </a:r>
            <a:r>
              <a:rPr lang="fr-BE" sz="2200" b="1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Encadrer - Former </a:t>
            </a:r>
          </a:p>
          <a:p>
            <a:pPr algn="r">
              <a:buFont typeface="Arial" pitchFamily="34" charset="0"/>
              <a:buNone/>
            </a:pPr>
            <a:r>
              <a:rPr lang="fr-BE" sz="2200" dirty="0" smtClean="0">
                <a:latin typeface="Gill Sans MT" panose="020B0502020104020203" pitchFamily="34" charset="0"/>
              </a:rPr>
              <a:t>les enseignants de 1</a:t>
            </a:r>
            <a:r>
              <a:rPr lang="fr-BE" sz="22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200" dirty="0" smtClean="0">
                <a:latin typeface="Gill Sans MT" panose="020B0502020104020203" pitchFamily="34" charset="0"/>
              </a:rPr>
              <a:t> BAC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12568" y="3414479"/>
            <a:ext cx="3923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fr-BE" sz="2000" b="1" dirty="0" smtClean="0">
                <a:latin typeface="Gill Sans MT" panose="020B0502020104020203" pitchFamily="34" charset="0"/>
              </a:rPr>
              <a:t>Lignes d’actions :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Enquête auprès des jury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92D050"/>
                </a:solidFill>
                <a:latin typeface="Gill Sans MT" panose="020B0502020104020203" pitchFamily="34" charset="0"/>
              </a:rPr>
              <a:t>Séances CDS </a:t>
            </a:r>
            <a:r>
              <a:rPr lang="fr-BE" sz="20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(présentielles)</a:t>
            </a:r>
            <a:endParaRPr lang="fr-BE" sz="2000" dirty="0">
              <a:solidFill>
                <a:srgbClr val="92D050"/>
              </a:solidFill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Site des vidéos du CDS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Séminaires de suivi en ligne</a:t>
            </a:r>
            <a:endParaRPr lang="fr-BE" sz="20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latin typeface="Gill Sans MT" panose="020B0502020104020203" pitchFamily="34" charset="0"/>
              </a:rPr>
              <a:t>Projet « Feedbacks 1</a:t>
            </a:r>
            <a:r>
              <a:rPr lang="fr-BE" sz="2000" baseline="30000" dirty="0" smtClean="0">
                <a:latin typeface="Gill Sans MT" panose="020B0502020104020203" pitchFamily="34" charset="0"/>
              </a:rPr>
              <a:t>er</a:t>
            </a:r>
            <a:r>
              <a:rPr lang="fr-BE" sz="2000" dirty="0" smtClean="0">
                <a:latin typeface="Gill Sans MT" panose="020B0502020104020203" pitchFamily="34" charset="0"/>
              </a:rPr>
              <a:t> Bac »</a:t>
            </a:r>
          </a:p>
          <a:p>
            <a:endParaRPr lang="fr-BE" sz="2000" dirty="0"/>
          </a:p>
        </p:txBody>
      </p:sp>
      <p:sp>
        <p:nvSpPr>
          <p:cNvPr id="9" name="Rectangle 8"/>
          <p:cNvSpPr/>
          <p:nvPr/>
        </p:nvSpPr>
        <p:spPr>
          <a:xfrm>
            <a:off x="5112568" y="3414478"/>
            <a:ext cx="3779912" cy="1958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99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2403</Words>
  <Application>Microsoft Macintosh PowerPoint</Application>
  <PresentationFormat>Présentation à l'écran (4:3)</PresentationFormat>
  <Paragraphs>574</Paragraphs>
  <Slides>45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4" baseType="lpstr">
      <vt:lpstr>Calibri</vt:lpstr>
      <vt:lpstr>Calibri (Corps)</vt:lpstr>
      <vt:lpstr>Calibri (En-têtes)</vt:lpstr>
      <vt:lpstr>Gill Sans MT</vt:lpstr>
      <vt:lpstr>Gill Sans MT (Corps)</vt:lpstr>
      <vt:lpstr>Times New Roman</vt:lpstr>
      <vt:lpstr>Wingdings</vt:lpstr>
      <vt:lpstr>Arial</vt:lpstr>
      <vt:lpstr>Thème Office</vt:lpstr>
      <vt:lpstr>CDS 10 ans :  Bilan (et perspectives)</vt:lpstr>
      <vt:lpstr>10 ans d’activités du CDS de l’IFRES - Introduction</vt:lpstr>
      <vt:lpstr>CDS et CDES : missions décrétales</vt:lpstr>
      <vt:lpstr>Traduction en objectifs et lignes d’actions</vt:lpstr>
      <vt:lpstr>Traduction en objectifs et lignes d’actions</vt:lpstr>
      <vt:lpstr>Enquête auprès des jury de 1er Bac à  l’ULg (1)</vt:lpstr>
      <vt:lpstr>Enquête auprès des jury de 1er Bac à  l’ULg (2)</vt:lpstr>
      <vt:lpstr>Traduction en objectifs et lignes d’actions</vt:lpstr>
      <vt:lpstr>Traduction en objectifs et lignes d’actions</vt:lpstr>
      <vt:lpstr>Les « séances CDS » : introduction</vt:lpstr>
      <vt:lpstr>Présentation PowerPoint</vt:lpstr>
      <vt:lpstr>Les « séances CDS » : choix des thèmes (1)</vt:lpstr>
      <vt:lpstr>Les « séances CDS » : choix des thèmes</vt:lpstr>
      <vt:lpstr>Présentation PowerPoint</vt:lpstr>
      <vt:lpstr>Une typologie des séances selon 4 axes thématiques</vt:lpstr>
      <vt:lpstr>Une typologie des séances selon 4 axes thématiques</vt:lpstr>
      <vt:lpstr>Une typologie des séances selon 4 axes thématiques</vt:lpstr>
      <vt:lpstr>Une typologie des séances selon 4 axes thématiques</vt:lpstr>
      <vt:lpstr>Les « séances CDS » : intervenants</vt:lpstr>
      <vt:lpstr>Les « séances CDS » : intervenants</vt:lpstr>
      <vt:lpstr>Les « séances CDS » : fréquentation</vt:lpstr>
      <vt:lpstr>Les « séances CDS » : fréquentation</vt:lpstr>
      <vt:lpstr>« Séances CDS » : fréquentation par axes thématiques</vt:lpstr>
      <vt:lpstr>Séances CDS : fréquentation légèrement décroissante</vt:lpstr>
      <vt:lpstr>Séances CDS : Qualité des interventions </vt:lpstr>
      <vt:lpstr>Traduction en objectifs et lignes d’actions</vt:lpstr>
      <vt:lpstr>Traduction en objectifs et lignes d’actions</vt:lpstr>
      <vt:lpstr>Présentation PowerPoint</vt:lpstr>
      <vt:lpstr>Traduction en objectifs et lignes d’actions</vt:lpstr>
      <vt:lpstr>Traduction en objectifs et lignes d’actions</vt:lpstr>
      <vt:lpstr>Présentation PowerPoint</vt:lpstr>
      <vt:lpstr>Présentation PowerPoint</vt:lpstr>
      <vt:lpstr>Présentation PowerPoint</vt:lpstr>
      <vt:lpstr>Traduction en objectifs et lignes d’actions</vt:lpstr>
      <vt:lpstr>Traduction en objectifs et lignes d’actions</vt:lpstr>
      <vt:lpstr>Le projet « Feedbacks 1er Bac »</vt:lpstr>
      <vt:lpstr>Promouvoir les pratiques de feedbacks en 1er BAC</vt:lpstr>
      <vt:lpstr>Notion de feedback formatif</vt:lpstr>
      <vt:lpstr>Le projet « Feedbacks 1er Bac » : finalités</vt:lpstr>
      <vt:lpstr>Le fonctionnement : lignes directrices du projet</vt:lpstr>
      <vt:lpstr>12 principes d’une bonne pratique de feedbacks (Nicol, 2009)</vt:lpstr>
      <vt:lpstr>Une trentaine d’activités nouvelles au niveau des cours</vt:lpstr>
      <vt:lpstr>Présentation PowerPoint</vt:lpstr>
      <vt:lpstr>Des développements à visée collective</vt:lpstr>
      <vt:lpstr>Conclusion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Outil plan</dc:title>
  <dc:creator>MOHR Audrey</dc:creator>
  <cp:lastModifiedBy>Utilisateur de Microsoft Office</cp:lastModifiedBy>
  <cp:revision>123</cp:revision>
  <dcterms:created xsi:type="dcterms:W3CDTF">2015-02-12T08:43:53Z</dcterms:created>
  <dcterms:modified xsi:type="dcterms:W3CDTF">2018-02-06T15:36:13Z</dcterms:modified>
</cp:coreProperties>
</file>