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fr-F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2" y="351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BFD6-2C1B-4DB6-8A58-8A0D0E286D5B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7FD-858C-4688-9A7E-E6D3AC59601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07371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BFD6-2C1B-4DB6-8A58-8A0D0E286D5B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7FD-858C-4688-9A7E-E6D3AC59601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74046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BFD6-2C1B-4DB6-8A58-8A0D0E286D5B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7FD-858C-4688-9A7E-E6D3AC59601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452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BFD6-2C1B-4DB6-8A58-8A0D0E286D5B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7FD-858C-4688-9A7E-E6D3AC59601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65530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BFD6-2C1B-4DB6-8A58-8A0D0E286D5B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7FD-858C-4688-9A7E-E6D3AC59601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60801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BFD6-2C1B-4DB6-8A58-8A0D0E286D5B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7FD-858C-4688-9A7E-E6D3AC59601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44576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BFD6-2C1B-4DB6-8A58-8A0D0E286D5B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7FD-858C-4688-9A7E-E6D3AC59601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350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BFD6-2C1B-4DB6-8A58-8A0D0E286D5B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7FD-858C-4688-9A7E-E6D3AC59601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22714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BFD6-2C1B-4DB6-8A58-8A0D0E286D5B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7FD-858C-4688-9A7E-E6D3AC59601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03125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BFD6-2C1B-4DB6-8A58-8A0D0E286D5B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7FD-858C-4688-9A7E-E6D3AC59601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1922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51421" y="3860482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BFD6-2C1B-4DB6-8A58-8A0D0E286D5B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7FD-858C-4688-9A7E-E6D3AC59601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98100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20202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BBFD6-2C1B-4DB6-8A58-8A0D0E286D5B}" type="datetimeFigureOut">
              <a:rPr lang="fr-BE" smtClean="0"/>
              <a:pPr/>
              <a:t>17/01/2018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97FD-858C-4688-9A7E-E6D3AC59601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27800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19" Type="http://schemas.openxmlformats.org/officeDocument/2006/relationships/image" Target="../media/image12.gif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-14288" y="-336550"/>
            <a:ext cx="34396363" cy="435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0813" y="-12700"/>
            <a:ext cx="32616775" cy="43551475"/>
          </a:xfrm>
          <a:prstGeom prst="rect">
            <a:avLst/>
          </a:prstGeom>
          <a:solidFill>
            <a:srgbClr val="8A98A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23950612" y="30103762"/>
            <a:ext cx="7710488" cy="12477750"/>
          </a:xfrm>
          <a:custGeom>
            <a:avLst/>
            <a:gdLst>
              <a:gd name="T0" fmla="*/ 9541 w 9541"/>
              <a:gd name="T1" fmla="*/ 0 h 16247"/>
              <a:gd name="T2" fmla="*/ 5980 w 9541"/>
              <a:gd name="T3" fmla="*/ 0 h 16247"/>
              <a:gd name="T4" fmla="*/ 0 w 9541"/>
              <a:gd name="T5" fmla="*/ 6072 h 16247"/>
              <a:gd name="T6" fmla="*/ 0 w 9541"/>
              <a:gd name="T7" fmla="*/ 16247 h 16247"/>
              <a:gd name="T8" fmla="*/ 9541 w 9541"/>
              <a:gd name="T9" fmla="*/ 16247 h 16247"/>
              <a:gd name="T10" fmla="*/ 9541 w 9541"/>
              <a:gd name="T11" fmla="*/ 0 h 16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41" h="16247">
                <a:moveTo>
                  <a:pt x="9541" y="0"/>
                </a:moveTo>
                <a:lnTo>
                  <a:pt x="5980" y="0"/>
                </a:lnTo>
                <a:cubicBezTo>
                  <a:pt x="4475" y="2451"/>
                  <a:pt x="2426" y="4531"/>
                  <a:pt x="0" y="6072"/>
                </a:cubicBezTo>
                <a:lnTo>
                  <a:pt x="0" y="16247"/>
                </a:lnTo>
                <a:lnTo>
                  <a:pt x="9541" y="16247"/>
                </a:lnTo>
                <a:lnTo>
                  <a:pt x="954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3425487" y="725487"/>
            <a:ext cx="7731125" cy="8574088"/>
          </a:xfrm>
          <a:custGeom>
            <a:avLst/>
            <a:gdLst>
              <a:gd name="T0" fmla="*/ 9568 w 9568"/>
              <a:gd name="T1" fmla="*/ 0 h 11164"/>
              <a:gd name="T2" fmla="*/ 27 w 9568"/>
              <a:gd name="T3" fmla="*/ 58 h 11164"/>
              <a:gd name="T4" fmla="*/ 0 w 9568"/>
              <a:gd name="T5" fmla="*/ 10222 h 11164"/>
              <a:gd name="T6" fmla="*/ 9474 w 9568"/>
              <a:gd name="T7" fmla="*/ 11164 h 11164"/>
              <a:gd name="T8" fmla="*/ 9568 w 9568"/>
              <a:gd name="T9" fmla="*/ 0 h 1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68" h="11164">
                <a:moveTo>
                  <a:pt x="9568" y="0"/>
                </a:moveTo>
                <a:lnTo>
                  <a:pt x="27" y="58"/>
                </a:lnTo>
                <a:lnTo>
                  <a:pt x="0" y="10222"/>
                </a:lnTo>
                <a:cubicBezTo>
                  <a:pt x="3061" y="9630"/>
                  <a:pt x="6959" y="10094"/>
                  <a:pt x="9474" y="11164"/>
                </a:cubicBezTo>
                <a:lnTo>
                  <a:pt x="956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893762" y="769937"/>
            <a:ext cx="12030075" cy="12644438"/>
          </a:xfrm>
          <a:custGeom>
            <a:avLst/>
            <a:gdLst>
              <a:gd name="T0" fmla="*/ 14889 w 14889"/>
              <a:gd name="T1" fmla="*/ 0 h 16463"/>
              <a:gd name="T2" fmla="*/ 0 w 14889"/>
              <a:gd name="T3" fmla="*/ 0 h 16463"/>
              <a:gd name="T4" fmla="*/ 0 w 14889"/>
              <a:gd name="T5" fmla="*/ 16463 h 16463"/>
              <a:gd name="T6" fmla="*/ 4097 w 14889"/>
              <a:gd name="T7" fmla="*/ 16463 h 16463"/>
              <a:gd name="T8" fmla="*/ 14889 w 14889"/>
              <a:gd name="T9" fmla="*/ 10232 h 16463"/>
              <a:gd name="T10" fmla="*/ 14889 w 14889"/>
              <a:gd name="T11" fmla="*/ 0 h 16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89" h="16463">
                <a:moveTo>
                  <a:pt x="14889" y="0"/>
                </a:moveTo>
                <a:lnTo>
                  <a:pt x="0" y="0"/>
                </a:lnTo>
                <a:lnTo>
                  <a:pt x="0" y="16463"/>
                </a:lnTo>
                <a:lnTo>
                  <a:pt x="4097" y="16463"/>
                </a:lnTo>
                <a:cubicBezTo>
                  <a:pt x="5180" y="14547"/>
                  <a:pt x="10207" y="10759"/>
                  <a:pt x="14889" y="10232"/>
                </a:cubicBezTo>
                <a:lnTo>
                  <a:pt x="1488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71525" y="30129162"/>
            <a:ext cx="7085013" cy="12477750"/>
          </a:xfrm>
          <a:custGeom>
            <a:avLst/>
            <a:gdLst>
              <a:gd name="T0" fmla="*/ 8768 w 8768"/>
              <a:gd name="T1" fmla="*/ 6245 h 16246"/>
              <a:gd name="T2" fmla="*/ 2510 w 8768"/>
              <a:gd name="T3" fmla="*/ 0 h 16246"/>
              <a:gd name="T4" fmla="*/ 0 w 8768"/>
              <a:gd name="T5" fmla="*/ 0 h 16246"/>
              <a:gd name="T6" fmla="*/ 0 w 8768"/>
              <a:gd name="T7" fmla="*/ 16246 h 16246"/>
              <a:gd name="T8" fmla="*/ 8768 w 8768"/>
              <a:gd name="T9" fmla="*/ 16246 h 16246"/>
              <a:gd name="T10" fmla="*/ 8768 w 8768"/>
              <a:gd name="T11" fmla="*/ 6245 h 16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68" h="16246">
                <a:moveTo>
                  <a:pt x="8768" y="6245"/>
                </a:moveTo>
                <a:cubicBezTo>
                  <a:pt x="6221" y="4688"/>
                  <a:pt x="4072" y="2544"/>
                  <a:pt x="2510" y="0"/>
                </a:cubicBezTo>
                <a:lnTo>
                  <a:pt x="0" y="0"/>
                </a:lnTo>
                <a:lnTo>
                  <a:pt x="0" y="16246"/>
                </a:lnTo>
                <a:lnTo>
                  <a:pt x="8768" y="16246"/>
                </a:lnTo>
                <a:lnTo>
                  <a:pt x="8768" y="624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8545512" y="35150425"/>
            <a:ext cx="14770100" cy="7466013"/>
          </a:xfrm>
          <a:custGeom>
            <a:avLst/>
            <a:gdLst>
              <a:gd name="T0" fmla="*/ 18278 w 18278"/>
              <a:gd name="T1" fmla="*/ 0 h 9720"/>
              <a:gd name="T2" fmla="*/ 8960 w 18278"/>
              <a:gd name="T3" fmla="*/ 2460 h 9720"/>
              <a:gd name="T4" fmla="*/ 0 w 18278"/>
              <a:gd name="T5" fmla="*/ 199 h 9720"/>
              <a:gd name="T6" fmla="*/ 0 w 18278"/>
              <a:gd name="T7" fmla="*/ 9720 h 9720"/>
              <a:gd name="T8" fmla="*/ 18278 w 18278"/>
              <a:gd name="T9" fmla="*/ 9720 h 9720"/>
              <a:gd name="T10" fmla="*/ 18278 w 18278"/>
              <a:gd name="T11" fmla="*/ 0 h 9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78" h="9720">
                <a:moveTo>
                  <a:pt x="18278" y="0"/>
                </a:moveTo>
                <a:cubicBezTo>
                  <a:pt x="15530" y="1566"/>
                  <a:pt x="12349" y="2460"/>
                  <a:pt x="8960" y="2460"/>
                </a:cubicBezTo>
                <a:cubicBezTo>
                  <a:pt x="5717" y="2460"/>
                  <a:pt x="2665" y="1641"/>
                  <a:pt x="0" y="199"/>
                </a:cubicBezTo>
                <a:lnTo>
                  <a:pt x="0" y="9720"/>
                </a:lnTo>
                <a:lnTo>
                  <a:pt x="18278" y="9720"/>
                </a:lnTo>
                <a:lnTo>
                  <a:pt x="1827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21616987" y="747712"/>
            <a:ext cx="10044113" cy="12666663"/>
          </a:xfrm>
          <a:custGeom>
            <a:avLst/>
            <a:gdLst>
              <a:gd name="T0" fmla="*/ 0 w 12430"/>
              <a:gd name="T1" fmla="*/ 0 h 16492"/>
              <a:gd name="T2" fmla="*/ 12430 w 12430"/>
              <a:gd name="T3" fmla="*/ 29 h 16492"/>
              <a:gd name="T4" fmla="*/ 12430 w 12430"/>
              <a:gd name="T5" fmla="*/ 16492 h 16492"/>
              <a:gd name="T6" fmla="*/ 7144 w 12430"/>
              <a:gd name="T7" fmla="*/ 16492 h 16492"/>
              <a:gd name="T8" fmla="*/ 26 w 12430"/>
              <a:gd name="T9" fmla="*/ 11336 h 16492"/>
              <a:gd name="T10" fmla="*/ 0 w 12430"/>
              <a:gd name="T11" fmla="*/ 0 h 16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430" h="16492">
                <a:moveTo>
                  <a:pt x="0" y="0"/>
                </a:moveTo>
                <a:lnTo>
                  <a:pt x="12430" y="29"/>
                </a:lnTo>
                <a:lnTo>
                  <a:pt x="12430" y="16492"/>
                </a:lnTo>
                <a:lnTo>
                  <a:pt x="7144" y="16492"/>
                </a:lnTo>
                <a:cubicBezTo>
                  <a:pt x="4387" y="13671"/>
                  <a:pt x="3113" y="12561"/>
                  <a:pt x="26" y="11336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1255712" y="8739187"/>
            <a:ext cx="29141738" cy="27920950"/>
          </a:xfrm>
          <a:custGeom>
            <a:avLst/>
            <a:gdLst>
              <a:gd name="T0" fmla="*/ 17889 w 36065"/>
              <a:gd name="T1" fmla="*/ 0 h 36353"/>
              <a:gd name="T2" fmla="*/ 2486 w 36065"/>
              <a:gd name="T3" fmla="*/ 8520 h 36353"/>
              <a:gd name="T4" fmla="*/ 7494 w 36065"/>
              <a:gd name="T5" fmla="*/ 10111 h 36353"/>
              <a:gd name="T6" fmla="*/ 12528 w 36065"/>
              <a:gd name="T7" fmla="*/ 13428 h 36353"/>
              <a:gd name="T8" fmla="*/ 17907 w 36065"/>
              <a:gd name="T9" fmla="*/ 11007 h 36353"/>
              <a:gd name="T10" fmla="*/ 20832 w 36065"/>
              <a:gd name="T11" fmla="*/ 11627 h 36353"/>
              <a:gd name="T12" fmla="*/ 24221 w 36065"/>
              <a:gd name="T13" fmla="*/ 7344 h 36353"/>
              <a:gd name="T14" fmla="*/ 26399 w 36065"/>
              <a:gd name="T15" fmla="*/ 2111 h 36353"/>
              <a:gd name="T16" fmla="*/ 17889 w 36065"/>
              <a:gd name="T17" fmla="*/ 0 h 36353"/>
              <a:gd name="T18" fmla="*/ 27476 w 36065"/>
              <a:gd name="T19" fmla="*/ 2731 h 36353"/>
              <a:gd name="T20" fmla="*/ 25292 w 36065"/>
              <a:gd name="T21" fmla="*/ 7978 h 36353"/>
              <a:gd name="T22" fmla="*/ 21925 w 36065"/>
              <a:gd name="T23" fmla="*/ 12233 h 36353"/>
              <a:gd name="T24" fmla="*/ 25096 w 36065"/>
              <a:gd name="T25" fmla="*/ 18195 h 36353"/>
              <a:gd name="T26" fmla="*/ 24695 w 36065"/>
              <a:gd name="T27" fmla="*/ 20568 h 36353"/>
              <a:gd name="T28" fmla="*/ 29517 w 36065"/>
              <a:gd name="T29" fmla="*/ 22669 h 36353"/>
              <a:gd name="T30" fmla="*/ 35286 w 36065"/>
              <a:gd name="T31" fmla="*/ 23459 h 36353"/>
              <a:gd name="T32" fmla="*/ 36065 w 36065"/>
              <a:gd name="T33" fmla="*/ 18177 h 36353"/>
              <a:gd name="T34" fmla="*/ 27476 w 36065"/>
              <a:gd name="T35" fmla="*/ 2731 h 36353"/>
              <a:gd name="T36" fmla="*/ 1853 w 36065"/>
              <a:gd name="T37" fmla="*/ 9612 h 36353"/>
              <a:gd name="T38" fmla="*/ 104 w 36065"/>
              <a:gd name="T39" fmla="*/ 14405 h 36353"/>
              <a:gd name="T40" fmla="*/ 11770 w 36065"/>
              <a:gd name="T41" fmla="*/ 14405 h 36353"/>
              <a:gd name="T42" fmla="*/ 6954 w 36065"/>
              <a:gd name="T43" fmla="*/ 11233 h 36353"/>
              <a:gd name="T44" fmla="*/ 1853 w 36065"/>
              <a:gd name="T45" fmla="*/ 9612 h 36353"/>
              <a:gd name="T46" fmla="*/ 0 w 36065"/>
              <a:gd name="T47" fmla="*/ 21420 h 36353"/>
              <a:gd name="T48" fmla="*/ 17889 w 36065"/>
              <a:gd name="T49" fmla="*/ 36353 h 36353"/>
              <a:gd name="T50" fmla="*/ 34880 w 36065"/>
              <a:gd name="T51" fmla="*/ 24647 h 36353"/>
              <a:gd name="T52" fmla="*/ 29177 w 36065"/>
              <a:gd name="T53" fmla="*/ 23867 h 36353"/>
              <a:gd name="T54" fmla="*/ 24189 w 36065"/>
              <a:gd name="T55" fmla="*/ 21693 h 36353"/>
              <a:gd name="T56" fmla="*/ 17907 w 36065"/>
              <a:gd name="T57" fmla="*/ 25384 h 36353"/>
              <a:gd name="T58" fmla="*/ 11481 w 36065"/>
              <a:gd name="T59" fmla="*/ 21420 h 36353"/>
              <a:gd name="T60" fmla="*/ 0 w 36065"/>
              <a:gd name="T61" fmla="*/ 21420 h 36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065" h="36353">
                <a:moveTo>
                  <a:pt x="17889" y="0"/>
                </a:moveTo>
                <a:cubicBezTo>
                  <a:pt x="11398" y="0"/>
                  <a:pt x="5702" y="3402"/>
                  <a:pt x="2486" y="8520"/>
                </a:cubicBezTo>
                <a:lnTo>
                  <a:pt x="7494" y="10111"/>
                </a:lnTo>
                <a:lnTo>
                  <a:pt x="12528" y="13428"/>
                </a:lnTo>
                <a:cubicBezTo>
                  <a:pt x="13845" y="11943"/>
                  <a:pt x="15767" y="11007"/>
                  <a:pt x="17907" y="11007"/>
                </a:cubicBezTo>
                <a:cubicBezTo>
                  <a:pt x="18949" y="11007"/>
                  <a:pt x="19938" y="11229"/>
                  <a:pt x="20832" y="11627"/>
                </a:cubicBezTo>
                <a:lnTo>
                  <a:pt x="24221" y="7344"/>
                </a:lnTo>
                <a:lnTo>
                  <a:pt x="26399" y="2111"/>
                </a:lnTo>
                <a:cubicBezTo>
                  <a:pt x="23860" y="763"/>
                  <a:pt x="20963" y="0"/>
                  <a:pt x="17889" y="0"/>
                </a:cubicBezTo>
                <a:close/>
                <a:moveTo>
                  <a:pt x="27476" y="2731"/>
                </a:moveTo>
                <a:lnTo>
                  <a:pt x="25292" y="7978"/>
                </a:lnTo>
                <a:lnTo>
                  <a:pt x="21925" y="12233"/>
                </a:lnTo>
                <a:cubicBezTo>
                  <a:pt x="23838" y="13525"/>
                  <a:pt x="25096" y="15713"/>
                  <a:pt x="25096" y="18195"/>
                </a:cubicBezTo>
                <a:cubicBezTo>
                  <a:pt x="25096" y="19027"/>
                  <a:pt x="24955" y="19825"/>
                  <a:pt x="24695" y="20568"/>
                </a:cubicBezTo>
                <a:lnTo>
                  <a:pt x="29517" y="22669"/>
                </a:lnTo>
                <a:lnTo>
                  <a:pt x="35286" y="23459"/>
                </a:lnTo>
                <a:cubicBezTo>
                  <a:pt x="35793" y="21787"/>
                  <a:pt x="36065" y="20014"/>
                  <a:pt x="36065" y="18177"/>
                </a:cubicBezTo>
                <a:cubicBezTo>
                  <a:pt x="36065" y="11657"/>
                  <a:pt x="32633" y="5938"/>
                  <a:pt x="27476" y="2731"/>
                </a:cubicBezTo>
                <a:close/>
                <a:moveTo>
                  <a:pt x="1853" y="9612"/>
                </a:moveTo>
                <a:cubicBezTo>
                  <a:pt x="1057" y="11098"/>
                  <a:pt x="462" y="12708"/>
                  <a:pt x="104" y="14405"/>
                </a:cubicBezTo>
                <a:lnTo>
                  <a:pt x="11770" y="14405"/>
                </a:lnTo>
                <a:lnTo>
                  <a:pt x="6954" y="11233"/>
                </a:lnTo>
                <a:lnTo>
                  <a:pt x="1853" y="9612"/>
                </a:lnTo>
                <a:close/>
                <a:moveTo>
                  <a:pt x="0" y="21420"/>
                </a:moveTo>
                <a:cubicBezTo>
                  <a:pt x="1530" y="29911"/>
                  <a:pt x="8957" y="36353"/>
                  <a:pt x="17889" y="36353"/>
                </a:cubicBezTo>
                <a:cubicBezTo>
                  <a:pt x="25648" y="36353"/>
                  <a:pt x="32272" y="31491"/>
                  <a:pt x="34880" y="24647"/>
                </a:cubicBezTo>
                <a:lnTo>
                  <a:pt x="29177" y="23867"/>
                </a:lnTo>
                <a:lnTo>
                  <a:pt x="24189" y="21693"/>
                </a:lnTo>
                <a:cubicBezTo>
                  <a:pt x="22960" y="23895"/>
                  <a:pt x="20608" y="25384"/>
                  <a:pt x="17907" y="25384"/>
                </a:cubicBezTo>
                <a:cubicBezTo>
                  <a:pt x="15097" y="25384"/>
                  <a:pt x="12663" y="23771"/>
                  <a:pt x="11481" y="21420"/>
                </a:cubicBezTo>
                <a:lnTo>
                  <a:pt x="0" y="21420"/>
                </a:lnTo>
                <a:close/>
              </a:path>
            </a:pathLst>
          </a:custGeom>
          <a:solidFill>
            <a:srgbClr val="EAEAEA"/>
          </a:solidFill>
          <a:ln w="1270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21916703" y="763352"/>
            <a:ext cx="6595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Treenet</a:t>
            </a:r>
            <a:r>
              <a:rPr lang="fr-BE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construction</a:t>
            </a:r>
            <a:endParaRPr lang="fr-BE" sz="4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36038" y="1728492"/>
            <a:ext cx="10104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Methods</a:t>
            </a:r>
            <a:endParaRPr lang="fr-BE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628671" y="2304556"/>
            <a:ext cx="100324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We used an association of SSC, FSC, CD3 FITC, CD4 PE, CD8 APC-H7, CD16-56 PE-Cy7, CD19 APC and CD45 V500 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antibodies. </a:t>
            </a:r>
          </a:p>
          <a:p>
            <a:pPr algn="just"/>
            <a:endParaRPr lang="en-US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636038" y="6625036"/>
            <a:ext cx="100250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The workflow to learn the clustering algorithm was constructed based on 500 sample computations representing 11 million events. Combined with </a:t>
            </a:r>
            <a:r>
              <a:rPr lang="en-US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Statistica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supporting multi-core computations, a </a:t>
            </a:r>
            <a:r>
              <a:rPr lang="en-US" sz="3200" b="1" dirty="0" err="1" smtClean="0">
                <a:solidFill>
                  <a:srgbClr val="FFFF00"/>
                </a:solidFill>
                <a:latin typeface="Candara" panose="020E0502030303020204" pitchFamily="34" charset="0"/>
              </a:rPr>
              <a:t>TreeNet</a:t>
            </a:r>
            <a:r>
              <a:rPr lang="en-US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 Gradient Boosting algorithm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was generated and to objectively evaluate clustering performance, a </a:t>
            </a:r>
            <a:r>
              <a:rPr lang="en-US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validation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procedure </a:t>
            </a:r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           was integrated and composed of 100 new </a:t>
            </a:r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                    samples.</a:t>
            </a:r>
            <a:endParaRPr lang="fr-BE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644138" y="3816724"/>
            <a:ext cx="5004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T, B and NK cell populations</a:t>
            </a:r>
            <a:endParaRPr lang="fr-BE" sz="3200" dirty="0"/>
          </a:p>
        </p:txBody>
      </p:sp>
      <p:sp>
        <p:nvSpPr>
          <p:cNvPr id="23" name="Rectangle 22"/>
          <p:cNvSpPr/>
          <p:nvPr/>
        </p:nvSpPr>
        <p:spPr>
          <a:xfrm>
            <a:off x="21684699" y="4536804"/>
            <a:ext cx="10104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After manual gating, raw data was </a:t>
            </a:r>
            <a:r>
              <a:rPr lang="en-US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extracted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for each cell population comprised in an FCS. file with </a:t>
            </a:r>
            <a:r>
              <a:rPr lang="en-US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Infinicyt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and stored in txt. format comprising a cell subset identifier</a:t>
            </a:r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(0 or 1). </a:t>
            </a:r>
          </a:p>
        </p:txBody>
      </p:sp>
      <p:cxnSp>
        <p:nvCxnSpPr>
          <p:cNvPr id="24" name="Connecteur en angle 23"/>
          <p:cNvCxnSpPr/>
          <p:nvPr/>
        </p:nvCxnSpPr>
        <p:spPr>
          <a:xfrm>
            <a:off x="22363587" y="3857962"/>
            <a:ext cx="1975342" cy="25972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3752119" y="792388"/>
            <a:ext cx="237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Purpose</a:t>
            </a:r>
            <a:endParaRPr lang="fr-BE" sz="4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434446" y="1728492"/>
            <a:ext cx="7722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fr-BE" sz="32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Replace </a:t>
            </a: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human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gating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by a classification </a:t>
            </a: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algorithm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for flow </a:t>
            </a: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cytometric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data </a:t>
            </a: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analysis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  <a:endParaRPr lang="fr-BE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434446" y="6711560"/>
            <a:ext cx="7722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Automatically assign </a:t>
            </a:r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individual cell events to a defined cell population based on previous </a:t>
            </a:r>
            <a:r>
              <a:rPr lang="en-US" sz="3200" b="1" dirty="0">
                <a:solidFill>
                  <a:srgbClr val="FFFF00"/>
                </a:solidFill>
                <a:latin typeface="Candara" panose="020E0502030303020204" pitchFamily="34" charset="0"/>
              </a:rPr>
              <a:t>supervised learning</a:t>
            </a:r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 procedure.</a:t>
            </a:r>
            <a:endParaRPr lang="fr-BE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434446" y="3981352"/>
            <a:ext cx="77221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Here, we aim to fully </a:t>
            </a:r>
            <a:r>
              <a:rPr lang="en-US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automate clustering workflow 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as an alternative to manual gating in a T, B, NK-cell panel within a comparative cohort. </a:t>
            </a:r>
            <a:endParaRPr lang="fr-BE" sz="3200" dirty="0">
              <a:latin typeface="Candara" panose="020E0502030303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95325" y="3384676"/>
            <a:ext cx="7778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Objective</a:t>
            </a:r>
            <a:endParaRPr lang="fr-BE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434446" y="6040261"/>
            <a:ext cx="7739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Goal</a:t>
            </a:r>
            <a:endParaRPr lang="fr-BE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181794" y="792388"/>
            <a:ext cx="2994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Introduction</a:t>
            </a:r>
            <a:endParaRPr lang="fr-BE" sz="3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7662" y="1728492"/>
            <a:ext cx="11962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Discriminating cell populations by </a:t>
            </a:r>
            <a:r>
              <a:rPr lang="en-US" sz="3200" b="1" dirty="0">
                <a:solidFill>
                  <a:srgbClr val="FFFF00"/>
                </a:solidFill>
                <a:latin typeface="Candara" panose="020E0502030303020204" pitchFamily="34" charset="0"/>
              </a:rPr>
              <a:t>flow cytometry</a:t>
            </a:r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 has always been carried out by </a:t>
            </a:r>
            <a:r>
              <a:rPr lang="en-US" sz="3200" b="1" dirty="0">
                <a:solidFill>
                  <a:srgbClr val="FFFF00"/>
                </a:solidFill>
                <a:latin typeface="Candara" panose="020E0502030303020204" pitchFamily="34" charset="0"/>
              </a:rPr>
              <a:t>visual</a:t>
            </a:r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 inspection of plots. </a:t>
            </a:r>
            <a:endParaRPr lang="fr-BE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7662" y="5265460"/>
            <a:ext cx="119628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Recently, with the availability of powerful data processors, clustering techniques may be developed to provide an </a:t>
            </a:r>
            <a:r>
              <a:rPr lang="en-US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automated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way of cell population identification in flow cytometric data, which could </a:t>
            </a:r>
            <a:r>
              <a:rPr lang="en-US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outperform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human analysis.</a:t>
            </a:r>
            <a:endParaRPr lang="fr-BE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7662" y="3517610"/>
            <a:ext cx="119628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Manual gating is still considered a gold standard in </a:t>
            </a:r>
            <a:r>
              <a:rPr lang="en-US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cell population recognition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 although it is yet being considered as subjective and time-consuming, demonstrating the need for different approaches. </a:t>
            </a:r>
            <a:endParaRPr lang="fr-BE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02135" y="8704557"/>
            <a:ext cx="7639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TreeNet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data </a:t>
            </a: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mining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tool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endParaRPr lang="fr-BE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2135" y="9784677"/>
            <a:ext cx="7639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Flow </a:t>
            </a: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cytometry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software</a:t>
            </a:r>
            <a:endParaRPr lang="fr-BE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30127" y="7840461"/>
            <a:ext cx="7639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fr-BE" sz="32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What</a:t>
            </a:r>
            <a:r>
              <a:rPr lang="fr-BE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fr-BE" sz="32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you</a:t>
            </a:r>
            <a:r>
              <a:rPr lang="fr-BE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fr-BE" sz="32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need</a:t>
            </a:r>
            <a:r>
              <a:rPr lang="fr-BE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?</a:t>
            </a:r>
            <a:endParaRPr lang="fr-BE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8" name="Picture 1570" descr="C:\Users\FOFSC\AppData\Local\Microsoft\Windows\INetCache\IE\2M3GI0GO\machine_learning_pic-e14548579009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8181" y="7475548"/>
            <a:ext cx="2477100" cy="1885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176689" y="13942057"/>
            <a:ext cx="7639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Flow </a:t>
            </a:r>
            <a:r>
              <a:rPr lang="fr-BE" sz="4000" b="1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Cytometry</a:t>
            </a:r>
            <a:r>
              <a:rPr lang="fr-BE" sz="40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fr-BE" sz="4000" b="1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Gating</a:t>
            </a:r>
            <a:r>
              <a:rPr lang="fr-BE" sz="40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Design</a:t>
            </a:r>
            <a:endParaRPr lang="fr-BE" sz="40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0684" y="8696959"/>
            <a:ext cx="12725917" cy="90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193204" y="19874508"/>
            <a:ext cx="27208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anose="020E0502030303020204" pitchFamily="34" charset="0"/>
              </a:rPr>
              <a:t>Automatic clustering of cell populations </a:t>
            </a:r>
            <a:endParaRPr lang="en-US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just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anose="020E0502030303020204" pitchFamily="34" charset="0"/>
              </a:rPr>
              <a:t>characterized </a:t>
            </a: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anose="020E0502030303020204" pitchFamily="34" charset="0"/>
              </a:rPr>
              <a:t>by </a:t>
            </a:r>
            <a:r>
              <a:rPr lang="en-US" sz="8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anose="020E0502030303020204" pitchFamily="34" charset="0"/>
              </a:rPr>
              <a:t>immunophenotyping</a:t>
            </a:r>
            <a:endParaRPr lang="fr-BE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93204" y="22388398"/>
            <a:ext cx="256967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4400" u="sng" dirty="0">
                <a:latin typeface="Candara" panose="020E0502030303020204" pitchFamily="34" charset="0"/>
              </a:rPr>
              <a:t>Christian Gosset</a:t>
            </a:r>
            <a:r>
              <a:rPr lang="fr-BE" sz="4400" dirty="0">
                <a:latin typeface="Candara" panose="020E0502030303020204" pitchFamily="34" charset="0"/>
              </a:rPr>
              <a:t>¹, Jacques Foguenne², Mickael Simul², Aurore Keutgens</a:t>
            </a:r>
            <a:r>
              <a:rPr lang="fr-BE" sz="4400" baseline="30000" dirty="0">
                <a:latin typeface="Candara" panose="020E0502030303020204" pitchFamily="34" charset="0"/>
              </a:rPr>
              <a:t>2</a:t>
            </a:r>
            <a:r>
              <a:rPr lang="fr-BE" sz="4400" dirty="0" smtClean="0">
                <a:latin typeface="Candara" panose="020E0502030303020204" pitchFamily="34" charset="0"/>
              </a:rPr>
              <a:t>,</a:t>
            </a:r>
          </a:p>
          <a:p>
            <a:pPr algn="just"/>
            <a:r>
              <a:rPr lang="fr-BE" sz="4400" dirty="0" smtClean="0">
                <a:latin typeface="Candara" panose="020E0502030303020204" pitchFamily="34" charset="0"/>
              </a:rPr>
              <a:t>Françoise </a:t>
            </a:r>
            <a:r>
              <a:rPr lang="fr-BE" sz="4400" dirty="0">
                <a:latin typeface="Candara" panose="020E0502030303020204" pitchFamily="34" charset="0"/>
              </a:rPr>
              <a:t>Tassin</a:t>
            </a:r>
            <a:r>
              <a:rPr lang="fr-BE" sz="4400" baseline="30000" dirty="0">
                <a:latin typeface="Candara" panose="020E0502030303020204" pitchFamily="34" charset="0"/>
              </a:rPr>
              <a:t>2</a:t>
            </a:r>
            <a:r>
              <a:rPr lang="fr-BE" sz="4400" dirty="0">
                <a:latin typeface="Candara" panose="020E0502030303020204" pitchFamily="34" charset="0"/>
              </a:rPr>
              <a:t>, André </a:t>
            </a:r>
            <a:r>
              <a:rPr lang="fr-BE" sz="4400" dirty="0" smtClean="0">
                <a:latin typeface="Candara" panose="020E0502030303020204" pitchFamily="34" charset="0"/>
              </a:rPr>
              <a:t>Gothot¹</a:t>
            </a:r>
            <a:r>
              <a:rPr lang="fr-BE" sz="4400" b="1" baseline="30000" dirty="0"/>
              <a:t>,</a:t>
            </a:r>
            <a:r>
              <a:rPr lang="fr-BE" sz="4400" dirty="0" smtClean="0">
                <a:latin typeface="Candara" panose="020E0502030303020204" pitchFamily="34" charset="0"/>
              </a:rPr>
              <a:t>²</a:t>
            </a:r>
            <a:endParaRPr lang="fr-BE" sz="4400" dirty="0">
              <a:latin typeface="Candara" panose="020E0502030303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3204" y="23696819"/>
            <a:ext cx="334428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dirty="0">
                <a:latin typeface="Candara" panose="020E0502030303020204" pitchFamily="34" charset="0"/>
              </a:rPr>
              <a:t>¹ University of </a:t>
            </a:r>
            <a:r>
              <a:rPr lang="en-US" sz="4400" i="1" dirty="0" smtClean="0">
                <a:latin typeface="Candara" panose="020E0502030303020204" pitchFamily="34" charset="0"/>
              </a:rPr>
              <a:t>Liege</a:t>
            </a:r>
            <a:endParaRPr lang="fr-BE" sz="4400" i="1" dirty="0">
              <a:latin typeface="Candara" panose="020E0502030303020204" pitchFamily="34" charset="0"/>
            </a:endParaRPr>
          </a:p>
          <a:p>
            <a:pPr algn="just"/>
            <a:r>
              <a:rPr lang="en-US" sz="4400" i="1" dirty="0">
                <a:latin typeface="Candara" panose="020E0502030303020204" pitchFamily="34" charset="0"/>
              </a:rPr>
              <a:t>² Department of Laboratory Medicine, </a:t>
            </a:r>
            <a:r>
              <a:rPr lang="en-US" sz="4400" i="1" dirty="0" err="1">
                <a:latin typeface="Candara" panose="020E0502030303020204" pitchFamily="34" charset="0"/>
              </a:rPr>
              <a:t>Unilab</a:t>
            </a:r>
            <a:r>
              <a:rPr lang="en-US" sz="4400" i="1" dirty="0">
                <a:latin typeface="Candara" panose="020E0502030303020204" pitchFamily="34" charset="0"/>
              </a:rPr>
              <a:t> </a:t>
            </a:r>
            <a:r>
              <a:rPr lang="en-US" sz="4400" i="1" dirty="0" err="1">
                <a:latin typeface="Candara" panose="020E0502030303020204" pitchFamily="34" charset="0"/>
              </a:rPr>
              <a:t>Lg</a:t>
            </a:r>
            <a:r>
              <a:rPr lang="en-US" sz="4400" i="1" dirty="0">
                <a:latin typeface="Candara" panose="020E0502030303020204" pitchFamily="34" charset="0"/>
              </a:rPr>
              <a:t>, CHU </a:t>
            </a:r>
            <a:r>
              <a:rPr lang="en-US" sz="4400" i="1" dirty="0" smtClean="0">
                <a:latin typeface="Candara" panose="020E0502030303020204" pitchFamily="34" charset="0"/>
              </a:rPr>
              <a:t>Liege</a:t>
            </a:r>
            <a:endParaRPr lang="fr-BE" sz="4400" i="1" dirty="0">
              <a:latin typeface="Candara" panose="020E050203030302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2244005" y="15655072"/>
            <a:ext cx="3182281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2560" i="1" dirty="0" smtClean="0">
                <a:solidFill>
                  <a:srgbClr val="FFC000"/>
                </a:solidFill>
                <a:latin typeface="Candara" panose="020E0502030303020204" pitchFamily="34" charset="0"/>
              </a:rPr>
              <a:t> </a:t>
            </a:r>
            <a:r>
              <a:rPr lang="fr-BE" sz="2560" dirty="0" smtClean="0">
                <a:latin typeface="Candara" panose="020E0502030303020204" pitchFamily="34" charset="0"/>
              </a:rPr>
              <a:t>CD3+ vs. NOT CD3+</a:t>
            </a:r>
            <a:endParaRPr lang="fr-BE" sz="2560" dirty="0">
              <a:latin typeface="Candara" panose="020E050203030302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2244005" y="14721548"/>
            <a:ext cx="3223959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2560" i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fr-BE" sz="2560" dirty="0" smtClean="0">
                <a:latin typeface="Candara" panose="020E0502030303020204" pitchFamily="34" charset="0"/>
              </a:rPr>
              <a:t>CD8+ vs. NOT CD8+</a:t>
            </a:r>
            <a:endParaRPr lang="fr-BE" sz="2560" dirty="0">
              <a:latin typeface="Candara" panose="020E0502030303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2244005" y="14254785"/>
            <a:ext cx="5323893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256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fr-BE" sz="2560" dirty="0" smtClean="0">
                <a:latin typeface="Candara" panose="020E0502030303020204" pitchFamily="34" charset="0"/>
              </a:rPr>
              <a:t>CD16,CD56+ vs. NOT (CD16,CD56+)</a:t>
            </a:r>
            <a:endParaRPr lang="fr-BE" sz="2560" dirty="0">
              <a:latin typeface="Candara" panose="020E050203030302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2244005" y="15188311"/>
            <a:ext cx="5433154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2560" i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 </a:t>
            </a:r>
            <a:r>
              <a:rPr lang="fr-BE" sz="2560" dirty="0" smtClean="0">
                <a:latin typeface="Candara" panose="020E0502030303020204" pitchFamily="34" charset="0"/>
              </a:rPr>
              <a:t>Lymphocytes vs. NOT Lymphocytes</a:t>
            </a:r>
            <a:endParaRPr lang="fr-BE" sz="2560" dirty="0">
              <a:latin typeface="Candara" panose="020E050203030302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2244005" y="13788022"/>
            <a:ext cx="321113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2560" i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 </a:t>
            </a:r>
            <a:r>
              <a:rPr lang="fr-BE" sz="2560" dirty="0" smtClean="0">
                <a:latin typeface="Candara" panose="020E0502030303020204" pitchFamily="34" charset="0"/>
              </a:rPr>
              <a:t>CD4+ vs. NOT CD4+</a:t>
            </a:r>
            <a:endParaRPr lang="fr-BE" sz="2560" dirty="0">
              <a:latin typeface="Candara" panose="020E0502030303020204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2244005" y="13321259"/>
            <a:ext cx="34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2800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fr-BE" sz="2560" dirty="0" smtClean="0">
                <a:latin typeface="Candara" panose="020E0502030303020204" pitchFamily="34" charset="0"/>
              </a:rPr>
              <a:t>CD19+ vs. NOT CD19+</a:t>
            </a:r>
            <a:endParaRPr lang="fr-BE" sz="2560" dirty="0">
              <a:latin typeface="Candara" panose="020E0502030303020204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2182571" y="17167240"/>
            <a:ext cx="4073551" cy="8802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2560" dirty="0" smtClean="0">
                <a:latin typeface="Candara" panose="020E0502030303020204" pitchFamily="34" charset="0"/>
              </a:rPr>
              <a:t>Identifier «NOT» = 0</a:t>
            </a:r>
            <a:endParaRPr lang="fr-BE" sz="2560" dirty="0">
              <a:latin typeface="Candara" panose="020E0502030303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2560" dirty="0" smtClean="0">
                <a:latin typeface="Candara" panose="020E0502030303020204" pitchFamily="34" charset="0"/>
              </a:rPr>
              <a:t>Identifier «NOT (NOT) »= 1</a:t>
            </a:r>
            <a:endParaRPr lang="fr-BE" sz="1600" dirty="0"/>
          </a:p>
        </p:txBody>
      </p:sp>
      <p:sp>
        <p:nvSpPr>
          <p:cNvPr id="51" name="ZoneTexte 50"/>
          <p:cNvSpPr txBox="1"/>
          <p:nvPr/>
        </p:nvSpPr>
        <p:spPr>
          <a:xfrm>
            <a:off x="23159585" y="12169652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Label</a:t>
            </a:r>
            <a:endParaRPr lang="fr-BE" sz="40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2" name="Flèche droite rayée 51"/>
          <p:cNvSpPr/>
          <p:nvPr/>
        </p:nvSpPr>
        <p:spPr>
          <a:xfrm rot="5400000">
            <a:off x="23638451" y="16339168"/>
            <a:ext cx="839405" cy="47932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ZoneTexte 52"/>
          <p:cNvSpPr txBox="1"/>
          <p:nvPr/>
        </p:nvSpPr>
        <p:spPr>
          <a:xfrm>
            <a:off x="21561513" y="24050972"/>
            <a:ext cx="8505747" cy="677108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3800" b="1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Tree</a:t>
            </a:r>
            <a:r>
              <a:rPr lang="fr-BE" sz="38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Net </a:t>
            </a:r>
            <a:r>
              <a:rPr lang="fr-BE" sz="3800" b="1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algorithm</a:t>
            </a:r>
            <a:r>
              <a:rPr lang="fr-BE" sz="38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fr-BE" sz="3800" b="1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contruction</a:t>
            </a:r>
            <a:endParaRPr lang="fr-BE" sz="38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1485729" y="20281852"/>
            <a:ext cx="1574470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BE" sz="2560" dirty="0" smtClean="0">
                <a:latin typeface="Candara" panose="020E0502030303020204" pitchFamily="34" charset="0"/>
              </a:rPr>
              <a:t>6 </a:t>
            </a:r>
            <a:r>
              <a:rPr lang="fr-BE" sz="2560" dirty="0" err="1" smtClean="0">
                <a:latin typeface="Candara" panose="020E0502030303020204" pitchFamily="34" charset="0"/>
              </a:rPr>
              <a:t>cells</a:t>
            </a:r>
            <a:r>
              <a:rPr lang="fr-BE" sz="2560" dirty="0" smtClean="0"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fr-BE" sz="2560" dirty="0" smtClean="0">
                <a:latin typeface="Candara" panose="020E0502030303020204" pitchFamily="34" charset="0"/>
              </a:rPr>
              <a:t>CD4+</a:t>
            </a:r>
            <a:endParaRPr lang="fr-BE" sz="2560" dirty="0">
              <a:latin typeface="Candara" panose="020E050203030302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21485729" y="21537899"/>
            <a:ext cx="1673856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BE" sz="2560" dirty="0" smtClean="0">
                <a:latin typeface="Candara" panose="020E0502030303020204" pitchFamily="34" charset="0"/>
              </a:rPr>
              <a:t>6 </a:t>
            </a:r>
            <a:r>
              <a:rPr lang="fr-BE" sz="2560" dirty="0" err="1" smtClean="0">
                <a:latin typeface="Candara" panose="020E0502030303020204" pitchFamily="34" charset="0"/>
              </a:rPr>
              <a:t>cells</a:t>
            </a:r>
            <a:r>
              <a:rPr lang="fr-BE" sz="2560" dirty="0" smtClean="0"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fr-BE" sz="2560" dirty="0" smtClean="0">
                <a:latin typeface="Candara" panose="020E0502030303020204" pitchFamily="34" charset="0"/>
              </a:rPr>
              <a:t>NOT  CD4+</a:t>
            </a:r>
            <a:endParaRPr lang="fr-BE" sz="2560" dirty="0">
              <a:latin typeface="Candara" panose="020E0502030303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540699" y="18463384"/>
            <a:ext cx="32305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File </a:t>
            </a:r>
            <a:r>
              <a:rPr lang="fr-BE" sz="40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</a:t>
            </a:r>
            <a:r>
              <a:rPr lang="fr-BE" sz="40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emplate </a:t>
            </a:r>
          </a:p>
          <a:p>
            <a:r>
              <a:rPr lang="fr-BE" sz="4000" b="1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Example</a:t>
            </a:r>
            <a:r>
              <a:rPr lang="fr-BE" sz="40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:</a:t>
            </a:r>
            <a:endParaRPr lang="fr-BE" sz="40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60" name="Groupe 59"/>
          <p:cNvGrpSpPr/>
          <p:nvPr/>
        </p:nvGrpSpPr>
        <p:grpSpPr>
          <a:xfrm>
            <a:off x="23083514" y="20021091"/>
            <a:ext cx="7092000" cy="2736000"/>
            <a:chOff x="23083514" y="20021091"/>
            <a:chExt cx="7304087" cy="2548272"/>
          </a:xfrm>
        </p:grpSpPr>
        <p:pic>
          <p:nvPicPr>
            <p:cNvPr id="57" name="Picture 158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3516" y="20021091"/>
              <a:ext cx="7291389" cy="140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158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3514" y="21386676"/>
              <a:ext cx="7304087" cy="1182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9" name="Picture 158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4753" y="23102678"/>
            <a:ext cx="6364153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5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3166" y="28227436"/>
            <a:ext cx="5117451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57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5734" y="28227436"/>
            <a:ext cx="5117451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57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6803" y="32331892"/>
            <a:ext cx="4815262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57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7193" y="28803500"/>
            <a:ext cx="4851928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57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9241" y="25203100"/>
            <a:ext cx="4851927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19133484" y="27363012"/>
            <a:ext cx="4208203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BE" sz="3600" b="1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Graphical</a:t>
            </a:r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inspection</a:t>
            </a:r>
            <a:endParaRPr lang="fr-BE" sz="36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979110" y="27363012"/>
            <a:ext cx="286809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BE" sz="3600" b="1" dirty="0" err="1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Bland</a:t>
            </a:r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-Altman</a:t>
            </a:r>
            <a:endParaRPr lang="fr-BE" sz="3600" b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8063630" y="32043860"/>
            <a:ext cx="1816523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60" dirty="0" smtClean="0">
                <a:latin typeface="Candara" panose="020E0502030303020204" pitchFamily="34" charset="0"/>
              </a:rPr>
              <a:t>T cells CD3+</a:t>
            </a:r>
            <a:endParaRPr lang="fr-BE" sz="2560" dirty="0"/>
          </a:p>
        </p:txBody>
      </p:sp>
      <p:sp>
        <p:nvSpPr>
          <p:cNvPr id="69" name="Rectangle 68"/>
          <p:cNvSpPr/>
          <p:nvPr/>
        </p:nvSpPr>
        <p:spPr>
          <a:xfrm>
            <a:off x="23096048" y="32043860"/>
            <a:ext cx="1976823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60" dirty="0" smtClean="0">
                <a:latin typeface="Candara" panose="020E0502030303020204" pitchFamily="34" charset="0"/>
              </a:rPr>
              <a:t>B cells CD19+</a:t>
            </a:r>
            <a:endParaRPr lang="fr-BE" sz="2560" dirty="0"/>
          </a:p>
        </p:txBody>
      </p:sp>
      <p:sp>
        <p:nvSpPr>
          <p:cNvPr id="70" name="Rectangle 69"/>
          <p:cNvSpPr/>
          <p:nvPr/>
        </p:nvSpPr>
        <p:spPr>
          <a:xfrm>
            <a:off x="13235753" y="35932292"/>
            <a:ext cx="1837362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60" dirty="0" smtClean="0">
                <a:latin typeface="Candara" panose="020E0502030303020204" pitchFamily="34" charset="0"/>
              </a:rPr>
              <a:t>T cells CD8+</a:t>
            </a:r>
            <a:endParaRPr lang="fr-BE" sz="2560" dirty="0"/>
          </a:p>
        </p:txBody>
      </p:sp>
      <p:sp>
        <p:nvSpPr>
          <p:cNvPr id="71" name="Rectangle 70"/>
          <p:cNvSpPr/>
          <p:nvPr/>
        </p:nvSpPr>
        <p:spPr>
          <a:xfrm>
            <a:off x="8494476" y="32403900"/>
            <a:ext cx="1837362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60" dirty="0" smtClean="0">
                <a:latin typeface="Candara" panose="020E0502030303020204" pitchFamily="34" charset="0"/>
              </a:rPr>
              <a:t>T cells CD4+</a:t>
            </a:r>
            <a:endParaRPr lang="fr-BE" sz="2560" dirty="0"/>
          </a:p>
        </p:txBody>
      </p:sp>
      <p:sp>
        <p:nvSpPr>
          <p:cNvPr id="72" name="Rectangle 71"/>
          <p:cNvSpPr/>
          <p:nvPr/>
        </p:nvSpPr>
        <p:spPr>
          <a:xfrm>
            <a:off x="3554139" y="28803500"/>
            <a:ext cx="310213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60" dirty="0" smtClean="0">
                <a:latin typeface="Candara" panose="020E0502030303020204" pitchFamily="34" charset="0"/>
              </a:rPr>
              <a:t>NK cells CD16+CD56+</a:t>
            </a:r>
            <a:endParaRPr lang="fr-BE" sz="2560" dirty="0"/>
          </a:p>
        </p:txBody>
      </p:sp>
      <p:sp>
        <p:nvSpPr>
          <p:cNvPr id="73" name="ZoneTexte 72"/>
          <p:cNvSpPr txBox="1"/>
          <p:nvPr/>
        </p:nvSpPr>
        <p:spPr>
          <a:xfrm>
            <a:off x="956875" y="30603700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Results</a:t>
            </a:r>
            <a:endParaRPr lang="fr-BE" sz="4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71524" y="37577438"/>
            <a:ext cx="70850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Furthermore</a:t>
            </a:r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, the differences between manual and algorithmic gating represented on </a:t>
            </a:r>
            <a:r>
              <a:rPr lang="en-US" sz="3200" b="1" dirty="0">
                <a:solidFill>
                  <a:srgbClr val="FFFF00"/>
                </a:solidFill>
                <a:latin typeface="Candara" panose="020E0502030303020204" pitchFamily="34" charset="0"/>
              </a:rPr>
              <a:t>Band-Altman</a:t>
            </a:r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 plots displayed excellent agreement. Indeed, CD3+, CD4+, CD8+, NK and B cell percentages showed a bias of 0.34, 0.03, 0.37, 0.04 and 0.07 respectively.</a:t>
            </a:r>
            <a:endParaRPr lang="fr-BE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1629" y="32081603"/>
            <a:ext cx="48132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Correlation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between manual and algorithmic gating showed a nearly perfect linear relationship </a:t>
            </a:r>
            <a:endParaRPr lang="fr-BE" sz="3200" dirty="0"/>
          </a:p>
        </p:txBody>
      </p:sp>
      <p:cxnSp>
        <p:nvCxnSpPr>
          <p:cNvPr id="76" name="Connecteur en angle 75"/>
          <p:cNvCxnSpPr/>
          <p:nvPr/>
        </p:nvCxnSpPr>
        <p:spPr>
          <a:xfrm>
            <a:off x="930127" y="34420124"/>
            <a:ext cx="1524535" cy="129136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592513" y="34817907"/>
            <a:ext cx="52640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orrelation coefficient (r) of 0.9982, 0.9992, 0.9991, 0.9988, 0.9995 for CD3+, CD4+, CD8+, NK and B cell percentages respectively. </a:t>
            </a:r>
            <a:endParaRPr lang="fr-BE" sz="3200" dirty="0"/>
          </a:p>
        </p:txBody>
      </p:sp>
      <p:sp>
        <p:nvSpPr>
          <p:cNvPr id="78" name="Rectangle 77"/>
          <p:cNvSpPr/>
          <p:nvPr/>
        </p:nvSpPr>
        <p:spPr>
          <a:xfrm>
            <a:off x="771524" y="41263786"/>
            <a:ext cx="7085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Out of range samples are </a:t>
            </a:r>
            <a:r>
              <a:rPr lang="en-US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stabilised</a:t>
            </a:r>
            <a:r>
              <a:rPr lang="en-US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blood controls</a:t>
            </a:r>
            <a:endParaRPr lang="fr-BE" sz="3200" dirty="0">
              <a:solidFill>
                <a:schemeClr val="bg1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8879409" y="36448542"/>
            <a:ext cx="3002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Conclusion</a:t>
            </a:r>
            <a:endParaRPr lang="fr-BE" sz="4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545512" y="38020524"/>
            <a:ext cx="14770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The study suggests a promising tool for </a:t>
            </a:r>
            <a:r>
              <a:rPr lang="en-US" sz="3200" b="1" u="sng" dirty="0">
                <a:solidFill>
                  <a:schemeClr val="bg1"/>
                </a:solidFill>
              </a:rPr>
              <a:t>automated gating</a:t>
            </a:r>
            <a:r>
              <a:rPr lang="en-US" sz="3200" dirty="0">
                <a:solidFill>
                  <a:schemeClr val="bg1"/>
                </a:solidFill>
              </a:rPr>
              <a:t>, allowing for more </a:t>
            </a:r>
            <a:r>
              <a:rPr lang="en-US" sz="3200" b="1" dirty="0">
                <a:solidFill>
                  <a:srgbClr val="FFFF00"/>
                </a:solidFill>
              </a:rPr>
              <a:t>objectivity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b="1" dirty="0">
                <a:solidFill>
                  <a:srgbClr val="FFFF00"/>
                </a:solidFill>
              </a:rPr>
              <a:t>standardization</a:t>
            </a:r>
            <a:r>
              <a:rPr lang="en-US" sz="3200" dirty="0">
                <a:solidFill>
                  <a:schemeClr val="bg1"/>
                </a:solidFill>
              </a:rPr>
              <a:t> than manual gating. The reliability of automated gating should now be assessed on cell fractions with complex and/or abnormal phenotypes.</a:t>
            </a:r>
            <a:endParaRPr lang="fr-BE" sz="3200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545512" y="39820724"/>
            <a:ext cx="7578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BE" sz="3200" b="1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fr-BE" sz="32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What</a:t>
            </a:r>
            <a:r>
              <a:rPr lang="fr-BE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’</a:t>
            </a:r>
            <a:r>
              <a:rPr lang="fr-BE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 </a:t>
            </a:r>
            <a:r>
              <a:rPr lang="fr-BE" sz="32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next</a:t>
            </a:r>
            <a:r>
              <a:rPr lang="fr-BE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?</a:t>
            </a:r>
            <a:endParaRPr lang="fr-BE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545512" y="40684820"/>
            <a:ext cx="14798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Assessing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complex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populations and or </a:t>
            </a: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abnormal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phentypes</a:t>
            </a:r>
            <a:endParaRPr lang="fr-BE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545512" y="41476908"/>
            <a:ext cx="14798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Automatic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clusters in </a:t>
            </a:r>
            <a:r>
              <a:rPr lang="fr-BE" sz="32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identifying</a:t>
            </a:r>
            <a:r>
              <a:rPr lang="fr-BE" sz="32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pathologies</a:t>
            </a:r>
            <a:endParaRPr lang="fr-BE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4" name="Picture 2" descr="Résultat de recherche d'images pour &quot;Unilab CHU&quot;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09" t="18777" r="16372" b="21025"/>
          <a:stretch/>
        </p:blipFill>
        <p:spPr bwMode="auto">
          <a:xfrm>
            <a:off x="28654792" y="32511500"/>
            <a:ext cx="2824936" cy="13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Résultat de recherche d'images pour &quot;ULG&quot;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1340" y="30293883"/>
            <a:ext cx="2451840" cy="178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ZoneTexte 85"/>
          <p:cNvSpPr txBox="1"/>
          <p:nvPr/>
        </p:nvSpPr>
        <p:spPr>
          <a:xfrm>
            <a:off x="25411073" y="33670101"/>
            <a:ext cx="265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References</a:t>
            </a:r>
            <a:endParaRPr lang="fr-BE" sz="4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3950613" y="34742821"/>
            <a:ext cx="7710488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BE" sz="265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[1] </a:t>
            </a:r>
            <a:r>
              <a:rPr lang="fr-BE" sz="2650" dirty="0" smtClean="0">
                <a:solidFill>
                  <a:schemeClr val="bg1"/>
                </a:solidFill>
                <a:latin typeface="Candara" panose="020E0502030303020204" pitchFamily="34" charset="0"/>
              </a:rPr>
              <a:t>Y</a:t>
            </a:r>
            <a:r>
              <a:rPr lang="fr-BE" sz="2650" dirty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  <a:r>
              <a:rPr lang="fr-BE" sz="2650" dirty="0" err="1">
                <a:solidFill>
                  <a:schemeClr val="bg1"/>
                </a:solidFill>
                <a:latin typeface="Candara" panose="020E0502030303020204" pitchFamily="34" charset="0"/>
              </a:rPr>
              <a:t>Saeys</a:t>
            </a:r>
            <a:r>
              <a:rPr lang="fr-BE" sz="2650" dirty="0">
                <a:solidFill>
                  <a:schemeClr val="bg1"/>
                </a:solidFill>
                <a:latin typeface="Candara" panose="020E0502030303020204" pitchFamily="34" charset="0"/>
              </a:rPr>
              <a:t>, S.V. </a:t>
            </a:r>
            <a:r>
              <a:rPr lang="fr-BE" sz="2650" dirty="0" err="1">
                <a:solidFill>
                  <a:schemeClr val="bg1"/>
                </a:solidFill>
                <a:latin typeface="Candara" panose="020E0502030303020204" pitchFamily="34" charset="0"/>
              </a:rPr>
              <a:t>Gassen</a:t>
            </a:r>
            <a:r>
              <a:rPr lang="fr-BE" sz="2650" dirty="0">
                <a:solidFill>
                  <a:schemeClr val="bg1"/>
                </a:solidFill>
                <a:latin typeface="Candara" panose="020E0502030303020204" pitchFamily="34" charset="0"/>
              </a:rPr>
              <a:t>, B.N. </a:t>
            </a:r>
            <a:r>
              <a:rPr lang="fr-BE" sz="265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Lambrecht</a:t>
            </a:r>
            <a:endParaRPr lang="fr-BE" sz="265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950612" y="35242958"/>
            <a:ext cx="7710489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BE" sz="265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Computational</a:t>
            </a:r>
            <a:r>
              <a:rPr lang="fr-BE" sz="265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flow </a:t>
            </a:r>
            <a:r>
              <a:rPr lang="fr-BE" sz="265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cytometry</a:t>
            </a:r>
            <a:r>
              <a:rPr lang="fr-BE" sz="265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: </a:t>
            </a:r>
            <a:r>
              <a:rPr lang="fr-BE" sz="265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helping</a:t>
            </a:r>
            <a:r>
              <a:rPr lang="fr-BE" sz="265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to </a:t>
            </a:r>
            <a:r>
              <a:rPr lang="fr-BE" sz="265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make</a:t>
            </a:r>
            <a:r>
              <a:rPr lang="fr-BE" sz="265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fr-BE" sz="265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sense</a:t>
            </a:r>
            <a:r>
              <a:rPr lang="fr-BE" sz="265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of high-</a:t>
            </a:r>
            <a:r>
              <a:rPr lang="fr-BE" sz="265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dimensional</a:t>
            </a:r>
            <a:r>
              <a:rPr lang="fr-BE" sz="265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fr-BE" sz="265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immunology</a:t>
            </a:r>
            <a:r>
              <a:rPr lang="fr-BE" sz="265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data</a:t>
            </a:r>
          </a:p>
          <a:p>
            <a:pPr algn="just" fontAlgn="base"/>
            <a:r>
              <a:rPr lang="fr-BE" sz="2650" dirty="0" smtClean="0">
                <a:solidFill>
                  <a:schemeClr val="bg1"/>
                </a:solidFill>
                <a:latin typeface="Candara" panose="020E0502030303020204" pitchFamily="34" charset="0"/>
              </a:rPr>
              <a:t>Nat. </a:t>
            </a:r>
            <a:r>
              <a:rPr lang="fr-BE" sz="265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Rev</a:t>
            </a:r>
            <a:r>
              <a:rPr lang="fr-BE" sz="2650" dirty="0" smtClean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  <a:r>
              <a:rPr lang="fr-BE" sz="265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Immunol</a:t>
            </a:r>
            <a:r>
              <a:rPr lang="fr-BE" sz="2650" dirty="0" smtClean="0">
                <a:solidFill>
                  <a:schemeClr val="bg1"/>
                </a:solidFill>
                <a:latin typeface="Candara" panose="020E0502030303020204" pitchFamily="34" charset="0"/>
              </a:rPr>
              <a:t>., 16 (2016), pp. 449–462</a:t>
            </a:r>
            <a:endParaRPr lang="fr-BE" sz="2650" dirty="0"/>
          </a:p>
        </p:txBody>
      </p:sp>
      <p:sp>
        <p:nvSpPr>
          <p:cNvPr id="89" name="Rectangle 88"/>
          <p:cNvSpPr/>
          <p:nvPr/>
        </p:nvSpPr>
        <p:spPr>
          <a:xfrm>
            <a:off x="23950613" y="37026390"/>
            <a:ext cx="771048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BE" sz="265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[2] </a:t>
            </a:r>
            <a:r>
              <a:rPr lang="fr-BE" sz="2650" dirty="0" smtClean="0">
                <a:solidFill>
                  <a:schemeClr val="bg1"/>
                </a:solidFill>
              </a:rPr>
              <a:t>N</a:t>
            </a:r>
            <a:r>
              <a:rPr lang="fr-BE" sz="2650" dirty="0">
                <a:solidFill>
                  <a:schemeClr val="bg1"/>
                </a:solidFill>
              </a:rPr>
              <a:t>. </a:t>
            </a:r>
            <a:r>
              <a:rPr lang="fr-BE" sz="2650" dirty="0" err="1">
                <a:solidFill>
                  <a:schemeClr val="bg1"/>
                </a:solidFill>
              </a:rPr>
              <a:t>Aghaeepour</a:t>
            </a:r>
            <a:r>
              <a:rPr lang="fr-BE" sz="2650" dirty="0">
                <a:solidFill>
                  <a:schemeClr val="bg1"/>
                </a:solidFill>
              </a:rPr>
              <a:t>, G. </a:t>
            </a:r>
            <a:r>
              <a:rPr lang="fr-BE" sz="2650" dirty="0" err="1">
                <a:solidFill>
                  <a:schemeClr val="bg1"/>
                </a:solidFill>
              </a:rPr>
              <a:t>Finak</a:t>
            </a:r>
            <a:r>
              <a:rPr lang="fr-BE" sz="2650" dirty="0">
                <a:solidFill>
                  <a:schemeClr val="bg1"/>
                </a:solidFill>
              </a:rPr>
              <a:t>, H. </a:t>
            </a:r>
            <a:r>
              <a:rPr lang="fr-BE" sz="2650" dirty="0" err="1">
                <a:solidFill>
                  <a:schemeClr val="bg1"/>
                </a:solidFill>
              </a:rPr>
              <a:t>Hoos</a:t>
            </a:r>
            <a:r>
              <a:rPr lang="fr-BE" sz="2650" dirty="0">
                <a:solidFill>
                  <a:schemeClr val="bg1"/>
                </a:solidFill>
              </a:rPr>
              <a:t>, T.R. </a:t>
            </a:r>
            <a:r>
              <a:rPr lang="fr-BE" sz="2650" dirty="0" err="1">
                <a:solidFill>
                  <a:schemeClr val="bg1"/>
                </a:solidFill>
              </a:rPr>
              <a:t>Mosmann</a:t>
            </a:r>
            <a:r>
              <a:rPr lang="fr-BE" sz="2650" dirty="0">
                <a:solidFill>
                  <a:schemeClr val="bg1"/>
                </a:solidFill>
              </a:rPr>
              <a:t>, R. </a:t>
            </a:r>
            <a:r>
              <a:rPr lang="fr-BE" sz="2650" dirty="0" err="1">
                <a:solidFill>
                  <a:schemeClr val="bg1"/>
                </a:solidFill>
              </a:rPr>
              <a:t>Brinkman</a:t>
            </a:r>
            <a:r>
              <a:rPr lang="fr-BE" sz="2650" dirty="0">
                <a:solidFill>
                  <a:schemeClr val="bg1"/>
                </a:solidFill>
              </a:rPr>
              <a:t>, R. </a:t>
            </a:r>
            <a:r>
              <a:rPr lang="fr-BE" sz="2650" dirty="0" err="1">
                <a:solidFill>
                  <a:schemeClr val="bg1"/>
                </a:solidFill>
              </a:rPr>
              <a:t>Gottardo</a:t>
            </a:r>
            <a:r>
              <a:rPr lang="fr-BE" sz="2650" dirty="0">
                <a:solidFill>
                  <a:schemeClr val="bg1"/>
                </a:solidFill>
              </a:rPr>
              <a:t>, R.H. </a:t>
            </a:r>
            <a:r>
              <a:rPr lang="fr-BE" sz="2650" dirty="0" err="1">
                <a:solidFill>
                  <a:schemeClr val="bg1"/>
                </a:solidFill>
              </a:rPr>
              <a:t>Scheuermann</a:t>
            </a:r>
            <a:r>
              <a:rPr lang="fr-BE" sz="2650" dirty="0">
                <a:solidFill>
                  <a:schemeClr val="bg1"/>
                </a:solidFill>
              </a:rPr>
              <a:t>, </a:t>
            </a:r>
            <a:r>
              <a:rPr lang="fr-BE" sz="2650" dirty="0" err="1">
                <a:solidFill>
                  <a:schemeClr val="bg1"/>
                </a:solidFill>
              </a:rPr>
              <a:t>FlowCAP</a:t>
            </a:r>
            <a:r>
              <a:rPr lang="fr-BE" sz="2650" dirty="0">
                <a:solidFill>
                  <a:schemeClr val="bg1"/>
                </a:solidFill>
              </a:rPr>
              <a:t> Consortium, DREAM Consortium</a:t>
            </a:r>
          </a:p>
          <a:p>
            <a:pPr algn="just" fontAlgn="base"/>
            <a:r>
              <a:rPr lang="fr-BE" sz="2650" b="1" dirty="0">
                <a:solidFill>
                  <a:schemeClr val="bg1"/>
                </a:solidFill>
              </a:rPr>
              <a:t>Critical </a:t>
            </a:r>
            <a:r>
              <a:rPr lang="fr-BE" sz="2650" b="1" dirty="0" err="1">
                <a:solidFill>
                  <a:schemeClr val="bg1"/>
                </a:solidFill>
              </a:rPr>
              <a:t>assessment</a:t>
            </a:r>
            <a:r>
              <a:rPr lang="fr-BE" sz="2650" b="1" dirty="0">
                <a:solidFill>
                  <a:schemeClr val="bg1"/>
                </a:solidFill>
              </a:rPr>
              <a:t> of </a:t>
            </a:r>
            <a:r>
              <a:rPr lang="fr-BE" sz="2650" b="1" dirty="0" err="1">
                <a:solidFill>
                  <a:schemeClr val="bg1"/>
                </a:solidFill>
              </a:rPr>
              <a:t>automated</a:t>
            </a:r>
            <a:r>
              <a:rPr lang="fr-BE" sz="2650" b="1" dirty="0">
                <a:solidFill>
                  <a:schemeClr val="bg1"/>
                </a:solidFill>
              </a:rPr>
              <a:t> flow </a:t>
            </a:r>
            <a:r>
              <a:rPr lang="fr-BE" sz="2650" b="1" dirty="0" err="1">
                <a:solidFill>
                  <a:schemeClr val="bg1"/>
                </a:solidFill>
              </a:rPr>
              <a:t>cytometry</a:t>
            </a:r>
            <a:r>
              <a:rPr lang="fr-BE" sz="2650" b="1" dirty="0">
                <a:solidFill>
                  <a:schemeClr val="bg1"/>
                </a:solidFill>
              </a:rPr>
              <a:t> data </a:t>
            </a:r>
            <a:r>
              <a:rPr lang="fr-BE" sz="2650" b="1" dirty="0" err="1">
                <a:solidFill>
                  <a:schemeClr val="bg1"/>
                </a:solidFill>
              </a:rPr>
              <a:t>analysis</a:t>
            </a:r>
            <a:r>
              <a:rPr lang="fr-BE" sz="2650" b="1" dirty="0">
                <a:solidFill>
                  <a:schemeClr val="bg1"/>
                </a:solidFill>
              </a:rPr>
              <a:t> techniques</a:t>
            </a:r>
          </a:p>
          <a:p>
            <a:pPr fontAlgn="base"/>
            <a:r>
              <a:rPr lang="fr-BE" sz="2650" dirty="0">
                <a:solidFill>
                  <a:schemeClr val="bg1"/>
                </a:solidFill>
              </a:rPr>
              <a:t>Nat. </a:t>
            </a:r>
            <a:r>
              <a:rPr lang="fr-BE" sz="2650" dirty="0" err="1">
                <a:solidFill>
                  <a:schemeClr val="bg1"/>
                </a:solidFill>
              </a:rPr>
              <a:t>Methods</a:t>
            </a:r>
            <a:r>
              <a:rPr lang="fr-BE" sz="2650" dirty="0">
                <a:solidFill>
                  <a:schemeClr val="bg1"/>
                </a:solidFill>
              </a:rPr>
              <a:t>, 10 (2013), pp. 228–238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3950612" y="39964740"/>
            <a:ext cx="7710488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BE" sz="265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[3] </a:t>
            </a:r>
            <a:r>
              <a:rPr lang="fr-BE" sz="2650" dirty="0" smtClean="0">
                <a:solidFill>
                  <a:schemeClr val="bg1"/>
                </a:solidFill>
              </a:rPr>
              <a:t>F</a:t>
            </a:r>
            <a:r>
              <a:rPr lang="fr-BE" sz="2650" dirty="0">
                <a:solidFill>
                  <a:schemeClr val="bg1"/>
                </a:solidFill>
              </a:rPr>
              <a:t>. Mair, F.J. Hartmann, D. </a:t>
            </a:r>
            <a:r>
              <a:rPr lang="fr-BE" sz="2650" dirty="0" err="1">
                <a:solidFill>
                  <a:schemeClr val="bg1"/>
                </a:solidFill>
              </a:rPr>
              <a:t>Mrdjen</a:t>
            </a:r>
            <a:r>
              <a:rPr lang="fr-BE" sz="2650" dirty="0">
                <a:solidFill>
                  <a:schemeClr val="bg1"/>
                </a:solidFill>
              </a:rPr>
              <a:t>, V. </a:t>
            </a:r>
            <a:r>
              <a:rPr lang="fr-BE" sz="2650" dirty="0" err="1">
                <a:solidFill>
                  <a:schemeClr val="bg1"/>
                </a:solidFill>
              </a:rPr>
              <a:t>Tosevski</a:t>
            </a:r>
            <a:r>
              <a:rPr lang="fr-BE" sz="2650" dirty="0">
                <a:solidFill>
                  <a:schemeClr val="bg1"/>
                </a:solidFill>
              </a:rPr>
              <a:t>, C. </a:t>
            </a:r>
            <a:r>
              <a:rPr lang="fr-BE" sz="2650" dirty="0" err="1">
                <a:solidFill>
                  <a:schemeClr val="bg1"/>
                </a:solidFill>
              </a:rPr>
              <a:t>Krieg</a:t>
            </a:r>
            <a:r>
              <a:rPr lang="fr-BE" sz="2650" dirty="0">
                <a:solidFill>
                  <a:schemeClr val="bg1"/>
                </a:solidFill>
              </a:rPr>
              <a:t>, B. Becher</a:t>
            </a:r>
          </a:p>
          <a:p>
            <a:pPr algn="just" fontAlgn="base"/>
            <a:r>
              <a:rPr lang="fr-BE" sz="2650" b="1" dirty="0">
                <a:solidFill>
                  <a:schemeClr val="bg1"/>
                </a:solidFill>
              </a:rPr>
              <a:t>The end of </a:t>
            </a:r>
            <a:r>
              <a:rPr lang="fr-BE" sz="2650" b="1" dirty="0" err="1">
                <a:solidFill>
                  <a:schemeClr val="bg1"/>
                </a:solidFill>
              </a:rPr>
              <a:t>gating</a:t>
            </a:r>
            <a:r>
              <a:rPr lang="fr-BE" sz="2650" b="1" dirty="0">
                <a:solidFill>
                  <a:schemeClr val="bg1"/>
                </a:solidFill>
              </a:rPr>
              <a:t>? An introduction to </a:t>
            </a:r>
            <a:r>
              <a:rPr lang="fr-BE" sz="2650" b="1" dirty="0" err="1">
                <a:solidFill>
                  <a:schemeClr val="bg1"/>
                </a:solidFill>
              </a:rPr>
              <a:t>automated</a:t>
            </a:r>
            <a:r>
              <a:rPr lang="fr-BE" sz="2650" b="1" dirty="0">
                <a:solidFill>
                  <a:schemeClr val="bg1"/>
                </a:solidFill>
              </a:rPr>
              <a:t> </a:t>
            </a:r>
            <a:r>
              <a:rPr lang="fr-BE" sz="2650" b="1" dirty="0" err="1">
                <a:solidFill>
                  <a:schemeClr val="bg1"/>
                </a:solidFill>
              </a:rPr>
              <a:t>analysis</a:t>
            </a:r>
            <a:r>
              <a:rPr lang="fr-BE" sz="2650" b="1" dirty="0">
                <a:solidFill>
                  <a:schemeClr val="bg1"/>
                </a:solidFill>
              </a:rPr>
              <a:t> of high </a:t>
            </a:r>
            <a:r>
              <a:rPr lang="fr-BE" sz="2650" b="1" dirty="0" err="1">
                <a:solidFill>
                  <a:schemeClr val="bg1"/>
                </a:solidFill>
              </a:rPr>
              <a:t>dimensional</a:t>
            </a:r>
            <a:r>
              <a:rPr lang="fr-BE" sz="2650" b="1" dirty="0">
                <a:solidFill>
                  <a:schemeClr val="bg1"/>
                </a:solidFill>
              </a:rPr>
              <a:t> </a:t>
            </a:r>
            <a:r>
              <a:rPr lang="fr-BE" sz="2650" b="1" dirty="0" err="1">
                <a:solidFill>
                  <a:schemeClr val="bg1"/>
                </a:solidFill>
              </a:rPr>
              <a:t>cytometry</a:t>
            </a:r>
            <a:r>
              <a:rPr lang="fr-BE" sz="2650" b="1" dirty="0">
                <a:solidFill>
                  <a:schemeClr val="bg1"/>
                </a:solidFill>
              </a:rPr>
              <a:t> data</a:t>
            </a:r>
          </a:p>
          <a:p>
            <a:pPr algn="just" fontAlgn="base"/>
            <a:r>
              <a:rPr lang="fr-BE" sz="2650" dirty="0" err="1">
                <a:solidFill>
                  <a:schemeClr val="bg1"/>
                </a:solidFill>
              </a:rPr>
              <a:t>Eur</a:t>
            </a:r>
            <a:r>
              <a:rPr lang="fr-BE" sz="2650" dirty="0">
                <a:solidFill>
                  <a:schemeClr val="bg1"/>
                </a:solidFill>
              </a:rPr>
              <a:t>. J. </a:t>
            </a:r>
            <a:r>
              <a:rPr lang="fr-BE" sz="2650" dirty="0" err="1">
                <a:solidFill>
                  <a:schemeClr val="bg1"/>
                </a:solidFill>
              </a:rPr>
              <a:t>Immunol</a:t>
            </a:r>
            <a:r>
              <a:rPr lang="fr-BE" sz="2650" dirty="0">
                <a:solidFill>
                  <a:schemeClr val="bg1"/>
                </a:solidFill>
              </a:rPr>
              <a:t>., 46 (2015), pp. 34–43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228849" y="26128496"/>
            <a:ext cx="2401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4000" b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Validation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7262300" y="42579319"/>
            <a:ext cx="5232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2800" i="1" dirty="0" smtClean="0"/>
              <a:t>BHS 32nd General </a:t>
            </a:r>
            <a:r>
              <a:rPr lang="fr-BE" sz="2800" i="1" dirty="0" err="1" smtClean="0"/>
              <a:t>Annual</a:t>
            </a:r>
            <a:r>
              <a:rPr lang="fr-BE" sz="2800" i="1" dirty="0" smtClean="0"/>
              <a:t> Meeting</a:t>
            </a:r>
          </a:p>
          <a:p>
            <a:pPr algn="r"/>
            <a:r>
              <a:rPr lang="fr-BE" sz="2800" i="1" dirty="0" smtClean="0"/>
              <a:t>10-11 </a:t>
            </a:r>
            <a:r>
              <a:rPr lang="fr-BE" sz="2800" i="1" dirty="0" err="1" smtClean="0"/>
              <a:t>February</a:t>
            </a:r>
            <a:r>
              <a:rPr lang="fr-BE" sz="2800" i="1" dirty="0" smtClean="0"/>
              <a:t> 2017</a:t>
            </a:r>
            <a:endParaRPr lang="fr-BE" sz="2800" i="1" dirty="0"/>
          </a:p>
        </p:txBody>
      </p:sp>
    </p:spTree>
    <p:extLst>
      <p:ext uri="{BB962C8B-B14F-4D97-AF65-F5344CB8AC3E}">
        <p14:creationId xmlns:p14="http://schemas.microsoft.com/office/powerpoint/2010/main" xmlns="" val="25245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742</Words>
  <Application>Microsoft Office PowerPoint</Application>
  <PresentationFormat>Personnalisé</PresentationFormat>
  <Paragraphs>76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FOFSC</dc:creator>
  <cp:lastModifiedBy>c052400</cp:lastModifiedBy>
  <cp:revision>14</cp:revision>
  <dcterms:created xsi:type="dcterms:W3CDTF">2017-01-19T13:21:59Z</dcterms:created>
  <dcterms:modified xsi:type="dcterms:W3CDTF">2018-01-17T12:53:14Z</dcterms:modified>
</cp:coreProperties>
</file>