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80" d="100"/>
          <a:sy n="180" d="100"/>
        </p:scale>
        <p:origin x="-198" y="36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2C11D-A94F-4A02-9E3B-43E183D38FB5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29223-31FC-4FC4-A373-AC49EA7B172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042E5D4-F81D-4E29-B2AC-8B9BEA865A00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CE2857-4E89-45C9-A814-282A95A045A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2857-4E89-45C9-A814-282A95A045AC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524F-9A9F-440C-9C55-6C4FB49313F3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7675-3EB3-4BB2-896F-F59E00817A8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à coins arrondis 153"/>
          <p:cNvSpPr/>
          <p:nvPr/>
        </p:nvSpPr>
        <p:spPr>
          <a:xfrm>
            <a:off x="225023" y="2724300"/>
            <a:ext cx="3168352" cy="2592288"/>
          </a:xfrm>
          <a:prstGeom prst="roundRect">
            <a:avLst>
              <a:gd name="adj" fmla="val 74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800" dirty="0">
              <a:solidFill>
                <a:schemeClr val="tx1"/>
              </a:solidFill>
            </a:endParaRPr>
          </a:p>
        </p:txBody>
      </p:sp>
      <p:sp>
        <p:nvSpPr>
          <p:cNvPr id="106" name="Rectangle à coins arrondis 105"/>
          <p:cNvSpPr/>
          <p:nvPr/>
        </p:nvSpPr>
        <p:spPr>
          <a:xfrm>
            <a:off x="3465383" y="5388596"/>
            <a:ext cx="3168352" cy="2592288"/>
          </a:xfrm>
          <a:prstGeom prst="roundRect">
            <a:avLst>
              <a:gd name="adj" fmla="val 74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800" dirty="0">
              <a:solidFill>
                <a:schemeClr val="tx1"/>
              </a:solidFill>
            </a:endParaRPr>
          </a:p>
        </p:txBody>
      </p:sp>
      <p:sp>
        <p:nvSpPr>
          <p:cNvPr id="105" name="Rectangle à coins arrondis 104"/>
          <p:cNvSpPr/>
          <p:nvPr/>
        </p:nvSpPr>
        <p:spPr>
          <a:xfrm>
            <a:off x="225023" y="5388596"/>
            <a:ext cx="3168352" cy="2592288"/>
          </a:xfrm>
          <a:prstGeom prst="roundRect">
            <a:avLst>
              <a:gd name="adj" fmla="val 74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800" dirty="0">
              <a:solidFill>
                <a:schemeClr val="tx1"/>
              </a:solidFill>
            </a:endParaRPr>
          </a:p>
        </p:txBody>
      </p:sp>
      <p:sp>
        <p:nvSpPr>
          <p:cNvPr id="104" name="Rectangle à coins arrondis 103"/>
          <p:cNvSpPr/>
          <p:nvPr/>
        </p:nvSpPr>
        <p:spPr>
          <a:xfrm>
            <a:off x="3465383" y="2724300"/>
            <a:ext cx="3168352" cy="2592288"/>
          </a:xfrm>
          <a:prstGeom prst="roundRect">
            <a:avLst>
              <a:gd name="adj" fmla="val 74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800" dirty="0">
              <a:solidFill>
                <a:schemeClr val="tx1"/>
              </a:solidFill>
            </a:endParaRPr>
          </a:p>
        </p:txBody>
      </p:sp>
      <p:sp>
        <p:nvSpPr>
          <p:cNvPr id="94" name="Rectangle à coins arrondis 93"/>
          <p:cNvSpPr/>
          <p:nvPr/>
        </p:nvSpPr>
        <p:spPr>
          <a:xfrm>
            <a:off x="188640" y="1428156"/>
            <a:ext cx="6480720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8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88640" y="132012"/>
            <a:ext cx="6480720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8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8640" y="8052892"/>
            <a:ext cx="648072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u="sng" dirty="0" smtClean="0">
                <a:solidFill>
                  <a:prstClr val="black"/>
                </a:solidFill>
              </a:rPr>
              <a:t>Conclusion: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Richter</a:t>
            </a:r>
            <a:r>
              <a:rPr lang="en-GB" sz="900" dirty="0" smtClean="0">
                <a:solidFill>
                  <a:schemeClr val="tx1"/>
                </a:solidFill>
              </a:rPr>
              <a:t> syndrome</a:t>
            </a:r>
            <a:r>
              <a:rPr lang="en-US" sz="900" dirty="0" smtClean="0">
                <a:solidFill>
                  <a:schemeClr val="tx1"/>
                </a:solidFill>
              </a:rPr>
              <a:t> is a rare transformation of chronic lymphocytic leukemia into aggressive lymphoma. It occurs in 2% to 10% of cases. Most commonly, Richter syndromes harbor features of diffuse large B-cell lymphoma but cases of Hodgkin lymphomas or </a:t>
            </a:r>
            <a:r>
              <a:rPr lang="en-US" sz="900" dirty="0" err="1" smtClean="0">
                <a:solidFill>
                  <a:schemeClr val="tx1"/>
                </a:solidFill>
              </a:rPr>
              <a:t>prolymphocytic</a:t>
            </a:r>
            <a:r>
              <a:rPr lang="en-US" sz="900" dirty="0" smtClean="0">
                <a:solidFill>
                  <a:schemeClr val="tx1"/>
                </a:solidFill>
              </a:rPr>
              <a:t> lymphomas have been described. Only few cases of </a:t>
            </a:r>
            <a:r>
              <a:rPr lang="en-US" sz="900" dirty="0" err="1" smtClean="0">
                <a:solidFill>
                  <a:schemeClr val="tx1"/>
                </a:solidFill>
              </a:rPr>
              <a:t>plasmablastic</a:t>
            </a:r>
            <a:r>
              <a:rPr lang="en-US" sz="900" dirty="0" smtClean="0">
                <a:solidFill>
                  <a:schemeClr val="tx1"/>
                </a:solidFill>
              </a:rPr>
              <a:t> transformation with established </a:t>
            </a:r>
            <a:r>
              <a:rPr lang="en-US" sz="900" dirty="0" err="1" smtClean="0">
                <a:solidFill>
                  <a:schemeClr val="tx1"/>
                </a:solidFill>
              </a:rPr>
              <a:t>clonal</a:t>
            </a:r>
            <a:r>
              <a:rPr lang="en-US" sz="900" dirty="0" smtClean="0">
                <a:solidFill>
                  <a:schemeClr val="tx1"/>
                </a:solidFill>
              </a:rPr>
              <a:t> link have been reported. Here, we could establish </a:t>
            </a:r>
            <a:r>
              <a:rPr lang="en-US" sz="900" dirty="0" smtClean="0">
                <a:solidFill>
                  <a:schemeClr val="tx1"/>
                </a:solidFill>
                <a:cs typeface="Times New Roman"/>
              </a:rPr>
              <a:t>t</a:t>
            </a:r>
            <a:r>
              <a:rPr lang="en-US" sz="900" dirty="0" smtClean="0">
                <a:solidFill>
                  <a:schemeClr val="tx1"/>
                </a:solidFill>
                <a:ea typeface="Calibri"/>
                <a:cs typeface="Times New Roman"/>
              </a:rPr>
              <a:t>he diagnosis of high grade </a:t>
            </a:r>
            <a:r>
              <a:rPr lang="en-US" sz="900" dirty="0" err="1" smtClean="0">
                <a:solidFill>
                  <a:schemeClr val="tx1"/>
                </a:solidFill>
                <a:ea typeface="Calibri"/>
                <a:cs typeface="Times New Roman"/>
              </a:rPr>
              <a:t>plasmablastic</a:t>
            </a:r>
            <a:r>
              <a:rPr lang="en-US" sz="900" dirty="0" smtClean="0">
                <a:solidFill>
                  <a:schemeClr val="tx1"/>
                </a:solidFill>
                <a:ea typeface="Calibri"/>
                <a:cs typeface="Times New Roman"/>
              </a:rPr>
              <a:t> transformation given the </a:t>
            </a:r>
            <a:r>
              <a:rPr lang="en-US" sz="900" dirty="0" err="1" smtClean="0">
                <a:solidFill>
                  <a:schemeClr val="tx1"/>
                </a:solidFill>
                <a:ea typeface="Calibri"/>
                <a:cs typeface="Times New Roman"/>
              </a:rPr>
              <a:t>clonal</a:t>
            </a:r>
            <a:r>
              <a:rPr lang="en-US" sz="900" dirty="0" smtClean="0">
                <a:solidFill>
                  <a:schemeClr val="tx1"/>
                </a:solidFill>
                <a:ea typeface="Calibri"/>
                <a:cs typeface="Times New Roman"/>
              </a:rPr>
              <a:t> link made with CLL.</a:t>
            </a:r>
            <a:endParaRPr lang="fr-BE" sz="9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19871" t="6434" r="68594" b="85813"/>
          <a:stretch>
            <a:fillRect/>
          </a:stretch>
        </p:blipFill>
        <p:spPr bwMode="auto">
          <a:xfrm>
            <a:off x="4587952" y="851824"/>
            <a:ext cx="10284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l="849" t="20306" r="86111" b="69638"/>
          <a:stretch>
            <a:fillRect/>
          </a:stretch>
        </p:blipFill>
        <p:spPr bwMode="auto">
          <a:xfrm>
            <a:off x="5661248" y="852092"/>
            <a:ext cx="908720" cy="43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124092" y="179512"/>
            <a:ext cx="66400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Case report: Unconventional Richter syndrome with </a:t>
            </a:r>
            <a:r>
              <a:rPr lang="en-US" sz="1500" dirty="0" err="1" smtClean="0"/>
              <a:t>plasmablastic</a:t>
            </a:r>
            <a:r>
              <a:rPr lang="en-US" sz="1500" dirty="0" smtClean="0"/>
              <a:t> transformation</a:t>
            </a:r>
          </a:p>
          <a:p>
            <a:endParaRPr lang="fr-BE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278" y="538944"/>
            <a:ext cx="58080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A. Ladang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M. Simul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J. Somja</a:t>
            </a:r>
            <a:r>
              <a:rPr lang="fr-BE" sz="1200" baseline="30000" dirty="0" smtClean="0"/>
              <a:t>2</a:t>
            </a:r>
            <a:r>
              <a:rPr lang="fr-BE" sz="1200" dirty="0" smtClean="0"/>
              <a:t>, J. Foguenne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A. Gothot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A. Keutgens</a:t>
            </a:r>
            <a:r>
              <a:rPr lang="fr-BE" sz="1200" baseline="30000" dirty="0" smtClean="0"/>
              <a:t>1</a:t>
            </a:r>
            <a:r>
              <a:rPr lang="fr-BE" sz="1200" dirty="0" smtClean="0"/>
              <a:t>, Fr. Tassin</a:t>
            </a:r>
            <a:r>
              <a:rPr lang="fr-BE" sz="1200" baseline="30000" dirty="0" smtClean="0"/>
              <a:t>1</a:t>
            </a:r>
          </a:p>
          <a:p>
            <a:r>
              <a:rPr lang="fr-BE" sz="1000" dirty="0" smtClean="0"/>
              <a:t/>
            </a:r>
            <a:br>
              <a:rPr lang="fr-BE" sz="1000" dirty="0" smtClean="0"/>
            </a:br>
            <a:r>
              <a:rPr lang="fr-BE" sz="1000" dirty="0" smtClean="0"/>
              <a:t>1. </a:t>
            </a:r>
            <a:r>
              <a:rPr lang="fr-BE" sz="1000" dirty="0" err="1" smtClean="0"/>
              <a:t>Hematobiology</a:t>
            </a:r>
            <a:r>
              <a:rPr lang="fr-BE" sz="1000" dirty="0" smtClean="0"/>
              <a:t> </a:t>
            </a:r>
            <a:r>
              <a:rPr lang="fr-BE" sz="1000" dirty="0" err="1" smtClean="0"/>
              <a:t>department</a:t>
            </a:r>
            <a:r>
              <a:rPr lang="fr-BE" sz="1000" dirty="0" smtClean="0"/>
              <a:t> / </a:t>
            </a:r>
            <a:r>
              <a:rPr lang="fr-BE" sz="1000" dirty="0" err="1" smtClean="0"/>
              <a:t>Unilab</a:t>
            </a:r>
            <a:r>
              <a:rPr lang="fr-BE" sz="1000" dirty="0" smtClean="0"/>
              <a:t>; CHU de Liège; </a:t>
            </a:r>
            <a:r>
              <a:rPr lang="fr-BE" sz="1000" dirty="0" err="1" smtClean="0"/>
              <a:t>ULg</a:t>
            </a:r>
            <a:endParaRPr lang="fr-BE" sz="1000" dirty="0" smtClean="0"/>
          </a:p>
          <a:p>
            <a:r>
              <a:rPr lang="fr-BE" sz="1000" dirty="0" smtClean="0"/>
              <a:t>2. </a:t>
            </a:r>
            <a:r>
              <a:rPr lang="fr-BE" sz="1000" dirty="0" err="1" smtClean="0"/>
              <a:t>Pathology</a:t>
            </a:r>
            <a:r>
              <a:rPr lang="fr-BE" sz="1000" dirty="0" smtClean="0"/>
              <a:t> </a:t>
            </a:r>
            <a:r>
              <a:rPr lang="fr-BE" sz="1000" dirty="0" err="1" smtClean="0"/>
              <a:t>department</a:t>
            </a:r>
            <a:r>
              <a:rPr lang="fr-BE" sz="1000" dirty="0" smtClean="0"/>
              <a:t> / </a:t>
            </a:r>
            <a:r>
              <a:rPr lang="fr-BE" sz="1000" dirty="0" err="1" smtClean="0"/>
              <a:t>Unilab</a:t>
            </a:r>
            <a:r>
              <a:rPr lang="fr-BE" sz="1000" dirty="0" smtClean="0"/>
              <a:t>; CHU de Liège; </a:t>
            </a:r>
            <a:r>
              <a:rPr lang="fr-BE" sz="1000" dirty="0" err="1" smtClean="0"/>
              <a:t>ULg</a:t>
            </a:r>
            <a:endParaRPr lang="fr-BE" sz="1000" dirty="0" smtClean="0"/>
          </a:p>
          <a:p>
            <a:endParaRPr lang="fr-BE" sz="1000" dirty="0"/>
          </a:p>
        </p:txBody>
      </p:sp>
      <p:grpSp>
        <p:nvGrpSpPr>
          <p:cNvPr id="93" name="Groupe 92"/>
          <p:cNvGrpSpPr/>
          <p:nvPr/>
        </p:nvGrpSpPr>
        <p:grpSpPr>
          <a:xfrm>
            <a:off x="222548" y="1445572"/>
            <a:ext cx="6500202" cy="1154048"/>
            <a:chOff x="222548" y="2464718"/>
            <a:chExt cx="6500202" cy="1154048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844824" y="2843808"/>
              <a:ext cx="47525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620688" y="26997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27950" y="2464718"/>
              <a:ext cx="7920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dirty="0" smtClean="0"/>
                <a:t>5 </a:t>
              </a:r>
              <a:r>
                <a:rPr lang="fr-BE" sz="700" dirty="0" err="1" smtClean="0"/>
                <a:t>years</a:t>
              </a:r>
              <a:r>
                <a:rPr lang="fr-BE" sz="700" dirty="0" smtClean="0"/>
                <a:t> </a:t>
              </a:r>
              <a:r>
                <a:rPr lang="fr-BE" sz="700" dirty="0" err="1" smtClean="0"/>
                <a:t>ago</a:t>
              </a:r>
              <a:endParaRPr lang="fr-BE" sz="700" dirty="0"/>
            </a:p>
          </p:txBody>
        </p:sp>
        <p:cxnSp>
          <p:nvCxnSpPr>
            <p:cNvPr id="32" name="Connecteur droit 31"/>
            <p:cNvCxnSpPr/>
            <p:nvPr/>
          </p:nvCxnSpPr>
          <p:spPr>
            <a:xfrm flipV="1">
              <a:off x="620688" y="28521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1412776" y="26997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1412776" y="284380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908720" y="2762275"/>
              <a:ext cx="110480" cy="177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2249040" y="26997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2249040" y="284380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V="1">
              <a:off x="2920225" y="26997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2920225" y="284380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3639172" y="26997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3639172" y="284380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V="1">
              <a:off x="4366548" y="26997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V="1">
              <a:off x="4366548" y="284380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6330246" y="2838639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222548" y="298363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smtClean="0"/>
                <a:t>Diagnosis of a 5-point Matutes score CLL in a 65 year old man</a:t>
              </a:r>
              <a:endParaRPr lang="en-US" sz="70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857936" y="2483768"/>
              <a:ext cx="7920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dirty="0" smtClean="0"/>
                <a:t>15 </a:t>
              </a:r>
              <a:r>
                <a:rPr lang="fr-BE" sz="700" dirty="0" err="1" smtClean="0"/>
                <a:t>months</a:t>
              </a:r>
              <a:r>
                <a:rPr lang="fr-BE" sz="700" dirty="0" smtClean="0"/>
                <a:t> </a:t>
              </a:r>
              <a:r>
                <a:rPr lang="fr-BE" sz="700" dirty="0" err="1" smtClean="0"/>
                <a:t>ago</a:t>
              </a:r>
              <a:endParaRPr lang="fr-BE" sz="700" dirty="0"/>
            </a:p>
          </p:txBody>
        </p:sp>
        <p:cxnSp>
          <p:nvCxnSpPr>
            <p:cNvPr id="53" name="Connecteur droit 52"/>
            <p:cNvCxnSpPr/>
            <p:nvPr/>
          </p:nvCxnSpPr>
          <p:spPr>
            <a:xfrm flipV="1">
              <a:off x="980728" y="2771800"/>
              <a:ext cx="110480" cy="177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32656" y="2843808"/>
              <a:ext cx="6236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1844824" y="2987824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smtClean="0"/>
                <a:t>Severe thrombopenia treated with Ibrutinib</a:t>
              </a:r>
              <a:endParaRPr lang="en-US" sz="70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2484944" y="2987824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smtClean="0"/>
                <a:t>Allogenic peripherical blood stem cell transplantation</a:t>
              </a:r>
              <a:endParaRPr lang="en-US" sz="70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871500" y="2983632"/>
              <a:ext cx="108012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smtClean="0"/>
                <a:t>Mabthera-Fludarabine-Cyclophosphamide therapy</a:t>
              </a:r>
              <a:endParaRPr lang="en-US" sz="70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021672" y="2483768"/>
              <a:ext cx="7920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dirty="0" smtClean="0"/>
                <a:t>3 </a:t>
              </a:r>
              <a:r>
                <a:rPr lang="fr-BE" sz="700" dirty="0" err="1" smtClean="0"/>
                <a:t>years</a:t>
              </a:r>
              <a:r>
                <a:rPr lang="fr-BE" sz="700" dirty="0" smtClean="0"/>
                <a:t> </a:t>
              </a:r>
              <a:r>
                <a:rPr lang="fr-BE" sz="700" dirty="0" err="1" smtClean="0"/>
                <a:t>ago</a:t>
              </a:r>
              <a:endParaRPr lang="fr-BE" sz="700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 flipV="1">
              <a:off x="1718440" y="2762275"/>
              <a:ext cx="110480" cy="177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1782496" y="2771800"/>
              <a:ext cx="110480" cy="177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1052736" y="2843808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2523576" y="2483768"/>
              <a:ext cx="7920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dirty="0" smtClean="0"/>
                <a:t>13 </a:t>
              </a:r>
              <a:r>
                <a:rPr lang="fr-BE" sz="700" dirty="0" err="1" smtClean="0"/>
                <a:t>months</a:t>
              </a:r>
              <a:r>
                <a:rPr lang="fr-BE" sz="700" dirty="0" smtClean="0"/>
                <a:t> </a:t>
              </a:r>
              <a:r>
                <a:rPr lang="fr-BE" sz="700" dirty="0" err="1" smtClean="0"/>
                <a:t>ago</a:t>
              </a:r>
              <a:endParaRPr lang="fr-BE" sz="700" dirty="0"/>
            </a:p>
          </p:txBody>
        </p:sp>
        <p:cxnSp>
          <p:nvCxnSpPr>
            <p:cNvPr id="75" name="Connecteur droit 74"/>
            <p:cNvCxnSpPr/>
            <p:nvPr/>
          </p:nvCxnSpPr>
          <p:spPr>
            <a:xfrm flipV="1">
              <a:off x="6330246" y="26997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ZoneTexte 75"/>
            <p:cNvSpPr txBox="1"/>
            <p:nvPr/>
          </p:nvSpPr>
          <p:spPr>
            <a:xfrm>
              <a:off x="5857224" y="2483768"/>
              <a:ext cx="8640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dirty="0" err="1" smtClean="0"/>
                <a:t>December</a:t>
              </a:r>
              <a:r>
                <a:rPr lang="fr-BE" sz="700" dirty="0" smtClean="0"/>
                <a:t> 2016</a:t>
              </a:r>
              <a:endParaRPr lang="fr-BE" sz="7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5930662" y="2983632"/>
              <a:ext cx="792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dirty="0" smtClean="0"/>
                <a:t>Palliative care and </a:t>
              </a:r>
            </a:p>
            <a:p>
              <a:pPr algn="ctr"/>
              <a:r>
                <a:rPr lang="fr-BE" sz="700" dirty="0" smtClean="0"/>
                <a:t>Patient </a:t>
              </a:r>
              <a:r>
                <a:rPr lang="fr-BE" sz="700" dirty="0" err="1" smtClean="0"/>
                <a:t>death</a:t>
              </a:r>
              <a:endParaRPr lang="fr-BE" sz="7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3245224" y="2483768"/>
              <a:ext cx="7920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dirty="0" smtClean="0"/>
                <a:t>10 </a:t>
              </a:r>
              <a:r>
                <a:rPr lang="fr-BE" sz="700" dirty="0" err="1" smtClean="0"/>
                <a:t>months</a:t>
              </a:r>
              <a:r>
                <a:rPr lang="fr-BE" sz="700" dirty="0" smtClean="0"/>
                <a:t> </a:t>
              </a:r>
              <a:r>
                <a:rPr lang="fr-BE" sz="700" dirty="0" err="1" smtClean="0"/>
                <a:t>ago</a:t>
              </a:r>
              <a:endParaRPr lang="fr-BE" sz="7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3212976" y="2987824"/>
              <a:ext cx="86409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smtClean="0"/>
                <a:t>Tumor load regression </a:t>
              </a:r>
            </a:p>
            <a:p>
              <a:pPr algn="ctr"/>
              <a:r>
                <a:rPr lang="en-US" sz="700" smtClean="0"/>
                <a:t>(93% Bone marrow donor cells)</a:t>
              </a:r>
              <a:endParaRPr lang="en-US" sz="70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976792" y="2483768"/>
              <a:ext cx="7920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dirty="0" smtClean="0"/>
                <a:t>7 </a:t>
              </a:r>
              <a:r>
                <a:rPr lang="fr-BE" sz="700" dirty="0" err="1" smtClean="0"/>
                <a:t>months</a:t>
              </a:r>
              <a:r>
                <a:rPr lang="fr-BE" sz="700" dirty="0" smtClean="0"/>
                <a:t> </a:t>
              </a:r>
              <a:r>
                <a:rPr lang="fr-BE" sz="700" dirty="0" err="1" smtClean="0"/>
                <a:t>ago</a:t>
              </a:r>
              <a:endParaRPr lang="fr-BE" sz="7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3933496" y="2987824"/>
              <a:ext cx="86409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smtClean="0"/>
                <a:t>Cytological and cytogenetical full remission (100% bone marrow donor cells).</a:t>
              </a:r>
            </a:p>
          </p:txBody>
        </p:sp>
        <p:cxnSp>
          <p:nvCxnSpPr>
            <p:cNvPr id="82" name="Connecteur droit 81"/>
            <p:cNvCxnSpPr/>
            <p:nvPr/>
          </p:nvCxnSpPr>
          <p:spPr>
            <a:xfrm flipV="1">
              <a:off x="5090604" y="26997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/>
            <p:cNvSpPr txBox="1"/>
            <p:nvPr/>
          </p:nvSpPr>
          <p:spPr>
            <a:xfrm>
              <a:off x="4700848" y="2483768"/>
              <a:ext cx="7920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dirty="0" smtClean="0"/>
                <a:t>4 </a:t>
              </a:r>
              <a:r>
                <a:rPr lang="fr-BE" sz="700" dirty="0" err="1" smtClean="0"/>
                <a:t>months</a:t>
              </a:r>
              <a:r>
                <a:rPr lang="fr-BE" sz="700" dirty="0" smtClean="0"/>
                <a:t> </a:t>
              </a:r>
              <a:r>
                <a:rPr lang="fr-BE" sz="700" dirty="0" err="1" smtClean="0"/>
                <a:t>ago</a:t>
              </a:r>
              <a:endParaRPr lang="fr-BE" sz="7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4604981" y="2987824"/>
              <a:ext cx="93610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850" b="1" dirty="0" err="1" smtClean="0">
                  <a:solidFill>
                    <a:srgbClr val="0070C0"/>
                  </a:solidFill>
                </a:rPr>
                <a:t>Plasmablastic</a:t>
              </a:r>
              <a:r>
                <a:rPr lang="fr-BE" sz="850" b="1" dirty="0" smtClean="0">
                  <a:solidFill>
                    <a:srgbClr val="0070C0"/>
                  </a:solidFill>
                </a:rPr>
                <a:t> transformation</a:t>
              </a:r>
            </a:p>
          </p:txBody>
        </p:sp>
        <p:cxnSp>
          <p:nvCxnSpPr>
            <p:cNvPr id="85" name="Connecteur droit 84"/>
            <p:cNvCxnSpPr/>
            <p:nvPr/>
          </p:nvCxnSpPr>
          <p:spPr>
            <a:xfrm flipV="1">
              <a:off x="5089463" y="284380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>
              <a:off x="5277568" y="2983632"/>
              <a:ext cx="86409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smtClean="0"/>
                <a:t>Several unsuccessful therapies </a:t>
              </a:r>
            </a:p>
            <a:p>
              <a:pPr algn="ctr"/>
              <a:r>
                <a:rPr lang="en-US" sz="700" smtClean="0"/>
                <a:t>(VTD,  CHOP, ESHAP)</a:t>
              </a:r>
            </a:p>
          </p:txBody>
        </p:sp>
      </p:grpSp>
      <p:sp>
        <p:nvSpPr>
          <p:cNvPr id="108" name="ZoneTexte 107"/>
          <p:cNvSpPr txBox="1"/>
          <p:nvPr/>
        </p:nvSpPr>
        <p:spPr>
          <a:xfrm>
            <a:off x="580593" y="6764799"/>
            <a:ext cx="510067" cy="174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CD45 </a:t>
            </a:r>
            <a:r>
              <a:rPr lang="fr-BE" sz="600" dirty="0" err="1" smtClean="0"/>
              <a:t>Percp</a:t>
            </a:r>
            <a:r>
              <a:rPr lang="fr-BE" sz="600" dirty="0" smtClean="0"/>
              <a:t> </a:t>
            </a:r>
            <a:endParaRPr lang="fr-BE" sz="600" dirty="0"/>
          </a:p>
        </p:txBody>
      </p:sp>
      <p:sp>
        <p:nvSpPr>
          <p:cNvPr id="117" name="ZoneTexte 116"/>
          <p:cNvSpPr txBox="1"/>
          <p:nvPr/>
        </p:nvSpPr>
        <p:spPr>
          <a:xfrm>
            <a:off x="1627732" y="6760427"/>
            <a:ext cx="476758" cy="174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CD45 V500</a:t>
            </a:r>
            <a:endParaRPr lang="fr-BE" sz="600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 cstate="print"/>
          <a:srcRect l="68841" t="52193" r="10574" b="15478"/>
          <a:stretch>
            <a:fillRect/>
          </a:stretch>
        </p:blipFill>
        <p:spPr bwMode="auto">
          <a:xfrm>
            <a:off x="388247" y="6896414"/>
            <a:ext cx="878081" cy="9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45894" t="47514" r="33521" b="20157"/>
          <a:stretch>
            <a:fillRect/>
          </a:stretch>
        </p:blipFill>
        <p:spPr bwMode="auto">
          <a:xfrm>
            <a:off x="2387894" y="6891657"/>
            <a:ext cx="897090" cy="92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/>
          <a:srcRect l="22947" t="52193" r="56468" b="15478"/>
          <a:stretch>
            <a:fillRect/>
          </a:stretch>
        </p:blipFill>
        <p:spPr bwMode="auto">
          <a:xfrm>
            <a:off x="365552" y="5902166"/>
            <a:ext cx="888291" cy="91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 l="45894" t="50034" r="33521" b="17998"/>
          <a:stretch>
            <a:fillRect/>
          </a:stretch>
        </p:blipFill>
        <p:spPr bwMode="auto">
          <a:xfrm>
            <a:off x="2378817" y="5903749"/>
            <a:ext cx="888936" cy="90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 l="68616" t="49674" r="10574" b="17998"/>
          <a:stretch>
            <a:fillRect/>
          </a:stretch>
        </p:blipFill>
        <p:spPr bwMode="auto">
          <a:xfrm>
            <a:off x="1357416" y="5892651"/>
            <a:ext cx="905043" cy="92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 l="68616" t="47514" r="10574" b="20157"/>
          <a:stretch>
            <a:fillRect/>
          </a:stretch>
        </p:blipFill>
        <p:spPr bwMode="auto">
          <a:xfrm>
            <a:off x="1382955" y="6896414"/>
            <a:ext cx="895102" cy="9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ZoneTexte 106"/>
          <p:cNvSpPr txBox="1"/>
          <p:nvPr/>
        </p:nvSpPr>
        <p:spPr>
          <a:xfrm rot="16200000">
            <a:off x="73523" y="6255784"/>
            <a:ext cx="496665" cy="166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CD38 AH-7</a:t>
            </a:r>
            <a:endParaRPr lang="fr-BE" sz="6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617278" y="7749449"/>
            <a:ext cx="478206" cy="174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Kappa FITC</a:t>
            </a:r>
            <a:endParaRPr lang="fr-BE" sz="60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2573966" y="6758744"/>
            <a:ext cx="476758" cy="174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CD45 V500</a:t>
            </a:r>
            <a:endParaRPr lang="fr-BE" sz="600" dirty="0"/>
          </a:p>
        </p:txBody>
      </p:sp>
      <p:sp>
        <p:nvSpPr>
          <p:cNvPr id="111" name="ZoneTexte 110"/>
          <p:cNvSpPr txBox="1"/>
          <p:nvPr/>
        </p:nvSpPr>
        <p:spPr>
          <a:xfrm rot="16200000">
            <a:off x="86755" y="7235220"/>
            <a:ext cx="498183" cy="166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Lambda PE</a:t>
            </a:r>
            <a:endParaRPr lang="fr-BE" sz="600" dirty="0"/>
          </a:p>
        </p:txBody>
      </p:sp>
      <p:sp>
        <p:nvSpPr>
          <p:cNvPr id="112" name="ZoneTexte 111"/>
          <p:cNvSpPr txBox="1"/>
          <p:nvPr/>
        </p:nvSpPr>
        <p:spPr>
          <a:xfrm rot="16200000">
            <a:off x="2060632" y="7258545"/>
            <a:ext cx="554346" cy="166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CD138 </a:t>
            </a:r>
            <a:r>
              <a:rPr lang="fr-BE" sz="600" dirty="0" err="1" smtClean="0"/>
              <a:t>Percp</a:t>
            </a:r>
            <a:endParaRPr lang="fr-BE" sz="600" dirty="0"/>
          </a:p>
        </p:txBody>
      </p:sp>
      <p:sp>
        <p:nvSpPr>
          <p:cNvPr id="113" name="ZoneTexte 112"/>
          <p:cNvSpPr txBox="1"/>
          <p:nvPr/>
        </p:nvSpPr>
        <p:spPr>
          <a:xfrm rot="16200000">
            <a:off x="2100198" y="6264741"/>
            <a:ext cx="463270" cy="166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CD19 PC7</a:t>
            </a:r>
            <a:endParaRPr lang="fr-BE" sz="600" dirty="0"/>
          </a:p>
        </p:txBody>
      </p:sp>
      <p:sp>
        <p:nvSpPr>
          <p:cNvPr id="114" name="ZoneTexte 113"/>
          <p:cNvSpPr txBox="1"/>
          <p:nvPr/>
        </p:nvSpPr>
        <p:spPr>
          <a:xfrm rot="16200000">
            <a:off x="1063517" y="6263642"/>
            <a:ext cx="499701" cy="166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CD20 V450</a:t>
            </a:r>
            <a:endParaRPr lang="fr-BE" sz="600" dirty="0"/>
          </a:p>
        </p:txBody>
      </p:sp>
      <p:sp>
        <p:nvSpPr>
          <p:cNvPr id="115" name="ZoneTexte 114"/>
          <p:cNvSpPr txBox="1"/>
          <p:nvPr/>
        </p:nvSpPr>
        <p:spPr>
          <a:xfrm rot="16200000">
            <a:off x="1058194" y="7250428"/>
            <a:ext cx="5725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CD117 APC7</a:t>
            </a:r>
            <a:endParaRPr lang="fr-BE" sz="600" dirty="0"/>
          </a:p>
        </p:txBody>
      </p:sp>
      <p:sp>
        <p:nvSpPr>
          <p:cNvPr id="116" name="ZoneTexte 115"/>
          <p:cNvSpPr txBox="1"/>
          <p:nvPr/>
        </p:nvSpPr>
        <p:spPr>
          <a:xfrm>
            <a:off x="2620812" y="7763067"/>
            <a:ext cx="476758" cy="174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CD45 V500</a:t>
            </a:r>
            <a:endParaRPr lang="fr-BE" sz="600" dirty="0"/>
          </a:p>
        </p:txBody>
      </p:sp>
      <p:sp>
        <p:nvSpPr>
          <p:cNvPr id="118" name="ZoneTexte 117"/>
          <p:cNvSpPr txBox="1"/>
          <p:nvPr/>
        </p:nvSpPr>
        <p:spPr>
          <a:xfrm>
            <a:off x="1599482" y="7752550"/>
            <a:ext cx="476758" cy="174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 smtClean="0"/>
              <a:t>CD45 V500</a:t>
            </a:r>
            <a:endParaRPr lang="fr-BE" sz="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 l="18750" t="49344" r="16676" b="31756"/>
          <a:stretch>
            <a:fillRect/>
          </a:stretch>
        </p:blipFill>
        <p:spPr bwMode="auto">
          <a:xfrm>
            <a:off x="3522248" y="6440031"/>
            <a:ext cx="306167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18701" t="49300" r="16532" b="31800"/>
          <a:stretch>
            <a:fillRect/>
          </a:stretch>
        </p:blipFill>
        <p:spPr bwMode="auto">
          <a:xfrm>
            <a:off x="3513057" y="5908977"/>
            <a:ext cx="30708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 l="18500" t="27600" r="16532" b="9401"/>
          <a:stretch>
            <a:fillRect/>
          </a:stretch>
        </p:blipFill>
        <p:spPr bwMode="auto">
          <a:xfrm>
            <a:off x="3489386" y="7049489"/>
            <a:ext cx="1560173" cy="85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 l="18500" t="27600" r="16532" b="10101"/>
          <a:stretch>
            <a:fillRect/>
          </a:stretch>
        </p:blipFill>
        <p:spPr bwMode="auto">
          <a:xfrm>
            <a:off x="5069559" y="7045155"/>
            <a:ext cx="1535056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Accolade fermante 123"/>
          <p:cNvSpPr/>
          <p:nvPr/>
        </p:nvSpPr>
        <p:spPr>
          <a:xfrm rot="5400000">
            <a:off x="5642580" y="1464160"/>
            <a:ext cx="144016" cy="936104"/>
          </a:xfrm>
          <a:prstGeom prst="rightBrace">
            <a:avLst>
              <a:gd name="adj1" fmla="val 594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6" name="ZoneTexte 85"/>
          <p:cNvSpPr txBox="1"/>
          <p:nvPr/>
        </p:nvSpPr>
        <p:spPr>
          <a:xfrm>
            <a:off x="205973" y="5436221"/>
            <a:ext cx="256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Flow </a:t>
            </a:r>
            <a:r>
              <a:rPr lang="en-US" sz="800" dirty="0" err="1" smtClean="0"/>
              <a:t>cytometry</a:t>
            </a:r>
            <a:r>
              <a:rPr lang="en-US" sz="800" dirty="0" smtClean="0"/>
              <a:t> analysis revealed an atypical population of monotypic cells expressing weak CD45, HLADR-, Kappa+, CD19-, CD20-, CD117+, CD38+ and CD138+.</a:t>
            </a:r>
            <a:endParaRPr lang="fr-BE" sz="800" dirty="0"/>
          </a:p>
        </p:txBody>
      </p:sp>
      <p:sp>
        <p:nvSpPr>
          <p:cNvPr id="87" name="ZoneTexte 86"/>
          <p:cNvSpPr txBox="1"/>
          <p:nvPr/>
        </p:nvSpPr>
        <p:spPr>
          <a:xfrm>
            <a:off x="5481607" y="6071223"/>
            <a:ext cx="10081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 err="1" smtClean="0"/>
              <a:t>During</a:t>
            </a:r>
            <a:r>
              <a:rPr lang="fr-BE" sz="600" dirty="0" smtClean="0"/>
              <a:t> the CLL </a:t>
            </a:r>
            <a:r>
              <a:rPr lang="fr-BE" sz="600" dirty="0" err="1" smtClean="0"/>
              <a:t>follow</a:t>
            </a:r>
            <a:r>
              <a:rPr lang="fr-BE" sz="600" dirty="0" smtClean="0"/>
              <a:t>-up</a:t>
            </a:r>
            <a:endParaRPr lang="fr-BE" sz="600" dirty="0"/>
          </a:p>
        </p:txBody>
      </p:sp>
      <p:sp>
        <p:nvSpPr>
          <p:cNvPr id="89" name="ZoneTexte 88"/>
          <p:cNvSpPr txBox="1"/>
          <p:nvPr/>
        </p:nvSpPr>
        <p:spPr>
          <a:xfrm>
            <a:off x="5481607" y="653349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 err="1" smtClean="0"/>
              <a:t>At</a:t>
            </a:r>
            <a:r>
              <a:rPr lang="fr-BE" sz="600" dirty="0" smtClean="0"/>
              <a:t> </a:t>
            </a:r>
            <a:r>
              <a:rPr lang="fr-BE" sz="600" dirty="0" err="1" smtClean="0"/>
              <a:t>diagnosis</a:t>
            </a:r>
            <a:r>
              <a:rPr lang="fr-BE" sz="600" dirty="0" smtClean="0"/>
              <a:t> of </a:t>
            </a:r>
            <a:r>
              <a:rPr lang="fr-BE" sz="600" dirty="0" err="1" smtClean="0"/>
              <a:t>plasmablastic</a:t>
            </a:r>
            <a:r>
              <a:rPr lang="fr-BE" sz="600" dirty="0" smtClean="0"/>
              <a:t> </a:t>
            </a:r>
            <a:r>
              <a:rPr lang="fr-BE" sz="600" dirty="0" err="1" smtClean="0"/>
              <a:t>lymphoma</a:t>
            </a:r>
            <a:endParaRPr lang="fr-BE" sz="600" dirty="0"/>
          </a:p>
        </p:txBody>
      </p:sp>
      <p:sp>
        <p:nvSpPr>
          <p:cNvPr id="90" name="ZoneTexte 89"/>
          <p:cNvSpPr txBox="1"/>
          <p:nvPr/>
        </p:nvSpPr>
        <p:spPr>
          <a:xfrm>
            <a:off x="3875459" y="5748636"/>
            <a:ext cx="13901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dirty="0" smtClean="0"/>
              <a:t>Amplification of CDR1 </a:t>
            </a:r>
            <a:r>
              <a:rPr lang="fr-BE" sz="800" dirty="0" err="1" smtClean="0"/>
              <a:t>region</a:t>
            </a:r>
            <a:endParaRPr lang="fr-BE" dirty="0"/>
          </a:p>
        </p:txBody>
      </p:sp>
      <p:sp>
        <p:nvSpPr>
          <p:cNvPr id="91" name="ZoneTexte 90"/>
          <p:cNvSpPr txBox="1"/>
          <p:nvPr/>
        </p:nvSpPr>
        <p:spPr>
          <a:xfrm>
            <a:off x="3875459" y="6888631"/>
            <a:ext cx="16225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dirty="0" smtClean="0"/>
              <a:t>Amplification of CDR Kappa </a:t>
            </a:r>
            <a:r>
              <a:rPr lang="fr-BE" sz="800" dirty="0" err="1" smtClean="0"/>
              <a:t>region</a:t>
            </a:r>
            <a:endParaRPr lang="fr-BE" dirty="0"/>
          </a:p>
        </p:txBody>
      </p:sp>
      <p:sp>
        <p:nvSpPr>
          <p:cNvPr id="95" name="ZoneTexte 94"/>
          <p:cNvSpPr txBox="1"/>
          <p:nvPr/>
        </p:nvSpPr>
        <p:spPr>
          <a:xfrm>
            <a:off x="4541365" y="7333907"/>
            <a:ext cx="10081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 err="1" smtClean="0"/>
              <a:t>During</a:t>
            </a:r>
            <a:r>
              <a:rPr lang="fr-BE" sz="600" dirty="0" smtClean="0"/>
              <a:t> the CLL </a:t>
            </a:r>
            <a:r>
              <a:rPr lang="fr-BE" sz="600" dirty="0" err="1" smtClean="0"/>
              <a:t>follow</a:t>
            </a:r>
            <a:r>
              <a:rPr lang="fr-BE" sz="600" dirty="0" smtClean="0"/>
              <a:t>-up</a:t>
            </a:r>
            <a:endParaRPr lang="fr-BE" sz="600" dirty="0"/>
          </a:p>
        </p:txBody>
      </p:sp>
      <p:sp>
        <p:nvSpPr>
          <p:cNvPr id="97" name="ZoneTexte 96"/>
          <p:cNvSpPr txBox="1"/>
          <p:nvPr/>
        </p:nvSpPr>
        <p:spPr>
          <a:xfrm>
            <a:off x="4563717" y="767491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 err="1" smtClean="0"/>
              <a:t>At</a:t>
            </a:r>
            <a:r>
              <a:rPr lang="fr-BE" sz="600" dirty="0" smtClean="0"/>
              <a:t> </a:t>
            </a:r>
            <a:r>
              <a:rPr lang="fr-BE" sz="600" dirty="0" err="1" smtClean="0"/>
              <a:t>diagnosis</a:t>
            </a:r>
            <a:r>
              <a:rPr lang="fr-BE" sz="600" dirty="0" smtClean="0"/>
              <a:t> of </a:t>
            </a:r>
            <a:r>
              <a:rPr lang="fr-BE" sz="600" dirty="0" err="1" smtClean="0"/>
              <a:t>plasmablastic</a:t>
            </a:r>
            <a:r>
              <a:rPr lang="fr-BE" sz="600" dirty="0" smtClean="0"/>
              <a:t> </a:t>
            </a:r>
            <a:r>
              <a:rPr lang="fr-BE" sz="600" dirty="0" err="1" smtClean="0"/>
              <a:t>lymphoma</a:t>
            </a:r>
            <a:endParaRPr lang="fr-BE" sz="600" dirty="0"/>
          </a:p>
        </p:txBody>
      </p:sp>
      <p:sp>
        <p:nvSpPr>
          <p:cNvPr id="98" name="ZoneTexte 97"/>
          <p:cNvSpPr txBox="1"/>
          <p:nvPr/>
        </p:nvSpPr>
        <p:spPr>
          <a:xfrm>
            <a:off x="4132505" y="540502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Restrict pattern analysis showed a </a:t>
            </a:r>
            <a:r>
              <a:rPr lang="en-US" sz="800" dirty="0" err="1" smtClean="0"/>
              <a:t>clonal</a:t>
            </a:r>
            <a:r>
              <a:rPr lang="en-US" sz="800" dirty="0" smtClean="0"/>
              <a:t> lymphoid population which harbors the same </a:t>
            </a:r>
            <a:r>
              <a:rPr lang="en-US" sz="800" dirty="0" err="1" smtClean="0"/>
              <a:t>clonal</a:t>
            </a:r>
            <a:r>
              <a:rPr lang="en-US" sz="800" dirty="0" smtClean="0"/>
              <a:t> pattern at 2 different steps of the disease.</a:t>
            </a:r>
            <a:endParaRPr lang="en-US" sz="8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38671" y="275536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At diagnosis of </a:t>
            </a:r>
            <a:r>
              <a:rPr lang="en-US" sz="800" dirty="0" err="1" smtClean="0"/>
              <a:t>plasmablastic</a:t>
            </a:r>
            <a:r>
              <a:rPr lang="en-US" sz="800" dirty="0" smtClean="0"/>
              <a:t> transformation, bone marrow aspiration smear was coagulated but showed atypical </a:t>
            </a:r>
            <a:r>
              <a:rPr lang="en-US" sz="800" dirty="0" err="1" smtClean="0"/>
              <a:t>plasmacytoïd</a:t>
            </a:r>
            <a:r>
              <a:rPr lang="en-US" sz="800" dirty="0" smtClean="0"/>
              <a:t> large cells (May-</a:t>
            </a:r>
            <a:r>
              <a:rPr lang="en-US" sz="800" dirty="0" err="1" smtClean="0"/>
              <a:t>Grunwald</a:t>
            </a:r>
            <a:r>
              <a:rPr lang="en-US" sz="800" dirty="0" smtClean="0"/>
              <a:t>-</a:t>
            </a:r>
            <a:r>
              <a:rPr lang="en-US" sz="800" dirty="0" err="1" smtClean="0"/>
              <a:t>Giemsa</a:t>
            </a:r>
            <a:r>
              <a:rPr lang="en-US" sz="800" dirty="0" smtClean="0"/>
              <a:t> x100).</a:t>
            </a:r>
            <a:r>
              <a:rPr lang="en-US" sz="800" b="1" dirty="0" smtClean="0"/>
              <a:t> </a:t>
            </a:r>
            <a:endParaRPr lang="en-US" sz="8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3434941" y="390383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/>
              <a:t>Plasmablastic</a:t>
            </a:r>
            <a:r>
              <a:rPr lang="en-US" sz="800" dirty="0" smtClean="0"/>
              <a:t> transformation showed </a:t>
            </a:r>
            <a:r>
              <a:rPr lang="en-US" sz="800" dirty="0" err="1" smtClean="0"/>
              <a:t>neoplastic</a:t>
            </a:r>
            <a:r>
              <a:rPr lang="en-US" sz="800" dirty="0" smtClean="0"/>
              <a:t> cells expressing strong CD138+,  MUM1+, CD79a+/- and </a:t>
            </a:r>
            <a:r>
              <a:rPr lang="en-US" sz="800" dirty="0" err="1" smtClean="0"/>
              <a:t>Ig</a:t>
            </a:r>
            <a:r>
              <a:rPr lang="en-US" sz="800" dirty="0" smtClean="0"/>
              <a:t> Kappa+. </a:t>
            </a:r>
            <a:r>
              <a:rPr lang="en-US" sz="800" dirty="0" err="1" smtClean="0"/>
              <a:t>Immunoblastic</a:t>
            </a:r>
            <a:r>
              <a:rPr lang="en-US" sz="800" dirty="0" smtClean="0"/>
              <a:t> large cells were CD20-, PAX5-, EBV- and HHV8-.</a:t>
            </a:r>
            <a:endParaRPr lang="en-US" sz="800" dirty="0"/>
          </a:p>
        </p:txBody>
      </p:sp>
      <p:pic>
        <p:nvPicPr>
          <p:cNvPr id="96" name="Image 95" descr="KRLLCHE_400x2.tif"/>
          <p:cNvPicPr>
            <a:picLocks noChangeAspect="1"/>
          </p:cNvPicPr>
          <p:nvPr/>
        </p:nvPicPr>
        <p:blipFill>
          <a:blip r:embed="rId12" cstate="print"/>
          <a:srcRect l="22490"/>
          <a:stretch>
            <a:fillRect/>
          </a:stretch>
        </p:blipFill>
        <p:spPr>
          <a:xfrm>
            <a:off x="4329479" y="2906983"/>
            <a:ext cx="992696" cy="960546"/>
          </a:xfrm>
          <a:prstGeom prst="rect">
            <a:avLst/>
          </a:prstGeom>
        </p:spPr>
      </p:pic>
      <p:pic>
        <p:nvPicPr>
          <p:cNvPr id="103" name="Image 102" descr="KR_ihccd138_400x1.tif"/>
          <p:cNvPicPr>
            <a:picLocks noChangeAspect="1"/>
          </p:cNvPicPr>
          <p:nvPr/>
        </p:nvPicPr>
        <p:blipFill>
          <a:blip r:embed="rId13" cstate="print"/>
          <a:srcRect l="13397" r="9113"/>
          <a:stretch>
            <a:fillRect/>
          </a:stretch>
        </p:blipFill>
        <p:spPr>
          <a:xfrm>
            <a:off x="5409599" y="4312612"/>
            <a:ext cx="992434" cy="960546"/>
          </a:xfrm>
          <a:prstGeom prst="rect">
            <a:avLst/>
          </a:prstGeom>
        </p:spPr>
      </p:pic>
      <p:grpSp>
        <p:nvGrpSpPr>
          <p:cNvPr id="129" name="Groupe 128"/>
          <p:cNvGrpSpPr/>
          <p:nvPr/>
        </p:nvGrpSpPr>
        <p:grpSpPr>
          <a:xfrm>
            <a:off x="5001361" y="3699071"/>
            <a:ext cx="306494" cy="153888"/>
            <a:chOff x="4737049" y="4382397"/>
            <a:chExt cx="306494" cy="153888"/>
          </a:xfrm>
        </p:grpSpPr>
        <p:sp>
          <p:nvSpPr>
            <p:cNvPr id="127" name="ZoneTexte 126"/>
            <p:cNvSpPr txBox="1"/>
            <p:nvPr/>
          </p:nvSpPr>
          <p:spPr>
            <a:xfrm>
              <a:off x="4737049" y="4382397"/>
              <a:ext cx="30649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sz="400" dirty="0" smtClean="0"/>
                <a:t>50µm</a:t>
              </a:r>
              <a:endParaRPr lang="fr-BE" sz="400" dirty="0"/>
            </a:p>
          </p:txBody>
        </p:sp>
        <p:cxnSp>
          <p:nvCxnSpPr>
            <p:cNvPr id="123" name="Connecteur droit 122"/>
            <p:cNvCxnSpPr/>
            <p:nvPr/>
          </p:nvCxnSpPr>
          <p:spPr>
            <a:xfrm>
              <a:off x="4797152" y="4499992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e 132"/>
          <p:cNvGrpSpPr/>
          <p:nvPr/>
        </p:nvGrpSpPr>
        <p:grpSpPr>
          <a:xfrm>
            <a:off x="6083071" y="5104700"/>
            <a:ext cx="306494" cy="153888"/>
            <a:chOff x="4737049" y="4382397"/>
            <a:chExt cx="306494" cy="153888"/>
          </a:xfrm>
        </p:grpSpPr>
        <p:sp>
          <p:nvSpPr>
            <p:cNvPr id="134" name="ZoneTexte 133"/>
            <p:cNvSpPr txBox="1"/>
            <p:nvPr/>
          </p:nvSpPr>
          <p:spPr>
            <a:xfrm>
              <a:off x="4737049" y="4382397"/>
              <a:ext cx="30649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sz="400" dirty="0" smtClean="0"/>
                <a:t>50µm</a:t>
              </a:r>
              <a:endParaRPr lang="fr-BE" sz="400" dirty="0"/>
            </a:p>
          </p:txBody>
        </p:sp>
        <p:cxnSp>
          <p:nvCxnSpPr>
            <p:cNvPr id="135" name="Connecteur droit 134"/>
            <p:cNvCxnSpPr/>
            <p:nvPr/>
          </p:nvCxnSpPr>
          <p:spPr>
            <a:xfrm>
              <a:off x="4797152" y="4499992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ZoneTexte 135"/>
          <p:cNvSpPr txBox="1"/>
          <p:nvPr/>
        </p:nvSpPr>
        <p:spPr>
          <a:xfrm>
            <a:off x="3465383" y="2724300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dirty="0" err="1" smtClean="0"/>
              <a:t>Bone</a:t>
            </a:r>
            <a:r>
              <a:rPr lang="fr-BE" sz="800" dirty="0" smtClean="0"/>
              <a:t> </a:t>
            </a:r>
            <a:r>
              <a:rPr lang="fr-BE" sz="800" dirty="0" err="1" smtClean="0"/>
              <a:t>marrow</a:t>
            </a:r>
            <a:r>
              <a:rPr lang="fr-BE" sz="800" dirty="0" smtClean="0"/>
              <a:t> H&amp;E </a:t>
            </a:r>
            <a:r>
              <a:rPr lang="fr-BE" sz="800" dirty="0" err="1" smtClean="0"/>
              <a:t>analysis</a:t>
            </a:r>
            <a:r>
              <a:rPr lang="fr-BE" sz="800" dirty="0" smtClean="0"/>
              <a:t> </a:t>
            </a:r>
            <a:r>
              <a:rPr lang="fr-BE" sz="800" dirty="0" err="1" smtClean="0"/>
              <a:t>with</a:t>
            </a:r>
            <a:r>
              <a:rPr lang="fr-BE" sz="800" dirty="0" smtClean="0"/>
              <a:t> CLL </a:t>
            </a:r>
            <a:r>
              <a:rPr lang="fr-BE" sz="800" dirty="0" err="1" smtClean="0"/>
              <a:t>features</a:t>
            </a:r>
            <a:r>
              <a:rPr lang="fr-BE" sz="800" dirty="0" smtClean="0"/>
              <a:t> </a:t>
            </a:r>
            <a:r>
              <a:rPr lang="fr-BE" sz="800" dirty="0" err="1" smtClean="0"/>
              <a:t>during</a:t>
            </a:r>
            <a:r>
              <a:rPr lang="fr-BE" sz="800" dirty="0" smtClean="0"/>
              <a:t> CLL </a:t>
            </a:r>
            <a:r>
              <a:rPr lang="fr-BE" sz="800" dirty="0" err="1" smtClean="0"/>
              <a:t>follow</a:t>
            </a:r>
            <a:r>
              <a:rPr lang="fr-BE" sz="800" dirty="0" smtClean="0"/>
              <a:t>-up</a:t>
            </a:r>
            <a:endParaRPr lang="fr-BE" sz="800" dirty="0"/>
          </a:p>
        </p:txBody>
      </p:sp>
      <p:pic>
        <p:nvPicPr>
          <p:cNvPr id="137" name="Image 136" descr="KR_HE_400x.tif"/>
          <p:cNvPicPr>
            <a:picLocks noChangeAspect="1"/>
          </p:cNvPicPr>
          <p:nvPr/>
        </p:nvPicPr>
        <p:blipFill>
          <a:blip r:embed="rId14" cstate="print"/>
          <a:srcRect l="22510"/>
          <a:stretch>
            <a:fillRect/>
          </a:stretch>
        </p:blipFill>
        <p:spPr>
          <a:xfrm>
            <a:off x="4329479" y="4312612"/>
            <a:ext cx="992435" cy="960546"/>
          </a:xfrm>
          <a:prstGeom prst="rect">
            <a:avLst/>
          </a:prstGeom>
        </p:spPr>
      </p:pic>
      <p:grpSp>
        <p:nvGrpSpPr>
          <p:cNvPr id="138" name="Groupe 137"/>
          <p:cNvGrpSpPr/>
          <p:nvPr/>
        </p:nvGrpSpPr>
        <p:grpSpPr>
          <a:xfrm>
            <a:off x="5003481" y="5104700"/>
            <a:ext cx="306494" cy="153888"/>
            <a:chOff x="4737049" y="4382397"/>
            <a:chExt cx="306494" cy="153888"/>
          </a:xfrm>
        </p:grpSpPr>
        <p:sp>
          <p:nvSpPr>
            <p:cNvPr id="139" name="ZoneTexte 138"/>
            <p:cNvSpPr txBox="1"/>
            <p:nvPr/>
          </p:nvSpPr>
          <p:spPr>
            <a:xfrm>
              <a:off x="4737049" y="4382397"/>
              <a:ext cx="30649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sz="400" dirty="0" smtClean="0"/>
                <a:t>50µm</a:t>
              </a:r>
              <a:endParaRPr lang="fr-BE" sz="400" dirty="0"/>
            </a:p>
          </p:txBody>
        </p:sp>
        <p:cxnSp>
          <p:nvCxnSpPr>
            <p:cNvPr id="140" name="Connecteur droit 139"/>
            <p:cNvCxnSpPr/>
            <p:nvPr/>
          </p:nvCxnSpPr>
          <p:spPr>
            <a:xfrm>
              <a:off x="4797152" y="4499992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ZoneTexte 140"/>
          <p:cNvSpPr txBox="1"/>
          <p:nvPr/>
        </p:nvSpPr>
        <p:spPr>
          <a:xfrm>
            <a:off x="5428647" y="5071420"/>
            <a:ext cx="38985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600" dirty="0" smtClean="0"/>
              <a:t>CD138</a:t>
            </a:r>
            <a:endParaRPr lang="fr-BE" sz="600" dirty="0"/>
          </a:p>
        </p:txBody>
      </p:sp>
      <p:sp>
        <p:nvSpPr>
          <p:cNvPr id="22" name="Ellipse 21"/>
          <p:cNvSpPr/>
          <p:nvPr/>
        </p:nvSpPr>
        <p:spPr>
          <a:xfrm>
            <a:off x="2564904" y="4644008"/>
            <a:ext cx="1728191" cy="1210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00" dirty="0" err="1" smtClean="0"/>
              <a:t>From</a:t>
            </a:r>
            <a:r>
              <a:rPr lang="fr-BE" sz="1300" dirty="0" smtClean="0"/>
              <a:t> 5-point </a:t>
            </a:r>
            <a:r>
              <a:rPr lang="fr-BE" sz="1300" dirty="0" err="1" smtClean="0"/>
              <a:t>Matutes</a:t>
            </a:r>
            <a:r>
              <a:rPr lang="fr-BE" sz="1300" dirty="0" smtClean="0"/>
              <a:t> score CLL to </a:t>
            </a:r>
            <a:r>
              <a:rPr lang="fr-BE" sz="1300" dirty="0" err="1" smtClean="0"/>
              <a:t>plasmablastic</a:t>
            </a:r>
            <a:r>
              <a:rPr lang="fr-BE" sz="1300" dirty="0" smtClean="0"/>
              <a:t> transformation</a:t>
            </a:r>
            <a:endParaRPr lang="fr-BE" sz="1300" dirty="0"/>
          </a:p>
        </p:txBody>
      </p:sp>
      <p:pic>
        <p:nvPicPr>
          <p:cNvPr id="126" name="Image 125" descr="IMG_0442.jpg"/>
          <p:cNvPicPr/>
          <p:nvPr/>
        </p:nvPicPr>
        <p:blipFill>
          <a:blip r:embed="rId15" cstate="print">
            <a:lum bright="10000"/>
          </a:blip>
          <a:srcRect l="15384" t="25000" r="53847" b="40001"/>
          <a:stretch>
            <a:fillRect/>
          </a:stretch>
        </p:blipFill>
        <p:spPr>
          <a:xfrm>
            <a:off x="1916832" y="4788024"/>
            <a:ext cx="576064" cy="504056"/>
          </a:xfrm>
          <a:prstGeom prst="rect">
            <a:avLst/>
          </a:prstGeom>
        </p:spPr>
      </p:pic>
      <p:pic>
        <p:nvPicPr>
          <p:cNvPr id="130" name="Image 129" descr="WP_20170208_12_14_52_Pro_LI.jpg"/>
          <p:cNvPicPr/>
          <p:nvPr/>
        </p:nvPicPr>
        <p:blipFill>
          <a:blip r:embed="rId16" cstate="print">
            <a:lum bright="10000"/>
          </a:blip>
          <a:srcRect l="50210" t="37044" r="29773" b="31828"/>
          <a:stretch>
            <a:fillRect/>
          </a:stretch>
        </p:blipFill>
        <p:spPr>
          <a:xfrm>
            <a:off x="1916832" y="3995936"/>
            <a:ext cx="936104" cy="720080"/>
          </a:xfrm>
          <a:prstGeom prst="rect">
            <a:avLst/>
          </a:prstGeom>
        </p:spPr>
      </p:pic>
      <p:pic>
        <p:nvPicPr>
          <p:cNvPr id="131" name="Image 130" descr="IMG_0446.jpg"/>
          <p:cNvPicPr/>
          <p:nvPr/>
        </p:nvPicPr>
        <p:blipFill>
          <a:blip r:embed="rId17" cstate="print"/>
          <a:srcRect l="26058" t="35030" r="33998" b="24355"/>
          <a:stretch>
            <a:fillRect/>
          </a:stretch>
        </p:blipFill>
        <p:spPr>
          <a:xfrm rot="5400000">
            <a:off x="80628" y="3599892"/>
            <a:ext cx="2016224" cy="1368152"/>
          </a:xfrm>
          <a:prstGeom prst="rect">
            <a:avLst/>
          </a:prstGeom>
        </p:spPr>
      </p:pic>
      <p:pic>
        <p:nvPicPr>
          <p:cNvPr id="119" name="Image 118" descr="IMG_0433.jpg"/>
          <p:cNvPicPr/>
          <p:nvPr/>
        </p:nvPicPr>
        <p:blipFill>
          <a:blip r:embed="rId18" cstate="print"/>
          <a:srcRect t="5334" r="34417" b="55619"/>
          <a:stretch>
            <a:fillRect/>
          </a:stretch>
        </p:blipFill>
        <p:spPr>
          <a:xfrm>
            <a:off x="1916832" y="3275856"/>
            <a:ext cx="936104" cy="648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387</Words>
  <Application>Microsoft Office PowerPoint</Application>
  <PresentationFormat>Affichage à l'écran (4:3)</PresentationFormat>
  <Paragraphs>55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Unexpected high levels of Cobalamin (Vitamin B12): Numerous interferences are decreased by PEG treatment. A. Ladang1, L. Vranken1, E. Cavalier2 1: Clinical chemistry department / Clinical Biology; CHU de Liège; ULg 2: Head of Clinical chemistry department / Clinical Biology; CHU de Liège; ULg</dc:title>
  <dc:creator>c189567</dc:creator>
  <cp:lastModifiedBy>c052400</cp:lastModifiedBy>
  <cp:revision>113</cp:revision>
  <dcterms:created xsi:type="dcterms:W3CDTF">2016-10-08T13:30:05Z</dcterms:created>
  <dcterms:modified xsi:type="dcterms:W3CDTF">2018-01-17T12:51:29Z</dcterms:modified>
</cp:coreProperties>
</file>