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48"/>
  </p:notesMasterIdLst>
  <p:handoutMasterIdLst>
    <p:handoutMasterId r:id="rId49"/>
  </p:handoutMasterIdLst>
  <p:sldIdLst>
    <p:sldId id="428" r:id="rId3"/>
    <p:sldId id="498" r:id="rId4"/>
    <p:sldId id="482" r:id="rId5"/>
    <p:sldId id="492" r:id="rId6"/>
    <p:sldId id="493" r:id="rId7"/>
    <p:sldId id="430" r:id="rId8"/>
    <p:sldId id="431" r:id="rId9"/>
    <p:sldId id="432" r:id="rId10"/>
    <p:sldId id="433" r:id="rId11"/>
    <p:sldId id="434" r:id="rId12"/>
    <p:sldId id="467" r:id="rId13"/>
    <p:sldId id="436" r:id="rId14"/>
    <p:sldId id="435" r:id="rId15"/>
    <p:sldId id="463" r:id="rId16"/>
    <p:sldId id="465" r:id="rId17"/>
    <p:sldId id="484" r:id="rId18"/>
    <p:sldId id="494" r:id="rId19"/>
    <p:sldId id="437" r:id="rId20"/>
    <p:sldId id="464" r:id="rId21"/>
    <p:sldId id="466" r:id="rId22"/>
    <p:sldId id="438" r:id="rId23"/>
    <p:sldId id="439" r:id="rId24"/>
    <p:sldId id="440" r:id="rId25"/>
    <p:sldId id="444" r:id="rId26"/>
    <p:sldId id="445" r:id="rId27"/>
    <p:sldId id="446" r:id="rId28"/>
    <p:sldId id="447" r:id="rId29"/>
    <p:sldId id="448" r:id="rId30"/>
    <p:sldId id="449" r:id="rId31"/>
    <p:sldId id="451" r:id="rId32"/>
    <p:sldId id="455" r:id="rId33"/>
    <p:sldId id="456" r:id="rId34"/>
    <p:sldId id="457" r:id="rId35"/>
    <p:sldId id="458" r:id="rId36"/>
    <p:sldId id="471" r:id="rId37"/>
    <p:sldId id="485" r:id="rId38"/>
    <p:sldId id="486" r:id="rId39"/>
    <p:sldId id="502" r:id="rId40"/>
    <p:sldId id="500" r:id="rId41"/>
    <p:sldId id="501" r:id="rId42"/>
    <p:sldId id="499" r:id="rId43"/>
    <p:sldId id="487" r:id="rId44"/>
    <p:sldId id="488" r:id="rId45"/>
    <p:sldId id="495" r:id="rId46"/>
    <p:sldId id="496" r:id="rId47"/>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Richelle" initials="LR" lastIdx="6" clrIdx="0">
    <p:extLst>
      <p:ext uri="{19B8F6BF-5375-455C-9EA6-DF929625EA0E}">
        <p15:presenceInfo xmlns:p15="http://schemas.microsoft.com/office/powerpoint/2012/main" userId="Laurence Rich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78989"/>
    <a:srgbClr val="A8183A"/>
    <a:srgbClr val="D1DEFB"/>
    <a:srgbClr val="FDD9CF"/>
    <a:srgbClr val="FF8361"/>
    <a:srgbClr val="FB3621"/>
    <a:srgbClr val="FF4D1D"/>
    <a:srgbClr val="FF410D"/>
    <a:srgbClr val="225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7436" autoAdjust="0"/>
  </p:normalViewPr>
  <p:slideViewPr>
    <p:cSldViewPr>
      <p:cViewPr varScale="1">
        <p:scale>
          <a:sx n="98" d="100"/>
          <a:sy n="98" d="100"/>
        </p:scale>
        <p:origin x="1890" y="84"/>
      </p:cViewPr>
      <p:guideLst>
        <p:guide orient="horz" pos="2160"/>
        <p:guide pos="2880"/>
      </p:guideLst>
    </p:cSldViewPr>
  </p:slideViewPr>
  <p:outlineViewPr>
    <p:cViewPr>
      <p:scale>
        <a:sx n="33" d="100"/>
        <a:sy n="33" d="100"/>
      </p:scale>
      <p:origin x="48" y="30846"/>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79" d="100"/>
          <a:sy n="79" d="100"/>
        </p:scale>
        <p:origin x="3102"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euille_de_calcul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Borrowing</a:t>
            </a:r>
            <a:r>
              <a:rPr lang="en-US" baseline="0"/>
              <a:t> requests en 2016</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'2016'!$E$3:$E$9</c:f>
              <c:strCache>
                <c:ptCount val="7"/>
                <c:pt idx="0">
                  <c:v>Lundi</c:v>
                </c:pt>
                <c:pt idx="1">
                  <c:v>Mardi</c:v>
                </c:pt>
                <c:pt idx="2">
                  <c:v>Mercredi</c:v>
                </c:pt>
                <c:pt idx="3">
                  <c:v>Jeudi</c:v>
                </c:pt>
                <c:pt idx="4">
                  <c:v>Vendredi</c:v>
                </c:pt>
                <c:pt idx="5">
                  <c:v>Samedi</c:v>
                </c:pt>
                <c:pt idx="6">
                  <c:v>Dimanche</c:v>
                </c:pt>
              </c:strCache>
            </c:strRef>
          </c:cat>
          <c:val>
            <c:numRef>
              <c:f>'2016'!$F$3:$F$9</c:f>
              <c:numCache>
                <c:formatCode>General</c:formatCode>
                <c:ptCount val="7"/>
                <c:pt idx="0">
                  <c:v>728</c:v>
                </c:pt>
                <c:pt idx="1">
                  <c:v>708</c:v>
                </c:pt>
                <c:pt idx="2">
                  <c:v>971</c:v>
                </c:pt>
                <c:pt idx="3">
                  <c:v>772</c:v>
                </c:pt>
                <c:pt idx="4">
                  <c:v>583</c:v>
                </c:pt>
                <c:pt idx="5">
                  <c:v>68</c:v>
                </c:pt>
                <c:pt idx="6">
                  <c:v>88</c:v>
                </c:pt>
              </c:numCache>
            </c:numRef>
          </c:val>
        </c:ser>
        <c:dLbls>
          <c:showLegendKey val="0"/>
          <c:showVal val="0"/>
          <c:showCatName val="0"/>
          <c:showSerName val="0"/>
          <c:showPercent val="0"/>
          <c:showBubbleSize val="0"/>
        </c:dLbls>
        <c:gapWidth val="219"/>
        <c:overlap val="-27"/>
        <c:axId val="389579824"/>
        <c:axId val="393116424"/>
      </c:barChart>
      <c:catAx>
        <c:axId val="3895798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Jours</a:t>
                </a:r>
                <a:r>
                  <a:rPr lang="en-US" baseline="0"/>
                  <a:t> de la semaine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116424"/>
        <c:crosses val="autoZero"/>
        <c:auto val="1"/>
        <c:lblAlgn val="ctr"/>
        <c:lblOffset val="100"/>
        <c:noMultiLvlLbl val="0"/>
      </c:catAx>
      <c:valAx>
        <c:axId val="393116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Nombre</a:t>
                </a:r>
                <a:r>
                  <a:rPr lang="en-US" baseline="0"/>
                  <a:t> de demandes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579824"/>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Borrowing</a:t>
            </a:r>
            <a:r>
              <a:rPr lang="en-US" baseline="0"/>
              <a:t> requests en 2017</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'2017'!$D$4:$D$10</c:f>
              <c:strCache>
                <c:ptCount val="7"/>
                <c:pt idx="0">
                  <c:v>Lundi</c:v>
                </c:pt>
                <c:pt idx="1">
                  <c:v>Mardi</c:v>
                </c:pt>
                <c:pt idx="2">
                  <c:v>Mercredi</c:v>
                </c:pt>
                <c:pt idx="3">
                  <c:v>Jeudi</c:v>
                </c:pt>
                <c:pt idx="4">
                  <c:v>Vendredi</c:v>
                </c:pt>
                <c:pt idx="5">
                  <c:v>Samedi</c:v>
                </c:pt>
                <c:pt idx="6">
                  <c:v>Dimanche</c:v>
                </c:pt>
              </c:strCache>
            </c:strRef>
          </c:cat>
          <c:val>
            <c:numRef>
              <c:f>'2017'!$E$4:$E$10</c:f>
              <c:numCache>
                <c:formatCode>General</c:formatCode>
                <c:ptCount val="7"/>
                <c:pt idx="0">
                  <c:v>466</c:v>
                </c:pt>
                <c:pt idx="1">
                  <c:v>557</c:v>
                </c:pt>
                <c:pt idx="2">
                  <c:v>704</c:v>
                </c:pt>
                <c:pt idx="3">
                  <c:v>485</c:v>
                </c:pt>
                <c:pt idx="4">
                  <c:v>398</c:v>
                </c:pt>
                <c:pt idx="5">
                  <c:v>113</c:v>
                </c:pt>
                <c:pt idx="6">
                  <c:v>83</c:v>
                </c:pt>
              </c:numCache>
            </c:numRef>
          </c:val>
        </c:ser>
        <c:dLbls>
          <c:showLegendKey val="0"/>
          <c:showVal val="0"/>
          <c:showCatName val="0"/>
          <c:showSerName val="0"/>
          <c:showPercent val="0"/>
          <c:showBubbleSize val="0"/>
        </c:dLbls>
        <c:gapWidth val="219"/>
        <c:overlap val="-27"/>
        <c:axId val="393115640"/>
        <c:axId val="393112896"/>
      </c:barChart>
      <c:catAx>
        <c:axId val="393115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Jour de la semaine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112896"/>
        <c:crosses val="autoZero"/>
        <c:auto val="1"/>
        <c:lblAlgn val="ctr"/>
        <c:lblOffset val="100"/>
        <c:noMultiLvlLbl val="0"/>
      </c:catAx>
      <c:valAx>
        <c:axId val="393112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Nombre</a:t>
                </a:r>
                <a:r>
                  <a:rPr lang="en-US" baseline="0"/>
                  <a:t> de demandes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115640"/>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Lending requests en 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'2016'!$E$3:$E$7</c:f>
              <c:strCache>
                <c:ptCount val="5"/>
                <c:pt idx="0">
                  <c:v>Lundi</c:v>
                </c:pt>
                <c:pt idx="1">
                  <c:v>Mardi</c:v>
                </c:pt>
                <c:pt idx="2">
                  <c:v>Mercredi</c:v>
                </c:pt>
                <c:pt idx="3">
                  <c:v>Jeudi</c:v>
                </c:pt>
                <c:pt idx="4">
                  <c:v>Vendredi</c:v>
                </c:pt>
              </c:strCache>
            </c:strRef>
          </c:cat>
          <c:val>
            <c:numRef>
              <c:f>'2016'!$F$3:$F$7</c:f>
              <c:numCache>
                <c:formatCode>General</c:formatCode>
                <c:ptCount val="5"/>
                <c:pt idx="0" formatCode="#,##0">
                  <c:v>323</c:v>
                </c:pt>
                <c:pt idx="1">
                  <c:v>202</c:v>
                </c:pt>
                <c:pt idx="2">
                  <c:v>344</c:v>
                </c:pt>
                <c:pt idx="3">
                  <c:v>152</c:v>
                </c:pt>
                <c:pt idx="4">
                  <c:v>180</c:v>
                </c:pt>
              </c:numCache>
            </c:numRef>
          </c:val>
        </c:ser>
        <c:dLbls>
          <c:showLegendKey val="0"/>
          <c:showVal val="0"/>
          <c:showCatName val="0"/>
          <c:showSerName val="0"/>
          <c:showPercent val="0"/>
          <c:showBubbleSize val="0"/>
        </c:dLbls>
        <c:gapWidth val="219"/>
        <c:overlap val="-27"/>
        <c:axId val="393114072"/>
        <c:axId val="393117208"/>
      </c:barChart>
      <c:catAx>
        <c:axId val="3931140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Jour</a:t>
                </a:r>
                <a:r>
                  <a:rPr lang="en-US" baseline="0"/>
                  <a:t> de la semaine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117208"/>
        <c:crosses val="autoZero"/>
        <c:auto val="1"/>
        <c:lblAlgn val="ctr"/>
        <c:lblOffset val="100"/>
        <c:noMultiLvlLbl val="0"/>
      </c:catAx>
      <c:valAx>
        <c:axId val="393117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Nombre</a:t>
                </a:r>
                <a:r>
                  <a:rPr lang="en-US" baseline="0"/>
                  <a:t> de demandes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114072"/>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Lending requests</a:t>
            </a:r>
            <a:r>
              <a:rPr lang="en-US" baseline="0"/>
              <a:t> en 2017</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'2017'!$E$4:$E$9</c:f>
              <c:strCache>
                <c:ptCount val="6"/>
                <c:pt idx="0">
                  <c:v>Lundi</c:v>
                </c:pt>
                <c:pt idx="1">
                  <c:v>Mardi</c:v>
                </c:pt>
                <c:pt idx="2">
                  <c:v>Mercredi</c:v>
                </c:pt>
                <c:pt idx="3">
                  <c:v>Jeudi</c:v>
                </c:pt>
                <c:pt idx="4">
                  <c:v>Vendredi</c:v>
                </c:pt>
                <c:pt idx="5">
                  <c:v>Samedi</c:v>
                </c:pt>
              </c:strCache>
            </c:strRef>
          </c:cat>
          <c:val>
            <c:numRef>
              <c:f>'2017'!$F$4:$F$9</c:f>
              <c:numCache>
                <c:formatCode>General</c:formatCode>
                <c:ptCount val="6"/>
                <c:pt idx="0" formatCode="#,##0">
                  <c:v>253</c:v>
                </c:pt>
                <c:pt idx="1">
                  <c:v>199</c:v>
                </c:pt>
                <c:pt idx="2">
                  <c:v>296</c:v>
                </c:pt>
                <c:pt idx="3">
                  <c:v>111</c:v>
                </c:pt>
                <c:pt idx="4">
                  <c:v>123</c:v>
                </c:pt>
                <c:pt idx="5">
                  <c:v>1</c:v>
                </c:pt>
              </c:numCache>
            </c:numRef>
          </c:val>
        </c:ser>
        <c:dLbls>
          <c:showLegendKey val="0"/>
          <c:showVal val="0"/>
          <c:showCatName val="0"/>
          <c:showSerName val="0"/>
          <c:showPercent val="0"/>
          <c:showBubbleSize val="0"/>
        </c:dLbls>
        <c:gapWidth val="219"/>
        <c:overlap val="-27"/>
        <c:axId val="393117600"/>
        <c:axId val="393117992"/>
      </c:barChart>
      <c:catAx>
        <c:axId val="3931176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Jour</a:t>
                </a:r>
                <a:r>
                  <a:rPr lang="en-US" baseline="0"/>
                  <a:t> de la semaine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117992"/>
        <c:crosses val="autoZero"/>
        <c:auto val="1"/>
        <c:lblAlgn val="ctr"/>
        <c:lblOffset val="100"/>
        <c:noMultiLvlLbl val="0"/>
      </c:catAx>
      <c:valAx>
        <c:axId val="393117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Nombre</a:t>
                </a:r>
                <a:r>
                  <a:rPr lang="en-US" baseline="0"/>
                  <a:t> de demandes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117600"/>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9099" cy="497205"/>
          </a:xfrm>
          <a:prstGeom prst="rect">
            <a:avLst/>
          </a:prstGeom>
        </p:spPr>
        <p:txBody>
          <a:bodyPr vert="horz" lIns="91561" tIns="45781" rIns="91561" bIns="45781" rtlCol="0"/>
          <a:lstStyle>
            <a:lvl1pPr algn="l">
              <a:defRPr sz="1200"/>
            </a:lvl1pPr>
          </a:lstStyle>
          <a:p>
            <a:endParaRPr lang="fr-BE"/>
          </a:p>
        </p:txBody>
      </p:sp>
      <p:sp>
        <p:nvSpPr>
          <p:cNvPr id="3" name="Espace réservé de la date 2"/>
          <p:cNvSpPr>
            <a:spLocks noGrp="1"/>
          </p:cNvSpPr>
          <p:nvPr>
            <p:ph type="dt" sz="quarter" idx="1"/>
          </p:nvPr>
        </p:nvSpPr>
        <p:spPr>
          <a:xfrm>
            <a:off x="3854942" y="2"/>
            <a:ext cx="2949099" cy="497205"/>
          </a:xfrm>
          <a:prstGeom prst="rect">
            <a:avLst/>
          </a:prstGeom>
        </p:spPr>
        <p:txBody>
          <a:bodyPr vert="horz" lIns="91561" tIns="45781" rIns="91561" bIns="45781" rtlCol="0"/>
          <a:lstStyle>
            <a:lvl1pPr algn="r">
              <a:defRPr sz="1200"/>
            </a:lvl1pPr>
          </a:lstStyle>
          <a:p>
            <a:fld id="{F5EA7798-A561-4C99-91F3-D24BACABD4A1}" type="datetimeFigureOut">
              <a:rPr lang="fr-BE" smtClean="0"/>
              <a:pPr/>
              <a:t>27-02-18</a:t>
            </a:fld>
            <a:endParaRPr lang="fr-BE"/>
          </a:p>
        </p:txBody>
      </p:sp>
      <p:sp>
        <p:nvSpPr>
          <p:cNvPr id="4" name="Espace réservé du pied de page 3"/>
          <p:cNvSpPr>
            <a:spLocks noGrp="1"/>
          </p:cNvSpPr>
          <p:nvPr>
            <p:ph type="ftr" sz="quarter" idx="2"/>
          </p:nvPr>
        </p:nvSpPr>
        <p:spPr>
          <a:xfrm>
            <a:off x="2" y="9445171"/>
            <a:ext cx="2949099" cy="497205"/>
          </a:xfrm>
          <a:prstGeom prst="rect">
            <a:avLst/>
          </a:prstGeom>
        </p:spPr>
        <p:txBody>
          <a:bodyPr vert="horz" lIns="91561" tIns="45781" rIns="91561" bIns="45781"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4942" y="9445171"/>
            <a:ext cx="2949099" cy="497205"/>
          </a:xfrm>
          <a:prstGeom prst="rect">
            <a:avLst/>
          </a:prstGeom>
        </p:spPr>
        <p:txBody>
          <a:bodyPr vert="horz" lIns="91561" tIns="45781" rIns="91561" bIns="45781"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9099" cy="497205"/>
          </a:xfrm>
          <a:prstGeom prst="rect">
            <a:avLst/>
          </a:prstGeom>
        </p:spPr>
        <p:txBody>
          <a:bodyPr vert="horz" lIns="91561" tIns="45781" rIns="91561" bIns="45781" rtlCol="0"/>
          <a:lstStyle>
            <a:lvl1pPr algn="l">
              <a:defRPr sz="1200"/>
            </a:lvl1pPr>
          </a:lstStyle>
          <a:p>
            <a:endParaRPr lang="fr-BE"/>
          </a:p>
        </p:txBody>
      </p:sp>
      <p:sp>
        <p:nvSpPr>
          <p:cNvPr id="3" name="Espace réservé de la date 2"/>
          <p:cNvSpPr>
            <a:spLocks noGrp="1"/>
          </p:cNvSpPr>
          <p:nvPr>
            <p:ph type="dt" idx="1"/>
          </p:nvPr>
        </p:nvSpPr>
        <p:spPr>
          <a:xfrm>
            <a:off x="3854942" y="2"/>
            <a:ext cx="2949099" cy="497205"/>
          </a:xfrm>
          <a:prstGeom prst="rect">
            <a:avLst/>
          </a:prstGeom>
        </p:spPr>
        <p:txBody>
          <a:bodyPr vert="horz" lIns="91561" tIns="45781" rIns="91561" bIns="45781" rtlCol="0"/>
          <a:lstStyle>
            <a:lvl1pPr algn="r">
              <a:defRPr sz="1200"/>
            </a:lvl1pPr>
          </a:lstStyle>
          <a:p>
            <a:fld id="{5CFE7606-93E1-4414-B184-EF82DF2282F8}" type="datetimeFigureOut">
              <a:rPr lang="fr-BE" smtClean="0"/>
              <a:pPr/>
              <a:t>27-02-18</a:t>
            </a:fld>
            <a:endParaRPr lang="fr-BE"/>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561" tIns="45781" rIns="91561" bIns="45781" rtlCol="0" anchor="ctr"/>
          <a:lstStyle/>
          <a:p>
            <a:endParaRPr lang="fr-BE"/>
          </a:p>
        </p:txBody>
      </p:sp>
      <p:sp>
        <p:nvSpPr>
          <p:cNvPr id="5" name="Espace réservé des commentaires 4"/>
          <p:cNvSpPr>
            <a:spLocks noGrp="1"/>
          </p:cNvSpPr>
          <p:nvPr>
            <p:ph type="body" sz="quarter" idx="3"/>
          </p:nvPr>
        </p:nvSpPr>
        <p:spPr>
          <a:xfrm>
            <a:off x="680562" y="4723450"/>
            <a:ext cx="5444490" cy="4474845"/>
          </a:xfrm>
          <a:prstGeom prst="rect">
            <a:avLst/>
          </a:prstGeom>
        </p:spPr>
        <p:txBody>
          <a:bodyPr vert="horz" lIns="91561" tIns="45781" rIns="91561" bIns="4578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2" y="9445171"/>
            <a:ext cx="2949099" cy="497205"/>
          </a:xfrm>
          <a:prstGeom prst="rect">
            <a:avLst/>
          </a:prstGeom>
        </p:spPr>
        <p:txBody>
          <a:bodyPr vert="horz" lIns="91561" tIns="45781" rIns="91561" bIns="45781"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4942" y="9445171"/>
            <a:ext cx="2949099" cy="497205"/>
          </a:xfrm>
          <a:prstGeom prst="rect">
            <a:avLst/>
          </a:prstGeom>
        </p:spPr>
        <p:txBody>
          <a:bodyPr vert="horz" lIns="91561" tIns="45781" rIns="91561" bIns="45781"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sz="400" dirty="0" smtClean="0"/>
              <a:t>Les tests ont été supprimés (ceux réalisés par Robert + filtre sur les partenaires </a:t>
            </a:r>
            <a:r>
              <a:rPr lang="fr-BE" sz="400" dirty="0" err="1" smtClean="0"/>
              <a:t>TestFP</a:t>
            </a:r>
            <a:r>
              <a:rPr lang="fr-BE" sz="400" dirty="0" smtClean="0"/>
              <a:t>,</a:t>
            </a:r>
            <a:r>
              <a:rPr lang="fr-BE" sz="400" baseline="0" dirty="0" smtClean="0"/>
              <a:t> </a:t>
            </a:r>
            <a:r>
              <a:rPr lang="fr-BE" sz="400" baseline="0" dirty="0" err="1" smtClean="0"/>
              <a:t>TestDP</a:t>
            </a:r>
            <a:r>
              <a:rPr lang="fr-BE" sz="400" baseline="0" dirty="0" smtClean="0"/>
              <a:t> etc.)</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127854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a:t>
            </a:fld>
            <a:endParaRPr lang="fr-BE"/>
          </a:p>
        </p:txBody>
      </p:sp>
    </p:spTree>
    <p:extLst>
      <p:ext uri="{BB962C8B-B14F-4D97-AF65-F5344CB8AC3E}">
        <p14:creationId xmlns:p14="http://schemas.microsoft.com/office/powerpoint/2010/main" val="138134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BE" dirty="0" smtClean="0"/>
              <a:t>Les échecs ne sont pas toujours encodés dans Alma</a:t>
            </a:r>
          </a:p>
          <a:p>
            <a:pPr marL="171450" indent="-171450">
              <a:buFontTx/>
              <a:buChar char="-"/>
            </a:pPr>
            <a:r>
              <a:rPr lang="fr-BE" dirty="0" err="1" smtClean="0"/>
              <a:t>Graulich</a:t>
            </a:r>
            <a:r>
              <a:rPr lang="fr-BE" dirty="0" smtClean="0"/>
              <a:t> n’encodait pas les demandes d’articles en 2016 (ajouter</a:t>
            </a:r>
            <a:r>
              <a:rPr lang="fr-BE" baseline="0" dirty="0" smtClean="0"/>
              <a:t> 63 demandes sur le total de l’année)</a:t>
            </a:r>
          </a:p>
          <a:p>
            <a:pPr marL="171450" indent="-171450">
              <a:buFontTx/>
              <a:buChar char="-"/>
            </a:pPr>
            <a:r>
              <a:rPr lang="fr-BE" baseline="0" dirty="0" smtClean="0"/>
              <a:t>BSV n’encode pas les demandes d’articles (ajouter 500 demandes en 2016 et 300 demandes en 2017)</a:t>
            </a:r>
            <a:endParaRPr lang="en-US"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18</a:t>
            </a:fld>
            <a:endParaRPr lang="fr-BE"/>
          </a:p>
        </p:txBody>
      </p:sp>
    </p:spTree>
    <p:extLst>
      <p:ext uri="{BB962C8B-B14F-4D97-AF65-F5344CB8AC3E}">
        <p14:creationId xmlns:p14="http://schemas.microsoft.com/office/powerpoint/2010/main" val="122734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34</a:t>
            </a:fld>
            <a:endParaRPr lang="fr-BE"/>
          </a:p>
        </p:txBody>
      </p:sp>
    </p:spTree>
    <p:extLst>
      <p:ext uri="{BB962C8B-B14F-4D97-AF65-F5344CB8AC3E}">
        <p14:creationId xmlns:p14="http://schemas.microsoft.com/office/powerpoint/2010/main" val="247371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41</a:t>
            </a:fld>
            <a:endParaRPr lang="fr-BE"/>
          </a:p>
        </p:txBody>
      </p:sp>
    </p:spTree>
    <p:extLst>
      <p:ext uri="{BB962C8B-B14F-4D97-AF65-F5344CB8AC3E}">
        <p14:creationId xmlns:p14="http://schemas.microsoft.com/office/powerpoint/2010/main" val="214215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42</a:t>
            </a:fld>
            <a:endParaRPr lang="fr-BE"/>
          </a:p>
        </p:txBody>
      </p:sp>
    </p:spTree>
    <p:extLst>
      <p:ext uri="{BB962C8B-B14F-4D97-AF65-F5344CB8AC3E}">
        <p14:creationId xmlns:p14="http://schemas.microsoft.com/office/powerpoint/2010/main" val="476922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276872"/>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en-US" dirty="0" err="1" smtClean="0"/>
              <a:t>Alma@ULiège</a:t>
            </a:r>
            <a:r>
              <a:rPr lang="en-US" dirty="0" smtClean="0"/>
              <a:t> - ILL – Prêt </a:t>
            </a:r>
            <a:r>
              <a:rPr lang="en-US" dirty="0" err="1" smtClean="0"/>
              <a:t>Interbibliothèques</a:t>
            </a:r>
            <a:endParaRPr lang="en-US" dirty="0"/>
          </a:p>
        </p:txBody>
      </p:sp>
      <p:sp>
        <p:nvSpPr>
          <p:cNvPr id="5" name="Espace réservé du numéro de diapositive 4"/>
          <p:cNvSpPr>
            <a:spLocks noGrp="1"/>
          </p:cNvSpPr>
          <p:nvPr>
            <p:ph type="sldNum" sz="quarter" idx="11"/>
          </p:nvPr>
        </p:nvSpPr>
        <p:spPr>
          <a:ln w="19050">
            <a:solidFill>
              <a:srgbClr val="278989"/>
            </a:solidFill>
          </a:ln>
        </p:spPr>
        <p:txBody>
          <a:bodyPr vert="horz" lIns="0" tIns="0" rIns="0" bIns="0" rtlCol="0" anchor="ctr"/>
          <a:lstStyle>
            <a:lvl1pPr>
              <a:defRPr lang="en-US" smtClean="0">
                <a:solidFill>
                  <a:srgbClr val="278989"/>
                </a:solidFill>
              </a:defRPr>
            </a:lvl1pPr>
          </a:lstStyle>
          <a:p>
            <a:fld id="{E667ED75-B537-4810-9364-B7D9FE7FDC55}" type="slidenum">
              <a:rPr lang="fr-BE" smtClean="0"/>
              <a:pPr/>
              <a:t>‹N°›</a:t>
            </a:fld>
            <a:endParaRPr lang="fr-BE" dirty="0"/>
          </a:p>
        </p:txBody>
      </p:sp>
      <p:sp>
        <p:nvSpPr>
          <p:cNvPr id="6" name="Titre 5"/>
          <p:cNvSpPr>
            <a:spLocks noGrp="1"/>
          </p:cNvSpPr>
          <p:nvPr>
            <p:ph type="title"/>
          </p:nvPr>
        </p:nvSpPr>
        <p:spPr>
          <a:xfrm>
            <a:off x="611560" y="1124744"/>
            <a:ext cx="7620000" cy="1143000"/>
          </a:xfrm>
          <a:solidFill>
            <a:schemeClr val="bg1">
              <a:lumMod val="95000"/>
            </a:schemeClr>
          </a:solidFill>
          <a:ln w="22225">
            <a:solidFill>
              <a:schemeClr val="tx2">
                <a:lumMod val="50000"/>
              </a:schemeClr>
            </a:solidFill>
            <a:round/>
          </a:ln>
        </p:spPr>
        <p:txBody>
          <a:bodyPr/>
          <a:lstStyle>
            <a:lvl1pPr>
              <a:defRPr sz="3600" b="1">
                <a:latin typeface="+mj-lt"/>
              </a:defRPr>
            </a:lvl1pPr>
          </a:lstStyle>
          <a:p>
            <a:r>
              <a:rPr lang="fr-FR" dirty="0" smtClean="0"/>
              <a:t>Modifiez le style du titre</a:t>
            </a:r>
            <a:endParaRPr lang="fr-BE" dirty="0"/>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userDrawn="1"/>
        </p:nvSpPr>
        <p:spPr>
          <a:xfrm>
            <a:off x="6240720" y="415407"/>
            <a:ext cx="1990840" cy="338554"/>
          </a:xfrm>
          <a:prstGeom prst="rect">
            <a:avLst/>
          </a:prstGeom>
          <a:noFill/>
        </p:spPr>
        <p:txBody>
          <a:bodyPr wrap="square" rtlCol="0">
            <a:spAutoFit/>
          </a:bodyPr>
          <a:lstStyle/>
          <a:p>
            <a:r>
              <a:rPr kumimoji="0" lang="en-US" sz="1600" b="0" i="0" u="none" strike="noStrike" kern="1200" cap="none" spc="0" normalizeH="0" baseline="0" noProof="0" dirty="0" err="1" smtClean="0">
                <a:ln>
                  <a:noFill/>
                </a:ln>
                <a:solidFill>
                  <a:srgbClr val="278989"/>
                </a:solidFill>
                <a:effectLst/>
                <a:uLnTx/>
                <a:uFillTx/>
                <a:latin typeface="+mn-lt"/>
                <a:ea typeface="+mn-ea"/>
                <a:cs typeface="+mn-cs"/>
              </a:rPr>
              <a:t>Alma@ULiège</a:t>
            </a:r>
            <a:r>
              <a:rPr kumimoji="0" lang="en-US" sz="1600" b="0" i="0" u="none" strike="noStrike" kern="1200" cap="none" spc="0" normalizeH="0" baseline="0" noProof="0" dirty="0" smtClean="0">
                <a:ln>
                  <a:noFill/>
                </a:ln>
                <a:solidFill>
                  <a:srgbClr val="278989"/>
                </a:solidFill>
                <a:effectLst/>
                <a:uLnTx/>
                <a:uFillTx/>
                <a:latin typeface="+mn-lt"/>
                <a:ea typeface="+mn-ea"/>
                <a:cs typeface="+mn-cs"/>
              </a:rPr>
              <a:t> - ILL</a:t>
            </a:r>
            <a:endParaRPr lang="en-US" sz="1600" dirty="0"/>
          </a:p>
        </p:txBody>
      </p:sp>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1760" y="3484754"/>
            <a:ext cx="3709851" cy="246452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66180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endParaRPr lang="fr-BE"/>
          </a:p>
        </p:txBody>
      </p:sp>
      <p:sp>
        <p:nvSpPr>
          <p:cNvPr id="8" name="Espace réservé du pied de page 7"/>
          <p:cNvSpPr>
            <a:spLocks noGrp="1"/>
          </p:cNvSpPr>
          <p:nvPr>
            <p:ph type="ftr" sz="quarter" idx="11"/>
          </p:nvPr>
        </p:nvSpPr>
        <p:spPr/>
        <p:txBody>
          <a:bodyPr/>
          <a:lstStyle/>
          <a:p>
            <a:r>
              <a:rPr lang="fr-BE" smtClean="0"/>
              <a:t>Alma - </a:t>
            </a:r>
            <a:endParaRPr lang="fr-BE"/>
          </a:p>
        </p:txBody>
      </p:sp>
      <p:sp>
        <p:nvSpPr>
          <p:cNvPr id="9" name="Espace réservé du numéro de diapositive 8"/>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801719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endParaRPr lang="fr-BE"/>
          </a:p>
        </p:txBody>
      </p:sp>
      <p:sp>
        <p:nvSpPr>
          <p:cNvPr id="4" name="Espace réservé du pied de page 3"/>
          <p:cNvSpPr>
            <a:spLocks noGrp="1"/>
          </p:cNvSpPr>
          <p:nvPr>
            <p:ph type="ftr" sz="quarter" idx="11"/>
          </p:nvPr>
        </p:nvSpPr>
        <p:spPr/>
        <p:txBody>
          <a:bodyPr/>
          <a:lstStyle/>
          <a:p>
            <a:r>
              <a:rPr lang="fr-BE" smtClean="0"/>
              <a:t>Alma - </a:t>
            </a:r>
            <a:endParaRPr lang="fr-BE"/>
          </a:p>
        </p:txBody>
      </p:sp>
      <p:sp>
        <p:nvSpPr>
          <p:cNvPr id="5" name="Espace réservé du numéro de diapositive 4"/>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20064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r>
              <a:rPr lang="fr-BE" smtClean="0"/>
              <a:t>Alma - </a:t>
            </a:r>
            <a:endParaRPr lang="fr-BE"/>
          </a:p>
        </p:txBody>
      </p:sp>
      <p:sp>
        <p:nvSpPr>
          <p:cNvPr id="4" name="Espace réservé du numéro de diapositive 3"/>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166397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490485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02690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100969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298600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mj-lt"/>
              </a:defRPr>
            </a:lvl1pPr>
          </a:lstStyle>
          <a:p>
            <a:r>
              <a:rPr lang="fr-FR" dirty="0"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
        <p:nvSpPr>
          <p:cNvPr id="7" name="Espace réservé du pied de page 3"/>
          <p:cNvSpPr>
            <a:spLocks noGrp="1"/>
          </p:cNvSpPr>
          <p:nvPr>
            <p:ph type="ftr" sz="quarter" idx="10"/>
          </p:nvPr>
        </p:nvSpPr>
        <p:spPr>
          <a:xfrm rot="16200000">
            <a:off x="6195040" y="2598047"/>
            <a:ext cx="5184577" cy="365760"/>
          </a:xfrm>
        </p:spPr>
        <p:txBody>
          <a:bodyPr/>
          <a:lstStyle/>
          <a:p>
            <a:r>
              <a:rPr lang="en-US" dirty="0" err="1" smtClean="0"/>
              <a:t>Alma@ULiège</a:t>
            </a:r>
            <a:r>
              <a:rPr lang="en-US" dirty="0" smtClean="0"/>
              <a:t> - ILL – Prêt </a:t>
            </a:r>
            <a:r>
              <a:rPr lang="en-US" dirty="0" err="1" smtClean="0"/>
              <a:t>Interbibliothèques</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mj-lt"/>
              </a:defRPr>
            </a:lvl1pPr>
          </a:lstStyle>
          <a:p>
            <a:r>
              <a:rPr lang="fr-FR" dirty="0"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
        <p:nvSpPr>
          <p:cNvPr id="8" name="Espace réservé du pied de page 3"/>
          <p:cNvSpPr>
            <a:spLocks noGrp="1"/>
          </p:cNvSpPr>
          <p:nvPr>
            <p:ph type="ftr" sz="quarter" idx="10"/>
          </p:nvPr>
        </p:nvSpPr>
        <p:spPr>
          <a:xfrm rot="16200000">
            <a:off x="6195040" y="2598047"/>
            <a:ext cx="5184577" cy="365760"/>
          </a:xfrm>
        </p:spPr>
        <p:txBody>
          <a:bodyPr/>
          <a:lstStyle/>
          <a:p>
            <a:r>
              <a:rPr lang="en-US" dirty="0" err="1" smtClean="0"/>
              <a:t>Alma@ULiège</a:t>
            </a:r>
            <a:r>
              <a:rPr lang="en-US" dirty="0" smtClean="0"/>
              <a:t> - ILL – Prêt </a:t>
            </a:r>
            <a:r>
              <a:rPr lang="en-US" dirty="0" err="1" smtClean="0"/>
              <a:t>Interbibliothèques</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fr-FR" dirty="0" smtClean="0"/>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mj-lt"/>
              </a:defRPr>
            </a:lvl1pPr>
          </a:lstStyle>
          <a:p>
            <a:r>
              <a:rPr lang="fr-FR" dirty="0"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a:p>
        </p:txBody>
      </p:sp>
      <p:sp>
        <p:nvSpPr>
          <p:cNvPr id="6" name="Espace réservé du pied de page 3"/>
          <p:cNvSpPr>
            <a:spLocks noGrp="1"/>
          </p:cNvSpPr>
          <p:nvPr>
            <p:ph type="ftr" sz="quarter" idx="10"/>
          </p:nvPr>
        </p:nvSpPr>
        <p:spPr>
          <a:xfrm rot="16200000">
            <a:off x="6195040" y="2598047"/>
            <a:ext cx="5184577" cy="365760"/>
          </a:xfrm>
        </p:spPr>
        <p:txBody>
          <a:bodyPr/>
          <a:lstStyle/>
          <a:p>
            <a:r>
              <a:rPr lang="en-US" dirty="0" err="1" smtClean="0"/>
              <a:t>Alma@ULiège</a:t>
            </a:r>
            <a:r>
              <a:rPr lang="en-US" dirty="0" smtClean="0"/>
              <a:t> - ILL – Prêt </a:t>
            </a:r>
            <a:r>
              <a:rPr lang="en-US" dirty="0" err="1" smtClean="0"/>
              <a:t>Interbibliothèques</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5" name="Espace réservé du pied de page 3"/>
          <p:cNvSpPr>
            <a:spLocks noGrp="1"/>
          </p:cNvSpPr>
          <p:nvPr>
            <p:ph type="ftr" sz="quarter" idx="10"/>
          </p:nvPr>
        </p:nvSpPr>
        <p:spPr>
          <a:xfrm rot="16200000">
            <a:off x="6195040" y="2598047"/>
            <a:ext cx="5184577" cy="365760"/>
          </a:xfrm>
        </p:spPr>
        <p:txBody>
          <a:bodyPr/>
          <a:lstStyle/>
          <a:p>
            <a:r>
              <a:rPr lang="en-US" dirty="0" err="1" smtClean="0"/>
              <a:t>Alma@ULiège</a:t>
            </a:r>
            <a:r>
              <a:rPr lang="en-US" dirty="0" smtClean="0"/>
              <a:t> - ILL – Prêt </a:t>
            </a:r>
            <a:r>
              <a:rPr lang="en-US" dirty="0" err="1" smtClean="0"/>
              <a:t>Interbibliothèques</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73351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52382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22483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278989"/>
            </a:solidFill>
          </a:ln>
        </p:spPr>
        <p:txBody>
          <a:bodyPr vert="horz" lIns="0" tIns="0" rIns="0" bIns="0" rtlCol="0" anchor="ctr"/>
          <a:lstStyle>
            <a:lvl1pPr algn="ctr">
              <a:defRPr sz="1500" b="1" baseline="0">
                <a:solidFill>
                  <a:srgbClr val="278989"/>
                </a:solidFill>
              </a:defRPr>
            </a:lvl1p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278989"/>
                </a:solidFill>
              </a:defRPr>
            </a:lvl1pPr>
          </a:lstStyle>
          <a:p>
            <a:r>
              <a:rPr lang="fr-BE" smtClean="0"/>
              <a:t>Alma - </a:t>
            </a:r>
            <a:endParaRPr lang="en-US"/>
          </a:p>
        </p:txBody>
      </p:sp>
      <p:pic>
        <p:nvPicPr>
          <p:cNvPr id="10" name="Image 9"/>
          <p:cNvPicPr>
            <a:picLocks noChangeAspect="1"/>
          </p:cNvPicPr>
          <p:nvPr userDrawn="1"/>
        </p:nvPicPr>
        <p:blipFill>
          <a:blip r:embed="rId8">
            <a:clrChange>
              <a:clrFrom>
                <a:srgbClr val="FFFFFF"/>
              </a:clrFrom>
              <a:clrTo>
                <a:srgbClr val="FFFFFF">
                  <a:alpha val="0"/>
                </a:srgbClr>
              </a:clrTo>
            </a:clrChange>
          </a:blip>
          <a:stretch>
            <a:fillRect/>
          </a:stretch>
        </p:blipFill>
        <p:spPr>
          <a:xfrm>
            <a:off x="6483" y="6255593"/>
            <a:ext cx="1963713" cy="602407"/>
          </a:xfrm>
          <a:prstGeom prst="rect">
            <a:avLst/>
          </a:prstGeom>
          <a:solidFill>
            <a:srgbClr val="FFFFFF">
              <a:alpha val="0"/>
            </a:srgbClr>
          </a:solid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Alma - </a:t>
            </a:r>
            <a:endParaRPr lang="fr-BE"/>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FB95-ABB8-499B-B163-FF8E1785E17E}" type="slidenum">
              <a:rPr lang="fr-BE" smtClean="0"/>
              <a:t>‹N°›</a:t>
            </a:fld>
            <a:endParaRPr lang="fr-BE"/>
          </a:p>
        </p:txBody>
      </p:sp>
    </p:spTree>
    <p:extLst>
      <p:ext uri="{BB962C8B-B14F-4D97-AF65-F5344CB8AC3E}">
        <p14:creationId xmlns:p14="http://schemas.microsoft.com/office/powerpoint/2010/main" val="21432029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normAutofit/>
          </a:bodyPr>
          <a:lstStyle/>
          <a:p>
            <a:r>
              <a:rPr lang="fr-BE" sz="2400">
                <a:solidFill>
                  <a:schemeClr val="tx1"/>
                </a:solidFill>
              </a:rPr>
              <a:t>V</a:t>
            </a:r>
            <a:r>
              <a:rPr lang="fr-BE" sz="2400" smtClean="0">
                <a:solidFill>
                  <a:schemeClr val="tx1"/>
                </a:solidFill>
              </a:rPr>
              <a:t>ers </a:t>
            </a:r>
            <a:r>
              <a:rPr lang="fr-BE" sz="2400" dirty="0">
                <a:solidFill>
                  <a:schemeClr val="tx1"/>
                </a:solidFill>
              </a:rPr>
              <a:t>une seule Resource Sharing Library</a:t>
            </a:r>
            <a:endParaRPr lang="en-US" sz="2400" dirty="0">
              <a:solidFill>
                <a:schemeClr val="tx1"/>
              </a:solidFill>
            </a:endParaRPr>
          </a:p>
        </p:txBody>
      </p:sp>
      <p:sp>
        <p:nvSpPr>
          <p:cNvPr id="3" name="Espace réservé du pied de page 2"/>
          <p:cNvSpPr>
            <a:spLocks noGrp="1"/>
          </p:cNvSpPr>
          <p:nvPr>
            <p:ph type="ftr" sz="quarter" idx="10"/>
          </p:nvPr>
        </p:nvSpPr>
        <p:spPr/>
        <p:txBody>
          <a:bodyPr/>
          <a:lstStyle/>
          <a:p>
            <a:r>
              <a:rPr lang="en-US" smtClean="0"/>
              <a:t>Alma@ULiège - ILL – Prêt Interbibliothèques</a:t>
            </a:r>
            <a:endParaRPr lang="en-US" dirty="0"/>
          </a:p>
        </p:txBody>
      </p:sp>
      <p:sp>
        <p:nvSpPr>
          <p:cNvPr id="4" name="Espace réservé du numéro de diapositive 3"/>
          <p:cNvSpPr>
            <a:spLocks noGrp="1"/>
          </p:cNvSpPr>
          <p:nvPr>
            <p:ph type="sldNum" sz="quarter" idx="11"/>
          </p:nvPr>
        </p:nvSpPr>
        <p:spPr/>
        <p:txBody>
          <a:bodyPr/>
          <a:lstStyle/>
          <a:p>
            <a:fld id="{E667ED75-B537-4810-9364-B7D9FE7FDC55}" type="slidenum">
              <a:rPr lang="fr-BE" smtClean="0"/>
              <a:pPr/>
              <a:t>1</a:t>
            </a:fld>
            <a:endParaRPr lang="fr-BE" dirty="0"/>
          </a:p>
        </p:txBody>
      </p:sp>
      <p:sp>
        <p:nvSpPr>
          <p:cNvPr id="5" name="Titre 4"/>
          <p:cNvSpPr>
            <a:spLocks noGrp="1"/>
          </p:cNvSpPr>
          <p:nvPr>
            <p:ph type="title"/>
          </p:nvPr>
        </p:nvSpPr>
        <p:spPr/>
        <p:txBody>
          <a:bodyPr/>
          <a:lstStyle/>
          <a:p>
            <a:r>
              <a:rPr lang="fr-BE" dirty="0">
                <a:solidFill>
                  <a:schemeClr val="tx1"/>
                </a:solidFill>
              </a:rPr>
              <a:t>Consolidation du Prêt Interbibliothèques à l'</a:t>
            </a:r>
            <a:r>
              <a:rPr lang="fr-BE" dirty="0" err="1">
                <a:solidFill>
                  <a:schemeClr val="tx1"/>
                </a:solidFill>
              </a:rPr>
              <a:t>ULiège</a:t>
            </a:r>
            <a:endParaRPr lang="en-US" dirty="0"/>
          </a:p>
        </p:txBody>
      </p:sp>
    </p:spTree>
    <p:extLst>
      <p:ext uri="{BB962C8B-B14F-4D97-AF65-F5344CB8AC3E}">
        <p14:creationId xmlns:p14="http://schemas.microsoft.com/office/powerpoint/2010/main" val="2763489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Borrowing</a:t>
            </a:r>
            <a:r>
              <a:rPr lang="fr-BE" dirty="0"/>
              <a:t> </a:t>
            </a:r>
            <a:r>
              <a:rPr lang="fr-BE" dirty="0" err="1"/>
              <a:t>requests</a:t>
            </a:r>
            <a:r>
              <a:rPr lang="fr-BE" dirty="0"/>
              <a:t> : statistiques</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10</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166442920"/>
              </p:ext>
            </p:extLst>
          </p:nvPr>
        </p:nvGraphicFramePr>
        <p:xfrm>
          <a:off x="1370805" y="1052736"/>
          <a:ext cx="5753102" cy="2609850"/>
        </p:xfrm>
        <a:graphic>
          <a:graphicData uri="http://schemas.openxmlformats.org/drawingml/2006/table">
            <a:tbl>
              <a:tblPr>
                <a:tableStyleId>{5C22544A-7EE6-4342-B048-85BDC9FD1C3A}</a:tableStyleId>
              </a:tblPr>
              <a:tblGrid>
                <a:gridCol w="1003167"/>
                <a:gridCol w="1281153"/>
                <a:gridCol w="1281153"/>
                <a:gridCol w="1281153"/>
                <a:gridCol w="906476"/>
              </a:tblGrid>
              <a:tr h="190500">
                <a:tc gridSpan="5">
                  <a:txBody>
                    <a:bodyPr/>
                    <a:lstStyle/>
                    <a:p>
                      <a:pPr algn="l" fontAlgn="t"/>
                      <a:r>
                        <a:rPr lang="fr-BE" sz="1200" u="none" strike="noStrike" dirty="0">
                          <a:effectLst/>
                        </a:rPr>
                        <a:t>Nombre de </a:t>
                      </a:r>
                      <a:r>
                        <a:rPr lang="fr-BE" sz="1200" u="none" strike="noStrike" dirty="0" smtClean="0">
                          <a:effectLst/>
                        </a:rPr>
                        <a:t>BR « </a:t>
                      </a:r>
                      <a:r>
                        <a:rPr lang="fr-BE" sz="1200" u="none" strike="noStrike" dirty="0" err="1" smtClean="0">
                          <a:effectLst/>
                        </a:rPr>
                        <a:t>completed</a:t>
                      </a:r>
                      <a:r>
                        <a:rPr lang="fr-BE" sz="1200" u="none" strike="noStrike" dirty="0" smtClean="0">
                          <a:effectLst/>
                        </a:rPr>
                        <a:t> » </a:t>
                      </a:r>
                      <a:r>
                        <a:rPr lang="fr-BE" sz="1200" u="none" strike="noStrike" dirty="0">
                          <a:effectLst/>
                        </a:rPr>
                        <a:t>par partenaire en BSV en 2016 et 2017</a:t>
                      </a:r>
                      <a:endParaRPr lang="fr-BE" sz="1200" b="1" i="0" u="none" strike="noStrike" dirty="0">
                        <a:solidFill>
                          <a:srgbClr val="333399"/>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a:effectLst/>
                        </a:rPr>
                        <a:t>2016</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a:effectLst/>
                        </a:rPr>
                        <a:t>2017</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US" sz="1100" b="1" u="none" strike="noStrike" dirty="0" err="1">
                          <a:effectLst/>
                        </a:rPr>
                        <a:t>Num</a:t>
                      </a:r>
                      <a:r>
                        <a:rPr lang="en-US" sz="1100" b="1" u="none" strike="noStrike" dirty="0">
                          <a:effectLst/>
                        </a:rPr>
                        <a:t> of Requests</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a:effectLst/>
                        </a:rPr>
                        <a:t>Library Name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Partner Name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190500">
                <a:tc rowSpan="8">
                  <a:txBody>
                    <a:bodyPr/>
                    <a:lstStyle/>
                    <a:p>
                      <a:pPr algn="l" fontAlgn="t"/>
                      <a:r>
                        <a:rPr lang="fr-BE" sz="1100" u="none" strike="noStrike">
                          <a:effectLst/>
                        </a:rPr>
                        <a:t>Bibliothèque des Sciences de la Vie</a:t>
                      </a:r>
                      <a:endParaRPr lang="fr-BE"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BSV_Online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796</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463</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1 259</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a:effectLst/>
                        </a:rPr>
                        <a:t>BSV_Papier</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193</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128</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321</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vMerge="1">
                  <a:txBody>
                    <a:bodyPr/>
                    <a:lstStyle/>
                    <a:p>
                      <a:endParaRPr lang="en-US"/>
                    </a:p>
                  </a:txBody>
                  <a:tcPr/>
                </a:tc>
                <a:tc>
                  <a:txBody>
                    <a:bodyPr/>
                    <a:lstStyle/>
                    <a:p>
                      <a:pPr algn="l" fontAlgn="t"/>
                      <a:r>
                        <a:rPr lang="en-US" sz="1100" u="none" strike="noStrike">
                          <a:effectLst/>
                        </a:rPr>
                        <a:t>Bibliothèque des Sciences &amp; Techniques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3</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a:effectLst/>
                        </a:rPr>
                        <a:t>Gembloux - BSA</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a:effectLst/>
                        </a:rPr>
                        <a:t>Impala</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666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524</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1 190</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a:effectLst/>
                        </a:rPr>
                        <a:t>None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39</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a:effectLst/>
                        </a:rPr>
                        <a:t>Subito</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277</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179</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456</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a:effectLst/>
                        </a:rPr>
                        <a:t>Sudoc</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gridSpan="2">
                  <a:txBody>
                    <a:bodyPr/>
                    <a:lstStyle/>
                    <a:p>
                      <a:pPr algn="l" fontAlgn="t"/>
                      <a:r>
                        <a:rPr lang="en-US" sz="1100" b="1" u="none" strike="noStrike" dirty="0">
                          <a:effectLst/>
                        </a:rPr>
                        <a:t>Grand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fontAlgn="t"/>
                      <a:r>
                        <a:rPr lang="en-US" sz="1100" b="1" u="none" strike="noStrike" dirty="0">
                          <a:effectLst/>
                        </a:rPr>
                        <a:t>1 878</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1 280</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3 158</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age1.png" descr="image1.png"/>
          <p:cNvPicPr>
            <a:picLocks noChangeAspect="1"/>
          </p:cNvPicPr>
          <p:nvPr/>
        </p:nvPicPr>
        <p:blipFill>
          <a:blip r:embed="rId2"/>
          <a:stretch>
            <a:fillRect/>
          </a:stretch>
        </p:blipFill>
        <p:spPr>
          <a:xfrm>
            <a:off x="1773708" y="3789040"/>
            <a:ext cx="4947295" cy="2465893"/>
          </a:xfrm>
          <a:prstGeom prst="rect">
            <a:avLst/>
          </a:prstGeom>
          <a:ln>
            <a:solidFill>
              <a:schemeClr val="tx1"/>
            </a:solidFill>
          </a:ln>
        </p:spPr>
      </p:pic>
    </p:spTree>
    <p:extLst>
      <p:ext uri="{BB962C8B-B14F-4D97-AF65-F5344CB8AC3E}">
        <p14:creationId xmlns:p14="http://schemas.microsoft.com/office/powerpoint/2010/main" val="430202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Borrowing</a:t>
            </a:r>
            <a:r>
              <a:rPr lang="fr-BE" dirty="0"/>
              <a:t> </a:t>
            </a:r>
            <a:r>
              <a:rPr lang="fr-BE" dirty="0" err="1"/>
              <a:t>requests</a:t>
            </a:r>
            <a:r>
              <a:rPr lang="fr-BE" dirty="0"/>
              <a:t> : statistiques</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11</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677308554"/>
              </p:ext>
            </p:extLst>
          </p:nvPr>
        </p:nvGraphicFramePr>
        <p:xfrm>
          <a:off x="1208285" y="1035174"/>
          <a:ext cx="6079356" cy="2609850"/>
        </p:xfrm>
        <a:graphic>
          <a:graphicData uri="http://schemas.openxmlformats.org/drawingml/2006/table">
            <a:tbl>
              <a:tblPr>
                <a:tableStyleId>{5C22544A-7EE6-4342-B048-85BDC9FD1C3A}</a:tableStyleId>
              </a:tblPr>
              <a:tblGrid>
                <a:gridCol w="910812"/>
                <a:gridCol w="761089"/>
                <a:gridCol w="1197780"/>
                <a:gridCol w="1197780"/>
                <a:gridCol w="1197780"/>
                <a:gridCol w="814115"/>
              </a:tblGrid>
              <a:tr h="190500">
                <a:tc gridSpan="6">
                  <a:txBody>
                    <a:bodyPr/>
                    <a:lstStyle/>
                    <a:p>
                      <a:pPr algn="l" fontAlgn="t"/>
                      <a:r>
                        <a:rPr lang="fr-BE" sz="1200" u="none" strike="noStrike" dirty="0">
                          <a:effectLst/>
                        </a:rPr>
                        <a:t>Nombre de </a:t>
                      </a:r>
                      <a:r>
                        <a:rPr lang="fr-BE" sz="1200" u="none" strike="noStrike" dirty="0" err="1">
                          <a:effectLst/>
                        </a:rPr>
                        <a:t>borrowing</a:t>
                      </a:r>
                      <a:r>
                        <a:rPr lang="fr-BE" sz="1200" u="none" strike="noStrike" dirty="0">
                          <a:effectLst/>
                        </a:rPr>
                        <a:t> </a:t>
                      </a:r>
                      <a:r>
                        <a:rPr lang="fr-BE" sz="1200" u="none" strike="noStrike" dirty="0" err="1">
                          <a:effectLst/>
                        </a:rPr>
                        <a:t>requests</a:t>
                      </a:r>
                      <a:r>
                        <a:rPr lang="fr-BE" sz="1200" u="none" strike="noStrike" dirty="0">
                          <a:effectLst/>
                        </a:rPr>
                        <a:t> pour </a:t>
                      </a:r>
                      <a:r>
                        <a:rPr lang="fr-BE" sz="1200" u="none" strike="noStrike" dirty="0" smtClean="0">
                          <a:effectLst/>
                        </a:rPr>
                        <a:t>les</a:t>
                      </a:r>
                      <a:r>
                        <a:rPr lang="fr-BE" sz="1200" u="none" strike="noStrike" baseline="0" dirty="0" smtClean="0">
                          <a:effectLst/>
                        </a:rPr>
                        <a:t> </a:t>
                      </a:r>
                      <a:r>
                        <a:rPr lang="fr-BE" sz="1200" u="none" strike="noStrike" dirty="0" smtClean="0">
                          <a:effectLst/>
                        </a:rPr>
                        <a:t>BX </a:t>
                      </a:r>
                      <a:r>
                        <a:rPr lang="fr-BE" sz="1200" u="none" strike="noStrike" dirty="0">
                          <a:effectLst/>
                        </a:rPr>
                        <a:t>par partenaire en BSV en 2016 et 2017</a:t>
                      </a:r>
                      <a:endParaRPr lang="fr-BE" sz="1200" b="1" i="0" u="none" strike="noStrike" dirty="0">
                        <a:solidFill>
                          <a:srgbClr val="333399"/>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US" sz="1100" b="1" u="none" strike="noStrike" dirty="0" err="1">
                          <a:effectLst/>
                        </a:rPr>
                        <a:t>Num</a:t>
                      </a:r>
                      <a:r>
                        <a:rPr lang="en-US" sz="1100" b="1" u="none" strike="noStrike" dirty="0">
                          <a:effectLst/>
                        </a:rPr>
                        <a:t> of Requests</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dirty="0">
                          <a:effectLst/>
                        </a:rPr>
                        <a:t>Library Name</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User Group</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Partner Name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190500">
                <a:tc rowSpan="8">
                  <a:txBody>
                    <a:bodyPr/>
                    <a:lstStyle/>
                    <a:p>
                      <a:pPr algn="l" fontAlgn="t"/>
                      <a:r>
                        <a:rPr lang="fr-BE" sz="1100" u="none" strike="noStrike" dirty="0">
                          <a:effectLst/>
                        </a:rPr>
                        <a:t>Bibliothèque des Sciences de la Vie</a:t>
                      </a:r>
                      <a:endParaRPr lang="fr-BE"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l" fontAlgn="t"/>
                      <a:r>
                        <a:rPr lang="en-US" sz="1100" u="none" strike="noStrike" dirty="0" err="1">
                          <a:effectLst/>
                        </a:rPr>
                        <a:t>Extérieur</a:t>
                      </a:r>
                      <a:r>
                        <a:rPr lang="en-US" sz="1100" u="none" strike="noStrike" dirty="0">
                          <a:effectLst/>
                        </a:rPr>
                        <a:t> - </a:t>
                      </a:r>
                      <a:r>
                        <a:rPr lang="en-US" sz="1100" u="none" strike="noStrike" dirty="0" err="1">
                          <a:effectLst/>
                        </a:rPr>
                        <a:t>Usager</a:t>
                      </a:r>
                      <a:r>
                        <a:rPr lang="en-US" sz="1100" u="none" strike="noStrike" dirty="0">
                          <a:effectLst/>
                        </a:rPr>
                        <a:t> BX</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BSV_Online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723</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453</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1 176</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vMerge="1">
                  <a:txBody>
                    <a:bodyPr/>
                    <a:lstStyle/>
                    <a:p>
                      <a:endParaRPr lang="en-US"/>
                    </a:p>
                  </a:txBody>
                  <a:tcPr/>
                </a:tc>
                <a:tc>
                  <a:txBody>
                    <a:bodyPr/>
                    <a:lstStyle/>
                    <a:p>
                      <a:pPr algn="l" fontAlgn="t"/>
                      <a:r>
                        <a:rPr lang="en-US" sz="1100" u="none" strike="noStrike">
                          <a:effectLst/>
                        </a:rPr>
                        <a:t>BSV_Papier</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123</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275</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vMerge="1">
                  <a:txBody>
                    <a:bodyPr/>
                    <a:lstStyle/>
                    <a:p>
                      <a:endParaRPr lang="en-US"/>
                    </a:p>
                  </a:txBody>
                  <a:tcPr/>
                </a:tc>
                <a:tc vMerge="1">
                  <a:txBody>
                    <a:bodyPr/>
                    <a:lstStyle/>
                    <a:p>
                      <a:endParaRPr lang="en-US"/>
                    </a:p>
                  </a:txBody>
                  <a:tcPr/>
                </a:tc>
                <a:tc>
                  <a:txBody>
                    <a:bodyPr/>
                    <a:lstStyle/>
                    <a:p>
                      <a:pPr algn="l" fontAlgn="t"/>
                      <a:r>
                        <a:rPr lang="en-US" sz="1100" u="none" strike="noStrike" dirty="0" err="1">
                          <a:effectLst/>
                        </a:rPr>
                        <a:t>Bibliothèque</a:t>
                      </a:r>
                      <a:r>
                        <a:rPr lang="en-US" sz="1100" u="none" strike="noStrike" dirty="0">
                          <a:effectLst/>
                        </a:rPr>
                        <a:t> des Sciences &amp; Techniques</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vMerge="1">
                  <a:txBody>
                    <a:bodyPr/>
                    <a:lstStyle/>
                    <a:p>
                      <a:endParaRPr lang="en-US"/>
                    </a:p>
                  </a:txBody>
                  <a:tcPr/>
                </a:tc>
                <a:tc>
                  <a:txBody>
                    <a:bodyPr/>
                    <a:lstStyle/>
                    <a:p>
                      <a:pPr algn="l" fontAlgn="t"/>
                      <a:r>
                        <a:rPr lang="en-US" sz="1100" u="none" strike="noStrike" dirty="0">
                          <a:effectLst/>
                        </a:rPr>
                        <a:t>Gembloux - BSA</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vMerge="1">
                  <a:txBody>
                    <a:bodyPr/>
                    <a:lstStyle/>
                    <a:p>
                      <a:endParaRPr lang="en-US"/>
                    </a:p>
                  </a:txBody>
                  <a:tcPr/>
                </a:tc>
                <a:tc>
                  <a:txBody>
                    <a:bodyPr/>
                    <a:lstStyle/>
                    <a:p>
                      <a:pPr algn="l" fontAlgn="t"/>
                      <a:r>
                        <a:rPr lang="en-US" sz="1100" u="none" strike="noStrike" dirty="0">
                          <a:effectLst/>
                        </a:rPr>
                        <a:t>Impala</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304</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163</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467</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vMerge="1">
                  <a:txBody>
                    <a:bodyPr/>
                    <a:lstStyle/>
                    <a:p>
                      <a:endParaRPr lang="en-US"/>
                    </a:p>
                  </a:txBody>
                  <a:tcPr/>
                </a:tc>
                <a:tc>
                  <a:txBody>
                    <a:bodyPr/>
                    <a:lstStyle/>
                    <a:p>
                      <a:pPr algn="l" fontAlgn="t"/>
                      <a:r>
                        <a:rPr lang="en-US" sz="1100" u="none" strike="noStrike">
                          <a:effectLst/>
                        </a:rPr>
                        <a:t>None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6</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vMerge="1">
                  <a:txBody>
                    <a:bodyPr/>
                    <a:lstStyle/>
                    <a:p>
                      <a:endParaRPr lang="en-US"/>
                    </a:p>
                  </a:txBody>
                  <a:tcPr/>
                </a:tc>
                <a:tc>
                  <a:txBody>
                    <a:bodyPr/>
                    <a:lstStyle/>
                    <a:p>
                      <a:pPr algn="l" fontAlgn="t"/>
                      <a:r>
                        <a:rPr lang="en-US" sz="1100" u="none" strike="noStrike">
                          <a:effectLst/>
                        </a:rPr>
                        <a:t>Subito</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171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52</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223</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vMerge="1">
                  <a:txBody>
                    <a:bodyPr/>
                    <a:lstStyle/>
                    <a:p>
                      <a:endParaRPr lang="en-US"/>
                    </a:p>
                  </a:txBody>
                  <a:tcPr/>
                </a:tc>
                <a:tc>
                  <a:txBody>
                    <a:bodyPr/>
                    <a:lstStyle/>
                    <a:p>
                      <a:pPr algn="l" fontAlgn="t"/>
                      <a:r>
                        <a:rPr lang="en-US" sz="1100" u="none" strike="noStrike">
                          <a:effectLst/>
                        </a:rPr>
                        <a:t>Sudoc</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gridSpan="3">
                  <a:txBody>
                    <a:bodyPr/>
                    <a:lstStyle/>
                    <a:p>
                      <a:pPr algn="l" fontAlgn="t"/>
                      <a:r>
                        <a:rPr lang="en-US" sz="1100" b="1" u="none" strike="noStrike" dirty="0">
                          <a:effectLst/>
                        </a:rPr>
                        <a:t>Grand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t"/>
                      <a:r>
                        <a:rPr lang="en-US" sz="1100" b="1" u="none" strike="noStrike" dirty="0">
                          <a:effectLst/>
                        </a:rPr>
                        <a:t>1 312</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776</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2 088</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age1.png" descr="image1.png"/>
          <p:cNvPicPr>
            <a:picLocks noChangeAspect="1"/>
          </p:cNvPicPr>
          <p:nvPr/>
        </p:nvPicPr>
        <p:blipFill>
          <a:blip r:embed="rId2"/>
          <a:stretch>
            <a:fillRect/>
          </a:stretch>
        </p:blipFill>
        <p:spPr>
          <a:xfrm>
            <a:off x="1732084" y="3861048"/>
            <a:ext cx="5031758" cy="2507992"/>
          </a:xfrm>
          <a:prstGeom prst="rect">
            <a:avLst/>
          </a:prstGeom>
          <a:ln>
            <a:solidFill>
              <a:schemeClr val="tx1"/>
            </a:solidFill>
          </a:ln>
        </p:spPr>
      </p:pic>
    </p:spTree>
    <p:extLst>
      <p:ext uri="{BB962C8B-B14F-4D97-AF65-F5344CB8AC3E}">
        <p14:creationId xmlns:p14="http://schemas.microsoft.com/office/powerpoint/2010/main" val="3215256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Borrowing</a:t>
            </a:r>
            <a:r>
              <a:rPr lang="fr-BE" dirty="0"/>
              <a:t> </a:t>
            </a:r>
            <a:r>
              <a:rPr lang="fr-BE" dirty="0" err="1"/>
              <a:t>requests</a:t>
            </a:r>
            <a:r>
              <a:rPr lang="fr-BE" dirty="0"/>
              <a:t> : statistiques</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12</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713733638"/>
              </p:ext>
            </p:extLst>
          </p:nvPr>
        </p:nvGraphicFramePr>
        <p:xfrm>
          <a:off x="250825" y="1102862"/>
          <a:ext cx="7993063" cy="2207713"/>
        </p:xfrm>
        <a:graphic>
          <a:graphicData uri="http://schemas.openxmlformats.org/drawingml/2006/table">
            <a:tbl>
              <a:tblPr>
                <a:tableStyleId>{5C22544A-7EE6-4342-B048-85BDC9FD1C3A}</a:tableStyleId>
              </a:tblPr>
              <a:tblGrid>
                <a:gridCol w="1391607"/>
                <a:gridCol w="2562324"/>
                <a:gridCol w="2246767"/>
                <a:gridCol w="870938"/>
                <a:gridCol w="921427"/>
              </a:tblGrid>
              <a:tr h="189409">
                <a:tc gridSpan="5">
                  <a:txBody>
                    <a:bodyPr/>
                    <a:lstStyle/>
                    <a:p>
                      <a:pPr algn="l" fontAlgn="t"/>
                      <a:r>
                        <a:rPr lang="fr-BE" sz="1200" u="none" strike="noStrike" dirty="0">
                          <a:effectLst/>
                        </a:rPr>
                        <a:t>Nombre de </a:t>
                      </a:r>
                      <a:r>
                        <a:rPr lang="fr-BE" sz="1200" u="none" strike="noStrike" dirty="0" err="1">
                          <a:effectLst/>
                        </a:rPr>
                        <a:t>borrowing</a:t>
                      </a:r>
                      <a:r>
                        <a:rPr lang="fr-BE" sz="1200" u="none" strike="noStrike" dirty="0">
                          <a:effectLst/>
                        </a:rPr>
                        <a:t> </a:t>
                      </a:r>
                      <a:r>
                        <a:rPr lang="fr-BE" sz="1200" u="none" strike="noStrike" dirty="0" err="1">
                          <a:effectLst/>
                        </a:rPr>
                        <a:t>requests</a:t>
                      </a:r>
                      <a:r>
                        <a:rPr lang="fr-BE" sz="1200" u="none" strike="noStrike" dirty="0">
                          <a:effectLst/>
                        </a:rPr>
                        <a:t> par user group pour le </a:t>
                      </a:r>
                      <a:r>
                        <a:rPr lang="fr-BE" sz="1200" u="none" strike="noStrike" dirty="0" err="1">
                          <a:effectLst/>
                        </a:rPr>
                        <a:t>Material</a:t>
                      </a:r>
                      <a:r>
                        <a:rPr lang="fr-BE" sz="1200" u="none" strike="noStrike" dirty="0">
                          <a:effectLst/>
                        </a:rPr>
                        <a:t> Type " Book' en 2016 et 2017</a:t>
                      </a:r>
                      <a:endParaRPr lang="fr-BE" sz="1200" b="1" i="0" u="none" strike="noStrike" dirty="0">
                        <a:solidFill>
                          <a:srgbClr val="333399"/>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9409">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US" sz="1100" b="1" u="none" strike="noStrike" dirty="0" err="1">
                          <a:effectLst/>
                        </a:rPr>
                        <a:t>Num</a:t>
                      </a:r>
                      <a:r>
                        <a:rPr lang="en-US" sz="1100" b="1" u="none" strike="noStrike" dirty="0">
                          <a:effectLst/>
                        </a:rPr>
                        <a:t> of Requests</a:t>
                      </a:r>
                      <a:endParaRPr lang="en-US" sz="1100" b="1"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409">
                <a:tc>
                  <a:txBody>
                    <a:bodyPr/>
                    <a:lstStyle/>
                    <a:p>
                      <a:pPr algn="l" fontAlgn="t"/>
                      <a:r>
                        <a:rPr lang="en-US" sz="1100" u="none" strike="noStrike" dirty="0">
                          <a:effectLst/>
                        </a:rPr>
                        <a:t>Material Type</a:t>
                      </a:r>
                      <a:endParaRPr lang="en-US" sz="1100" b="0"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User Group</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189409">
                <a:tc>
                  <a:txBody>
                    <a:bodyPr/>
                    <a:lstStyle/>
                    <a:p>
                      <a:pPr algn="l" fontAlgn="t"/>
                      <a:r>
                        <a:rPr lang="en-US" sz="1100" u="none" strike="noStrike" dirty="0">
                          <a:effectLst/>
                        </a:rPr>
                        <a:t>Book</a:t>
                      </a:r>
                      <a:endParaRPr lang="en-US" sz="1100" b="0"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err="1">
                          <a:effectLst/>
                        </a:rPr>
                        <a:t>Extérieur</a:t>
                      </a:r>
                      <a:endParaRPr lang="en-US" sz="1100" b="0"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37</a:t>
                      </a:r>
                      <a:endParaRPr lang="en-US" sz="1100" b="1"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409">
                <a:tc>
                  <a:txBody>
                    <a:bodyPr/>
                    <a:lstStyle/>
                    <a:p>
                      <a:pPr algn="l" fontAlgn="t"/>
                      <a:r>
                        <a:rPr lang="en-US" sz="1100" u="none" strike="noStrike">
                          <a:effectLst/>
                        </a:rPr>
                        <a:t>Book</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r-BE" sz="1100" u="none" strike="noStrike" dirty="0">
                          <a:effectLst/>
                        </a:rPr>
                        <a:t>Extérieur - Etudiant, personnel NON </a:t>
                      </a:r>
                      <a:r>
                        <a:rPr lang="fr-BE" sz="1100" u="none" strike="noStrike" dirty="0" err="1">
                          <a:effectLst/>
                        </a:rPr>
                        <a:t>ULiège</a:t>
                      </a:r>
                      <a:endParaRPr lang="fr-BE" sz="1100" b="0"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137</a:t>
                      </a:r>
                      <a:endParaRPr lang="en-US" sz="1100" b="1"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409">
                <a:tc>
                  <a:txBody>
                    <a:bodyPr/>
                    <a:lstStyle/>
                    <a:p>
                      <a:pPr algn="l" fontAlgn="t"/>
                      <a:r>
                        <a:rPr lang="en-US" sz="1100" u="none" strike="noStrike">
                          <a:effectLst/>
                        </a:rPr>
                        <a:t>Book</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err="1">
                          <a:effectLst/>
                        </a:rPr>
                        <a:t>Extérieur</a:t>
                      </a:r>
                      <a:r>
                        <a:rPr lang="en-US" sz="1100" u="none" strike="noStrike" dirty="0">
                          <a:effectLst/>
                        </a:rPr>
                        <a:t> - </a:t>
                      </a:r>
                      <a:r>
                        <a:rPr lang="en-US" sz="1100" u="none" strike="noStrike" dirty="0" err="1">
                          <a:effectLst/>
                        </a:rPr>
                        <a:t>Usager</a:t>
                      </a:r>
                      <a:r>
                        <a:rPr lang="en-US" sz="1100" u="none" strike="noStrike" dirty="0">
                          <a:effectLst/>
                        </a:rPr>
                        <a:t> BX</a:t>
                      </a:r>
                      <a:endParaRPr lang="en-US" sz="1100" b="0"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19</a:t>
                      </a:r>
                      <a:endParaRPr lang="en-US" sz="1100" b="1"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409">
                <a:tc>
                  <a:txBody>
                    <a:bodyPr/>
                    <a:lstStyle/>
                    <a:p>
                      <a:pPr algn="l" fontAlgn="t"/>
                      <a:r>
                        <a:rPr lang="en-US" sz="1100" u="none" strike="noStrike">
                          <a:effectLst/>
                        </a:rPr>
                        <a:t>Book</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err="1">
                          <a:effectLst/>
                        </a:rPr>
                        <a:t>ULiège</a:t>
                      </a:r>
                      <a:r>
                        <a:rPr lang="en-US" sz="1100" u="none" strike="noStrike" dirty="0">
                          <a:effectLst/>
                        </a:rPr>
                        <a:t> - </a:t>
                      </a:r>
                      <a:r>
                        <a:rPr lang="en-US" sz="1100" u="none" strike="noStrike" dirty="0" err="1">
                          <a:effectLst/>
                        </a:rPr>
                        <a:t>Bachelier</a:t>
                      </a:r>
                      <a:endParaRPr lang="en-US" sz="1100" b="0"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57</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73</a:t>
                      </a:r>
                      <a:endParaRPr lang="en-US" sz="1100" b="1"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409">
                <a:tc>
                  <a:txBody>
                    <a:bodyPr/>
                    <a:lstStyle/>
                    <a:p>
                      <a:pPr algn="l" fontAlgn="t"/>
                      <a:r>
                        <a:rPr lang="en-US" sz="1100" u="none" strike="noStrike">
                          <a:effectLst/>
                        </a:rPr>
                        <a:t>Book</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err="1">
                          <a:effectLst/>
                        </a:rPr>
                        <a:t>ULiège</a:t>
                      </a:r>
                      <a:r>
                        <a:rPr lang="en-US" sz="1100" u="none" strike="noStrike" dirty="0">
                          <a:effectLst/>
                        </a:rPr>
                        <a:t> - Master / </a:t>
                      </a:r>
                      <a:r>
                        <a:rPr lang="en-US" sz="1100" u="none" strike="noStrike" dirty="0" err="1">
                          <a:effectLst/>
                        </a:rPr>
                        <a:t>doctorat</a:t>
                      </a:r>
                      <a:endParaRPr lang="en-US" sz="1100" b="0"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439</a:t>
                      </a:r>
                      <a:endParaRPr lang="en-US" sz="1100" b="0"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460</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899</a:t>
                      </a:r>
                      <a:endParaRPr lang="en-US" sz="1100" b="1"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409">
                <a:tc>
                  <a:txBody>
                    <a:bodyPr/>
                    <a:lstStyle/>
                    <a:p>
                      <a:pPr algn="l" fontAlgn="t"/>
                      <a:r>
                        <a:rPr lang="en-US" sz="1100" u="none" strike="noStrike">
                          <a:effectLst/>
                        </a:rPr>
                        <a:t>Book</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ULiège - Personnel ULiège / CHU</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495</a:t>
                      </a:r>
                      <a:endParaRPr lang="en-US" sz="1100" b="0"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489</a:t>
                      </a:r>
                      <a:endParaRPr lang="en-US" sz="1100" b="0"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984</a:t>
                      </a:r>
                      <a:endParaRPr lang="en-US" sz="1100" b="1"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409">
                <a:tc gridSpan="2">
                  <a:txBody>
                    <a:bodyPr/>
                    <a:lstStyle/>
                    <a:p>
                      <a:pPr algn="l" fontAlgn="t"/>
                      <a:r>
                        <a:rPr lang="en-US" sz="1100" b="1" u="none" strike="noStrike">
                          <a:effectLst/>
                        </a:rPr>
                        <a:t>Grand Total</a:t>
                      </a:r>
                      <a:endParaRPr lang="en-US" sz="1100" b="1" i="0" u="none" strike="noStrike">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fontAlgn="t"/>
                      <a:r>
                        <a:rPr lang="en-US" sz="1100" b="1" u="none" strike="noStrike" dirty="0">
                          <a:effectLst/>
                        </a:rPr>
                        <a:t>1 047</a:t>
                      </a:r>
                      <a:endParaRPr lang="en-US" sz="1100" b="1"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1 102</a:t>
                      </a:r>
                      <a:endParaRPr lang="en-US" sz="1100" b="1"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2 149</a:t>
                      </a:r>
                      <a:endParaRPr lang="en-US" sz="1100" b="1" i="0" u="none" strike="noStrike" dirty="0">
                        <a:solidFill>
                          <a:srgbClr val="000000"/>
                        </a:solidFill>
                        <a:effectLst/>
                        <a:latin typeface="Calibri" panose="020F0502020204030204" pitchFamily="34" charset="0"/>
                      </a:endParaRPr>
                    </a:p>
                  </a:txBody>
                  <a:tcPr marL="9470" marR="9470" marT="9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age1.png" descr="image1.png"/>
          <p:cNvPicPr>
            <a:picLocks noChangeAspect="1"/>
          </p:cNvPicPr>
          <p:nvPr/>
        </p:nvPicPr>
        <p:blipFill>
          <a:blip r:embed="rId2"/>
          <a:stretch>
            <a:fillRect/>
          </a:stretch>
        </p:blipFill>
        <p:spPr>
          <a:xfrm>
            <a:off x="1574681" y="3573016"/>
            <a:ext cx="5345349" cy="2664296"/>
          </a:xfrm>
          <a:prstGeom prst="rect">
            <a:avLst/>
          </a:prstGeom>
          <a:ln>
            <a:solidFill>
              <a:schemeClr val="tx1"/>
            </a:solidFill>
          </a:ln>
        </p:spPr>
      </p:pic>
    </p:spTree>
    <p:extLst>
      <p:ext uri="{BB962C8B-B14F-4D97-AF65-F5344CB8AC3E}">
        <p14:creationId xmlns:p14="http://schemas.microsoft.com/office/powerpoint/2010/main" val="3124364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Borrowing</a:t>
            </a:r>
            <a:r>
              <a:rPr lang="fr-BE" dirty="0"/>
              <a:t> </a:t>
            </a:r>
            <a:r>
              <a:rPr lang="fr-BE" dirty="0" err="1"/>
              <a:t>requests</a:t>
            </a:r>
            <a:r>
              <a:rPr lang="fr-BE" dirty="0"/>
              <a:t> : statistiques</a:t>
            </a:r>
            <a:endParaRPr lang="en-US" dirty="0"/>
          </a:p>
        </p:txBody>
      </p:sp>
      <p:sp>
        <p:nvSpPr>
          <p:cNvPr id="3" name="Espace réservé du contenu 2"/>
          <p:cNvSpPr>
            <a:spLocks noGrp="1"/>
          </p:cNvSpPr>
          <p:nvPr>
            <p:ph idx="1"/>
          </p:nvPr>
        </p:nvSpPr>
        <p:spPr/>
        <p:txBody>
          <a:bodyPr/>
          <a:lstStyle/>
          <a:p>
            <a:r>
              <a:rPr lang="fr-BE" dirty="0" smtClean="0"/>
              <a:t>Nombre de </a:t>
            </a:r>
            <a:r>
              <a:rPr lang="fr-BE" dirty="0" err="1"/>
              <a:t>B</a:t>
            </a:r>
            <a:r>
              <a:rPr lang="fr-BE" dirty="0" err="1" smtClean="0"/>
              <a:t>orrowing</a:t>
            </a:r>
            <a:r>
              <a:rPr lang="fr-BE" dirty="0" smtClean="0"/>
              <a:t> </a:t>
            </a:r>
            <a:r>
              <a:rPr lang="fr-BE" dirty="0" err="1"/>
              <a:t>R</a:t>
            </a:r>
            <a:r>
              <a:rPr lang="fr-BE" dirty="0" err="1" smtClean="0"/>
              <a:t>equests</a:t>
            </a:r>
            <a:r>
              <a:rPr lang="fr-BE" dirty="0" smtClean="0"/>
              <a:t> par mois en 2016 et 2017</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13</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8" name="Tableau 7"/>
          <p:cNvGraphicFramePr>
            <a:graphicFrameLocks noGrp="1"/>
          </p:cNvGraphicFramePr>
          <p:nvPr>
            <p:extLst>
              <p:ext uri="{D42A27DB-BD31-4B8C-83A1-F6EECF244321}">
                <p14:modId xmlns:p14="http://schemas.microsoft.com/office/powerpoint/2010/main" val="469540901"/>
              </p:ext>
            </p:extLst>
          </p:nvPr>
        </p:nvGraphicFramePr>
        <p:xfrm>
          <a:off x="179512" y="2164825"/>
          <a:ext cx="2282162" cy="3358880"/>
        </p:xfrm>
        <a:graphic>
          <a:graphicData uri="http://schemas.openxmlformats.org/drawingml/2006/table">
            <a:tbl>
              <a:tblPr>
                <a:tableStyleId>{5C22544A-7EE6-4342-B048-85BDC9FD1C3A}</a:tableStyleId>
              </a:tblPr>
              <a:tblGrid>
                <a:gridCol w="1037057"/>
                <a:gridCol w="632252"/>
                <a:gridCol w="612853"/>
              </a:tblGrid>
              <a:tr h="371316">
                <a:tc gridSpan="3">
                  <a:txBody>
                    <a:bodyPr/>
                    <a:lstStyle/>
                    <a:p>
                      <a:pPr algn="l" fontAlgn="t"/>
                      <a:r>
                        <a:rPr lang="fr-BE" sz="1200" u="none" strike="noStrike" dirty="0">
                          <a:effectLst/>
                        </a:rPr>
                        <a:t>Nombre de </a:t>
                      </a:r>
                      <a:r>
                        <a:rPr lang="fr-BE" sz="1200" u="none" strike="noStrike" dirty="0" err="1">
                          <a:effectLst/>
                        </a:rPr>
                        <a:t>borrowing</a:t>
                      </a:r>
                      <a:r>
                        <a:rPr lang="fr-BE" sz="1200" u="none" strike="noStrike" dirty="0">
                          <a:effectLst/>
                        </a:rPr>
                        <a:t> </a:t>
                      </a:r>
                      <a:r>
                        <a:rPr lang="fr-BE" sz="1200" u="none" strike="noStrike" dirty="0" err="1">
                          <a:effectLst/>
                        </a:rPr>
                        <a:t>requests</a:t>
                      </a:r>
                      <a:r>
                        <a:rPr lang="fr-BE" sz="1200" u="none" strike="noStrike" dirty="0">
                          <a:effectLst/>
                        </a:rPr>
                        <a:t> par mois en 2016 et 2017</a:t>
                      </a:r>
                      <a:endParaRPr lang="fr-BE" sz="1200" b="1" i="0" u="none" strike="noStrike" dirty="0">
                        <a:solidFill>
                          <a:srgbClr val="333399"/>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8485">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159">
                <a:tc>
                  <a:txBody>
                    <a:bodyPr/>
                    <a:lstStyle/>
                    <a:p>
                      <a:pPr algn="l" fontAlgn="t"/>
                      <a:r>
                        <a:rPr lang="en-US" sz="1100" u="none" strike="noStrike" dirty="0">
                          <a:effectLst/>
                        </a:rPr>
                        <a:t>Borrowing Creation Month</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u="none" strike="noStrike" dirty="0">
                          <a:effectLst/>
                        </a:rPr>
                        <a:t>January</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333</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281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u="none" strike="noStrike" dirty="0">
                          <a:effectLst/>
                        </a:rPr>
                        <a:t>February</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376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325</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u="none" strike="noStrike" dirty="0">
                          <a:effectLst/>
                        </a:rPr>
                        <a:t>March</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418</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408</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u="none" strike="noStrike" dirty="0">
                          <a:effectLst/>
                        </a:rPr>
                        <a:t>April</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406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384</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u="none" strike="noStrike">
                          <a:effectLst/>
                        </a:rPr>
                        <a:t>May</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401</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228</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u="none" strike="noStrike">
                          <a:effectLst/>
                        </a:rPr>
                        <a:t>June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237</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242</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u="none" strike="noStrike">
                          <a:effectLst/>
                        </a:rPr>
                        <a:t>July</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244</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214</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u="none" strike="noStrike">
                          <a:effectLst/>
                        </a:rPr>
                        <a:t>August</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231</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175</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u="none" strike="noStrike">
                          <a:effectLst/>
                        </a:rPr>
                        <a:t>September</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306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174</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u="none" strike="noStrike">
                          <a:effectLst/>
                        </a:rPr>
                        <a:t>October</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289</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195</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u="none" strike="noStrike">
                          <a:effectLst/>
                        </a:rPr>
                        <a:t>November</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304</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180</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u="none" strike="noStrike">
                          <a:effectLst/>
                        </a:rPr>
                        <a:t>December</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373</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200</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485">
                <a:tc>
                  <a:txBody>
                    <a:bodyPr/>
                    <a:lstStyle/>
                    <a:p>
                      <a:pPr algn="l" fontAlgn="t"/>
                      <a:r>
                        <a:rPr lang="en-US" sz="1100" b="1" u="none" strike="noStrike">
                          <a:effectLst/>
                        </a:rPr>
                        <a:t>Grand Total</a:t>
                      </a:r>
                      <a:endParaRPr lang="en-US" sz="1100" b="1"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a:effectLst/>
                        </a:rPr>
                        <a:t>3 918</a:t>
                      </a:r>
                      <a:endParaRPr lang="en-US" sz="1100" b="1"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3 006</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age1.png" descr="image1.png"/>
          <p:cNvPicPr>
            <a:picLocks noChangeAspect="1"/>
          </p:cNvPicPr>
          <p:nvPr/>
        </p:nvPicPr>
        <p:blipFill>
          <a:blip r:embed="rId2"/>
          <a:stretch>
            <a:fillRect/>
          </a:stretch>
        </p:blipFill>
        <p:spPr>
          <a:xfrm>
            <a:off x="2739633" y="2420888"/>
            <a:ext cx="5489817" cy="2736304"/>
          </a:xfrm>
          <a:prstGeom prst="rect">
            <a:avLst/>
          </a:prstGeom>
          <a:ln>
            <a:solidFill>
              <a:schemeClr val="tx1"/>
            </a:solidFill>
          </a:ln>
        </p:spPr>
      </p:pic>
    </p:spTree>
    <p:extLst>
      <p:ext uri="{BB962C8B-B14F-4D97-AF65-F5344CB8AC3E}">
        <p14:creationId xmlns:p14="http://schemas.microsoft.com/office/powerpoint/2010/main" val="3863014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Borrowing</a:t>
            </a:r>
            <a:r>
              <a:rPr lang="fr-BE" dirty="0" smtClean="0"/>
              <a:t> </a:t>
            </a:r>
            <a:r>
              <a:rPr lang="fr-BE" dirty="0" err="1" smtClean="0"/>
              <a:t>requests</a:t>
            </a:r>
            <a:r>
              <a:rPr lang="fr-BE" dirty="0" smtClean="0"/>
              <a:t> par jour</a:t>
            </a:r>
            <a:endParaRPr lang="en-US" dirty="0"/>
          </a:p>
        </p:txBody>
      </p:sp>
      <p:sp>
        <p:nvSpPr>
          <p:cNvPr id="3" name="Espace réservé du contenu 2"/>
          <p:cNvSpPr>
            <a:spLocks noGrp="1"/>
          </p:cNvSpPr>
          <p:nvPr>
            <p:ph idx="1"/>
          </p:nvPr>
        </p:nvSpPr>
        <p:spPr/>
        <p:txBody>
          <a:bodyPr/>
          <a:lstStyle/>
          <a:p>
            <a:pPr marL="114300" indent="0">
              <a:buNone/>
            </a:pPr>
            <a:r>
              <a:rPr lang="fr-BE" dirty="0" smtClean="0"/>
              <a:t>En 2016                                                En 2017</a:t>
            </a:r>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14</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pic>
        <p:nvPicPr>
          <p:cNvPr id="6" name="Imag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517" y="1988840"/>
            <a:ext cx="3954959" cy="2376264"/>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pic>
        <p:nvPicPr>
          <p:cNvPr id="7" name="Imag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0169" y="1988840"/>
            <a:ext cx="3995242" cy="2400467"/>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842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Borrowing</a:t>
            </a:r>
            <a:r>
              <a:rPr lang="fr-BE" dirty="0" smtClean="0"/>
              <a:t> </a:t>
            </a:r>
            <a:r>
              <a:rPr lang="fr-BE" dirty="0" err="1" smtClean="0"/>
              <a:t>requests</a:t>
            </a:r>
            <a:r>
              <a:rPr lang="fr-BE" dirty="0" smtClean="0"/>
              <a:t> par jour de la semaine</a:t>
            </a:r>
            <a:endParaRPr lang="en-US" dirty="0"/>
          </a:p>
        </p:txBody>
      </p:sp>
      <p:sp>
        <p:nvSpPr>
          <p:cNvPr id="3" name="Espace réservé du contenu 2"/>
          <p:cNvSpPr>
            <a:spLocks noGrp="1"/>
          </p:cNvSpPr>
          <p:nvPr>
            <p:ph idx="1"/>
          </p:nvPr>
        </p:nvSpPr>
        <p:spPr/>
        <p:txBody>
          <a:bodyPr/>
          <a:lstStyle/>
          <a:p>
            <a:pPr marL="114300" indent="0">
              <a:buNone/>
            </a:pPr>
            <a:r>
              <a:rPr lang="fr-BE" dirty="0"/>
              <a:t>En 2016                                                En 2017</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15</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7" name="Graphique 6"/>
          <p:cNvGraphicFramePr>
            <a:graphicFrameLocks/>
          </p:cNvGraphicFramePr>
          <p:nvPr>
            <p:extLst>
              <p:ext uri="{D42A27DB-BD31-4B8C-83A1-F6EECF244321}">
                <p14:modId xmlns:p14="http://schemas.microsoft.com/office/powerpoint/2010/main" val="982251121"/>
              </p:ext>
            </p:extLst>
          </p:nvPr>
        </p:nvGraphicFramePr>
        <p:xfrm>
          <a:off x="147312" y="1988840"/>
          <a:ext cx="3974898"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extLst>
              <p:ext uri="{D42A27DB-BD31-4B8C-83A1-F6EECF244321}">
                <p14:modId xmlns:p14="http://schemas.microsoft.com/office/powerpoint/2010/main" val="1128531638"/>
              </p:ext>
            </p:extLst>
          </p:nvPr>
        </p:nvGraphicFramePr>
        <p:xfrm>
          <a:off x="4370108" y="1992847"/>
          <a:ext cx="4017990" cy="2228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5696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Lending</a:t>
            </a:r>
            <a:r>
              <a:rPr lang="fr-BE" dirty="0" smtClean="0"/>
              <a:t> </a:t>
            </a:r>
            <a:r>
              <a:rPr lang="fr-BE" dirty="0" err="1" smtClean="0"/>
              <a:t>request</a:t>
            </a:r>
            <a:r>
              <a:rPr lang="fr-BE" dirty="0" smtClean="0"/>
              <a:t> : définition</a:t>
            </a:r>
            <a:endParaRPr lang="en-US" dirty="0"/>
          </a:p>
        </p:txBody>
      </p:sp>
      <p:sp>
        <p:nvSpPr>
          <p:cNvPr id="3" name="Espace réservé du contenu 2"/>
          <p:cNvSpPr>
            <a:spLocks noGrp="1"/>
          </p:cNvSpPr>
          <p:nvPr>
            <p:ph idx="1"/>
          </p:nvPr>
        </p:nvSpPr>
        <p:spPr/>
        <p:txBody>
          <a:bodyPr/>
          <a:lstStyle/>
          <a:p>
            <a:r>
              <a:rPr lang="fr-BE" dirty="0" err="1" smtClean="0"/>
              <a:t>Lending</a:t>
            </a:r>
            <a:r>
              <a:rPr lang="fr-BE" dirty="0" smtClean="0"/>
              <a:t> </a:t>
            </a:r>
            <a:r>
              <a:rPr lang="fr-BE" dirty="0" err="1"/>
              <a:t>request</a:t>
            </a:r>
            <a:r>
              <a:rPr lang="fr-BE" dirty="0"/>
              <a:t> = D</a:t>
            </a:r>
            <a:r>
              <a:rPr lang="fr-BE" dirty="0" smtClean="0"/>
              <a:t>emande faite </a:t>
            </a:r>
            <a:r>
              <a:rPr lang="fr-BE" dirty="0"/>
              <a:t>à notre bibliothèque par une bibliothèque extérieure (hors </a:t>
            </a:r>
            <a:r>
              <a:rPr lang="fr-BE" dirty="0" err="1"/>
              <a:t>ULiège</a:t>
            </a:r>
            <a:r>
              <a:rPr lang="fr-BE" dirty="0"/>
              <a:t>)</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16</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3778397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Lending</a:t>
            </a:r>
            <a:r>
              <a:rPr lang="fr-BE" dirty="0"/>
              <a:t> </a:t>
            </a:r>
            <a:r>
              <a:rPr lang="fr-BE" dirty="0" err="1"/>
              <a:t>requests</a:t>
            </a:r>
            <a:r>
              <a:rPr lang="fr-BE" dirty="0"/>
              <a:t> : workflow</a:t>
            </a:r>
            <a:endParaRPr lang="en-US" dirty="0"/>
          </a:p>
        </p:txBody>
      </p:sp>
      <p:sp>
        <p:nvSpPr>
          <p:cNvPr id="3" name="Espace réservé du contenu 2"/>
          <p:cNvSpPr>
            <a:spLocks noGrp="1"/>
          </p:cNvSpPr>
          <p:nvPr>
            <p:ph idx="1"/>
          </p:nvPr>
        </p:nvSpPr>
        <p:spPr/>
        <p:txBody>
          <a:bodyPr/>
          <a:lstStyle/>
          <a:p>
            <a:pPr marL="571500" indent="-457200">
              <a:buFont typeface="+mj-lt"/>
              <a:buAutoNum type="arabicPeriod"/>
            </a:pPr>
            <a:r>
              <a:rPr lang="fr-BE" dirty="0"/>
              <a:t>Réception d’une demande d’une bibliothèque extérieure (via un système hors ALMA : par mail, via Impala,...)</a:t>
            </a:r>
          </a:p>
          <a:p>
            <a:pPr marL="571500" indent="-457200">
              <a:buFont typeface="+mj-lt"/>
              <a:buAutoNum type="arabicPeriod"/>
            </a:pPr>
            <a:r>
              <a:rPr lang="fr-BE" dirty="0"/>
              <a:t>Création de la demande dans ALMA </a:t>
            </a:r>
          </a:p>
          <a:p>
            <a:pPr marL="571500" indent="-457200">
              <a:buFont typeface="+mj-lt"/>
              <a:buAutoNum type="arabicPeriod"/>
            </a:pPr>
            <a:r>
              <a:rPr lang="fr-BE" dirty="0"/>
              <a:t>Prise en charge de la demande</a:t>
            </a:r>
          </a:p>
          <a:p>
            <a:pPr lvl="1"/>
            <a:r>
              <a:rPr lang="fr-BE" dirty="0">
                <a:solidFill>
                  <a:srgbClr val="FF0000"/>
                </a:solidFill>
              </a:rPr>
              <a:t>Livre :</a:t>
            </a:r>
            <a:r>
              <a:rPr lang="fr-BE" dirty="0"/>
              <a:t> </a:t>
            </a:r>
            <a:r>
              <a:rPr lang="fr-BE" dirty="0">
                <a:solidFill>
                  <a:srgbClr val="FF0000"/>
                </a:solidFill>
              </a:rPr>
              <a:t>placement d’une </a:t>
            </a:r>
            <a:r>
              <a:rPr lang="fr-BE" dirty="0" err="1">
                <a:solidFill>
                  <a:srgbClr val="FF0000"/>
                </a:solidFill>
              </a:rPr>
              <a:t>request</a:t>
            </a:r>
            <a:r>
              <a:rPr lang="fr-BE" dirty="0">
                <a:solidFill>
                  <a:srgbClr val="FF0000"/>
                </a:solidFill>
              </a:rPr>
              <a:t> pour un déplacement temporaire dans la bibliothèque en charge du PIB</a:t>
            </a:r>
          </a:p>
          <a:p>
            <a:pPr lvl="1"/>
            <a:r>
              <a:rPr lang="fr-BE" dirty="0">
                <a:solidFill>
                  <a:srgbClr val="FF0000"/>
                </a:solidFill>
              </a:rPr>
              <a:t>Article / Chapitre d’un document physique : placement d’une </a:t>
            </a:r>
            <a:r>
              <a:rPr lang="fr-BE" dirty="0" err="1">
                <a:solidFill>
                  <a:srgbClr val="FF0000"/>
                </a:solidFill>
              </a:rPr>
              <a:t>request</a:t>
            </a:r>
            <a:r>
              <a:rPr lang="fr-BE" dirty="0">
                <a:solidFill>
                  <a:srgbClr val="FF0000"/>
                </a:solidFill>
              </a:rPr>
              <a:t> pour une demande de digitalisation</a:t>
            </a:r>
          </a:p>
          <a:p>
            <a:pPr marL="571500" indent="-457200">
              <a:buFont typeface="+mj-lt"/>
              <a:buAutoNum type="arabicPeriod"/>
            </a:pPr>
            <a:r>
              <a:rPr lang="fr-BE" dirty="0"/>
              <a:t>Envoi du document à la bibliothèque extérieure</a:t>
            </a:r>
          </a:p>
          <a:p>
            <a:pPr lvl="1"/>
            <a:r>
              <a:rPr lang="fr-BE" dirty="0"/>
              <a:t>Par la poste/navette pour un document papier</a:t>
            </a:r>
          </a:p>
          <a:p>
            <a:pPr lvl="1"/>
            <a:r>
              <a:rPr lang="fr-BE" dirty="0"/>
              <a:t>Par email pour un document électronique ou digitalisé </a:t>
            </a:r>
          </a:p>
          <a:p>
            <a:pPr lvl="1"/>
            <a:r>
              <a:rPr lang="fr-BE" dirty="0"/>
              <a:t>Prolongation </a:t>
            </a:r>
          </a:p>
          <a:p>
            <a:pPr marL="571500" indent="-457200">
              <a:buFont typeface="+mj-lt"/>
              <a:buAutoNum type="arabicPeriod"/>
            </a:pPr>
            <a:r>
              <a:rPr lang="fr-BE" dirty="0">
                <a:solidFill>
                  <a:srgbClr val="FF0000"/>
                </a:solidFill>
              </a:rPr>
              <a:t>Si format papier : retour du </a:t>
            </a:r>
            <a:r>
              <a:rPr lang="fr-BE" dirty="0" smtClean="0">
                <a:solidFill>
                  <a:srgbClr val="FF0000"/>
                </a:solidFill>
              </a:rPr>
              <a:t>document à la bibliothèque gérant le PIB, puis transit vers la bibliothèque propriétaire</a:t>
            </a:r>
            <a:endParaRPr lang="en-US" dirty="0">
              <a:solidFill>
                <a:srgbClr val="FF0000"/>
              </a:solidFill>
            </a:endParaRPr>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17</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986711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Lending</a:t>
            </a:r>
            <a:r>
              <a:rPr lang="fr-BE" dirty="0" smtClean="0"/>
              <a:t> </a:t>
            </a:r>
            <a:r>
              <a:rPr lang="fr-BE" dirty="0" err="1"/>
              <a:t>requests</a:t>
            </a:r>
            <a:r>
              <a:rPr lang="fr-BE" dirty="0"/>
              <a:t> : statistiques</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18</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
        <p:nvSpPr>
          <p:cNvPr id="9" name="Espace réservé du contenu 8"/>
          <p:cNvSpPr>
            <a:spLocks noGrp="1"/>
          </p:cNvSpPr>
          <p:nvPr>
            <p:ph idx="1"/>
          </p:nvPr>
        </p:nvSpPr>
        <p:spPr/>
        <p:txBody>
          <a:bodyPr/>
          <a:lstStyle/>
          <a:p>
            <a:r>
              <a:rPr lang="fr-BE" dirty="0"/>
              <a:t>Nombre de </a:t>
            </a:r>
            <a:r>
              <a:rPr lang="fr-BE" dirty="0" err="1" smtClean="0"/>
              <a:t>Lending</a:t>
            </a:r>
            <a:r>
              <a:rPr lang="fr-BE" dirty="0" smtClean="0"/>
              <a:t> </a:t>
            </a:r>
            <a:r>
              <a:rPr lang="fr-BE" dirty="0" err="1"/>
              <a:t>Requests</a:t>
            </a:r>
            <a:r>
              <a:rPr lang="fr-BE" dirty="0"/>
              <a:t> par mois en 2016 et 2017</a:t>
            </a:r>
            <a:endParaRPr lang="en-US" dirty="0"/>
          </a:p>
          <a:p>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283996679"/>
              </p:ext>
            </p:extLst>
          </p:nvPr>
        </p:nvGraphicFramePr>
        <p:xfrm>
          <a:off x="232647" y="2043698"/>
          <a:ext cx="2233005" cy="3631169"/>
        </p:xfrm>
        <a:graphic>
          <a:graphicData uri="http://schemas.openxmlformats.org/drawingml/2006/table">
            <a:tbl>
              <a:tblPr>
                <a:tableStyleId>{5C22544A-7EE6-4342-B048-85BDC9FD1C3A}</a:tableStyleId>
              </a:tblPr>
              <a:tblGrid>
                <a:gridCol w="995495"/>
                <a:gridCol w="618754"/>
                <a:gridCol w="618756"/>
              </a:tblGrid>
              <a:tr h="380748">
                <a:tc gridSpan="3">
                  <a:txBody>
                    <a:bodyPr/>
                    <a:lstStyle/>
                    <a:p>
                      <a:pPr algn="l" fontAlgn="t"/>
                      <a:r>
                        <a:rPr lang="fr-BE" sz="1200" u="none" strike="noStrike" dirty="0">
                          <a:effectLst/>
                        </a:rPr>
                        <a:t>Nombre de </a:t>
                      </a:r>
                      <a:r>
                        <a:rPr lang="fr-BE" sz="1200" u="none" strike="noStrike" dirty="0" err="1">
                          <a:effectLst/>
                        </a:rPr>
                        <a:t>lending</a:t>
                      </a:r>
                      <a:r>
                        <a:rPr lang="fr-BE" sz="1200" u="none" strike="noStrike" dirty="0">
                          <a:effectLst/>
                        </a:rPr>
                        <a:t> </a:t>
                      </a:r>
                      <a:r>
                        <a:rPr lang="fr-BE" sz="1200" u="none" strike="noStrike" dirty="0" err="1">
                          <a:effectLst/>
                        </a:rPr>
                        <a:t>requests</a:t>
                      </a:r>
                      <a:r>
                        <a:rPr lang="fr-BE" sz="1200" u="none" strike="noStrike" dirty="0">
                          <a:effectLst/>
                        </a:rPr>
                        <a:t> par </a:t>
                      </a:r>
                      <a:r>
                        <a:rPr lang="fr-BE" sz="1200" u="none" strike="noStrike" dirty="0" smtClean="0">
                          <a:effectLst/>
                        </a:rPr>
                        <a:t>mois en 2016 et 2017</a:t>
                      </a:r>
                      <a:endParaRPr lang="fr-BE" sz="1200" b="1" i="0" u="none" strike="noStrike" dirty="0">
                        <a:solidFill>
                          <a:srgbClr val="333399"/>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07544">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a:effectLst/>
                        </a:rPr>
                        <a:t>2017</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901">
                <a:tc>
                  <a:txBody>
                    <a:bodyPr/>
                    <a:lstStyle/>
                    <a:p>
                      <a:pPr algn="l" fontAlgn="t"/>
                      <a:r>
                        <a:rPr lang="en-US" sz="1100" u="none" strike="noStrike">
                          <a:effectLst/>
                        </a:rPr>
                        <a:t>Lending Creation Month</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err="1">
                          <a:effectLst/>
                        </a:rPr>
                        <a:t>Num</a:t>
                      </a:r>
                      <a:r>
                        <a:rPr lang="en-US" sz="1100" u="none" strike="noStrike" dirty="0">
                          <a:effectLst/>
                        </a:rPr>
                        <a:t> of Requests</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u="none" strike="noStrike" dirty="0">
                          <a:effectLst/>
                        </a:rPr>
                        <a:t>January</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99</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62</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u="none" strike="noStrike" dirty="0">
                          <a:effectLst/>
                        </a:rPr>
                        <a:t>February</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105</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u="none" strike="noStrike">
                          <a:effectLst/>
                        </a:rPr>
                        <a:t>March</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124</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132</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u="none" strike="noStrike">
                          <a:effectLst/>
                        </a:rPr>
                        <a:t>April</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107</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92</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u="none" strike="noStrike">
                          <a:effectLst/>
                        </a:rPr>
                        <a:t>May</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103</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u="none" strike="noStrike">
                          <a:effectLst/>
                        </a:rPr>
                        <a:t>June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103</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u="none" strike="noStrike">
                          <a:effectLst/>
                        </a:rPr>
                        <a:t>July</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73</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69</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u="none" strike="noStrike">
                          <a:effectLst/>
                        </a:rPr>
                        <a:t>August</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58</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u="none" strike="noStrike">
                          <a:effectLst/>
                        </a:rPr>
                        <a:t>September</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96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92</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u="none" strike="noStrike">
                          <a:effectLst/>
                        </a:rPr>
                        <a:t>October</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89</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102</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u="none" strike="noStrike">
                          <a:effectLst/>
                        </a:rPr>
                        <a:t>November</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124</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88</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u="none" strike="noStrike">
                          <a:effectLst/>
                        </a:rPr>
                        <a:t>December</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544">
                <a:tc>
                  <a:txBody>
                    <a:bodyPr/>
                    <a:lstStyle/>
                    <a:p>
                      <a:pPr algn="l" fontAlgn="t"/>
                      <a:r>
                        <a:rPr lang="en-US" sz="1100" b="1" u="none" strike="noStrike" dirty="0">
                          <a:effectLst/>
                        </a:rPr>
                        <a:t>Grand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a:effectLst/>
                        </a:rPr>
                        <a:t>1 201</a:t>
                      </a:r>
                      <a:endParaRPr lang="en-US" sz="1100" b="1"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1 025</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image1.png" descr="image1.png"/>
          <p:cNvPicPr>
            <a:picLocks noChangeAspect="1"/>
          </p:cNvPicPr>
          <p:nvPr/>
        </p:nvPicPr>
        <p:blipFill>
          <a:blip r:embed="rId3"/>
          <a:stretch>
            <a:fillRect/>
          </a:stretch>
        </p:blipFill>
        <p:spPr>
          <a:xfrm>
            <a:off x="2737386" y="2124281"/>
            <a:ext cx="5235288" cy="2609438"/>
          </a:xfrm>
          <a:prstGeom prst="rect">
            <a:avLst/>
          </a:prstGeom>
          <a:ln>
            <a:solidFill>
              <a:schemeClr val="tx1"/>
            </a:solidFill>
          </a:ln>
        </p:spPr>
      </p:pic>
    </p:spTree>
    <p:extLst>
      <p:ext uri="{BB962C8B-B14F-4D97-AF65-F5344CB8AC3E}">
        <p14:creationId xmlns:p14="http://schemas.microsoft.com/office/powerpoint/2010/main" val="2913337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Lending</a:t>
            </a:r>
            <a:r>
              <a:rPr lang="fr-BE" dirty="0" smtClean="0"/>
              <a:t> </a:t>
            </a:r>
            <a:r>
              <a:rPr lang="fr-BE" dirty="0" err="1" smtClean="0"/>
              <a:t>requests</a:t>
            </a:r>
            <a:r>
              <a:rPr lang="fr-BE" dirty="0" smtClean="0"/>
              <a:t> par jour</a:t>
            </a:r>
            <a:endParaRPr lang="en-US" dirty="0"/>
          </a:p>
        </p:txBody>
      </p:sp>
      <p:sp>
        <p:nvSpPr>
          <p:cNvPr id="3" name="Espace réservé du contenu 2"/>
          <p:cNvSpPr>
            <a:spLocks noGrp="1"/>
          </p:cNvSpPr>
          <p:nvPr>
            <p:ph idx="1"/>
          </p:nvPr>
        </p:nvSpPr>
        <p:spPr/>
        <p:txBody>
          <a:bodyPr/>
          <a:lstStyle/>
          <a:p>
            <a:pPr marL="114300" indent="0">
              <a:buNone/>
            </a:pPr>
            <a:r>
              <a:rPr lang="fr-BE" dirty="0" smtClean="0"/>
              <a:t>En 2016                                                En 2017</a:t>
            </a:r>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r>
              <a:rPr lang="fr-BE" dirty="0" smtClean="0"/>
              <a:t>Remarque : en 2016, ajouter 550 demandes et en 2017, ajouter 300 demandes non encodées dans Alma.</a:t>
            </a:r>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19</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pic>
        <p:nvPicPr>
          <p:cNvPr id="9" name="Imag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994" y="1916833"/>
            <a:ext cx="3954958" cy="2376264"/>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pic>
        <p:nvPicPr>
          <p:cNvPr id="10" name="Imag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3462" y="1916832"/>
            <a:ext cx="3954962" cy="2376266"/>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992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Sommaire</a:t>
            </a:r>
            <a:endParaRPr lang="en-US" dirty="0"/>
          </a:p>
        </p:txBody>
      </p:sp>
      <p:sp>
        <p:nvSpPr>
          <p:cNvPr id="3" name="Espace réservé du contenu 2"/>
          <p:cNvSpPr>
            <a:spLocks noGrp="1"/>
          </p:cNvSpPr>
          <p:nvPr>
            <p:ph idx="1"/>
          </p:nvPr>
        </p:nvSpPr>
        <p:spPr/>
        <p:txBody>
          <a:bodyPr/>
          <a:lstStyle/>
          <a:p>
            <a:r>
              <a:rPr lang="fr-BE" dirty="0" err="1" smtClean="0"/>
              <a:t>Borrowing</a:t>
            </a:r>
            <a:r>
              <a:rPr lang="fr-BE" dirty="0" smtClean="0"/>
              <a:t> </a:t>
            </a:r>
            <a:r>
              <a:rPr lang="fr-BE" dirty="0" err="1" smtClean="0"/>
              <a:t>requests</a:t>
            </a:r>
            <a:endParaRPr lang="fr-BE" dirty="0"/>
          </a:p>
          <a:p>
            <a:pPr lvl="1"/>
            <a:r>
              <a:rPr lang="fr-BE" dirty="0" smtClean="0"/>
              <a:t>Workflow</a:t>
            </a:r>
          </a:p>
          <a:p>
            <a:pPr lvl="1"/>
            <a:r>
              <a:rPr lang="fr-BE" dirty="0" smtClean="0"/>
              <a:t>Statistiques 2016-2017</a:t>
            </a:r>
          </a:p>
          <a:p>
            <a:r>
              <a:rPr lang="fr-BE" dirty="0" err="1" smtClean="0"/>
              <a:t>Lending</a:t>
            </a:r>
            <a:r>
              <a:rPr lang="fr-BE" dirty="0" smtClean="0"/>
              <a:t> </a:t>
            </a:r>
            <a:r>
              <a:rPr lang="fr-BE" dirty="0" err="1" smtClean="0"/>
              <a:t>requests</a:t>
            </a:r>
            <a:endParaRPr lang="fr-BE" dirty="0" smtClean="0"/>
          </a:p>
          <a:p>
            <a:pPr lvl="1"/>
            <a:r>
              <a:rPr lang="fr-BE" dirty="0" smtClean="0"/>
              <a:t>Workflow</a:t>
            </a:r>
          </a:p>
          <a:p>
            <a:pPr lvl="1"/>
            <a:r>
              <a:rPr lang="fr-BE" dirty="0" smtClean="0"/>
              <a:t>Statistiques 2016-2017</a:t>
            </a:r>
          </a:p>
          <a:p>
            <a:r>
              <a:rPr lang="fr-BE" dirty="0" smtClean="0"/>
              <a:t>Passage à une seule RSL</a:t>
            </a:r>
          </a:p>
          <a:p>
            <a:pPr lvl="1"/>
            <a:r>
              <a:rPr lang="fr-BE" dirty="0" smtClean="0"/>
              <a:t>Avantages</a:t>
            </a:r>
          </a:p>
          <a:p>
            <a:pPr lvl="1"/>
            <a:r>
              <a:rPr lang="fr-BE" dirty="0" smtClean="0"/>
              <a:t>Décisions du CD</a:t>
            </a:r>
          </a:p>
          <a:p>
            <a:pPr lvl="1"/>
            <a:r>
              <a:rPr lang="fr-BE" dirty="0" smtClean="0"/>
              <a:t>Mise en route</a:t>
            </a:r>
          </a:p>
          <a:p>
            <a:pPr lvl="1"/>
            <a:r>
              <a:rPr lang="fr-BE" dirty="0" smtClean="0"/>
              <a:t>Premières statistiques</a:t>
            </a:r>
          </a:p>
          <a:p>
            <a:pPr lvl="1"/>
            <a:r>
              <a:rPr lang="fr-BE" dirty="0" smtClean="0"/>
              <a:t>A l’accueil des bibliothèques</a:t>
            </a:r>
          </a:p>
          <a:p>
            <a:r>
              <a:rPr lang="fr-BE" dirty="0" smtClean="0"/>
              <a:t>Questions &amp; discussions</a:t>
            </a:r>
          </a:p>
          <a:p>
            <a:pPr lvl="1"/>
            <a:endParaRPr lang="fr-BE" dirty="0" smtClean="0"/>
          </a:p>
          <a:p>
            <a:endParaRPr lang="fr-BE" dirty="0" smtClean="0"/>
          </a:p>
          <a:p>
            <a:pPr lvl="1"/>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2556274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Lending</a:t>
            </a:r>
            <a:r>
              <a:rPr lang="fr-BE" dirty="0" smtClean="0"/>
              <a:t> </a:t>
            </a:r>
            <a:r>
              <a:rPr lang="fr-BE" dirty="0" err="1" smtClean="0"/>
              <a:t>requests</a:t>
            </a:r>
            <a:r>
              <a:rPr lang="fr-BE" dirty="0" smtClean="0"/>
              <a:t> par jour de la semaine</a:t>
            </a:r>
            <a:endParaRPr lang="en-US" dirty="0"/>
          </a:p>
        </p:txBody>
      </p:sp>
      <p:sp>
        <p:nvSpPr>
          <p:cNvPr id="3" name="Espace réservé du contenu 2"/>
          <p:cNvSpPr>
            <a:spLocks noGrp="1"/>
          </p:cNvSpPr>
          <p:nvPr>
            <p:ph idx="1"/>
          </p:nvPr>
        </p:nvSpPr>
        <p:spPr/>
        <p:txBody>
          <a:bodyPr/>
          <a:lstStyle/>
          <a:p>
            <a:pPr marL="114300" indent="0">
              <a:buNone/>
            </a:pPr>
            <a:r>
              <a:rPr lang="fr-BE" dirty="0"/>
              <a:t>En 2016                                                En </a:t>
            </a:r>
            <a:r>
              <a:rPr lang="fr-BE" dirty="0" smtClean="0"/>
              <a:t>2017</a:t>
            </a:r>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r>
              <a:rPr lang="fr-BE" dirty="0"/>
              <a:t>Remarque : en 2016, ajouter 550 demandes et en 2017, ajouter 300 demandes non encodées dans Alma.</a:t>
            </a:r>
          </a:p>
          <a:p>
            <a:pPr marL="114300" indent="0">
              <a:buNone/>
            </a:pP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20</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10" name="Graphique 9"/>
          <p:cNvGraphicFramePr>
            <a:graphicFrameLocks/>
          </p:cNvGraphicFramePr>
          <p:nvPr>
            <p:extLst>
              <p:ext uri="{D42A27DB-BD31-4B8C-83A1-F6EECF244321}">
                <p14:modId xmlns:p14="http://schemas.microsoft.com/office/powerpoint/2010/main" val="1526149456"/>
              </p:ext>
            </p:extLst>
          </p:nvPr>
        </p:nvGraphicFramePr>
        <p:xfrm>
          <a:off x="276905" y="1988840"/>
          <a:ext cx="3654152" cy="2379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p:cNvGraphicFramePr>
            <a:graphicFrameLocks/>
          </p:cNvGraphicFramePr>
          <p:nvPr>
            <p:extLst>
              <p:ext uri="{D42A27DB-BD31-4B8C-83A1-F6EECF244321}">
                <p14:modId xmlns:p14="http://schemas.microsoft.com/office/powerpoint/2010/main" val="2273532011"/>
              </p:ext>
            </p:extLst>
          </p:nvPr>
        </p:nvGraphicFramePr>
        <p:xfrm>
          <a:off x="4085874" y="1977697"/>
          <a:ext cx="4302224" cy="2392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1037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BSV-Papier et BSV-</a:t>
            </a:r>
            <a:r>
              <a:rPr lang="fr-BE" dirty="0" err="1"/>
              <a:t>OnLine</a:t>
            </a:r>
            <a:endParaRPr lang="en-US" dirty="0"/>
          </a:p>
        </p:txBody>
      </p:sp>
      <p:sp>
        <p:nvSpPr>
          <p:cNvPr id="3" name="Espace réservé du contenu 2"/>
          <p:cNvSpPr>
            <a:spLocks noGrp="1"/>
          </p:cNvSpPr>
          <p:nvPr>
            <p:ph idx="1"/>
          </p:nvPr>
        </p:nvSpPr>
        <p:spPr/>
        <p:txBody>
          <a:bodyPr/>
          <a:lstStyle/>
          <a:p>
            <a:r>
              <a:rPr lang="fr-BE" dirty="0"/>
              <a:t>Rappel : </a:t>
            </a:r>
            <a:r>
              <a:rPr lang="fr-BE" dirty="0" err="1"/>
              <a:t>Borrowing</a:t>
            </a:r>
            <a:r>
              <a:rPr lang="fr-BE" dirty="0"/>
              <a:t> </a:t>
            </a:r>
            <a:r>
              <a:rPr lang="fr-BE" dirty="0" err="1"/>
              <a:t>request</a:t>
            </a:r>
            <a:r>
              <a:rPr lang="fr-BE" dirty="0"/>
              <a:t> = Demande d’un document à une bibliothèque extérieure (hors </a:t>
            </a:r>
            <a:r>
              <a:rPr lang="fr-BE" dirty="0" err="1" smtClean="0"/>
              <a:t>ULiège</a:t>
            </a:r>
            <a:r>
              <a:rPr lang="fr-BE" dirty="0" smtClean="0"/>
              <a:t>) </a:t>
            </a:r>
            <a:r>
              <a:rPr lang="fr-BE" dirty="0"/>
              <a:t>pour un de nos usagers</a:t>
            </a:r>
            <a:r>
              <a:rPr lang="fr-BE" dirty="0" smtClean="0"/>
              <a:t>.</a:t>
            </a:r>
          </a:p>
          <a:p>
            <a:endParaRPr lang="fr-BE" dirty="0"/>
          </a:p>
          <a:p>
            <a:r>
              <a:rPr lang="fr-BE" dirty="0"/>
              <a:t>Les </a:t>
            </a:r>
            <a:r>
              <a:rPr lang="fr-BE" dirty="0" err="1"/>
              <a:t>borrowing</a:t>
            </a:r>
            <a:r>
              <a:rPr lang="fr-BE" dirty="0"/>
              <a:t> </a:t>
            </a:r>
            <a:r>
              <a:rPr lang="fr-BE" dirty="0" err="1"/>
              <a:t>requests</a:t>
            </a:r>
            <a:r>
              <a:rPr lang="fr-BE" dirty="0"/>
              <a:t> avec BSV-Papier ou BSV-</a:t>
            </a:r>
            <a:r>
              <a:rPr lang="fr-BE" dirty="0" err="1"/>
              <a:t>OnLine</a:t>
            </a:r>
            <a:r>
              <a:rPr lang="fr-BE" dirty="0"/>
              <a:t> comme partenaire sont des demandes pour des documents faisant partie de nos collections le plus souvent pour des extérieurs </a:t>
            </a:r>
            <a:r>
              <a:rPr lang="fr-BE" dirty="0" smtClean="0"/>
              <a:t>(BX</a:t>
            </a:r>
            <a:r>
              <a:rPr lang="fr-BE" dirty="0"/>
              <a:t>). Il ne s’agit donc pas de demandes de PIB. Les </a:t>
            </a:r>
            <a:r>
              <a:rPr lang="fr-BE" dirty="0" err="1"/>
              <a:t>borrowing</a:t>
            </a:r>
            <a:r>
              <a:rPr lang="fr-BE" dirty="0"/>
              <a:t> </a:t>
            </a:r>
            <a:r>
              <a:rPr lang="fr-BE" dirty="0" err="1"/>
              <a:t>requests</a:t>
            </a:r>
            <a:r>
              <a:rPr lang="fr-BE" dirty="0"/>
              <a:t> sont utilisées pour effectuer la facturation à l’aide du plug-in.</a:t>
            </a:r>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21</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639612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BSV-Papier : solution</a:t>
            </a:r>
            <a:endParaRPr lang="en-US" dirty="0"/>
          </a:p>
        </p:txBody>
      </p:sp>
      <p:sp>
        <p:nvSpPr>
          <p:cNvPr id="3" name="Espace réservé du contenu 2"/>
          <p:cNvSpPr>
            <a:spLocks noGrp="1"/>
          </p:cNvSpPr>
          <p:nvPr>
            <p:ph idx="1"/>
          </p:nvPr>
        </p:nvSpPr>
        <p:spPr/>
        <p:txBody>
          <a:bodyPr/>
          <a:lstStyle/>
          <a:p>
            <a:r>
              <a:rPr lang="fr-BE" sz="1800" dirty="0"/>
              <a:t>Les demandes ayant BSV-Papier comme partenaire peuvent être remplacées par des « Patron </a:t>
            </a:r>
            <a:r>
              <a:rPr lang="fr-BE" sz="1800" dirty="0" err="1"/>
              <a:t>digitization</a:t>
            </a:r>
            <a:r>
              <a:rPr lang="fr-BE" sz="1800" dirty="0"/>
              <a:t> </a:t>
            </a:r>
            <a:r>
              <a:rPr lang="fr-BE" sz="1800" dirty="0" err="1"/>
              <a:t>requests</a:t>
            </a:r>
            <a:r>
              <a:rPr lang="fr-BE" sz="1800" dirty="0"/>
              <a:t> </a:t>
            </a:r>
            <a:r>
              <a:rPr lang="fr-BE" sz="1800" dirty="0" smtClean="0"/>
              <a:t>».</a:t>
            </a:r>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r>
              <a:rPr lang="fr-BE" sz="1800" dirty="0"/>
              <a:t>On </a:t>
            </a:r>
            <a:r>
              <a:rPr lang="fr-BE" sz="1800" dirty="0" smtClean="0"/>
              <a:t>peut effectuer </a:t>
            </a:r>
            <a:r>
              <a:rPr lang="fr-BE" sz="1800" dirty="0"/>
              <a:t>la facturation à partir de cet écran car la nouvelle version du plugin capture toutes les données</a:t>
            </a:r>
            <a:r>
              <a:rPr lang="fr-BE" sz="1800" dirty="0" smtClean="0"/>
              <a:t>.</a:t>
            </a:r>
            <a:endParaRPr lang="fr-BE" sz="1800" dirty="0"/>
          </a:p>
          <a:p>
            <a:r>
              <a:rPr lang="fr-BE" sz="1800" dirty="0"/>
              <a:t>Les statistiques peuvent être obtenues facilement à l’aide d’</a:t>
            </a:r>
            <a:r>
              <a:rPr lang="fr-BE" sz="1800" dirty="0" err="1"/>
              <a:t>Analytics</a:t>
            </a:r>
            <a:r>
              <a:rPr lang="fr-BE" sz="1800" dirty="0"/>
              <a:t>.</a:t>
            </a:r>
          </a:p>
          <a:p>
            <a:endParaRPr lang="fr-BE" dirty="0"/>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22</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09" y="2204864"/>
            <a:ext cx="8036099" cy="2672734"/>
          </a:xfrm>
          <a:prstGeom prst="rect">
            <a:avLst/>
          </a:prstGeom>
          <a:ln>
            <a:solidFill>
              <a:schemeClr val="tx1"/>
            </a:solidFill>
          </a:ln>
        </p:spPr>
      </p:pic>
    </p:spTree>
    <p:extLst>
      <p:ext uri="{BB962C8B-B14F-4D97-AF65-F5344CB8AC3E}">
        <p14:creationId xmlns:p14="http://schemas.microsoft.com/office/powerpoint/2010/main" val="2210112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BSV-</a:t>
            </a:r>
            <a:r>
              <a:rPr lang="fr-BE" dirty="0" err="1"/>
              <a:t>OnLine</a:t>
            </a:r>
            <a:r>
              <a:rPr lang="fr-BE" dirty="0"/>
              <a:t> : solution</a:t>
            </a:r>
            <a:endParaRPr lang="en-US" dirty="0"/>
          </a:p>
        </p:txBody>
      </p:sp>
      <p:sp>
        <p:nvSpPr>
          <p:cNvPr id="3" name="Espace réservé du contenu 2"/>
          <p:cNvSpPr>
            <a:spLocks noGrp="1"/>
          </p:cNvSpPr>
          <p:nvPr>
            <p:ph idx="1"/>
          </p:nvPr>
        </p:nvSpPr>
        <p:spPr/>
        <p:txBody>
          <a:bodyPr/>
          <a:lstStyle/>
          <a:p>
            <a:r>
              <a:rPr lang="fr-BE" sz="1800" dirty="0"/>
              <a:t>Les demandes ayant BSV-</a:t>
            </a:r>
            <a:r>
              <a:rPr lang="fr-BE" sz="1800" dirty="0" err="1"/>
              <a:t>OnLine</a:t>
            </a:r>
            <a:r>
              <a:rPr lang="fr-BE" sz="1800" dirty="0"/>
              <a:t> comme partenaire peuvent être remplacées par des « Patron </a:t>
            </a:r>
            <a:r>
              <a:rPr lang="fr-BE" sz="1800" dirty="0" err="1"/>
              <a:t>electronic</a:t>
            </a:r>
            <a:r>
              <a:rPr lang="fr-BE" sz="1800" dirty="0"/>
              <a:t> </a:t>
            </a:r>
            <a:r>
              <a:rPr lang="fr-BE" sz="1800" dirty="0" err="1"/>
              <a:t>digitization</a:t>
            </a:r>
            <a:r>
              <a:rPr lang="fr-BE" sz="1800" dirty="0"/>
              <a:t> </a:t>
            </a:r>
            <a:r>
              <a:rPr lang="fr-BE" sz="1800" dirty="0" err="1"/>
              <a:t>requests</a:t>
            </a:r>
            <a:r>
              <a:rPr lang="fr-BE" sz="1800" dirty="0"/>
              <a:t> </a:t>
            </a:r>
            <a:r>
              <a:rPr lang="fr-BE" sz="1800" dirty="0" smtClean="0"/>
              <a:t>».</a:t>
            </a:r>
          </a:p>
          <a:p>
            <a:endParaRPr lang="fr-BE" dirty="0"/>
          </a:p>
          <a:p>
            <a:endParaRPr lang="fr-BE" dirty="0" smtClean="0"/>
          </a:p>
          <a:p>
            <a:endParaRPr lang="fr-BE" dirty="0"/>
          </a:p>
          <a:p>
            <a:endParaRPr lang="fr-BE" dirty="0" smtClean="0"/>
          </a:p>
          <a:p>
            <a:endParaRPr lang="fr-BE" dirty="0"/>
          </a:p>
          <a:p>
            <a:endParaRPr lang="fr-BE" dirty="0" smtClean="0"/>
          </a:p>
          <a:p>
            <a:endParaRPr lang="fr-BE" dirty="0" smtClean="0"/>
          </a:p>
          <a:p>
            <a:endParaRPr lang="fr-BE" dirty="0"/>
          </a:p>
          <a:p>
            <a:r>
              <a:rPr lang="fr-BE" sz="1800" dirty="0"/>
              <a:t>On </a:t>
            </a:r>
            <a:r>
              <a:rPr lang="fr-BE" sz="1800" dirty="0" smtClean="0"/>
              <a:t>peut effectuer </a:t>
            </a:r>
            <a:r>
              <a:rPr lang="fr-BE" sz="1800" dirty="0"/>
              <a:t>la facturation à partir de cet écran car la nouvelle version du plugin capture toutes les données.</a:t>
            </a:r>
          </a:p>
          <a:p>
            <a:r>
              <a:rPr lang="fr-BE" sz="1800" dirty="0"/>
              <a:t>Les statistiques peuvent être obtenues facilement à l’aide d’</a:t>
            </a:r>
            <a:r>
              <a:rPr lang="fr-BE" sz="1800" dirty="0" err="1"/>
              <a:t>Analytics</a:t>
            </a:r>
            <a:r>
              <a:rPr lang="fr-BE" sz="1800" dirty="0"/>
              <a:t>.</a:t>
            </a:r>
          </a:p>
          <a:p>
            <a:endParaRPr lang="fr-BE" dirty="0"/>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23</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15" y="2204864"/>
            <a:ext cx="8224698" cy="2594222"/>
          </a:xfrm>
          <a:prstGeom prst="rect">
            <a:avLst/>
          </a:prstGeom>
          <a:ln>
            <a:solidFill>
              <a:schemeClr val="tx1"/>
            </a:solidFill>
          </a:ln>
        </p:spPr>
      </p:pic>
    </p:spTree>
    <p:extLst>
      <p:ext uri="{BB962C8B-B14F-4D97-AF65-F5344CB8AC3E}">
        <p14:creationId xmlns:p14="http://schemas.microsoft.com/office/powerpoint/2010/main" val="810892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Une seule Resource Sharing Library : Avantages</a:t>
            </a:r>
            <a:endParaRPr lang="en-US" sz="3000" dirty="0"/>
          </a:p>
        </p:txBody>
      </p:sp>
      <p:sp>
        <p:nvSpPr>
          <p:cNvPr id="3" name="Espace réservé du contenu 2"/>
          <p:cNvSpPr>
            <a:spLocks noGrp="1"/>
          </p:cNvSpPr>
          <p:nvPr>
            <p:ph idx="1"/>
          </p:nvPr>
        </p:nvSpPr>
        <p:spPr/>
        <p:txBody>
          <a:bodyPr/>
          <a:lstStyle/>
          <a:p>
            <a:r>
              <a:rPr lang="fr-BE" dirty="0"/>
              <a:t>Attribution automatique de la RSL</a:t>
            </a:r>
          </a:p>
          <a:p>
            <a:pPr lvl="1"/>
            <a:r>
              <a:rPr lang="fr-BE" dirty="0"/>
              <a:t>Situation </a:t>
            </a:r>
            <a:r>
              <a:rPr lang="fr-BE" dirty="0" smtClean="0"/>
              <a:t>précédente </a:t>
            </a:r>
            <a:r>
              <a:rPr lang="fr-BE" dirty="0"/>
              <a:t>:</a:t>
            </a:r>
          </a:p>
          <a:p>
            <a:pPr lvl="2"/>
            <a:r>
              <a:rPr lang="fr-BE" dirty="0"/>
              <a:t>Personnel : Attribution automatique en fonction du bâtiment</a:t>
            </a:r>
          </a:p>
          <a:p>
            <a:pPr lvl="2"/>
            <a:r>
              <a:rPr lang="fr-BE" dirty="0"/>
              <a:t>Etudiant : Attribution automatique en fonction de la faculté</a:t>
            </a:r>
          </a:p>
          <a:p>
            <a:pPr lvl="2"/>
            <a:r>
              <a:rPr lang="fr-BE" dirty="0"/>
              <a:t>Extérieur : Attribution de la RSL de son choix</a:t>
            </a:r>
          </a:p>
          <a:p>
            <a:pPr lvl="1"/>
            <a:r>
              <a:rPr lang="fr-BE" dirty="0"/>
              <a:t>Inconvénient :</a:t>
            </a:r>
          </a:p>
          <a:p>
            <a:pPr lvl="2"/>
            <a:r>
              <a:rPr lang="fr-BE" dirty="0"/>
              <a:t>Certains utilisateurs U n’ont pas de RSL et ne peuvent donc pas faire de demandes de PIB. Une vérification mensuelle est effectuée via </a:t>
            </a:r>
            <a:r>
              <a:rPr lang="fr-BE" dirty="0" err="1"/>
              <a:t>Analytics</a:t>
            </a:r>
            <a:r>
              <a:rPr lang="fr-BE" dirty="0"/>
              <a:t> pour attribuer une RSL </a:t>
            </a:r>
          </a:p>
          <a:p>
            <a:pPr lvl="1"/>
            <a:r>
              <a:rPr lang="fr-BE" dirty="0"/>
              <a:t>Avantages d’une seule RSL :</a:t>
            </a:r>
          </a:p>
          <a:p>
            <a:pPr lvl="2"/>
            <a:r>
              <a:rPr lang="fr-BE" dirty="0"/>
              <a:t>Attribution automatique de la RSL à tous les utilisateurs (sauf visiteurs) quel que soit le user group.</a:t>
            </a:r>
            <a:endParaRPr lang="en-US" dirty="0"/>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24</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1485601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Une seule Resource Sharing Library : Avantages</a:t>
            </a:r>
            <a:endParaRPr lang="en-US" sz="3000" dirty="0"/>
          </a:p>
        </p:txBody>
      </p:sp>
      <p:sp>
        <p:nvSpPr>
          <p:cNvPr id="3" name="Espace réservé du contenu 2"/>
          <p:cNvSpPr>
            <a:spLocks noGrp="1"/>
          </p:cNvSpPr>
          <p:nvPr>
            <p:ph idx="1"/>
          </p:nvPr>
        </p:nvSpPr>
        <p:spPr/>
        <p:txBody>
          <a:bodyPr/>
          <a:lstStyle/>
          <a:p>
            <a:r>
              <a:rPr lang="fr-BE" dirty="0"/>
              <a:t>Adresse mail de la RSL</a:t>
            </a:r>
          </a:p>
          <a:p>
            <a:pPr lvl="1"/>
            <a:r>
              <a:rPr lang="fr-BE" dirty="0"/>
              <a:t>Situation </a:t>
            </a:r>
            <a:r>
              <a:rPr lang="fr-BE" dirty="0" smtClean="0"/>
              <a:t>précédente :</a:t>
            </a:r>
            <a:endParaRPr lang="fr-BE" dirty="0"/>
          </a:p>
          <a:p>
            <a:pPr lvl="2"/>
            <a:r>
              <a:rPr lang="fr-BE" dirty="0"/>
              <a:t>Les messages envoyés automatiquement aux partenaires ou aux utilisateurs ont comme adresse d’envoi l’adresse par défaut de la bibliothèque.</a:t>
            </a:r>
          </a:p>
          <a:p>
            <a:pPr lvl="1"/>
            <a:r>
              <a:rPr lang="fr-BE" dirty="0"/>
              <a:t>Inconvénient :</a:t>
            </a:r>
          </a:p>
          <a:p>
            <a:pPr lvl="2"/>
            <a:r>
              <a:rPr lang="fr-BE" dirty="0"/>
              <a:t>Si le partenaire ou l’utilisateur répond au message, cela arrive dans la boîte mail de la bibliothèque et pas dans celle dédiée au PIB (une adresse par RSL).</a:t>
            </a:r>
          </a:p>
          <a:p>
            <a:pPr lvl="1"/>
            <a:r>
              <a:rPr lang="fr-BE" dirty="0"/>
              <a:t>Avantages d’une seule RSL :</a:t>
            </a:r>
          </a:p>
          <a:p>
            <a:pPr lvl="2"/>
            <a:r>
              <a:rPr lang="fr-BE" dirty="0"/>
              <a:t>Les messages envoyés par Alma auront comme adresse d’envoi l’adresse mail qui sera paramétrée pour la RSL et qui sera accessible à tous les gestionnaires du PIB. Ils recevront donc les réponses éventuelles aux messages envoyés.</a:t>
            </a:r>
            <a:endParaRPr lang="en-US" dirty="0"/>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25</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3163953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Une seule Resource Sharing Library : Avantages</a:t>
            </a:r>
            <a:endParaRPr lang="en-US" sz="3000" dirty="0"/>
          </a:p>
        </p:txBody>
      </p:sp>
      <p:sp>
        <p:nvSpPr>
          <p:cNvPr id="3" name="Espace réservé du contenu 2"/>
          <p:cNvSpPr>
            <a:spLocks noGrp="1"/>
          </p:cNvSpPr>
          <p:nvPr>
            <p:ph idx="1"/>
          </p:nvPr>
        </p:nvSpPr>
        <p:spPr/>
        <p:txBody>
          <a:bodyPr/>
          <a:lstStyle/>
          <a:p>
            <a:r>
              <a:rPr lang="fr-BE" dirty="0"/>
              <a:t>Diminution du nombre de transits des documents physiques lors des </a:t>
            </a:r>
            <a:r>
              <a:rPr lang="fr-BE" dirty="0" err="1"/>
              <a:t>borrowing</a:t>
            </a:r>
            <a:r>
              <a:rPr lang="fr-BE" dirty="0"/>
              <a:t> </a:t>
            </a:r>
            <a:r>
              <a:rPr lang="fr-BE" dirty="0" err="1"/>
              <a:t>requests</a:t>
            </a:r>
            <a:endParaRPr lang="fr-BE" dirty="0"/>
          </a:p>
          <a:p>
            <a:pPr lvl="1"/>
            <a:r>
              <a:rPr lang="fr-BE" dirty="0"/>
              <a:t>Situation </a:t>
            </a:r>
            <a:r>
              <a:rPr lang="fr-BE" dirty="0" smtClean="0"/>
              <a:t>précédente </a:t>
            </a:r>
            <a:r>
              <a:rPr lang="fr-BE" dirty="0"/>
              <a:t>:</a:t>
            </a:r>
          </a:p>
          <a:p>
            <a:pPr lvl="2"/>
            <a:r>
              <a:rPr lang="fr-BE" dirty="0"/>
              <a:t>La navette dépose les documents en Alpha où ils sont envoyés vers les différentes RSL. Si la </a:t>
            </a:r>
            <a:r>
              <a:rPr lang="fr-BE" dirty="0" err="1"/>
              <a:t>pick</a:t>
            </a:r>
            <a:r>
              <a:rPr lang="fr-BE" dirty="0"/>
              <a:t> up location n’est pas la RSL qui gère la demande, le livre sera mis en transit vers la </a:t>
            </a:r>
            <a:r>
              <a:rPr lang="fr-BE" dirty="0" err="1"/>
              <a:t>pick</a:t>
            </a:r>
            <a:r>
              <a:rPr lang="fr-BE" dirty="0"/>
              <a:t> up location. De même, si le document n’est pas retourné dans la RSL, il sera mis en transit vers la RSL avant de repartir en Alpha pour la navette.</a:t>
            </a:r>
          </a:p>
          <a:p>
            <a:pPr lvl="1"/>
            <a:r>
              <a:rPr lang="fr-BE" dirty="0"/>
              <a:t>Inconvénient :</a:t>
            </a:r>
          </a:p>
          <a:p>
            <a:pPr lvl="2"/>
            <a:r>
              <a:rPr lang="fr-BE" dirty="0"/>
              <a:t>Pour le lecteur, cela augmente le temps d’attente du document et peut diminuer la durée du prêt ou de consultation.</a:t>
            </a:r>
          </a:p>
          <a:p>
            <a:pPr lvl="1"/>
            <a:r>
              <a:rPr lang="fr-BE" dirty="0"/>
              <a:t>Avantages d’une seule RSL :</a:t>
            </a:r>
          </a:p>
          <a:p>
            <a:pPr lvl="2"/>
            <a:r>
              <a:rPr lang="fr-BE" dirty="0"/>
              <a:t>Si le dépôt de la navette se fait à la RSL </a:t>
            </a:r>
            <a:r>
              <a:rPr lang="fr-BE" dirty="0" smtClean="0"/>
              <a:t>(en </a:t>
            </a:r>
            <a:r>
              <a:rPr lang="fr-BE" dirty="0"/>
              <a:t>Alpha), les documents sont envoyés directement vers les </a:t>
            </a:r>
            <a:r>
              <a:rPr lang="fr-BE" dirty="0" err="1"/>
              <a:t>pick</a:t>
            </a:r>
            <a:r>
              <a:rPr lang="fr-BE" dirty="0"/>
              <a:t> up locations et inversement lors du retour. Les documents circulent moins et sont donc plus rapidement accessibles aux lecteurs.</a:t>
            </a:r>
          </a:p>
          <a:p>
            <a:pPr lvl="2"/>
            <a:r>
              <a:rPr lang="fr-BE" dirty="0"/>
              <a:t>Il n’y </a:t>
            </a:r>
            <a:r>
              <a:rPr lang="fr-BE" dirty="0" smtClean="0"/>
              <a:t>a </a:t>
            </a:r>
            <a:r>
              <a:rPr lang="fr-BE" dirty="0"/>
              <a:t>plus de boites PIB dans les différentes bibliothèques.</a:t>
            </a:r>
            <a:endParaRPr lang="en-US" dirty="0"/>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26</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3335305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Une seule Resource Sharing Library : Avantages</a:t>
            </a:r>
            <a:endParaRPr lang="en-US" sz="3000" dirty="0"/>
          </a:p>
        </p:txBody>
      </p:sp>
      <p:sp>
        <p:nvSpPr>
          <p:cNvPr id="3" name="Espace réservé du contenu 2"/>
          <p:cNvSpPr>
            <a:spLocks noGrp="1"/>
          </p:cNvSpPr>
          <p:nvPr>
            <p:ph idx="1"/>
          </p:nvPr>
        </p:nvSpPr>
        <p:spPr/>
        <p:txBody>
          <a:bodyPr>
            <a:normAutofit fontScale="92500"/>
          </a:bodyPr>
          <a:lstStyle/>
          <a:p>
            <a:r>
              <a:rPr lang="fr-BE" dirty="0"/>
              <a:t>Attribution du rôle « Fulfillment Services Manager » pour la RSL aux gestionnaires de PIB</a:t>
            </a:r>
          </a:p>
          <a:p>
            <a:pPr lvl="1"/>
            <a:r>
              <a:rPr lang="fr-BE" dirty="0"/>
              <a:t>Situation </a:t>
            </a:r>
            <a:r>
              <a:rPr lang="fr-BE" dirty="0" smtClean="0"/>
              <a:t>précédente :</a:t>
            </a:r>
            <a:endParaRPr lang="fr-BE" dirty="0"/>
          </a:p>
          <a:p>
            <a:pPr lvl="2"/>
            <a:r>
              <a:rPr lang="fr-BE" dirty="0"/>
              <a:t>Lorsqu’une </a:t>
            </a:r>
            <a:r>
              <a:rPr lang="fr-BE" dirty="0" err="1"/>
              <a:t>lending</a:t>
            </a:r>
            <a:r>
              <a:rPr lang="fr-BE" dirty="0"/>
              <a:t> </a:t>
            </a:r>
            <a:r>
              <a:rPr lang="fr-BE" dirty="0" err="1"/>
              <a:t>request</a:t>
            </a:r>
            <a:r>
              <a:rPr lang="fr-BE" dirty="0"/>
              <a:t> est prise en charge par un gestionnaire, elle lui est assignée. Les autres gestionnaires ne peuvent ni la voir, ni l’éditer. Il faut avoir le rôle « Fulfillment Service Manager » pour pouvoir assigner la demande à un autre gestionnaire. Le scope de ce rôle étant la bibliothèque, il n’est pas attribué aux gestionnaires du PIB.</a:t>
            </a:r>
          </a:p>
          <a:p>
            <a:pPr lvl="1"/>
            <a:r>
              <a:rPr lang="fr-BE" dirty="0"/>
              <a:t>Inconvénient :</a:t>
            </a:r>
          </a:p>
          <a:p>
            <a:pPr lvl="2"/>
            <a:r>
              <a:rPr lang="fr-BE" dirty="0"/>
              <a:t>Cela pose problème pour la prolongation du prêt à la bibliothèque extérieure.</a:t>
            </a:r>
            <a:endParaRPr lang="en-US" sz="1400" dirty="0"/>
          </a:p>
          <a:p>
            <a:pPr lvl="1"/>
            <a:r>
              <a:rPr lang="fr-BE" dirty="0"/>
              <a:t>Avantages d’une seule RSL :</a:t>
            </a:r>
          </a:p>
          <a:p>
            <a:pPr lvl="2"/>
            <a:r>
              <a:rPr lang="fr-BE" dirty="0"/>
              <a:t>Le rôle « Fulfillment Service Manager » pour la RSL peut être attribué à tous les gestionnaires du PIB.</a:t>
            </a:r>
          </a:p>
          <a:p>
            <a:pPr lvl="1"/>
            <a:r>
              <a:rPr lang="fr-BE" dirty="0"/>
              <a:t>Remarques</a:t>
            </a:r>
          </a:p>
          <a:p>
            <a:pPr lvl="2"/>
            <a:r>
              <a:rPr lang="fr-BE" dirty="0"/>
              <a:t>Depuis la release de juin 2017, les </a:t>
            </a:r>
            <a:r>
              <a:rPr lang="fr-BE" dirty="0" err="1"/>
              <a:t>borrowing</a:t>
            </a:r>
            <a:r>
              <a:rPr lang="fr-BE" dirty="0"/>
              <a:t> </a:t>
            </a:r>
            <a:r>
              <a:rPr lang="fr-BE" dirty="0" err="1"/>
              <a:t>requests</a:t>
            </a:r>
            <a:r>
              <a:rPr lang="fr-BE" dirty="0"/>
              <a:t> peuvent être assignées.</a:t>
            </a:r>
          </a:p>
          <a:p>
            <a:pPr lvl="2"/>
            <a:r>
              <a:rPr lang="fr-BE" dirty="0"/>
              <a:t>Depuis la release de juillet 2017, on peut réaliser des rapports dans </a:t>
            </a:r>
            <a:r>
              <a:rPr lang="fr-BE" dirty="0" err="1"/>
              <a:t>Analytics</a:t>
            </a:r>
            <a:r>
              <a:rPr lang="fr-BE" dirty="0"/>
              <a:t> reprenant les demandes assignées à chaque gestionnaire du PIB</a:t>
            </a:r>
            <a:r>
              <a:rPr lang="en-US" dirty="0"/>
              <a:t>.</a:t>
            </a:r>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27</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3985994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Une seule Resource Sharing Library : Avantages</a:t>
            </a:r>
            <a:endParaRPr lang="en-US" sz="3000" dirty="0"/>
          </a:p>
        </p:txBody>
      </p:sp>
      <p:sp>
        <p:nvSpPr>
          <p:cNvPr id="3" name="Espace réservé du contenu 2"/>
          <p:cNvSpPr>
            <a:spLocks noGrp="1"/>
          </p:cNvSpPr>
          <p:nvPr>
            <p:ph idx="1"/>
          </p:nvPr>
        </p:nvSpPr>
        <p:spPr/>
        <p:txBody>
          <a:bodyPr/>
          <a:lstStyle/>
          <a:p>
            <a:r>
              <a:rPr lang="fr-BE" dirty="0"/>
              <a:t>Diminution du risque d’interruption du service PIB </a:t>
            </a:r>
          </a:p>
          <a:p>
            <a:pPr lvl="1"/>
            <a:r>
              <a:rPr lang="fr-BE" dirty="0"/>
              <a:t>Situation </a:t>
            </a:r>
            <a:r>
              <a:rPr lang="fr-BE" dirty="0" smtClean="0"/>
              <a:t>précédente </a:t>
            </a:r>
            <a:r>
              <a:rPr lang="fr-BE" dirty="0"/>
              <a:t>:</a:t>
            </a:r>
          </a:p>
          <a:p>
            <a:pPr lvl="2"/>
            <a:r>
              <a:rPr lang="fr-BE" dirty="0"/>
              <a:t>Au passage à Alma, deux documentalistes par RSL ont suivi la formation PIB. Certaines bibliothèques ont demandé un peu plus tard qu’un troisième voire un quatrième documentaliste puisse suivre la </a:t>
            </a:r>
            <a:r>
              <a:rPr lang="fr-BE" dirty="0" smtClean="0"/>
              <a:t>formation </a:t>
            </a:r>
            <a:r>
              <a:rPr lang="fr-BE" dirty="0"/>
              <a:t>pour pallier aux absences pendant les périodes de congé.</a:t>
            </a:r>
          </a:p>
          <a:p>
            <a:pPr lvl="1"/>
            <a:r>
              <a:rPr lang="fr-BE" dirty="0"/>
              <a:t>Inconvénient :</a:t>
            </a:r>
          </a:p>
          <a:p>
            <a:pPr lvl="2"/>
            <a:r>
              <a:rPr lang="fr-BE" dirty="0"/>
              <a:t>Pour les RSL n’ayant que deux documentalistes, il y a un risque que le service soit interrompu pendant les périodes de congé. Pour les RSL ayant plus de deux documentalistes, le « documentaliste de réserve » doit se tenir informé des évolutions, des mises à jour pour une tâche qu’il ne réalise pas fréquemment.</a:t>
            </a:r>
            <a:endParaRPr lang="en-US" sz="1400" dirty="0"/>
          </a:p>
          <a:p>
            <a:pPr lvl="1"/>
            <a:r>
              <a:rPr lang="fr-BE" dirty="0"/>
              <a:t>Avantages d’une seule RSL :</a:t>
            </a:r>
          </a:p>
          <a:p>
            <a:pPr lvl="2"/>
            <a:r>
              <a:rPr lang="fr-BE" dirty="0"/>
              <a:t>La probabilité que tous les gestionnaires du PIB soient absents en même temps est quasi nulle. Le service ne devrait donc jamais être interrompu. Les gestionnaires actuels qui ne réalisent que très rarement des tâches de PIB pourraient demander à en être déchargés.</a:t>
            </a:r>
            <a:endParaRPr lang="en-US" dirty="0"/>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28</a:t>
            </a:fld>
            <a:endParaRPr lang="en-US"/>
          </a:p>
        </p:txBody>
      </p:sp>
      <p:sp>
        <p:nvSpPr>
          <p:cNvPr id="5" name="Espace réservé du pied de page 4"/>
          <p:cNvSpPr>
            <a:spLocks noGrp="1"/>
          </p:cNvSpPr>
          <p:nvPr>
            <p:ph type="ftr" sz="quarter" idx="10"/>
          </p:nvPr>
        </p:nvSpPr>
        <p:spPr/>
        <p:txBody>
          <a:bodyPr/>
          <a:lstStyle/>
          <a:p>
            <a:r>
              <a:rPr lang="en-US" dirty="0" err="1" smtClean="0"/>
              <a:t>Alma@ULiège</a:t>
            </a:r>
            <a:r>
              <a:rPr lang="en-US" dirty="0" smtClean="0"/>
              <a:t> - ILL – Prêt </a:t>
            </a:r>
            <a:r>
              <a:rPr lang="en-US" dirty="0" err="1" smtClean="0"/>
              <a:t>Interbibliothèques</a:t>
            </a:r>
            <a:endParaRPr lang="en-US" dirty="0"/>
          </a:p>
        </p:txBody>
      </p:sp>
    </p:spTree>
    <p:extLst>
      <p:ext uri="{BB962C8B-B14F-4D97-AF65-F5344CB8AC3E}">
        <p14:creationId xmlns:p14="http://schemas.microsoft.com/office/powerpoint/2010/main" val="2996159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Une seule Resource Sharing Library : Avantages</a:t>
            </a:r>
            <a:endParaRPr lang="en-US" sz="3000" dirty="0"/>
          </a:p>
        </p:txBody>
      </p:sp>
      <p:sp>
        <p:nvSpPr>
          <p:cNvPr id="3" name="Espace réservé du contenu 2"/>
          <p:cNvSpPr>
            <a:spLocks noGrp="1"/>
          </p:cNvSpPr>
          <p:nvPr>
            <p:ph idx="1"/>
          </p:nvPr>
        </p:nvSpPr>
        <p:spPr/>
        <p:txBody>
          <a:bodyPr/>
          <a:lstStyle/>
          <a:p>
            <a:r>
              <a:rPr lang="fr-BE" dirty="0"/>
              <a:t>Harmonisation des pratiques des gestionnaires du PIB </a:t>
            </a:r>
          </a:p>
          <a:p>
            <a:pPr lvl="1"/>
            <a:r>
              <a:rPr lang="fr-BE" dirty="0"/>
              <a:t>Situation </a:t>
            </a:r>
            <a:r>
              <a:rPr lang="fr-BE" dirty="0" smtClean="0"/>
              <a:t>précédente </a:t>
            </a:r>
            <a:r>
              <a:rPr lang="fr-BE" dirty="0"/>
              <a:t>:</a:t>
            </a:r>
          </a:p>
          <a:p>
            <a:pPr lvl="2"/>
            <a:r>
              <a:rPr lang="fr-BE" dirty="0"/>
              <a:t>Le traitement des demandes varie d’une RSL à l’autre. Certaines RSL n’encodent pas les </a:t>
            </a:r>
            <a:r>
              <a:rPr lang="fr-BE" dirty="0" err="1"/>
              <a:t>lending</a:t>
            </a:r>
            <a:r>
              <a:rPr lang="fr-BE" dirty="0"/>
              <a:t> </a:t>
            </a:r>
            <a:r>
              <a:rPr lang="fr-BE" dirty="0" err="1"/>
              <a:t>requests</a:t>
            </a:r>
            <a:r>
              <a:rPr lang="fr-BE" dirty="0"/>
              <a:t> d’articles sous format digital, d’autres n’encodent pas les </a:t>
            </a:r>
            <a:r>
              <a:rPr lang="fr-BE" dirty="0" err="1"/>
              <a:t>borrowing</a:t>
            </a:r>
            <a:r>
              <a:rPr lang="fr-BE" dirty="0"/>
              <a:t> </a:t>
            </a:r>
            <a:r>
              <a:rPr lang="fr-BE" dirty="0" err="1"/>
              <a:t>requests</a:t>
            </a:r>
            <a:r>
              <a:rPr lang="fr-BE" dirty="0"/>
              <a:t> des utilisateurs BX, ou encodent comme </a:t>
            </a:r>
            <a:r>
              <a:rPr lang="fr-BE" dirty="0" err="1"/>
              <a:t>borrowing</a:t>
            </a:r>
            <a:r>
              <a:rPr lang="fr-BE" dirty="0"/>
              <a:t> </a:t>
            </a:r>
            <a:r>
              <a:rPr lang="fr-BE" dirty="0" err="1"/>
              <a:t>requests</a:t>
            </a:r>
            <a:r>
              <a:rPr lang="fr-BE" dirty="0"/>
              <a:t> des demandes de digitalisation d’utilisateurs extérieurs, </a:t>
            </a:r>
            <a:r>
              <a:rPr lang="fr-BE" dirty="0" smtClean="0"/>
              <a:t>certaines permettent le prêt de documents venant de l’extérieur, etc</a:t>
            </a:r>
            <a:r>
              <a:rPr lang="fr-BE" dirty="0"/>
              <a:t>.</a:t>
            </a:r>
          </a:p>
          <a:p>
            <a:pPr lvl="1"/>
            <a:r>
              <a:rPr lang="fr-BE" dirty="0"/>
              <a:t>Inconvénient :</a:t>
            </a:r>
          </a:p>
          <a:p>
            <a:pPr lvl="2"/>
            <a:r>
              <a:rPr lang="fr-BE" dirty="0"/>
              <a:t>Il n’est pas facile d’obtenir des statistiques fiables (nombre total de demandes, succès, échecs, etc.)</a:t>
            </a:r>
            <a:endParaRPr lang="en-US" sz="1400" dirty="0"/>
          </a:p>
          <a:p>
            <a:pPr lvl="1"/>
            <a:r>
              <a:rPr lang="fr-BE" dirty="0"/>
              <a:t>Avantages d’une seule RSL :</a:t>
            </a:r>
          </a:p>
          <a:p>
            <a:pPr lvl="2"/>
            <a:r>
              <a:rPr lang="fr-BE" dirty="0"/>
              <a:t>Après une mise au point pour que tous les gestionnaires procèdent de la même façon, les statistiques seront plus faciles à analyser. Il ne sera plus nécessaire de faire de distinction entre les RSL, ni de sortir des statistiques par RSL.</a:t>
            </a:r>
            <a:endParaRPr lang="en-US" dirty="0"/>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29</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2033560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Borrowing</a:t>
            </a:r>
            <a:r>
              <a:rPr lang="fr-BE" dirty="0" smtClean="0"/>
              <a:t> </a:t>
            </a:r>
            <a:r>
              <a:rPr lang="fr-BE" dirty="0" err="1" smtClean="0"/>
              <a:t>request</a:t>
            </a:r>
            <a:r>
              <a:rPr lang="fr-BE" dirty="0" smtClean="0"/>
              <a:t> : définition</a:t>
            </a:r>
            <a:endParaRPr lang="en-US" dirty="0"/>
          </a:p>
        </p:txBody>
      </p:sp>
      <p:sp>
        <p:nvSpPr>
          <p:cNvPr id="3" name="Espace réservé du contenu 2"/>
          <p:cNvSpPr>
            <a:spLocks noGrp="1"/>
          </p:cNvSpPr>
          <p:nvPr>
            <p:ph idx="1"/>
          </p:nvPr>
        </p:nvSpPr>
        <p:spPr/>
        <p:txBody>
          <a:bodyPr/>
          <a:lstStyle/>
          <a:p>
            <a:r>
              <a:rPr lang="fr-BE" dirty="0" err="1"/>
              <a:t>Borrowing</a:t>
            </a:r>
            <a:r>
              <a:rPr lang="fr-BE" dirty="0"/>
              <a:t> </a:t>
            </a:r>
            <a:r>
              <a:rPr lang="fr-BE" dirty="0" err="1"/>
              <a:t>request</a:t>
            </a:r>
            <a:r>
              <a:rPr lang="fr-BE" dirty="0"/>
              <a:t> = Demande d’un document à une bibliothèque extérieure (hors </a:t>
            </a:r>
            <a:r>
              <a:rPr lang="fr-BE" dirty="0" err="1"/>
              <a:t>ULiège</a:t>
            </a:r>
            <a:r>
              <a:rPr lang="fr-BE" dirty="0"/>
              <a:t>) pour un de nos </a:t>
            </a:r>
            <a:r>
              <a:rPr lang="fr-BE" dirty="0" smtClean="0"/>
              <a:t>usagers inscrit dans Alma.</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1215214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Une seule Resource Sharing Library : </a:t>
            </a:r>
            <a:r>
              <a:rPr lang="fr-BE" sz="3000" dirty="0" smtClean="0"/>
              <a:t>Questions posées au Comité de Direction</a:t>
            </a:r>
            <a:endParaRPr lang="en-US" sz="3000" dirty="0"/>
          </a:p>
        </p:txBody>
      </p:sp>
      <p:sp>
        <p:nvSpPr>
          <p:cNvPr id="3" name="Espace réservé du contenu 2"/>
          <p:cNvSpPr>
            <a:spLocks noGrp="1"/>
          </p:cNvSpPr>
          <p:nvPr>
            <p:ph idx="1"/>
          </p:nvPr>
        </p:nvSpPr>
        <p:spPr/>
        <p:txBody>
          <a:bodyPr/>
          <a:lstStyle/>
          <a:p>
            <a:r>
              <a:rPr lang="fr-BE" dirty="0" smtClean="0"/>
              <a:t>Facturation</a:t>
            </a:r>
            <a:endParaRPr lang="fr-BE" dirty="0"/>
          </a:p>
          <a:p>
            <a:pPr lvl="1"/>
            <a:r>
              <a:rPr lang="fr-BE" dirty="0"/>
              <a:t>Situation </a:t>
            </a:r>
            <a:r>
              <a:rPr lang="fr-BE" dirty="0" smtClean="0"/>
              <a:t>précédente:</a:t>
            </a:r>
            <a:endParaRPr lang="fr-BE" dirty="0"/>
          </a:p>
          <a:p>
            <a:pPr lvl="2"/>
            <a:r>
              <a:rPr lang="fr-BE" dirty="0"/>
              <a:t>Si le lecteur ne paie pas les frais d’une </a:t>
            </a:r>
            <a:r>
              <a:rPr lang="fr-BE" dirty="0" err="1"/>
              <a:t>borrowing</a:t>
            </a:r>
            <a:r>
              <a:rPr lang="fr-BE" dirty="0"/>
              <a:t> </a:t>
            </a:r>
            <a:r>
              <a:rPr lang="fr-BE" dirty="0" err="1"/>
              <a:t>request</a:t>
            </a:r>
            <a:r>
              <a:rPr lang="fr-BE" dirty="0"/>
              <a:t> au bureau du prêt, nous devons établir une facture. Parfois, nous devons aussi facturer les </a:t>
            </a:r>
            <a:r>
              <a:rPr lang="fr-BE" dirty="0" err="1"/>
              <a:t>lending</a:t>
            </a:r>
            <a:r>
              <a:rPr lang="fr-BE" dirty="0"/>
              <a:t> </a:t>
            </a:r>
            <a:r>
              <a:rPr lang="fr-BE" dirty="0" err="1"/>
              <a:t>requests</a:t>
            </a:r>
            <a:r>
              <a:rPr lang="fr-BE" dirty="0"/>
              <a:t> à certains partenaires. Comme la facturation n’est pas prise en charge dans Alma, nous utilisons le Plugin Alma. Les factures sont alors gérées par les secrétaires exécutives de chaque RSL.</a:t>
            </a:r>
          </a:p>
          <a:p>
            <a:pPr lvl="1"/>
            <a:r>
              <a:rPr lang="fr-BE" dirty="0" smtClean="0"/>
              <a:t>Questions </a:t>
            </a:r>
            <a:r>
              <a:rPr lang="fr-BE" dirty="0"/>
              <a:t>:</a:t>
            </a:r>
          </a:p>
          <a:p>
            <a:pPr lvl="2"/>
            <a:r>
              <a:rPr lang="fr-BE" dirty="0"/>
              <a:t>Qui va gérer les factures </a:t>
            </a:r>
            <a:r>
              <a:rPr lang="fr-BE" dirty="0" smtClean="0"/>
              <a:t>?</a:t>
            </a:r>
          </a:p>
          <a:p>
            <a:pPr lvl="3"/>
            <a:r>
              <a:rPr lang="fr-BE" dirty="0" smtClean="0"/>
              <a:t>Pour les articles de périodiques, Nathalie </a:t>
            </a:r>
            <a:r>
              <a:rPr lang="fr-BE" dirty="0" err="1" smtClean="0"/>
              <a:t>Lottin</a:t>
            </a:r>
            <a:r>
              <a:rPr lang="fr-BE" dirty="0" smtClean="0"/>
              <a:t> (BSV, </a:t>
            </a:r>
            <a:r>
              <a:rPr lang="fr-BE" dirty="0" err="1" smtClean="0"/>
              <a:t>Graulich</a:t>
            </a:r>
            <a:r>
              <a:rPr lang="fr-BE" dirty="0" smtClean="0"/>
              <a:t>)</a:t>
            </a:r>
          </a:p>
          <a:p>
            <a:pPr lvl="3"/>
            <a:r>
              <a:rPr lang="fr-BE" dirty="0" smtClean="0"/>
              <a:t>Pour les livres, </a:t>
            </a:r>
            <a:r>
              <a:rPr lang="fr-BE" dirty="0" err="1" smtClean="0"/>
              <a:t>Christianne</a:t>
            </a:r>
            <a:r>
              <a:rPr lang="fr-BE" dirty="0" smtClean="0"/>
              <a:t> </a:t>
            </a:r>
            <a:r>
              <a:rPr lang="fr-BE" dirty="0" err="1" smtClean="0"/>
              <a:t>Coolen</a:t>
            </a:r>
            <a:r>
              <a:rPr lang="fr-BE" dirty="0" smtClean="0"/>
              <a:t> (Alpha)</a:t>
            </a:r>
            <a:endParaRPr lang="en-US" dirty="0"/>
          </a:p>
          <a:p>
            <a:pPr lvl="2"/>
            <a:r>
              <a:rPr lang="fr-BE" dirty="0"/>
              <a:t>Comment répartir les rentrées </a:t>
            </a:r>
            <a:r>
              <a:rPr lang="fr-BE" dirty="0" smtClean="0"/>
              <a:t>?</a:t>
            </a:r>
          </a:p>
          <a:p>
            <a:pPr lvl="3"/>
            <a:r>
              <a:rPr lang="fr-BE" dirty="0" smtClean="0"/>
              <a:t>Compte commun avec ajustement des budgets</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30</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4221294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solidFill>
                  <a:srgbClr val="3C4457"/>
                </a:solidFill>
              </a:rPr>
              <a:t>Une seule Resource Sharing Library : </a:t>
            </a:r>
            <a:r>
              <a:rPr lang="fr-BE" sz="3000" dirty="0" smtClean="0">
                <a:solidFill>
                  <a:srgbClr val="3C4457"/>
                </a:solidFill>
              </a:rPr>
              <a:t>Questions</a:t>
            </a:r>
            <a:r>
              <a:rPr lang="fr-BE" dirty="0"/>
              <a:t> posées au Comité de Direction</a:t>
            </a:r>
            <a:endParaRPr lang="en-US" dirty="0"/>
          </a:p>
        </p:txBody>
      </p:sp>
      <p:sp>
        <p:nvSpPr>
          <p:cNvPr id="3" name="Espace réservé du contenu 2"/>
          <p:cNvSpPr>
            <a:spLocks noGrp="1"/>
          </p:cNvSpPr>
          <p:nvPr>
            <p:ph idx="1"/>
          </p:nvPr>
        </p:nvSpPr>
        <p:spPr/>
        <p:txBody>
          <a:bodyPr/>
          <a:lstStyle/>
          <a:p>
            <a:endParaRPr lang="fr-BE" dirty="0" smtClean="0"/>
          </a:p>
          <a:p>
            <a:r>
              <a:rPr lang="fr-BE" dirty="0" smtClean="0"/>
              <a:t>En tenant compte des statistiques :</a:t>
            </a:r>
          </a:p>
          <a:p>
            <a:endParaRPr lang="fr-BE" dirty="0" smtClean="0"/>
          </a:p>
          <a:p>
            <a:pPr lvl="1"/>
            <a:r>
              <a:rPr lang="fr-BE" dirty="0"/>
              <a:t>Comment répartir le travail entre les différents documentalistes </a:t>
            </a:r>
            <a:r>
              <a:rPr lang="fr-BE" dirty="0" smtClean="0"/>
              <a:t>?</a:t>
            </a:r>
            <a:endParaRPr lang="en-US" dirty="0"/>
          </a:p>
          <a:p>
            <a:pPr lvl="1"/>
            <a:r>
              <a:rPr lang="fr-BE" dirty="0"/>
              <a:t>Combien de demi-journées ou de journées chaque gestionnaire pourrait-il consacrer au PIB </a:t>
            </a:r>
            <a:r>
              <a:rPr lang="fr-BE" dirty="0" smtClean="0"/>
              <a:t>?</a:t>
            </a:r>
          </a:p>
          <a:p>
            <a:pPr lvl="2"/>
            <a:r>
              <a:rPr lang="fr-BE" dirty="0"/>
              <a:t>Etablir un planning avec les gestionnaires du </a:t>
            </a:r>
            <a:r>
              <a:rPr lang="fr-BE" dirty="0" smtClean="0"/>
              <a:t>PIB</a:t>
            </a:r>
            <a:endParaRPr lang="en-US" dirty="0"/>
          </a:p>
          <a:p>
            <a:pPr lvl="1"/>
            <a:r>
              <a:rPr lang="fr-BE" dirty="0"/>
              <a:t>Les gestionnaires qui font rarement du PIB peuvent-ils être déchargés de la tâche s’ils le souhaitent</a:t>
            </a:r>
            <a:r>
              <a:rPr lang="fr-BE" dirty="0" smtClean="0"/>
              <a:t>?</a:t>
            </a:r>
          </a:p>
          <a:p>
            <a:pPr lvl="2"/>
            <a:r>
              <a:rPr lang="fr-BE" dirty="0" smtClean="0"/>
              <a:t>Oui, Anne-Laure, Axelle et Carine en sont déchargées</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31</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2948577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solidFill>
                  <a:srgbClr val="3C4457"/>
                </a:solidFill>
              </a:rPr>
              <a:t>Une seule Resource Sharing Library : </a:t>
            </a:r>
            <a:r>
              <a:rPr lang="fr-BE" sz="3000" dirty="0" smtClean="0">
                <a:solidFill>
                  <a:srgbClr val="3C4457"/>
                </a:solidFill>
              </a:rPr>
              <a:t>Questions</a:t>
            </a:r>
            <a:r>
              <a:rPr lang="fr-BE" dirty="0"/>
              <a:t> posées au Comité de Direction</a:t>
            </a:r>
            <a:endParaRPr lang="en-US" dirty="0"/>
          </a:p>
        </p:txBody>
      </p:sp>
      <p:sp>
        <p:nvSpPr>
          <p:cNvPr id="3" name="Espace réservé du contenu 2"/>
          <p:cNvSpPr>
            <a:spLocks noGrp="1"/>
          </p:cNvSpPr>
          <p:nvPr>
            <p:ph idx="1"/>
          </p:nvPr>
        </p:nvSpPr>
        <p:spPr/>
        <p:txBody>
          <a:bodyPr/>
          <a:lstStyle/>
          <a:p>
            <a:endParaRPr lang="fr-BE" dirty="0" smtClean="0"/>
          </a:p>
          <a:p>
            <a:r>
              <a:rPr lang="fr-BE" dirty="0" smtClean="0"/>
              <a:t>Précédemment, seules </a:t>
            </a:r>
            <a:r>
              <a:rPr lang="fr-BE" dirty="0" err="1" smtClean="0"/>
              <a:t>Graulich</a:t>
            </a:r>
            <a:r>
              <a:rPr lang="fr-BE" dirty="0" smtClean="0"/>
              <a:t> et BST permettaient le prêt de documents provenant de l’extérieur au user group « ULg – Personnel ULg / CHU ». En vue d’harmoniser les pratiques et en tenant compte des statistiques :</a:t>
            </a:r>
          </a:p>
          <a:p>
            <a:endParaRPr lang="fr-BE" dirty="0" smtClean="0"/>
          </a:p>
          <a:p>
            <a:pPr lvl="1"/>
            <a:r>
              <a:rPr lang="fr-BE" dirty="0" smtClean="0"/>
              <a:t>Autoriserons-nous le prêt de documents provenant de l’extérieur ?</a:t>
            </a:r>
          </a:p>
          <a:p>
            <a:pPr lvl="2"/>
            <a:r>
              <a:rPr lang="fr-BE" dirty="0" smtClean="0"/>
              <a:t>Oui</a:t>
            </a:r>
          </a:p>
          <a:p>
            <a:pPr lvl="1"/>
            <a:endParaRPr lang="fr-BE" dirty="0"/>
          </a:p>
          <a:p>
            <a:pPr lvl="1"/>
            <a:r>
              <a:rPr lang="fr-BE" dirty="0" smtClean="0"/>
              <a:t>Si oui, à quels user groups ?</a:t>
            </a:r>
          </a:p>
          <a:p>
            <a:pPr lvl="2"/>
            <a:r>
              <a:rPr lang="fr-BE" dirty="0" smtClean="0"/>
              <a:t>Tous, sauf les extérieurs</a:t>
            </a:r>
          </a:p>
          <a:p>
            <a:pPr lvl="1"/>
            <a:endParaRPr lang="fr-BE" dirty="0" smtClean="0"/>
          </a:p>
          <a:p>
            <a:pPr lvl="1"/>
            <a:endParaRPr lang="fr-BE" dirty="0"/>
          </a:p>
          <a:p>
            <a:pPr lvl="1"/>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32</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188171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solidFill>
                  <a:srgbClr val="3C4457"/>
                </a:solidFill>
              </a:rPr>
              <a:t>Une seule Resource Sharing Library : Questions</a:t>
            </a:r>
            <a:r>
              <a:rPr lang="fr-BE" sz="2800" dirty="0"/>
              <a:t> posées au Comité de Direction</a:t>
            </a:r>
            <a:endParaRPr lang="en-US" dirty="0"/>
          </a:p>
        </p:txBody>
      </p:sp>
      <p:sp>
        <p:nvSpPr>
          <p:cNvPr id="3" name="Espace réservé du contenu 2"/>
          <p:cNvSpPr>
            <a:spLocks noGrp="1"/>
          </p:cNvSpPr>
          <p:nvPr>
            <p:ph idx="1"/>
          </p:nvPr>
        </p:nvSpPr>
        <p:spPr/>
        <p:txBody>
          <a:bodyPr>
            <a:normAutofit lnSpcReduction="10000"/>
          </a:bodyPr>
          <a:lstStyle/>
          <a:p>
            <a:r>
              <a:rPr lang="fr-BE" dirty="0"/>
              <a:t>L</a:t>
            </a:r>
            <a:r>
              <a:rPr lang="fr-BE" dirty="0" smtClean="0"/>
              <a:t>’encodage des </a:t>
            </a:r>
            <a:r>
              <a:rPr lang="fr-BE" dirty="0" err="1" smtClean="0"/>
              <a:t>lending</a:t>
            </a:r>
            <a:r>
              <a:rPr lang="fr-BE" dirty="0" smtClean="0"/>
              <a:t> </a:t>
            </a:r>
            <a:r>
              <a:rPr lang="fr-BE" dirty="0" err="1" smtClean="0"/>
              <a:t>requests</a:t>
            </a:r>
            <a:r>
              <a:rPr lang="fr-BE" dirty="0" smtClean="0"/>
              <a:t> varie d’une bibliothèque à l’autre.</a:t>
            </a:r>
          </a:p>
          <a:p>
            <a:endParaRPr lang="fr-BE" dirty="0"/>
          </a:p>
          <a:p>
            <a:r>
              <a:rPr lang="fr-BE" dirty="0" smtClean="0"/>
              <a:t>Après avoir demandé l’avis des gestionnaires du PIB, il ressort qu’ils ne voient pas d’avantages à encoder des demandes qui n’aboutissent pas, ni des demandes concernant des articles de périodiques.</a:t>
            </a:r>
          </a:p>
          <a:p>
            <a:endParaRPr lang="fr-BE" dirty="0"/>
          </a:p>
          <a:p>
            <a:r>
              <a:rPr lang="fr-BE" dirty="0" smtClean="0"/>
              <a:t>En vue d’harmoniser les pratiques :</a:t>
            </a:r>
          </a:p>
          <a:p>
            <a:pPr lvl="1"/>
            <a:r>
              <a:rPr lang="fr-BE" dirty="0" smtClean="0"/>
              <a:t>Faut-il encoder ces demandes dans Alma? </a:t>
            </a:r>
          </a:p>
          <a:p>
            <a:pPr lvl="2"/>
            <a:r>
              <a:rPr lang="fr-BE" dirty="0" smtClean="0"/>
              <a:t>On n’encode pas les demandes qui sont « clairement » des échecs</a:t>
            </a:r>
          </a:p>
          <a:p>
            <a:pPr lvl="2"/>
            <a:r>
              <a:rPr lang="fr-BE" dirty="0" smtClean="0"/>
              <a:t>On encode toutes les demandes satisfaites (livres + articles)</a:t>
            </a:r>
          </a:p>
          <a:p>
            <a:pPr lvl="2"/>
            <a:endParaRPr lang="fr-BE" dirty="0" smtClean="0"/>
          </a:p>
          <a:p>
            <a:pPr lvl="1"/>
            <a:r>
              <a:rPr lang="fr-BE" dirty="0" smtClean="0"/>
              <a:t>Pouvons-nous nous contenter des statistiques fournies par Impala (moins précises que celles fournies par </a:t>
            </a:r>
            <a:r>
              <a:rPr lang="fr-BE" dirty="0" err="1" smtClean="0"/>
              <a:t>Analytics</a:t>
            </a:r>
            <a:r>
              <a:rPr lang="fr-BE" dirty="0" smtClean="0"/>
              <a:t>) ?</a:t>
            </a:r>
          </a:p>
          <a:p>
            <a:pPr lvl="2"/>
            <a:r>
              <a:rPr lang="fr-BE" dirty="0" smtClean="0"/>
              <a:t>Pour les succès, les statistiques d’</a:t>
            </a:r>
            <a:r>
              <a:rPr lang="fr-BE" dirty="0" err="1" smtClean="0"/>
              <a:t>Analytics</a:t>
            </a:r>
            <a:r>
              <a:rPr lang="fr-BE" dirty="0" smtClean="0"/>
              <a:t> seront complètes</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33</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1121619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38"/>
            <a:ext cx="7992888" cy="1143000"/>
          </a:xfrm>
        </p:spPr>
        <p:txBody>
          <a:bodyPr/>
          <a:lstStyle/>
          <a:p>
            <a:r>
              <a:rPr lang="fr-BE" sz="2800" dirty="0" smtClean="0"/>
              <a:t>« To do » avant la mise en route</a:t>
            </a:r>
            <a:endParaRPr lang="en-US" dirty="0"/>
          </a:p>
        </p:txBody>
      </p:sp>
      <p:sp>
        <p:nvSpPr>
          <p:cNvPr id="3" name="Espace réservé du contenu 2"/>
          <p:cNvSpPr>
            <a:spLocks noGrp="1"/>
          </p:cNvSpPr>
          <p:nvPr>
            <p:ph idx="1"/>
          </p:nvPr>
        </p:nvSpPr>
        <p:spPr/>
        <p:txBody>
          <a:bodyPr>
            <a:normAutofit/>
          </a:bodyPr>
          <a:lstStyle/>
          <a:p>
            <a:r>
              <a:rPr lang="fr-BE" sz="1800" dirty="0" smtClean="0"/>
              <a:t>Configuration</a:t>
            </a:r>
          </a:p>
          <a:p>
            <a:pPr lvl="1"/>
            <a:r>
              <a:rPr lang="fr-BE" sz="1600" dirty="0" smtClean="0"/>
              <a:t>Création de la RSL + adresse mail (Library.ill@uliege.be)</a:t>
            </a:r>
          </a:p>
          <a:p>
            <a:pPr lvl="1"/>
            <a:r>
              <a:rPr lang="fr-BE" sz="1600" dirty="0" smtClean="0"/>
              <a:t>Ajout / modification des rôles des gestionnaires du PIB</a:t>
            </a:r>
          </a:p>
          <a:p>
            <a:pPr lvl="1"/>
            <a:r>
              <a:rPr lang="fr-BE" sz="1600" dirty="0" smtClean="0"/>
              <a:t>Révision des lettres</a:t>
            </a:r>
          </a:p>
          <a:p>
            <a:pPr lvl="1"/>
            <a:r>
              <a:rPr lang="fr-BE" sz="1600" dirty="0" smtClean="0"/>
              <a:t>Permettre la création des « Patron </a:t>
            </a:r>
            <a:r>
              <a:rPr lang="fr-BE" sz="1600" dirty="0" err="1" smtClean="0"/>
              <a:t>digitization</a:t>
            </a:r>
            <a:r>
              <a:rPr lang="fr-BE" sz="1600" dirty="0" smtClean="0"/>
              <a:t> </a:t>
            </a:r>
            <a:r>
              <a:rPr lang="fr-BE" sz="1600" dirty="0" err="1" smtClean="0"/>
              <a:t>requests</a:t>
            </a:r>
            <a:r>
              <a:rPr lang="fr-BE" sz="1600" dirty="0" smtClean="0"/>
              <a:t> » et des « Patron </a:t>
            </a:r>
            <a:r>
              <a:rPr lang="fr-BE" sz="1600" dirty="0" err="1" smtClean="0"/>
              <a:t>electronic</a:t>
            </a:r>
            <a:r>
              <a:rPr lang="fr-BE" sz="1600" dirty="0" smtClean="0"/>
              <a:t> </a:t>
            </a:r>
            <a:r>
              <a:rPr lang="fr-BE" sz="1600" dirty="0" err="1" smtClean="0"/>
              <a:t>digitization</a:t>
            </a:r>
            <a:r>
              <a:rPr lang="fr-BE" sz="1600" dirty="0" smtClean="0"/>
              <a:t> </a:t>
            </a:r>
            <a:r>
              <a:rPr lang="fr-BE" sz="1600" dirty="0" err="1" smtClean="0"/>
              <a:t>requests</a:t>
            </a:r>
            <a:r>
              <a:rPr lang="fr-BE" sz="1600" dirty="0" smtClean="0"/>
              <a:t> » pour les BX</a:t>
            </a:r>
          </a:p>
          <a:p>
            <a:pPr lvl="1"/>
            <a:r>
              <a:rPr lang="fr-BE" sz="1600" dirty="0" smtClean="0"/>
              <a:t>Attribuer la RSL à tous les usagers</a:t>
            </a:r>
          </a:p>
          <a:p>
            <a:pPr marL="411480" lvl="1" indent="0">
              <a:buNone/>
            </a:pPr>
            <a:endParaRPr lang="fr-BE" sz="1600" dirty="0"/>
          </a:p>
          <a:p>
            <a:r>
              <a:rPr lang="fr-BE" sz="1800" dirty="0"/>
              <a:t>Adapter le plugin pour permettre la facturation des</a:t>
            </a:r>
          </a:p>
          <a:p>
            <a:pPr lvl="1"/>
            <a:r>
              <a:rPr lang="fr-BE" sz="1600" dirty="0"/>
              <a:t>Patron </a:t>
            </a:r>
            <a:r>
              <a:rPr lang="fr-BE" sz="1600" dirty="0" err="1"/>
              <a:t>digitization</a:t>
            </a:r>
            <a:r>
              <a:rPr lang="fr-BE" sz="1600" dirty="0"/>
              <a:t> </a:t>
            </a:r>
            <a:r>
              <a:rPr lang="fr-BE" sz="1600" dirty="0" err="1"/>
              <a:t>requests</a:t>
            </a:r>
            <a:endParaRPr lang="fr-BE" sz="1600" dirty="0"/>
          </a:p>
          <a:p>
            <a:pPr lvl="1"/>
            <a:r>
              <a:rPr lang="fr-BE" sz="1600" dirty="0"/>
              <a:t>Patron </a:t>
            </a:r>
            <a:r>
              <a:rPr lang="fr-BE" sz="1600" dirty="0" err="1"/>
              <a:t>electronic</a:t>
            </a:r>
            <a:r>
              <a:rPr lang="fr-BE" sz="1600" dirty="0"/>
              <a:t> </a:t>
            </a:r>
            <a:r>
              <a:rPr lang="fr-BE" sz="1600" dirty="0" err="1"/>
              <a:t>digitization</a:t>
            </a:r>
            <a:r>
              <a:rPr lang="fr-BE" sz="1600" dirty="0"/>
              <a:t> </a:t>
            </a:r>
            <a:r>
              <a:rPr lang="fr-BE" sz="1600" dirty="0" err="1"/>
              <a:t>requests</a:t>
            </a:r>
            <a:endParaRPr lang="fr-BE" dirty="0" smtClean="0"/>
          </a:p>
          <a:p>
            <a:pPr lvl="1"/>
            <a:endParaRPr lang="fr-BE" sz="1600" dirty="0" smtClean="0"/>
          </a:p>
          <a:p>
            <a:r>
              <a:rPr lang="fr-BE" sz="1800" dirty="0"/>
              <a:t>Faire des </a:t>
            </a:r>
            <a:r>
              <a:rPr lang="fr-BE" sz="1800" dirty="0" smtClean="0"/>
              <a:t>tests</a:t>
            </a:r>
            <a:endParaRPr lang="fr-BE" sz="1800" dirty="0"/>
          </a:p>
          <a:p>
            <a:endParaRPr lang="fr-BE" sz="1800" dirty="0"/>
          </a:p>
          <a:p>
            <a:r>
              <a:rPr lang="fr-BE" sz="1800" dirty="0" smtClean="0"/>
              <a:t>Création d’un compte unique dans Impala et Subito</a:t>
            </a:r>
          </a:p>
          <a:p>
            <a:endParaRPr lang="fr-BE" sz="1800" dirty="0" smtClean="0"/>
          </a:p>
          <a:p>
            <a:endParaRPr lang="fr-BE" dirty="0"/>
          </a:p>
          <a:p>
            <a:endParaRPr lang="fr-BE" dirty="0"/>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34</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1976039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 To do » avant la mise en </a:t>
            </a:r>
            <a:r>
              <a:rPr lang="fr-BE" sz="2800" dirty="0" smtClean="0"/>
              <a:t>route</a:t>
            </a:r>
            <a:endParaRPr lang="en-US" sz="2800" dirty="0"/>
          </a:p>
        </p:txBody>
      </p:sp>
      <p:sp>
        <p:nvSpPr>
          <p:cNvPr id="3" name="Espace réservé du contenu 2"/>
          <p:cNvSpPr>
            <a:spLocks noGrp="1"/>
          </p:cNvSpPr>
          <p:nvPr>
            <p:ph idx="1"/>
          </p:nvPr>
        </p:nvSpPr>
        <p:spPr/>
        <p:txBody>
          <a:bodyPr>
            <a:normAutofit fontScale="92500" lnSpcReduction="10000"/>
          </a:bodyPr>
          <a:lstStyle/>
          <a:p>
            <a:r>
              <a:rPr lang="fr-BE" sz="1800" dirty="0"/>
              <a:t>Réaliser un « How to » expliquant les « Patron </a:t>
            </a:r>
            <a:r>
              <a:rPr lang="fr-BE" sz="1800" dirty="0" err="1"/>
              <a:t>electronic</a:t>
            </a:r>
            <a:r>
              <a:rPr lang="fr-BE" sz="1800" dirty="0"/>
              <a:t> </a:t>
            </a:r>
            <a:r>
              <a:rPr lang="fr-BE" sz="1800" dirty="0" err="1"/>
              <a:t>digitization</a:t>
            </a:r>
            <a:r>
              <a:rPr lang="fr-BE" sz="1800" dirty="0"/>
              <a:t> </a:t>
            </a:r>
            <a:r>
              <a:rPr lang="fr-BE" sz="1800" dirty="0" err="1"/>
              <a:t>requests</a:t>
            </a:r>
            <a:r>
              <a:rPr lang="fr-BE" sz="1800" dirty="0"/>
              <a:t> »</a:t>
            </a:r>
          </a:p>
          <a:p>
            <a:endParaRPr lang="fr-BE" sz="1800" dirty="0"/>
          </a:p>
          <a:p>
            <a:r>
              <a:rPr lang="fr-BE" sz="1800" dirty="0"/>
              <a:t>Refaire un « How to » simplifié réexpliquant le « Manage </a:t>
            </a:r>
            <a:r>
              <a:rPr lang="fr-BE" sz="1800" dirty="0" err="1" smtClean="0"/>
              <a:t>fulfillment</a:t>
            </a:r>
            <a:r>
              <a:rPr lang="fr-BE" sz="1800" dirty="0" smtClean="0"/>
              <a:t> options</a:t>
            </a:r>
            <a:r>
              <a:rPr lang="fr-BE" sz="1800" dirty="0"/>
              <a:t> » digital pour les </a:t>
            </a:r>
            <a:r>
              <a:rPr lang="fr-BE" sz="1800" dirty="0" err="1"/>
              <a:t>lending</a:t>
            </a:r>
            <a:r>
              <a:rPr lang="fr-BE" sz="1800" dirty="0"/>
              <a:t> </a:t>
            </a:r>
            <a:r>
              <a:rPr lang="fr-BE" sz="1800" dirty="0" err="1"/>
              <a:t>requests</a:t>
            </a:r>
            <a:endParaRPr lang="fr-BE" sz="1800" dirty="0"/>
          </a:p>
          <a:p>
            <a:pPr marL="411480" lvl="1" indent="0">
              <a:buNone/>
            </a:pPr>
            <a:endParaRPr lang="fr-BE" dirty="0"/>
          </a:p>
          <a:p>
            <a:r>
              <a:rPr lang="fr-BE" sz="1800" dirty="0" smtClean="0"/>
              <a:t>Refaire le </a:t>
            </a:r>
            <a:r>
              <a:rPr lang="fr-BE" sz="1800" dirty="0" err="1" smtClean="0"/>
              <a:t>pptx</a:t>
            </a:r>
            <a:r>
              <a:rPr lang="fr-BE" sz="1800" dirty="0" smtClean="0"/>
              <a:t> de la formation avec la RSL et la nouvelle interface</a:t>
            </a:r>
          </a:p>
          <a:p>
            <a:endParaRPr lang="fr-BE" sz="1800" dirty="0"/>
          </a:p>
          <a:p>
            <a:r>
              <a:rPr lang="fr-BE" sz="1800" dirty="0" smtClean="0"/>
              <a:t>Créer un </a:t>
            </a:r>
            <a:r>
              <a:rPr lang="fr-BE" sz="1800" dirty="0" err="1" smtClean="0"/>
              <a:t>dashboard</a:t>
            </a:r>
            <a:r>
              <a:rPr lang="fr-BE" sz="1800" dirty="0" smtClean="0"/>
              <a:t> dans </a:t>
            </a:r>
            <a:r>
              <a:rPr lang="fr-BE" sz="1800" dirty="0" err="1" smtClean="0"/>
              <a:t>Analytics</a:t>
            </a:r>
            <a:endParaRPr lang="fr-BE" sz="1800" dirty="0" smtClean="0"/>
          </a:p>
          <a:p>
            <a:endParaRPr lang="fr-BE" dirty="0"/>
          </a:p>
          <a:p>
            <a:r>
              <a:rPr lang="fr-BE" sz="1800" dirty="0" smtClean="0"/>
              <a:t>Insérer dans un dossier partagé :</a:t>
            </a:r>
          </a:p>
          <a:p>
            <a:pPr lvl="1"/>
            <a:r>
              <a:rPr lang="fr-BE" sz="1600" dirty="0"/>
              <a:t>l</a:t>
            </a:r>
            <a:r>
              <a:rPr lang="fr-BE" sz="1600" dirty="0" smtClean="0"/>
              <a:t>e planning de la semaine</a:t>
            </a:r>
          </a:p>
          <a:p>
            <a:pPr lvl="1"/>
            <a:r>
              <a:rPr lang="fr-BE" sz="1600" dirty="0"/>
              <a:t>u</a:t>
            </a:r>
            <a:r>
              <a:rPr lang="fr-BE" sz="1600" dirty="0" smtClean="0"/>
              <a:t>n calendrier pour les congés</a:t>
            </a:r>
          </a:p>
          <a:p>
            <a:pPr lvl="1"/>
            <a:r>
              <a:rPr lang="fr-BE" sz="1600" dirty="0"/>
              <a:t>u</a:t>
            </a:r>
            <a:r>
              <a:rPr lang="fr-BE" sz="1600" dirty="0" smtClean="0"/>
              <a:t>n fichier reprenant les différentes informations nécessaires à la facturation (OTP,…)</a:t>
            </a:r>
          </a:p>
          <a:p>
            <a:pPr lvl="1"/>
            <a:r>
              <a:rPr lang="fr-BE" sz="1600" dirty="0"/>
              <a:t>u</a:t>
            </a:r>
            <a:r>
              <a:rPr lang="fr-BE" sz="1600" dirty="0" smtClean="0"/>
              <a:t>n fichier reprenant les particularités de chaque (anciennes) RSL</a:t>
            </a:r>
          </a:p>
          <a:p>
            <a:pPr lvl="1"/>
            <a:r>
              <a:rPr lang="fr-BE" sz="1600" dirty="0"/>
              <a:t>u</a:t>
            </a:r>
            <a:r>
              <a:rPr lang="fr-BE" sz="1600" dirty="0" smtClean="0"/>
              <a:t>n fichier reprenant les principales ressources utilisées par chaque RSL </a:t>
            </a:r>
            <a:r>
              <a:rPr lang="fr-BE" sz="1600" dirty="0"/>
              <a:t>pour trouver dans une autre bibliothèque un document non présent à </a:t>
            </a:r>
            <a:r>
              <a:rPr lang="fr-BE" sz="1600" dirty="0" smtClean="0"/>
              <a:t>l’</a:t>
            </a:r>
            <a:r>
              <a:rPr lang="fr-BE" sz="1600" dirty="0" err="1" smtClean="0"/>
              <a:t>ULiège</a:t>
            </a:r>
            <a:endParaRPr lang="fr-BE" sz="1600" dirty="0" smtClean="0"/>
          </a:p>
          <a:p>
            <a:pPr lvl="1"/>
            <a:r>
              <a:rPr lang="fr-BE" sz="1600" dirty="0" smtClean="0"/>
              <a:t>une feuille de route</a:t>
            </a:r>
            <a:endParaRPr lang="en-US" sz="16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35</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317532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smtClean="0"/>
              <a:t>Feuille de route (extrait)</a:t>
            </a:r>
            <a:endParaRPr lang="en-US" sz="3000" dirty="0"/>
          </a:p>
        </p:txBody>
      </p:sp>
      <p:sp>
        <p:nvSpPr>
          <p:cNvPr id="3" name="Espace réservé du contenu 2"/>
          <p:cNvSpPr>
            <a:spLocks noGrp="1"/>
          </p:cNvSpPr>
          <p:nvPr>
            <p:ph idx="1"/>
          </p:nvPr>
        </p:nvSpPr>
        <p:spPr/>
        <p:txBody>
          <a:bodyPr/>
          <a:lstStyle/>
          <a:p>
            <a:pPr lvl="0"/>
            <a:r>
              <a:rPr lang="fr-BE" dirty="0"/>
              <a:t>Demandes d’un membre du personnel ULg / CHU ou master / doctorant</a:t>
            </a:r>
            <a:endParaRPr lang="en-US" sz="1800" dirty="0"/>
          </a:p>
          <a:p>
            <a:pPr lvl="1"/>
            <a:r>
              <a:rPr lang="fr-BE" dirty="0"/>
              <a:t>Si dans collection </a:t>
            </a:r>
            <a:r>
              <a:rPr lang="fr-BE" dirty="0" smtClean="0"/>
              <a:t>papier de l’</a:t>
            </a:r>
            <a:r>
              <a:rPr lang="fr-BE" dirty="0" err="1" smtClean="0"/>
              <a:t>ULiège</a:t>
            </a:r>
            <a:r>
              <a:rPr lang="fr-BE" dirty="0" smtClean="0"/>
              <a:t> </a:t>
            </a:r>
            <a:r>
              <a:rPr lang="fr-BE" dirty="0"/>
              <a:t>alors digitalisation partielle (gratuit)</a:t>
            </a:r>
            <a:endParaRPr lang="en-US" sz="1600" dirty="0"/>
          </a:p>
          <a:p>
            <a:pPr lvl="1"/>
            <a:r>
              <a:rPr lang="fr-BE" dirty="0"/>
              <a:t>Si dans collection électronique </a:t>
            </a:r>
            <a:r>
              <a:rPr lang="fr-BE" dirty="0" smtClean="0"/>
              <a:t>de l’</a:t>
            </a:r>
            <a:r>
              <a:rPr lang="fr-BE" dirty="0" err="1" smtClean="0"/>
              <a:t>ULiège</a:t>
            </a:r>
            <a:r>
              <a:rPr lang="fr-BE" dirty="0" smtClean="0"/>
              <a:t> alors </a:t>
            </a:r>
            <a:r>
              <a:rPr lang="fr-BE" dirty="0"/>
              <a:t>envoi par mail de l’url (gratuit)</a:t>
            </a:r>
            <a:endParaRPr lang="en-US" sz="1600" dirty="0"/>
          </a:p>
          <a:p>
            <a:pPr lvl="1"/>
            <a:r>
              <a:rPr lang="fr-BE" dirty="0"/>
              <a:t>Si pas dans collection </a:t>
            </a:r>
            <a:r>
              <a:rPr lang="fr-BE" dirty="0" err="1"/>
              <a:t>ULiège</a:t>
            </a:r>
            <a:r>
              <a:rPr lang="fr-BE" dirty="0"/>
              <a:t> alors </a:t>
            </a:r>
            <a:r>
              <a:rPr lang="fr-BE" dirty="0" smtClean="0"/>
              <a:t>PIB (</a:t>
            </a:r>
            <a:r>
              <a:rPr lang="fr-BE" dirty="0" err="1" smtClean="0"/>
              <a:t>borrowing</a:t>
            </a:r>
            <a:r>
              <a:rPr lang="fr-BE" dirty="0" smtClean="0"/>
              <a:t> </a:t>
            </a:r>
            <a:r>
              <a:rPr lang="fr-BE" dirty="0" err="1" smtClean="0"/>
              <a:t>request</a:t>
            </a:r>
            <a:r>
              <a:rPr lang="fr-BE" dirty="0" smtClean="0"/>
              <a:t>, payant)</a:t>
            </a:r>
          </a:p>
          <a:p>
            <a:pPr marL="411480" lvl="1" indent="0">
              <a:buNone/>
            </a:pPr>
            <a:endParaRPr lang="en-US" sz="1600" dirty="0"/>
          </a:p>
          <a:p>
            <a:pPr lvl="0"/>
            <a:r>
              <a:rPr lang="fr-BE" dirty="0"/>
              <a:t>Demandes d’un BX</a:t>
            </a:r>
            <a:endParaRPr lang="en-US" sz="1800" dirty="0"/>
          </a:p>
          <a:p>
            <a:pPr lvl="1"/>
            <a:r>
              <a:rPr lang="fr-BE" dirty="0"/>
              <a:t>Si dans collection </a:t>
            </a:r>
            <a:r>
              <a:rPr lang="fr-BE" dirty="0" smtClean="0"/>
              <a:t>papier de l’</a:t>
            </a:r>
            <a:r>
              <a:rPr lang="fr-BE" dirty="0" err="1" smtClean="0"/>
              <a:t>ULiège</a:t>
            </a:r>
            <a:r>
              <a:rPr lang="fr-BE" dirty="0" smtClean="0"/>
              <a:t> </a:t>
            </a:r>
            <a:r>
              <a:rPr lang="fr-BE" dirty="0"/>
              <a:t>alors patron </a:t>
            </a:r>
            <a:r>
              <a:rPr lang="fr-BE" dirty="0" err="1"/>
              <a:t>digitization</a:t>
            </a:r>
            <a:r>
              <a:rPr lang="fr-BE" dirty="0"/>
              <a:t> </a:t>
            </a:r>
            <a:r>
              <a:rPr lang="fr-BE" dirty="0" err="1"/>
              <a:t>request</a:t>
            </a:r>
            <a:r>
              <a:rPr lang="fr-BE" dirty="0"/>
              <a:t> (payant)</a:t>
            </a:r>
            <a:endParaRPr lang="en-US" sz="1600" dirty="0"/>
          </a:p>
          <a:p>
            <a:pPr lvl="1"/>
            <a:r>
              <a:rPr lang="fr-BE" dirty="0"/>
              <a:t>Si dans collection électronique </a:t>
            </a:r>
            <a:r>
              <a:rPr lang="fr-BE" dirty="0" smtClean="0"/>
              <a:t>de l’</a:t>
            </a:r>
            <a:r>
              <a:rPr lang="fr-BE" dirty="0" err="1" smtClean="0"/>
              <a:t>ULiège</a:t>
            </a:r>
            <a:r>
              <a:rPr lang="fr-BE" dirty="0" smtClean="0"/>
              <a:t> alors </a:t>
            </a:r>
            <a:r>
              <a:rPr lang="fr-BE" dirty="0"/>
              <a:t>patron </a:t>
            </a:r>
            <a:r>
              <a:rPr lang="fr-BE" dirty="0" err="1"/>
              <a:t>electronic</a:t>
            </a:r>
            <a:r>
              <a:rPr lang="fr-BE" dirty="0"/>
              <a:t> </a:t>
            </a:r>
            <a:r>
              <a:rPr lang="fr-BE" dirty="0" err="1"/>
              <a:t>digitization</a:t>
            </a:r>
            <a:r>
              <a:rPr lang="fr-BE" dirty="0"/>
              <a:t> </a:t>
            </a:r>
            <a:r>
              <a:rPr lang="fr-BE" dirty="0" err="1"/>
              <a:t>request</a:t>
            </a:r>
            <a:r>
              <a:rPr lang="fr-BE" dirty="0"/>
              <a:t> (payant)</a:t>
            </a:r>
            <a:endParaRPr lang="en-US" sz="1600" dirty="0"/>
          </a:p>
          <a:p>
            <a:pPr lvl="1"/>
            <a:r>
              <a:rPr lang="fr-BE" dirty="0"/>
              <a:t>Si pas dans collection </a:t>
            </a:r>
            <a:r>
              <a:rPr lang="fr-BE" dirty="0" err="1"/>
              <a:t>ULiège</a:t>
            </a:r>
            <a:r>
              <a:rPr lang="fr-BE" dirty="0"/>
              <a:t> alors </a:t>
            </a:r>
            <a:r>
              <a:rPr lang="fr-BE" dirty="0" smtClean="0"/>
              <a:t>PIB (</a:t>
            </a:r>
            <a:r>
              <a:rPr lang="fr-BE" dirty="0" err="1" smtClean="0"/>
              <a:t>borrowing</a:t>
            </a:r>
            <a:r>
              <a:rPr lang="fr-BE" dirty="0" smtClean="0"/>
              <a:t> </a:t>
            </a:r>
            <a:r>
              <a:rPr lang="fr-BE" dirty="0" err="1" smtClean="0"/>
              <a:t>request</a:t>
            </a:r>
            <a:r>
              <a:rPr lang="fr-BE" dirty="0" smtClean="0"/>
              <a:t>, payant)</a:t>
            </a:r>
            <a:endParaRPr lang="en-US" sz="1600" dirty="0"/>
          </a:p>
          <a:p>
            <a:pPr lvl="1"/>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36</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3485409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Une seule RSL : premières statistiques</a:t>
            </a:r>
            <a:br>
              <a:rPr lang="fr-BE" dirty="0" smtClean="0"/>
            </a:br>
            <a:r>
              <a:rPr lang="fr-BE" dirty="0" err="1" smtClean="0"/>
              <a:t>Borrowing</a:t>
            </a:r>
            <a:r>
              <a:rPr lang="fr-BE" dirty="0" smtClean="0"/>
              <a:t> </a:t>
            </a:r>
            <a:r>
              <a:rPr lang="fr-BE" dirty="0" err="1" smtClean="0"/>
              <a:t>requests</a:t>
            </a:r>
            <a:r>
              <a:rPr lang="fr-BE" dirty="0" smtClean="0"/>
              <a:t> </a:t>
            </a:r>
            <a:endParaRPr lang="en-US"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27820831"/>
              </p:ext>
            </p:extLst>
          </p:nvPr>
        </p:nvGraphicFramePr>
        <p:xfrm>
          <a:off x="2571564" y="1612404"/>
          <a:ext cx="3352800" cy="1108710"/>
        </p:xfrm>
        <a:graphic>
          <a:graphicData uri="http://schemas.openxmlformats.org/drawingml/2006/table">
            <a:tbl>
              <a:tblPr>
                <a:tableStyleId>{5C22544A-7EE6-4342-B048-85BDC9FD1C3A}</a:tableStyleId>
              </a:tblPr>
              <a:tblGrid>
                <a:gridCol w="2464641"/>
                <a:gridCol w="888159"/>
              </a:tblGrid>
              <a:tr h="190500">
                <a:tc gridSpan="2">
                  <a:txBody>
                    <a:bodyPr/>
                    <a:lstStyle/>
                    <a:p>
                      <a:pPr algn="l" fontAlgn="t"/>
                      <a:r>
                        <a:rPr lang="fr-BE" sz="1200" u="none" strike="noStrike" dirty="0">
                          <a:effectLst/>
                        </a:rPr>
                        <a:t>Nombre de </a:t>
                      </a:r>
                      <a:r>
                        <a:rPr lang="fr-BE" sz="1200" u="none" strike="noStrike" dirty="0" err="1">
                          <a:effectLst/>
                        </a:rPr>
                        <a:t>borrowing</a:t>
                      </a:r>
                      <a:r>
                        <a:rPr lang="fr-BE" sz="1200" u="none" strike="noStrike" dirty="0">
                          <a:effectLst/>
                        </a:rPr>
                        <a:t> </a:t>
                      </a:r>
                      <a:r>
                        <a:rPr lang="fr-BE" sz="1200" u="none" strike="noStrike" dirty="0" err="1">
                          <a:effectLst/>
                        </a:rPr>
                        <a:t>requests</a:t>
                      </a:r>
                      <a:r>
                        <a:rPr lang="fr-BE" sz="1200" u="none" strike="noStrike" dirty="0">
                          <a:effectLst/>
                        </a:rPr>
                        <a:t> par mois</a:t>
                      </a:r>
                      <a:endParaRPr lang="fr-BE" sz="1200" b="1" i="0" u="none" strike="noStrike" dirty="0">
                        <a:solidFill>
                          <a:srgbClr val="333399"/>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90500">
                <a:tc>
                  <a:txBody>
                    <a:bodyPr/>
                    <a:lstStyle/>
                    <a:p>
                      <a:pPr algn="l" fontAlgn="t"/>
                      <a:r>
                        <a:rPr lang="en-US" sz="1100" u="none" strike="noStrike" dirty="0">
                          <a:effectLst/>
                        </a:rPr>
                        <a:t>Borrowing Creation Month</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err="1">
                          <a:effectLst/>
                        </a:rPr>
                        <a:t>Num</a:t>
                      </a:r>
                      <a:r>
                        <a:rPr lang="en-US" sz="1100" u="none" strike="noStrike" dirty="0">
                          <a:effectLst/>
                        </a:rPr>
                        <a:t> of Requests</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dirty="0">
                          <a:effectLst/>
                        </a:rPr>
                        <a:t>January</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191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a:effectLst/>
                        </a:rPr>
                        <a:t>February</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128</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b="1" u="none" strike="noStrike" dirty="0">
                          <a:effectLst/>
                        </a:rPr>
                        <a:t>Grand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319</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37</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pic>
        <p:nvPicPr>
          <p:cNvPr id="10" name="image1.png" descr="image1.png"/>
          <p:cNvPicPr>
            <a:picLocks noChangeAspect="1"/>
          </p:cNvPicPr>
          <p:nvPr/>
        </p:nvPicPr>
        <p:blipFill>
          <a:blip r:embed="rId2"/>
          <a:stretch>
            <a:fillRect/>
          </a:stretch>
        </p:blipFill>
        <p:spPr>
          <a:xfrm>
            <a:off x="311751" y="3428999"/>
            <a:ext cx="3756193" cy="1872209"/>
          </a:xfrm>
          <a:prstGeom prst="rect">
            <a:avLst/>
          </a:prstGeom>
          <a:ln>
            <a:solidFill>
              <a:schemeClr val="tx1"/>
            </a:solidFill>
          </a:ln>
        </p:spPr>
      </p:pic>
      <p:pic>
        <p:nvPicPr>
          <p:cNvPr id="11" name="image1.png" descr="image1.png"/>
          <p:cNvPicPr>
            <a:picLocks noChangeAspect="1"/>
          </p:cNvPicPr>
          <p:nvPr/>
        </p:nvPicPr>
        <p:blipFill>
          <a:blip r:embed="rId3"/>
          <a:stretch>
            <a:fillRect/>
          </a:stretch>
        </p:blipFill>
        <p:spPr>
          <a:xfrm>
            <a:off x="4494180" y="3426102"/>
            <a:ext cx="3762006" cy="1875106"/>
          </a:xfrm>
          <a:prstGeom prst="rect">
            <a:avLst/>
          </a:prstGeom>
          <a:ln>
            <a:solidFill>
              <a:schemeClr val="tx1"/>
            </a:solidFill>
          </a:ln>
        </p:spPr>
      </p:pic>
    </p:spTree>
    <p:extLst>
      <p:ext uri="{BB962C8B-B14F-4D97-AF65-F5344CB8AC3E}">
        <p14:creationId xmlns:p14="http://schemas.microsoft.com/office/powerpoint/2010/main" val="1171360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Une seule RSL : premières statistiques</a:t>
            </a:r>
            <a:br>
              <a:rPr lang="fr-BE" dirty="0" smtClean="0"/>
            </a:br>
            <a:r>
              <a:rPr lang="fr-BE" dirty="0" err="1" smtClean="0"/>
              <a:t>Borrowing</a:t>
            </a:r>
            <a:r>
              <a:rPr lang="fr-BE" dirty="0" smtClean="0"/>
              <a:t> </a:t>
            </a:r>
            <a:r>
              <a:rPr lang="fr-BE" dirty="0" err="1" smtClean="0"/>
              <a:t>requests</a:t>
            </a:r>
            <a:r>
              <a:rPr lang="fr-BE" dirty="0" smtClean="0"/>
              <a:t> </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38</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3137240459"/>
              </p:ext>
            </p:extLst>
          </p:nvPr>
        </p:nvGraphicFramePr>
        <p:xfrm>
          <a:off x="2328137" y="1772816"/>
          <a:ext cx="3839654" cy="1299210"/>
        </p:xfrm>
        <a:graphic>
          <a:graphicData uri="http://schemas.openxmlformats.org/drawingml/2006/table">
            <a:tbl>
              <a:tblPr>
                <a:tableStyleId>{5C22544A-7EE6-4342-B048-85BDC9FD1C3A}</a:tableStyleId>
              </a:tblPr>
              <a:tblGrid>
                <a:gridCol w="1581150"/>
                <a:gridCol w="1369504"/>
                <a:gridCol w="889000"/>
              </a:tblGrid>
              <a:tr h="190500">
                <a:tc gridSpan="3">
                  <a:txBody>
                    <a:bodyPr/>
                    <a:lstStyle/>
                    <a:p>
                      <a:pPr algn="l" fontAlgn="t"/>
                      <a:r>
                        <a:rPr lang="fr-BE" sz="1200" u="none" strike="noStrike" dirty="0">
                          <a:effectLst/>
                        </a:rPr>
                        <a:t>Nombre de </a:t>
                      </a:r>
                      <a:r>
                        <a:rPr lang="fr-BE" sz="1200" u="none" strike="noStrike" dirty="0" err="1">
                          <a:effectLst/>
                        </a:rPr>
                        <a:t>borrowing</a:t>
                      </a:r>
                      <a:r>
                        <a:rPr lang="fr-BE" sz="1200" u="none" strike="noStrike" dirty="0">
                          <a:effectLst/>
                        </a:rPr>
                        <a:t> </a:t>
                      </a:r>
                      <a:r>
                        <a:rPr lang="fr-BE" sz="1200" u="none" strike="noStrike" dirty="0" err="1">
                          <a:effectLst/>
                        </a:rPr>
                        <a:t>requests</a:t>
                      </a:r>
                      <a:r>
                        <a:rPr lang="fr-BE" sz="1200" u="none" strike="noStrike" dirty="0">
                          <a:effectLst/>
                        </a:rPr>
                        <a:t> par créateur</a:t>
                      </a:r>
                      <a:endParaRPr lang="fr-BE" sz="1200" b="1" i="0" u="none" strike="noStrike" dirty="0">
                        <a:solidFill>
                          <a:srgbClr val="333399"/>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190500">
                <a:tc>
                  <a:txBody>
                    <a:bodyPr/>
                    <a:lstStyle/>
                    <a:p>
                      <a:pPr algn="l" fontAlgn="t"/>
                      <a:r>
                        <a:rPr lang="en-US" sz="1100" u="none" strike="noStrike" dirty="0">
                          <a:effectLst/>
                        </a:rPr>
                        <a:t>Borrowing Creation Year</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100" u="none" strike="noStrike" dirty="0">
                          <a:effectLst/>
                        </a:rPr>
                        <a:t>Creator</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rowSpan="3">
                  <a:txBody>
                    <a:bodyPr/>
                    <a:lstStyle/>
                    <a:p>
                      <a:pPr algn="l" fontAlgn="t"/>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100" u="none" strike="noStrike">
                          <a:effectLst/>
                        </a:rPr>
                        <a:t>Documentalistes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US" sz="1100" u="none" strike="noStrike">
                          <a:effectLst/>
                        </a:rPr>
                        <a:t>124</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vMerge="1">
                  <a:txBody>
                    <a:bodyPr/>
                    <a:lstStyle/>
                    <a:p>
                      <a:endParaRPr lang="en-US"/>
                    </a:p>
                  </a:txBody>
                  <a:tcPr/>
                </a:tc>
                <a:tc>
                  <a:txBody>
                    <a:bodyPr/>
                    <a:lstStyle/>
                    <a:p>
                      <a:pPr algn="l" fontAlgn="t"/>
                      <a:r>
                        <a:rPr lang="en-US" sz="1100" u="none" strike="noStrike">
                          <a:effectLst/>
                        </a:rPr>
                        <a:t>Formulaire vierge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US" sz="1100" u="none" strike="noStrike">
                          <a:effectLst/>
                        </a:rPr>
                        <a:t>154</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vMerge="1">
                  <a:txBody>
                    <a:bodyPr/>
                    <a:lstStyle/>
                    <a:p>
                      <a:endParaRPr lang="en-US"/>
                    </a:p>
                  </a:txBody>
                  <a:tcPr/>
                </a:tc>
                <a:tc>
                  <a:txBody>
                    <a:bodyPr/>
                    <a:lstStyle/>
                    <a:p>
                      <a:pPr algn="l" fontAlgn="t"/>
                      <a:r>
                        <a:rPr lang="en-US" sz="1100" u="none" strike="noStrike">
                          <a:effectLst/>
                        </a:rPr>
                        <a:t>Services Primo</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fontAlgn="t"/>
                      <a:r>
                        <a:rPr lang="en-US" sz="1100" b="1" u="none" strike="noStrike" dirty="0">
                          <a:effectLst/>
                        </a:rPr>
                        <a:t>2018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100" b="1"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US" sz="1100" b="1" u="none" strike="noStrike" dirty="0">
                          <a:effectLst/>
                        </a:rPr>
                        <a:t>344</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8" name="image1.png" descr="image1.png"/>
          <p:cNvPicPr>
            <a:picLocks noChangeAspect="1"/>
          </p:cNvPicPr>
          <p:nvPr/>
        </p:nvPicPr>
        <p:blipFill>
          <a:blip r:embed="rId2"/>
          <a:stretch>
            <a:fillRect/>
          </a:stretch>
        </p:blipFill>
        <p:spPr>
          <a:xfrm>
            <a:off x="2021023" y="3493264"/>
            <a:ext cx="4453882" cy="2219960"/>
          </a:xfrm>
          <a:prstGeom prst="rect">
            <a:avLst/>
          </a:prstGeom>
          <a:ln>
            <a:solidFill>
              <a:schemeClr val="tx1"/>
            </a:solidFill>
          </a:ln>
        </p:spPr>
      </p:pic>
    </p:spTree>
    <p:extLst>
      <p:ext uri="{BB962C8B-B14F-4D97-AF65-F5344CB8AC3E}">
        <p14:creationId xmlns:p14="http://schemas.microsoft.com/office/powerpoint/2010/main" val="2985822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Une seule RSL : premières statistiques</a:t>
            </a:r>
            <a:br>
              <a:rPr lang="fr-BE" dirty="0" smtClean="0"/>
            </a:br>
            <a:r>
              <a:rPr lang="fr-BE" dirty="0" err="1" smtClean="0"/>
              <a:t>Lending</a:t>
            </a:r>
            <a:r>
              <a:rPr lang="fr-BE" dirty="0" smtClean="0"/>
              <a:t> </a:t>
            </a:r>
            <a:r>
              <a:rPr lang="fr-BE" dirty="0" err="1" smtClean="0"/>
              <a:t>requests</a:t>
            </a:r>
            <a:r>
              <a:rPr lang="fr-BE" dirty="0" smtClean="0"/>
              <a:t> </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39</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300875547"/>
              </p:ext>
            </p:extLst>
          </p:nvPr>
        </p:nvGraphicFramePr>
        <p:xfrm>
          <a:off x="2641414" y="1637927"/>
          <a:ext cx="3213100" cy="1108710"/>
        </p:xfrm>
        <a:graphic>
          <a:graphicData uri="http://schemas.openxmlformats.org/drawingml/2006/table">
            <a:tbl>
              <a:tblPr>
                <a:tableStyleId>{5C22544A-7EE6-4342-B048-85BDC9FD1C3A}</a:tableStyleId>
              </a:tblPr>
              <a:tblGrid>
                <a:gridCol w="2311400"/>
                <a:gridCol w="901700"/>
              </a:tblGrid>
              <a:tr h="190500">
                <a:tc gridSpan="2">
                  <a:txBody>
                    <a:bodyPr/>
                    <a:lstStyle/>
                    <a:p>
                      <a:pPr algn="l" fontAlgn="t"/>
                      <a:r>
                        <a:rPr lang="fr-BE" sz="1200" u="none" strike="noStrike" dirty="0">
                          <a:effectLst/>
                        </a:rPr>
                        <a:t>Nombre de </a:t>
                      </a:r>
                      <a:r>
                        <a:rPr lang="fr-BE" sz="1200" u="none" strike="noStrike" dirty="0" err="1">
                          <a:effectLst/>
                        </a:rPr>
                        <a:t>lending</a:t>
                      </a:r>
                      <a:r>
                        <a:rPr lang="fr-BE" sz="1200" u="none" strike="noStrike" dirty="0">
                          <a:effectLst/>
                        </a:rPr>
                        <a:t> </a:t>
                      </a:r>
                      <a:r>
                        <a:rPr lang="fr-BE" sz="1200" u="none" strike="noStrike" dirty="0" err="1">
                          <a:effectLst/>
                        </a:rPr>
                        <a:t>requests</a:t>
                      </a:r>
                      <a:r>
                        <a:rPr lang="fr-BE" sz="1200" u="none" strike="noStrike" dirty="0">
                          <a:effectLst/>
                        </a:rPr>
                        <a:t> par mois</a:t>
                      </a:r>
                      <a:endParaRPr lang="fr-BE" sz="1200" b="1" i="0" u="none" strike="noStrike" dirty="0">
                        <a:solidFill>
                          <a:srgbClr val="333399"/>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90500">
                <a:tc>
                  <a:txBody>
                    <a:bodyPr/>
                    <a:lstStyle/>
                    <a:p>
                      <a:pPr algn="l" fontAlgn="t"/>
                      <a:r>
                        <a:rPr lang="en-US" sz="1100" u="none" strike="noStrike" dirty="0">
                          <a:effectLst/>
                        </a:rPr>
                        <a:t>Lending Creation Month</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a:effectLst/>
                        </a:rPr>
                        <a:t>January</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109</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a:effectLst/>
                        </a:rPr>
                        <a:t>February</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67</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b="1" u="none" strike="noStrike" dirty="0">
                          <a:effectLst/>
                        </a:rPr>
                        <a:t>Grand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176</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image1.png" descr="image1.png"/>
          <p:cNvPicPr>
            <a:picLocks noChangeAspect="1"/>
          </p:cNvPicPr>
          <p:nvPr/>
        </p:nvPicPr>
        <p:blipFill>
          <a:blip r:embed="rId2"/>
          <a:stretch>
            <a:fillRect/>
          </a:stretch>
        </p:blipFill>
        <p:spPr>
          <a:xfrm>
            <a:off x="2295320" y="3282677"/>
            <a:ext cx="3905288" cy="1946523"/>
          </a:xfrm>
          <a:prstGeom prst="rect">
            <a:avLst/>
          </a:prstGeom>
          <a:noFill/>
          <a:ln>
            <a:solidFill>
              <a:schemeClr val="tx1"/>
            </a:solidFill>
          </a:ln>
        </p:spPr>
      </p:pic>
    </p:spTree>
    <p:extLst>
      <p:ext uri="{BB962C8B-B14F-4D97-AF65-F5344CB8AC3E}">
        <p14:creationId xmlns:p14="http://schemas.microsoft.com/office/powerpoint/2010/main" val="1985923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Borrowing</a:t>
            </a:r>
            <a:r>
              <a:rPr lang="fr-BE" dirty="0"/>
              <a:t> </a:t>
            </a:r>
            <a:r>
              <a:rPr lang="fr-BE" dirty="0" err="1"/>
              <a:t>requests</a:t>
            </a:r>
            <a:r>
              <a:rPr lang="fr-BE" dirty="0"/>
              <a:t> : workflow</a:t>
            </a:r>
            <a:endParaRPr lang="en-US" dirty="0"/>
          </a:p>
        </p:txBody>
      </p:sp>
      <p:sp>
        <p:nvSpPr>
          <p:cNvPr id="3" name="Espace réservé du contenu 2"/>
          <p:cNvSpPr>
            <a:spLocks noGrp="1"/>
          </p:cNvSpPr>
          <p:nvPr>
            <p:ph idx="1"/>
          </p:nvPr>
        </p:nvSpPr>
        <p:spPr/>
        <p:txBody>
          <a:bodyPr/>
          <a:lstStyle/>
          <a:p>
            <a:pPr marL="571500" indent="-457200">
              <a:buFont typeface="+mj-lt"/>
              <a:buAutoNum type="arabicPeriod"/>
            </a:pPr>
            <a:r>
              <a:rPr lang="fr-BE" dirty="0"/>
              <a:t>Réception d’une demande</a:t>
            </a:r>
            <a:endParaRPr lang="en-US" dirty="0"/>
          </a:p>
          <a:p>
            <a:pPr lvl="1"/>
            <a:r>
              <a:rPr lang="fr-BE" dirty="0"/>
              <a:t>A l’accueil de la bibliothèque ou par mail</a:t>
            </a:r>
            <a:endParaRPr lang="en-US" dirty="0"/>
          </a:p>
          <a:p>
            <a:pPr lvl="1"/>
            <a:r>
              <a:rPr lang="fr-BE" dirty="0"/>
              <a:t>Via Primo</a:t>
            </a:r>
            <a:endParaRPr lang="en-US" dirty="0"/>
          </a:p>
          <a:p>
            <a:pPr marL="571500" indent="-457200">
              <a:buFont typeface="+mj-lt"/>
              <a:buAutoNum type="arabicPeriod"/>
            </a:pPr>
            <a:r>
              <a:rPr lang="fr-BE" dirty="0"/>
              <a:t>Création dans Alma de la demande (si réception à l’accueil ou par mail)</a:t>
            </a:r>
            <a:endParaRPr lang="en-US" dirty="0"/>
          </a:p>
          <a:p>
            <a:pPr marL="571500" indent="-457200">
              <a:buFont typeface="+mj-lt"/>
              <a:buAutoNum type="arabicPeriod"/>
            </a:pPr>
            <a:r>
              <a:rPr lang="fr-BE" dirty="0"/>
              <a:t>Prise en charge de la demande</a:t>
            </a:r>
            <a:endParaRPr lang="en-US" dirty="0"/>
          </a:p>
          <a:p>
            <a:pPr lvl="1"/>
            <a:r>
              <a:rPr lang="fr-BE" dirty="0"/>
              <a:t>Edition de la demande</a:t>
            </a:r>
            <a:endParaRPr lang="en-US" dirty="0"/>
          </a:p>
          <a:p>
            <a:pPr lvl="1"/>
            <a:r>
              <a:rPr lang="fr-BE" dirty="0"/>
              <a:t>Envoi (si nécessaire) d’une question à l’utilisateur</a:t>
            </a:r>
            <a:endParaRPr lang="en-US" dirty="0"/>
          </a:p>
          <a:p>
            <a:pPr lvl="1"/>
            <a:r>
              <a:rPr lang="fr-BE" dirty="0"/>
              <a:t>Sélection d’un partenaire</a:t>
            </a:r>
            <a:endParaRPr lang="en-US" dirty="0"/>
          </a:p>
          <a:p>
            <a:pPr marL="571500" indent="-457200">
              <a:buFont typeface="+mj-lt"/>
              <a:buAutoNum type="arabicPeriod"/>
            </a:pPr>
            <a:r>
              <a:rPr lang="fr-BE" dirty="0"/>
              <a:t>Envoi de la demande au partenaire</a:t>
            </a:r>
            <a:endParaRPr lang="en-US" dirty="0"/>
          </a:p>
          <a:p>
            <a:pPr lvl="1"/>
            <a:r>
              <a:rPr lang="fr-BE" dirty="0"/>
              <a:t>Par mail directement au partenaire</a:t>
            </a:r>
            <a:endParaRPr lang="en-US" dirty="0"/>
          </a:p>
          <a:p>
            <a:pPr lvl="1"/>
            <a:r>
              <a:rPr lang="fr-BE" dirty="0"/>
              <a:t>A un mail « bidon » pour ensuite être encodée dans un système hors ALMA, comme Impala ou Subito</a:t>
            </a:r>
            <a:endParaRPr lang="en-US" dirty="0"/>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2831768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Une seule RSL : premières statistiques</a:t>
            </a:r>
            <a:br>
              <a:rPr lang="fr-BE" dirty="0" smtClean="0"/>
            </a:br>
            <a:r>
              <a:rPr lang="fr-BE" dirty="0" err="1" smtClean="0"/>
              <a:t>Digitization</a:t>
            </a:r>
            <a:r>
              <a:rPr lang="fr-BE" dirty="0" smtClean="0"/>
              <a:t> </a:t>
            </a:r>
            <a:r>
              <a:rPr lang="fr-BE" dirty="0" err="1" smtClean="0"/>
              <a:t>requests</a:t>
            </a:r>
            <a:r>
              <a:rPr lang="fr-BE" dirty="0" smtClean="0"/>
              <a:t> et </a:t>
            </a:r>
            <a:r>
              <a:rPr lang="fr-BE" dirty="0" err="1" smtClean="0"/>
              <a:t>electronic</a:t>
            </a:r>
            <a:r>
              <a:rPr lang="fr-BE" dirty="0" smtClean="0"/>
              <a:t> </a:t>
            </a:r>
            <a:r>
              <a:rPr lang="fr-BE" dirty="0" err="1" smtClean="0"/>
              <a:t>digitization</a:t>
            </a:r>
            <a:r>
              <a:rPr lang="fr-BE" dirty="0" smtClean="0"/>
              <a:t> </a:t>
            </a:r>
            <a:r>
              <a:rPr lang="fr-BE" dirty="0" err="1" smtClean="0"/>
              <a:t>requests</a:t>
            </a:r>
            <a:r>
              <a:rPr lang="fr-BE" dirty="0" smtClean="0"/>
              <a:t> des BX</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40</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729864962"/>
              </p:ext>
            </p:extLst>
          </p:nvPr>
        </p:nvGraphicFramePr>
        <p:xfrm>
          <a:off x="1326963" y="2348880"/>
          <a:ext cx="6197366" cy="2232594"/>
        </p:xfrm>
        <a:graphic>
          <a:graphicData uri="http://schemas.openxmlformats.org/drawingml/2006/table">
            <a:tbl>
              <a:tblPr>
                <a:tableStyleId>{5C22544A-7EE6-4342-B048-85BDC9FD1C3A}</a:tableStyleId>
              </a:tblPr>
              <a:tblGrid>
                <a:gridCol w="1702178"/>
                <a:gridCol w="1702178"/>
                <a:gridCol w="1702178"/>
                <a:gridCol w="1090832"/>
              </a:tblGrid>
              <a:tr h="381390">
                <a:tc gridSpan="4">
                  <a:txBody>
                    <a:bodyPr/>
                    <a:lstStyle/>
                    <a:p>
                      <a:pPr algn="l" fontAlgn="t"/>
                      <a:r>
                        <a:rPr lang="fr-BE" sz="1200" u="none" strike="noStrike" dirty="0">
                          <a:effectLst/>
                        </a:rPr>
                        <a:t>Nombre de "Patron </a:t>
                      </a:r>
                      <a:r>
                        <a:rPr lang="fr-BE" sz="1200" u="none" strike="noStrike" dirty="0" err="1">
                          <a:effectLst/>
                        </a:rPr>
                        <a:t>digitization</a:t>
                      </a:r>
                      <a:r>
                        <a:rPr lang="fr-BE" sz="1200" u="none" strike="noStrike" dirty="0">
                          <a:effectLst/>
                        </a:rPr>
                        <a:t> </a:t>
                      </a:r>
                      <a:r>
                        <a:rPr lang="fr-BE" sz="1200" u="none" strike="noStrike" dirty="0" err="1">
                          <a:effectLst/>
                        </a:rPr>
                        <a:t>requests</a:t>
                      </a:r>
                      <a:r>
                        <a:rPr lang="fr-BE" sz="1200" u="none" strike="noStrike" dirty="0">
                          <a:effectLst/>
                        </a:rPr>
                        <a:t>" et "</a:t>
                      </a:r>
                      <a:r>
                        <a:rPr lang="fr-BE" sz="1200" u="none" strike="noStrike" dirty="0" err="1">
                          <a:effectLst/>
                        </a:rPr>
                        <a:t>Electronic</a:t>
                      </a:r>
                      <a:r>
                        <a:rPr lang="fr-BE" sz="1200" u="none" strike="noStrike" dirty="0">
                          <a:effectLst/>
                        </a:rPr>
                        <a:t> </a:t>
                      </a:r>
                      <a:r>
                        <a:rPr lang="fr-BE" sz="1200" u="none" strike="noStrike" dirty="0" err="1">
                          <a:effectLst/>
                        </a:rPr>
                        <a:t>digitization</a:t>
                      </a:r>
                      <a:r>
                        <a:rPr lang="fr-BE" sz="1200" u="none" strike="noStrike" dirty="0">
                          <a:effectLst/>
                        </a:rPr>
                        <a:t> </a:t>
                      </a:r>
                      <a:r>
                        <a:rPr lang="fr-BE" sz="1200" u="none" strike="noStrike" dirty="0" err="1">
                          <a:effectLst/>
                        </a:rPr>
                        <a:t>requests</a:t>
                      </a:r>
                      <a:r>
                        <a:rPr lang="fr-BE" sz="1200" u="none" strike="noStrike" dirty="0">
                          <a:effectLst/>
                        </a:rPr>
                        <a:t>" pour les BX</a:t>
                      </a:r>
                      <a:endParaRPr lang="fr-BE" sz="1200" b="1" i="0" u="none" strike="noStrike" dirty="0">
                        <a:solidFill>
                          <a:srgbClr val="333399"/>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93599">
                <a:tc>
                  <a:txBody>
                    <a:bodyPr/>
                    <a:lstStyle/>
                    <a:p>
                      <a:pPr algn="l" fontAlgn="t"/>
                      <a:r>
                        <a:rPr lang="en-US" sz="1100" u="none" strike="noStrike" dirty="0">
                          <a:effectLst/>
                        </a:rPr>
                        <a:t>Request Date Year</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Request Date Month</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Request Type Description</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599">
                <a:tc rowSpan="3">
                  <a:txBody>
                    <a:bodyPr/>
                    <a:lstStyle/>
                    <a:p>
                      <a:pPr algn="l" fontAlgn="t"/>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US" sz="1100" u="none" strike="noStrike">
                          <a:effectLst/>
                        </a:rPr>
                        <a:t>January</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Patron digitization request</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486">
                <a:tc vMerge="1">
                  <a:txBody>
                    <a:bodyPr/>
                    <a:lstStyle/>
                    <a:p>
                      <a:endParaRPr lang="en-US"/>
                    </a:p>
                  </a:txBody>
                  <a:tcPr/>
                </a:tc>
                <a:tc vMerge="1">
                  <a:txBody>
                    <a:bodyPr/>
                    <a:lstStyle/>
                    <a:p>
                      <a:endParaRPr lang="en-US"/>
                    </a:p>
                  </a:txBody>
                  <a:tcPr/>
                </a:tc>
                <a:tc>
                  <a:txBody>
                    <a:bodyPr/>
                    <a:lstStyle/>
                    <a:p>
                      <a:pPr algn="l" fontAlgn="t"/>
                      <a:r>
                        <a:rPr lang="en-US" sz="1100" u="none" strike="noStrike">
                          <a:effectLst/>
                        </a:rPr>
                        <a:t>Patron electronic digitization request</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599">
                <a:tc vMerge="1">
                  <a:txBody>
                    <a:bodyPr/>
                    <a:lstStyle/>
                    <a:p>
                      <a:endParaRPr lang="en-US"/>
                    </a:p>
                  </a:txBody>
                  <a:tcPr/>
                </a:tc>
                <a:tc>
                  <a:txBody>
                    <a:bodyPr/>
                    <a:lstStyle/>
                    <a:p>
                      <a:pPr algn="l" fontAlgn="t"/>
                      <a:r>
                        <a:rPr lang="en-US" sz="1100" b="1" u="none" strike="noStrike" dirty="0">
                          <a:effectLst/>
                        </a:rPr>
                        <a:t>January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82</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599">
                <a:tc rowSpan="3">
                  <a:txBody>
                    <a:bodyPr/>
                    <a:lstStyle/>
                    <a:p>
                      <a:pPr algn="l" fontAlgn="t"/>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US" sz="1100" u="none" strike="noStrike" dirty="0">
                          <a:effectLst/>
                        </a:rPr>
                        <a:t>February</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Patron digitization request</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486">
                <a:tc vMerge="1">
                  <a:txBody>
                    <a:bodyPr/>
                    <a:lstStyle/>
                    <a:p>
                      <a:endParaRPr lang="en-US"/>
                    </a:p>
                  </a:txBody>
                  <a:tcPr/>
                </a:tc>
                <a:tc vMerge="1">
                  <a:txBody>
                    <a:bodyPr/>
                    <a:lstStyle/>
                    <a:p>
                      <a:endParaRPr lang="en-US"/>
                    </a:p>
                  </a:txBody>
                  <a:tcPr/>
                </a:tc>
                <a:tc>
                  <a:txBody>
                    <a:bodyPr/>
                    <a:lstStyle/>
                    <a:p>
                      <a:pPr algn="l" fontAlgn="t"/>
                      <a:r>
                        <a:rPr lang="en-US" sz="1100" u="none" strike="noStrike">
                          <a:effectLst/>
                        </a:rPr>
                        <a:t>Patron electronic digitization request</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599">
                <a:tc vMerge="1">
                  <a:txBody>
                    <a:bodyPr/>
                    <a:lstStyle/>
                    <a:p>
                      <a:endParaRPr lang="en-US"/>
                    </a:p>
                  </a:txBody>
                  <a:tcPr/>
                </a:tc>
                <a:tc>
                  <a:txBody>
                    <a:bodyPr/>
                    <a:lstStyle/>
                    <a:p>
                      <a:pPr algn="l" fontAlgn="t"/>
                      <a:r>
                        <a:rPr lang="en-US" sz="1100" b="1" u="none" strike="noStrike" dirty="0">
                          <a:effectLst/>
                        </a:rPr>
                        <a:t>February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50</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599">
                <a:tc>
                  <a:txBody>
                    <a:bodyPr/>
                    <a:lstStyle/>
                    <a:p>
                      <a:pPr algn="l" fontAlgn="t"/>
                      <a:r>
                        <a:rPr lang="en-US" sz="1100" b="1" u="none" strike="noStrike" dirty="0">
                          <a:effectLst/>
                        </a:rPr>
                        <a:t>Grand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132</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0413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 l’accueil des bibliothèques</a:t>
            </a:r>
            <a:endParaRPr lang="en-US" dirty="0"/>
          </a:p>
        </p:txBody>
      </p:sp>
      <p:sp>
        <p:nvSpPr>
          <p:cNvPr id="3" name="Espace réservé du contenu 2"/>
          <p:cNvSpPr>
            <a:spLocks noGrp="1"/>
          </p:cNvSpPr>
          <p:nvPr>
            <p:ph idx="1"/>
          </p:nvPr>
        </p:nvSpPr>
        <p:spPr/>
        <p:txBody>
          <a:bodyPr/>
          <a:lstStyle/>
          <a:p>
            <a:r>
              <a:rPr lang="fr-BE" dirty="0" err="1" smtClean="0"/>
              <a:t>Borrowing</a:t>
            </a:r>
            <a:r>
              <a:rPr lang="fr-BE" dirty="0" smtClean="0"/>
              <a:t> </a:t>
            </a:r>
            <a:r>
              <a:rPr lang="fr-BE" dirty="0" err="1" smtClean="0"/>
              <a:t>requests</a:t>
            </a:r>
            <a:r>
              <a:rPr lang="fr-BE" dirty="0" smtClean="0"/>
              <a:t> (demande à une bibliothèque hors </a:t>
            </a:r>
            <a:r>
              <a:rPr lang="fr-BE" dirty="0" err="1" smtClean="0"/>
              <a:t>ULiège</a:t>
            </a:r>
            <a:r>
              <a:rPr lang="fr-BE" dirty="0" smtClean="0"/>
              <a:t>) :</a:t>
            </a:r>
          </a:p>
          <a:p>
            <a:pPr lvl="1"/>
            <a:r>
              <a:rPr lang="fr-BE" dirty="0" smtClean="0"/>
              <a:t>Réception du document à la </a:t>
            </a:r>
            <a:r>
              <a:rPr lang="fr-BE" dirty="0" err="1" smtClean="0"/>
              <a:t>pick</a:t>
            </a:r>
            <a:r>
              <a:rPr lang="fr-BE" dirty="0" smtClean="0"/>
              <a:t> up location : scanner le code-à-barres temporaire (RS-*****); le lecteur est prévenu que le document est à sa disposition</a:t>
            </a:r>
          </a:p>
          <a:p>
            <a:pPr lvl="1"/>
            <a:r>
              <a:rPr lang="fr-BE" dirty="0" smtClean="0"/>
              <a:t>Mettre le document en prêt en scannant le code-à-barres temporaire (RS-*****)</a:t>
            </a:r>
          </a:p>
          <a:p>
            <a:pPr lvl="1"/>
            <a:r>
              <a:rPr lang="fr-BE" dirty="0" smtClean="0"/>
              <a:t>Au retour de prêt, scanner le code-à-barres temporaire; le système indique que le livre doit être renvoyé à la bibliothèque du PIB               </a:t>
            </a:r>
            <a:r>
              <a:rPr lang="en-US" dirty="0" smtClean="0"/>
              <a:t>« Interlibrary </a:t>
            </a:r>
            <a:r>
              <a:rPr lang="en-US" dirty="0"/>
              <a:t>Loan Services </a:t>
            </a:r>
            <a:r>
              <a:rPr lang="en-US" dirty="0" smtClean="0"/>
              <a:t>» (</a:t>
            </a:r>
            <a:r>
              <a:rPr lang="en-US" dirty="0" err="1" smtClean="0"/>
              <a:t>Bibliothèque</a:t>
            </a:r>
            <a:r>
              <a:rPr lang="en-US" dirty="0" smtClean="0"/>
              <a:t> Alpha – Service PIB)</a:t>
            </a:r>
            <a:endParaRPr lang="fr-BE" dirty="0" smtClean="0"/>
          </a:p>
          <a:p>
            <a:pPr lvl="1"/>
            <a:endParaRPr lang="fr-BE" dirty="0" smtClean="0"/>
          </a:p>
          <a:p>
            <a:pPr lvl="1"/>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41</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1956142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 l’accueil des bibliothèques</a:t>
            </a:r>
            <a:endParaRPr lang="en-US" dirty="0"/>
          </a:p>
        </p:txBody>
      </p:sp>
      <p:sp>
        <p:nvSpPr>
          <p:cNvPr id="3" name="Espace réservé du contenu 2"/>
          <p:cNvSpPr>
            <a:spLocks noGrp="1"/>
          </p:cNvSpPr>
          <p:nvPr>
            <p:ph idx="1"/>
          </p:nvPr>
        </p:nvSpPr>
        <p:spPr/>
        <p:txBody>
          <a:bodyPr/>
          <a:lstStyle/>
          <a:p>
            <a:r>
              <a:rPr lang="fr-BE" dirty="0" err="1" smtClean="0"/>
              <a:t>Borrowing</a:t>
            </a:r>
            <a:r>
              <a:rPr lang="fr-BE" dirty="0" smtClean="0"/>
              <a:t> </a:t>
            </a:r>
            <a:r>
              <a:rPr lang="fr-BE" dirty="0" err="1" smtClean="0"/>
              <a:t>requests</a:t>
            </a:r>
            <a:r>
              <a:rPr lang="fr-BE" dirty="0" smtClean="0"/>
              <a:t> (demande à une bibliothèque hors </a:t>
            </a:r>
            <a:r>
              <a:rPr lang="fr-BE" dirty="0" err="1" smtClean="0"/>
              <a:t>ULiège</a:t>
            </a:r>
            <a:r>
              <a:rPr lang="fr-BE" dirty="0" smtClean="0"/>
              <a:t>) :</a:t>
            </a:r>
          </a:p>
          <a:p>
            <a:pPr marL="411480" lvl="1" indent="0">
              <a:buNone/>
            </a:pPr>
            <a:endParaRPr lang="fr-BE" dirty="0" smtClean="0"/>
          </a:p>
          <a:p>
            <a:pPr lvl="1"/>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42</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590" y="1877203"/>
            <a:ext cx="5470748" cy="4288101"/>
          </a:xfrm>
          <a:prstGeom prst="rect">
            <a:avLst/>
          </a:prstGeom>
          <a:ln>
            <a:solidFill>
              <a:schemeClr val="tx1"/>
            </a:solidFill>
          </a:ln>
        </p:spPr>
      </p:pic>
      <p:sp>
        <p:nvSpPr>
          <p:cNvPr id="7" name="Rectangle à coins arrondis 6"/>
          <p:cNvSpPr/>
          <p:nvPr/>
        </p:nvSpPr>
        <p:spPr>
          <a:xfrm>
            <a:off x="2555776" y="5229200"/>
            <a:ext cx="1584176" cy="57606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5438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 l’accueil des bibliothèques</a:t>
            </a:r>
            <a:endParaRPr lang="en-US" dirty="0"/>
          </a:p>
        </p:txBody>
      </p:sp>
      <p:sp>
        <p:nvSpPr>
          <p:cNvPr id="3" name="Espace réservé du contenu 2"/>
          <p:cNvSpPr>
            <a:spLocks noGrp="1"/>
          </p:cNvSpPr>
          <p:nvPr>
            <p:ph idx="1"/>
          </p:nvPr>
        </p:nvSpPr>
        <p:spPr/>
        <p:txBody>
          <a:bodyPr/>
          <a:lstStyle/>
          <a:p>
            <a:r>
              <a:rPr lang="fr-BE" dirty="0" err="1" smtClean="0"/>
              <a:t>Lending</a:t>
            </a:r>
            <a:r>
              <a:rPr lang="fr-BE" dirty="0" smtClean="0"/>
              <a:t> </a:t>
            </a:r>
            <a:r>
              <a:rPr lang="fr-BE" dirty="0" err="1" smtClean="0"/>
              <a:t>requests</a:t>
            </a:r>
            <a:r>
              <a:rPr lang="fr-BE" dirty="0" smtClean="0"/>
              <a:t> (demande d’une bibliothèque hors </a:t>
            </a:r>
            <a:r>
              <a:rPr lang="fr-BE" dirty="0" err="1" smtClean="0"/>
              <a:t>ULiège</a:t>
            </a:r>
            <a:r>
              <a:rPr lang="fr-BE" dirty="0" smtClean="0"/>
              <a:t>)</a:t>
            </a:r>
          </a:p>
          <a:p>
            <a:pPr lvl="1"/>
            <a:r>
              <a:rPr lang="fr-BE" dirty="0" smtClean="0"/>
              <a:t>Livre : « Physical </a:t>
            </a:r>
            <a:r>
              <a:rPr lang="fr-BE" dirty="0" err="1" smtClean="0"/>
              <a:t>request</a:t>
            </a:r>
            <a:r>
              <a:rPr lang="fr-BE" dirty="0" smtClean="0"/>
              <a:t> » à destination de « </a:t>
            </a:r>
            <a:r>
              <a:rPr lang="fr-BE" dirty="0" err="1" smtClean="0"/>
              <a:t>Interlibrary</a:t>
            </a:r>
            <a:r>
              <a:rPr lang="fr-BE" dirty="0" smtClean="0"/>
              <a:t> </a:t>
            </a:r>
            <a:r>
              <a:rPr lang="fr-BE" dirty="0" err="1" smtClean="0"/>
              <a:t>Loan</a:t>
            </a:r>
            <a:r>
              <a:rPr lang="fr-BE" dirty="0" smtClean="0"/>
              <a:t> Services » : scanner le livre et l’envoyer à la bibliothèque du PIB  (</a:t>
            </a:r>
            <a:r>
              <a:rPr lang="en-US" dirty="0" err="1" smtClean="0"/>
              <a:t>Bibliothèque</a:t>
            </a:r>
            <a:r>
              <a:rPr lang="en-US" dirty="0" smtClean="0"/>
              <a:t> </a:t>
            </a:r>
            <a:r>
              <a:rPr lang="en-US" dirty="0"/>
              <a:t>Alpha – Service </a:t>
            </a:r>
            <a:r>
              <a:rPr lang="en-US" dirty="0" smtClean="0"/>
              <a:t>PIB)</a:t>
            </a:r>
            <a:endParaRPr lang="fr-BE" dirty="0" smtClean="0"/>
          </a:p>
          <a:p>
            <a:pPr lvl="1"/>
            <a:endParaRPr lang="fr-BE" dirty="0" smtClean="0"/>
          </a:p>
          <a:p>
            <a:pPr lvl="1"/>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43</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447" y="2793216"/>
            <a:ext cx="4901034" cy="3156064"/>
          </a:xfrm>
          <a:prstGeom prst="rect">
            <a:avLst/>
          </a:prstGeom>
          <a:ln>
            <a:solidFill>
              <a:schemeClr val="tx1"/>
            </a:solidFill>
          </a:ln>
        </p:spPr>
      </p:pic>
    </p:spTree>
    <p:extLst>
      <p:ext uri="{BB962C8B-B14F-4D97-AF65-F5344CB8AC3E}">
        <p14:creationId xmlns:p14="http://schemas.microsoft.com/office/powerpoint/2010/main" val="3453600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 l’accueil des bibliothèques</a:t>
            </a:r>
            <a:endParaRPr lang="en-US" dirty="0"/>
          </a:p>
        </p:txBody>
      </p:sp>
      <p:sp>
        <p:nvSpPr>
          <p:cNvPr id="3" name="Espace réservé du contenu 2"/>
          <p:cNvSpPr>
            <a:spLocks noGrp="1"/>
          </p:cNvSpPr>
          <p:nvPr>
            <p:ph idx="1"/>
          </p:nvPr>
        </p:nvSpPr>
        <p:spPr/>
        <p:txBody>
          <a:bodyPr/>
          <a:lstStyle/>
          <a:p>
            <a:r>
              <a:rPr lang="fr-BE" dirty="0" err="1" smtClean="0"/>
              <a:t>Lending</a:t>
            </a:r>
            <a:r>
              <a:rPr lang="fr-BE" dirty="0" smtClean="0"/>
              <a:t> </a:t>
            </a:r>
            <a:r>
              <a:rPr lang="fr-BE" dirty="0" err="1" smtClean="0"/>
              <a:t>requests</a:t>
            </a:r>
            <a:r>
              <a:rPr lang="fr-BE" dirty="0" smtClean="0"/>
              <a:t> (demande d’une bibliothèque hors </a:t>
            </a:r>
            <a:r>
              <a:rPr lang="fr-BE" dirty="0" err="1" smtClean="0"/>
              <a:t>ULiège</a:t>
            </a:r>
            <a:r>
              <a:rPr lang="fr-BE" dirty="0" smtClean="0"/>
              <a:t>)</a:t>
            </a:r>
          </a:p>
          <a:p>
            <a:pPr lvl="1"/>
            <a:r>
              <a:rPr lang="fr-BE" dirty="0" smtClean="0"/>
              <a:t>Article : « </a:t>
            </a:r>
            <a:r>
              <a:rPr lang="fr-BE" dirty="0" err="1" smtClean="0"/>
              <a:t>Digitization</a:t>
            </a:r>
            <a:r>
              <a:rPr lang="fr-BE" dirty="0" smtClean="0"/>
              <a:t> </a:t>
            </a:r>
            <a:r>
              <a:rPr lang="fr-BE" dirty="0" err="1" smtClean="0"/>
              <a:t>request</a:t>
            </a:r>
            <a:r>
              <a:rPr lang="fr-BE" dirty="0" smtClean="0"/>
              <a:t> »</a:t>
            </a:r>
          </a:p>
          <a:p>
            <a:pPr lvl="1"/>
            <a:endParaRPr lang="fr-BE" dirty="0" smtClean="0"/>
          </a:p>
          <a:p>
            <a:pPr lvl="1"/>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44</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033" y="2374602"/>
            <a:ext cx="6803861" cy="3274358"/>
          </a:xfrm>
          <a:prstGeom prst="rect">
            <a:avLst/>
          </a:prstGeom>
          <a:ln>
            <a:solidFill>
              <a:schemeClr val="tx1"/>
            </a:solidFill>
          </a:ln>
        </p:spPr>
      </p:pic>
    </p:spTree>
    <p:extLst>
      <p:ext uri="{BB962C8B-B14F-4D97-AF65-F5344CB8AC3E}">
        <p14:creationId xmlns:p14="http://schemas.microsoft.com/office/powerpoint/2010/main" val="3189380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 l’accueil des bibliothèques</a:t>
            </a:r>
            <a:endParaRPr lang="en-US" dirty="0"/>
          </a:p>
        </p:txBody>
      </p:sp>
      <p:sp>
        <p:nvSpPr>
          <p:cNvPr id="3" name="Espace réservé du contenu 2"/>
          <p:cNvSpPr>
            <a:spLocks noGrp="1"/>
          </p:cNvSpPr>
          <p:nvPr>
            <p:ph idx="1"/>
          </p:nvPr>
        </p:nvSpPr>
        <p:spPr/>
        <p:txBody>
          <a:bodyPr/>
          <a:lstStyle/>
          <a:p>
            <a:r>
              <a:rPr lang="fr-BE" dirty="0" smtClean="0"/>
              <a:t>Pour les usagers payant à l’accueil de la bibliothèque, les frais se trouvent sur leur fiche de lecteur</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45</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57" y="2640851"/>
            <a:ext cx="8172400" cy="1268902"/>
          </a:xfrm>
          <a:prstGeom prst="rect">
            <a:avLst/>
          </a:prstGeom>
          <a:ln>
            <a:solidFill>
              <a:schemeClr val="tx1"/>
            </a:solidFill>
          </a:ln>
        </p:spPr>
      </p:pic>
      <p:sp>
        <p:nvSpPr>
          <p:cNvPr id="7" name="Rectangle à coins arrondis 6"/>
          <p:cNvSpPr/>
          <p:nvPr/>
        </p:nvSpPr>
        <p:spPr>
          <a:xfrm>
            <a:off x="1259632" y="2996952"/>
            <a:ext cx="792088"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à coins arrondis 8"/>
          <p:cNvSpPr/>
          <p:nvPr/>
        </p:nvSpPr>
        <p:spPr>
          <a:xfrm>
            <a:off x="4283968" y="2996952"/>
            <a:ext cx="720080"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à coins arrondis 9"/>
          <p:cNvSpPr/>
          <p:nvPr/>
        </p:nvSpPr>
        <p:spPr>
          <a:xfrm>
            <a:off x="5292080" y="2996952"/>
            <a:ext cx="1656184"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492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Borrowing</a:t>
            </a:r>
            <a:r>
              <a:rPr lang="fr-BE" dirty="0"/>
              <a:t> </a:t>
            </a:r>
            <a:r>
              <a:rPr lang="fr-BE" dirty="0" err="1"/>
              <a:t>requests</a:t>
            </a:r>
            <a:r>
              <a:rPr lang="fr-BE" dirty="0"/>
              <a:t> : workflow</a:t>
            </a:r>
            <a:endParaRPr lang="en-US" dirty="0"/>
          </a:p>
        </p:txBody>
      </p:sp>
      <p:sp>
        <p:nvSpPr>
          <p:cNvPr id="3" name="Espace réservé du contenu 2"/>
          <p:cNvSpPr>
            <a:spLocks noGrp="1"/>
          </p:cNvSpPr>
          <p:nvPr>
            <p:ph idx="1"/>
          </p:nvPr>
        </p:nvSpPr>
        <p:spPr/>
        <p:txBody>
          <a:bodyPr/>
          <a:lstStyle/>
          <a:p>
            <a:pPr marL="571500" indent="-457200">
              <a:buFont typeface="+mj-lt"/>
              <a:buAutoNum type="arabicPeriod" startAt="5"/>
            </a:pPr>
            <a:r>
              <a:rPr lang="fr-BE" dirty="0"/>
              <a:t>Réception du document (sous format papier ou électronique)</a:t>
            </a:r>
            <a:endParaRPr lang="en-US" dirty="0"/>
          </a:p>
          <a:p>
            <a:pPr lvl="1"/>
            <a:r>
              <a:rPr lang="fr-BE" dirty="0"/>
              <a:t>Si format papier : </a:t>
            </a:r>
            <a:endParaRPr lang="fr-BE" dirty="0" smtClean="0"/>
          </a:p>
          <a:p>
            <a:pPr lvl="2"/>
            <a:r>
              <a:rPr lang="fr-BE" dirty="0" smtClean="0">
                <a:solidFill>
                  <a:srgbClr val="FF0000"/>
                </a:solidFill>
              </a:rPr>
              <a:t>Réception à la bibliothèque gérant le PIB</a:t>
            </a:r>
            <a:endParaRPr lang="en-US" dirty="0">
              <a:solidFill>
                <a:srgbClr val="FF0000"/>
              </a:solidFill>
            </a:endParaRPr>
          </a:p>
          <a:p>
            <a:pPr lvl="2"/>
            <a:r>
              <a:rPr lang="fr-BE" dirty="0"/>
              <a:t>Attribution automatique d’un code à barres temporaire</a:t>
            </a:r>
            <a:endParaRPr lang="en-US" dirty="0"/>
          </a:p>
          <a:p>
            <a:pPr lvl="2"/>
            <a:r>
              <a:rPr lang="fr-BE" dirty="0">
                <a:solidFill>
                  <a:srgbClr val="FF0000"/>
                </a:solidFill>
              </a:rPr>
              <a:t>Envoi </a:t>
            </a:r>
            <a:r>
              <a:rPr lang="fr-BE" dirty="0" smtClean="0">
                <a:solidFill>
                  <a:srgbClr val="FF0000"/>
                </a:solidFill>
              </a:rPr>
              <a:t>du </a:t>
            </a:r>
            <a:r>
              <a:rPr lang="fr-BE" dirty="0">
                <a:solidFill>
                  <a:srgbClr val="FF0000"/>
                </a:solidFill>
              </a:rPr>
              <a:t>document à la bibliothèque de retrait (pickup location)</a:t>
            </a:r>
            <a:endParaRPr lang="en-US" dirty="0">
              <a:solidFill>
                <a:srgbClr val="FF0000"/>
              </a:solidFill>
            </a:endParaRPr>
          </a:p>
          <a:p>
            <a:pPr lvl="2"/>
            <a:r>
              <a:rPr lang="fr-BE" dirty="0"/>
              <a:t>Envoi automatique d’un mail au lecteur le prévenant que le document est à sa disposition</a:t>
            </a:r>
            <a:endParaRPr lang="en-US" dirty="0"/>
          </a:p>
          <a:p>
            <a:pPr lvl="2"/>
            <a:r>
              <a:rPr lang="fr-BE" dirty="0"/>
              <a:t>Consultation/prêt/prolongation du document à l’utilisateur</a:t>
            </a:r>
            <a:endParaRPr lang="en-US" dirty="0"/>
          </a:p>
          <a:p>
            <a:pPr lvl="1"/>
            <a:r>
              <a:rPr lang="fr-BE" dirty="0"/>
              <a:t>Si format électronique :</a:t>
            </a:r>
            <a:endParaRPr lang="en-US" dirty="0"/>
          </a:p>
          <a:p>
            <a:pPr lvl="2"/>
            <a:r>
              <a:rPr lang="fr-BE" dirty="0"/>
              <a:t>Impression/envoi à l’utilisateur</a:t>
            </a:r>
            <a:endParaRPr lang="en-US" dirty="0"/>
          </a:p>
          <a:p>
            <a:pPr lvl="2"/>
            <a:r>
              <a:rPr lang="fr-BE" dirty="0"/>
              <a:t>Clôture de la demande</a:t>
            </a:r>
            <a:endParaRPr lang="en-US" dirty="0"/>
          </a:p>
          <a:p>
            <a:pPr marL="571500" indent="-457200">
              <a:buFont typeface="+mj-lt"/>
              <a:buAutoNum type="arabicPeriod" startAt="5"/>
            </a:pPr>
            <a:r>
              <a:rPr lang="fr-BE" dirty="0"/>
              <a:t>Si format papier, à la fin de la consultation/au retour de prêt du document: </a:t>
            </a:r>
            <a:endParaRPr lang="en-US" dirty="0"/>
          </a:p>
          <a:p>
            <a:pPr lvl="2"/>
            <a:r>
              <a:rPr lang="fr-BE" dirty="0" smtClean="0">
                <a:solidFill>
                  <a:srgbClr val="FF0000"/>
                </a:solidFill>
              </a:rPr>
              <a:t>Renvoi </a:t>
            </a:r>
            <a:r>
              <a:rPr lang="fr-BE" dirty="0">
                <a:solidFill>
                  <a:srgbClr val="FF0000"/>
                </a:solidFill>
              </a:rPr>
              <a:t>du document à la bibliothèque gérant le PIB</a:t>
            </a:r>
            <a:endParaRPr lang="en-US" dirty="0">
              <a:solidFill>
                <a:srgbClr val="FF0000"/>
              </a:solidFill>
            </a:endParaRPr>
          </a:p>
          <a:p>
            <a:pPr lvl="2"/>
            <a:r>
              <a:rPr lang="fr-BE" dirty="0">
                <a:solidFill>
                  <a:srgbClr val="FF0000"/>
                </a:solidFill>
              </a:rPr>
              <a:t>Renvoi du document au partenaire</a:t>
            </a:r>
            <a:endParaRPr lang="en-US" dirty="0">
              <a:solidFill>
                <a:srgbClr val="FF0000"/>
              </a:solidFill>
            </a:endParaRPr>
          </a:p>
          <a:p>
            <a:pPr lvl="2"/>
            <a:r>
              <a:rPr lang="fr-BE" dirty="0"/>
              <a:t>Clôture de la demande</a:t>
            </a:r>
            <a:endParaRPr lang="en-US" dirty="0"/>
          </a:p>
          <a:p>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spTree>
    <p:extLst>
      <p:ext uri="{BB962C8B-B14F-4D97-AF65-F5344CB8AC3E}">
        <p14:creationId xmlns:p14="http://schemas.microsoft.com/office/powerpoint/2010/main" val="3839389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Borrowing</a:t>
            </a:r>
            <a:r>
              <a:rPr lang="fr-BE" dirty="0"/>
              <a:t> </a:t>
            </a:r>
            <a:r>
              <a:rPr lang="fr-BE" dirty="0" err="1"/>
              <a:t>requests</a:t>
            </a:r>
            <a:r>
              <a:rPr lang="fr-BE" dirty="0"/>
              <a:t> : statistiques</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4143351139"/>
              </p:ext>
            </p:extLst>
          </p:nvPr>
        </p:nvGraphicFramePr>
        <p:xfrm>
          <a:off x="1618456" y="1124744"/>
          <a:ext cx="5257801" cy="2179320"/>
        </p:xfrm>
        <a:graphic>
          <a:graphicData uri="http://schemas.openxmlformats.org/drawingml/2006/table">
            <a:tbl>
              <a:tblPr>
                <a:tableStyleId>{5C22544A-7EE6-4342-B048-85BDC9FD1C3A}</a:tableStyleId>
              </a:tblPr>
              <a:tblGrid>
                <a:gridCol w="2160870"/>
                <a:gridCol w="1078849"/>
                <a:gridCol w="1078849"/>
                <a:gridCol w="939233"/>
              </a:tblGrid>
              <a:tr h="190500">
                <a:tc gridSpan="4">
                  <a:txBody>
                    <a:bodyPr/>
                    <a:lstStyle/>
                    <a:p>
                      <a:pPr algn="l" fontAlgn="t"/>
                      <a:r>
                        <a:rPr lang="fr-BE" sz="1200" u="none" strike="noStrike" dirty="0">
                          <a:effectLst/>
                        </a:rPr>
                        <a:t>Nombre de </a:t>
                      </a:r>
                      <a:r>
                        <a:rPr lang="fr-BE" sz="1200" u="none" strike="noStrike" dirty="0" err="1">
                          <a:effectLst/>
                        </a:rPr>
                        <a:t>borrowing</a:t>
                      </a:r>
                      <a:r>
                        <a:rPr lang="fr-BE" sz="1200" u="none" strike="noStrike" dirty="0">
                          <a:effectLst/>
                        </a:rPr>
                        <a:t> </a:t>
                      </a:r>
                      <a:r>
                        <a:rPr lang="fr-BE" sz="1200" u="none" strike="noStrike" dirty="0" err="1">
                          <a:effectLst/>
                        </a:rPr>
                        <a:t>requests</a:t>
                      </a:r>
                      <a:r>
                        <a:rPr lang="fr-BE" sz="1200" u="none" strike="noStrike" dirty="0">
                          <a:effectLst/>
                        </a:rPr>
                        <a:t> par bibliothèque en 2016 et 2017</a:t>
                      </a:r>
                      <a:endParaRPr lang="fr-BE" sz="1200" b="1" i="0" u="none" strike="noStrike" dirty="0">
                        <a:solidFill>
                          <a:srgbClr val="333399"/>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US" sz="1100" b="1" u="none" strike="noStrike" dirty="0" err="1">
                          <a:effectLst/>
                        </a:rPr>
                        <a:t>Num</a:t>
                      </a:r>
                      <a:r>
                        <a:rPr lang="en-US" sz="1100" b="1" u="none" strike="noStrike" dirty="0">
                          <a:effectLst/>
                        </a:rPr>
                        <a:t> of Requests</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dirty="0">
                          <a:effectLst/>
                        </a:rPr>
                        <a:t>Library Name</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190500">
                <a:tc>
                  <a:txBody>
                    <a:bodyPr/>
                    <a:lstStyle/>
                    <a:p>
                      <a:pPr algn="l" fontAlgn="t"/>
                      <a:r>
                        <a:rPr lang="en-US" sz="1100" u="none" strike="noStrike">
                          <a:effectLst/>
                        </a:rPr>
                        <a:t>ALPHA-Bibliothèque principale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736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825</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1 561</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a:effectLst/>
                        </a:rPr>
                        <a:t>BST-Sciences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372</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324</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696</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a:effectLst/>
                        </a:rPr>
                        <a:t>Bibliothèque Graulich</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221</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147</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368</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a:effectLst/>
                        </a:rPr>
                        <a:t>Bibliothèque des Sciences agronomiques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168</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89</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257</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fr-BE" sz="1100" u="none" strike="noStrike">
                          <a:effectLst/>
                        </a:rPr>
                        <a:t>Bibliothèque des Sciences de la Vie</a:t>
                      </a:r>
                      <a:endParaRPr lang="fr-BE"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2 421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1 585</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4 006</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b="1" u="none" strike="noStrike" dirty="0">
                          <a:effectLst/>
                        </a:rPr>
                        <a:t>Grand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a:effectLst/>
                        </a:rPr>
                        <a:t>3 918</a:t>
                      </a:r>
                      <a:endParaRPr lang="en-US" sz="1100" b="1"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2 970</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6 888</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image1.png" descr="image1.png"/>
          <p:cNvPicPr>
            <a:picLocks noChangeAspect="1"/>
          </p:cNvPicPr>
          <p:nvPr/>
        </p:nvPicPr>
        <p:blipFill>
          <a:blip r:embed="rId3"/>
          <a:stretch>
            <a:fillRect/>
          </a:stretch>
        </p:blipFill>
        <p:spPr>
          <a:xfrm>
            <a:off x="1497819" y="3454019"/>
            <a:ext cx="5499074" cy="2740918"/>
          </a:xfrm>
          <a:prstGeom prst="rect">
            <a:avLst/>
          </a:prstGeom>
          <a:ln>
            <a:solidFill>
              <a:schemeClr val="tx1"/>
            </a:solidFill>
          </a:ln>
        </p:spPr>
      </p:pic>
    </p:spTree>
    <p:extLst>
      <p:ext uri="{BB962C8B-B14F-4D97-AF65-F5344CB8AC3E}">
        <p14:creationId xmlns:p14="http://schemas.microsoft.com/office/powerpoint/2010/main" val="3464862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Borrowing</a:t>
            </a:r>
            <a:r>
              <a:rPr lang="fr-BE" dirty="0"/>
              <a:t> </a:t>
            </a:r>
            <a:r>
              <a:rPr lang="fr-BE" dirty="0" err="1"/>
              <a:t>requests</a:t>
            </a:r>
            <a:r>
              <a:rPr lang="fr-BE" dirty="0"/>
              <a:t> : statistiques</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64677815"/>
              </p:ext>
            </p:extLst>
          </p:nvPr>
        </p:nvGraphicFramePr>
        <p:xfrm>
          <a:off x="456406" y="1124744"/>
          <a:ext cx="7581900" cy="2025015"/>
        </p:xfrm>
        <a:graphic>
          <a:graphicData uri="http://schemas.openxmlformats.org/drawingml/2006/table">
            <a:tbl>
              <a:tblPr>
                <a:tableStyleId>{5C22544A-7EE6-4342-B048-85BDC9FD1C3A}</a:tableStyleId>
              </a:tblPr>
              <a:tblGrid>
                <a:gridCol w="2160023"/>
                <a:gridCol w="2160023"/>
                <a:gridCol w="1232741"/>
                <a:gridCol w="1232741"/>
                <a:gridCol w="796372"/>
              </a:tblGrid>
              <a:tr h="190500">
                <a:tc gridSpan="5">
                  <a:txBody>
                    <a:bodyPr/>
                    <a:lstStyle/>
                    <a:p>
                      <a:pPr algn="l" fontAlgn="t"/>
                      <a:r>
                        <a:rPr lang="fr-BE" sz="1200" u="none" strike="noStrike" dirty="0">
                          <a:effectLst/>
                        </a:rPr>
                        <a:t>Nombre de </a:t>
                      </a:r>
                      <a:r>
                        <a:rPr lang="fr-BE" sz="1200" u="none" strike="noStrike" dirty="0" err="1">
                          <a:effectLst/>
                        </a:rPr>
                        <a:t>borrowing</a:t>
                      </a:r>
                      <a:r>
                        <a:rPr lang="fr-BE" sz="1200" u="none" strike="noStrike" dirty="0">
                          <a:effectLst/>
                        </a:rPr>
                        <a:t> </a:t>
                      </a:r>
                      <a:r>
                        <a:rPr lang="fr-BE" sz="1200" u="none" strike="noStrike" dirty="0" err="1">
                          <a:effectLst/>
                        </a:rPr>
                        <a:t>requests</a:t>
                      </a:r>
                      <a:r>
                        <a:rPr lang="fr-BE" sz="1200" u="none" strike="noStrike" dirty="0">
                          <a:effectLst/>
                        </a:rPr>
                        <a:t> par Bibliothèque pour le </a:t>
                      </a:r>
                      <a:r>
                        <a:rPr lang="fr-BE" sz="1200" u="none" strike="noStrike" dirty="0" err="1">
                          <a:effectLst/>
                        </a:rPr>
                        <a:t>Material</a:t>
                      </a:r>
                      <a:r>
                        <a:rPr lang="fr-BE" sz="1200" u="none" strike="noStrike" dirty="0">
                          <a:effectLst/>
                        </a:rPr>
                        <a:t> Type "Book" en 2016 et 2017</a:t>
                      </a:r>
                      <a:endParaRPr lang="fr-BE" sz="1200" b="1" i="0" u="none" strike="noStrike" dirty="0">
                        <a:solidFill>
                          <a:srgbClr val="333399"/>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US" sz="1100" b="1" u="none" strike="noStrike" dirty="0" err="1">
                          <a:effectLst/>
                        </a:rPr>
                        <a:t>Num</a:t>
                      </a:r>
                      <a:r>
                        <a:rPr lang="en-US" sz="1100" b="1" u="none" strike="noStrike" dirty="0">
                          <a:effectLst/>
                        </a:rPr>
                        <a:t> of Requests</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dirty="0">
                          <a:effectLst/>
                        </a:rPr>
                        <a:t>Material Type</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Library Name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190500">
                <a:tc rowSpan="5">
                  <a:txBody>
                    <a:bodyPr/>
                    <a:lstStyle/>
                    <a:p>
                      <a:pPr algn="l" fontAlgn="t"/>
                      <a:r>
                        <a:rPr lang="en-US" sz="1100" u="none" strike="noStrike" dirty="0">
                          <a:effectLst/>
                        </a:rPr>
                        <a:t>Book</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a:effectLst/>
                        </a:rPr>
                        <a:t>ALPHA-</a:t>
                      </a:r>
                      <a:r>
                        <a:rPr lang="en-US" sz="1100" u="none" strike="noStrike" dirty="0" err="1">
                          <a:effectLst/>
                        </a:rPr>
                        <a:t>Bibliothèque</a:t>
                      </a:r>
                      <a:r>
                        <a:rPr lang="en-US" sz="1100" u="none" strike="noStrike" dirty="0">
                          <a:effectLst/>
                        </a:rPr>
                        <a:t> </a:t>
                      </a:r>
                      <a:r>
                        <a:rPr lang="en-US" sz="1100" u="none" strike="noStrike" dirty="0" err="1">
                          <a:effectLst/>
                        </a:rPr>
                        <a:t>principale</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631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675</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1 306</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dirty="0">
                          <a:effectLst/>
                        </a:rPr>
                        <a:t>BST-Sciences</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69</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159</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dirty="0" err="1">
                          <a:effectLst/>
                        </a:rPr>
                        <a:t>Bibliothèque</a:t>
                      </a:r>
                      <a:r>
                        <a:rPr lang="en-US" sz="1100" u="none" strike="noStrike" dirty="0">
                          <a:effectLst/>
                        </a:rPr>
                        <a:t> </a:t>
                      </a:r>
                      <a:r>
                        <a:rPr lang="en-US" sz="1100" u="none" strike="noStrike" dirty="0" err="1">
                          <a:effectLst/>
                        </a:rPr>
                        <a:t>Graulich</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115</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106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221</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dirty="0" err="1">
                          <a:effectLst/>
                        </a:rPr>
                        <a:t>Bibliothèque</a:t>
                      </a:r>
                      <a:r>
                        <a:rPr lang="en-US" sz="1100" u="none" strike="noStrike" dirty="0">
                          <a:effectLst/>
                        </a:rPr>
                        <a:t> des Sciences </a:t>
                      </a:r>
                      <a:r>
                        <a:rPr lang="en-US" sz="1100" u="none" strike="noStrike" dirty="0" err="1">
                          <a:effectLst/>
                        </a:rPr>
                        <a:t>agronomiques</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49</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28</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77</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fr-BE" sz="1100" u="none" strike="noStrike">
                          <a:effectLst/>
                        </a:rPr>
                        <a:t>Bibliothèque des Sciences de la Vie</a:t>
                      </a:r>
                      <a:endParaRPr lang="fr-BE"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162</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194</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356</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gridSpan="2">
                  <a:txBody>
                    <a:bodyPr/>
                    <a:lstStyle/>
                    <a:p>
                      <a:pPr algn="l" fontAlgn="t"/>
                      <a:r>
                        <a:rPr lang="en-US" sz="1100" b="1" u="none" strike="noStrike" dirty="0">
                          <a:effectLst/>
                        </a:rPr>
                        <a:t>Grand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fontAlgn="t"/>
                      <a:r>
                        <a:rPr lang="en-US" sz="1100" b="1" u="none" strike="noStrike" dirty="0">
                          <a:effectLst/>
                        </a:rPr>
                        <a:t>1 047</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1 072</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2 119</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age1.png" descr="image1.png"/>
          <p:cNvPicPr>
            <a:picLocks noChangeAspect="1"/>
          </p:cNvPicPr>
          <p:nvPr/>
        </p:nvPicPr>
        <p:blipFill>
          <a:blip r:embed="rId3"/>
          <a:stretch>
            <a:fillRect/>
          </a:stretch>
        </p:blipFill>
        <p:spPr>
          <a:xfrm>
            <a:off x="1357978" y="3284984"/>
            <a:ext cx="5778755" cy="2880320"/>
          </a:xfrm>
          <a:prstGeom prst="rect">
            <a:avLst/>
          </a:prstGeom>
          <a:ln>
            <a:solidFill>
              <a:schemeClr val="tx1"/>
            </a:solidFill>
          </a:ln>
        </p:spPr>
      </p:pic>
    </p:spTree>
    <p:extLst>
      <p:ext uri="{BB962C8B-B14F-4D97-AF65-F5344CB8AC3E}">
        <p14:creationId xmlns:p14="http://schemas.microsoft.com/office/powerpoint/2010/main" val="329434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Borrowing</a:t>
            </a:r>
            <a:r>
              <a:rPr lang="fr-BE" dirty="0" smtClean="0"/>
              <a:t> </a:t>
            </a:r>
            <a:r>
              <a:rPr lang="fr-BE" dirty="0" err="1" smtClean="0"/>
              <a:t>requests</a:t>
            </a:r>
            <a:r>
              <a:rPr lang="fr-BE" dirty="0" smtClean="0"/>
              <a:t> : statistiques</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55496424"/>
              </p:ext>
            </p:extLst>
          </p:nvPr>
        </p:nvGraphicFramePr>
        <p:xfrm>
          <a:off x="735806" y="1052736"/>
          <a:ext cx="7023101" cy="2025015"/>
        </p:xfrm>
        <a:graphic>
          <a:graphicData uri="http://schemas.openxmlformats.org/drawingml/2006/table">
            <a:tbl>
              <a:tblPr>
                <a:tableStyleId>{5C22544A-7EE6-4342-B048-85BDC9FD1C3A}</a:tableStyleId>
              </a:tblPr>
              <a:tblGrid>
                <a:gridCol w="2017388"/>
                <a:gridCol w="2017388"/>
                <a:gridCol w="1100394"/>
                <a:gridCol w="1100394"/>
                <a:gridCol w="787537"/>
              </a:tblGrid>
              <a:tr h="190500">
                <a:tc gridSpan="5">
                  <a:txBody>
                    <a:bodyPr/>
                    <a:lstStyle/>
                    <a:p>
                      <a:pPr algn="l" fontAlgn="t"/>
                      <a:r>
                        <a:rPr lang="fr-BE" sz="1200" u="none" strike="noStrike" dirty="0">
                          <a:effectLst/>
                        </a:rPr>
                        <a:t>Nombre de </a:t>
                      </a:r>
                      <a:r>
                        <a:rPr lang="fr-BE" sz="1200" u="none" strike="noStrike" dirty="0" err="1">
                          <a:effectLst/>
                        </a:rPr>
                        <a:t>borrowing</a:t>
                      </a:r>
                      <a:r>
                        <a:rPr lang="fr-BE" sz="1200" u="none" strike="noStrike" dirty="0">
                          <a:effectLst/>
                        </a:rPr>
                        <a:t> </a:t>
                      </a:r>
                      <a:r>
                        <a:rPr lang="fr-BE" sz="1200" u="none" strike="noStrike" dirty="0" err="1">
                          <a:effectLst/>
                        </a:rPr>
                        <a:t>requests</a:t>
                      </a:r>
                      <a:r>
                        <a:rPr lang="fr-BE" sz="1200" u="none" strike="noStrike" dirty="0">
                          <a:effectLst/>
                        </a:rPr>
                        <a:t> par Bibliothèque pour le </a:t>
                      </a:r>
                      <a:r>
                        <a:rPr lang="fr-BE" sz="1200" u="none" strike="noStrike" dirty="0" err="1">
                          <a:effectLst/>
                        </a:rPr>
                        <a:t>Material</a:t>
                      </a:r>
                      <a:r>
                        <a:rPr lang="fr-BE" sz="1200" u="none" strike="noStrike" dirty="0">
                          <a:effectLst/>
                        </a:rPr>
                        <a:t> Type "Journal" en 2016 et 2017</a:t>
                      </a:r>
                      <a:endParaRPr lang="fr-BE" sz="1200" b="1" i="0" u="none" strike="noStrike" dirty="0">
                        <a:solidFill>
                          <a:srgbClr val="333399"/>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US" sz="1100" b="1" u="none" strike="noStrike" dirty="0" err="1">
                          <a:effectLst/>
                        </a:rPr>
                        <a:t>Num</a:t>
                      </a:r>
                      <a:r>
                        <a:rPr lang="en-US" sz="1100" b="1" u="none" strike="noStrike" dirty="0">
                          <a:effectLst/>
                        </a:rPr>
                        <a:t> of Requests</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dirty="0">
                          <a:effectLst/>
                        </a:rPr>
                        <a:t>Material Type</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Library Name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190500">
                <a:tc rowSpan="5">
                  <a:txBody>
                    <a:bodyPr/>
                    <a:lstStyle/>
                    <a:p>
                      <a:pPr algn="l" fontAlgn="t"/>
                      <a:r>
                        <a:rPr lang="en-US" sz="1100" u="none" strike="noStrike" dirty="0">
                          <a:effectLst/>
                        </a:rPr>
                        <a:t>Journal</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ALPHA-Bibliothèque principale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150</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255</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dirty="0">
                          <a:effectLst/>
                        </a:rPr>
                        <a:t>BST-Sciences</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282</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255</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537</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dirty="0" err="1">
                          <a:effectLst/>
                        </a:rPr>
                        <a:t>Bibliothèque</a:t>
                      </a:r>
                      <a:r>
                        <a:rPr lang="en-US" sz="1100" u="none" strike="noStrike" dirty="0">
                          <a:effectLst/>
                        </a:rPr>
                        <a:t> </a:t>
                      </a:r>
                      <a:r>
                        <a:rPr lang="en-US" sz="1100" u="none" strike="noStrike" dirty="0" err="1">
                          <a:effectLst/>
                        </a:rPr>
                        <a:t>Graulich</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106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147</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dirty="0" err="1">
                          <a:effectLst/>
                        </a:rPr>
                        <a:t>Bibliothèque</a:t>
                      </a:r>
                      <a:r>
                        <a:rPr lang="en-US" sz="1100" u="none" strike="noStrike" dirty="0">
                          <a:effectLst/>
                        </a:rPr>
                        <a:t> des Sciences </a:t>
                      </a:r>
                      <a:r>
                        <a:rPr lang="en-US" sz="1100" u="none" strike="noStrike" dirty="0" err="1">
                          <a:effectLst/>
                        </a:rPr>
                        <a:t>agronomiques</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119</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61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180</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fr-BE" sz="1100" u="none" strike="noStrike" dirty="0">
                          <a:effectLst/>
                        </a:rPr>
                        <a:t>Bibliothèque des Sciences de la Vie</a:t>
                      </a:r>
                      <a:endParaRPr lang="fr-BE"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2 259</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1 391</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3 650</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gridSpan="2">
                  <a:txBody>
                    <a:bodyPr/>
                    <a:lstStyle/>
                    <a:p>
                      <a:pPr algn="l" fontAlgn="t"/>
                      <a:r>
                        <a:rPr lang="en-US" sz="1100" b="1" u="none" strike="noStrike" dirty="0">
                          <a:effectLst/>
                        </a:rPr>
                        <a:t>Grand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fontAlgn="t"/>
                      <a:r>
                        <a:rPr lang="en-US" sz="1100" b="1" u="none" strike="noStrike" dirty="0">
                          <a:effectLst/>
                        </a:rPr>
                        <a:t>2 871</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1 898</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4 769</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age1.png" descr="image1.png"/>
          <p:cNvPicPr>
            <a:picLocks noChangeAspect="1"/>
          </p:cNvPicPr>
          <p:nvPr/>
        </p:nvPicPr>
        <p:blipFill>
          <a:blip r:embed="rId2"/>
          <a:stretch>
            <a:fillRect/>
          </a:stretch>
        </p:blipFill>
        <p:spPr>
          <a:xfrm>
            <a:off x="1208881" y="3212976"/>
            <a:ext cx="6076950" cy="3028950"/>
          </a:xfrm>
          <a:prstGeom prst="rect">
            <a:avLst/>
          </a:prstGeom>
          <a:ln>
            <a:solidFill>
              <a:schemeClr val="tx1"/>
            </a:solidFill>
          </a:ln>
        </p:spPr>
      </p:pic>
    </p:spTree>
    <p:extLst>
      <p:ext uri="{BB962C8B-B14F-4D97-AF65-F5344CB8AC3E}">
        <p14:creationId xmlns:p14="http://schemas.microsoft.com/office/powerpoint/2010/main" val="3843401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Borrowing</a:t>
            </a:r>
            <a:r>
              <a:rPr lang="fr-BE" dirty="0"/>
              <a:t> </a:t>
            </a:r>
            <a:r>
              <a:rPr lang="fr-BE" dirty="0" err="1"/>
              <a:t>requests</a:t>
            </a:r>
            <a:r>
              <a:rPr lang="fr-BE" dirty="0"/>
              <a:t> : statistiques</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9</a:t>
            </a:fld>
            <a:endParaRPr lang="en-US"/>
          </a:p>
        </p:txBody>
      </p:sp>
      <p:sp>
        <p:nvSpPr>
          <p:cNvPr id="5" name="Espace réservé du pied de page 4"/>
          <p:cNvSpPr>
            <a:spLocks noGrp="1"/>
          </p:cNvSpPr>
          <p:nvPr>
            <p:ph type="ftr" sz="quarter" idx="10"/>
          </p:nvPr>
        </p:nvSpPr>
        <p:spPr/>
        <p:txBody>
          <a:bodyPr/>
          <a:lstStyle/>
          <a:p>
            <a:r>
              <a:rPr lang="en-US" smtClean="0"/>
              <a:t>Alma@ULiège - ILL – Prêt Interbibliothèques</a:t>
            </a:r>
            <a:endParaRPr lang="en-US"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666529278"/>
              </p:ext>
            </p:extLst>
          </p:nvPr>
        </p:nvGraphicFramePr>
        <p:xfrm>
          <a:off x="735806" y="1052736"/>
          <a:ext cx="7023100" cy="2369820"/>
        </p:xfrm>
        <a:graphic>
          <a:graphicData uri="http://schemas.openxmlformats.org/drawingml/2006/table">
            <a:tbl>
              <a:tblPr>
                <a:tableStyleId>{5C22544A-7EE6-4342-B048-85BDC9FD1C3A}</a:tableStyleId>
              </a:tblPr>
              <a:tblGrid>
                <a:gridCol w="2101495"/>
                <a:gridCol w="2101495"/>
                <a:gridCol w="969224"/>
                <a:gridCol w="969224"/>
                <a:gridCol w="881662"/>
              </a:tblGrid>
              <a:tr h="190500">
                <a:tc gridSpan="5">
                  <a:txBody>
                    <a:bodyPr/>
                    <a:lstStyle/>
                    <a:p>
                      <a:pPr algn="l" fontAlgn="t"/>
                      <a:r>
                        <a:rPr lang="fr-BE" sz="1200" u="none" strike="noStrike" dirty="0">
                          <a:effectLst/>
                        </a:rPr>
                        <a:t>Nombre de </a:t>
                      </a:r>
                      <a:r>
                        <a:rPr lang="fr-BE" sz="1200" u="none" strike="noStrike" dirty="0" err="1">
                          <a:effectLst/>
                        </a:rPr>
                        <a:t>borrowing</a:t>
                      </a:r>
                      <a:r>
                        <a:rPr lang="fr-BE" sz="1200" u="none" strike="noStrike" dirty="0">
                          <a:effectLst/>
                        </a:rPr>
                        <a:t> </a:t>
                      </a:r>
                      <a:r>
                        <a:rPr lang="fr-BE" sz="1200" u="none" strike="noStrike" dirty="0" err="1">
                          <a:effectLst/>
                        </a:rPr>
                        <a:t>requests</a:t>
                      </a:r>
                      <a:r>
                        <a:rPr lang="fr-BE" sz="1200" u="none" strike="noStrike" dirty="0">
                          <a:effectLst/>
                        </a:rPr>
                        <a:t> par user group en BSV en 2016 et 2017</a:t>
                      </a:r>
                      <a:endParaRPr lang="fr-BE" sz="1200" b="1" i="0" u="none" strike="noStrike" dirty="0">
                        <a:solidFill>
                          <a:srgbClr val="333399"/>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t"/>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US" sz="1100" b="1" u="none" strike="noStrike" dirty="0" err="1">
                          <a:effectLst/>
                        </a:rPr>
                        <a:t>Num</a:t>
                      </a:r>
                      <a:r>
                        <a:rPr lang="en-US" sz="1100" b="1" u="none" strike="noStrike" dirty="0">
                          <a:effectLst/>
                        </a:rPr>
                        <a:t> of Requests</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t"/>
                      <a:r>
                        <a:rPr lang="en-US" sz="1100" u="none" strike="noStrike" dirty="0">
                          <a:effectLst/>
                        </a:rPr>
                        <a:t>Library Name</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dirty="0">
                          <a:effectLst/>
                        </a:rPr>
                        <a:t>User Group</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u="none" strike="noStrike">
                          <a:effectLst/>
                        </a:rPr>
                        <a:t>Num of Requests</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190500">
                <a:tc rowSpan="6">
                  <a:txBody>
                    <a:bodyPr/>
                    <a:lstStyle/>
                    <a:p>
                      <a:pPr algn="l" fontAlgn="t"/>
                      <a:r>
                        <a:rPr lang="fr-BE" sz="1100" u="none" strike="noStrike" dirty="0">
                          <a:effectLst/>
                        </a:rPr>
                        <a:t>Bibliothèque des Sciences de la Vie</a:t>
                      </a:r>
                      <a:endParaRPr lang="fr-BE"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r-BE" sz="1100" u="none" strike="noStrike">
                          <a:effectLst/>
                        </a:rPr>
                        <a:t>Extérieur - Etudiant, personnel NON ULiège</a:t>
                      </a:r>
                      <a:endParaRPr lang="fr-BE"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46</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dirty="0" err="1">
                          <a:effectLst/>
                        </a:rPr>
                        <a:t>Extérieur</a:t>
                      </a:r>
                      <a:r>
                        <a:rPr lang="en-US" sz="1100" u="none" strike="noStrike" dirty="0">
                          <a:effectLst/>
                        </a:rPr>
                        <a:t> - </a:t>
                      </a:r>
                      <a:r>
                        <a:rPr lang="en-US" sz="1100" u="none" strike="noStrike" dirty="0" err="1">
                          <a:effectLst/>
                        </a:rPr>
                        <a:t>Usager</a:t>
                      </a:r>
                      <a:r>
                        <a:rPr lang="en-US" sz="1100" u="none" strike="noStrike" dirty="0">
                          <a:effectLst/>
                        </a:rPr>
                        <a:t> BX</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1 312</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776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2 088</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dirty="0" err="1">
                          <a:effectLst/>
                        </a:rPr>
                        <a:t>ULiège</a:t>
                      </a:r>
                      <a:r>
                        <a:rPr lang="en-US" sz="1100" u="none" strike="noStrike" dirty="0">
                          <a:effectLst/>
                        </a:rPr>
                        <a:t> - </a:t>
                      </a:r>
                      <a:r>
                        <a:rPr lang="en-US" sz="1100" u="none" strike="noStrike" dirty="0" err="1">
                          <a:effectLst/>
                        </a:rPr>
                        <a:t>Bachelier</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39</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dirty="0" err="1">
                          <a:effectLst/>
                        </a:rPr>
                        <a:t>ULiège</a:t>
                      </a:r>
                      <a:r>
                        <a:rPr lang="en-US" sz="1100" u="none" strike="noStrike" dirty="0">
                          <a:effectLst/>
                        </a:rPr>
                        <a:t> - Master / </a:t>
                      </a:r>
                      <a:r>
                        <a:rPr lang="en-US" sz="1100" u="none" strike="noStrike" dirty="0" err="1">
                          <a:effectLst/>
                        </a:rPr>
                        <a:t>doctorat</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109</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159</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a:effectLst/>
                        </a:rPr>
                        <a:t>ULiège - Personnel ULiège / CHU</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933</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690</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1 623</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vMerge="1">
                  <a:txBody>
                    <a:bodyPr/>
                    <a:lstStyle/>
                    <a:p>
                      <a:endParaRPr lang="en-US"/>
                    </a:p>
                  </a:txBody>
                  <a:tcPr/>
                </a:tc>
                <a:tc>
                  <a:txBody>
                    <a:bodyPr/>
                    <a:lstStyle/>
                    <a:p>
                      <a:pPr algn="l" fontAlgn="t"/>
                      <a:r>
                        <a:rPr lang="en-US" sz="1100" u="none" strike="noStrike">
                          <a:effectLst/>
                        </a:rPr>
                        <a:t>ZZ_Delete</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51</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gridSpan="2">
                  <a:txBody>
                    <a:bodyPr/>
                    <a:lstStyle/>
                    <a:p>
                      <a:pPr algn="l" fontAlgn="t"/>
                      <a:r>
                        <a:rPr lang="en-US" sz="1100" b="1" u="none" strike="noStrike" dirty="0">
                          <a:effectLst/>
                        </a:rPr>
                        <a:t>Grand Total</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fontAlgn="t"/>
                      <a:r>
                        <a:rPr lang="en-US" sz="1100" b="1" u="none" strike="noStrike" dirty="0">
                          <a:effectLst/>
                        </a:rPr>
                        <a:t>2 421</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1 585</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100" b="1" u="none" strike="noStrike" dirty="0">
                          <a:effectLst/>
                        </a:rPr>
                        <a:t>4 006</a:t>
                      </a:r>
                      <a:endParaRPr lang="en-US" sz="11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image1.png" descr="image1.png"/>
          <p:cNvPicPr>
            <a:picLocks noChangeAspect="1"/>
          </p:cNvPicPr>
          <p:nvPr/>
        </p:nvPicPr>
        <p:blipFill>
          <a:blip r:embed="rId2"/>
          <a:stretch>
            <a:fillRect/>
          </a:stretch>
        </p:blipFill>
        <p:spPr>
          <a:xfrm>
            <a:off x="1584072" y="3573016"/>
            <a:ext cx="5326567" cy="2654935"/>
          </a:xfrm>
          <a:prstGeom prst="rect">
            <a:avLst/>
          </a:prstGeom>
          <a:ln>
            <a:solidFill>
              <a:schemeClr val="tx1"/>
            </a:solidFill>
          </a:ln>
        </p:spPr>
      </p:pic>
    </p:spTree>
    <p:extLst>
      <p:ext uri="{BB962C8B-B14F-4D97-AF65-F5344CB8AC3E}">
        <p14:creationId xmlns:p14="http://schemas.microsoft.com/office/powerpoint/2010/main" val="35900480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ersonnalisé 1">
      <a:majorFont>
        <a:latin typeface="Source Sans Pro"/>
        <a:ea typeface=""/>
        <a:cs typeface=""/>
      </a:majorFont>
      <a:minorFont>
        <a:latin typeface="Source San Pro"/>
        <a:ea typeface=""/>
        <a:cs typeface=""/>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12922</TotalTime>
  <Words>2933</Words>
  <Application>Microsoft Office PowerPoint</Application>
  <PresentationFormat>Affichage à l'écran (4:3)</PresentationFormat>
  <Paragraphs>826</Paragraphs>
  <Slides>45</Slides>
  <Notes>6</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45</vt:i4>
      </vt:variant>
    </vt:vector>
  </HeadingPairs>
  <TitlesOfParts>
    <vt:vector size="53" baseType="lpstr">
      <vt:lpstr>Arial</vt:lpstr>
      <vt:lpstr>Arial Rounded MT Bold</vt:lpstr>
      <vt:lpstr>Calibri</vt:lpstr>
      <vt:lpstr>Calibri Light</vt:lpstr>
      <vt:lpstr>Source San Pro</vt:lpstr>
      <vt:lpstr>Source Sans Pro</vt:lpstr>
      <vt:lpstr>Contiguïté</vt:lpstr>
      <vt:lpstr>Conception personnalisée</vt:lpstr>
      <vt:lpstr>Consolidation du Prêt Interbibliothèques à l'ULiège</vt:lpstr>
      <vt:lpstr>Sommaire</vt:lpstr>
      <vt:lpstr>Borrowing request : définition</vt:lpstr>
      <vt:lpstr>Borrowing requests : workflow</vt:lpstr>
      <vt:lpstr>Borrowing requests : workflow</vt:lpstr>
      <vt:lpstr>Borrowing requests : statistiques</vt:lpstr>
      <vt:lpstr>Borrowing requests : statistiques</vt:lpstr>
      <vt:lpstr>Borrowing requests : statistiques</vt:lpstr>
      <vt:lpstr>Borrowing requests : statistiques</vt:lpstr>
      <vt:lpstr>Borrowing requests : statistiques</vt:lpstr>
      <vt:lpstr>Borrowing requests : statistiques</vt:lpstr>
      <vt:lpstr>Borrowing requests : statistiques</vt:lpstr>
      <vt:lpstr>Borrowing requests : statistiques</vt:lpstr>
      <vt:lpstr>Borrowing requests par jour</vt:lpstr>
      <vt:lpstr>Borrowing requests par jour de la semaine</vt:lpstr>
      <vt:lpstr>Lending request : définition</vt:lpstr>
      <vt:lpstr>Lending requests : workflow</vt:lpstr>
      <vt:lpstr>Lending requests : statistiques</vt:lpstr>
      <vt:lpstr>Lending requests par jour</vt:lpstr>
      <vt:lpstr>Lending requests par jour de la semaine</vt:lpstr>
      <vt:lpstr>BSV-Papier et BSV-OnLine</vt:lpstr>
      <vt:lpstr>BSV-Papier : solution</vt:lpstr>
      <vt:lpstr>BSV-OnLine : solution</vt:lpstr>
      <vt:lpstr>Une seule Resource Sharing Library : Avantages</vt:lpstr>
      <vt:lpstr>Une seule Resource Sharing Library : Avantages</vt:lpstr>
      <vt:lpstr>Une seule Resource Sharing Library : Avantages</vt:lpstr>
      <vt:lpstr>Une seule Resource Sharing Library : Avantages</vt:lpstr>
      <vt:lpstr>Une seule Resource Sharing Library : Avantages</vt:lpstr>
      <vt:lpstr>Une seule Resource Sharing Library : Avantages</vt:lpstr>
      <vt:lpstr>Une seule Resource Sharing Library : Questions posées au Comité de Direction</vt:lpstr>
      <vt:lpstr>Une seule Resource Sharing Library : Questions posées au Comité de Direction</vt:lpstr>
      <vt:lpstr>Une seule Resource Sharing Library : Questions posées au Comité de Direction</vt:lpstr>
      <vt:lpstr>Une seule Resource Sharing Library : Questions posées au Comité de Direction</vt:lpstr>
      <vt:lpstr>« To do » avant la mise en route</vt:lpstr>
      <vt:lpstr>« To do » avant la mise en route</vt:lpstr>
      <vt:lpstr>Feuille de route (extrait)</vt:lpstr>
      <vt:lpstr>Une seule RSL : premières statistiques Borrowing requests </vt:lpstr>
      <vt:lpstr>Une seule RSL : premières statistiques Borrowing requests </vt:lpstr>
      <vt:lpstr>Une seule RSL : premières statistiques Lending requests </vt:lpstr>
      <vt:lpstr>Une seule RSL : premières statistiques Digitization requests et electronic digitization requests des BX</vt:lpstr>
      <vt:lpstr>A l’accueil des bibliothèques</vt:lpstr>
      <vt:lpstr>A l’accueil des bibliothèques</vt:lpstr>
      <vt:lpstr>A l’accueil des bibliothèques</vt:lpstr>
      <vt:lpstr>A l’accueil des bibliothèques</vt:lpstr>
      <vt:lpstr>A l’accueil des bibliothèques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Richelle</dc:creator>
  <cp:lastModifiedBy>Fabienne Prosmans</cp:lastModifiedBy>
  <cp:revision>1175</cp:revision>
  <cp:lastPrinted>2016-11-29T10:36:28Z</cp:lastPrinted>
  <dcterms:created xsi:type="dcterms:W3CDTF">2014-10-28T10:20:46Z</dcterms:created>
  <dcterms:modified xsi:type="dcterms:W3CDTF">2018-02-27T17:01:35Z</dcterms:modified>
</cp:coreProperties>
</file>