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sldIdLst>
    <p:sldId id="256" r:id="rId2"/>
  </p:sldIdLst>
  <p:sldSz cx="30243463" cy="42845038"/>
  <p:notesSz cx="9928225" cy="143573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99FF33"/>
    <a:srgbClr val="FFFF00"/>
    <a:srgbClr val="FF9900"/>
    <a:srgbClr val="FF3300"/>
    <a:srgbClr val="35F92B"/>
    <a:srgbClr val="FF0000"/>
    <a:srgbClr val="66FF66"/>
    <a:srgbClr val="EAEAEA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1" autoAdjust="0"/>
    <p:restoredTop sz="99150" autoAdjust="0"/>
  </p:normalViewPr>
  <p:slideViewPr>
    <p:cSldViewPr>
      <p:cViewPr>
        <p:scale>
          <a:sx n="50" d="100"/>
          <a:sy n="50" d="100"/>
        </p:scale>
        <p:origin x="-570" y="-72"/>
      </p:cViewPr>
      <p:guideLst>
        <p:guide orient="horz" pos="13495"/>
        <p:guide pos="95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8538" y="13309600"/>
            <a:ext cx="25706387" cy="91836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7075" y="24279225"/>
            <a:ext cx="21169313" cy="10948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DA24C-6792-4DE5-9052-D2EC3B67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8755-B60D-4D38-869F-147818CC6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26550" y="1716088"/>
            <a:ext cx="6804025" cy="365569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2888" y="1716088"/>
            <a:ext cx="20261262" cy="365569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E1132-01F6-4AE5-B5A9-19D89C56C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93F6-BE63-45A9-A7C9-DEB96FBAA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27532013"/>
            <a:ext cx="25706387" cy="85090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89188" y="18159413"/>
            <a:ext cx="25706387" cy="9372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B0E6A-1EF2-4B93-8E0F-903397727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2888" y="9996488"/>
            <a:ext cx="13531850" cy="28276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97138" y="9996488"/>
            <a:ext cx="13533437" cy="28276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68033-FE42-4F86-87EB-4DE7A02DB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2888" y="9590088"/>
            <a:ext cx="13361987" cy="3997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2888" y="13587413"/>
            <a:ext cx="13361987" cy="24685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63825" y="9590088"/>
            <a:ext cx="13366750" cy="3997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63825" y="13587413"/>
            <a:ext cx="13366750" cy="24685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FA972-DEDC-40A0-8B67-60EDD1DE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3646A-0FB1-42FE-8DB8-A960AA391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0CBF9-A8BE-49F9-BD37-1EDB40356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888" y="1706563"/>
            <a:ext cx="9948862" cy="7259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3700" y="1706563"/>
            <a:ext cx="16906875" cy="365664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2888" y="8966200"/>
            <a:ext cx="9948862" cy="29306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0C5AE-E628-4F9A-965F-E5FC4AF71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7725" y="29991050"/>
            <a:ext cx="18146713" cy="35417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27725" y="3829050"/>
            <a:ext cx="18146713" cy="257063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27725" y="33532763"/>
            <a:ext cx="18146713" cy="50276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EDC09-F111-4DDF-950E-0412FB7E6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16088"/>
            <a:ext cx="27217687" cy="714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561" tIns="208780" rIns="417561" bIns="2087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96488"/>
            <a:ext cx="27217687" cy="282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39015988"/>
            <a:ext cx="705643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3038" y="39015988"/>
            <a:ext cx="957738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74138" y="39015988"/>
            <a:ext cx="705643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F9142A-F8ED-40D9-87EB-1A0E5A32B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2pPr>
      <a:lvl3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3pPr>
      <a:lvl4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4pPr>
      <a:lvl5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66863" indent="-1566863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94075" indent="-1306513" algn="l" defTabSz="4176713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cs typeface="+mn-cs"/>
        </a:defRPr>
      </a:lvl2pPr>
      <a:lvl3pPr marL="5221288" indent="-1044575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cs typeface="+mn-cs"/>
        </a:defRPr>
      </a:lvl3pPr>
      <a:lvl4pPr marL="7308850" indent="-1044575" algn="l" defTabSz="4176713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cs typeface="+mn-cs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5pPr>
      <a:lvl6pPr marL="98536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6pPr>
      <a:lvl7pPr marL="103108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7pPr>
      <a:lvl8pPr marL="107680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8pPr>
      <a:lvl9pPr marL="112252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://www.csl.uliege.be/" TargetMode="External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fleury@ulg.ac.be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CCE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Right Arrow 380"/>
          <p:cNvSpPr/>
          <p:nvPr/>
        </p:nvSpPr>
        <p:spPr bwMode="auto">
          <a:xfrm rot="19243033">
            <a:off x="5345966" y="14986719"/>
            <a:ext cx="1295699" cy="817912"/>
          </a:xfrm>
          <a:prstGeom prst="rightArrow">
            <a:avLst>
              <a:gd name="adj1" fmla="val 50000"/>
              <a:gd name="adj2" fmla="val 72562"/>
            </a:avLst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2" name="Right Arrow 381"/>
          <p:cNvSpPr/>
          <p:nvPr/>
        </p:nvSpPr>
        <p:spPr bwMode="auto">
          <a:xfrm rot="2356967" flipV="1">
            <a:off x="7598717" y="14840771"/>
            <a:ext cx="1500198" cy="785818"/>
          </a:xfrm>
          <a:prstGeom prst="rightArrow">
            <a:avLst>
              <a:gd name="adj1" fmla="val 50000"/>
              <a:gd name="adj2" fmla="val 78656"/>
            </a:avLst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/>
          </a:p>
        </p:txBody>
      </p:sp>
      <p:sp>
        <p:nvSpPr>
          <p:cNvPr id="340" name="Rectangular Callout 339"/>
          <p:cNvSpPr/>
          <p:nvPr/>
        </p:nvSpPr>
        <p:spPr>
          <a:xfrm>
            <a:off x="9906757" y="19493693"/>
            <a:ext cx="5072098" cy="1071570"/>
          </a:xfrm>
          <a:prstGeom prst="wedgeRectCallout">
            <a:avLst>
              <a:gd name="adj1" fmla="val -43376"/>
              <a:gd name="adj2" fmla="val 68422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Since different detection formats are combined in the same sensor chip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76" name="Curved Right Arrow 275"/>
          <p:cNvSpPr/>
          <p:nvPr/>
        </p:nvSpPr>
        <p:spPr bwMode="auto">
          <a:xfrm flipH="1">
            <a:off x="27194753" y="12349893"/>
            <a:ext cx="1214446" cy="2428892"/>
          </a:xfrm>
          <a:prstGeom prst="curvedRightArrow">
            <a:avLst/>
          </a:pr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/>
          </a:p>
        </p:txBody>
      </p:sp>
      <p:sp>
        <p:nvSpPr>
          <p:cNvPr id="275" name="Curved Right Arrow 274"/>
          <p:cNvSpPr/>
          <p:nvPr/>
        </p:nvSpPr>
        <p:spPr bwMode="auto">
          <a:xfrm>
            <a:off x="17336309" y="12635645"/>
            <a:ext cx="1000132" cy="2071702"/>
          </a:xfrm>
          <a:prstGeom prst="curvedRightArrow">
            <a:avLst/>
          </a:pr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/>
          </a:p>
        </p:txBody>
      </p:sp>
      <p:pic>
        <p:nvPicPr>
          <p:cNvPr id="206" name="Picture 4" descr="H:\users\P.Gailly\Documents\microbiomed\présentation\140911\MBM_121127_03_M13_Image32.TIF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511" y="31280963"/>
            <a:ext cx="5810289" cy="435771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0" name="Picture 202"/>
          <p:cNvPicPr>
            <a:picLocks noChangeAspect="1" noChangeArrowheads="1"/>
          </p:cNvPicPr>
          <p:nvPr/>
        </p:nvPicPr>
        <p:blipFill>
          <a:blip r:embed="rId3" cstate="print"/>
          <a:srcRect t="8235"/>
          <a:stretch>
            <a:fillRect/>
          </a:stretch>
        </p:blipFill>
        <p:spPr bwMode="auto">
          <a:xfrm>
            <a:off x="16050425" y="17350553"/>
            <a:ext cx="8786874" cy="7260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2" name="Text Box 32"/>
          <p:cNvSpPr txBox="1">
            <a:spLocks noChangeArrowheads="1"/>
          </p:cNvSpPr>
          <p:nvPr/>
        </p:nvSpPr>
        <p:spPr bwMode="auto">
          <a:xfrm>
            <a:off x="17764937" y="19850883"/>
            <a:ext cx="2500330" cy="64294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l-GR" sz="3200" i="1" dirty="0" smtClean="0">
                <a:latin typeface="Times New Roman" pitchFamily="18" charset="0"/>
                <a:cs typeface="Times New Roman" pitchFamily="18" charset="0"/>
              </a:rPr>
              <a:t>δλ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~16 nm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4" name="Group 263"/>
          <p:cNvGrpSpPr/>
          <p:nvPr/>
        </p:nvGrpSpPr>
        <p:grpSpPr>
          <a:xfrm flipH="1">
            <a:off x="19265135" y="20279511"/>
            <a:ext cx="1422762" cy="428750"/>
            <a:chOff x="23511411" y="28209129"/>
            <a:chExt cx="1611640" cy="428750"/>
          </a:xfrm>
        </p:grpSpPr>
        <p:sp>
          <p:nvSpPr>
            <p:cNvPr id="258" name="Line 36"/>
            <p:cNvSpPr>
              <a:spLocks noChangeShapeType="1"/>
            </p:cNvSpPr>
            <p:nvPr/>
          </p:nvSpPr>
          <p:spPr bwMode="auto">
            <a:xfrm>
              <a:off x="23694291" y="28209129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59" name="Line 35"/>
            <p:cNvSpPr>
              <a:spLocks noChangeShapeType="1"/>
            </p:cNvSpPr>
            <p:nvPr/>
          </p:nvSpPr>
          <p:spPr bwMode="auto">
            <a:xfrm>
              <a:off x="24194357" y="28209129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0" name="Line 33"/>
            <p:cNvSpPr>
              <a:spLocks noChangeShapeType="1"/>
            </p:cNvSpPr>
            <p:nvPr/>
          </p:nvSpPr>
          <p:spPr bwMode="auto">
            <a:xfrm flipH="1">
              <a:off x="24207302" y="28419511"/>
              <a:ext cx="915749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1" name="Line 33"/>
            <p:cNvSpPr>
              <a:spLocks noChangeShapeType="1"/>
            </p:cNvSpPr>
            <p:nvPr/>
          </p:nvSpPr>
          <p:spPr bwMode="auto">
            <a:xfrm>
              <a:off x="23511411" y="28423443"/>
              <a:ext cx="182880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63" name="Line 33"/>
            <p:cNvSpPr>
              <a:spLocks noChangeShapeType="1"/>
            </p:cNvSpPr>
            <p:nvPr/>
          </p:nvSpPr>
          <p:spPr bwMode="auto">
            <a:xfrm flipH="1">
              <a:off x="23694291" y="28423443"/>
              <a:ext cx="500066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non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65" name="Text Box 25"/>
          <p:cNvSpPr txBox="1">
            <a:spLocks noChangeArrowheads="1"/>
          </p:cNvSpPr>
          <p:nvPr/>
        </p:nvSpPr>
        <p:spPr bwMode="auto">
          <a:xfrm>
            <a:off x="22194093" y="23065593"/>
            <a:ext cx="271464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dirty="0" smtClean="0">
                <a:latin typeface="Georgia" pitchFamily="18" charset="0"/>
                <a:cs typeface="Times New Roman" pitchFamily="18" charset="0"/>
              </a:rPr>
              <a:t>Wavelength, nm</a:t>
            </a:r>
            <a:endParaRPr lang="en-US" sz="2400" dirty="0">
              <a:latin typeface="Georgia" pitchFamily="18" charset="0"/>
            </a:endParaRPr>
          </a:p>
        </p:txBody>
      </p:sp>
      <p:sp>
        <p:nvSpPr>
          <p:cNvPr id="266" name="Text Box 38"/>
          <p:cNvSpPr txBox="1">
            <a:spLocks noChangeArrowheads="1"/>
          </p:cNvSpPr>
          <p:nvPr/>
        </p:nvSpPr>
        <p:spPr bwMode="auto">
          <a:xfrm>
            <a:off x="17193433" y="17350553"/>
            <a:ext cx="3857652" cy="64294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Ellipsometric angle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fr-BE" sz="2800" dirty="0" smtClean="0">
                <a:latin typeface="Times New Roman" pitchFamily="18" charset="0"/>
                <a:cs typeface="Times New Roman" pitchFamily="18" charset="0"/>
              </a:rPr>
              <a:t>, °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49" name="Picture 201"/>
          <p:cNvPicPr>
            <a:picLocks noChangeAspect="1" noChangeArrowheads="1"/>
          </p:cNvPicPr>
          <p:nvPr/>
        </p:nvPicPr>
        <p:blipFill>
          <a:blip r:embed="rId4" cstate="print"/>
          <a:srcRect l="1799" t="25070" r="13929"/>
          <a:stretch>
            <a:fillRect/>
          </a:stretch>
        </p:blipFill>
        <p:spPr bwMode="auto">
          <a:xfrm>
            <a:off x="23151407" y="7492109"/>
            <a:ext cx="5846927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47" name="Picture 199"/>
          <p:cNvPicPr>
            <a:picLocks noChangeAspect="1" noChangeArrowheads="1"/>
          </p:cNvPicPr>
          <p:nvPr/>
        </p:nvPicPr>
        <p:blipFill>
          <a:blip r:embed="rId5" cstate="print"/>
          <a:srcRect l="2083" t="7996"/>
          <a:stretch>
            <a:fillRect/>
          </a:stretch>
        </p:blipFill>
        <p:spPr bwMode="auto">
          <a:xfrm>
            <a:off x="16836242" y="7420671"/>
            <a:ext cx="4874694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291562" y="756223"/>
            <a:ext cx="22003594" cy="92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1" tIns="45711" rIns="91421" bIns="45711">
            <a:spAutoFit/>
          </a:bodyPr>
          <a:lstStyle/>
          <a:p>
            <a:pPr algn="ctr" defTabSz="2951163">
              <a:defRPr/>
            </a:pPr>
            <a:r>
              <a:rPr lang="en-US" sz="5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Hybrid plasmonic multichannel </a:t>
            </a:r>
            <a:r>
              <a:rPr lang="en-US" sz="5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spectroscopic sensor </a:t>
            </a:r>
            <a:r>
              <a:rPr lang="en-US" sz="5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platform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3120147" y="41628817"/>
            <a:ext cx="26074870" cy="867912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  <a:effectLst/>
        </p:spPr>
        <p:txBody>
          <a:bodyPr wrap="square" lIns="91421" tIns="45711" rIns="91421" bIns="45711">
            <a:spAutoFit/>
          </a:bodyPr>
          <a:lstStyle/>
          <a:p>
            <a:pPr algn="ctr" defTabSz="2951163">
              <a:lnSpc>
                <a:spcPct val="80000"/>
              </a:lnSpc>
              <a:spcBef>
                <a:spcPct val="50000"/>
              </a:spcBef>
              <a:defRPr/>
            </a:pPr>
            <a:r>
              <a:rPr lang="fr-B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Centre Spatial de Liège </a:t>
            </a:r>
            <a:r>
              <a:rPr lang="fr-BE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fr-BE" sz="24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ULiège</a:t>
            </a:r>
            <a:r>
              <a:rPr lang="fr-BE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fr-BE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/ </a:t>
            </a:r>
            <a:r>
              <a:rPr lang="fr-BE" sz="2400" b="1" dirty="0" smtClean="0">
                <a:solidFill>
                  <a:srgbClr val="FF0000"/>
                </a:solidFill>
              </a:rPr>
              <a:t>Surface </a:t>
            </a:r>
            <a:r>
              <a:rPr lang="fr-BE" sz="2400" b="1" dirty="0">
                <a:solidFill>
                  <a:srgbClr val="FF0000"/>
                </a:solidFill>
              </a:rPr>
              <a:t>Micro &amp; Nano </a:t>
            </a:r>
            <a:r>
              <a:rPr lang="fr-BE" sz="2400" b="1" dirty="0" smtClean="0">
                <a:solidFill>
                  <a:srgbClr val="FF0000"/>
                </a:solidFill>
              </a:rPr>
              <a:t>Engineering</a:t>
            </a:r>
            <a:endParaRPr lang="fr-BE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defTabSz="2951163">
              <a:lnSpc>
                <a:spcPct val="80000"/>
              </a:lnSpc>
              <a:spcBef>
                <a:spcPct val="50000"/>
              </a:spcBef>
              <a:defRPr/>
            </a:pPr>
            <a:r>
              <a:rPr lang="fr-BE" sz="2400" dirty="0">
                <a:solidFill>
                  <a:schemeClr val="accent2"/>
                </a:solidFill>
              </a:rPr>
              <a:t>Liège Science Park, Avenue du Pré-</a:t>
            </a:r>
            <a:r>
              <a:rPr lang="fr-BE" sz="2400" dirty="0" err="1">
                <a:solidFill>
                  <a:schemeClr val="accent2"/>
                </a:solidFill>
              </a:rPr>
              <a:t>Aily</a:t>
            </a:r>
            <a:r>
              <a:rPr lang="fr-BE" sz="2400" dirty="0">
                <a:solidFill>
                  <a:schemeClr val="accent2"/>
                </a:solidFill>
              </a:rPr>
              <a:t>; B-4031 ANGLEUR (</a:t>
            </a:r>
            <a:r>
              <a:rPr lang="fr-BE" sz="2400" dirty="0" err="1">
                <a:solidFill>
                  <a:schemeClr val="accent2"/>
                </a:solidFill>
              </a:rPr>
              <a:t>Belgium</a:t>
            </a:r>
            <a:r>
              <a:rPr lang="fr-BE" sz="2400" dirty="0" smtClean="0">
                <a:solidFill>
                  <a:schemeClr val="accent2"/>
                </a:solidFill>
              </a:rPr>
              <a:t>),  </a:t>
            </a:r>
            <a:r>
              <a:rPr lang="fr-BE" sz="2400" dirty="0">
                <a:solidFill>
                  <a:schemeClr val="accent2"/>
                </a:solidFill>
              </a:rPr>
              <a:t>Tél: +</a:t>
            </a:r>
            <a:r>
              <a:rPr lang="fr-BE" sz="2400" dirty="0" smtClean="0">
                <a:solidFill>
                  <a:schemeClr val="accent2"/>
                </a:solidFill>
              </a:rPr>
              <a:t>32.4.382.46.00; </a:t>
            </a:r>
            <a:r>
              <a:rPr lang="fr-BE" sz="2400" dirty="0">
                <a:solidFill>
                  <a:schemeClr val="accent2"/>
                </a:solidFill>
              </a:rPr>
              <a:t>Fax: +</a:t>
            </a:r>
            <a:r>
              <a:rPr lang="fr-BE" sz="2400" dirty="0" smtClean="0">
                <a:solidFill>
                  <a:schemeClr val="accent2"/>
                </a:solidFill>
              </a:rPr>
              <a:t>32.4.367.56.13</a:t>
            </a:r>
            <a:r>
              <a:rPr lang="fr-BE" sz="2400" dirty="0">
                <a:solidFill>
                  <a:schemeClr val="accent2"/>
                </a:solidFill>
              </a:rPr>
              <a:t>; e-mail: </a:t>
            </a:r>
            <a:r>
              <a:rPr lang="fr-BE" sz="2400" dirty="0" smtClean="0">
                <a:solidFill>
                  <a:schemeClr val="accent2"/>
                </a:solidFill>
                <a:hlinkClick r:id="rId6"/>
              </a:rPr>
              <a:t>kfleury@ulg.ac.be</a:t>
            </a:r>
            <a:r>
              <a:rPr lang="fr-BE" sz="2400" dirty="0" smtClean="0">
                <a:solidFill>
                  <a:schemeClr val="accent2"/>
                </a:solidFill>
              </a:rPr>
              <a:t> ; </a:t>
            </a:r>
            <a:r>
              <a:rPr lang="fr-FR" sz="2400" dirty="0" smtClean="0">
                <a:solidFill>
                  <a:schemeClr val="accent2"/>
                </a:solidFill>
                <a:hlinkClick r:id="rId7"/>
              </a:rPr>
              <a:t>http://www.csl.uliege.be</a:t>
            </a:r>
            <a:r>
              <a:rPr lang="fr-FR" sz="2400" dirty="0" smtClean="0">
                <a:solidFill>
                  <a:schemeClr val="accent2"/>
                </a:solidFill>
              </a:rPr>
              <a:t> 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2061" name="Rectangle 33"/>
          <p:cNvSpPr>
            <a:spLocks noChangeArrowheads="1"/>
          </p:cNvSpPr>
          <p:nvPr/>
        </p:nvSpPr>
        <p:spPr bwMode="auto">
          <a:xfrm>
            <a:off x="3548775" y="9635249"/>
            <a:ext cx="90352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600" b="1" dirty="0">
                <a:solidFill>
                  <a:srgbClr val="FF0000"/>
                </a:solidFill>
              </a:rPr>
              <a:t>1. </a:t>
            </a:r>
            <a:r>
              <a:rPr lang="en-GB" sz="3600" b="1" dirty="0" smtClean="0">
                <a:solidFill>
                  <a:srgbClr val="FF0000"/>
                </a:solidFill>
              </a:rPr>
              <a:t>What </a:t>
            </a:r>
            <a:r>
              <a:rPr lang="en-GB" sz="3600" b="1" dirty="0">
                <a:solidFill>
                  <a:srgbClr val="FF0000"/>
                </a:solidFill>
              </a:rPr>
              <a:t>is our instrumental concept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062" name="AutoShape 415"/>
          <p:cNvSpPr>
            <a:spLocks noChangeArrowheads="1"/>
          </p:cNvSpPr>
          <p:nvPr/>
        </p:nvSpPr>
        <p:spPr bwMode="auto">
          <a:xfrm>
            <a:off x="71438" y="2919413"/>
            <a:ext cx="15051087" cy="6572960"/>
          </a:xfrm>
          <a:prstGeom prst="roundRect">
            <a:avLst>
              <a:gd name="adj" fmla="val 1986"/>
            </a:avLst>
          </a:prstGeom>
          <a:noFill/>
          <a:ln w="9525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064" name="Text Box 675"/>
          <p:cNvSpPr txBox="1">
            <a:spLocks noChangeArrowheads="1"/>
          </p:cNvSpPr>
          <p:nvPr/>
        </p:nvSpPr>
        <p:spPr bwMode="auto">
          <a:xfrm>
            <a:off x="1262759" y="18636437"/>
            <a:ext cx="119586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sz="3600" b="1" dirty="0">
                <a:solidFill>
                  <a:srgbClr val="FF0000"/>
                </a:solidFill>
              </a:rPr>
              <a:t>2. What is the </a:t>
            </a:r>
            <a:r>
              <a:rPr lang="en-GB" sz="3600" b="1" dirty="0" smtClean="0">
                <a:solidFill>
                  <a:srgbClr val="FF0000"/>
                </a:solidFill>
              </a:rPr>
              <a:t>goal </a:t>
            </a:r>
            <a:r>
              <a:rPr lang="en-GB" sz="3600" b="1" dirty="0">
                <a:solidFill>
                  <a:srgbClr val="FF0000"/>
                </a:solidFill>
              </a:rPr>
              <a:t>of our instrumental approach?</a:t>
            </a:r>
            <a:endParaRPr lang="en-GB" sz="2800" i="1" baseline="30000" dirty="0">
              <a:solidFill>
                <a:srgbClr val="FF0000"/>
              </a:solidFill>
            </a:endParaRPr>
          </a:p>
        </p:txBody>
      </p:sp>
      <p:sp>
        <p:nvSpPr>
          <p:cNvPr id="2065" name="AutoShape 744"/>
          <p:cNvSpPr>
            <a:spLocks noChangeArrowheads="1"/>
          </p:cNvSpPr>
          <p:nvPr/>
        </p:nvSpPr>
        <p:spPr bwMode="auto">
          <a:xfrm>
            <a:off x="65088" y="18564999"/>
            <a:ext cx="15055850" cy="3786214"/>
          </a:xfrm>
          <a:prstGeom prst="roundRect">
            <a:avLst>
              <a:gd name="adj" fmla="val 2504"/>
            </a:avLst>
          </a:prstGeom>
          <a:noFill/>
          <a:ln w="9525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066" name="Text Box 675"/>
          <p:cNvSpPr txBox="1">
            <a:spLocks noChangeArrowheads="1"/>
          </p:cNvSpPr>
          <p:nvPr/>
        </p:nvSpPr>
        <p:spPr bwMode="auto">
          <a:xfrm>
            <a:off x="2191453" y="17636305"/>
            <a:ext cx="11858708" cy="52322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800" b="1" dirty="0">
                <a:latin typeface="Times New Roman" pitchFamily="18" charset="0"/>
              </a:rPr>
              <a:t>One biosensor channel = SPR / LSPR sensor + </a:t>
            </a:r>
            <a:r>
              <a:rPr lang="en-GB" sz="2800" b="1" dirty="0" err="1" smtClean="0">
                <a:latin typeface="Times New Roman" pitchFamily="18" charset="0"/>
              </a:rPr>
              <a:t>Fiber</a:t>
            </a:r>
            <a:r>
              <a:rPr lang="en-GB" sz="2800" b="1" dirty="0" smtClean="0">
                <a:latin typeface="Times New Roman" pitchFamily="18" charset="0"/>
              </a:rPr>
              <a:t> </a:t>
            </a:r>
            <a:r>
              <a:rPr lang="en-GB" sz="2800" b="1" dirty="0">
                <a:latin typeface="Times New Roman" pitchFamily="18" charset="0"/>
              </a:rPr>
              <a:t>Spectroscopic channel</a:t>
            </a:r>
          </a:p>
        </p:txBody>
      </p:sp>
      <p:sp>
        <p:nvSpPr>
          <p:cNvPr id="2068" name="AutoShape 413"/>
          <p:cNvSpPr>
            <a:spLocks noChangeArrowheads="1"/>
          </p:cNvSpPr>
          <p:nvPr/>
        </p:nvSpPr>
        <p:spPr bwMode="auto">
          <a:xfrm>
            <a:off x="15264710" y="28780633"/>
            <a:ext cx="14787563" cy="7000924"/>
          </a:xfrm>
          <a:prstGeom prst="roundRect">
            <a:avLst>
              <a:gd name="adj" fmla="val 685"/>
            </a:avLst>
          </a:prstGeom>
          <a:noFill/>
          <a:ln w="9525" algn="ctr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071" name="AutoShape 413"/>
          <p:cNvSpPr>
            <a:spLocks noChangeArrowheads="1"/>
          </p:cNvSpPr>
          <p:nvPr/>
        </p:nvSpPr>
        <p:spPr bwMode="auto">
          <a:xfrm>
            <a:off x="15265400" y="35852995"/>
            <a:ext cx="14787563" cy="3857651"/>
          </a:xfrm>
          <a:prstGeom prst="roundRect">
            <a:avLst>
              <a:gd name="adj" fmla="val 4454"/>
            </a:avLst>
          </a:prstGeom>
          <a:noFill/>
          <a:ln w="9525" algn="ctr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076" name="Text Box 489"/>
          <p:cNvSpPr txBox="1">
            <a:spLocks noChangeArrowheads="1"/>
          </p:cNvSpPr>
          <p:nvPr/>
        </p:nvSpPr>
        <p:spPr bwMode="auto">
          <a:xfrm>
            <a:off x="1548511" y="22636965"/>
            <a:ext cx="119827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3. </a:t>
            </a:r>
            <a:r>
              <a:rPr lang="en-US" sz="3600" b="1" dirty="0" smtClean="0">
                <a:solidFill>
                  <a:srgbClr val="FF0000"/>
                </a:solidFill>
              </a:rPr>
              <a:t>First proof-of-concept experimental investigations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77" name="AutoShape 413"/>
          <p:cNvSpPr>
            <a:spLocks noChangeArrowheads="1"/>
          </p:cNvSpPr>
          <p:nvPr/>
        </p:nvSpPr>
        <p:spPr bwMode="auto">
          <a:xfrm>
            <a:off x="15264607" y="2848640"/>
            <a:ext cx="14787563" cy="25789117"/>
          </a:xfrm>
          <a:prstGeom prst="roundRect">
            <a:avLst>
              <a:gd name="adj" fmla="val 861"/>
            </a:avLst>
          </a:prstGeom>
          <a:noFill/>
          <a:ln w="9525" algn="ctr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093" name="Text Box 272"/>
          <p:cNvSpPr txBox="1">
            <a:spLocks noChangeArrowheads="1"/>
          </p:cNvSpPr>
          <p:nvPr/>
        </p:nvSpPr>
        <p:spPr bwMode="auto">
          <a:xfrm>
            <a:off x="15439126" y="39952382"/>
            <a:ext cx="144208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3538"/>
            <a:r>
              <a:rPr lang="en-US" sz="2400" b="1" i="1" dirty="0">
                <a:solidFill>
                  <a:srgbClr val="FF0000"/>
                </a:solidFill>
                <a:cs typeface="Times New Roman" pitchFamily="18" charset="0"/>
              </a:rPr>
              <a:t>ACKNOWLEDGEMENTS</a:t>
            </a:r>
            <a:r>
              <a:rPr lang="en-US" sz="2400" i="1" dirty="0">
                <a:cs typeface="Times New Roman" pitchFamily="18" charset="0"/>
              </a:rPr>
              <a:t>: 	</a:t>
            </a:r>
            <a:r>
              <a:rPr lang="en-US" sz="2400" i="1" dirty="0"/>
              <a:t>This </a:t>
            </a:r>
            <a:r>
              <a:rPr lang="en-US" sz="2400" i="1" dirty="0" smtClean="0"/>
              <a:t>research is conducted in the framework of the </a:t>
            </a:r>
            <a:r>
              <a:rPr lang="en-US" sz="2400" i="1" dirty="0" smtClean="0"/>
              <a:t>“</a:t>
            </a:r>
            <a:r>
              <a:rPr lang="en-US" sz="2400" i="1" dirty="0"/>
              <a:t>BIOSENS" </a:t>
            </a:r>
            <a:r>
              <a:rPr lang="en-US" sz="2400" i="1" dirty="0" smtClean="0"/>
              <a:t> project (SMARTBIOCONTROL portfolio)  in the </a:t>
            </a:r>
            <a:r>
              <a:rPr lang="en-US" sz="2400" i="1" dirty="0" smtClean="0"/>
              <a:t>INTERREG </a:t>
            </a:r>
            <a:r>
              <a:rPr lang="en-US" sz="2400" i="1" dirty="0" smtClean="0"/>
              <a:t>program </a:t>
            </a:r>
            <a:r>
              <a:rPr lang="en-US" sz="2400" i="1" dirty="0"/>
              <a:t>involving </a:t>
            </a:r>
            <a:r>
              <a:rPr lang="en-US" sz="2400" i="1" dirty="0" smtClean="0"/>
              <a:t>financial </a:t>
            </a:r>
            <a:r>
              <a:rPr lang="en-US" sz="2400" i="1" dirty="0"/>
              <a:t>support from the European Union and the Walloon region.</a:t>
            </a:r>
            <a:endParaRPr lang="fr-FR" sz="2400" i="1" dirty="0"/>
          </a:p>
        </p:txBody>
      </p:sp>
      <p:sp>
        <p:nvSpPr>
          <p:cNvPr id="2094" name="AutoShape 413"/>
          <p:cNvSpPr>
            <a:spLocks noChangeArrowheads="1"/>
          </p:cNvSpPr>
          <p:nvPr/>
        </p:nvSpPr>
        <p:spPr bwMode="auto">
          <a:xfrm>
            <a:off x="15242276" y="39782085"/>
            <a:ext cx="14787563" cy="1357322"/>
          </a:xfrm>
          <a:prstGeom prst="roundRect">
            <a:avLst>
              <a:gd name="adj" fmla="val 17977"/>
            </a:avLst>
          </a:prstGeom>
          <a:noFill/>
          <a:ln w="9525" algn="ctr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pic>
        <p:nvPicPr>
          <p:cNvPr id="2095" name="Picture 4" descr="sigle_CSL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072495" y="159637"/>
            <a:ext cx="2926745" cy="2403064"/>
          </a:xfrm>
          <a:prstGeom prst="rect">
            <a:avLst/>
          </a:prstGeom>
          <a:noFill/>
          <a:ln w="9525">
            <a:solidFill>
              <a:srgbClr val="EAEAEA"/>
            </a:solidFill>
            <a:miter lim="800000"/>
            <a:headEnd/>
            <a:tailEnd/>
          </a:ln>
        </p:spPr>
      </p:pic>
      <p:sp>
        <p:nvSpPr>
          <p:cNvPr id="2096" name="Rectangle 6143"/>
          <p:cNvSpPr>
            <a:spLocks noChangeArrowheads="1"/>
          </p:cNvSpPr>
          <p:nvPr/>
        </p:nvSpPr>
        <p:spPr bwMode="auto">
          <a:xfrm>
            <a:off x="19622325" y="15350289"/>
            <a:ext cx="6121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BCDA0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dirty="0">
                <a:latin typeface="Georgia" pitchFamily="18" charset="0"/>
              </a:rPr>
              <a:t>Experiment in good agreement with theory</a:t>
            </a:r>
            <a:endParaRPr lang="fr-BE" sz="2400" dirty="0">
              <a:latin typeface="Georgia" pitchFamily="18" charset="0"/>
            </a:endParaRPr>
          </a:p>
        </p:txBody>
      </p:sp>
      <p:sp>
        <p:nvSpPr>
          <p:cNvPr id="2097" name="Rectangle 374"/>
          <p:cNvSpPr>
            <a:spLocks noChangeArrowheads="1"/>
          </p:cNvSpPr>
          <p:nvPr/>
        </p:nvSpPr>
        <p:spPr bwMode="auto">
          <a:xfrm>
            <a:off x="5584897" y="31280963"/>
            <a:ext cx="1776448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SEM image</a:t>
            </a:r>
            <a:endParaRPr lang="fr-FR" sz="2400" dirty="0"/>
          </a:p>
        </p:txBody>
      </p:sp>
      <p:sp>
        <p:nvSpPr>
          <p:cNvPr id="2106" name="AutoShape 738"/>
          <p:cNvSpPr>
            <a:spLocks noChangeArrowheads="1"/>
          </p:cNvSpPr>
          <p:nvPr/>
        </p:nvSpPr>
        <p:spPr bwMode="auto">
          <a:xfrm rot="5400000">
            <a:off x="22394956" y="14814504"/>
            <a:ext cx="428628" cy="357190"/>
          </a:xfrm>
          <a:custGeom>
            <a:avLst/>
            <a:gdLst>
              <a:gd name="T0" fmla="*/ 14638016 w 21600"/>
              <a:gd name="T1" fmla="*/ 0 h 21600"/>
              <a:gd name="T2" fmla="*/ 0 w 21600"/>
              <a:gd name="T3" fmla="*/ 5862233 h 21600"/>
              <a:gd name="T4" fmla="*/ 14638016 w 21600"/>
              <a:gd name="T5" fmla="*/ 11724466 h 21600"/>
              <a:gd name="T6" fmla="*/ 19517357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07" name="Group 109"/>
          <p:cNvGrpSpPr>
            <a:grpSpLocks/>
          </p:cNvGrpSpPr>
          <p:nvPr/>
        </p:nvGrpSpPr>
        <p:grpSpPr bwMode="auto">
          <a:xfrm>
            <a:off x="18836507" y="15064537"/>
            <a:ext cx="865187" cy="865188"/>
            <a:chOff x="1655" y="2568"/>
            <a:chExt cx="576" cy="576"/>
          </a:xfrm>
        </p:grpSpPr>
        <p:sp>
          <p:nvSpPr>
            <p:cNvPr id="2214" name="AutoShape 110"/>
            <p:cNvSpPr>
              <a:spLocks noChangeArrowheads="1"/>
            </p:cNvSpPr>
            <p:nvPr/>
          </p:nvSpPr>
          <p:spPr bwMode="auto">
            <a:xfrm>
              <a:off x="1655" y="2568"/>
              <a:ext cx="576" cy="576"/>
            </a:xfrm>
            <a:prstGeom prst="star16">
              <a:avLst>
                <a:gd name="adj" fmla="val 2291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15" name="Litebulb"/>
            <p:cNvSpPr>
              <a:spLocks noEditPoints="1" noChangeArrowheads="1"/>
            </p:cNvSpPr>
            <p:nvPr/>
          </p:nvSpPr>
          <p:spPr bwMode="auto">
            <a:xfrm>
              <a:off x="1852" y="2798"/>
              <a:ext cx="18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60 w 21600"/>
                <a:gd name="T13" fmla="*/ 2160 h 21600"/>
                <a:gd name="T14" fmla="*/ 18277 w 21600"/>
                <a:gd name="T15" fmla="*/ 929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15336045" y="25280171"/>
            <a:ext cx="1285884" cy="1500198"/>
            <a:chOff x="16121863" y="23637097"/>
            <a:chExt cx="865187" cy="865188"/>
          </a:xfrm>
        </p:grpSpPr>
        <p:sp>
          <p:nvSpPr>
            <p:cNvPr id="2212" name="AutoShape 110"/>
            <p:cNvSpPr>
              <a:spLocks noChangeArrowheads="1"/>
            </p:cNvSpPr>
            <p:nvPr/>
          </p:nvSpPr>
          <p:spPr bwMode="auto">
            <a:xfrm>
              <a:off x="16121863" y="23637097"/>
              <a:ext cx="865187" cy="865188"/>
            </a:xfrm>
            <a:prstGeom prst="star16">
              <a:avLst>
                <a:gd name="adj" fmla="val 2291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13" name="Litebulb"/>
            <p:cNvSpPr>
              <a:spLocks noEditPoints="1" noChangeArrowheads="1"/>
            </p:cNvSpPr>
            <p:nvPr/>
          </p:nvSpPr>
          <p:spPr bwMode="auto">
            <a:xfrm>
              <a:off x="16417769" y="23982571"/>
              <a:ext cx="273375" cy="34547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60 w 21600"/>
                <a:gd name="T13" fmla="*/ 2160 h 21600"/>
                <a:gd name="T14" fmla="*/ 18277 w 21600"/>
                <a:gd name="T15" fmla="*/ 929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79" name="Text Box 25"/>
          <p:cNvSpPr txBox="1">
            <a:spLocks noChangeArrowheads="1"/>
          </p:cNvSpPr>
          <p:nvPr/>
        </p:nvSpPr>
        <p:spPr bwMode="auto">
          <a:xfrm>
            <a:off x="24794481" y="12778521"/>
            <a:ext cx="2874295" cy="46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smtClean="0">
                <a:latin typeface="Georgia" pitchFamily="18" charset="0"/>
                <a:cs typeface="Times New Roman" pitchFamily="18" charset="0"/>
              </a:rPr>
              <a:t>Wavelength, nm</a:t>
            </a:r>
            <a:endParaRPr lang="en-US" sz="2000" dirty="0">
              <a:latin typeface="Georgia" pitchFamily="18" charset="0"/>
            </a:endParaRPr>
          </a:p>
        </p:txBody>
      </p:sp>
      <p:sp>
        <p:nvSpPr>
          <p:cNvPr id="16403" name="Text Box 24"/>
          <p:cNvSpPr txBox="1">
            <a:spLocks noChangeArrowheads="1"/>
          </p:cNvSpPr>
          <p:nvPr/>
        </p:nvSpPr>
        <p:spPr bwMode="auto">
          <a:xfrm rot="16200000">
            <a:off x="21480676" y="9091401"/>
            <a:ext cx="2985065" cy="500859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400" dirty="0" smtClean="0">
                <a:latin typeface="+mn-lt"/>
                <a:cs typeface="Times New Roman" pitchFamily="18" charset="0"/>
              </a:rPr>
              <a:t>Extinction coefficient </a:t>
            </a:r>
          </a:p>
        </p:txBody>
      </p:sp>
      <p:sp>
        <p:nvSpPr>
          <p:cNvPr id="2191" name="AutoShape 747"/>
          <p:cNvSpPr>
            <a:spLocks noChangeArrowheads="1"/>
          </p:cNvSpPr>
          <p:nvPr/>
        </p:nvSpPr>
        <p:spPr bwMode="auto">
          <a:xfrm>
            <a:off x="22722779" y="6676475"/>
            <a:ext cx="6400800" cy="6673550"/>
          </a:xfrm>
          <a:prstGeom prst="roundRect">
            <a:avLst>
              <a:gd name="adj" fmla="val 2315"/>
            </a:avLst>
          </a:prstGeom>
          <a:noFill/>
          <a:ln w="9525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93" name="Text Box 39"/>
          <p:cNvSpPr txBox="1">
            <a:spLocks noChangeArrowheads="1"/>
          </p:cNvSpPr>
          <p:nvPr/>
        </p:nvSpPr>
        <p:spPr bwMode="auto">
          <a:xfrm>
            <a:off x="18765069" y="12849959"/>
            <a:ext cx="2592077" cy="45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smtClean="0">
                <a:latin typeface="Georgia" pitchFamily="18" charset="0"/>
                <a:cs typeface="Times New Roman" pitchFamily="18" charset="0"/>
              </a:rPr>
              <a:t>Wavelength, nm</a:t>
            </a:r>
            <a:endParaRPr lang="en-US" sz="2000" dirty="0">
              <a:latin typeface="Georgia" pitchFamily="18" charset="0"/>
            </a:endParaRPr>
          </a:p>
        </p:txBody>
      </p:sp>
      <p:sp>
        <p:nvSpPr>
          <p:cNvPr id="16418" name="Text Box 38"/>
          <p:cNvSpPr txBox="1">
            <a:spLocks noChangeArrowheads="1"/>
          </p:cNvSpPr>
          <p:nvPr/>
        </p:nvSpPr>
        <p:spPr bwMode="auto">
          <a:xfrm rot="16200000">
            <a:off x="14599286" y="9514752"/>
            <a:ext cx="4214842" cy="45530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400" dirty="0" smtClean="0">
                <a:latin typeface="+mn-lt"/>
                <a:cs typeface="Times New Roman" pitchFamily="18" charset="0"/>
              </a:rPr>
              <a:t>Normalized absorption</a:t>
            </a:r>
          </a:p>
        </p:txBody>
      </p:sp>
      <p:sp>
        <p:nvSpPr>
          <p:cNvPr id="2204" name="AutoShape 743"/>
          <p:cNvSpPr>
            <a:spLocks noChangeArrowheads="1"/>
          </p:cNvSpPr>
          <p:nvPr/>
        </p:nvSpPr>
        <p:spPr bwMode="auto">
          <a:xfrm>
            <a:off x="16293359" y="6634853"/>
            <a:ext cx="5614982" cy="6675120"/>
          </a:xfrm>
          <a:prstGeom prst="roundRect">
            <a:avLst>
              <a:gd name="adj" fmla="val 2315"/>
            </a:avLst>
          </a:prstGeom>
          <a:noFill/>
          <a:ln w="9525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avec flèche vers le bas 52"/>
          <p:cNvSpPr>
            <a:spLocks noChangeArrowheads="1"/>
          </p:cNvSpPr>
          <p:nvPr/>
        </p:nvSpPr>
        <p:spPr bwMode="auto">
          <a:xfrm>
            <a:off x="16221921" y="6491977"/>
            <a:ext cx="1954844" cy="817816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783A7A"/>
                </a:solidFill>
                <a:latin typeface="+mn-lt"/>
                <a:cs typeface="+mn-cs"/>
              </a:rPr>
              <a:t>Experiment</a:t>
            </a:r>
          </a:p>
        </p:txBody>
      </p:sp>
      <p:sp>
        <p:nvSpPr>
          <p:cNvPr id="2110" name="ZoneTexte 44"/>
          <p:cNvSpPr txBox="1">
            <a:spLocks noChangeArrowheads="1"/>
          </p:cNvSpPr>
          <p:nvPr/>
        </p:nvSpPr>
        <p:spPr bwMode="auto">
          <a:xfrm>
            <a:off x="18480905" y="5178302"/>
            <a:ext cx="79280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783A7A"/>
                </a:solidFill>
                <a:latin typeface="Georgia" pitchFamily="18" charset="0"/>
              </a:rPr>
              <a:t>Transmission </a:t>
            </a:r>
            <a:r>
              <a:rPr lang="en-US" sz="2400" dirty="0" smtClean="0">
                <a:solidFill>
                  <a:srgbClr val="783A7A"/>
                </a:solidFill>
                <a:latin typeface="Georgia" pitchFamily="18" charset="0"/>
              </a:rPr>
              <a:t>and extinction spectra </a:t>
            </a:r>
            <a:r>
              <a:rPr lang="en-US" sz="2400" dirty="0">
                <a:solidFill>
                  <a:srgbClr val="783A7A"/>
                </a:solidFill>
                <a:latin typeface="Georgia" pitchFamily="18" charset="0"/>
              </a:rPr>
              <a:t>for two test liquids :</a:t>
            </a:r>
          </a:p>
        </p:txBody>
      </p:sp>
      <p:grpSp>
        <p:nvGrpSpPr>
          <p:cNvPr id="2111" name="Group 741"/>
          <p:cNvGrpSpPr>
            <a:grpSpLocks/>
          </p:cNvGrpSpPr>
          <p:nvPr/>
        </p:nvGrpSpPr>
        <p:grpSpPr bwMode="auto">
          <a:xfrm>
            <a:off x="19488967" y="5752976"/>
            <a:ext cx="4249738" cy="457200"/>
            <a:chOff x="2903" y="22078"/>
            <a:chExt cx="1179" cy="288"/>
          </a:xfrm>
        </p:grpSpPr>
        <p:sp>
          <p:nvSpPr>
            <p:cNvPr id="2176" name="ZoneTexte 46"/>
            <p:cNvSpPr txBox="1">
              <a:spLocks noChangeArrowheads="1"/>
            </p:cNvSpPr>
            <p:nvPr/>
          </p:nvSpPr>
          <p:spPr bwMode="auto">
            <a:xfrm>
              <a:off x="3214" y="22078"/>
              <a:ext cx="8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i="1" dirty="0" err="1">
                  <a:latin typeface="Georgia" pitchFamily="18" charset="0"/>
                </a:rPr>
                <a:t>n</a:t>
              </a:r>
              <a:r>
                <a:rPr lang="en-US" sz="2400" i="1" baseline="-25000" dirty="0" err="1">
                  <a:latin typeface="Georgia" pitchFamily="18" charset="0"/>
                </a:rPr>
                <a:t>D</a:t>
              </a:r>
              <a:r>
                <a:rPr lang="en-US" sz="2400" dirty="0">
                  <a:latin typeface="Georgia" pitchFamily="18" charset="0"/>
                </a:rPr>
                <a:t> = </a:t>
              </a:r>
              <a:r>
                <a:rPr lang="en-US" sz="2400" dirty="0" smtClean="0">
                  <a:latin typeface="Georgia" pitchFamily="18" charset="0"/>
                </a:rPr>
                <a:t>1.332</a:t>
              </a:r>
              <a:endParaRPr lang="en-US" sz="2400" dirty="0">
                <a:latin typeface="Georgia" pitchFamily="18" charset="0"/>
              </a:endParaRPr>
            </a:p>
          </p:txBody>
        </p:sp>
        <p:cxnSp>
          <p:nvCxnSpPr>
            <p:cNvPr id="48" name="Connecteur droit 47"/>
            <p:cNvCxnSpPr/>
            <p:nvPr/>
          </p:nvCxnSpPr>
          <p:spPr>
            <a:xfrm>
              <a:off x="2903" y="22206"/>
              <a:ext cx="328" cy="0"/>
            </a:xfrm>
            <a:prstGeom prst="line">
              <a:avLst/>
            </a:prstGeom>
            <a:ln w="12700">
              <a:solidFill>
                <a:srgbClr val="1F18A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12" name="Group 740"/>
          <p:cNvGrpSpPr>
            <a:grpSpLocks/>
          </p:cNvGrpSpPr>
          <p:nvPr/>
        </p:nvGrpSpPr>
        <p:grpSpPr bwMode="auto">
          <a:xfrm>
            <a:off x="22368692" y="5729164"/>
            <a:ext cx="3600450" cy="457200"/>
            <a:chOff x="2903" y="22204"/>
            <a:chExt cx="999" cy="288"/>
          </a:xfrm>
        </p:grpSpPr>
        <p:cxnSp>
          <p:nvCxnSpPr>
            <p:cNvPr id="49" name="Connecteur droit 48"/>
            <p:cNvCxnSpPr/>
            <p:nvPr/>
          </p:nvCxnSpPr>
          <p:spPr>
            <a:xfrm>
              <a:off x="2903" y="22346"/>
              <a:ext cx="328" cy="0"/>
            </a:xfrm>
            <a:prstGeom prst="line">
              <a:avLst/>
            </a:prstGeom>
            <a:ln w="127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5" name="ZoneTexte 46"/>
            <p:cNvSpPr txBox="1">
              <a:spLocks noChangeArrowheads="1"/>
            </p:cNvSpPr>
            <p:nvPr/>
          </p:nvSpPr>
          <p:spPr bwMode="auto">
            <a:xfrm>
              <a:off x="3221" y="22204"/>
              <a:ext cx="6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i="1" dirty="0" err="1">
                  <a:latin typeface="Georgia" pitchFamily="18" charset="0"/>
                </a:rPr>
                <a:t>n</a:t>
              </a:r>
              <a:r>
                <a:rPr lang="en-US" sz="2400" i="1" baseline="-25000" dirty="0" err="1">
                  <a:latin typeface="Georgia" pitchFamily="18" charset="0"/>
                </a:rPr>
                <a:t>D</a:t>
              </a:r>
              <a:r>
                <a:rPr lang="en-US" sz="2400" dirty="0">
                  <a:latin typeface="Georgia" pitchFamily="18" charset="0"/>
                </a:rPr>
                <a:t> =</a:t>
              </a:r>
              <a:r>
                <a:rPr lang="en-US" sz="2400" dirty="0" smtClean="0">
                  <a:latin typeface="Georgia" pitchFamily="18" charset="0"/>
                </a:rPr>
                <a:t>1.3469</a:t>
              </a:r>
              <a:endParaRPr lang="en-US" sz="2400" dirty="0">
                <a:latin typeface="Georgia" pitchFamily="18" charset="0"/>
              </a:endParaRPr>
            </a:p>
          </p:txBody>
        </p:sp>
      </p:grpSp>
      <p:sp>
        <p:nvSpPr>
          <p:cNvPr id="2117" name="AutoShape 884"/>
          <p:cNvSpPr>
            <a:spLocks noChangeArrowheads="1"/>
          </p:cNvSpPr>
          <p:nvPr/>
        </p:nvSpPr>
        <p:spPr bwMode="auto">
          <a:xfrm rot="5400000" flipV="1">
            <a:off x="3405899" y="37710384"/>
            <a:ext cx="976313" cy="976312"/>
          </a:xfrm>
          <a:custGeom>
            <a:avLst/>
            <a:gdLst>
              <a:gd name="T0" fmla="*/ 37495389 w 21600"/>
              <a:gd name="T1" fmla="*/ 6292467 h 21600"/>
              <a:gd name="T2" fmla="*/ 21702893 w 21600"/>
              <a:gd name="T3" fmla="*/ 5518151 h 21600"/>
              <a:gd name="T4" fmla="*/ 29778903 w 21600"/>
              <a:gd name="T5" fmla="*/ 14178446 h 21600"/>
              <a:gd name="T6" fmla="*/ 49645159 w 21600"/>
              <a:gd name="T7" fmla="*/ 22064468 h 21600"/>
              <a:gd name="T8" fmla="*/ 38612905 w 21600"/>
              <a:gd name="T9" fmla="*/ 33096705 h 21600"/>
              <a:gd name="T10" fmla="*/ 27580663 w 21600"/>
              <a:gd name="T11" fmla="*/ 22064468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10760" y="5399"/>
                  <a:pt x="10721" y="5400"/>
                  <a:pt x="10682" y="5401"/>
                </a:cubicBezTo>
                <a:lnTo>
                  <a:pt x="10564" y="2"/>
                </a:lnTo>
                <a:cubicBezTo>
                  <a:pt x="10643" y="0"/>
                  <a:pt x="10721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8" name="AutoShape 415"/>
          <p:cNvSpPr>
            <a:spLocks noChangeArrowheads="1"/>
          </p:cNvSpPr>
          <p:nvPr/>
        </p:nvSpPr>
        <p:spPr bwMode="auto">
          <a:xfrm>
            <a:off x="71438" y="9563811"/>
            <a:ext cx="15051087" cy="8929750"/>
          </a:xfrm>
          <a:prstGeom prst="roundRect">
            <a:avLst>
              <a:gd name="adj" fmla="val 1986"/>
            </a:avLst>
          </a:prstGeom>
          <a:noFill/>
          <a:ln w="9525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129" name="Text Box 265"/>
          <p:cNvSpPr txBox="1">
            <a:spLocks noChangeArrowheads="1"/>
          </p:cNvSpPr>
          <p:nvPr/>
        </p:nvSpPr>
        <p:spPr bwMode="auto">
          <a:xfrm>
            <a:off x="1191321" y="10492505"/>
            <a:ext cx="131445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</a:rPr>
              <a:t> Two </a:t>
            </a:r>
            <a:r>
              <a:rPr lang="en-US" sz="3200" b="1" dirty="0">
                <a:latin typeface="Times New Roman" pitchFamily="18" charset="0"/>
              </a:rPr>
              <a:t>detection formats on the same lab-on-chip device: SPR  &amp; </a:t>
            </a:r>
            <a:r>
              <a:rPr lang="en-US" sz="3200" b="1" dirty="0" smtClean="0">
                <a:latin typeface="Times New Roman" pitchFamily="18" charset="0"/>
              </a:rPr>
              <a:t>LSPR</a:t>
            </a:r>
          </a:p>
          <a:p>
            <a:pPr lvl="0">
              <a:buFont typeface="Wingdings" pitchFamily="2" charset="2"/>
              <a:buChar char="Ø"/>
            </a:pPr>
            <a:r>
              <a:rPr lang="fr-BE" sz="3200" b="1" dirty="0"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LSPR detection spots locally synthesized using laser direct writing </a:t>
            </a:r>
          </a:p>
          <a:p>
            <a:pPr lvl="0">
              <a:buFont typeface="Wingdings" pitchFamily="2" charset="2"/>
              <a:buChar char="Ø"/>
            </a:pPr>
            <a:r>
              <a:rPr lang="fr-BE" sz="3200" b="1" dirty="0"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LSPR detection in Total Internal Reflectance (TIR) mode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131" name="AutoShape 268"/>
          <p:cNvSpPr>
            <a:spLocks noChangeArrowheads="1"/>
          </p:cNvSpPr>
          <p:nvPr/>
        </p:nvSpPr>
        <p:spPr bwMode="auto">
          <a:xfrm>
            <a:off x="905569" y="10421067"/>
            <a:ext cx="13644658" cy="1857388"/>
          </a:xfrm>
          <a:prstGeom prst="roundRect">
            <a:avLst>
              <a:gd name="adj" fmla="val 9522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33" name="AutoShape 744"/>
          <p:cNvSpPr>
            <a:spLocks noChangeArrowheads="1"/>
          </p:cNvSpPr>
          <p:nvPr/>
        </p:nvSpPr>
        <p:spPr bwMode="auto">
          <a:xfrm>
            <a:off x="66675" y="22422651"/>
            <a:ext cx="15055850" cy="18716756"/>
          </a:xfrm>
          <a:prstGeom prst="roundRect">
            <a:avLst>
              <a:gd name="adj" fmla="val 798"/>
            </a:avLst>
          </a:prstGeom>
          <a:noFill/>
          <a:ln w="9525">
            <a:solidFill>
              <a:srgbClr val="9BB3F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/>
          </a:p>
        </p:txBody>
      </p:sp>
      <p:sp>
        <p:nvSpPr>
          <p:cNvPr id="2157" name="Rectangle 996"/>
          <p:cNvSpPr>
            <a:spLocks noChangeArrowheads="1"/>
          </p:cNvSpPr>
          <p:nvPr/>
        </p:nvSpPr>
        <p:spPr bwMode="auto">
          <a:xfrm>
            <a:off x="18336441" y="5134655"/>
            <a:ext cx="8072494" cy="1196171"/>
          </a:xfrm>
          <a:prstGeom prst="rect">
            <a:avLst/>
          </a:prstGeom>
          <a:noFill/>
          <a:ln w="9525">
            <a:solidFill>
              <a:srgbClr val="0F04E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0" name="Picture 86" descr="\\Titan\_oufti\=== LOGBOOKS\logbook_MicroBiomed\MBM_130517_01\MBM_130517_01-Data\MBM_130517_01-SEM\M1 - 80%\Image02_HR_TIF_Hist_Diam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931" y="31254920"/>
            <a:ext cx="5857916" cy="438376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2" name="Group 221"/>
          <p:cNvGrpSpPr/>
          <p:nvPr/>
        </p:nvGrpSpPr>
        <p:grpSpPr>
          <a:xfrm flipH="1">
            <a:off x="25866051" y="7349111"/>
            <a:ext cx="1183012" cy="428750"/>
            <a:chOff x="19693763" y="24851543"/>
            <a:chExt cx="1183012" cy="428750"/>
          </a:xfrm>
        </p:grpSpPr>
        <p:sp>
          <p:nvSpPr>
            <p:cNvPr id="223" name="Line 36"/>
            <p:cNvSpPr>
              <a:spLocks noChangeShapeType="1"/>
            </p:cNvSpPr>
            <p:nvPr/>
          </p:nvSpPr>
          <p:spPr bwMode="auto">
            <a:xfrm flipH="1">
              <a:off x="20693895" y="24851543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4" name="Line 35"/>
            <p:cNvSpPr>
              <a:spLocks noChangeShapeType="1"/>
            </p:cNvSpPr>
            <p:nvPr/>
          </p:nvSpPr>
          <p:spPr bwMode="auto">
            <a:xfrm flipH="1">
              <a:off x="20622457" y="24851543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5" name="Line 33"/>
            <p:cNvSpPr>
              <a:spLocks noChangeShapeType="1"/>
            </p:cNvSpPr>
            <p:nvPr/>
          </p:nvSpPr>
          <p:spPr bwMode="auto">
            <a:xfrm>
              <a:off x="19693763" y="25061925"/>
              <a:ext cx="915749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26" name="Line 33"/>
            <p:cNvSpPr>
              <a:spLocks noChangeShapeType="1"/>
            </p:cNvSpPr>
            <p:nvPr/>
          </p:nvSpPr>
          <p:spPr bwMode="auto">
            <a:xfrm flipH="1">
              <a:off x="20693895" y="25065857"/>
              <a:ext cx="182880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27" name="Text Box 32"/>
          <p:cNvSpPr txBox="1">
            <a:spLocks noChangeArrowheads="1"/>
          </p:cNvSpPr>
          <p:nvPr/>
        </p:nvSpPr>
        <p:spPr bwMode="auto">
          <a:xfrm>
            <a:off x="26151803" y="6920483"/>
            <a:ext cx="2071702" cy="64294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l-GR" sz="3200" i="1" dirty="0" smtClean="0">
                <a:latin typeface="Times New Roman" pitchFamily="18" charset="0"/>
                <a:cs typeface="Times New Roman" pitchFamily="18" charset="0"/>
              </a:rPr>
              <a:t>δλ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~2 nm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1262759" y="36281623"/>
            <a:ext cx="1057282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Fine metrology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involving SEM &amp; AFM reveals:</a:t>
            </a:r>
          </a:p>
          <a:p>
            <a:pPr marL="233363" indent="339725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High reproducibility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of the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NPs shape and density</a:t>
            </a:r>
          </a:p>
          <a:p>
            <a:pPr marL="233363" indent="339725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NPs typical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size ~30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nm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, max range :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10-70 nm</a:t>
            </a:r>
            <a:endParaRPr lang="en-US" sz="28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15550359" y="4063085"/>
            <a:ext cx="7701147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NPs free space excitation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via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propagating wave:</a:t>
            </a:r>
            <a:endParaRPr lang="en-US" dirty="0"/>
          </a:p>
        </p:txBody>
      </p:sp>
      <p:sp>
        <p:nvSpPr>
          <p:cNvPr id="247" name="Text Box 26"/>
          <p:cNvSpPr txBox="1">
            <a:spLocks noChangeArrowheads="1"/>
          </p:cNvSpPr>
          <p:nvPr/>
        </p:nvSpPr>
        <p:spPr bwMode="auto">
          <a:xfrm>
            <a:off x="334065" y="3205829"/>
            <a:ext cx="14501914" cy="612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1" tIns="45711" rIns="91421" bIns="45711">
            <a:spAutoFit/>
          </a:bodyPr>
          <a:lstStyle/>
          <a:p>
            <a:pPr indent="519113" algn="just" defTabSz="4176713"/>
            <a:r>
              <a:rPr lang="en-US" sz="2800" b="1" dirty="0" smtClean="0"/>
              <a:t>Abstract</a:t>
            </a:r>
            <a:r>
              <a:rPr lang="en-US" sz="2800" dirty="0" smtClean="0"/>
              <a:t>: we present a </a:t>
            </a:r>
            <a:r>
              <a:rPr lang="en-US" sz="2800" i="1" dirty="0" smtClean="0"/>
              <a:t>hybrid</a:t>
            </a:r>
            <a:r>
              <a:rPr lang="en-US" sz="2800" dirty="0" smtClean="0"/>
              <a:t> plasmonic sensor concept, as well as the first proof-of-concept experimental investigations, demonstrating its practical feasibility. The proposed approach gives access to two detection formats on the </a:t>
            </a:r>
            <a:r>
              <a:rPr lang="en-US" sz="2800" i="1" dirty="0" smtClean="0"/>
              <a:t>same</a:t>
            </a:r>
            <a:r>
              <a:rPr lang="en-US" sz="2800" dirty="0" smtClean="0"/>
              <a:t> lab-on-chip device: surface plasmon resonance (SPR)  and localized surface plasmon resonance (LSPR) biosensing . The </a:t>
            </a:r>
            <a:r>
              <a:rPr lang="en-US" sz="2800" dirty="0"/>
              <a:t>developed </a:t>
            </a:r>
            <a:r>
              <a:rPr lang="en-US" sz="2800" dirty="0" smtClean="0"/>
              <a:t>instrumental platform is </a:t>
            </a:r>
            <a:r>
              <a:rPr lang="en-US" sz="2800" dirty="0"/>
              <a:t>dedicated to </a:t>
            </a:r>
            <a:r>
              <a:rPr lang="en-US" sz="2800" dirty="0" smtClean="0"/>
              <a:t>multichannel biosensing</a:t>
            </a:r>
            <a:r>
              <a:rPr lang="en-US" sz="2800" dirty="0"/>
              <a:t>. </a:t>
            </a:r>
            <a:r>
              <a:rPr lang="en-US" sz="2800" dirty="0" smtClean="0"/>
              <a:t>In order to implement the proposed sensing approach, we developed a specific microfabrication technique involving gold nanoparticles (</a:t>
            </a:r>
            <a:r>
              <a:rPr lang="en-US" sz="2800" dirty="0" err="1" smtClean="0"/>
              <a:t>Au_NPs</a:t>
            </a:r>
            <a:r>
              <a:rPr lang="en-US" sz="2800" dirty="0" smtClean="0"/>
              <a:t>) synthesis by pulsed laser writing followed by annealing. This technology provides powerful tools for flexible patterning of the microfluidic sensor chips with array of different SPR and LSPR probes. </a:t>
            </a:r>
          </a:p>
          <a:p>
            <a:pPr indent="519113" algn="just" defTabSz="4176713"/>
            <a:r>
              <a:rPr lang="en-US" sz="2800" dirty="0" smtClean="0"/>
              <a:t>The optical properties of synthesized NPs have been investigated using specially developed equipment involving total internal reflectance ellipsometric spectroscopy (TIR_ES). We experimentally demonstrate that the use of the TIR-based optical readout can significantly enhance the LSPR sensor sensibility to refraction index variations of the liquid sample.</a:t>
            </a:r>
            <a:endParaRPr lang="en-US" sz="2800" dirty="0"/>
          </a:p>
        </p:txBody>
      </p:sp>
      <p:sp>
        <p:nvSpPr>
          <p:cNvPr id="249" name="AutoShape 626"/>
          <p:cNvSpPr>
            <a:spLocks noChangeArrowheads="1"/>
          </p:cNvSpPr>
          <p:nvPr/>
        </p:nvSpPr>
        <p:spPr bwMode="auto">
          <a:xfrm>
            <a:off x="7334988" y="39924961"/>
            <a:ext cx="790575" cy="6477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0" name="Text Box 628"/>
          <p:cNvSpPr txBox="1">
            <a:spLocks noChangeArrowheads="1"/>
          </p:cNvSpPr>
          <p:nvPr/>
        </p:nvSpPr>
        <p:spPr bwMode="auto">
          <a:xfrm>
            <a:off x="16764805" y="25637361"/>
            <a:ext cx="12358774" cy="95410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The </a:t>
            </a:r>
            <a:r>
              <a:rPr lang="en-US" sz="2800" dirty="0"/>
              <a:t>w</a:t>
            </a:r>
            <a:r>
              <a:rPr lang="en-US" sz="2800" dirty="0" smtClean="0"/>
              <a:t>avelength interrogation in </a:t>
            </a:r>
            <a:r>
              <a:rPr lang="en-GB" sz="2800" b="1" dirty="0">
                <a:solidFill>
                  <a:srgbClr val="000000"/>
                </a:solidFill>
              </a:rPr>
              <a:t>TIR mode </a:t>
            </a:r>
            <a:r>
              <a:rPr lang="en-US" sz="2800" dirty="0" smtClean="0"/>
              <a:t>is very promising alternative to enhance the LSPR biosensing sensitivity </a:t>
            </a:r>
          </a:p>
        </p:txBody>
      </p:sp>
      <p:grpSp>
        <p:nvGrpSpPr>
          <p:cNvPr id="251" name="Group 629"/>
          <p:cNvGrpSpPr>
            <a:grpSpLocks/>
          </p:cNvGrpSpPr>
          <p:nvPr/>
        </p:nvGrpSpPr>
        <p:grpSpPr bwMode="auto">
          <a:xfrm>
            <a:off x="1119882" y="39782085"/>
            <a:ext cx="720725" cy="730250"/>
            <a:chOff x="2530" y="3187"/>
            <a:chExt cx="454" cy="460"/>
          </a:xfrm>
        </p:grpSpPr>
        <p:sp>
          <p:nvSpPr>
            <p:cNvPr id="252" name="AutoShape 630"/>
            <p:cNvSpPr>
              <a:spLocks noChangeArrowheads="1"/>
            </p:cNvSpPr>
            <p:nvPr/>
          </p:nvSpPr>
          <p:spPr bwMode="auto">
            <a:xfrm>
              <a:off x="2530" y="3187"/>
              <a:ext cx="454" cy="395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Text Box 631"/>
            <p:cNvSpPr txBox="1">
              <a:spLocks noChangeArrowheads="1"/>
            </p:cNvSpPr>
            <p:nvPr/>
          </p:nvSpPr>
          <p:spPr bwMode="auto">
            <a:xfrm>
              <a:off x="2653" y="3205"/>
              <a:ext cx="22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BE" sz="4000" b="1">
                  <a:latin typeface="Times New Roman" pitchFamily="18" charset="0"/>
                </a:rPr>
                <a:t>!</a:t>
              </a:r>
              <a:endParaRPr lang="fr-FR" sz="4000" b="1">
                <a:latin typeface="Times New Roman" pitchFamily="18" charset="0"/>
              </a:endParaRPr>
            </a:p>
          </p:txBody>
        </p:sp>
      </p:grpSp>
      <p:sp>
        <p:nvSpPr>
          <p:cNvPr id="255" name="Text Box 891"/>
          <p:cNvSpPr txBox="1">
            <a:spLocks noChangeArrowheads="1"/>
          </p:cNvSpPr>
          <p:nvPr/>
        </p:nvSpPr>
        <p:spPr bwMode="auto">
          <a:xfrm>
            <a:off x="15407483" y="36038977"/>
            <a:ext cx="14430476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 eaLnBrk="0" hangingPunct="0">
              <a:spcAft>
                <a:spcPts val="600"/>
              </a:spcAft>
            </a:pPr>
            <a:r>
              <a:rPr lang="en-US" sz="3600" b="1" dirty="0">
                <a:solidFill>
                  <a:srgbClr val="FF0000"/>
                </a:solidFill>
              </a:rPr>
              <a:t>Conclusion: </a:t>
            </a:r>
          </a:p>
          <a:p>
            <a:pPr marL="342900" indent="-342900" algn="just" eaLnBrk="0" hangingPunct="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smtClean="0"/>
              <a:t>Concept </a:t>
            </a:r>
            <a:r>
              <a:rPr lang="en-US" sz="2800" dirty="0"/>
              <a:t>of the biochemical </a:t>
            </a:r>
            <a:r>
              <a:rPr lang="en-US" sz="2800" i="1" dirty="0" smtClean="0"/>
              <a:t>hybrid </a:t>
            </a:r>
            <a:r>
              <a:rPr lang="en-US" sz="2800" dirty="0" smtClean="0"/>
              <a:t>multichannel sensing platform is under </a:t>
            </a:r>
            <a:r>
              <a:rPr lang="en-US" sz="2800" dirty="0"/>
              <a:t>development</a:t>
            </a:r>
            <a:r>
              <a:rPr lang="en-US" sz="2800" dirty="0" smtClean="0"/>
              <a:t>;</a:t>
            </a:r>
          </a:p>
          <a:p>
            <a:pPr marL="342900" indent="-342900" algn="just" eaLnBrk="0" hangingPunct="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BE" sz="2800" dirty="0" smtClean="0"/>
              <a:t> </a:t>
            </a:r>
            <a:r>
              <a:rPr lang="en-US" sz="2800" dirty="0" smtClean="0"/>
              <a:t>Bio-sensing involving </a:t>
            </a:r>
            <a:r>
              <a:rPr lang="en-US" sz="2800" i="1" dirty="0" smtClean="0"/>
              <a:t>LSPR_TIR</a:t>
            </a:r>
            <a:r>
              <a:rPr lang="en-US" sz="2800" dirty="0" smtClean="0"/>
              <a:t> detection format is proposed and experimentally  investigated</a:t>
            </a:r>
          </a:p>
          <a:p>
            <a:pPr marL="342900" indent="-342900" algn="just" eaLnBrk="0" hangingPunct="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smtClean="0"/>
              <a:t>First experimental results are obtained</a:t>
            </a:r>
            <a:r>
              <a:rPr lang="fr-BE" sz="2800" dirty="0" smtClean="0"/>
              <a:t> : an </a:t>
            </a:r>
            <a:r>
              <a:rPr lang="en-US" sz="2800" dirty="0" smtClean="0"/>
              <a:t>enhanced sensitivity of </a:t>
            </a:r>
            <a:r>
              <a:rPr lang="en-US" sz="2800" i="1" dirty="0" smtClean="0"/>
              <a:t>LSPR_TIR</a:t>
            </a:r>
            <a:r>
              <a:rPr lang="en-US" sz="2800" dirty="0" smtClean="0"/>
              <a:t> sensing in comparison to LSPR in transmission mode is experimentally </a:t>
            </a:r>
            <a:r>
              <a:rPr lang="en-GB" sz="2800" dirty="0" smtClean="0"/>
              <a:t>demonstrated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68" name="Rectangle 374"/>
          <p:cNvSpPr>
            <a:spLocks noChangeArrowheads="1"/>
          </p:cNvSpPr>
          <p:nvPr/>
        </p:nvSpPr>
        <p:spPr bwMode="auto">
          <a:xfrm>
            <a:off x="10764013" y="31254920"/>
            <a:ext cx="3060453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NPs size distribution </a:t>
            </a:r>
            <a:endParaRPr lang="fr-FR" sz="2400" dirty="0"/>
          </a:p>
        </p:txBody>
      </p:sp>
      <p:sp>
        <p:nvSpPr>
          <p:cNvPr id="269" name="Rectangle 268"/>
          <p:cNvSpPr/>
          <p:nvPr/>
        </p:nvSpPr>
        <p:spPr>
          <a:xfrm>
            <a:off x="1048346" y="30280831"/>
            <a:ext cx="78117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3.2. </a:t>
            </a:r>
            <a:r>
              <a:rPr lang="en-US" sz="3200" b="1" dirty="0">
                <a:solidFill>
                  <a:srgbClr val="FF0000"/>
                </a:solidFill>
              </a:rPr>
              <a:t>Laser synthesized </a:t>
            </a:r>
            <a:r>
              <a:rPr lang="en-US" sz="3200" b="1" dirty="0" smtClean="0">
                <a:solidFill>
                  <a:srgbClr val="FF0000"/>
                </a:solidFill>
              </a:rPr>
              <a:t>NPs properties: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70" name="Rectangle 269"/>
          <p:cNvSpPr/>
          <p:nvPr/>
        </p:nvSpPr>
        <p:spPr>
          <a:xfrm>
            <a:off x="4620345" y="38258069"/>
            <a:ext cx="9700091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Georgia" pitchFamily="18" charset="0"/>
              </a:rPr>
              <a:t>Extinction cross section ≈ Absorption </a:t>
            </a:r>
            <a:r>
              <a:rPr lang="en-US" sz="3200" dirty="0">
                <a:solidFill>
                  <a:srgbClr val="000000"/>
                </a:solidFill>
                <a:latin typeface="Georgia" pitchFamily="18" charset="0"/>
              </a:rPr>
              <a:t>cross section</a:t>
            </a:r>
            <a:r>
              <a:rPr lang="en-US" sz="3200" dirty="0" smtClean="0">
                <a:solidFill>
                  <a:srgbClr val="000000"/>
                </a:solidFill>
                <a:latin typeface="Georgia" pitchFamily="18" charset="0"/>
              </a:rPr>
              <a:t>   </a:t>
            </a:r>
            <a:endParaRPr lang="en-US" sz="3200" dirty="0"/>
          </a:p>
        </p:txBody>
      </p:sp>
      <p:sp>
        <p:nvSpPr>
          <p:cNvPr id="272" name="Rectangle 271"/>
          <p:cNvSpPr/>
          <p:nvPr/>
        </p:nvSpPr>
        <p:spPr>
          <a:xfrm>
            <a:off x="18765069" y="14207281"/>
            <a:ext cx="7936788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Georgia" pitchFamily="18" charset="0"/>
              </a:rPr>
              <a:t>Refractive </a:t>
            </a:r>
            <a:r>
              <a:rPr lang="en-US" sz="2400" dirty="0">
                <a:solidFill>
                  <a:srgbClr val="000000"/>
                </a:solidFill>
                <a:latin typeface="Georgia" pitchFamily="18" charset="0"/>
              </a:rPr>
              <a:t>index sensitivity of </a:t>
            </a:r>
            <a:r>
              <a:rPr lang="en-US" sz="2400" dirty="0" smtClean="0">
                <a:solidFill>
                  <a:srgbClr val="000000"/>
                </a:solidFill>
                <a:latin typeface="Georgia" pitchFamily="18" charset="0"/>
              </a:rPr>
              <a:t>LSPR sensor ~ 90 nm/RIU</a:t>
            </a:r>
            <a:endParaRPr lang="en-US" sz="2400" dirty="0"/>
          </a:p>
        </p:txBody>
      </p:sp>
      <p:sp>
        <p:nvSpPr>
          <p:cNvPr id="277" name="Rectangle 276"/>
          <p:cNvSpPr/>
          <p:nvPr/>
        </p:nvSpPr>
        <p:spPr>
          <a:xfrm>
            <a:off x="8477996" y="39996399"/>
            <a:ext cx="5929354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Georgia" pitchFamily="18" charset="0"/>
              </a:rPr>
              <a:t>Specular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light intensity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monitoring</a:t>
            </a:r>
            <a:endParaRPr lang="en-US" sz="2800" dirty="0"/>
          </a:p>
        </p:txBody>
      </p:sp>
      <p:sp>
        <p:nvSpPr>
          <p:cNvPr id="278" name="Rectangle 277"/>
          <p:cNvSpPr/>
          <p:nvPr/>
        </p:nvSpPr>
        <p:spPr>
          <a:xfrm>
            <a:off x="2120015" y="39710647"/>
            <a:ext cx="5000660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The most appropriate format for LSPR sensor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interrogation:</a:t>
            </a:r>
            <a:endParaRPr lang="en-US" sz="2800" dirty="0"/>
          </a:p>
        </p:txBody>
      </p:sp>
      <p:sp>
        <p:nvSpPr>
          <p:cNvPr id="283" name="Down Arrow 282"/>
          <p:cNvSpPr/>
          <p:nvPr/>
        </p:nvSpPr>
        <p:spPr bwMode="auto">
          <a:xfrm>
            <a:off x="4691783" y="38924829"/>
            <a:ext cx="571504" cy="642942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/>
          </a:p>
        </p:txBody>
      </p:sp>
      <p:grpSp>
        <p:nvGrpSpPr>
          <p:cNvPr id="322" name="Group 321"/>
          <p:cNvGrpSpPr/>
          <p:nvPr/>
        </p:nvGrpSpPr>
        <p:grpSpPr>
          <a:xfrm>
            <a:off x="15478921" y="28994947"/>
            <a:ext cx="14287600" cy="6286544"/>
            <a:chOff x="15478921" y="29923641"/>
            <a:chExt cx="14287600" cy="6286544"/>
          </a:xfrm>
        </p:grpSpPr>
        <p:sp>
          <p:nvSpPr>
            <p:cNvPr id="2074" name="Text Box 111"/>
            <p:cNvSpPr txBox="1">
              <a:spLocks noChangeArrowheads="1"/>
            </p:cNvSpPr>
            <p:nvPr/>
          </p:nvSpPr>
          <p:spPr bwMode="auto">
            <a:xfrm>
              <a:off x="18779706" y="29923641"/>
              <a:ext cx="793037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 b="1" dirty="0">
                  <a:solidFill>
                    <a:srgbClr val="FF0000"/>
                  </a:solidFill>
                </a:rPr>
                <a:t>4. First sketch of the sensor design</a:t>
              </a:r>
            </a:p>
          </p:txBody>
        </p:sp>
        <p:sp>
          <p:nvSpPr>
            <p:cNvPr id="302" name="Freeform 734"/>
            <p:cNvSpPr>
              <a:spLocks/>
            </p:cNvSpPr>
            <p:nvPr/>
          </p:nvSpPr>
          <p:spPr bwMode="auto">
            <a:xfrm>
              <a:off x="22622721" y="33138351"/>
              <a:ext cx="1714526" cy="1142997"/>
            </a:xfrm>
            <a:custGeom>
              <a:avLst/>
              <a:gdLst>
                <a:gd name="T0" fmla="*/ 0 w 2089"/>
                <a:gd name="T1" fmla="*/ 2147483647 h 391"/>
                <a:gd name="T2" fmla="*/ 909775447 w 2089"/>
                <a:gd name="T3" fmla="*/ 2147483647 h 391"/>
                <a:gd name="T4" fmla="*/ 2147483647 w 2089"/>
                <a:gd name="T5" fmla="*/ 945057141 h 391"/>
                <a:gd name="T6" fmla="*/ 2147483647 w 2089"/>
                <a:gd name="T7" fmla="*/ 2069044381 h 3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89"/>
                <a:gd name="T13" fmla="*/ 0 h 391"/>
                <a:gd name="T14" fmla="*/ 2089 w 2089"/>
                <a:gd name="T15" fmla="*/ 391 h 391"/>
                <a:gd name="connsiteX0" fmla="*/ 0 w 6247"/>
                <a:gd name="connsiteY0" fmla="*/ 11329 h 31202"/>
                <a:gd name="connsiteX1" fmla="*/ 2542 w 6247"/>
                <a:gd name="connsiteY1" fmla="*/ 11099 h 31202"/>
                <a:gd name="connsiteX2" fmla="*/ 4371 w 6247"/>
                <a:gd name="connsiteY2" fmla="*/ 3350 h 31202"/>
                <a:gd name="connsiteX3" fmla="*/ 6247 w 6247"/>
                <a:gd name="connsiteY3" fmla="*/ 31202 h 31202"/>
                <a:gd name="connsiteX0" fmla="*/ 0 w 10000"/>
                <a:gd name="connsiteY0" fmla="*/ 951 h 7320"/>
                <a:gd name="connsiteX1" fmla="*/ 4069 w 10000"/>
                <a:gd name="connsiteY1" fmla="*/ 877 h 7320"/>
                <a:gd name="connsiteX2" fmla="*/ 5862 w 10000"/>
                <a:gd name="connsiteY2" fmla="*/ 6213 h 7320"/>
                <a:gd name="connsiteX3" fmla="*/ 10000 w 10000"/>
                <a:gd name="connsiteY3" fmla="*/ 7320 h 7320"/>
                <a:gd name="connsiteX0" fmla="*/ 0 w 10000"/>
                <a:gd name="connsiteY0" fmla="*/ 0 h 8701"/>
                <a:gd name="connsiteX1" fmla="*/ 5172 w 10000"/>
                <a:gd name="connsiteY1" fmla="*/ 1646 h 8701"/>
                <a:gd name="connsiteX2" fmla="*/ 5862 w 10000"/>
                <a:gd name="connsiteY2" fmla="*/ 7189 h 8701"/>
                <a:gd name="connsiteX3" fmla="*/ 10000 w 10000"/>
                <a:gd name="connsiteY3" fmla="*/ 8701 h 8701"/>
                <a:gd name="connsiteX0" fmla="*/ 0 w 8276"/>
                <a:gd name="connsiteY0" fmla="*/ 579 h 9266"/>
                <a:gd name="connsiteX1" fmla="*/ 3448 w 8276"/>
                <a:gd name="connsiteY1" fmla="*/ 1158 h 9266"/>
                <a:gd name="connsiteX2" fmla="*/ 4138 w 8276"/>
                <a:gd name="connsiteY2" fmla="*/ 7528 h 9266"/>
                <a:gd name="connsiteX3" fmla="*/ 8276 w 8276"/>
                <a:gd name="connsiteY3" fmla="*/ 9266 h 9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76" h="9266">
                  <a:moveTo>
                    <a:pt x="0" y="579"/>
                  </a:moveTo>
                  <a:cubicBezTo>
                    <a:pt x="666" y="579"/>
                    <a:pt x="2758" y="0"/>
                    <a:pt x="3448" y="1158"/>
                  </a:cubicBezTo>
                  <a:cubicBezTo>
                    <a:pt x="4138" y="2316"/>
                    <a:pt x="3333" y="6177"/>
                    <a:pt x="4138" y="7528"/>
                  </a:cubicBezTo>
                  <a:cubicBezTo>
                    <a:pt x="4943" y="8880"/>
                    <a:pt x="6398" y="9021"/>
                    <a:pt x="8276" y="9266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3" name="Group 302"/>
            <p:cNvGrpSpPr/>
            <p:nvPr/>
          </p:nvGrpSpPr>
          <p:grpSpPr>
            <a:xfrm>
              <a:off x="21908373" y="32983564"/>
              <a:ext cx="785818" cy="500066"/>
              <a:chOff x="7334989" y="19207941"/>
              <a:chExt cx="1071570" cy="857256"/>
            </a:xfrm>
          </p:grpSpPr>
          <p:sp>
            <p:nvSpPr>
              <p:cNvPr id="304" name="Rectangle 303"/>
              <p:cNvSpPr/>
              <p:nvPr/>
            </p:nvSpPr>
            <p:spPr bwMode="auto">
              <a:xfrm>
                <a:off x="7906493" y="19350817"/>
                <a:ext cx="500066" cy="50006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 bwMode="auto">
              <a:xfrm>
                <a:off x="7334989" y="19207941"/>
                <a:ext cx="785818" cy="85725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298" name="Freeform 734"/>
            <p:cNvSpPr>
              <a:spLocks/>
            </p:cNvSpPr>
            <p:nvPr/>
          </p:nvSpPr>
          <p:spPr bwMode="auto">
            <a:xfrm>
              <a:off x="22479845" y="33281227"/>
              <a:ext cx="1714526" cy="1142997"/>
            </a:xfrm>
            <a:custGeom>
              <a:avLst/>
              <a:gdLst>
                <a:gd name="T0" fmla="*/ 0 w 2089"/>
                <a:gd name="T1" fmla="*/ 2147483647 h 391"/>
                <a:gd name="T2" fmla="*/ 909775447 w 2089"/>
                <a:gd name="T3" fmla="*/ 2147483647 h 391"/>
                <a:gd name="T4" fmla="*/ 2147483647 w 2089"/>
                <a:gd name="T5" fmla="*/ 945057141 h 391"/>
                <a:gd name="T6" fmla="*/ 2147483647 w 2089"/>
                <a:gd name="T7" fmla="*/ 2069044381 h 3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89"/>
                <a:gd name="T13" fmla="*/ 0 h 391"/>
                <a:gd name="T14" fmla="*/ 2089 w 2089"/>
                <a:gd name="T15" fmla="*/ 391 h 391"/>
                <a:gd name="connsiteX0" fmla="*/ 0 w 6247"/>
                <a:gd name="connsiteY0" fmla="*/ 11329 h 31202"/>
                <a:gd name="connsiteX1" fmla="*/ 2542 w 6247"/>
                <a:gd name="connsiteY1" fmla="*/ 11099 h 31202"/>
                <a:gd name="connsiteX2" fmla="*/ 4371 w 6247"/>
                <a:gd name="connsiteY2" fmla="*/ 3350 h 31202"/>
                <a:gd name="connsiteX3" fmla="*/ 6247 w 6247"/>
                <a:gd name="connsiteY3" fmla="*/ 31202 h 31202"/>
                <a:gd name="connsiteX0" fmla="*/ 0 w 10000"/>
                <a:gd name="connsiteY0" fmla="*/ 951 h 7320"/>
                <a:gd name="connsiteX1" fmla="*/ 4069 w 10000"/>
                <a:gd name="connsiteY1" fmla="*/ 877 h 7320"/>
                <a:gd name="connsiteX2" fmla="*/ 5862 w 10000"/>
                <a:gd name="connsiteY2" fmla="*/ 6213 h 7320"/>
                <a:gd name="connsiteX3" fmla="*/ 10000 w 10000"/>
                <a:gd name="connsiteY3" fmla="*/ 7320 h 7320"/>
                <a:gd name="connsiteX0" fmla="*/ 0 w 10000"/>
                <a:gd name="connsiteY0" fmla="*/ 0 h 8701"/>
                <a:gd name="connsiteX1" fmla="*/ 5172 w 10000"/>
                <a:gd name="connsiteY1" fmla="*/ 1646 h 8701"/>
                <a:gd name="connsiteX2" fmla="*/ 5862 w 10000"/>
                <a:gd name="connsiteY2" fmla="*/ 7189 h 8701"/>
                <a:gd name="connsiteX3" fmla="*/ 10000 w 10000"/>
                <a:gd name="connsiteY3" fmla="*/ 8701 h 8701"/>
                <a:gd name="connsiteX0" fmla="*/ 0 w 8276"/>
                <a:gd name="connsiteY0" fmla="*/ 579 h 9266"/>
                <a:gd name="connsiteX1" fmla="*/ 3448 w 8276"/>
                <a:gd name="connsiteY1" fmla="*/ 1158 h 9266"/>
                <a:gd name="connsiteX2" fmla="*/ 4138 w 8276"/>
                <a:gd name="connsiteY2" fmla="*/ 7528 h 9266"/>
                <a:gd name="connsiteX3" fmla="*/ 8276 w 8276"/>
                <a:gd name="connsiteY3" fmla="*/ 9266 h 9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76" h="9266">
                  <a:moveTo>
                    <a:pt x="0" y="579"/>
                  </a:moveTo>
                  <a:cubicBezTo>
                    <a:pt x="666" y="579"/>
                    <a:pt x="2758" y="0"/>
                    <a:pt x="3448" y="1158"/>
                  </a:cubicBezTo>
                  <a:cubicBezTo>
                    <a:pt x="4138" y="2316"/>
                    <a:pt x="3333" y="6177"/>
                    <a:pt x="4138" y="7528"/>
                  </a:cubicBezTo>
                  <a:cubicBezTo>
                    <a:pt x="4943" y="8880"/>
                    <a:pt x="6398" y="9021"/>
                    <a:pt x="8276" y="9266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9" name="Group 298"/>
            <p:cNvGrpSpPr/>
            <p:nvPr/>
          </p:nvGrpSpPr>
          <p:grpSpPr>
            <a:xfrm>
              <a:off x="21765497" y="33126440"/>
              <a:ext cx="785818" cy="500066"/>
              <a:chOff x="7334989" y="19207941"/>
              <a:chExt cx="1071570" cy="857256"/>
            </a:xfrm>
          </p:grpSpPr>
          <p:sp>
            <p:nvSpPr>
              <p:cNvPr id="300" name="Rectangle 299"/>
              <p:cNvSpPr/>
              <p:nvPr/>
            </p:nvSpPr>
            <p:spPr bwMode="auto">
              <a:xfrm>
                <a:off x="7906493" y="19350817"/>
                <a:ext cx="500066" cy="50006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 bwMode="auto">
              <a:xfrm>
                <a:off x="7334989" y="19207941"/>
                <a:ext cx="785818" cy="85725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238" name="Freeform 734"/>
            <p:cNvSpPr>
              <a:spLocks/>
            </p:cNvSpPr>
            <p:nvPr/>
          </p:nvSpPr>
          <p:spPr bwMode="auto">
            <a:xfrm>
              <a:off x="22336937" y="33424139"/>
              <a:ext cx="1714526" cy="1142997"/>
            </a:xfrm>
            <a:custGeom>
              <a:avLst/>
              <a:gdLst>
                <a:gd name="T0" fmla="*/ 0 w 2089"/>
                <a:gd name="T1" fmla="*/ 2147483647 h 391"/>
                <a:gd name="T2" fmla="*/ 909775447 w 2089"/>
                <a:gd name="T3" fmla="*/ 2147483647 h 391"/>
                <a:gd name="T4" fmla="*/ 2147483647 w 2089"/>
                <a:gd name="T5" fmla="*/ 945057141 h 391"/>
                <a:gd name="T6" fmla="*/ 2147483647 w 2089"/>
                <a:gd name="T7" fmla="*/ 2069044381 h 3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89"/>
                <a:gd name="T13" fmla="*/ 0 h 391"/>
                <a:gd name="T14" fmla="*/ 2089 w 2089"/>
                <a:gd name="T15" fmla="*/ 391 h 391"/>
                <a:gd name="connsiteX0" fmla="*/ 0 w 6247"/>
                <a:gd name="connsiteY0" fmla="*/ 11329 h 31202"/>
                <a:gd name="connsiteX1" fmla="*/ 2542 w 6247"/>
                <a:gd name="connsiteY1" fmla="*/ 11099 h 31202"/>
                <a:gd name="connsiteX2" fmla="*/ 4371 w 6247"/>
                <a:gd name="connsiteY2" fmla="*/ 3350 h 31202"/>
                <a:gd name="connsiteX3" fmla="*/ 6247 w 6247"/>
                <a:gd name="connsiteY3" fmla="*/ 31202 h 31202"/>
                <a:gd name="connsiteX0" fmla="*/ 0 w 10000"/>
                <a:gd name="connsiteY0" fmla="*/ 951 h 7320"/>
                <a:gd name="connsiteX1" fmla="*/ 4069 w 10000"/>
                <a:gd name="connsiteY1" fmla="*/ 877 h 7320"/>
                <a:gd name="connsiteX2" fmla="*/ 5862 w 10000"/>
                <a:gd name="connsiteY2" fmla="*/ 6213 h 7320"/>
                <a:gd name="connsiteX3" fmla="*/ 10000 w 10000"/>
                <a:gd name="connsiteY3" fmla="*/ 7320 h 7320"/>
                <a:gd name="connsiteX0" fmla="*/ 0 w 10000"/>
                <a:gd name="connsiteY0" fmla="*/ 0 h 8701"/>
                <a:gd name="connsiteX1" fmla="*/ 5172 w 10000"/>
                <a:gd name="connsiteY1" fmla="*/ 1646 h 8701"/>
                <a:gd name="connsiteX2" fmla="*/ 5862 w 10000"/>
                <a:gd name="connsiteY2" fmla="*/ 7189 h 8701"/>
                <a:gd name="connsiteX3" fmla="*/ 10000 w 10000"/>
                <a:gd name="connsiteY3" fmla="*/ 8701 h 8701"/>
                <a:gd name="connsiteX0" fmla="*/ 0 w 8276"/>
                <a:gd name="connsiteY0" fmla="*/ 579 h 9266"/>
                <a:gd name="connsiteX1" fmla="*/ 3448 w 8276"/>
                <a:gd name="connsiteY1" fmla="*/ 1158 h 9266"/>
                <a:gd name="connsiteX2" fmla="*/ 4138 w 8276"/>
                <a:gd name="connsiteY2" fmla="*/ 7528 h 9266"/>
                <a:gd name="connsiteX3" fmla="*/ 8276 w 8276"/>
                <a:gd name="connsiteY3" fmla="*/ 9266 h 9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76" h="9266">
                  <a:moveTo>
                    <a:pt x="0" y="579"/>
                  </a:moveTo>
                  <a:cubicBezTo>
                    <a:pt x="666" y="579"/>
                    <a:pt x="2758" y="0"/>
                    <a:pt x="3448" y="1158"/>
                  </a:cubicBezTo>
                  <a:cubicBezTo>
                    <a:pt x="4138" y="2316"/>
                    <a:pt x="3333" y="6177"/>
                    <a:pt x="4138" y="7528"/>
                  </a:cubicBezTo>
                  <a:cubicBezTo>
                    <a:pt x="4943" y="8880"/>
                    <a:pt x="6398" y="9021"/>
                    <a:pt x="8276" y="9266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734"/>
            <p:cNvSpPr>
              <a:spLocks/>
            </p:cNvSpPr>
            <p:nvPr/>
          </p:nvSpPr>
          <p:spPr bwMode="auto">
            <a:xfrm>
              <a:off x="24480109" y="34495673"/>
              <a:ext cx="3316287" cy="620712"/>
            </a:xfrm>
            <a:custGeom>
              <a:avLst/>
              <a:gdLst>
                <a:gd name="T0" fmla="*/ 0 w 2089"/>
                <a:gd name="T1" fmla="*/ 2147483647 h 391"/>
                <a:gd name="T2" fmla="*/ 909775447 w 2089"/>
                <a:gd name="T3" fmla="*/ 2147483647 h 391"/>
                <a:gd name="T4" fmla="*/ 2147483647 w 2089"/>
                <a:gd name="T5" fmla="*/ 945057141 h 391"/>
                <a:gd name="T6" fmla="*/ 2147483647 w 2089"/>
                <a:gd name="T7" fmla="*/ 2069044381 h 3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89"/>
                <a:gd name="T13" fmla="*/ 0 h 391"/>
                <a:gd name="T14" fmla="*/ 2089 w 2089"/>
                <a:gd name="T15" fmla="*/ 391 h 3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89" h="391">
                  <a:moveTo>
                    <a:pt x="0" y="348"/>
                  </a:moveTo>
                  <a:cubicBezTo>
                    <a:pt x="87" y="348"/>
                    <a:pt x="379" y="391"/>
                    <a:pt x="531" y="339"/>
                  </a:cubicBezTo>
                  <a:cubicBezTo>
                    <a:pt x="683" y="287"/>
                    <a:pt x="653" y="72"/>
                    <a:pt x="913" y="36"/>
                  </a:cubicBezTo>
                  <a:cubicBezTo>
                    <a:pt x="1173" y="0"/>
                    <a:pt x="1844" y="107"/>
                    <a:pt x="2089" y="126"/>
                  </a:cubicBezTo>
                </a:path>
              </a:pathLst>
            </a:custGeom>
            <a:noFill/>
            <a:ln w="57150" cmpd="sng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AutoShape 41"/>
            <p:cNvSpPr>
              <a:spLocks noChangeArrowheads="1"/>
            </p:cNvSpPr>
            <p:nvPr/>
          </p:nvSpPr>
          <p:spPr bwMode="auto">
            <a:xfrm>
              <a:off x="20336705" y="33209789"/>
              <a:ext cx="857256" cy="285752"/>
            </a:xfrm>
            <a:prstGeom prst="rightArrow">
              <a:avLst>
                <a:gd name="adj1" fmla="val 47750"/>
                <a:gd name="adj2" fmla="val 139808"/>
              </a:avLst>
            </a:pr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0" scaled="1"/>
            </a:gra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lIns="61509" tIns="30754" rIns="61509" bIns="30754" anchor="ctr"/>
            <a:lstStyle/>
            <a:p>
              <a:endParaRPr lang="en-US"/>
            </a:p>
          </p:txBody>
        </p:sp>
        <p:grpSp>
          <p:nvGrpSpPr>
            <p:cNvPr id="2081" name="Group 860"/>
            <p:cNvGrpSpPr>
              <a:grpSpLocks/>
            </p:cNvGrpSpPr>
            <p:nvPr/>
          </p:nvGrpSpPr>
          <p:grpSpPr bwMode="auto">
            <a:xfrm>
              <a:off x="25848532" y="31803273"/>
              <a:ext cx="3816350" cy="3311525"/>
              <a:chOff x="6214" y="12043"/>
              <a:chExt cx="2404" cy="2086"/>
            </a:xfrm>
          </p:grpSpPr>
          <p:grpSp>
            <p:nvGrpSpPr>
              <p:cNvPr id="2216" name="Group 726"/>
              <p:cNvGrpSpPr>
                <a:grpSpLocks/>
              </p:cNvGrpSpPr>
              <p:nvPr/>
            </p:nvGrpSpPr>
            <p:grpSpPr bwMode="auto">
              <a:xfrm>
                <a:off x="6214" y="12043"/>
                <a:ext cx="2404" cy="2086"/>
                <a:chOff x="5044" y="6464"/>
                <a:chExt cx="3720" cy="2948"/>
              </a:xfrm>
            </p:grpSpPr>
            <p:grpSp>
              <p:nvGrpSpPr>
                <p:cNvPr id="2225" name="Group 716"/>
                <p:cNvGrpSpPr>
                  <a:grpSpLocks/>
                </p:cNvGrpSpPr>
                <p:nvPr/>
              </p:nvGrpSpPr>
              <p:grpSpPr bwMode="auto">
                <a:xfrm>
                  <a:off x="5044" y="6464"/>
                  <a:ext cx="3720" cy="2132"/>
                  <a:chOff x="4808" y="6464"/>
                  <a:chExt cx="3720" cy="2132"/>
                </a:xfrm>
              </p:grpSpPr>
              <p:sp>
                <p:nvSpPr>
                  <p:cNvPr id="2236" name="Rectangle 713"/>
                  <p:cNvSpPr>
                    <a:spLocks noChangeArrowheads="1"/>
                  </p:cNvSpPr>
                  <p:nvPr/>
                </p:nvSpPr>
                <p:spPr bwMode="auto">
                  <a:xfrm>
                    <a:off x="4808" y="6464"/>
                    <a:ext cx="3720" cy="2132"/>
                  </a:xfrm>
                  <a:prstGeom prst="rect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fr-BE"/>
                  </a:p>
                </p:txBody>
              </p:sp>
              <p:sp>
                <p:nvSpPr>
                  <p:cNvPr id="2237" name="Rectangle 714"/>
                  <p:cNvSpPr>
                    <a:spLocks noChangeArrowheads="1"/>
                  </p:cNvSpPr>
                  <p:nvPr/>
                </p:nvSpPr>
                <p:spPr bwMode="auto">
                  <a:xfrm>
                    <a:off x="4889" y="6555"/>
                    <a:ext cx="3583" cy="19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fr-BE"/>
                  </a:p>
                </p:txBody>
              </p:sp>
            </p:grpSp>
            <p:grpSp>
              <p:nvGrpSpPr>
                <p:cNvPr id="2226" name="Group 725"/>
                <p:cNvGrpSpPr>
                  <a:grpSpLocks/>
                </p:cNvGrpSpPr>
                <p:nvPr/>
              </p:nvGrpSpPr>
              <p:grpSpPr bwMode="auto">
                <a:xfrm>
                  <a:off x="5262" y="8596"/>
                  <a:ext cx="3311" cy="816"/>
                  <a:chOff x="5262" y="8596"/>
                  <a:chExt cx="3311" cy="816"/>
                </a:xfrm>
              </p:grpSpPr>
              <p:grpSp>
                <p:nvGrpSpPr>
                  <p:cNvPr id="2227" name="Group 721"/>
                  <p:cNvGrpSpPr>
                    <a:grpSpLocks/>
                  </p:cNvGrpSpPr>
                  <p:nvPr/>
                </p:nvGrpSpPr>
                <p:grpSpPr bwMode="auto">
                  <a:xfrm>
                    <a:off x="5262" y="8596"/>
                    <a:ext cx="3311" cy="816"/>
                    <a:chOff x="4853" y="8596"/>
                    <a:chExt cx="4037" cy="932"/>
                  </a:xfrm>
                </p:grpSpPr>
                <p:sp>
                  <p:nvSpPr>
                    <p:cNvPr id="4" name="Rectangle 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70" y="8598"/>
                      <a:ext cx="362" cy="136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bg2">
                            <a:gamma/>
                            <a:tint val="38039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tint val="38039"/>
                            <a:invGamma/>
                          </a:schemeClr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fr-BE"/>
                    </a:p>
                  </p:txBody>
                </p:sp>
                <p:sp>
                  <p:nvSpPr>
                    <p:cNvPr id="2231" name="Freeform 708"/>
                    <p:cNvSpPr>
                      <a:spLocks/>
                    </p:cNvSpPr>
                    <p:nvPr/>
                  </p:nvSpPr>
                  <p:spPr bwMode="auto">
                    <a:xfrm>
                      <a:off x="4854" y="8718"/>
                      <a:ext cx="4032" cy="720"/>
                    </a:xfrm>
                    <a:custGeom>
                      <a:avLst/>
                      <a:gdLst>
                        <a:gd name="T0" fmla="*/ 684 w 4032"/>
                        <a:gd name="T1" fmla="*/ 0 h 720"/>
                        <a:gd name="T2" fmla="*/ 3312 w 4032"/>
                        <a:gd name="T3" fmla="*/ 0 h 720"/>
                        <a:gd name="T4" fmla="*/ 4032 w 4032"/>
                        <a:gd name="T5" fmla="*/ 720 h 720"/>
                        <a:gd name="T6" fmla="*/ 0 w 4032"/>
                        <a:gd name="T7" fmla="*/ 720 h 720"/>
                        <a:gd name="T8" fmla="*/ 684 w 4032"/>
                        <a:gd name="T9" fmla="*/ 0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4032"/>
                        <a:gd name="T16" fmla="*/ 0 h 720"/>
                        <a:gd name="T17" fmla="*/ 4032 w 4032"/>
                        <a:gd name="T18" fmla="*/ 720 h 72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4032" h="720">
                          <a:moveTo>
                            <a:pt x="684" y="0"/>
                          </a:moveTo>
                          <a:lnTo>
                            <a:pt x="3312" y="0"/>
                          </a:lnTo>
                          <a:lnTo>
                            <a:pt x="4032" y="720"/>
                          </a:lnTo>
                          <a:lnTo>
                            <a:pt x="0" y="720"/>
                          </a:lnTo>
                          <a:lnTo>
                            <a:pt x="684" y="0"/>
                          </a:lnTo>
                          <a:close/>
                        </a:path>
                      </a:pathLst>
                    </a:custGeom>
                    <a:solidFill>
                      <a:srgbClr val="EAEAEA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32" name="Rectangle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53" y="9437"/>
                      <a:ext cx="4037" cy="91"/>
                    </a:xfrm>
                    <a:prstGeom prst="rect">
                      <a:avLst/>
                    </a:prstGeom>
                    <a:solidFill>
                      <a:srgbClr val="DDDDDD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fr-BE"/>
                    </a:p>
                  </p:txBody>
                </p:sp>
                <p:sp>
                  <p:nvSpPr>
                    <p:cNvPr id="2233" name="AutoShape 710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172" y="9210"/>
                      <a:ext cx="3401" cy="66"/>
                    </a:xfrm>
                    <a:custGeom>
                      <a:avLst/>
                      <a:gdLst>
                        <a:gd name="T0" fmla="*/ 2 w 21600"/>
                        <a:gd name="T1" fmla="*/ 0 h 21600"/>
                        <a:gd name="T2" fmla="*/ 1 w 21600"/>
                        <a:gd name="T3" fmla="*/ 0 h 21600"/>
                        <a:gd name="T4" fmla="*/ 0 w 21600"/>
                        <a:gd name="T5" fmla="*/ 0 h 21600"/>
                        <a:gd name="T6" fmla="*/ 1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2051 w 21600"/>
                        <a:gd name="T13" fmla="*/ 1964 h 21600"/>
                        <a:gd name="T14" fmla="*/ 19549 w 21600"/>
                        <a:gd name="T15" fmla="*/ 19636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08" y="21600"/>
                          </a:lnTo>
                          <a:lnTo>
                            <a:pt x="21092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DDDDDD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34" name="AutoShape 711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352" y="8983"/>
                      <a:ext cx="3040" cy="135"/>
                    </a:xfrm>
                    <a:custGeom>
                      <a:avLst/>
                      <a:gdLst>
                        <a:gd name="T0" fmla="*/ 1 w 21600"/>
                        <a:gd name="T1" fmla="*/ 0 h 21600"/>
                        <a:gd name="T2" fmla="*/ 1 w 21600"/>
                        <a:gd name="T3" fmla="*/ 0 h 21600"/>
                        <a:gd name="T4" fmla="*/ 0 w 21600"/>
                        <a:gd name="T5" fmla="*/ 0 h 21600"/>
                        <a:gd name="T6" fmla="*/ 1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2267 w 21600"/>
                        <a:gd name="T13" fmla="*/ 2240 h 21600"/>
                        <a:gd name="T14" fmla="*/ 19333 w 21600"/>
                        <a:gd name="T15" fmla="*/ 1936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931" y="21600"/>
                          </a:lnTo>
                          <a:lnTo>
                            <a:pt x="20669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DDDDDD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35" name="AutoShape 712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579" y="8822"/>
                      <a:ext cx="2586" cy="45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1963 w 21600"/>
                        <a:gd name="T13" fmla="*/ 1920 h 21600"/>
                        <a:gd name="T14" fmla="*/ 19637 w 21600"/>
                        <a:gd name="T15" fmla="*/ 1968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334" y="21600"/>
                          </a:lnTo>
                          <a:lnTo>
                            <a:pt x="21266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DDDDDD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228" name="Freeform 723"/>
                  <p:cNvSpPr>
                    <a:spLocks/>
                  </p:cNvSpPr>
                  <p:nvPr/>
                </p:nvSpPr>
                <p:spPr bwMode="auto">
                  <a:xfrm>
                    <a:off x="7308" y="8936"/>
                    <a:ext cx="54" cy="118"/>
                  </a:xfrm>
                  <a:custGeom>
                    <a:avLst/>
                    <a:gdLst>
                      <a:gd name="T0" fmla="*/ 0 w 54"/>
                      <a:gd name="T1" fmla="*/ 0 h 118"/>
                      <a:gd name="T2" fmla="*/ 54 w 54"/>
                      <a:gd name="T3" fmla="*/ 118 h 118"/>
                      <a:gd name="T4" fmla="*/ 0 60000 65536"/>
                      <a:gd name="T5" fmla="*/ 0 60000 65536"/>
                      <a:gd name="T6" fmla="*/ 0 w 54"/>
                      <a:gd name="T7" fmla="*/ 0 h 118"/>
                      <a:gd name="T8" fmla="*/ 54 w 54"/>
                      <a:gd name="T9" fmla="*/ 118 h 118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54" h="118">
                        <a:moveTo>
                          <a:pt x="0" y="0"/>
                        </a:moveTo>
                        <a:lnTo>
                          <a:pt x="54" y="118"/>
                        </a:lnTo>
                      </a:path>
                    </a:pathLst>
                  </a:custGeom>
                  <a:noFill/>
                  <a:ln w="9525">
                    <a:solidFill>
                      <a:schemeClr val="bg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29" name="Freeform 724"/>
                  <p:cNvSpPr>
                    <a:spLocks/>
                  </p:cNvSpPr>
                  <p:nvPr/>
                </p:nvSpPr>
                <p:spPr bwMode="auto">
                  <a:xfrm>
                    <a:off x="6387" y="8936"/>
                    <a:ext cx="49" cy="113"/>
                  </a:xfrm>
                  <a:custGeom>
                    <a:avLst/>
                    <a:gdLst>
                      <a:gd name="T0" fmla="*/ 49 w 49"/>
                      <a:gd name="T1" fmla="*/ 0 h 113"/>
                      <a:gd name="T2" fmla="*/ 0 w 49"/>
                      <a:gd name="T3" fmla="*/ 113 h 113"/>
                      <a:gd name="T4" fmla="*/ 0 60000 65536"/>
                      <a:gd name="T5" fmla="*/ 0 60000 65536"/>
                      <a:gd name="T6" fmla="*/ 0 w 49"/>
                      <a:gd name="T7" fmla="*/ 0 h 113"/>
                      <a:gd name="T8" fmla="*/ 49 w 49"/>
                      <a:gd name="T9" fmla="*/ 113 h 113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9" h="113">
                        <a:moveTo>
                          <a:pt x="49" y="0"/>
                        </a:moveTo>
                        <a:lnTo>
                          <a:pt x="0" y="113"/>
                        </a:lnTo>
                      </a:path>
                    </a:pathLst>
                  </a:custGeom>
                  <a:noFill/>
                  <a:ln w="9525">
                    <a:solidFill>
                      <a:schemeClr val="bg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217" name="Line 690"/>
              <p:cNvSpPr>
                <a:spLocks noChangeShapeType="1"/>
              </p:cNvSpPr>
              <p:nvPr/>
            </p:nvSpPr>
            <p:spPr bwMode="auto">
              <a:xfrm>
                <a:off x="6696" y="12252"/>
                <a:ext cx="0" cy="107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8" name="Line 691"/>
              <p:cNvSpPr>
                <a:spLocks noChangeShapeType="1"/>
              </p:cNvSpPr>
              <p:nvPr/>
            </p:nvSpPr>
            <p:spPr bwMode="auto">
              <a:xfrm>
                <a:off x="6696" y="13246"/>
                <a:ext cx="14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9" name="Freeform 693"/>
              <p:cNvSpPr>
                <a:spLocks/>
              </p:cNvSpPr>
              <p:nvPr/>
            </p:nvSpPr>
            <p:spPr bwMode="auto">
              <a:xfrm flipV="1">
                <a:off x="6696" y="12548"/>
                <a:ext cx="1208" cy="698"/>
              </a:xfrm>
              <a:custGeom>
                <a:avLst/>
                <a:gdLst>
                  <a:gd name="T0" fmla="*/ 0 w 3060"/>
                  <a:gd name="T1" fmla="*/ 29537756 h 1645"/>
                  <a:gd name="T2" fmla="*/ 20590030 w 3060"/>
                  <a:gd name="T3" fmla="*/ 29537756 h 1645"/>
                  <a:gd name="T4" fmla="*/ 20590030 w 3060"/>
                  <a:gd name="T5" fmla="*/ 29537756 h 1645"/>
                  <a:gd name="T6" fmla="*/ 20590030 w 3060"/>
                  <a:gd name="T7" fmla="*/ 29537756 h 1645"/>
                  <a:gd name="T8" fmla="*/ 20590030 w 3060"/>
                  <a:gd name="T9" fmla="*/ 29537756 h 1645"/>
                  <a:gd name="T10" fmla="*/ 20590030 w 3060"/>
                  <a:gd name="T11" fmla="*/ 29537756 h 1645"/>
                  <a:gd name="T12" fmla="*/ 20590030 w 3060"/>
                  <a:gd name="T13" fmla="*/ 29537756 h 1645"/>
                  <a:gd name="T14" fmla="*/ 20590030 w 3060"/>
                  <a:gd name="T15" fmla="*/ 29537756 h 1645"/>
                  <a:gd name="T16" fmla="*/ 20590030 w 3060"/>
                  <a:gd name="T17" fmla="*/ 29537756 h 16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645"/>
                  <a:gd name="T29" fmla="*/ 3060 w 3060"/>
                  <a:gd name="T30" fmla="*/ 1645 h 164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645">
                    <a:moveTo>
                      <a:pt x="0" y="25"/>
                    </a:moveTo>
                    <a:cubicBezTo>
                      <a:pt x="106" y="34"/>
                      <a:pt x="460" y="0"/>
                      <a:pt x="639" y="82"/>
                    </a:cubicBezTo>
                    <a:cubicBezTo>
                      <a:pt x="818" y="164"/>
                      <a:pt x="971" y="317"/>
                      <a:pt x="1074" y="517"/>
                    </a:cubicBezTo>
                    <a:cubicBezTo>
                      <a:pt x="1177" y="717"/>
                      <a:pt x="1193" y="1098"/>
                      <a:pt x="1260" y="1285"/>
                    </a:cubicBezTo>
                    <a:cubicBezTo>
                      <a:pt x="1327" y="1472"/>
                      <a:pt x="1413" y="1645"/>
                      <a:pt x="1479" y="1642"/>
                    </a:cubicBezTo>
                    <a:cubicBezTo>
                      <a:pt x="1545" y="1639"/>
                      <a:pt x="1605" y="1447"/>
                      <a:pt x="1659" y="1267"/>
                    </a:cubicBezTo>
                    <a:cubicBezTo>
                      <a:pt x="1713" y="1087"/>
                      <a:pt x="1735" y="755"/>
                      <a:pt x="1800" y="565"/>
                    </a:cubicBezTo>
                    <a:cubicBezTo>
                      <a:pt x="1865" y="375"/>
                      <a:pt x="1839" y="217"/>
                      <a:pt x="2049" y="127"/>
                    </a:cubicBezTo>
                    <a:cubicBezTo>
                      <a:pt x="2259" y="37"/>
                      <a:pt x="2850" y="46"/>
                      <a:pt x="3060" y="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rot="10800000"/>
              <a:lstStyle/>
              <a:p>
                <a:endParaRPr lang="en-US"/>
              </a:p>
            </p:txBody>
          </p:sp>
          <p:sp>
            <p:nvSpPr>
              <p:cNvPr id="2220" name="Freeform 694"/>
              <p:cNvSpPr>
                <a:spLocks/>
              </p:cNvSpPr>
              <p:nvPr/>
            </p:nvSpPr>
            <p:spPr bwMode="auto">
              <a:xfrm flipV="1">
                <a:off x="6839" y="12546"/>
                <a:ext cx="1207" cy="698"/>
              </a:xfrm>
              <a:custGeom>
                <a:avLst/>
                <a:gdLst>
                  <a:gd name="T0" fmla="*/ 0 w 3060"/>
                  <a:gd name="T1" fmla="*/ 29537756 h 1645"/>
                  <a:gd name="T2" fmla="*/ 20504964 w 3060"/>
                  <a:gd name="T3" fmla="*/ 29537756 h 1645"/>
                  <a:gd name="T4" fmla="*/ 20504964 w 3060"/>
                  <a:gd name="T5" fmla="*/ 29537756 h 1645"/>
                  <a:gd name="T6" fmla="*/ 20504964 w 3060"/>
                  <a:gd name="T7" fmla="*/ 29537756 h 1645"/>
                  <a:gd name="T8" fmla="*/ 20504964 w 3060"/>
                  <a:gd name="T9" fmla="*/ 29537756 h 1645"/>
                  <a:gd name="T10" fmla="*/ 20504964 w 3060"/>
                  <a:gd name="T11" fmla="*/ 29537756 h 1645"/>
                  <a:gd name="T12" fmla="*/ 20504964 w 3060"/>
                  <a:gd name="T13" fmla="*/ 29537756 h 1645"/>
                  <a:gd name="T14" fmla="*/ 20504964 w 3060"/>
                  <a:gd name="T15" fmla="*/ 29537756 h 1645"/>
                  <a:gd name="T16" fmla="*/ 20504964 w 3060"/>
                  <a:gd name="T17" fmla="*/ 29537756 h 16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60"/>
                  <a:gd name="T28" fmla="*/ 0 h 1645"/>
                  <a:gd name="T29" fmla="*/ 3060 w 3060"/>
                  <a:gd name="T30" fmla="*/ 1645 h 164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60" h="1645">
                    <a:moveTo>
                      <a:pt x="0" y="25"/>
                    </a:moveTo>
                    <a:cubicBezTo>
                      <a:pt x="106" y="34"/>
                      <a:pt x="460" y="0"/>
                      <a:pt x="639" y="82"/>
                    </a:cubicBezTo>
                    <a:cubicBezTo>
                      <a:pt x="818" y="164"/>
                      <a:pt x="971" y="317"/>
                      <a:pt x="1074" y="517"/>
                    </a:cubicBezTo>
                    <a:cubicBezTo>
                      <a:pt x="1177" y="717"/>
                      <a:pt x="1193" y="1098"/>
                      <a:pt x="1260" y="1285"/>
                    </a:cubicBezTo>
                    <a:cubicBezTo>
                      <a:pt x="1327" y="1472"/>
                      <a:pt x="1413" y="1645"/>
                      <a:pt x="1479" y="1642"/>
                    </a:cubicBezTo>
                    <a:cubicBezTo>
                      <a:pt x="1545" y="1639"/>
                      <a:pt x="1605" y="1447"/>
                      <a:pt x="1659" y="1267"/>
                    </a:cubicBezTo>
                    <a:cubicBezTo>
                      <a:pt x="1713" y="1087"/>
                      <a:pt x="1735" y="755"/>
                      <a:pt x="1800" y="565"/>
                    </a:cubicBezTo>
                    <a:cubicBezTo>
                      <a:pt x="1865" y="375"/>
                      <a:pt x="1839" y="217"/>
                      <a:pt x="2049" y="127"/>
                    </a:cubicBezTo>
                    <a:cubicBezTo>
                      <a:pt x="2259" y="37"/>
                      <a:pt x="2850" y="46"/>
                      <a:pt x="3060" y="25"/>
                    </a:cubicBez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10800000"/>
              <a:lstStyle/>
              <a:p>
                <a:endParaRPr lang="en-US"/>
              </a:p>
            </p:txBody>
          </p:sp>
          <p:sp>
            <p:nvSpPr>
              <p:cNvPr id="2221" name="AutoShape 709"/>
              <p:cNvSpPr>
                <a:spLocks noChangeArrowheads="1"/>
              </p:cNvSpPr>
              <p:nvPr/>
            </p:nvSpPr>
            <p:spPr bwMode="auto">
              <a:xfrm>
                <a:off x="6911" y="12381"/>
                <a:ext cx="732" cy="93"/>
              </a:xfrm>
              <a:prstGeom prst="leftRightArrow">
                <a:avLst>
                  <a:gd name="adj1" fmla="val 50000"/>
                  <a:gd name="adj2" fmla="val 157419"/>
                </a:avLst>
              </a:prstGeom>
              <a:solidFill>
                <a:srgbClr val="FF3300">
                  <a:alpha val="16078"/>
                </a:srgbClr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fr-BE"/>
              </a:p>
            </p:txBody>
          </p:sp>
          <p:sp>
            <p:nvSpPr>
              <p:cNvPr id="2222" name="Text Box 710"/>
              <p:cNvSpPr txBox="1">
                <a:spLocks noChangeArrowheads="1"/>
              </p:cNvSpPr>
              <p:nvPr/>
            </p:nvSpPr>
            <p:spPr bwMode="auto">
              <a:xfrm>
                <a:off x="6985" y="13253"/>
                <a:ext cx="1145" cy="2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/>
                  <a:t>Wavelength</a:t>
                </a:r>
                <a:endParaRPr lang="el-GR"/>
              </a:p>
            </p:txBody>
          </p:sp>
          <p:sp>
            <p:nvSpPr>
              <p:cNvPr id="2223" name="Text Box 711"/>
              <p:cNvSpPr txBox="1">
                <a:spLocks noChangeArrowheads="1"/>
              </p:cNvSpPr>
              <p:nvPr/>
            </p:nvSpPr>
            <p:spPr bwMode="auto">
              <a:xfrm rot="-5400000">
                <a:off x="6138" y="12579"/>
                <a:ext cx="80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/>
                  <a:t>Intensity</a:t>
                </a:r>
              </a:p>
            </p:txBody>
          </p:sp>
          <p:sp>
            <p:nvSpPr>
              <p:cNvPr id="2224" name="Text Box 722"/>
              <p:cNvSpPr txBox="1">
                <a:spLocks noChangeArrowheads="1"/>
              </p:cNvSpPr>
              <p:nvPr/>
            </p:nvSpPr>
            <p:spPr bwMode="auto">
              <a:xfrm>
                <a:off x="6601" y="12137"/>
                <a:ext cx="133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/>
                  <a:t>Index changes</a:t>
                </a:r>
              </a:p>
            </p:txBody>
          </p:sp>
        </p:grpSp>
        <p:sp>
          <p:nvSpPr>
            <p:cNvPr id="2083" name="Text Box 413"/>
            <p:cNvSpPr txBox="1">
              <a:spLocks noChangeArrowheads="1"/>
            </p:cNvSpPr>
            <p:nvPr/>
          </p:nvSpPr>
          <p:spPr bwMode="auto">
            <a:xfrm>
              <a:off x="16407615" y="31495277"/>
              <a:ext cx="302577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fr-BE" sz="2000" b="1" i="1" dirty="0" smtClean="0">
                  <a:latin typeface="Times New Roman" pitchFamily="18" charset="0"/>
                </a:rPr>
                <a:t>SPR / LSPR sensor spots</a:t>
              </a:r>
              <a:endParaRPr lang="ru-RU" sz="2000" b="1" i="1" dirty="0">
                <a:latin typeface="Times New Roman" pitchFamily="18" charset="0"/>
              </a:endParaRPr>
            </a:p>
          </p:txBody>
        </p:sp>
        <p:sp>
          <p:nvSpPr>
            <p:cNvPr id="2092" name="AutoShape 260"/>
            <p:cNvSpPr>
              <a:spLocks/>
            </p:cNvSpPr>
            <p:nvPr/>
          </p:nvSpPr>
          <p:spPr bwMode="auto">
            <a:xfrm flipH="1">
              <a:off x="25337365" y="30923773"/>
              <a:ext cx="4429156" cy="571504"/>
            </a:xfrm>
            <a:prstGeom prst="borderCallout3">
              <a:avLst>
                <a:gd name="adj1" fmla="val 15514"/>
                <a:gd name="adj2" fmla="val 101468"/>
                <a:gd name="adj3" fmla="val 15514"/>
                <a:gd name="adj4" fmla="val 109060"/>
                <a:gd name="adj5" fmla="val 105815"/>
                <a:gd name="adj6" fmla="val 109060"/>
                <a:gd name="adj7" fmla="val 196333"/>
                <a:gd name="adj8" fmla="val 9148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10000"/>
                </a:lnSpc>
              </a:pPr>
              <a:r>
                <a:rPr lang="en-US" sz="2400" b="1" i="1" dirty="0">
                  <a:latin typeface="Times New Roman" pitchFamily="18" charset="0"/>
                  <a:cs typeface="Times New Roman" pitchFamily="18" charset="0"/>
                </a:rPr>
                <a:t>Monitored wavelength 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spectra</a:t>
              </a:r>
              <a:endParaRPr lang="fr-FR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34" name="Group 233"/>
            <p:cNvGrpSpPr/>
            <p:nvPr/>
          </p:nvGrpSpPr>
          <p:grpSpPr>
            <a:xfrm>
              <a:off x="23908605" y="33281227"/>
              <a:ext cx="1214446" cy="2071702"/>
              <a:chOff x="8835187" y="21708271"/>
              <a:chExt cx="1214446" cy="2071702"/>
            </a:xfrm>
          </p:grpSpPr>
          <p:sp>
            <p:nvSpPr>
              <p:cNvPr id="231" name="Rectangle 230"/>
              <p:cNvSpPr/>
              <p:nvPr/>
            </p:nvSpPr>
            <p:spPr bwMode="auto">
              <a:xfrm>
                <a:off x="8835187" y="21708271"/>
                <a:ext cx="1214446" cy="2071702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0">
                    <a:srgbClr val="E6E6E6"/>
                  </a:gs>
                  <a:gs pos="100000">
                    <a:srgbClr val="7D8496"/>
                  </a:gs>
                  <a:gs pos="36000">
                    <a:srgbClr val="E6E6E6"/>
                  </a:gs>
                  <a:gs pos="93000">
                    <a:srgbClr val="7D8496"/>
                  </a:gs>
                </a:gsLst>
                <a:lin ang="1200000" scaled="0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0" marR="0" indent="0" defTabSz="914400" eaLnBrk="0" latinLnBrk="0" hangingPunct="0">
                  <a:lnSpc>
                    <a:spcPct val="100000"/>
                  </a:lnSpc>
                  <a:buClrTx/>
                  <a:buSzTx/>
                  <a:buFontTx/>
                  <a:buNone/>
                  <a:tabLst/>
                  <a:defRPr/>
                </a:pPr>
                <a:endParaRPr lang="en-US"/>
              </a:p>
            </p:txBody>
          </p:sp>
          <p:sp>
            <p:nvSpPr>
              <p:cNvPr id="232" name="Oval 231"/>
              <p:cNvSpPr/>
              <p:nvPr/>
            </p:nvSpPr>
            <p:spPr bwMode="auto">
              <a:xfrm>
                <a:off x="9621005" y="21851147"/>
                <a:ext cx="357190" cy="182880"/>
              </a:xfrm>
              <a:prstGeom prst="ellipse">
                <a:avLst/>
              </a:prstGeom>
              <a:solidFill>
                <a:srgbClr val="35F92B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233" name="Oval 232"/>
              <p:cNvSpPr/>
              <p:nvPr/>
            </p:nvSpPr>
            <p:spPr bwMode="auto">
              <a:xfrm>
                <a:off x="9723877" y="22116897"/>
                <a:ext cx="182880" cy="91440"/>
              </a:xfrm>
              <a:prstGeom prst="ellipse">
                <a:avLst/>
              </a:prstGeom>
              <a:solidFill>
                <a:srgbClr val="35F92B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84" name="Rectangle 283"/>
            <p:cNvSpPr/>
            <p:nvPr/>
          </p:nvSpPr>
          <p:spPr>
            <a:xfrm>
              <a:off x="17303341" y="32432043"/>
              <a:ext cx="3929184" cy="311504"/>
            </a:xfrm>
            <a:prstGeom prst="rect">
              <a:avLst/>
            </a:prstGeom>
            <a:gradFill flip="none" rotWithShape="1">
              <a:gsLst>
                <a:gs pos="18000">
                  <a:srgbClr val="03D4A8">
                    <a:alpha val="52000"/>
                  </a:srgbClr>
                </a:gs>
                <a:gs pos="25000">
                  <a:srgbClr val="21D6E0">
                    <a:alpha val="48000"/>
                  </a:srgbClr>
                </a:gs>
                <a:gs pos="78000">
                  <a:srgbClr val="0087E6">
                    <a:alpha val="74000"/>
                  </a:srgbClr>
                </a:gs>
                <a:gs pos="100000">
                  <a:srgbClr val="005CBF"/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18905240" y="32646017"/>
              <a:ext cx="544041" cy="238063"/>
            </a:xfrm>
            <a:prstGeom prst="rect">
              <a:avLst/>
            </a:prstGeom>
            <a:solidFill>
              <a:srgbClr val="DE04B4"/>
            </a:solidFill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952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17121995" y="32220432"/>
              <a:ext cx="4231428" cy="31150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952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17303342" y="32220432"/>
              <a:ext cx="115643" cy="311504"/>
            </a:xfrm>
            <a:prstGeom prst="rect">
              <a:avLst/>
            </a:prstGeom>
            <a:gradFill flip="none" rotWithShape="1">
              <a:gsLst>
                <a:gs pos="18000">
                  <a:srgbClr val="03D4A8">
                    <a:alpha val="52000"/>
                  </a:srgbClr>
                </a:gs>
                <a:gs pos="25000">
                  <a:srgbClr val="21D6E0">
                    <a:alpha val="48000"/>
                  </a:srgbClr>
                </a:gs>
                <a:gs pos="78000">
                  <a:srgbClr val="0087E6">
                    <a:alpha val="74000"/>
                  </a:srgbClr>
                </a:gs>
                <a:gs pos="100000">
                  <a:srgbClr val="005CBF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21020954" y="32220432"/>
              <a:ext cx="115643" cy="311504"/>
            </a:xfrm>
            <a:prstGeom prst="rect">
              <a:avLst/>
            </a:prstGeom>
            <a:gradFill flip="none" rotWithShape="1">
              <a:gsLst>
                <a:gs pos="18000">
                  <a:srgbClr val="03D4A8">
                    <a:alpha val="52000"/>
                  </a:srgbClr>
                </a:gs>
                <a:gs pos="25000">
                  <a:srgbClr val="21D6E0">
                    <a:alpha val="48000"/>
                  </a:srgbClr>
                </a:gs>
                <a:gs pos="78000">
                  <a:srgbClr val="0087E6">
                    <a:alpha val="74000"/>
                  </a:srgbClr>
                </a:gs>
                <a:gs pos="100000">
                  <a:srgbClr val="005CBF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Freeform 288"/>
            <p:cNvSpPr/>
            <p:nvPr/>
          </p:nvSpPr>
          <p:spPr>
            <a:xfrm>
              <a:off x="17345061" y="32047531"/>
              <a:ext cx="895147" cy="570814"/>
            </a:xfrm>
            <a:custGeom>
              <a:avLst/>
              <a:gdLst>
                <a:gd name="connsiteX0" fmla="*/ 0 w 1070043"/>
                <a:gd name="connsiteY0" fmla="*/ 0 h 787940"/>
                <a:gd name="connsiteX1" fmla="*/ 9728 w 1070043"/>
                <a:gd name="connsiteY1" fmla="*/ 729574 h 787940"/>
                <a:gd name="connsiteX2" fmla="*/ 165371 w 1070043"/>
                <a:gd name="connsiteY2" fmla="*/ 787940 h 787940"/>
                <a:gd name="connsiteX3" fmla="*/ 1070043 w 1070043"/>
                <a:gd name="connsiteY3" fmla="*/ 787940 h 787940"/>
                <a:gd name="connsiteX0" fmla="*/ 11348 w 1081391"/>
                <a:gd name="connsiteY0" fmla="*/ 0 h 860897"/>
                <a:gd name="connsiteX1" fmla="*/ 21076 w 1081391"/>
                <a:gd name="connsiteY1" fmla="*/ 729574 h 860897"/>
                <a:gd name="connsiteX2" fmla="*/ 176719 w 1081391"/>
                <a:gd name="connsiteY2" fmla="*/ 787940 h 860897"/>
                <a:gd name="connsiteX3" fmla="*/ 1081391 w 1081391"/>
                <a:gd name="connsiteY3" fmla="*/ 787940 h 860897"/>
                <a:gd name="connsiteX0" fmla="*/ 11348 w 1081391"/>
                <a:gd name="connsiteY0" fmla="*/ 0 h 787940"/>
                <a:gd name="connsiteX1" fmla="*/ 22627 w 1081391"/>
                <a:gd name="connsiteY1" fmla="*/ 584343 h 787940"/>
                <a:gd name="connsiteX2" fmla="*/ 176719 w 1081391"/>
                <a:gd name="connsiteY2" fmla="*/ 787940 h 787940"/>
                <a:gd name="connsiteX3" fmla="*/ 1081391 w 1081391"/>
                <a:gd name="connsiteY3" fmla="*/ 787940 h 78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1391" h="787940">
                  <a:moveTo>
                    <a:pt x="11348" y="0"/>
                  </a:moveTo>
                  <a:lnTo>
                    <a:pt x="22627" y="584343"/>
                  </a:lnTo>
                  <a:cubicBezTo>
                    <a:pt x="50189" y="715666"/>
                    <a:pt x="0" y="778212"/>
                    <a:pt x="176719" y="787940"/>
                  </a:cubicBezTo>
                  <a:lnTo>
                    <a:pt x="1081391" y="787940"/>
                  </a:lnTo>
                </a:path>
              </a:pathLst>
            </a:custGeom>
            <a:ln w="28575">
              <a:solidFill>
                <a:srgbClr val="0000FF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Freeform 289"/>
            <p:cNvSpPr/>
            <p:nvPr/>
          </p:nvSpPr>
          <p:spPr>
            <a:xfrm rot="16200000">
              <a:off x="20476264" y="32028374"/>
              <a:ext cx="545339" cy="664938"/>
            </a:xfrm>
            <a:custGeom>
              <a:avLst/>
              <a:gdLst>
                <a:gd name="connsiteX0" fmla="*/ 0 w 1070043"/>
                <a:gd name="connsiteY0" fmla="*/ 0 h 787940"/>
                <a:gd name="connsiteX1" fmla="*/ 9728 w 1070043"/>
                <a:gd name="connsiteY1" fmla="*/ 729574 h 787940"/>
                <a:gd name="connsiteX2" fmla="*/ 165371 w 1070043"/>
                <a:gd name="connsiteY2" fmla="*/ 787940 h 787940"/>
                <a:gd name="connsiteX3" fmla="*/ 1070043 w 1070043"/>
                <a:gd name="connsiteY3" fmla="*/ 787940 h 787940"/>
                <a:gd name="connsiteX0" fmla="*/ 11348 w 1081391"/>
                <a:gd name="connsiteY0" fmla="*/ 0 h 860897"/>
                <a:gd name="connsiteX1" fmla="*/ 21076 w 1081391"/>
                <a:gd name="connsiteY1" fmla="*/ 729574 h 860897"/>
                <a:gd name="connsiteX2" fmla="*/ 176719 w 1081391"/>
                <a:gd name="connsiteY2" fmla="*/ 787940 h 860897"/>
                <a:gd name="connsiteX3" fmla="*/ 1081391 w 1081391"/>
                <a:gd name="connsiteY3" fmla="*/ 787940 h 860897"/>
                <a:gd name="connsiteX0" fmla="*/ 11348 w 1081391"/>
                <a:gd name="connsiteY0" fmla="*/ 0 h 787940"/>
                <a:gd name="connsiteX1" fmla="*/ 22627 w 1081391"/>
                <a:gd name="connsiteY1" fmla="*/ 584343 h 787940"/>
                <a:gd name="connsiteX2" fmla="*/ 176719 w 1081391"/>
                <a:gd name="connsiteY2" fmla="*/ 787940 h 787940"/>
                <a:gd name="connsiteX3" fmla="*/ 1081391 w 1081391"/>
                <a:gd name="connsiteY3" fmla="*/ 787940 h 787940"/>
                <a:gd name="connsiteX0" fmla="*/ 11348 w 752775"/>
                <a:gd name="connsiteY0" fmla="*/ 0 h 803285"/>
                <a:gd name="connsiteX1" fmla="*/ 22627 w 752775"/>
                <a:gd name="connsiteY1" fmla="*/ 584343 h 803285"/>
                <a:gd name="connsiteX2" fmla="*/ 176719 w 752775"/>
                <a:gd name="connsiteY2" fmla="*/ 787940 h 803285"/>
                <a:gd name="connsiteX3" fmla="*/ 752775 w 752775"/>
                <a:gd name="connsiteY3" fmla="*/ 803285 h 803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2775" h="803285">
                  <a:moveTo>
                    <a:pt x="11348" y="0"/>
                  </a:moveTo>
                  <a:lnTo>
                    <a:pt x="22627" y="584343"/>
                  </a:lnTo>
                  <a:cubicBezTo>
                    <a:pt x="50189" y="715666"/>
                    <a:pt x="0" y="778212"/>
                    <a:pt x="176719" y="787940"/>
                  </a:cubicBezTo>
                  <a:lnTo>
                    <a:pt x="752775" y="803285"/>
                  </a:lnTo>
                </a:path>
              </a:pathLst>
            </a:custGeom>
            <a:ln w="28575">
              <a:solidFill>
                <a:srgbClr val="0000FF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Freeform 290"/>
            <p:cNvSpPr/>
            <p:nvPr/>
          </p:nvSpPr>
          <p:spPr>
            <a:xfrm>
              <a:off x="17121995" y="32209657"/>
              <a:ext cx="4235508" cy="782227"/>
            </a:xfrm>
            <a:custGeom>
              <a:avLst/>
              <a:gdLst>
                <a:gd name="connsiteX0" fmla="*/ 0 w 5116749"/>
                <a:gd name="connsiteY0" fmla="*/ 9728 h 1079770"/>
                <a:gd name="connsiteX1" fmla="*/ 223736 w 5116749"/>
                <a:gd name="connsiteY1" fmla="*/ 0 h 1079770"/>
                <a:gd name="connsiteX2" fmla="*/ 223736 w 5116749"/>
                <a:gd name="connsiteY2" fmla="*/ 651753 h 1079770"/>
                <a:gd name="connsiteX3" fmla="*/ 4854102 w 5116749"/>
                <a:gd name="connsiteY3" fmla="*/ 651753 h 1079770"/>
                <a:gd name="connsiteX4" fmla="*/ 4854102 w 5116749"/>
                <a:gd name="connsiteY4" fmla="*/ 0 h 1079770"/>
                <a:gd name="connsiteX5" fmla="*/ 5116749 w 5116749"/>
                <a:gd name="connsiteY5" fmla="*/ 9728 h 1079770"/>
                <a:gd name="connsiteX6" fmla="*/ 5116749 w 5116749"/>
                <a:gd name="connsiteY6" fmla="*/ 1070042 h 1079770"/>
                <a:gd name="connsiteX7" fmla="*/ 0 w 5116749"/>
                <a:gd name="connsiteY7" fmla="*/ 1079770 h 1079770"/>
                <a:gd name="connsiteX8" fmla="*/ 0 w 5116749"/>
                <a:gd name="connsiteY8" fmla="*/ 9728 h 1079770"/>
                <a:gd name="connsiteX0" fmla="*/ 0 w 5116749"/>
                <a:gd name="connsiteY0" fmla="*/ 9728 h 1079770"/>
                <a:gd name="connsiteX1" fmla="*/ 219078 w 5116749"/>
                <a:gd name="connsiteY1" fmla="*/ 0 h 1079770"/>
                <a:gd name="connsiteX2" fmla="*/ 223736 w 5116749"/>
                <a:gd name="connsiteY2" fmla="*/ 651753 h 1079770"/>
                <a:gd name="connsiteX3" fmla="*/ 4854102 w 5116749"/>
                <a:gd name="connsiteY3" fmla="*/ 651753 h 1079770"/>
                <a:gd name="connsiteX4" fmla="*/ 4854102 w 5116749"/>
                <a:gd name="connsiteY4" fmla="*/ 0 h 1079770"/>
                <a:gd name="connsiteX5" fmla="*/ 5116749 w 5116749"/>
                <a:gd name="connsiteY5" fmla="*/ 9728 h 1079770"/>
                <a:gd name="connsiteX6" fmla="*/ 5116749 w 5116749"/>
                <a:gd name="connsiteY6" fmla="*/ 1070042 h 1079770"/>
                <a:gd name="connsiteX7" fmla="*/ 0 w 5116749"/>
                <a:gd name="connsiteY7" fmla="*/ 1079770 h 1079770"/>
                <a:gd name="connsiteX8" fmla="*/ 0 w 5116749"/>
                <a:gd name="connsiteY8" fmla="*/ 9728 h 1079770"/>
                <a:gd name="connsiteX0" fmla="*/ 0 w 5116749"/>
                <a:gd name="connsiteY0" fmla="*/ 9728 h 1079770"/>
                <a:gd name="connsiteX1" fmla="*/ 219078 w 5116749"/>
                <a:gd name="connsiteY1" fmla="*/ 0 h 1079770"/>
                <a:gd name="connsiteX2" fmla="*/ 223736 w 5116749"/>
                <a:gd name="connsiteY2" fmla="*/ 651753 h 1079770"/>
                <a:gd name="connsiteX3" fmla="*/ 4854102 w 5116749"/>
                <a:gd name="connsiteY3" fmla="*/ 651753 h 1079770"/>
                <a:gd name="connsiteX4" fmla="*/ 4854102 w 5116749"/>
                <a:gd name="connsiteY4" fmla="*/ 0 h 1079770"/>
                <a:gd name="connsiteX5" fmla="*/ 5116749 w 5116749"/>
                <a:gd name="connsiteY5" fmla="*/ 9728 h 1079770"/>
                <a:gd name="connsiteX6" fmla="*/ 5116749 w 5116749"/>
                <a:gd name="connsiteY6" fmla="*/ 1070042 h 1079770"/>
                <a:gd name="connsiteX7" fmla="*/ 0 w 5116749"/>
                <a:gd name="connsiteY7" fmla="*/ 1079770 h 1079770"/>
                <a:gd name="connsiteX8" fmla="*/ 0 w 5116749"/>
                <a:gd name="connsiteY8" fmla="*/ 9728 h 107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16749" h="1079770">
                  <a:moveTo>
                    <a:pt x="0" y="9728"/>
                  </a:moveTo>
                  <a:lnTo>
                    <a:pt x="219078" y="0"/>
                  </a:lnTo>
                  <a:cubicBezTo>
                    <a:pt x="220631" y="217251"/>
                    <a:pt x="222183" y="434502"/>
                    <a:pt x="223736" y="651753"/>
                  </a:cubicBezTo>
                  <a:lnTo>
                    <a:pt x="4854102" y="651753"/>
                  </a:lnTo>
                  <a:lnTo>
                    <a:pt x="4854102" y="0"/>
                  </a:lnTo>
                  <a:lnTo>
                    <a:pt x="5116749" y="9728"/>
                  </a:lnTo>
                  <a:lnTo>
                    <a:pt x="5116749" y="1070042"/>
                  </a:lnTo>
                  <a:lnTo>
                    <a:pt x="0" y="1079770"/>
                  </a:lnTo>
                  <a:cubicBezTo>
                    <a:pt x="3243" y="719847"/>
                    <a:pt x="6485" y="359923"/>
                    <a:pt x="0" y="9728"/>
                  </a:cubicBezTo>
                  <a:close/>
                </a:path>
              </a:pathLst>
            </a:custGeom>
            <a:solidFill>
              <a:srgbClr val="FFFFCC"/>
            </a:solidFill>
            <a:ln w="127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952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92" name="Rectangular Callout 291"/>
            <p:cNvSpPr/>
            <p:nvPr/>
          </p:nvSpPr>
          <p:spPr>
            <a:xfrm>
              <a:off x="22979911" y="32281095"/>
              <a:ext cx="1643074" cy="365130"/>
            </a:xfrm>
            <a:prstGeom prst="wedgeRectCallout">
              <a:avLst>
                <a:gd name="adj1" fmla="val -72265"/>
                <a:gd name="adj2" fmla="val 123672"/>
              </a:avLst>
            </a:prstGeom>
            <a:solidFill>
              <a:srgbClr val="FEECA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latin typeface="Times New Roman" pitchFamily="18" charset="0"/>
                </a:rPr>
                <a:t>Collimators</a:t>
              </a:r>
              <a:endParaRPr lang="en-US" sz="2000" dirty="0" smtClean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293" name="Isosceles Triangle 292"/>
            <p:cNvSpPr/>
            <p:nvPr/>
          </p:nvSpPr>
          <p:spPr>
            <a:xfrm flipV="1">
              <a:off x="18407879" y="32995475"/>
              <a:ext cx="1533546" cy="620721"/>
            </a:xfrm>
            <a:prstGeom prst="triangle">
              <a:avLst/>
            </a:prstGeom>
            <a:solidFill>
              <a:srgbClr val="FFFF00"/>
            </a:solidFill>
            <a:ln w="12700">
              <a:solidFill>
                <a:srgbClr val="CD680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ectangular Callout 293"/>
            <p:cNvSpPr/>
            <p:nvPr/>
          </p:nvSpPr>
          <p:spPr>
            <a:xfrm>
              <a:off x="19765201" y="31566715"/>
              <a:ext cx="3071834" cy="365130"/>
            </a:xfrm>
            <a:prstGeom prst="wedgeRectCallout">
              <a:avLst>
                <a:gd name="adj1" fmla="val -55860"/>
                <a:gd name="adj2" fmla="val 152943"/>
              </a:avLst>
            </a:prstGeom>
            <a:solidFill>
              <a:srgbClr val="FEECA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latin typeface="Times New Roman" pitchFamily="18" charset="0"/>
                </a:rPr>
                <a:t>Microfluidic sensor chip</a:t>
              </a:r>
              <a:endParaRPr lang="en-US" sz="2000" dirty="0" smtClean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2087" name="Freeform 429"/>
            <p:cNvSpPr>
              <a:spLocks/>
            </p:cNvSpPr>
            <p:nvPr/>
          </p:nvSpPr>
          <p:spPr bwMode="auto">
            <a:xfrm>
              <a:off x="18407858" y="31923904"/>
              <a:ext cx="714430" cy="642949"/>
            </a:xfrm>
            <a:custGeom>
              <a:avLst/>
              <a:gdLst>
                <a:gd name="T0" fmla="*/ 0 w 503"/>
                <a:gd name="T1" fmla="*/ 2147483647 h 170"/>
                <a:gd name="T2" fmla="*/ 2147483647 w 503"/>
                <a:gd name="T3" fmla="*/ 0 h 170"/>
                <a:gd name="T4" fmla="*/ 0 60000 65536"/>
                <a:gd name="T5" fmla="*/ 0 60000 65536"/>
                <a:gd name="T6" fmla="*/ 0 w 503"/>
                <a:gd name="T7" fmla="*/ 0 h 170"/>
                <a:gd name="T8" fmla="*/ 503 w 503"/>
                <a:gd name="T9" fmla="*/ 170 h 170"/>
                <a:gd name="connsiteX0" fmla="*/ 0 w 10736"/>
                <a:gd name="connsiteY0" fmla="*/ 4176 h 29235"/>
                <a:gd name="connsiteX1" fmla="*/ 6004 w 10736"/>
                <a:gd name="connsiteY1" fmla="*/ 4176 h 29235"/>
                <a:gd name="connsiteX2" fmla="*/ 10736 w 10736"/>
                <a:gd name="connsiteY2" fmla="*/ 29235 h 29235"/>
                <a:gd name="connsiteX0" fmla="*/ 0 w 10736"/>
                <a:gd name="connsiteY0" fmla="*/ 0 h 25059"/>
                <a:gd name="connsiteX1" fmla="*/ 6262 w 10736"/>
                <a:gd name="connsiteY1" fmla="*/ 9176 h 25059"/>
                <a:gd name="connsiteX2" fmla="*/ 10736 w 10736"/>
                <a:gd name="connsiteY2" fmla="*/ 25059 h 25059"/>
                <a:gd name="connsiteX0" fmla="*/ 0 w 8947"/>
                <a:gd name="connsiteY0" fmla="*/ 0 h 23824"/>
                <a:gd name="connsiteX1" fmla="*/ 4473 w 8947"/>
                <a:gd name="connsiteY1" fmla="*/ 7941 h 23824"/>
                <a:gd name="connsiteX2" fmla="*/ 8947 w 8947"/>
                <a:gd name="connsiteY2" fmla="*/ 23824 h 23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47" h="23824">
                  <a:moveTo>
                    <a:pt x="0" y="0"/>
                  </a:moveTo>
                  <a:cubicBezTo>
                    <a:pt x="994" y="0"/>
                    <a:pt x="2982" y="3970"/>
                    <a:pt x="4473" y="7941"/>
                  </a:cubicBezTo>
                  <a:cubicBezTo>
                    <a:pt x="5964" y="11912"/>
                    <a:pt x="8112" y="22059"/>
                    <a:pt x="8947" y="238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5" name="AutoShape 41"/>
            <p:cNvSpPr>
              <a:spLocks noChangeArrowheads="1"/>
            </p:cNvSpPr>
            <p:nvPr/>
          </p:nvSpPr>
          <p:spPr bwMode="auto">
            <a:xfrm>
              <a:off x="16693367" y="33209789"/>
              <a:ext cx="857256" cy="285752"/>
            </a:xfrm>
            <a:prstGeom prst="rightArrow">
              <a:avLst>
                <a:gd name="adj1" fmla="val 47750"/>
                <a:gd name="adj2" fmla="val 139808"/>
              </a:avLst>
            </a:prstGeom>
            <a:gradFill rotWithShape="1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0" scaled="1"/>
            </a:gradFill>
            <a:ln w="9525">
              <a:solidFill>
                <a:srgbClr val="FFCC00"/>
              </a:solidFill>
              <a:miter lim="800000"/>
              <a:headEnd/>
              <a:tailEnd/>
            </a:ln>
          </p:spPr>
          <p:txBody>
            <a:bodyPr lIns="61509" tIns="30754" rIns="61509" bIns="30754" anchor="ctr"/>
            <a:lstStyle/>
            <a:p>
              <a:endParaRPr lang="en-US"/>
            </a:p>
          </p:txBody>
        </p:sp>
        <p:sp>
          <p:nvSpPr>
            <p:cNvPr id="296" name="Freeform 295"/>
            <p:cNvSpPr/>
            <p:nvPr/>
          </p:nvSpPr>
          <p:spPr bwMode="auto">
            <a:xfrm>
              <a:off x="16101176" y="32986027"/>
              <a:ext cx="3099459" cy="368135"/>
            </a:xfrm>
            <a:custGeom>
              <a:avLst/>
              <a:gdLst>
                <a:gd name="connsiteX0" fmla="*/ 3099459 w 3099459"/>
                <a:gd name="connsiteY0" fmla="*/ 0 h 368135"/>
                <a:gd name="connsiteX1" fmla="*/ 2766950 w 3099459"/>
                <a:gd name="connsiteY1" fmla="*/ 368135 h 368135"/>
                <a:gd name="connsiteX2" fmla="*/ 0 w 3099459"/>
                <a:gd name="connsiteY2" fmla="*/ 368135 h 368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9459" h="368135">
                  <a:moveTo>
                    <a:pt x="3099459" y="0"/>
                  </a:moveTo>
                  <a:lnTo>
                    <a:pt x="2766950" y="368135"/>
                  </a:lnTo>
                  <a:lnTo>
                    <a:pt x="0" y="368135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97" name="Freeform 296"/>
            <p:cNvSpPr/>
            <p:nvPr/>
          </p:nvSpPr>
          <p:spPr bwMode="auto">
            <a:xfrm flipH="1">
              <a:off x="19193697" y="32995475"/>
              <a:ext cx="3099459" cy="368135"/>
            </a:xfrm>
            <a:custGeom>
              <a:avLst/>
              <a:gdLst>
                <a:gd name="connsiteX0" fmla="*/ 3099459 w 3099459"/>
                <a:gd name="connsiteY0" fmla="*/ 0 h 368135"/>
                <a:gd name="connsiteX1" fmla="*/ 2766950 w 3099459"/>
                <a:gd name="connsiteY1" fmla="*/ 368135 h 368135"/>
                <a:gd name="connsiteX2" fmla="*/ 0 w 3099459"/>
                <a:gd name="connsiteY2" fmla="*/ 368135 h 368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9459" h="368135">
                  <a:moveTo>
                    <a:pt x="3099459" y="0"/>
                  </a:moveTo>
                  <a:lnTo>
                    <a:pt x="2766950" y="368135"/>
                  </a:lnTo>
                  <a:lnTo>
                    <a:pt x="0" y="368135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310" name="Group 309"/>
            <p:cNvGrpSpPr/>
            <p:nvPr/>
          </p:nvGrpSpPr>
          <p:grpSpPr>
            <a:xfrm>
              <a:off x="15978987" y="32995475"/>
              <a:ext cx="571504" cy="785818"/>
              <a:chOff x="905569" y="20779577"/>
              <a:chExt cx="571504" cy="785818"/>
            </a:xfrm>
          </p:grpSpPr>
          <p:sp>
            <p:nvSpPr>
              <p:cNvPr id="307" name="Rectangle 306"/>
              <p:cNvSpPr/>
              <p:nvPr/>
            </p:nvSpPr>
            <p:spPr bwMode="auto">
              <a:xfrm flipH="1">
                <a:off x="905569" y="20940375"/>
                <a:ext cx="400053" cy="458394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 bwMode="auto">
              <a:xfrm flipH="1">
                <a:off x="1134171" y="20779577"/>
                <a:ext cx="342902" cy="785818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311" name="Rectangular Callout 310"/>
            <p:cNvSpPr/>
            <p:nvPr/>
          </p:nvSpPr>
          <p:spPr>
            <a:xfrm>
              <a:off x="25408803" y="35710119"/>
              <a:ext cx="4357718" cy="500066"/>
            </a:xfrm>
            <a:prstGeom prst="wedgeRectCallout">
              <a:avLst>
                <a:gd name="adj1" fmla="val -63416"/>
                <a:gd name="adj2" fmla="val -150669"/>
              </a:avLst>
            </a:prstGeom>
            <a:solidFill>
              <a:srgbClr val="FEECA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Times New Roman" pitchFamily="18" charset="0"/>
                </a:rPr>
                <a:t>Multichannel Fiber Spectroscope</a:t>
              </a:r>
              <a:endParaRPr lang="en-US" sz="2400" dirty="0" smtClean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grpSp>
          <p:nvGrpSpPr>
            <p:cNvPr id="237" name="Group 236"/>
            <p:cNvGrpSpPr/>
            <p:nvPr/>
          </p:nvGrpSpPr>
          <p:grpSpPr>
            <a:xfrm>
              <a:off x="21622589" y="33269352"/>
              <a:ext cx="785818" cy="500066"/>
              <a:chOff x="7334989" y="19207941"/>
              <a:chExt cx="1071570" cy="857256"/>
            </a:xfrm>
          </p:grpSpPr>
          <p:sp>
            <p:nvSpPr>
              <p:cNvPr id="236" name="Rectangle 235"/>
              <p:cNvSpPr/>
              <p:nvPr/>
            </p:nvSpPr>
            <p:spPr bwMode="auto">
              <a:xfrm>
                <a:off x="7906493" y="19350817"/>
                <a:ext cx="500066" cy="50006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 bwMode="auto">
              <a:xfrm>
                <a:off x="7334989" y="19207941"/>
                <a:ext cx="785818" cy="857256"/>
              </a:xfrm>
              <a:prstGeom prst="rect">
                <a:avLst/>
              </a:prstGeom>
              <a:gradFill flip="none" rotWithShape="1">
                <a:gsLst>
                  <a:gs pos="58000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100000">
                    <a:srgbClr val="7D8496"/>
                  </a:gs>
                  <a:gs pos="100000">
                    <a:srgbClr val="E6E6E6"/>
                  </a:gs>
                </a:gsLst>
                <a:lin ang="16200000" scaled="1"/>
                <a:tileRect/>
              </a:gra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313" name="Rectangle 312"/>
            <p:cNvSpPr/>
            <p:nvPr/>
          </p:nvSpPr>
          <p:spPr bwMode="auto">
            <a:xfrm>
              <a:off x="15478921" y="32352533"/>
              <a:ext cx="642942" cy="207170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0">
                  <a:srgbClr val="E6E6E6"/>
                </a:gs>
                <a:gs pos="100000">
                  <a:srgbClr val="7D8496"/>
                </a:gs>
                <a:gs pos="36000">
                  <a:srgbClr val="E6E6E6"/>
                </a:gs>
                <a:gs pos="93000">
                  <a:srgbClr val="7D8496"/>
                </a:gs>
              </a:gsLst>
              <a:lin ang="1200000" scaled="0"/>
              <a:tileRect/>
            </a:gra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indent="0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  <a:defRPr/>
              </a:pPr>
              <a:endParaRPr lang="en-US"/>
            </a:p>
          </p:txBody>
        </p:sp>
        <p:sp>
          <p:nvSpPr>
            <p:cNvPr id="318" name="Rectangular Callout 317"/>
            <p:cNvSpPr/>
            <p:nvPr/>
          </p:nvSpPr>
          <p:spPr>
            <a:xfrm>
              <a:off x="19550887" y="34209921"/>
              <a:ext cx="3143272" cy="785818"/>
            </a:xfrm>
            <a:prstGeom prst="wedgeRectCallout">
              <a:avLst>
                <a:gd name="adj1" fmla="val -60379"/>
                <a:gd name="adj2" fmla="val -146592"/>
              </a:avLst>
            </a:prstGeom>
            <a:solidFill>
              <a:srgbClr val="FEECA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latin typeface="Times New Roman" pitchFamily="18" charset="0"/>
                </a:rPr>
                <a:t>Optical coupler (</a:t>
              </a:r>
              <a:r>
                <a:rPr lang="en-US" sz="2000" i="1" dirty="0" smtClean="0">
                  <a:solidFill>
                    <a:srgbClr val="000000"/>
                  </a:solidFill>
                  <a:latin typeface="Times New Roman" pitchFamily="18" charset="0"/>
                </a:rPr>
                <a:t>embossed micro-prisms, </a:t>
              </a:r>
              <a:r>
                <a:rPr lang="en-US" sz="2000" dirty="0" smtClean="0">
                  <a:solidFill>
                    <a:srgbClr val="000000"/>
                  </a:solidFill>
                  <a:latin typeface="Times New Roman" pitchFamily="18" charset="0"/>
                </a:rPr>
                <a:t>… )</a:t>
              </a:r>
              <a:endParaRPr lang="en-US" sz="2000" dirty="0" smtClean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09" name="Rectangular Callout 308"/>
            <p:cNvSpPr/>
            <p:nvPr/>
          </p:nvSpPr>
          <p:spPr>
            <a:xfrm>
              <a:off x="16121863" y="34709987"/>
              <a:ext cx="3143272" cy="714380"/>
            </a:xfrm>
            <a:prstGeom prst="wedgeRectCallout">
              <a:avLst>
                <a:gd name="adj1" fmla="val -60564"/>
                <a:gd name="adj2" fmla="val -124452"/>
              </a:avLst>
            </a:prstGeom>
            <a:solidFill>
              <a:srgbClr val="FEECA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latin typeface="Times New Roman" pitchFamily="18" charset="0"/>
                </a:rPr>
                <a:t>Polychromatic TM-polarized light wave source (s)</a:t>
              </a:r>
              <a:endParaRPr lang="en-US" sz="2000" dirty="0" smtClean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</p:grpSp>
      <p:sp>
        <p:nvSpPr>
          <p:cNvPr id="323" name="Rectangle 322"/>
          <p:cNvSpPr/>
          <p:nvPr/>
        </p:nvSpPr>
        <p:spPr>
          <a:xfrm>
            <a:off x="15764673" y="16636173"/>
            <a:ext cx="12601527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NPs excitation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via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evanescent optical field in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</a:rPr>
              <a:t>Total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</a:rPr>
              <a:t>Internal Reflectance (TIR): </a:t>
            </a:r>
            <a:endParaRPr lang="en-US" dirty="0"/>
          </a:p>
        </p:txBody>
      </p:sp>
      <p:sp>
        <p:nvSpPr>
          <p:cNvPr id="324" name="Rectangle 323"/>
          <p:cNvSpPr/>
          <p:nvPr/>
        </p:nvSpPr>
        <p:spPr>
          <a:xfrm>
            <a:off x="15550359" y="3205829"/>
            <a:ext cx="113191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3.3. LSPR spectra measured for different liquid samples: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26" name="AutoShape 738"/>
          <p:cNvSpPr>
            <a:spLocks noChangeArrowheads="1"/>
          </p:cNvSpPr>
          <p:nvPr/>
        </p:nvSpPr>
        <p:spPr bwMode="auto">
          <a:xfrm rot="5400000">
            <a:off x="20586738" y="24672948"/>
            <a:ext cx="1000132" cy="642942"/>
          </a:xfrm>
          <a:custGeom>
            <a:avLst/>
            <a:gdLst>
              <a:gd name="T0" fmla="*/ 14638016 w 21600"/>
              <a:gd name="T1" fmla="*/ 0 h 21600"/>
              <a:gd name="T2" fmla="*/ 0 w 21600"/>
              <a:gd name="T3" fmla="*/ 5862233 h 21600"/>
              <a:gd name="T4" fmla="*/ 14638016 w 21600"/>
              <a:gd name="T5" fmla="*/ 11724466 h 21600"/>
              <a:gd name="T6" fmla="*/ 19517357 w 21600"/>
              <a:gd name="T7" fmla="*/ 58622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0047FF"/>
              </a:gs>
              <a:gs pos="6500">
                <a:srgbClr val="000082"/>
              </a:gs>
              <a:gs pos="14000">
                <a:srgbClr val="0047FF"/>
              </a:gs>
              <a:gs pos="21001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500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4000">
                <a:srgbClr val="000082"/>
              </a:gs>
              <a:gs pos="71500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500">
                <a:srgbClr val="000082"/>
              </a:gs>
              <a:gs pos="100000">
                <a:srgbClr val="0047FF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avec flèche vers le bas 55"/>
          <p:cNvSpPr>
            <a:spLocks noChangeArrowheads="1"/>
          </p:cNvSpPr>
          <p:nvPr/>
        </p:nvSpPr>
        <p:spPr bwMode="auto">
          <a:xfrm>
            <a:off x="22651341" y="6491977"/>
            <a:ext cx="1956713" cy="817816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19050" algn="ctr">
            <a:solidFill>
              <a:srgbClr val="3B3B64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783A7A"/>
                </a:solidFill>
                <a:latin typeface="+mn-lt"/>
                <a:cs typeface="+mn-cs"/>
              </a:rPr>
              <a:t>Theory (Mie)</a:t>
            </a:r>
            <a:endParaRPr lang="en-US" sz="2000" dirty="0">
              <a:solidFill>
                <a:srgbClr val="783A7A"/>
              </a:solidFill>
              <a:latin typeface="+mn-lt"/>
              <a:cs typeface="+mn-cs"/>
            </a:endParaRPr>
          </a:p>
        </p:txBody>
      </p:sp>
      <p:sp>
        <p:nvSpPr>
          <p:cNvPr id="327" name="Text Box 32"/>
          <p:cNvSpPr txBox="1">
            <a:spLocks noChangeArrowheads="1"/>
          </p:cNvSpPr>
          <p:nvPr/>
        </p:nvSpPr>
        <p:spPr bwMode="auto">
          <a:xfrm>
            <a:off x="19622325" y="6920483"/>
            <a:ext cx="2071702" cy="64294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l-GR" sz="3200" i="1" dirty="0" smtClean="0">
                <a:latin typeface="Times New Roman" pitchFamily="18" charset="0"/>
                <a:cs typeface="Times New Roman" pitchFamily="18" charset="0"/>
              </a:rPr>
              <a:t>δλ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~2 nm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8" name="Group 327"/>
          <p:cNvGrpSpPr/>
          <p:nvPr/>
        </p:nvGrpSpPr>
        <p:grpSpPr>
          <a:xfrm flipH="1">
            <a:off x="19408011" y="7277673"/>
            <a:ext cx="1183012" cy="428750"/>
            <a:chOff x="19693763" y="24851543"/>
            <a:chExt cx="1183012" cy="428750"/>
          </a:xfrm>
        </p:grpSpPr>
        <p:sp>
          <p:nvSpPr>
            <p:cNvPr id="329" name="Line 36"/>
            <p:cNvSpPr>
              <a:spLocks noChangeShapeType="1"/>
            </p:cNvSpPr>
            <p:nvPr/>
          </p:nvSpPr>
          <p:spPr bwMode="auto">
            <a:xfrm flipH="1">
              <a:off x="20693895" y="24851543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0" name="Line 35"/>
            <p:cNvSpPr>
              <a:spLocks noChangeShapeType="1"/>
            </p:cNvSpPr>
            <p:nvPr/>
          </p:nvSpPr>
          <p:spPr bwMode="auto">
            <a:xfrm flipH="1">
              <a:off x="20622457" y="24851543"/>
              <a:ext cx="0" cy="42875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1" name="Line 33"/>
            <p:cNvSpPr>
              <a:spLocks noChangeShapeType="1"/>
            </p:cNvSpPr>
            <p:nvPr/>
          </p:nvSpPr>
          <p:spPr bwMode="auto">
            <a:xfrm>
              <a:off x="19693763" y="25061925"/>
              <a:ext cx="915749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332" name="Line 33"/>
            <p:cNvSpPr>
              <a:spLocks noChangeShapeType="1"/>
            </p:cNvSpPr>
            <p:nvPr/>
          </p:nvSpPr>
          <p:spPr bwMode="auto">
            <a:xfrm flipH="1">
              <a:off x="20693895" y="25065857"/>
              <a:ext cx="182880" cy="39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333" name="Rectangular Callout 332"/>
          <p:cNvSpPr/>
          <p:nvPr/>
        </p:nvSpPr>
        <p:spPr>
          <a:xfrm>
            <a:off x="24842811" y="17534087"/>
            <a:ext cx="4929222" cy="1214446"/>
          </a:xfrm>
          <a:prstGeom prst="wedgeRectCallout">
            <a:avLst>
              <a:gd name="adj1" fmla="val -72265"/>
              <a:gd name="adj2" fmla="val 123672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Ellipsometric data acquired at a fixed incidence angle of 73°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34" name="Freeform 333"/>
          <p:cNvSpPr/>
          <p:nvPr/>
        </p:nvSpPr>
        <p:spPr bwMode="auto">
          <a:xfrm flipV="1">
            <a:off x="16407615" y="16278983"/>
            <a:ext cx="12358774" cy="0"/>
          </a:xfrm>
          <a:custGeom>
            <a:avLst/>
            <a:gdLst>
              <a:gd name="connsiteX0" fmla="*/ 0 w 10004612"/>
              <a:gd name="connsiteY0" fmla="*/ 0 h 17929"/>
              <a:gd name="connsiteX1" fmla="*/ 10004612 w 10004612"/>
              <a:gd name="connsiteY1" fmla="*/ 17929 h 1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4612" h="17929">
                <a:moveTo>
                  <a:pt x="0" y="0"/>
                </a:moveTo>
                <a:lnTo>
                  <a:pt x="10004612" y="17929"/>
                </a:lnTo>
              </a:path>
            </a:pathLst>
          </a:custGeom>
          <a:solidFill>
            <a:schemeClr val="accent1"/>
          </a:solidFill>
          <a:ln w="57150" cap="flat" cmpd="sng" algn="ctr">
            <a:solidFill>
              <a:srgbClr val="99FF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9" name="Rectangle 477"/>
          <p:cNvSpPr>
            <a:spLocks noChangeArrowheads="1"/>
          </p:cNvSpPr>
          <p:nvPr/>
        </p:nvSpPr>
        <p:spPr bwMode="auto">
          <a:xfrm>
            <a:off x="405503" y="20279511"/>
            <a:ext cx="13764409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3400" lvl="2">
              <a:spcBef>
                <a:spcPts val="600"/>
              </a:spcBef>
              <a:buFontTx/>
              <a:buChar char="•"/>
            </a:pPr>
            <a:r>
              <a:rPr lang="en-US" sz="2800" dirty="0" smtClean="0"/>
              <a:t> </a:t>
            </a:r>
            <a:r>
              <a:rPr lang="en-US" sz="2800" dirty="0"/>
              <a:t>Large amount of information on the liquid sample </a:t>
            </a:r>
          </a:p>
          <a:p>
            <a:pPr marL="533400" lvl="2">
              <a:spcBef>
                <a:spcPts val="600"/>
              </a:spcBef>
              <a:buFontTx/>
              <a:buChar char="•"/>
            </a:pPr>
            <a:r>
              <a:rPr lang="en-US" sz="2800" dirty="0"/>
              <a:t> High degree of miniaturization for the plasmonic multichannel </a:t>
            </a:r>
            <a:r>
              <a:rPr lang="en-US" sz="2800" dirty="0" smtClean="0"/>
              <a:t>sensor</a:t>
            </a:r>
          </a:p>
          <a:p>
            <a:pPr marL="533400" lvl="2">
              <a:spcBef>
                <a:spcPts val="600"/>
              </a:spcBef>
              <a:buFontTx/>
              <a:buChar char="•"/>
            </a:pPr>
            <a:r>
              <a:rPr lang="fr-BE" sz="2800" dirty="0"/>
              <a:t> </a:t>
            </a:r>
            <a:r>
              <a:rPr lang="en-US" sz="2800" dirty="0" smtClean="0"/>
              <a:t>Relative simplicity of fabrication in large bi-dimensional array of LSPR sensors adapted to microfluidic system architecture</a:t>
            </a:r>
            <a:endParaRPr lang="en-US" sz="2800" dirty="0"/>
          </a:p>
        </p:txBody>
      </p:sp>
      <p:sp>
        <p:nvSpPr>
          <p:cNvPr id="341" name="Rectangle 477"/>
          <p:cNvSpPr>
            <a:spLocks noChangeArrowheads="1"/>
          </p:cNvSpPr>
          <p:nvPr/>
        </p:nvSpPr>
        <p:spPr bwMode="auto">
          <a:xfrm>
            <a:off x="16407615" y="27208997"/>
            <a:ext cx="12715964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388" lvl="1" indent="214313" algn="just"/>
            <a:r>
              <a:rPr lang="en-US" sz="2400" b="1" dirty="0" smtClean="0"/>
              <a:t>Additional advantages</a:t>
            </a:r>
            <a:r>
              <a:rPr lang="en-US" sz="2400" dirty="0" smtClean="0"/>
              <a:t>: the wavelength spectrum is not perturbed by light reflection/refraction at the inner walls of the microfluidic channel and in the liquid sample </a:t>
            </a:r>
          </a:p>
        </p:txBody>
      </p:sp>
      <p:pic>
        <p:nvPicPr>
          <p:cNvPr id="2267" name="Picture 21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48775" y="24351477"/>
            <a:ext cx="921550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51" name="Group 203"/>
          <p:cNvGrpSpPr>
            <a:grpSpLocks/>
          </p:cNvGrpSpPr>
          <p:nvPr/>
        </p:nvGrpSpPr>
        <p:grpSpPr bwMode="auto">
          <a:xfrm>
            <a:off x="4605900" y="13311624"/>
            <a:ext cx="5429288" cy="1571636"/>
            <a:chOff x="3137" y="8394"/>
            <a:chExt cx="6695" cy="1997"/>
          </a:xfrm>
        </p:grpSpPr>
        <p:sp>
          <p:nvSpPr>
            <p:cNvPr id="2252" name="AutoShape 204"/>
            <p:cNvSpPr>
              <a:spLocks noChangeArrowheads="1"/>
            </p:cNvSpPr>
            <p:nvPr/>
          </p:nvSpPr>
          <p:spPr bwMode="auto">
            <a:xfrm>
              <a:off x="3137" y="8394"/>
              <a:ext cx="6695" cy="1997"/>
            </a:xfrm>
            <a:prstGeom prst="cube">
              <a:avLst>
                <a:gd name="adj" fmla="val 92333"/>
              </a:avLst>
            </a:prstGeom>
            <a:solidFill>
              <a:srgbClr val="D8D8D8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" name="Line 205"/>
            <p:cNvSpPr>
              <a:spLocks noChangeShapeType="1"/>
            </p:cNvSpPr>
            <p:nvPr/>
          </p:nvSpPr>
          <p:spPr bwMode="auto">
            <a:xfrm>
              <a:off x="4342" y="9251"/>
              <a:ext cx="3969" cy="1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" name="Freeform 206"/>
            <p:cNvSpPr>
              <a:spLocks/>
            </p:cNvSpPr>
            <p:nvPr/>
          </p:nvSpPr>
          <p:spPr bwMode="auto">
            <a:xfrm>
              <a:off x="4868" y="8737"/>
              <a:ext cx="3290" cy="506"/>
            </a:xfrm>
            <a:custGeom>
              <a:avLst/>
              <a:gdLst>
                <a:gd name="connsiteX0" fmla="*/ 0 w 8128"/>
                <a:gd name="connsiteY0" fmla="*/ 10000 h 10000"/>
                <a:gd name="connsiteX1" fmla="*/ 2522 w 8128"/>
                <a:gd name="connsiteY1" fmla="*/ 0 h 10000"/>
                <a:gd name="connsiteX2" fmla="*/ 8128 w 8128"/>
                <a:gd name="connsiteY2" fmla="*/ 39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128" h="10000">
                  <a:moveTo>
                    <a:pt x="0" y="10000"/>
                  </a:moveTo>
                  <a:lnTo>
                    <a:pt x="2522" y="0"/>
                  </a:lnTo>
                  <a:lnTo>
                    <a:pt x="8128" y="397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" name="Freeform 207"/>
            <p:cNvSpPr>
              <a:spLocks/>
            </p:cNvSpPr>
            <p:nvPr/>
          </p:nvSpPr>
          <p:spPr bwMode="auto">
            <a:xfrm>
              <a:off x="4900" y="9253"/>
              <a:ext cx="2930" cy="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7" y="601"/>
                </a:cxn>
                <a:cxn ang="0">
                  <a:pos x="2930" y="614"/>
                </a:cxn>
              </a:cxnLst>
              <a:rect l="0" t="0" r="r" b="b"/>
              <a:pathLst>
                <a:path w="2930" h="614">
                  <a:moveTo>
                    <a:pt x="0" y="0"/>
                  </a:moveTo>
                  <a:lnTo>
                    <a:pt x="247" y="601"/>
                  </a:lnTo>
                  <a:lnTo>
                    <a:pt x="2930" y="614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" name="Oval 208"/>
            <p:cNvSpPr>
              <a:spLocks noChangeArrowheads="1"/>
            </p:cNvSpPr>
            <p:nvPr/>
          </p:nvSpPr>
          <p:spPr bwMode="auto">
            <a:xfrm>
              <a:off x="4245" y="9165"/>
              <a:ext cx="397" cy="143"/>
            </a:xfrm>
            <a:prstGeom prst="ellipse">
              <a:avLst/>
            </a:prstGeom>
            <a:solidFill>
              <a:srgbClr val="0000FF"/>
            </a:solidFill>
            <a:ln w="38100" algn="ctr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8" name="AutoShape 210"/>
            <p:cNvSpPr>
              <a:spLocks noChangeArrowheads="1"/>
            </p:cNvSpPr>
            <p:nvPr/>
          </p:nvSpPr>
          <p:spPr bwMode="auto">
            <a:xfrm>
              <a:off x="8064" y="9154"/>
              <a:ext cx="495" cy="193"/>
            </a:xfrm>
            <a:prstGeom prst="parallelogram">
              <a:avLst>
                <a:gd name="adj" fmla="val 127977"/>
              </a:avLst>
            </a:prstGeom>
            <a:solidFill>
              <a:srgbClr val="C6D9F1"/>
            </a:solidFill>
            <a:ln w="381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9" name="AutoShape 211"/>
            <p:cNvSpPr>
              <a:spLocks noChangeArrowheads="1"/>
            </p:cNvSpPr>
            <p:nvPr/>
          </p:nvSpPr>
          <p:spPr bwMode="auto">
            <a:xfrm>
              <a:off x="7469" y="9762"/>
              <a:ext cx="495" cy="193"/>
            </a:xfrm>
            <a:prstGeom prst="parallelogram">
              <a:avLst>
                <a:gd name="adj" fmla="val 127977"/>
              </a:avLst>
            </a:prstGeom>
            <a:solidFill>
              <a:srgbClr val="C6D9F1"/>
            </a:solidFill>
            <a:ln w="381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0" name="AutoShape 212"/>
            <p:cNvSpPr>
              <a:spLocks noChangeArrowheads="1"/>
            </p:cNvSpPr>
            <p:nvPr/>
          </p:nvSpPr>
          <p:spPr bwMode="auto">
            <a:xfrm>
              <a:off x="7098" y="8651"/>
              <a:ext cx="607" cy="193"/>
            </a:xfrm>
            <a:prstGeom prst="parallelogram">
              <a:avLst>
                <a:gd name="adj" fmla="val 129021"/>
              </a:avLst>
            </a:prstGeom>
            <a:solidFill>
              <a:srgbClr val="FF3300"/>
            </a:solidFill>
            <a:ln w="127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1" name="AutoShape 213"/>
            <p:cNvSpPr>
              <a:spLocks noChangeArrowheads="1"/>
            </p:cNvSpPr>
            <p:nvPr/>
          </p:nvSpPr>
          <p:spPr bwMode="auto">
            <a:xfrm>
              <a:off x="5436" y="9762"/>
              <a:ext cx="607" cy="193"/>
            </a:xfrm>
            <a:prstGeom prst="parallelogram">
              <a:avLst>
                <a:gd name="adj" fmla="val 129021"/>
              </a:avLst>
            </a:prstGeom>
            <a:solidFill>
              <a:srgbClr val="FF3300"/>
            </a:solidFill>
            <a:ln w="127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2" name="AutoShape 214"/>
            <p:cNvSpPr>
              <a:spLocks noChangeArrowheads="1"/>
            </p:cNvSpPr>
            <p:nvPr/>
          </p:nvSpPr>
          <p:spPr bwMode="auto">
            <a:xfrm>
              <a:off x="7830" y="8651"/>
              <a:ext cx="607" cy="193"/>
            </a:xfrm>
            <a:prstGeom prst="parallelogram">
              <a:avLst>
                <a:gd name="adj" fmla="val 129021"/>
              </a:avLst>
            </a:prstGeom>
            <a:solidFill>
              <a:srgbClr val="0000FF"/>
            </a:solidFill>
            <a:ln w="127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3" name="Freeform 215"/>
            <p:cNvSpPr>
              <a:spLocks/>
            </p:cNvSpPr>
            <p:nvPr/>
          </p:nvSpPr>
          <p:spPr bwMode="auto">
            <a:xfrm>
              <a:off x="5932" y="9263"/>
              <a:ext cx="870" cy="2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5" y="232"/>
                </a:cxn>
                <a:cxn ang="0">
                  <a:pos x="870" y="237"/>
                </a:cxn>
              </a:cxnLst>
              <a:rect l="0" t="0" r="r" b="b"/>
              <a:pathLst>
                <a:path w="870" h="237">
                  <a:moveTo>
                    <a:pt x="0" y="0"/>
                  </a:moveTo>
                  <a:lnTo>
                    <a:pt x="175" y="232"/>
                  </a:lnTo>
                  <a:lnTo>
                    <a:pt x="870" y="237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4" name="AutoShape 216"/>
            <p:cNvSpPr>
              <a:spLocks noChangeArrowheads="1"/>
            </p:cNvSpPr>
            <p:nvPr/>
          </p:nvSpPr>
          <p:spPr bwMode="auto">
            <a:xfrm>
              <a:off x="6491" y="9429"/>
              <a:ext cx="607" cy="193"/>
            </a:xfrm>
            <a:prstGeom prst="parallelogram">
              <a:avLst>
                <a:gd name="adj" fmla="val 129021"/>
              </a:avLst>
            </a:prstGeom>
            <a:solidFill>
              <a:srgbClr val="0000FF"/>
            </a:solidFill>
            <a:ln w="127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5" name="Freeform 217"/>
            <p:cNvSpPr>
              <a:spLocks/>
            </p:cNvSpPr>
            <p:nvPr/>
          </p:nvSpPr>
          <p:spPr bwMode="auto">
            <a:xfrm>
              <a:off x="6044" y="8732"/>
              <a:ext cx="910" cy="281"/>
            </a:xfrm>
            <a:custGeom>
              <a:avLst/>
              <a:gdLst>
                <a:gd name="connsiteX0" fmla="*/ 0 w 10846"/>
                <a:gd name="connsiteY0" fmla="*/ 0 h 8697"/>
                <a:gd name="connsiteX1" fmla="*/ 1740 w 10846"/>
                <a:gd name="connsiteY1" fmla="*/ 8697 h 8697"/>
                <a:gd name="connsiteX2" fmla="*/ 10846 w 10846"/>
                <a:gd name="connsiteY2" fmla="*/ 8480 h 8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846" h="8697">
                  <a:moveTo>
                    <a:pt x="0" y="0"/>
                  </a:moveTo>
                  <a:lnTo>
                    <a:pt x="1740" y="8697"/>
                  </a:lnTo>
                  <a:lnTo>
                    <a:pt x="10846" y="8480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6" name="AutoShape 218"/>
            <p:cNvSpPr>
              <a:spLocks noChangeArrowheads="1"/>
            </p:cNvSpPr>
            <p:nvPr/>
          </p:nvSpPr>
          <p:spPr bwMode="auto">
            <a:xfrm>
              <a:off x="6574" y="8935"/>
              <a:ext cx="607" cy="193"/>
            </a:xfrm>
            <a:prstGeom prst="parallelogram">
              <a:avLst>
                <a:gd name="adj" fmla="val 129021"/>
              </a:avLst>
            </a:prstGeom>
            <a:solidFill>
              <a:srgbClr val="FF3300"/>
            </a:solidFill>
            <a:ln w="12700" algn="ctr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4" name="Rectangular Callout 363"/>
          <p:cNvSpPr/>
          <p:nvPr/>
        </p:nvSpPr>
        <p:spPr>
          <a:xfrm>
            <a:off x="3248578" y="12740120"/>
            <a:ext cx="3214710" cy="500066"/>
          </a:xfrm>
          <a:prstGeom prst="wedgeRectCallout">
            <a:avLst>
              <a:gd name="adj1" fmla="val 59545"/>
              <a:gd name="adj2" fmla="val 116007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Microfluidic channels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7" name="Freeform 366"/>
          <p:cNvSpPr/>
          <p:nvPr/>
        </p:nvSpPr>
        <p:spPr bwMode="auto">
          <a:xfrm flipH="1">
            <a:off x="8177800" y="13025872"/>
            <a:ext cx="1143008" cy="478257"/>
          </a:xfrm>
          <a:custGeom>
            <a:avLst/>
            <a:gdLst>
              <a:gd name="connsiteX0" fmla="*/ 0 w 264695"/>
              <a:gd name="connsiteY0" fmla="*/ 0 h 192505"/>
              <a:gd name="connsiteX1" fmla="*/ 264695 w 264695"/>
              <a:gd name="connsiteY1" fmla="*/ 192505 h 192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4695" h="192505">
                <a:moveTo>
                  <a:pt x="0" y="0"/>
                </a:moveTo>
                <a:lnTo>
                  <a:pt x="264695" y="192505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8" name="Freeform 367"/>
          <p:cNvSpPr/>
          <p:nvPr/>
        </p:nvSpPr>
        <p:spPr bwMode="auto">
          <a:xfrm>
            <a:off x="8668342" y="13025872"/>
            <a:ext cx="652465" cy="549696"/>
          </a:xfrm>
          <a:custGeom>
            <a:avLst/>
            <a:gdLst>
              <a:gd name="connsiteX0" fmla="*/ 0 w 264695"/>
              <a:gd name="connsiteY0" fmla="*/ 0 h 192505"/>
              <a:gd name="connsiteX1" fmla="*/ 264695 w 264695"/>
              <a:gd name="connsiteY1" fmla="*/ 192505 h 192505"/>
              <a:gd name="connsiteX0" fmla="*/ 307314 w 307314"/>
              <a:gd name="connsiteY0" fmla="*/ 0 h 170365"/>
              <a:gd name="connsiteX1" fmla="*/ 0 w 307314"/>
              <a:gd name="connsiteY1" fmla="*/ 170365 h 170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314" h="170365">
                <a:moveTo>
                  <a:pt x="307314" y="0"/>
                </a:moveTo>
                <a:lnTo>
                  <a:pt x="0" y="170365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9" name="Rectangle 368"/>
          <p:cNvSpPr/>
          <p:nvPr/>
        </p:nvSpPr>
        <p:spPr>
          <a:xfrm>
            <a:off x="7728910" y="12564207"/>
            <a:ext cx="5182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t>Plasmonic detection spots (SPR / LSPR)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70" name="Rectangular Callout 369"/>
          <p:cNvSpPr/>
          <p:nvPr/>
        </p:nvSpPr>
        <p:spPr>
          <a:xfrm>
            <a:off x="4177272" y="13383062"/>
            <a:ext cx="1000132" cy="428628"/>
          </a:xfrm>
          <a:prstGeom prst="wedgeRectCallout">
            <a:avLst>
              <a:gd name="adj1" fmla="val 106472"/>
              <a:gd name="adj2" fmla="val 80452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Inlet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76" name="Rectangle 375"/>
          <p:cNvSpPr/>
          <p:nvPr/>
        </p:nvSpPr>
        <p:spPr>
          <a:xfrm>
            <a:off x="1048445" y="23494221"/>
            <a:ext cx="102779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srgbClr val="FF0000"/>
                </a:solidFill>
              </a:rPr>
              <a:t>3.1. Experimental </a:t>
            </a:r>
            <a:r>
              <a:rPr lang="en-US" sz="3200" b="1" dirty="0">
                <a:solidFill>
                  <a:srgbClr val="FF0000"/>
                </a:solidFill>
              </a:rPr>
              <a:t>set-up </a:t>
            </a:r>
            <a:r>
              <a:rPr lang="en-US" sz="3200" b="1" dirty="0" smtClean="0">
                <a:solidFill>
                  <a:srgbClr val="FF0000"/>
                </a:solidFill>
              </a:rPr>
              <a:t>for </a:t>
            </a:r>
            <a:r>
              <a:rPr lang="en-US" sz="3200" b="1" dirty="0" err="1" smtClean="0">
                <a:solidFill>
                  <a:srgbClr val="FF0000"/>
                </a:solidFill>
              </a:rPr>
              <a:t>Au_NPs</a:t>
            </a:r>
            <a:r>
              <a:rPr lang="en-US" sz="3200" b="1" dirty="0" smtClean="0">
                <a:solidFill>
                  <a:srgbClr val="FF0000"/>
                </a:solidFill>
              </a:rPr>
              <a:t> local synthesis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77" name="Rectangular Callout 376"/>
          <p:cNvSpPr/>
          <p:nvPr/>
        </p:nvSpPr>
        <p:spPr>
          <a:xfrm>
            <a:off x="11406955" y="24351477"/>
            <a:ext cx="1285884" cy="642942"/>
          </a:xfrm>
          <a:prstGeom prst="wedgeRectCallout">
            <a:avLst>
              <a:gd name="adj1" fmla="val -114880"/>
              <a:gd name="adj2" fmla="val 80452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Laser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78" name="Rectangular Callout 377"/>
          <p:cNvSpPr/>
          <p:nvPr/>
        </p:nvSpPr>
        <p:spPr>
          <a:xfrm>
            <a:off x="4477469" y="27994815"/>
            <a:ext cx="3357586" cy="642942"/>
          </a:xfrm>
          <a:prstGeom prst="wedgeRectCallout">
            <a:avLst>
              <a:gd name="adj1" fmla="val 73607"/>
              <a:gd name="adj2" fmla="val -136622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XYZ translation stage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79" name="Rectangular Callout 378"/>
          <p:cNvSpPr/>
          <p:nvPr/>
        </p:nvSpPr>
        <p:spPr>
          <a:xfrm>
            <a:off x="2977271" y="24351477"/>
            <a:ext cx="3357586" cy="642942"/>
          </a:xfrm>
          <a:prstGeom prst="wedgeRectCallout">
            <a:avLst>
              <a:gd name="adj1" fmla="val 69307"/>
              <a:gd name="adj2" fmla="val 129107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Optical focusing system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84" name="Rectangular Callout 383"/>
          <p:cNvSpPr/>
          <p:nvPr/>
        </p:nvSpPr>
        <p:spPr>
          <a:xfrm>
            <a:off x="732836" y="15026137"/>
            <a:ext cx="3286148" cy="857256"/>
          </a:xfrm>
          <a:prstGeom prst="wedgeRectCallout">
            <a:avLst>
              <a:gd name="adj1" fmla="val 75834"/>
              <a:gd name="adj2" fmla="val 22674"/>
            </a:avLst>
          </a:prstGeom>
          <a:solidFill>
            <a:srgbClr val="FEECA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Polychromatic readout light beam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395" name="Group 394"/>
          <p:cNvGrpSpPr/>
          <p:nvPr/>
        </p:nvGrpSpPr>
        <p:grpSpPr>
          <a:xfrm>
            <a:off x="8805330" y="15383326"/>
            <a:ext cx="5816335" cy="1928826"/>
            <a:chOff x="8805330" y="15707479"/>
            <a:chExt cx="5816335" cy="1928826"/>
          </a:xfrm>
        </p:grpSpPr>
        <p:sp>
          <p:nvSpPr>
            <p:cNvPr id="394" name="Freeform 393"/>
            <p:cNvSpPr/>
            <p:nvPr/>
          </p:nvSpPr>
          <p:spPr bwMode="auto">
            <a:xfrm>
              <a:off x="9692443" y="15993231"/>
              <a:ext cx="928694" cy="928694"/>
            </a:xfrm>
            <a:custGeom>
              <a:avLst/>
              <a:gdLst>
                <a:gd name="connsiteX0" fmla="*/ 0 w 409074"/>
                <a:gd name="connsiteY0" fmla="*/ 0 h 721894"/>
                <a:gd name="connsiteX1" fmla="*/ 24063 w 409074"/>
                <a:gd name="connsiteY1" fmla="*/ 721894 h 721894"/>
                <a:gd name="connsiteX2" fmla="*/ 409074 w 409074"/>
                <a:gd name="connsiteY2" fmla="*/ 697831 h 721894"/>
                <a:gd name="connsiteX0" fmla="*/ 0 w 928694"/>
                <a:gd name="connsiteY0" fmla="*/ 0 h 928694"/>
                <a:gd name="connsiteX1" fmla="*/ 24063 w 928694"/>
                <a:gd name="connsiteY1" fmla="*/ 721894 h 928694"/>
                <a:gd name="connsiteX2" fmla="*/ 928694 w 928694"/>
                <a:gd name="connsiteY2" fmla="*/ 928694 h 928694"/>
                <a:gd name="connsiteX0" fmla="*/ 0 w 928694"/>
                <a:gd name="connsiteY0" fmla="*/ 0 h 928694"/>
                <a:gd name="connsiteX1" fmla="*/ 71438 w 928694"/>
                <a:gd name="connsiteY1" fmla="*/ 928694 h 928694"/>
                <a:gd name="connsiteX2" fmla="*/ 928694 w 928694"/>
                <a:gd name="connsiteY2" fmla="*/ 928694 h 928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8694" h="928694">
                  <a:moveTo>
                    <a:pt x="0" y="0"/>
                  </a:moveTo>
                  <a:lnTo>
                    <a:pt x="71438" y="928694"/>
                  </a:lnTo>
                  <a:lnTo>
                    <a:pt x="928694" y="928694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93" name="Freeform 392"/>
            <p:cNvSpPr/>
            <p:nvPr/>
          </p:nvSpPr>
          <p:spPr bwMode="auto">
            <a:xfrm>
              <a:off x="9478129" y="16278983"/>
              <a:ext cx="928694" cy="928694"/>
            </a:xfrm>
            <a:custGeom>
              <a:avLst/>
              <a:gdLst>
                <a:gd name="connsiteX0" fmla="*/ 0 w 409074"/>
                <a:gd name="connsiteY0" fmla="*/ 0 h 721894"/>
                <a:gd name="connsiteX1" fmla="*/ 24063 w 409074"/>
                <a:gd name="connsiteY1" fmla="*/ 721894 h 721894"/>
                <a:gd name="connsiteX2" fmla="*/ 409074 w 409074"/>
                <a:gd name="connsiteY2" fmla="*/ 697831 h 721894"/>
                <a:gd name="connsiteX0" fmla="*/ 0 w 928694"/>
                <a:gd name="connsiteY0" fmla="*/ 0 h 928694"/>
                <a:gd name="connsiteX1" fmla="*/ 24063 w 928694"/>
                <a:gd name="connsiteY1" fmla="*/ 721894 h 928694"/>
                <a:gd name="connsiteX2" fmla="*/ 928694 w 928694"/>
                <a:gd name="connsiteY2" fmla="*/ 928694 h 928694"/>
                <a:gd name="connsiteX0" fmla="*/ 0 w 928694"/>
                <a:gd name="connsiteY0" fmla="*/ 0 h 928694"/>
                <a:gd name="connsiteX1" fmla="*/ 71438 w 928694"/>
                <a:gd name="connsiteY1" fmla="*/ 928694 h 928694"/>
                <a:gd name="connsiteX2" fmla="*/ 928694 w 928694"/>
                <a:gd name="connsiteY2" fmla="*/ 928694 h 928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8694" h="928694">
                  <a:moveTo>
                    <a:pt x="0" y="0"/>
                  </a:moveTo>
                  <a:lnTo>
                    <a:pt x="71438" y="928694"/>
                  </a:lnTo>
                  <a:lnTo>
                    <a:pt x="928694" y="928694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92" name="Can 391"/>
            <p:cNvSpPr/>
            <p:nvPr/>
          </p:nvSpPr>
          <p:spPr bwMode="auto">
            <a:xfrm rot="18598169">
              <a:off x="9356269" y="15823049"/>
              <a:ext cx="529471" cy="488342"/>
            </a:xfrm>
            <a:prstGeom prst="can">
              <a:avLst/>
            </a:prstGeom>
            <a:blipFill>
              <a:blip r:embed="rId11" cstate="print"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91" name="Can 390"/>
            <p:cNvSpPr/>
            <p:nvPr/>
          </p:nvSpPr>
          <p:spPr bwMode="auto">
            <a:xfrm rot="18598169">
              <a:off x="9070517" y="15965925"/>
              <a:ext cx="529471" cy="488342"/>
            </a:xfrm>
            <a:prstGeom prst="can">
              <a:avLst/>
            </a:prstGeom>
            <a:blipFill>
              <a:blip r:embed="rId11" cstate="print"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89" name="Freeform 388"/>
            <p:cNvSpPr/>
            <p:nvPr/>
          </p:nvSpPr>
          <p:spPr bwMode="auto">
            <a:xfrm>
              <a:off x="9263816" y="16564735"/>
              <a:ext cx="1214445" cy="857256"/>
            </a:xfrm>
            <a:custGeom>
              <a:avLst/>
              <a:gdLst>
                <a:gd name="connsiteX0" fmla="*/ 0 w 409074"/>
                <a:gd name="connsiteY0" fmla="*/ 0 h 721894"/>
                <a:gd name="connsiteX1" fmla="*/ 24063 w 409074"/>
                <a:gd name="connsiteY1" fmla="*/ 721894 h 721894"/>
                <a:gd name="connsiteX2" fmla="*/ 409074 w 409074"/>
                <a:gd name="connsiteY2" fmla="*/ 697831 h 721894"/>
                <a:gd name="connsiteX0" fmla="*/ 0 w 772695"/>
                <a:gd name="connsiteY0" fmla="*/ 0 h 721894"/>
                <a:gd name="connsiteX1" fmla="*/ 24063 w 772695"/>
                <a:gd name="connsiteY1" fmla="*/ 721894 h 721894"/>
                <a:gd name="connsiteX2" fmla="*/ 772695 w 772695"/>
                <a:gd name="connsiteY2" fmla="*/ 721894 h 721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72695" h="721894">
                  <a:moveTo>
                    <a:pt x="0" y="0"/>
                  </a:moveTo>
                  <a:lnTo>
                    <a:pt x="24063" y="721894"/>
                  </a:lnTo>
                  <a:lnTo>
                    <a:pt x="772695" y="721894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87" name="Cube 386"/>
            <p:cNvSpPr/>
            <p:nvPr/>
          </p:nvSpPr>
          <p:spPr bwMode="auto">
            <a:xfrm>
              <a:off x="10121071" y="15707479"/>
              <a:ext cx="4500594" cy="1928826"/>
            </a:xfrm>
            <a:prstGeom prst="cube">
              <a:avLst>
                <a:gd name="adj" fmla="val 41299"/>
              </a:avLst>
            </a:prstGeom>
            <a:gradFill flip="none" rotWithShape="1">
              <a:gsLst>
                <a:gs pos="95000">
                  <a:schemeClr val="bg2">
                    <a:lumMod val="60000"/>
                    <a:lumOff val="40000"/>
                  </a:schemeClr>
                </a:gs>
                <a:gs pos="53000">
                  <a:schemeClr val="bg1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2700000" scaled="1"/>
              <a:tileRect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10049633" y="16636173"/>
              <a:ext cx="371477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fr-BE" sz="2800" dirty="0" smtClean="0">
                  <a:solidFill>
                    <a:srgbClr val="000000"/>
                  </a:solidFill>
                </a:rPr>
                <a:t> </a:t>
              </a:r>
              <a:r>
                <a:rPr lang="en-US" sz="2800" dirty="0">
                  <a:solidFill>
                    <a:srgbClr val="000000"/>
                  </a:solidFill>
                </a:rPr>
                <a:t>Multichannel fiber </a:t>
              </a:r>
              <a:r>
                <a:rPr lang="en-US" sz="2800" dirty="0" smtClean="0">
                  <a:solidFill>
                    <a:srgbClr val="000000"/>
                  </a:solidFill>
                </a:rPr>
                <a:t>spectrometer </a:t>
              </a:r>
              <a:endParaRPr 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388" name="Can 387"/>
            <p:cNvSpPr/>
            <p:nvPr/>
          </p:nvSpPr>
          <p:spPr bwMode="auto">
            <a:xfrm rot="18598169">
              <a:off x="8784765" y="16223727"/>
              <a:ext cx="529471" cy="488342"/>
            </a:xfrm>
            <a:prstGeom prst="can">
              <a:avLst/>
            </a:prstGeom>
            <a:blipFill>
              <a:blip r:embed="rId11" cstate="print"/>
              <a:tile tx="0" ty="0" sx="100000" sy="100000" flip="none" algn="tl"/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396" name="Group 109"/>
          <p:cNvGrpSpPr>
            <a:grpSpLocks/>
          </p:cNvGrpSpPr>
          <p:nvPr/>
        </p:nvGrpSpPr>
        <p:grpSpPr bwMode="auto">
          <a:xfrm>
            <a:off x="1119883" y="17279115"/>
            <a:ext cx="1000132" cy="1000132"/>
            <a:chOff x="1655" y="2568"/>
            <a:chExt cx="576" cy="576"/>
          </a:xfrm>
        </p:grpSpPr>
        <p:sp>
          <p:nvSpPr>
            <p:cNvPr id="397" name="AutoShape 110"/>
            <p:cNvSpPr>
              <a:spLocks noChangeArrowheads="1"/>
            </p:cNvSpPr>
            <p:nvPr/>
          </p:nvSpPr>
          <p:spPr bwMode="auto">
            <a:xfrm>
              <a:off x="1655" y="2568"/>
              <a:ext cx="576" cy="576"/>
            </a:xfrm>
            <a:prstGeom prst="star16">
              <a:avLst>
                <a:gd name="adj" fmla="val 2291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98" name="Litebulb"/>
            <p:cNvSpPr>
              <a:spLocks noEditPoints="1" noChangeArrowheads="1"/>
            </p:cNvSpPr>
            <p:nvPr/>
          </p:nvSpPr>
          <p:spPr bwMode="auto">
            <a:xfrm>
              <a:off x="1852" y="2798"/>
              <a:ext cx="182" cy="2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60 w 21600"/>
                <a:gd name="T13" fmla="*/ 2160 h 21600"/>
                <a:gd name="T14" fmla="*/ 18277 w 21600"/>
                <a:gd name="T15" fmla="*/ 929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1" name="Rectangle 400"/>
          <p:cNvSpPr/>
          <p:nvPr/>
        </p:nvSpPr>
        <p:spPr>
          <a:xfrm>
            <a:off x="10499623" y="1987965"/>
            <a:ext cx="96441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BE" sz="2800" dirty="0" smtClean="0"/>
              <a:t>J. </a:t>
            </a:r>
            <a:r>
              <a:rPr lang="fr-BE" sz="2800" dirty="0" err="1" smtClean="0"/>
              <a:t>Hastanin</a:t>
            </a:r>
            <a:r>
              <a:rPr lang="fr-BE" sz="2800" dirty="0"/>
              <a:t>, </a:t>
            </a:r>
            <a:r>
              <a:rPr lang="fr-BE" sz="2800" dirty="0" smtClean="0"/>
              <a:t>C. </a:t>
            </a:r>
            <a:r>
              <a:rPr lang="fr-BE" sz="2800" dirty="0" err="1" smtClean="0"/>
              <a:t>Lenaerts</a:t>
            </a:r>
            <a:r>
              <a:rPr lang="fr-BE" sz="2800" dirty="0"/>
              <a:t>, </a:t>
            </a:r>
            <a:r>
              <a:rPr lang="fr-BE" sz="2800" dirty="0" smtClean="0"/>
              <a:t>P. </a:t>
            </a:r>
            <a:r>
              <a:rPr lang="fr-BE" sz="2800" dirty="0" err="1" smtClean="0"/>
              <a:t>Gailly</a:t>
            </a:r>
            <a:r>
              <a:rPr lang="fr-BE" sz="2800" dirty="0" smtClean="0"/>
              <a:t> and K. Fleury-</a:t>
            </a:r>
            <a:r>
              <a:rPr lang="fr-BE" sz="2800" dirty="0" err="1" smtClean="0"/>
              <a:t>Frenette</a:t>
            </a:r>
            <a:endParaRPr lang="fr-BE" sz="2800" dirty="0"/>
          </a:p>
        </p:txBody>
      </p:sp>
      <p:pic>
        <p:nvPicPr>
          <p:cNvPr id="209" name="Imag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42" y="187646"/>
            <a:ext cx="5059887" cy="2526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15607</TotalTime>
  <Words>680</Words>
  <Application>Microsoft Office PowerPoint</Application>
  <PresentationFormat>Custom</PresentationFormat>
  <Paragraphs>74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CSL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JHastanin</dc:creator>
  <cp:lastModifiedBy>Cédric Lenaerts </cp:lastModifiedBy>
  <cp:revision>860</cp:revision>
  <cp:lastPrinted>2010-11-30T10:43:19Z</cp:lastPrinted>
  <dcterms:created xsi:type="dcterms:W3CDTF">2008-01-07T08:10:51Z</dcterms:created>
  <dcterms:modified xsi:type="dcterms:W3CDTF">2018-01-17T14:41:11Z</dcterms:modified>
</cp:coreProperties>
</file>