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61" r:id="rId4"/>
    <p:sldId id="257" r:id="rId5"/>
    <p:sldId id="258" r:id="rId6"/>
    <p:sldId id="259" r:id="rId7"/>
    <p:sldId id="274" r:id="rId8"/>
    <p:sldId id="272" r:id="rId9"/>
    <p:sldId id="273" r:id="rId10"/>
    <p:sldId id="262" r:id="rId11"/>
    <p:sldId id="263" r:id="rId12"/>
    <p:sldId id="264" r:id="rId13"/>
    <p:sldId id="265" r:id="rId14"/>
    <p:sldId id="266" r:id="rId15"/>
    <p:sldId id="267" r:id="rId16"/>
    <p:sldId id="268" r:id="rId17"/>
    <p:sldId id="277" r:id="rId18"/>
    <p:sldId id="269" r:id="rId19"/>
    <p:sldId id="270" r:id="rId20"/>
    <p:sldId id="278" r:id="rId21"/>
    <p:sldId id="279" r:id="rId22"/>
    <p:sldId id="271" r:id="rId23"/>
    <p:sldId id="275" r:id="rId24"/>
    <p:sldId id="281" r:id="rId25"/>
    <p:sldId id="280" r:id="rId26"/>
    <p:sldId id="283" r:id="rId27"/>
    <p:sldId id="284" r:id="rId28"/>
    <p:sldId id="285"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44" autoAdjust="0"/>
  </p:normalViewPr>
  <p:slideViewPr>
    <p:cSldViewPr>
      <p:cViewPr varScale="1">
        <p:scale>
          <a:sx n="74" d="100"/>
          <a:sy n="74" d="100"/>
        </p:scale>
        <p:origin x="1714"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7FFC6-C47F-456D-851D-3F7F157FBC30}" type="datetimeFigureOut">
              <a:rPr lang="en-GB" smtClean="0"/>
              <a:t>08/11/2017</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C04CC1-17B6-4C4D-AE28-DBAFDBA3D156}" type="slidenum">
              <a:rPr lang="en-GB" smtClean="0"/>
              <a:t>‹N°›</a:t>
            </a:fld>
            <a:endParaRPr lang="en-GB"/>
          </a:p>
        </p:txBody>
      </p:sp>
    </p:spTree>
    <p:extLst>
      <p:ext uri="{BB962C8B-B14F-4D97-AF65-F5344CB8AC3E}">
        <p14:creationId xmlns:p14="http://schemas.microsoft.com/office/powerpoint/2010/main" val="1215574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smtClean="0"/>
              <a:t>Hello. My name is Björn-Olav Dozo</a:t>
            </a:r>
            <a:r>
              <a:rPr lang="en-GB" baseline="0" noProof="0" dirty="0" smtClean="0"/>
              <a:t> and I am a researcher from the University of Liège. I hope my input will be useful for you. I’ve got a </a:t>
            </a:r>
            <a:r>
              <a:rPr lang="en-GB" baseline="0" noProof="0" dirty="0" err="1" smtClean="0"/>
              <a:t>Phd</a:t>
            </a:r>
            <a:r>
              <a:rPr lang="en-GB" baseline="0" noProof="0" dirty="0" smtClean="0"/>
              <a:t> in literature. I used in it </a:t>
            </a:r>
            <a:r>
              <a:rPr lang="en-GB" baseline="0" noProof="0" dirty="0" err="1" smtClean="0"/>
              <a:t>sociostatistical</a:t>
            </a:r>
            <a:r>
              <a:rPr lang="en-GB" baseline="0" noProof="0" dirty="0" smtClean="0"/>
              <a:t> methods to study literary life : so I’ve crossed different perspectives in Humanities and Social Sciences. My actual fields of research are the digital humanities and the popular culture. I focus especially on videogames and digital culture.</a:t>
            </a:r>
            <a:endParaRPr lang="en-GB" noProof="0"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2</a:t>
            </a:fld>
            <a:endParaRPr lang="en-GB"/>
          </a:p>
        </p:txBody>
      </p:sp>
    </p:spTree>
    <p:extLst>
      <p:ext uri="{BB962C8B-B14F-4D97-AF65-F5344CB8AC3E}">
        <p14:creationId xmlns:p14="http://schemas.microsoft.com/office/powerpoint/2010/main" val="342822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I will</a:t>
            </a:r>
            <a:r>
              <a:rPr lang="en-GB" baseline="0" dirty="0" smtClean="0"/>
              <a:t> structure this part of the speech in four slides : reflexivity, management, discourses and users</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11</a:t>
            </a:fld>
            <a:endParaRPr lang="en-GB"/>
          </a:p>
        </p:txBody>
      </p:sp>
    </p:spTree>
    <p:extLst>
      <p:ext uri="{BB962C8B-B14F-4D97-AF65-F5344CB8AC3E}">
        <p14:creationId xmlns:p14="http://schemas.microsoft.com/office/powerpoint/2010/main" val="68139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Reflexivity</a:t>
            </a:r>
            <a:r>
              <a:rPr lang="en-GB" baseline="0" dirty="0" smtClean="0"/>
              <a:t> is the baseline of SSH. When I talked about this speech to colleagues, they insist on the role of questioning the purpose of innovation. They insist on self-criticism about innovation, to think about the implications of an innovation. To be disruptive is perhaps cool to earn millions, but there always is a social impact of innovation. And taking account of this impact is crucial to prevent abuses and to help people to accommodate with the innovation. So thinking about the implications at the start of the process seems to be important.</a:t>
            </a:r>
          </a:p>
          <a:p>
            <a:r>
              <a:rPr lang="en-GB" baseline="0" dirty="0" smtClean="0"/>
              <a:t>But it is not only about criticism : in a collective work, it gives perspectives on the why of the project. Why are we doing that ? To motivate people, finding the why is very important.</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12</a:t>
            </a:fld>
            <a:endParaRPr lang="en-GB"/>
          </a:p>
        </p:txBody>
      </p:sp>
    </p:spTree>
    <p:extLst>
      <p:ext uri="{BB962C8B-B14F-4D97-AF65-F5344CB8AC3E}">
        <p14:creationId xmlns:p14="http://schemas.microsoft.com/office/powerpoint/2010/main" val="278569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The motivation</a:t>
            </a:r>
            <a:r>
              <a:rPr lang="en-GB" baseline="0" dirty="0" smtClean="0"/>
              <a:t> is the key of management, as we’ve seen it. But it is not all : you have to find ways to make people collaborate. And humanities and social sciences have a kind of expertise on that. They used to collaborate between disciplines. Take the case of literary studies : it is a object-focused discipline. When you study a text, you need a lot of auxiliary sciences : how the text has been redacted (you need textual genetics), how the text was spread (you need reception inquiries), how it was preserve through ages (you need codicology, the science of manuscripts), and so on. So SSH researchers can easily work in team with researchers from other disciplines.</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13</a:t>
            </a:fld>
            <a:endParaRPr lang="en-GB"/>
          </a:p>
        </p:txBody>
      </p:sp>
    </p:spTree>
    <p:extLst>
      <p:ext uri="{BB962C8B-B14F-4D97-AF65-F5344CB8AC3E}">
        <p14:creationId xmlns:p14="http://schemas.microsoft.com/office/powerpoint/2010/main" val="374626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But what</a:t>
            </a:r>
            <a:r>
              <a:rPr lang="en-GB" baseline="0" dirty="0" smtClean="0"/>
              <a:t> can add SSH researchers to innovation? Let’s begin with humanities. They deal with documents, it is their core business. Documents in different languages, from different times, from different locations. They are interested in the context of production and reception of texts, and in how texts and discourses work. They can analyse and produce texts of different kinds, argumentative or persuasive texts, but also narrative texts (whatever is the text : images, video, videogames, everything could be a text or a discourse). They are able of produce and deconstruct storytelling, and can communicate about a project. They are language specialists, with the deepness of history.</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14</a:t>
            </a:fld>
            <a:endParaRPr lang="en-GB"/>
          </a:p>
        </p:txBody>
      </p:sp>
    </p:spTree>
    <p:extLst>
      <p:ext uri="{BB962C8B-B14F-4D97-AF65-F5344CB8AC3E}">
        <p14:creationId xmlns:p14="http://schemas.microsoft.com/office/powerpoint/2010/main" val="249821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Social sciences</a:t>
            </a:r>
            <a:r>
              <a:rPr lang="en-GB" baseline="0" dirty="0" smtClean="0"/>
              <a:t> researchers work on human behaviour. Human being as a isolated body, like psychologists, and in society, like sociologists. In a perspective of innovation, not consider humans, at least as users of the innovation, is a mistake. The uses of technology are, for me, the core of innovation in the technology field.</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15</a:t>
            </a:fld>
            <a:endParaRPr lang="en-GB"/>
          </a:p>
        </p:txBody>
      </p:sp>
    </p:spTree>
    <p:extLst>
      <p:ext uri="{BB962C8B-B14F-4D97-AF65-F5344CB8AC3E}">
        <p14:creationId xmlns:p14="http://schemas.microsoft.com/office/powerpoint/2010/main" val="132268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Because without consider</a:t>
            </a:r>
            <a:r>
              <a:rPr lang="en-GB" baseline="0" dirty="0" smtClean="0"/>
              <a:t> users and what they do, it will not work. Here are some examples of failures, or deceptions, about technology.</a:t>
            </a:r>
          </a:p>
          <a:p>
            <a:r>
              <a:rPr lang="en-GB" baseline="0" dirty="0" smtClean="0"/>
              <a:t>Videophones should have been the dead of telephones. In the nineties, commercials show people replacing phones by videophones. But this vision forget that when we speak, sometimes, we can do a lot of other things. And sometimes we don’t want that people see what we are doing.</a:t>
            </a:r>
          </a:p>
          <a:p>
            <a:r>
              <a:rPr lang="en-GB" baseline="0" dirty="0" smtClean="0"/>
              <a:t>Other example : smart fridges. I’ve heard about smart fridges since ten years, even more. But nobody has one. Technically, the thing work. But it adds difficulties to your life instead of helping you.</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18</a:t>
            </a:fld>
            <a:endParaRPr lang="en-GB"/>
          </a:p>
        </p:txBody>
      </p:sp>
    </p:spTree>
    <p:extLst>
      <p:ext uri="{BB962C8B-B14F-4D97-AF65-F5344CB8AC3E}">
        <p14:creationId xmlns:p14="http://schemas.microsoft.com/office/powerpoint/2010/main" val="1435786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This year</a:t>
            </a:r>
            <a:r>
              <a:rPr lang="en-GB" baseline="0" dirty="0" smtClean="0"/>
              <a:t>, the production of 3D televisions has been cancelled. The technology is fine. But watchers, even if they bought one, don’t use it. Because the product comes with a lot of limitations : first of them, the glasses.</a:t>
            </a:r>
          </a:p>
          <a:p>
            <a:r>
              <a:rPr lang="en-GB" baseline="0" dirty="0" smtClean="0"/>
              <a:t>Last example of failures, the </a:t>
            </a:r>
            <a:r>
              <a:rPr lang="en-GB" baseline="0" dirty="0" err="1" smtClean="0"/>
              <a:t>ereaders</a:t>
            </a:r>
            <a:r>
              <a:rPr lang="en-GB" baseline="0" dirty="0" smtClean="0"/>
              <a:t>. I’ve bought one (the first one) in 2007, in New York, a Sony. For 10 years, the industry of print was very concerned by this innovation. But after all, statistics show that only big readers of print books use </a:t>
            </a:r>
            <a:r>
              <a:rPr lang="en-GB" baseline="0" dirty="0" err="1" smtClean="0"/>
              <a:t>ereaders</a:t>
            </a:r>
            <a:r>
              <a:rPr lang="en-GB" baseline="0" dirty="0" smtClean="0"/>
              <a:t>. It is only a niche market.</a:t>
            </a:r>
          </a:p>
          <a:p>
            <a:r>
              <a:rPr lang="en-GB" baseline="0" dirty="0" smtClean="0"/>
              <a:t>A good book about these failures is the one of Nicolas Nova, “Les flops </a:t>
            </a:r>
            <a:r>
              <a:rPr lang="en-GB" baseline="0" dirty="0" err="1" smtClean="0"/>
              <a:t>technologiques</a:t>
            </a:r>
            <a:r>
              <a:rPr lang="en-GB" baseline="0" dirty="0" smtClean="0"/>
              <a:t>”. Understanding failures to innovate.</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19</a:t>
            </a:fld>
            <a:endParaRPr lang="en-GB"/>
          </a:p>
        </p:txBody>
      </p:sp>
    </p:spTree>
    <p:extLst>
      <p:ext uri="{BB962C8B-B14F-4D97-AF65-F5344CB8AC3E}">
        <p14:creationId xmlns:p14="http://schemas.microsoft.com/office/powerpoint/2010/main" val="4209481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Now</a:t>
            </a:r>
            <a:r>
              <a:rPr lang="en-GB" baseline="0" dirty="0" smtClean="0"/>
              <a:t> three examples of success. These three cases, in my opinion, succeed thanks to other properties than their tech qualities. The first </a:t>
            </a:r>
            <a:r>
              <a:rPr lang="en-GB" baseline="0" dirty="0" err="1" smtClean="0"/>
              <a:t>Ipod</a:t>
            </a:r>
            <a:r>
              <a:rPr lang="en-GB" baseline="0" dirty="0" smtClean="0"/>
              <a:t> was a success in design, Tesla sell images and symbols, they sell good storytelling to its community : they are the brand which can make the industry shift to electricity, even if the most sold electric car is the Nissan Leaf… </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20</a:t>
            </a:fld>
            <a:endParaRPr lang="en-GB"/>
          </a:p>
        </p:txBody>
      </p:sp>
    </p:spTree>
    <p:extLst>
      <p:ext uri="{BB962C8B-B14F-4D97-AF65-F5344CB8AC3E}">
        <p14:creationId xmlns:p14="http://schemas.microsoft.com/office/powerpoint/2010/main" val="143306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Last example : in the nineties,</a:t>
            </a:r>
            <a:r>
              <a:rPr lang="en-GB" baseline="0" dirty="0" smtClean="0"/>
              <a:t> in Occident, there were three main portable videogame consoles. It is the more low tech which wins : because of its games and their gameplay, because of the fictional characters of its games and because of the community. The others (Sega Game Gear and Atari Lynx) disappear quickly.</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21</a:t>
            </a:fld>
            <a:endParaRPr lang="en-GB"/>
          </a:p>
        </p:txBody>
      </p:sp>
    </p:spTree>
    <p:extLst>
      <p:ext uri="{BB962C8B-B14F-4D97-AF65-F5344CB8AC3E}">
        <p14:creationId xmlns:p14="http://schemas.microsoft.com/office/powerpoint/2010/main" val="415956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A word on big data</a:t>
            </a:r>
            <a:r>
              <a:rPr lang="en-GB" baseline="0" dirty="0" smtClean="0"/>
              <a:t> is not the easy answer to cultural challenges : when some researchers published the analysis of millions digitized books thanks to Google, after the buzz, a lot of humanities researchers explain that there were a lot of limitations in this study (on the constitution of the corpus particularly), and that if humanities methods have been consider while the research was done, the results would have been better.</a:t>
            </a:r>
          </a:p>
          <a:p>
            <a:r>
              <a:rPr lang="en-GB" baseline="0" dirty="0" smtClean="0"/>
              <a:t>So don’t hesitate to implicate SSH researchers at the beginning…</a:t>
            </a:r>
            <a:endParaRPr lang="en-GB" dirty="0" smtClean="0"/>
          </a:p>
          <a:p>
            <a:endParaRPr lang="en-GB" dirty="0" smtClean="0"/>
          </a:p>
          <a:p>
            <a:endParaRPr lang="en-GB" dirty="0" smtClean="0"/>
          </a:p>
          <a:p>
            <a:r>
              <a:rPr lang="en-GB" dirty="0" smtClean="0"/>
              <a:t>https</a:t>
            </a:r>
            <a:r>
              <a:rPr lang="en-GB" dirty="0" smtClean="0"/>
              <a:t>://en.wikipedia.org/wiki/Culturomics for</a:t>
            </a:r>
            <a:r>
              <a:rPr lang="en-GB" baseline="0" dirty="0" smtClean="0"/>
              <a:t> the critics</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22</a:t>
            </a:fld>
            <a:endParaRPr lang="en-GB"/>
          </a:p>
        </p:txBody>
      </p:sp>
    </p:spTree>
    <p:extLst>
      <p:ext uri="{BB962C8B-B14F-4D97-AF65-F5344CB8AC3E}">
        <p14:creationId xmlns:p14="http://schemas.microsoft.com/office/powerpoint/2010/main" val="234336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Before we start talking</a:t>
            </a:r>
            <a:r>
              <a:rPr lang="en-GB" baseline="0" dirty="0" smtClean="0"/>
              <a:t> about innovation, I would like to define some words, to propose a small model just to be sure of what we are talking about.</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3</a:t>
            </a:fld>
            <a:endParaRPr lang="en-GB"/>
          </a:p>
        </p:txBody>
      </p:sp>
    </p:spTree>
    <p:extLst>
      <p:ext uri="{BB962C8B-B14F-4D97-AF65-F5344CB8AC3E}">
        <p14:creationId xmlns:p14="http://schemas.microsoft.com/office/powerpoint/2010/main" val="1166866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AI</a:t>
            </a:r>
            <a:r>
              <a:rPr lang="en-GB" baseline="0" dirty="0" smtClean="0"/>
              <a:t> needs also SSH researchers. A brief example : it is a writer (Jonathan Foster) who leads a team of researchers who write what Cortana, the virtual assistant of Microsoft, says. And it implies a lot of balance and very different knowledge.</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23</a:t>
            </a:fld>
            <a:endParaRPr lang="en-GB"/>
          </a:p>
        </p:txBody>
      </p:sp>
    </p:spTree>
    <p:extLst>
      <p:ext uri="{BB962C8B-B14F-4D97-AF65-F5344CB8AC3E}">
        <p14:creationId xmlns:p14="http://schemas.microsoft.com/office/powerpoint/2010/main" val="3182406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A</a:t>
            </a:r>
            <a:r>
              <a:rPr lang="en-GB" baseline="0" dirty="0" smtClean="0"/>
              <a:t> brief focus on one of our challenges in Liège</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24</a:t>
            </a:fld>
            <a:endParaRPr lang="en-GB"/>
          </a:p>
        </p:txBody>
      </p:sp>
    </p:spTree>
    <p:extLst>
      <p:ext uri="{BB962C8B-B14F-4D97-AF65-F5344CB8AC3E}">
        <p14:creationId xmlns:p14="http://schemas.microsoft.com/office/powerpoint/2010/main" val="247513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We have more students</a:t>
            </a:r>
            <a:r>
              <a:rPr lang="en-GB" baseline="0" dirty="0" smtClean="0"/>
              <a:t> each year but our resources decrease. So we try to imagine how the digital can help</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25</a:t>
            </a:fld>
            <a:endParaRPr lang="en-GB"/>
          </a:p>
        </p:txBody>
      </p:sp>
    </p:spTree>
    <p:extLst>
      <p:ext uri="{BB962C8B-B14F-4D97-AF65-F5344CB8AC3E}">
        <p14:creationId xmlns:p14="http://schemas.microsoft.com/office/powerpoint/2010/main" val="1826848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The first experience in MOOC, last year,</a:t>
            </a:r>
            <a:r>
              <a:rPr lang="en-GB" baseline="0" dirty="0" smtClean="0"/>
              <a:t> was in this way : with the ambition to free time for discussions and explanations between teachers and students, some courses were transformed in MOOCs. The students follow the MOOC, and the classroom became a place of exchange about what students learned online.</a:t>
            </a:r>
          </a:p>
          <a:p>
            <a:r>
              <a:rPr lang="en-GB" baseline="0" dirty="0" smtClean="0"/>
              <a:t>One of the difficulty was the cost of the production of good MOOCs. They can be reused some years, but the solution is possible only for big courses with many students.</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26</a:t>
            </a:fld>
            <a:endParaRPr lang="en-GB"/>
          </a:p>
        </p:txBody>
      </p:sp>
    </p:spTree>
    <p:extLst>
      <p:ext uri="{BB962C8B-B14F-4D97-AF65-F5344CB8AC3E}">
        <p14:creationId xmlns:p14="http://schemas.microsoft.com/office/powerpoint/2010/main" val="255775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Virtual</a:t>
            </a:r>
            <a:r>
              <a:rPr lang="en-GB" baseline="0" dirty="0" smtClean="0"/>
              <a:t> reality is another option that we explore. We want to develop environment that could be used in different courses with minimal adaptations. It is a difficult challenge, but we are producing a first virtual environment (with the scan in 3D of a castle near Liège), which will be used in psychology to treat phobias and in architecture to observe the evolution in time of the building. It is really the beginning but we have great hopes to complete this challenge.</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27</a:t>
            </a:fld>
            <a:endParaRPr lang="en-GB"/>
          </a:p>
        </p:txBody>
      </p:sp>
    </p:spTree>
    <p:extLst>
      <p:ext uri="{BB962C8B-B14F-4D97-AF65-F5344CB8AC3E}">
        <p14:creationId xmlns:p14="http://schemas.microsoft.com/office/powerpoint/2010/main" val="274780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I think</a:t>
            </a:r>
            <a:r>
              <a:rPr lang="en-GB" baseline="0" dirty="0" smtClean="0"/>
              <a:t> we can divide research in three main components :  fundamental research, mostly focused on disciplinary perspective ; development, or applied research, to develop ideas out of the theoretical point of view, to produce proof of concept, etc. This kind of research is already more interdisciplinary ; and innovation, which is focused on solve problem, with a market horizon. We maybe can qualify this research of </a:t>
            </a:r>
            <a:r>
              <a:rPr lang="en-GB" baseline="0" dirty="0" err="1" smtClean="0"/>
              <a:t>antidisciplinary</a:t>
            </a:r>
            <a:r>
              <a:rPr lang="en-GB" baseline="0" dirty="0" smtClean="0"/>
              <a:t>.</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4</a:t>
            </a:fld>
            <a:endParaRPr lang="en-GB"/>
          </a:p>
        </p:txBody>
      </p:sp>
    </p:spTree>
    <p:extLst>
      <p:ext uri="{BB962C8B-B14F-4D97-AF65-F5344CB8AC3E}">
        <p14:creationId xmlns:p14="http://schemas.microsoft.com/office/powerpoint/2010/main" val="20640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is a example</a:t>
            </a:r>
            <a:r>
              <a:rPr lang="en-GB" baseline="0" dirty="0" smtClean="0"/>
              <a:t> of challenge of our time : the ageing of population. To develop multiple solutions to this problem, we need competences from everywhere, and above all, we need researchers who talk to each other, who can be understood and who can understand. One obvious quality to do so is </a:t>
            </a:r>
            <a:r>
              <a:rPr lang="en-GB" dirty="0" smtClean="0"/>
              <a:t>open-mindedness</a:t>
            </a:r>
          </a:p>
          <a:p>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5</a:t>
            </a:fld>
            <a:endParaRPr lang="en-GB"/>
          </a:p>
        </p:txBody>
      </p:sp>
    </p:spTree>
    <p:extLst>
      <p:ext uri="{BB962C8B-B14F-4D97-AF65-F5344CB8AC3E}">
        <p14:creationId xmlns:p14="http://schemas.microsoft.com/office/powerpoint/2010/main" val="331208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To succeed such</a:t>
            </a:r>
            <a:r>
              <a:rPr lang="en-GB" baseline="0" dirty="0" smtClean="0"/>
              <a:t> challenges, we need three kind of resources : physical locations that allows crossing and mixings</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6</a:t>
            </a:fld>
            <a:endParaRPr lang="en-GB"/>
          </a:p>
        </p:txBody>
      </p:sp>
    </p:spTree>
    <p:extLst>
      <p:ext uri="{BB962C8B-B14F-4D97-AF65-F5344CB8AC3E}">
        <p14:creationId xmlns:p14="http://schemas.microsoft.com/office/powerpoint/2010/main" val="26169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For example,</a:t>
            </a:r>
            <a:r>
              <a:rPr lang="en-GB" baseline="0" dirty="0" smtClean="0"/>
              <a:t> this book is very interesting in this kind of perspective, because it suggests a lot a thoughts about make people talk to each other, exchange, and collaborate, with a vision of the space that promote this goal.</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7</a:t>
            </a:fld>
            <a:endParaRPr lang="en-GB"/>
          </a:p>
        </p:txBody>
      </p:sp>
    </p:spTree>
    <p:extLst>
      <p:ext uri="{BB962C8B-B14F-4D97-AF65-F5344CB8AC3E}">
        <p14:creationId xmlns:p14="http://schemas.microsoft.com/office/powerpoint/2010/main" val="715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A second resource, which can be obvious, is money. But not only money :</a:t>
            </a:r>
            <a:r>
              <a:rPr lang="en-GB" baseline="0" dirty="0" smtClean="0"/>
              <a:t> different tools to agile and sustainable projects. Not big money at the beginning and nothing after, but financial tools that follow the growing of the project, with different sources (fundamental research agencies, development agencies, innovation agencies). Innovation could be in financial tools too.</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8</a:t>
            </a:fld>
            <a:endParaRPr lang="en-GB"/>
          </a:p>
        </p:txBody>
      </p:sp>
    </p:spTree>
    <p:extLst>
      <p:ext uri="{BB962C8B-B14F-4D97-AF65-F5344CB8AC3E}">
        <p14:creationId xmlns:p14="http://schemas.microsoft.com/office/powerpoint/2010/main" val="191509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The most important thing is</a:t>
            </a:r>
            <a:r>
              <a:rPr lang="en-GB" baseline="0" dirty="0" smtClean="0"/>
              <a:t> to find people who wants to collaborate. Going out their comfort zone, interact with others, discuss and find a solution together.</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9</a:t>
            </a:fld>
            <a:endParaRPr lang="en-GB"/>
          </a:p>
        </p:txBody>
      </p:sp>
    </p:spTree>
    <p:extLst>
      <p:ext uri="{BB962C8B-B14F-4D97-AF65-F5344CB8AC3E}">
        <p14:creationId xmlns:p14="http://schemas.microsoft.com/office/powerpoint/2010/main" val="249580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So, what’s my</a:t>
            </a:r>
            <a:r>
              <a:rPr lang="en-GB" baseline="0" dirty="0" smtClean="0"/>
              <a:t> views on the role of social sciences and humanities in innovation?</a:t>
            </a:r>
            <a:endParaRPr lang="en-GB" dirty="0"/>
          </a:p>
        </p:txBody>
      </p:sp>
      <p:sp>
        <p:nvSpPr>
          <p:cNvPr id="4" name="Espace réservé du numéro de diapositive 3"/>
          <p:cNvSpPr>
            <a:spLocks noGrp="1"/>
          </p:cNvSpPr>
          <p:nvPr>
            <p:ph type="sldNum" sz="quarter" idx="10"/>
          </p:nvPr>
        </p:nvSpPr>
        <p:spPr/>
        <p:txBody>
          <a:bodyPr/>
          <a:lstStyle/>
          <a:p>
            <a:fld id="{C5C04CC1-17B6-4C4D-AE28-DBAFDBA3D156}" type="slidenum">
              <a:rPr lang="en-GB" smtClean="0"/>
              <a:t>10</a:t>
            </a:fld>
            <a:endParaRPr lang="en-GB"/>
          </a:p>
        </p:txBody>
      </p:sp>
    </p:spTree>
    <p:extLst>
      <p:ext uri="{BB962C8B-B14F-4D97-AF65-F5344CB8AC3E}">
        <p14:creationId xmlns:p14="http://schemas.microsoft.com/office/powerpoint/2010/main" val="291072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8B7E2583-9848-4B10-934B-B61883C928FA}" type="datetimeFigureOut">
              <a:rPr lang="fr-BE" smtClean="0"/>
              <a:t>08-11-17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215703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B7E2583-9848-4B10-934B-B61883C928FA}" type="datetimeFigureOut">
              <a:rPr lang="fr-BE" smtClean="0"/>
              <a:t>08-11-17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405813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B7E2583-9848-4B10-934B-B61883C928FA}" type="datetimeFigureOut">
              <a:rPr lang="fr-BE" smtClean="0"/>
              <a:t>08-11-17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337147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B7E2583-9848-4B10-934B-B61883C928FA}" type="datetimeFigureOut">
              <a:rPr lang="fr-BE" smtClean="0"/>
              <a:t>08-11-17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76626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B7E2583-9848-4B10-934B-B61883C928FA}" type="datetimeFigureOut">
              <a:rPr lang="fr-BE" smtClean="0"/>
              <a:t>08-11-17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369562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B7E2583-9848-4B10-934B-B61883C928FA}" type="datetimeFigureOut">
              <a:rPr lang="fr-BE" smtClean="0"/>
              <a:t>08-11-17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155681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8B7E2583-9848-4B10-934B-B61883C928FA}" type="datetimeFigureOut">
              <a:rPr lang="fr-BE" smtClean="0"/>
              <a:t>08-11-17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157648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8B7E2583-9848-4B10-934B-B61883C928FA}" type="datetimeFigureOut">
              <a:rPr lang="fr-BE" smtClean="0"/>
              <a:t>08-11-17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133762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7E2583-9848-4B10-934B-B61883C928FA}" type="datetimeFigureOut">
              <a:rPr lang="fr-BE" smtClean="0"/>
              <a:t>08-11-17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416602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B7E2583-9848-4B10-934B-B61883C928FA}" type="datetimeFigureOut">
              <a:rPr lang="fr-BE" smtClean="0"/>
              <a:t>08-11-17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142918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B7E2583-9848-4B10-934B-B61883C928FA}" type="datetimeFigureOut">
              <a:rPr lang="fr-BE" smtClean="0"/>
              <a:t>08-11-17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DEE4683-5EDF-4170-864D-FBCDDEEA2921}" type="slidenum">
              <a:rPr lang="fr-BE" smtClean="0"/>
              <a:t>‹N°›</a:t>
            </a:fld>
            <a:endParaRPr lang="fr-BE"/>
          </a:p>
        </p:txBody>
      </p:sp>
    </p:spTree>
    <p:extLst>
      <p:ext uri="{BB962C8B-B14F-4D97-AF65-F5344CB8AC3E}">
        <p14:creationId xmlns:p14="http://schemas.microsoft.com/office/powerpoint/2010/main" val="411702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E2583-9848-4B10-934B-B61883C928FA}" type="datetimeFigureOut">
              <a:rPr lang="fr-BE" smtClean="0"/>
              <a:t>08-11-17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E4683-5EDF-4170-864D-FBCDDEEA2921}" type="slidenum">
              <a:rPr lang="fr-BE" smtClean="0"/>
              <a:t>‹N°›</a:t>
            </a:fld>
            <a:endParaRPr lang="fr-BE"/>
          </a:p>
        </p:txBody>
      </p:sp>
    </p:spTree>
    <p:extLst>
      <p:ext uri="{BB962C8B-B14F-4D97-AF65-F5344CB8AC3E}">
        <p14:creationId xmlns:p14="http://schemas.microsoft.com/office/powerpoint/2010/main" val="919706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bo.dozo@uliege.b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Social Sciences and Humanities: what roles in innovation?</a:t>
            </a:r>
            <a:endParaRPr lang="fr-BE" dirty="0"/>
          </a:p>
        </p:txBody>
      </p:sp>
      <p:sp>
        <p:nvSpPr>
          <p:cNvPr id="3" name="Sous-titre 2"/>
          <p:cNvSpPr>
            <a:spLocks noGrp="1"/>
          </p:cNvSpPr>
          <p:nvPr>
            <p:ph type="subTitle" idx="1"/>
          </p:nvPr>
        </p:nvSpPr>
        <p:spPr/>
        <p:txBody>
          <a:bodyPr/>
          <a:lstStyle/>
          <a:p>
            <a:r>
              <a:rPr lang="fr-BE" dirty="0" smtClean="0"/>
              <a:t>Prospective </a:t>
            </a:r>
            <a:r>
              <a:rPr lang="en-GB" dirty="0" smtClean="0"/>
              <a:t>thoughts</a:t>
            </a:r>
            <a:endParaRPr lang="en-GB" dirty="0"/>
          </a:p>
        </p:txBody>
      </p:sp>
      <p:sp>
        <p:nvSpPr>
          <p:cNvPr id="4" name="ZoneTexte 3"/>
          <p:cNvSpPr txBox="1"/>
          <p:nvPr/>
        </p:nvSpPr>
        <p:spPr>
          <a:xfrm>
            <a:off x="5508104" y="5877272"/>
            <a:ext cx="3168352" cy="646331"/>
          </a:xfrm>
          <a:prstGeom prst="rect">
            <a:avLst/>
          </a:prstGeom>
          <a:noFill/>
        </p:spPr>
        <p:txBody>
          <a:bodyPr wrap="square" rtlCol="0">
            <a:spAutoFit/>
          </a:bodyPr>
          <a:lstStyle/>
          <a:p>
            <a:r>
              <a:rPr lang="fr-BE" dirty="0" smtClean="0"/>
              <a:t>Björn-Olav Dozo </a:t>
            </a:r>
            <a:r>
              <a:rPr lang="fr-BE" dirty="0" smtClean="0"/>
              <a:t>– </a:t>
            </a:r>
            <a:r>
              <a:rPr lang="fr-BE" dirty="0" err="1" smtClean="0"/>
              <a:t>ULiège</a:t>
            </a:r>
            <a:endParaRPr lang="fr-BE" dirty="0" smtClean="0"/>
          </a:p>
          <a:p>
            <a:r>
              <a:rPr lang="fr-BE" dirty="0"/>
              <a:t>b</a:t>
            </a:r>
            <a:r>
              <a:rPr lang="fr-BE" dirty="0" smtClean="0"/>
              <a:t>o.dozo@uliege.be</a:t>
            </a:r>
            <a:endParaRPr lang="fr-BE" dirty="0"/>
          </a:p>
        </p:txBody>
      </p:sp>
    </p:spTree>
    <p:extLst>
      <p:ext uri="{BB962C8B-B14F-4D97-AF65-F5344CB8AC3E}">
        <p14:creationId xmlns:p14="http://schemas.microsoft.com/office/powerpoint/2010/main" val="255892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GB" dirty="0" smtClean="0"/>
              <a:t>Roles of Social Sciences and humanities </a:t>
            </a:r>
            <a:endParaRPr lang="en-GB" dirty="0"/>
          </a:p>
        </p:txBody>
      </p:sp>
      <p:sp>
        <p:nvSpPr>
          <p:cNvPr id="5" name="Espace réservé du texte 4"/>
          <p:cNvSpPr>
            <a:spLocks noGrp="1"/>
          </p:cNvSpPr>
          <p:nvPr>
            <p:ph type="body" idx="1"/>
          </p:nvPr>
        </p:nvSpPr>
        <p:spPr/>
        <p:txBody>
          <a:bodyPr/>
          <a:lstStyle/>
          <a:p>
            <a:r>
              <a:rPr lang="en-GB" dirty="0" smtClean="0"/>
              <a:t>Why, what </a:t>
            </a:r>
            <a:r>
              <a:rPr lang="en-GB" dirty="0" smtClean="0"/>
              <a:t>and how</a:t>
            </a:r>
            <a:endParaRPr lang="en-GB" dirty="0"/>
          </a:p>
        </p:txBody>
      </p:sp>
    </p:spTree>
    <p:extLst>
      <p:ext uri="{BB962C8B-B14F-4D97-AF65-F5344CB8AC3E}">
        <p14:creationId xmlns:p14="http://schemas.microsoft.com/office/powerpoint/2010/main" val="89722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GB" dirty="0" smtClean="0"/>
              <a:t>How SSH can be used in innovation</a:t>
            </a:r>
            <a:endParaRPr lang="en-GB" dirty="0"/>
          </a:p>
        </p:txBody>
      </p:sp>
      <p:sp>
        <p:nvSpPr>
          <p:cNvPr id="5" name="Espace réservé du contenu 4"/>
          <p:cNvSpPr>
            <a:spLocks noGrp="1"/>
          </p:cNvSpPr>
          <p:nvPr>
            <p:ph idx="1"/>
          </p:nvPr>
        </p:nvSpPr>
        <p:spPr/>
        <p:txBody>
          <a:bodyPr/>
          <a:lstStyle/>
          <a:p>
            <a:pPr marL="514350" indent="-514350">
              <a:buFont typeface="+mj-lt"/>
              <a:buAutoNum type="arabicPeriod"/>
            </a:pPr>
            <a:r>
              <a:rPr lang="en-GB" dirty="0" smtClean="0"/>
              <a:t>Reflexivity</a:t>
            </a:r>
          </a:p>
          <a:p>
            <a:pPr marL="514350" indent="-514350">
              <a:buFont typeface="+mj-lt"/>
              <a:buAutoNum type="arabicPeriod"/>
            </a:pPr>
            <a:r>
              <a:rPr lang="en-GB" dirty="0" smtClean="0"/>
              <a:t>Management</a:t>
            </a:r>
          </a:p>
          <a:p>
            <a:pPr marL="514350" indent="-514350">
              <a:buFont typeface="+mj-lt"/>
              <a:buAutoNum type="arabicPeriod"/>
            </a:pPr>
            <a:r>
              <a:rPr lang="en-GB" dirty="0" smtClean="0"/>
              <a:t>Document / discourses specialists</a:t>
            </a:r>
          </a:p>
          <a:p>
            <a:pPr marL="514350" indent="-514350">
              <a:buFont typeface="+mj-lt"/>
              <a:buAutoNum type="arabicPeriod"/>
            </a:pPr>
            <a:r>
              <a:rPr lang="en-GB" dirty="0" smtClean="0"/>
              <a:t>Human being focus </a:t>
            </a:r>
            <a:r>
              <a:rPr lang="en-GB" dirty="0" smtClean="0">
                <a:sym typeface="Wingdings" panose="05000000000000000000" pitchFamily="2" charset="2"/>
              </a:rPr>
              <a:t> users </a:t>
            </a:r>
            <a:r>
              <a:rPr lang="en-GB" smtClean="0">
                <a:sym typeface="Wingdings" panose="05000000000000000000" pitchFamily="2" charset="2"/>
              </a:rPr>
              <a:t>and uses</a:t>
            </a:r>
          </a:p>
          <a:p>
            <a:pPr marL="0" indent="0">
              <a:buNone/>
            </a:pPr>
            <a:endParaRPr lang="en-GB" dirty="0" smtClean="0">
              <a:sym typeface="Wingdings" panose="05000000000000000000" pitchFamily="2" charset="2"/>
            </a:endParaRPr>
          </a:p>
          <a:p>
            <a:endParaRPr lang="en-GB" dirty="0"/>
          </a:p>
        </p:txBody>
      </p:sp>
    </p:spTree>
    <p:extLst>
      <p:ext uri="{BB962C8B-B14F-4D97-AF65-F5344CB8AC3E}">
        <p14:creationId xmlns:p14="http://schemas.microsoft.com/office/powerpoint/2010/main" val="2384052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1. Reflexivity</a:t>
            </a:r>
            <a:endParaRPr lang="en-GB" dirty="0"/>
          </a:p>
        </p:txBody>
      </p:sp>
      <p:sp>
        <p:nvSpPr>
          <p:cNvPr id="3" name="Espace réservé du contenu 2"/>
          <p:cNvSpPr>
            <a:spLocks noGrp="1"/>
          </p:cNvSpPr>
          <p:nvPr>
            <p:ph idx="1"/>
          </p:nvPr>
        </p:nvSpPr>
        <p:spPr/>
        <p:txBody>
          <a:bodyPr/>
          <a:lstStyle/>
          <a:p>
            <a:r>
              <a:rPr lang="en-GB" dirty="0" smtClean="0"/>
              <a:t>Baseline of SSH</a:t>
            </a:r>
          </a:p>
          <a:p>
            <a:r>
              <a:rPr lang="en-GB" dirty="0" smtClean="0"/>
              <a:t>Self-criticism</a:t>
            </a:r>
          </a:p>
          <a:p>
            <a:r>
              <a:rPr lang="en-GB" dirty="0" smtClean="0"/>
              <a:t>What are the implications of </a:t>
            </a:r>
            <a:r>
              <a:rPr lang="en-GB" dirty="0" smtClean="0"/>
              <a:t>an innovation?</a:t>
            </a:r>
            <a:endParaRPr lang="en-GB" dirty="0" smtClean="0"/>
          </a:p>
          <a:p>
            <a:endParaRPr lang="en-GB" dirty="0"/>
          </a:p>
          <a:p>
            <a:pPr marL="0" indent="0">
              <a:buNone/>
            </a:pPr>
            <a:r>
              <a:rPr lang="en-GB" dirty="0" smtClean="0">
                <a:sym typeface="Wingdings" panose="05000000000000000000" pitchFamily="2" charset="2"/>
              </a:rPr>
              <a:t> In a collective work, give perspectives on the project</a:t>
            </a:r>
            <a:endParaRPr lang="en-GB" dirty="0"/>
          </a:p>
        </p:txBody>
      </p:sp>
      <p:sp>
        <p:nvSpPr>
          <p:cNvPr id="4" name="ZoneTexte 3"/>
          <p:cNvSpPr txBox="1"/>
          <p:nvPr/>
        </p:nvSpPr>
        <p:spPr>
          <a:xfrm>
            <a:off x="2312418" y="5514838"/>
            <a:ext cx="3600400" cy="707886"/>
          </a:xfrm>
          <a:prstGeom prst="rect">
            <a:avLst/>
          </a:prstGeom>
          <a:noFill/>
        </p:spPr>
        <p:txBody>
          <a:bodyPr wrap="square" rtlCol="0">
            <a:spAutoFit/>
          </a:bodyPr>
          <a:lstStyle/>
          <a:p>
            <a:pPr algn="ctr"/>
            <a:r>
              <a:rPr lang="en-GB" sz="2000" dirty="0" smtClean="0"/>
              <a:t>This is the </a:t>
            </a:r>
            <a:r>
              <a:rPr lang="en-GB" sz="4000" dirty="0" smtClean="0">
                <a:solidFill>
                  <a:srgbClr val="FF0000"/>
                </a:solidFill>
              </a:rPr>
              <a:t>WHY</a:t>
            </a:r>
            <a:endParaRPr lang="en-GB" sz="4000" dirty="0">
              <a:solidFill>
                <a:srgbClr val="FF0000"/>
              </a:solidFill>
            </a:endParaRPr>
          </a:p>
        </p:txBody>
      </p:sp>
      <p:sp>
        <p:nvSpPr>
          <p:cNvPr id="5" name="ZoneTexte 4"/>
          <p:cNvSpPr txBox="1"/>
          <p:nvPr/>
        </p:nvSpPr>
        <p:spPr>
          <a:xfrm>
            <a:off x="4000" y="6506023"/>
            <a:ext cx="8424936" cy="369332"/>
          </a:xfrm>
          <a:prstGeom prst="rect">
            <a:avLst/>
          </a:prstGeom>
          <a:noFill/>
        </p:spPr>
        <p:txBody>
          <a:bodyPr wrap="square" rtlCol="0">
            <a:spAutoFit/>
          </a:bodyPr>
          <a:lstStyle/>
          <a:p>
            <a:r>
              <a:rPr lang="en-GB" dirty="0" smtClean="0"/>
              <a:t>Reflexivity even on the concept of innovation. But it is not the point…</a:t>
            </a:r>
            <a:endParaRPr lang="en-GB" dirty="0"/>
          </a:p>
        </p:txBody>
      </p:sp>
    </p:spTree>
    <p:extLst>
      <p:ext uri="{BB962C8B-B14F-4D97-AF65-F5344CB8AC3E}">
        <p14:creationId xmlns:p14="http://schemas.microsoft.com/office/powerpoint/2010/main" val="54187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2. Management</a:t>
            </a:r>
            <a:endParaRPr lang="en-GB" dirty="0"/>
          </a:p>
        </p:txBody>
      </p:sp>
      <p:sp>
        <p:nvSpPr>
          <p:cNvPr id="3" name="Espace réservé du contenu 2"/>
          <p:cNvSpPr>
            <a:spLocks noGrp="1"/>
          </p:cNvSpPr>
          <p:nvPr>
            <p:ph idx="1"/>
          </p:nvPr>
        </p:nvSpPr>
        <p:spPr/>
        <p:txBody>
          <a:bodyPr/>
          <a:lstStyle/>
          <a:p>
            <a:r>
              <a:rPr lang="en-GB" dirty="0" smtClean="0"/>
              <a:t>Used to auxiliary sciences</a:t>
            </a:r>
          </a:p>
          <a:p>
            <a:pPr marL="457200" lvl="1" indent="0">
              <a:buNone/>
            </a:pPr>
            <a:r>
              <a:rPr lang="en-GB" dirty="0" smtClean="0"/>
              <a:t>Ex : literary studies = philology, text analysis, history of literature, </a:t>
            </a:r>
            <a:r>
              <a:rPr lang="en-GB" dirty="0" err="1" smtClean="0"/>
              <a:t>paleography</a:t>
            </a:r>
            <a:r>
              <a:rPr lang="en-GB" dirty="0" smtClean="0"/>
              <a:t>, textual genetics, etc.</a:t>
            </a:r>
          </a:p>
          <a:p>
            <a:r>
              <a:rPr lang="en-GB" dirty="0" smtClean="0"/>
              <a:t>Used to case studies, crossing approaches on an object</a:t>
            </a:r>
          </a:p>
          <a:p>
            <a:endParaRPr lang="en-GB" dirty="0"/>
          </a:p>
          <a:p>
            <a:pPr marL="0" indent="0">
              <a:buNone/>
            </a:pPr>
            <a:r>
              <a:rPr lang="en-GB" dirty="0" smtClean="0">
                <a:sym typeface="Wingdings" panose="05000000000000000000" pitchFamily="2" charset="2"/>
              </a:rPr>
              <a:t> Used to collaborations between disciplines</a:t>
            </a:r>
            <a:endParaRPr lang="en-GB" dirty="0"/>
          </a:p>
        </p:txBody>
      </p:sp>
      <p:sp>
        <p:nvSpPr>
          <p:cNvPr id="5" name="ZoneTexte 4"/>
          <p:cNvSpPr txBox="1"/>
          <p:nvPr/>
        </p:nvSpPr>
        <p:spPr>
          <a:xfrm>
            <a:off x="2312418" y="5514838"/>
            <a:ext cx="3600400" cy="707886"/>
          </a:xfrm>
          <a:prstGeom prst="rect">
            <a:avLst/>
          </a:prstGeom>
          <a:noFill/>
        </p:spPr>
        <p:txBody>
          <a:bodyPr wrap="square" rtlCol="0">
            <a:spAutoFit/>
          </a:bodyPr>
          <a:lstStyle/>
          <a:p>
            <a:pPr algn="ctr"/>
            <a:r>
              <a:rPr lang="en-GB" sz="2000" dirty="0" smtClean="0"/>
              <a:t>This is the </a:t>
            </a:r>
            <a:r>
              <a:rPr lang="en-GB" sz="4000" dirty="0" smtClean="0">
                <a:solidFill>
                  <a:srgbClr val="FF0000"/>
                </a:solidFill>
              </a:rPr>
              <a:t>HOW</a:t>
            </a:r>
            <a:endParaRPr lang="en-GB" sz="4000" dirty="0">
              <a:solidFill>
                <a:srgbClr val="FF0000"/>
              </a:solidFill>
            </a:endParaRPr>
          </a:p>
        </p:txBody>
      </p:sp>
    </p:spTree>
    <p:extLst>
      <p:ext uri="{BB962C8B-B14F-4D97-AF65-F5344CB8AC3E}">
        <p14:creationId xmlns:p14="http://schemas.microsoft.com/office/powerpoint/2010/main" val="3630627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3. Discourses</a:t>
            </a:r>
            <a:endParaRPr lang="en-GB" dirty="0"/>
          </a:p>
        </p:txBody>
      </p:sp>
      <p:sp>
        <p:nvSpPr>
          <p:cNvPr id="3" name="Espace réservé du contenu 2"/>
          <p:cNvSpPr>
            <a:spLocks noGrp="1"/>
          </p:cNvSpPr>
          <p:nvPr>
            <p:ph idx="1"/>
          </p:nvPr>
        </p:nvSpPr>
        <p:spPr/>
        <p:txBody>
          <a:bodyPr/>
          <a:lstStyle/>
          <a:p>
            <a:r>
              <a:rPr lang="en-GB" dirty="0" smtClean="0"/>
              <a:t>Humanities deal with documents</a:t>
            </a:r>
          </a:p>
          <a:p>
            <a:pPr lvl="1"/>
            <a:r>
              <a:rPr lang="en-GB" dirty="0" smtClean="0"/>
              <a:t>In different languages</a:t>
            </a:r>
          </a:p>
          <a:p>
            <a:pPr lvl="1"/>
            <a:r>
              <a:rPr lang="en-GB" dirty="0" smtClean="0"/>
              <a:t>From different locations</a:t>
            </a:r>
          </a:p>
          <a:p>
            <a:pPr lvl="1"/>
            <a:r>
              <a:rPr lang="en-GB" dirty="0" smtClean="0"/>
              <a:t>From different times</a:t>
            </a:r>
          </a:p>
          <a:p>
            <a:r>
              <a:rPr lang="en-GB" dirty="0" smtClean="0"/>
              <a:t>Production of documents and discourses are the core business of humanities : storytelling, argumentation, speeches to publicize research between researchers and beyond</a:t>
            </a:r>
            <a:endParaRPr lang="en-GB" dirty="0"/>
          </a:p>
        </p:txBody>
      </p:sp>
      <p:sp>
        <p:nvSpPr>
          <p:cNvPr id="4" name="ZoneTexte 3"/>
          <p:cNvSpPr txBox="1"/>
          <p:nvPr/>
        </p:nvSpPr>
        <p:spPr>
          <a:xfrm>
            <a:off x="2312418" y="5733256"/>
            <a:ext cx="3600400" cy="707886"/>
          </a:xfrm>
          <a:prstGeom prst="rect">
            <a:avLst/>
          </a:prstGeom>
          <a:noFill/>
        </p:spPr>
        <p:txBody>
          <a:bodyPr wrap="square" rtlCol="0">
            <a:spAutoFit/>
          </a:bodyPr>
          <a:lstStyle/>
          <a:p>
            <a:pPr algn="ctr"/>
            <a:r>
              <a:rPr lang="en-GB" sz="2000" dirty="0" smtClean="0"/>
              <a:t>This is one of the </a:t>
            </a:r>
            <a:r>
              <a:rPr lang="en-GB" sz="4000" dirty="0" smtClean="0">
                <a:solidFill>
                  <a:srgbClr val="FF0000"/>
                </a:solidFill>
              </a:rPr>
              <a:t>WHAT</a:t>
            </a:r>
            <a:endParaRPr lang="en-GB" sz="4000" dirty="0">
              <a:solidFill>
                <a:srgbClr val="FF0000"/>
              </a:solidFill>
            </a:endParaRPr>
          </a:p>
        </p:txBody>
      </p:sp>
    </p:spTree>
    <p:extLst>
      <p:ext uri="{BB962C8B-B14F-4D97-AF65-F5344CB8AC3E}">
        <p14:creationId xmlns:p14="http://schemas.microsoft.com/office/powerpoint/2010/main" val="37680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4. Users and uses</a:t>
            </a:r>
            <a:endParaRPr lang="en-GB" dirty="0"/>
          </a:p>
        </p:txBody>
      </p:sp>
      <p:sp>
        <p:nvSpPr>
          <p:cNvPr id="3" name="Espace réservé du contenu 2"/>
          <p:cNvSpPr>
            <a:spLocks noGrp="1"/>
          </p:cNvSpPr>
          <p:nvPr>
            <p:ph idx="1"/>
          </p:nvPr>
        </p:nvSpPr>
        <p:spPr/>
        <p:txBody>
          <a:bodyPr/>
          <a:lstStyle/>
          <a:p>
            <a:r>
              <a:rPr lang="en-GB" dirty="0" smtClean="0"/>
              <a:t>Social sciences place human behaviour (alone or together) in their focal point</a:t>
            </a:r>
          </a:p>
          <a:p>
            <a:endParaRPr lang="en-GB" dirty="0"/>
          </a:p>
          <a:p>
            <a:r>
              <a:rPr lang="en-GB" dirty="0" smtClean="0"/>
              <a:t>Without focus on human and his uses, technology is meaningless</a:t>
            </a:r>
          </a:p>
          <a:p>
            <a:endParaRPr lang="en-GB" dirty="0"/>
          </a:p>
        </p:txBody>
      </p:sp>
      <p:sp>
        <p:nvSpPr>
          <p:cNvPr id="5" name="ZoneTexte 4"/>
          <p:cNvSpPr txBox="1"/>
          <p:nvPr/>
        </p:nvSpPr>
        <p:spPr>
          <a:xfrm>
            <a:off x="2312418" y="5733256"/>
            <a:ext cx="3600400" cy="707886"/>
          </a:xfrm>
          <a:prstGeom prst="rect">
            <a:avLst/>
          </a:prstGeom>
          <a:noFill/>
        </p:spPr>
        <p:txBody>
          <a:bodyPr wrap="square" rtlCol="0">
            <a:spAutoFit/>
          </a:bodyPr>
          <a:lstStyle/>
          <a:p>
            <a:pPr algn="ctr"/>
            <a:r>
              <a:rPr lang="en-GB" sz="2000" dirty="0" smtClean="0"/>
              <a:t>This is one of the </a:t>
            </a:r>
            <a:r>
              <a:rPr lang="en-GB" sz="4000" dirty="0" smtClean="0">
                <a:solidFill>
                  <a:srgbClr val="FF0000"/>
                </a:solidFill>
              </a:rPr>
              <a:t>WHAT</a:t>
            </a:r>
            <a:endParaRPr lang="en-GB" sz="4000" dirty="0">
              <a:solidFill>
                <a:srgbClr val="FF0000"/>
              </a:solidFill>
            </a:endParaRPr>
          </a:p>
        </p:txBody>
      </p:sp>
    </p:spTree>
    <p:extLst>
      <p:ext uri="{BB962C8B-B14F-4D97-AF65-F5344CB8AC3E}">
        <p14:creationId xmlns:p14="http://schemas.microsoft.com/office/powerpoint/2010/main" val="2576445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Innovation = process</a:t>
            </a:r>
            <a:endParaRPr lang="en-GB" dirty="0"/>
          </a:p>
        </p:txBody>
      </p:sp>
      <p:sp>
        <p:nvSpPr>
          <p:cNvPr id="3" name="Espace réservé du contenu 2"/>
          <p:cNvSpPr>
            <a:spLocks noGrp="1"/>
          </p:cNvSpPr>
          <p:nvPr>
            <p:ph idx="1"/>
          </p:nvPr>
        </p:nvSpPr>
        <p:spPr/>
        <p:txBody>
          <a:bodyPr/>
          <a:lstStyle/>
          <a:p>
            <a:r>
              <a:rPr lang="en-GB" dirty="0" smtClean="0"/>
              <a:t>From idea to market</a:t>
            </a:r>
          </a:p>
          <a:p>
            <a:endParaRPr lang="en-GB" dirty="0"/>
          </a:p>
          <a:p>
            <a:r>
              <a:rPr lang="en-GB" dirty="0" smtClean="0"/>
              <a:t>Where in the process could SSH be relevant ?</a:t>
            </a:r>
          </a:p>
          <a:p>
            <a:endParaRPr lang="en-GB" dirty="0"/>
          </a:p>
          <a:p>
            <a:pPr marL="0" indent="0" algn="ctr">
              <a:buNone/>
            </a:pPr>
            <a:r>
              <a:rPr lang="en-GB" dirty="0" smtClean="0"/>
              <a:t>My position : </a:t>
            </a:r>
            <a:r>
              <a:rPr lang="en-GB" dirty="0" smtClean="0"/>
              <a:t>everywhere</a:t>
            </a:r>
          </a:p>
          <a:p>
            <a:pPr marL="0" indent="0" algn="ctr">
              <a:buNone/>
            </a:pPr>
            <a:r>
              <a:rPr lang="en-GB" dirty="0" smtClean="0"/>
              <a:t>And if it is possible, since the beginning.</a:t>
            </a:r>
            <a:endParaRPr lang="en-GB" dirty="0"/>
          </a:p>
        </p:txBody>
      </p:sp>
    </p:spTree>
    <p:extLst>
      <p:ext uri="{BB962C8B-B14F-4D97-AF65-F5344CB8AC3E}">
        <p14:creationId xmlns:p14="http://schemas.microsoft.com/office/powerpoint/2010/main" val="84224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Some</a:t>
            </a:r>
            <a:r>
              <a:rPr lang="fr-BE" dirty="0" smtClean="0"/>
              <a:t> </a:t>
            </a:r>
            <a:r>
              <a:rPr lang="fr-BE" dirty="0" err="1" smtClean="0"/>
              <a:t>Examples</a:t>
            </a:r>
            <a:endParaRPr lang="fr-BE" dirty="0"/>
          </a:p>
        </p:txBody>
      </p:sp>
      <p:sp>
        <p:nvSpPr>
          <p:cNvPr id="3" name="Espace réservé du texte 2"/>
          <p:cNvSpPr>
            <a:spLocks noGrp="1"/>
          </p:cNvSpPr>
          <p:nvPr>
            <p:ph type="body" idx="1"/>
          </p:nvPr>
        </p:nvSpPr>
        <p:spPr/>
        <p:txBody>
          <a:bodyPr/>
          <a:lstStyle/>
          <a:p>
            <a:endParaRPr lang="fr-BE"/>
          </a:p>
        </p:txBody>
      </p:sp>
    </p:spTree>
    <p:extLst>
      <p:ext uri="{BB962C8B-B14F-4D97-AF65-F5344CB8AC3E}">
        <p14:creationId xmlns:p14="http://schemas.microsoft.com/office/powerpoint/2010/main" val="179174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Examples of failures</a:t>
            </a:r>
            <a:endParaRPr lang="en-GB" dirty="0"/>
          </a:p>
        </p:txBody>
      </p:sp>
      <p:sp>
        <p:nvSpPr>
          <p:cNvPr id="3" name="Espace réservé du contenu 2"/>
          <p:cNvSpPr>
            <a:spLocks noGrp="1"/>
          </p:cNvSpPr>
          <p:nvPr>
            <p:ph sz="half" idx="1"/>
          </p:nvPr>
        </p:nvSpPr>
        <p:spPr/>
        <p:txBody>
          <a:bodyPr>
            <a:normAutofit/>
          </a:bodyPr>
          <a:lstStyle/>
          <a:p>
            <a:r>
              <a:rPr lang="en-GB" dirty="0" smtClean="0"/>
              <a:t>Videophones</a:t>
            </a:r>
          </a:p>
          <a:p>
            <a:endParaRPr lang="en-GB" dirty="0"/>
          </a:p>
          <a:p>
            <a:endParaRPr lang="en-GB" dirty="0" smtClean="0"/>
          </a:p>
          <a:p>
            <a:endParaRPr lang="en-GB" dirty="0" smtClean="0"/>
          </a:p>
          <a:p>
            <a:r>
              <a:rPr lang="en-GB" dirty="0"/>
              <a:t>Smart fridges</a:t>
            </a:r>
          </a:p>
          <a:p>
            <a:endParaRPr lang="en-GB" dirty="0"/>
          </a:p>
          <a:p>
            <a:endParaRPr lang="en-GB" dirty="0"/>
          </a:p>
        </p:txBody>
      </p:sp>
      <p:pic>
        <p:nvPicPr>
          <p:cNvPr id="1028" name="Picture 4" descr="Résultat de recherche d'images pour &quot;videophone 90'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268760"/>
            <a:ext cx="239114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ésultat de recherche d'images pour &quot;smart fridg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254974"/>
            <a:ext cx="3528392" cy="258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46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en-GB" dirty="0"/>
              <a:t>3D televisions</a:t>
            </a:r>
          </a:p>
          <a:p>
            <a:endParaRPr lang="en-GB" dirty="0" smtClean="0"/>
          </a:p>
          <a:p>
            <a:endParaRPr lang="en-GB" dirty="0"/>
          </a:p>
          <a:p>
            <a:endParaRPr lang="en-GB" dirty="0" smtClean="0"/>
          </a:p>
          <a:p>
            <a:endParaRPr lang="en-GB" dirty="0" smtClean="0"/>
          </a:p>
          <a:p>
            <a:r>
              <a:rPr lang="en-GB" dirty="0" smtClean="0"/>
              <a:t>E-readers</a:t>
            </a:r>
            <a:endParaRPr lang="en-GB" dirty="0"/>
          </a:p>
          <a:p>
            <a:endParaRPr lang="en-GB"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056" y="0"/>
            <a:ext cx="2682944" cy="355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4"/>
          <p:cNvSpPr>
            <a:spLocks noGrp="1"/>
          </p:cNvSpPr>
          <p:nvPr>
            <p:ph type="title"/>
          </p:nvPr>
        </p:nvSpPr>
        <p:spPr/>
        <p:txBody>
          <a:bodyPr/>
          <a:lstStyle/>
          <a:p>
            <a:r>
              <a:rPr lang="en-GB" dirty="0"/>
              <a:t>Examples of failures</a:t>
            </a:r>
          </a:p>
        </p:txBody>
      </p:sp>
      <p:pic>
        <p:nvPicPr>
          <p:cNvPr id="2052" name="Picture 4" descr="Résultat de recherche d'images pour &quot;3d televisio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2204864"/>
            <a:ext cx="4377153" cy="21010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108" y="4650989"/>
            <a:ext cx="3864471" cy="217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5283522"/>
            <a:ext cx="2099304" cy="157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885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 word on myself</a:t>
            </a:r>
            <a:endParaRPr lang="en-GB" dirty="0"/>
          </a:p>
        </p:txBody>
      </p:sp>
      <p:sp>
        <p:nvSpPr>
          <p:cNvPr id="3" name="Espace réservé du contenu 2"/>
          <p:cNvSpPr>
            <a:spLocks noGrp="1"/>
          </p:cNvSpPr>
          <p:nvPr>
            <p:ph idx="1"/>
          </p:nvPr>
        </p:nvSpPr>
        <p:spPr/>
        <p:txBody>
          <a:bodyPr>
            <a:normAutofit lnSpcReduction="10000"/>
          </a:bodyPr>
          <a:lstStyle/>
          <a:p>
            <a:r>
              <a:rPr lang="en-GB" dirty="0" smtClean="0"/>
              <a:t>Liège University (Belgium)</a:t>
            </a:r>
          </a:p>
          <a:p>
            <a:r>
              <a:rPr lang="en-GB" dirty="0" smtClean="0"/>
              <a:t>PhD in </a:t>
            </a:r>
            <a:r>
              <a:rPr lang="en-GB" dirty="0" smtClean="0"/>
              <a:t>Belgian literature</a:t>
            </a:r>
            <a:r>
              <a:rPr lang="en-GB" dirty="0" smtClean="0"/>
              <a:t>, with a </a:t>
            </a:r>
            <a:r>
              <a:rPr lang="en-GB" dirty="0" err="1" smtClean="0"/>
              <a:t>sociostatistical</a:t>
            </a:r>
            <a:r>
              <a:rPr lang="en-GB" dirty="0" smtClean="0"/>
              <a:t> point of view : Humanities and Social Sciences</a:t>
            </a:r>
          </a:p>
          <a:p>
            <a:pPr marL="0" indent="0">
              <a:buNone/>
            </a:pPr>
            <a:endParaRPr lang="en-GB" dirty="0" smtClean="0"/>
          </a:p>
          <a:p>
            <a:pPr marL="0" indent="0" algn="ctr">
              <a:buNone/>
            </a:pPr>
            <a:r>
              <a:rPr lang="en-GB" dirty="0" smtClean="0"/>
              <a:t>Actual fields of research</a:t>
            </a:r>
            <a:endParaRPr lang="en-GB" dirty="0"/>
          </a:p>
          <a:p>
            <a:r>
              <a:rPr lang="en-GB" dirty="0" smtClean="0"/>
              <a:t>Digital Humanities</a:t>
            </a:r>
          </a:p>
          <a:p>
            <a:pPr marL="1714500" lvl="4" indent="0">
              <a:buNone/>
            </a:pPr>
            <a:r>
              <a:rPr lang="en-GB" dirty="0" smtClean="0"/>
              <a:t>+</a:t>
            </a:r>
            <a:endParaRPr lang="en-GB" dirty="0"/>
          </a:p>
          <a:p>
            <a:r>
              <a:rPr lang="en-GB" dirty="0" smtClean="0"/>
              <a:t>Popular Cultures</a:t>
            </a:r>
            <a:endParaRPr lang="en-GB" dirty="0"/>
          </a:p>
        </p:txBody>
      </p:sp>
      <p:sp>
        <p:nvSpPr>
          <p:cNvPr id="4" name="Accolade fermante 3"/>
          <p:cNvSpPr/>
          <p:nvPr/>
        </p:nvSpPr>
        <p:spPr>
          <a:xfrm>
            <a:off x="4082200" y="4561742"/>
            <a:ext cx="576064" cy="144016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p>
        </p:txBody>
      </p:sp>
      <p:sp>
        <p:nvSpPr>
          <p:cNvPr id="5" name="ZoneTexte 4"/>
          <p:cNvSpPr txBox="1"/>
          <p:nvPr/>
        </p:nvSpPr>
        <p:spPr>
          <a:xfrm>
            <a:off x="5054992" y="4892547"/>
            <a:ext cx="3528392" cy="1107996"/>
          </a:xfrm>
          <a:prstGeom prst="rect">
            <a:avLst/>
          </a:prstGeom>
          <a:noFill/>
        </p:spPr>
        <p:txBody>
          <a:bodyPr wrap="square" rtlCol="0">
            <a:spAutoFit/>
          </a:bodyPr>
          <a:lstStyle/>
          <a:p>
            <a:r>
              <a:rPr lang="en-GB" sz="2400" dirty="0" smtClean="0">
                <a:sym typeface="Wingdings" panose="05000000000000000000" pitchFamily="2" charset="2"/>
              </a:rPr>
              <a:t> Digital Culture, especially Video Games</a:t>
            </a:r>
            <a:endParaRPr lang="en-GB" sz="2400" dirty="0" smtClean="0"/>
          </a:p>
          <a:p>
            <a:endParaRPr lang="en-GB" dirty="0"/>
          </a:p>
        </p:txBody>
      </p:sp>
    </p:spTree>
    <p:extLst>
      <p:ext uri="{BB962C8B-B14F-4D97-AF65-F5344CB8AC3E}">
        <p14:creationId xmlns:p14="http://schemas.microsoft.com/office/powerpoint/2010/main" val="2186712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smtClean="0"/>
              <a:t>Tech </a:t>
            </a:r>
            <a:r>
              <a:rPr lang="fr-BE" dirty="0" err="1" smtClean="0"/>
              <a:t>examples</a:t>
            </a:r>
            <a:r>
              <a:rPr lang="fr-BE" dirty="0" smtClean="0"/>
              <a:t> of </a:t>
            </a:r>
            <a:r>
              <a:rPr lang="fr-BE" dirty="0" err="1" smtClean="0"/>
              <a:t>success</a:t>
            </a:r>
            <a:endParaRPr lang="fr-BE" dirty="0"/>
          </a:p>
        </p:txBody>
      </p:sp>
      <p:pic>
        <p:nvPicPr>
          <p:cNvPr id="1026" name="Picture 2" descr="Résultat de recherche d'images pour &quot;ipod 1ère généra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1" y="1268760"/>
            <a:ext cx="2857500"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879281" y="2348880"/>
            <a:ext cx="3708943" cy="369332"/>
          </a:xfrm>
          <a:prstGeom prst="rect">
            <a:avLst/>
          </a:prstGeom>
          <a:noFill/>
        </p:spPr>
        <p:txBody>
          <a:bodyPr wrap="square" rtlCol="0">
            <a:spAutoFit/>
          </a:bodyPr>
          <a:lstStyle/>
          <a:p>
            <a:r>
              <a:rPr lang="fr-BE" dirty="0" smtClean="0"/>
              <a:t>= </a:t>
            </a:r>
            <a:r>
              <a:rPr lang="fr-BE" dirty="0" err="1" smtClean="0"/>
              <a:t>success</a:t>
            </a:r>
            <a:r>
              <a:rPr lang="fr-BE" dirty="0" smtClean="0"/>
              <a:t> </a:t>
            </a:r>
            <a:r>
              <a:rPr lang="fr-BE" dirty="0" err="1" smtClean="0"/>
              <a:t>thanks</a:t>
            </a:r>
            <a:r>
              <a:rPr lang="fr-BE" dirty="0" smtClean="0"/>
              <a:t> to the design</a:t>
            </a:r>
            <a:endParaRPr lang="fr-BE" dirty="0"/>
          </a:p>
        </p:txBody>
      </p:sp>
      <p:pic>
        <p:nvPicPr>
          <p:cNvPr id="1028" name="Picture 4" descr="Résultat de recherche d'images pour &quot;tesla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5085184"/>
            <a:ext cx="2160270" cy="160782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879281" y="5805264"/>
            <a:ext cx="3708943" cy="369332"/>
          </a:xfrm>
          <a:prstGeom prst="rect">
            <a:avLst/>
          </a:prstGeom>
          <a:noFill/>
        </p:spPr>
        <p:txBody>
          <a:bodyPr wrap="square" rtlCol="0">
            <a:spAutoFit/>
          </a:bodyPr>
          <a:lstStyle/>
          <a:p>
            <a:r>
              <a:rPr lang="fr-BE" dirty="0" err="1" smtClean="0"/>
              <a:t>Success</a:t>
            </a:r>
            <a:r>
              <a:rPr lang="fr-BE" dirty="0" smtClean="0"/>
              <a:t> </a:t>
            </a:r>
            <a:r>
              <a:rPr lang="fr-BE" dirty="0" err="1" smtClean="0"/>
              <a:t>thanks</a:t>
            </a:r>
            <a:r>
              <a:rPr lang="fr-BE" dirty="0" smtClean="0"/>
              <a:t> to the </a:t>
            </a:r>
            <a:r>
              <a:rPr lang="fr-BE" dirty="0" err="1" smtClean="0"/>
              <a:t>community</a:t>
            </a:r>
            <a:r>
              <a:rPr lang="fr-BE" dirty="0" smtClean="0"/>
              <a:t> = </a:t>
            </a:r>
            <a:endParaRPr lang="fr-BE" dirty="0"/>
          </a:p>
        </p:txBody>
      </p:sp>
      <p:pic>
        <p:nvPicPr>
          <p:cNvPr id="8" name="Image 7"/>
          <p:cNvPicPr>
            <a:picLocks noChangeAspect="1"/>
          </p:cNvPicPr>
          <p:nvPr/>
        </p:nvPicPr>
        <p:blipFill>
          <a:blip r:embed="rId5"/>
          <a:stretch>
            <a:fillRect/>
          </a:stretch>
        </p:blipFill>
        <p:spPr>
          <a:xfrm>
            <a:off x="4355976" y="3224822"/>
            <a:ext cx="1470989" cy="1149102"/>
          </a:xfrm>
          <a:prstGeom prst="rect">
            <a:avLst/>
          </a:prstGeom>
        </p:spPr>
      </p:pic>
      <p:sp>
        <p:nvSpPr>
          <p:cNvPr id="9" name="ZoneTexte 8"/>
          <p:cNvSpPr txBox="1"/>
          <p:nvPr/>
        </p:nvSpPr>
        <p:spPr>
          <a:xfrm>
            <a:off x="2555776" y="3611451"/>
            <a:ext cx="2016224" cy="369332"/>
          </a:xfrm>
          <a:prstGeom prst="rect">
            <a:avLst/>
          </a:prstGeom>
          <a:noFill/>
        </p:spPr>
        <p:txBody>
          <a:bodyPr wrap="square" rtlCol="0">
            <a:spAutoFit/>
          </a:bodyPr>
          <a:lstStyle/>
          <a:p>
            <a:r>
              <a:rPr lang="fr-BE" dirty="0" smtClean="0"/>
              <a:t>In </a:t>
            </a:r>
            <a:r>
              <a:rPr lang="fr-BE" dirty="0" err="1" smtClean="0"/>
              <a:t>competition</a:t>
            </a:r>
            <a:r>
              <a:rPr lang="fr-BE" dirty="0" smtClean="0"/>
              <a:t> </a:t>
            </a:r>
            <a:r>
              <a:rPr lang="fr-BE" dirty="0" err="1" smtClean="0"/>
              <a:t>with</a:t>
            </a:r>
            <a:endParaRPr lang="fr-BE" dirty="0"/>
          </a:p>
        </p:txBody>
      </p:sp>
      <p:pic>
        <p:nvPicPr>
          <p:cNvPr id="10" name="Image 9"/>
          <p:cNvPicPr>
            <a:picLocks noChangeAspect="1"/>
          </p:cNvPicPr>
          <p:nvPr/>
        </p:nvPicPr>
        <p:blipFill>
          <a:blip r:embed="rId6"/>
          <a:stretch>
            <a:fillRect/>
          </a:stretch>
        </p:blipFill>
        <p:spPr>
          <a:xfrm>
            <a:off x="6300192" y="2974449"/>
            <a:ext cx="1643336" cy="1643336"/>
          </a:xfrm>
          <a:prstGeom prst="rect">
            <a:avLst/>
          </a:prstGeom>
        </p:spPr>
      </p:pic>
    </p:spTree>
    <p:extLst>
      <p:ext uri="{BB962C8B-B14F-4D97-AF65-F5344CB8AC3E}">
        <p14:creationId xmlns:p14="http://schemas.microsoft.com/office/powerpoint/2010/main" val="1467795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Not the </a:t>
            </a:r>
            <a:r>
              <a:rPr lang="fr-BE" dirty="0" err="1" smtClean="0"/>
              <a:t>tech</a:t>
            </a:r>
            <a:r>
              <a:rPr lang="fr-BE" dirty="0" smtClean="0"/>
              <a:t> </a:t>
            </a:r>
            <a:r>
              <a:rPr lang="fr-BE" dirty="0" err="1" smtClean="0"/>
              <a:t>which</a:t>
            </a:r>
            <a:r>
              <a:rPr lang="fr-BE" dirty="0" smtClean="0"/>
              <a:t> </a:t>
            </a:r>
            <a:r>
              <a:rPr lang="fr-BE" dirty="0" err="1" smtClean="0"/>
              <a:t>does</a:t>
            </a:r>
            <a:r>
              <a:rPr lang="fr-BE" dirty="0" smtClean="0"/>
              <a:t> the </a:t>
            </a:r>
            <a:r>
              <a:rPr lang="fr-BE" dirty="0" err="1" smtClean="0"/>
              <a:t>difference</a:t>
            </a:r>
            <a:endParaRPr lang="fr-BE" dirty="0"/>
          </a:p>
        </p:txBody>
      </p:sp>
      <p:pic>
        <p:nvPicPr>
          <p:cNvPr id="2050" name="Picture 2" descr="Résultat de recherche d'images pour &quot;gamegea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01" y="1412838"/>
            <a:ext cx="26670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gameboy&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17638"/>
            <a:ext cx="2400201" cy="180015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267744" y="2060848"/>
            <a:ext cx="720080" cy="369332"/>
          </a:xfrm>
          <a:prstGeom prst="rect">
            <a:avLst/>
          </a:prstGeom>
          <a:noFill/>
        </p:spPr>
        <p:txBody>
          <a:bodyPr wrap="square" rtlCol="0">
            <a:spAutoFit/>
          </a:bodyPr>
          <a:lstStyle/>
          <a:p>
            <a:r>
              <a:rPr lang="fr-BE" dirty="0" smtClean="0"/>
              <a:t>VS.</a:t>
            </a:r>
            <a:endParaRPr lang="fr-BE" dirty="0"/>
          </a:p>
        </p:txBody>
      </p:sp>
      <p:sp>
        <p:nvSpPr>
          <p:cNvPr id="8" name="ZoneTexte 7"/>
          <p:cNvSpPr txBox="1"/>
          <p:nvPr/>
        </p:nvSpPr>
        <p:spPr>
          <a:xfrm>
            <a:off x="5652120" y="2060848"/>
            <a:ext cx="720080" cy="369332"/>
          </a:xfrm>
          <a:prstGeom prst="rect">
            <a:avLst/>
          </a:prstGeom>
          <a:noFill/>
        </p:spPr>
        <p:txBody>
          <a:bodyPr wrap="square" rtlCol="0">
            <a:spAutoFit/>
          </a:bodyPr>
          <a:lstStyle/>
          <a:p>
            <a:r>
              <a:rPr lang="fr-BE" dirty="0" smtClean="0"/>
              <a:t>VS.</a:t>
            </a:r>
            <a:endParaRPr lang="fr-BE" dirty="0"/>
          </a:p>
        </p:txBody>
      </p:sp>
      <p:pic>
        <p:nvPicPr>
          <p:cNvPr id="2054" name="Picture 6" descr="Résultat de recherche d'images pour &quot;atari lynx&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8385" y="1540337"/>
            <a:ext cx="2701826" cy="141035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avec flèche 6"/>
          <p:cNvCxnSpPr/>
          <p:nvPr/>
        </p:nvCxnSpPr>
        <p:spPr>
          <a:xfrm>
            <a:off x="1259632" y="3429000"/>
            <a:ext cx="0" cy="100811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85067" y="4581128"/>
            <a:ext cx="978621" cy="369332"/>
          </a:xfrm>
          <a:prstGeom prst="rect">
            <a:avLst/>
          </a:prstGeom>
          <a:noFill/>
        </p:spPr>
        <p:txBody>
          <a:bodyPr wrap="square" rtlCol="0">
            <a:spAutoFit/>
          </a:bodyPr>
          <a:lstStyle/>
          <a:p>
            <a:r>
              <a:rPr lang="fr-BE" dirty="0" smtClean="0"/>
              <a:t>Winner</a:t>
            </a:r>
            <a:endParaRPr lang="fr-BE" dirty="0"/>
          </a:p>
        </p:txBody>
      </p:sp>
      <p:sp>
        <p:nvSpPr>
          <p:cNvPr id="10" name="ZoneTexte 9"/>
          <p:cNvSpPr txBox="1"/>
          <p:nvPr/>
        </p:nvSpPr>
        <p:spPr>
          <a:xfrm>
            <a:off x="2573841" y="5080538"/>
            <a:ext cx="1344215" cy="369332"/>
          </a:xfrm>
          <a:prstGeom prst="rect">
            <a:avLst/>
          </a:prstGeom>
          <a:noFill/>
        </p:spPr>
        <p:txBody>
          <a:bodyPr wrap="square" rtlCol="0">
            <a:spAutoFit/>
          </a:bodyPr>
          <a:lstStyle/>
          <a:p>
            <a:r>
              <a:rPr lang="fr-BE" dirty="0" err="1" smtClean="0"/>
              <a:t>Why</a:t>
            </a:r>
            <a:r>
              <a:rPr lang="fr-BE" dirty="0" smtClean="0"/>
              <a:t> ?</a:t>
            </a:r>
          </a:p>
        </p:txBody>
      </p:sp>
      <p:sp>
        <p:nvSpPr>
          <p:cNvPr id="11" name="ZoneTexte 10"/>
          <p:cNvSpPr txBox="1"/>
          <p:nvPr/>
        </p:nvSpPr>
        <p:spPr>
          <a:xfrm>
            <a:off x="3995936" y="4797152"/>
            <a:ext cx="3168352" cy="1200329"/>
          </a:xfrm>
          <a:prstGeom prst="rect">
            <a:avLst/>
          </a:prstGeom>
          <a:noFill/>
        </p:spPr>
        <p:txBody>
          <a:bodyPr wrap="square" rtlCol="0">
            <a:spAutoFit/>
          </a:bodyPr>
          <a:lstStyle/>
          <a:p>
            <a:pPr marL="285750" indent="-285750">
              <a:buFontTx/>
              <a:buChar char="-"/>
            </a:pPr>
            <a:r>
              <a:rPr lang="en-GB" dirty="0" smtClean="0"/>
              <a:t>Gameplay</a:t>
            </a:r>
          </a:p>
          <a:p>
            <a:pPr marL="285750" indent="-285750">
              <a:buFontTx/>
              <a:buChar char="-"/>
            </a:pPr>
            <a:r>
              <a:rPr lang="en-GB" dirty="0" smtClean="0"/>
              <a:t>Fictional characters</a:t>
            </a:r>
          </a:p>
          <a:p>
            <a:pPr marL="285750" indent="-285750">
              <a:buFontTx/>
              <a:buChar char="-"/>
            </a:pPr>
            <a:r>
              <a:rPr lang="en-GB" dirty="0" smtClean="0"/>
              <a:t>Community</a:t>
            </a:r>
          </a:p>
          <a:p>
            <a:endParaRPr lang="en-GB" dirty="0"/>
          </a:p>
        </p:txBody>
      </p:sp>
      <p:sp>
        <p:nvSpPr>
          <p:cNvPr id="12" name="Accolade ouvrante 11"/>
          <p:cNvSpPr/>
          <p:nvPr/>
        </p:nvSpPr>
        <p:spPr>
          <a:xfrm>
            <a:off x="3707904" y="4797152"/>
            <a:ext cx="216024" cy="936104"/>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3109956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Sooner would have been better…</a:t>
            </a:r>
            <a:endParaRPr lang="en-GB"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8641" y="1600200"/>
            <a:ext cx="62667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07504" y="92076"/>
            <a:ext cx="1728192" cy="584775"/>
          </a:xfrm>
          <a:prstGeom prst="rect">
            <a:avLst/>
          </a:prstGeom>
          <a:noFill/>
        </p:spPr>
        <p:txBody>
          <a:bodyPr wrap="square" rtlCol="0">
            <a:spAutoFit/>
          </a:bodyPr>
          <a:lstStyle/>
          <a:p>
            <a:r>
              <a:rPr lang="en-GB" sz="3200" dirty="0" smtClean="0">
                <a:solidFill>
                  <a:srgbClr val="FF0000"/>
                </a:solidFill>
              </a:rPr>
              <a:t>Big data</a:t>
            </a:r>
            <a:endParaRPr lang="en-GB" sz="3200" dirty="0">
              <a:solidFill>
                <a:srgbClr val="FF0000"/>
              </a:solidFill>
            </a:endParaRPr>
          </a:p>
        </p:txBody>
      </p:sp>
    </p:spTree>
    <p:extLst>
      <p:ext uri="{BB962C8B-B14F-4D97-AF65-F5344CB8AC3E}">
        <p14:creationId xmlns:p14="http://schemas.microsoft.com/office/powerpoint/2010/main" val="1832589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16632"/>
            <a:ext cx="4953884"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79512" y="116632"/>
            <a:ext cx="792088" cy="646331"/>
          </a:xfrm>
          <a:prstGeom prst="rect">
            <a:avLst/>
          </a:prstGeom>
          <a:noFill/>
        </p:spPr>
        <p:txBody>
          <a:bodyPr wrap="square" rtlCol="0">
            <a:spAutoFit/>
          </a:bodyPr>
          <a:lstStyle/>
          <a:p>
            <a:r>
              <a:rPr lang="en-GB" sz="3600" dirty="0" smtClean="0">
                <a:solidFill>
                  <a:srgbClr val="FF0000"/>
                </a:solidFill>
              </a:rPr>
              <a:t>AI</a:t>
            </a:r>
            <a:endParaRPr lang="en-GB" dirty="0">
              <a:solidFill>
                <a:srgbClr val="FF0000"/>
              </a:solidFill>
            </a:endParaRPr>
          </a:p>
        </p:txBody>
      </p:sp>
    </p:spTree>
    <p:extLst>
      <p:ext uri="{BB962C8B-B14F-4D97-AF65-F5344CB8AC3E}">
        <p14:creationId xmlns:p14="http://schemas.microsoft.com/office/powerpoint/2010/main" val="2896694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smtClean="0"/>
              <a:t>One of </a:t>
            </a:r>
            <a:r>
              <a:rPr lang="fr-BE" dirty="0" err="1" smtClean="0"/>
              <a:t>our</a:t>
            </a:r>
            <a:r>
              <a:rPr lang="fr-BE" dirty="0" smtClean="0"/>
              <a:t> challenges </a:t>
            </a:r>
            <a:r>
              <a:rPr lang="fr-BE" dirty="0" smtClean="0"/>
              <a:t>in </a:t>
            </a:r>
            <a:r>
              <a:rPr lang="fr-BE" dirty="0" err="1" smtClean="0"/>
              <a:t>U.Liège</a:t>
            </a:r>
            <a:endParaRPr lang="fr-BE" dirty="0"/>
          </a:p>
        </p:txBody>
      </p:sp>
      <p:sp>
        <p:nvSpPr>
          <p:cNvPr id="5" name="Espace réservé du texte 4"/>
          <p:cNvSpPr>
            <a:spLocks noGrp="1"/>
          </p:cNvSpPr>
          <p:nvPr>
            <p:ph type="body" idx="1"/>
          </p:nvPr>
        </p:nvSpPr>
        <p:spPr/>
        <p:txBody>
          <a:bodyPr/>
          <a:lstStyle/>
          <a:p>
            <a:endParaRPr lang="fr-BE"/>
          </a:p>
        </p:txBody>
      </p:sp>
    </p:spTree>
    <p:extLst>
      <p:ext uri="{BB962C8B-B14F-4D97-AF65-F5344CB8AC3E}">
        <p14:creationId xmlns:p14="http://schemas.microsoft.com/office/powerpoint/2010/main" val="134229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Challenge in </a:t>
            </a:r>
            <a:r>
              <a:rPr lang="fr-BE" dirty="0" err="1" smtClean="0"/>
              <a:t>teaching</a:t>
            </a:r>
            <a:endParaRPr lang="fr-BE" dirty="0"/>
          </a:p>
        </p:txBody>
      </p:sp>
      <p:sp>
        <p:nvSpPr>
          <p:cNvPr id="3" name="Espace réservé du contenu 2"/>
          <p:cNvSpPr>
            <a:spLocks noGrp="1"/>
          </p:cNvSpPr>
          <p:nvPr>
            <p:ph idx="1"/>
          </p:nvPr>
        </p:nvSpPr>
        <p:spPr/>
        <p:txBody>
          <a:bodyPr/>
          <a:lstStyle/>
          <a:p>
            <a:r>
              <a:rPr lang="fr-BE" dirty="0" smtClean="0"/>
              <a:t>More </a:t>
            </a:r>
            <a:r>
              <a:rPr lang="fr-BE" dirty="0" err="1" smtClean="0"/>
              <a:t>students</a:t>
            </a:r>
            <a:endParaRPr lang="fr-BE" dirty="0" smtClean="0"/>
          </a:p>
          <a:p>
            <a:r>
              <a:rPr lang="fr-BE" dirty="0" err="1" smtClean="0"/>
              <a:t>Less</a:t>
            </a:r>
            <a:r>
              <a:rPr lang="fr-BE" dirty="0" smtClean="0"/>
              <a:t> </a:t>
            </a:r>
            <a:r>
              <a:rPr lang="fr-BE" dirty="0" err="1" smtClean="0"/>
              <a:t>financial</a:t>
            </a:r>
            <a:r>
              <a:rPr lang="fr-BE" dirty="0" smtClean="0"/>
              <a:t> </a:t>
            </a:r>
            <a:r>
              <a:rPr lang="fr-BE" dirty="0" err="1" smtClean="0"/>
              <a:t>resources</a:t>
            </a:r>
            <a:r>
              <a:rPr lang="fr-BE" dirty="0" smtClean="0"/>
              <a:t> </a:t>
            </a:r>
            <a:r>
              <a:rPr lang="fr-BE" dirty="0" smtClean="0">
                <a:sym typeface="Wingdings" panose="05000000000000000000" pitchFamily="2" charset="2"/>
              </a:rPr>
              <a:t> </a:t>
            </a:r>
            <a:r>
              <a:rPr lang="fr-BE" dirty="0" err="1" smtClean="0">
                <a:sym typeface="Wingdings" panose="05000000000000000000" pitchFamily="2" charset="2"/>
              </a:rPr>
              <a:t>less</a:t>
            </a:r>
            <a:r>
              <a:rPr lang="fr-BE" dirty="0" smtClean="0">
                <a:sym typeface="Wingdings" panose="05000000000000000000" pitchFamily="2" charset="2"/>
              </a:rPr>
              <a:t> </a:t>
            </a:r>
            <a:r>
              <a:rPr lang="fr-BE" dirty="0" err="1" smtClean="0">
                <a:sym typeface="Wingdings" panose="05000000000000000000" pitchFamily="2" charset="2"/>
              </a:rPr>
              <a:t>teachers</a:t>
            </a:r>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pPr marL="0" indent="0" algn="ctr">
              <a:buNone/>
            </a:pPr>
            <a:r>
              <a:rPr lang="fr-BE" dirty="0" smtClean="0">
                <a:sym typeface="Wingdings" panose="05000000000000000000" pitchFamily="2" charset="2"/>
              </a:rPr>
              <a:t>Imagine how the digital </a:t>
            </a:r>
            <a:r>
              <a:rPr lang="fr-BE" dirty="0" err="1" smtClean="0">
                <a:sym typeface="Wingdings" panose="05000000000000000000" pitchFamily="2" charset="2"/>
              </a:rPr>
              <a:t>can</a:t>
            </a:r>
            <a:r>
              <a:rPr lang="fr-BE" dirty="0" smtClean="0">
                <a:sym typeface="Wingdings" panose="05000000000000000000" pitchFamily="2" charset="2"/>
              </a:rPr>
              <a:t> help</a:t>
            </a:r>
            <a:endParaRPr lang="fr-BE" dirty="0" smtClean="0"/>
          </a:p>
        </p:txBody>
      </p:sp>
    </p:spTree>
    <p:extLst>
      <p:ext uri="{BB962C8B-B14F-4D97-AF65-F5344CB8AC3E}">
        <p14:creationId xmlns:p14="http://schemas.microsoft.com/office/powerpoint/2010/main" val="605546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24" y="992592"/>
            <a:ext cx="3342410" cy="678177"/>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r-BE" dirty="0" smtClean="0"/>
              <a:t>First </a:t>
            </a:r>
            <a:r>
              <a:rPr lang="fr-BE" dirty="0" err="1" smtClean="0"/>
              <a:t>results</a:t>
            </a:r>
            <a:endParaRPr lang="fr-BE" dirty="0"/>
          </a:p>
        </p:txBody>
      </p:sp>
      <p:pic>
        <p:nvPicPr>
          <p:cNvPr id="4" name="Espace réservé du contenu 3"/>
          <p:cNvPicPr>
            <a:picLocks noChangeAspect="1"/>
          </p:cNvPicPr>
          <p:nvPr/>
        </p:nvPicPr>
        <p:blipFill>
          <a:blip r:embed="rId3"/>
          <a:stretch>
            <a:fillRect/>
          </a:stretch>
        </p:blipFill>
        <p:spPr>
          <a:xfrm>
            <a:off x="628650" y="2020622"/>
            <a:ext cx="7886700" cy="3126557"/>
          </a:xfrm>
          <a:prstGeom prst="rect">
            <a:avLst/>
          </a:prstGeom>
        </p:spPr>
      </p:pic>
      <p:sp>
        <p:nvSpPr>
          <p:cNvPr id="5" name="Rectangle 4"/>
          <p:cNvSpPr/>
          <p:nvPr/>
        </p:nvSpPr>
        <p:spPr>
          <a:xfrm>
            <a:off x="626013" y="4949595"/>
            <a:ext cx="1241659" cy="3951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b="1" dirty="0"/>
              <a:t>6.000</a:t>
            </a:r>
          </a:p>
        </p:txBody>
      </p:sp>
      <p:sp>
        <p:nvSpPr>
          <p:cNvPr id="6" name="Rectangle 5"/>
          <p:cNvSpPr/>
          <p:nvPr/>
        </p:nvSpPr>
        <p:spPr>
          <a:xfrm>
            <a:off x="3492186" y="4949594"/>
            <a:ext cx="1197382" cy="3951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b="1" dirty="0"/>
              <a:t>13.000</a:t>
            </a:r>
          </a:p>
        </p:txBody>
      </p:sp>
      <p:sp>
        <p:nvSpPr>
          <p:cNvPr id="7" name="Rectangle 6"/>
          <p:cNvSpPr/>
          <p:nvPr/>
        </p:nvSpPr>
        <p:spPr>
          <a:xfrm>
            <a:off x="6142524" y="4949593"/>
            <a:ext cx="1241659" cy="3951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b="1" dirty="0"/>
              <a:t>6.500</a:t>
            </a:r>
          </a:p>
        </p:txBody>
      </p:sp>
      <p:sp>
        <p:nvSpPr>
          <p:cNvPr id="8" name="Rectangle 7"/>
          <p:cNvSpPr/>
          <p:nvPr/>
        </p:nvSpPr>
        <p:spPr>
          <a:xfrm>
            <a:off x="1225186" y="5497032"/>
            <a:ext cx="642485" cy="3951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b="1" dirty="0"/>
              <a:t>800</a:t>
            </a:r>
          </a:p>
        </p:txBody>
      </p:sp>
      <p:sp>
        <p:nvSpPr>
          <p:cNvPr id="9" name="Rectangle 8"/>
          <p:cNvSpPr/>
          <p:nvPr/>
        </p:nvSpPr>
        <p:spPr>
          <a:xfrm>
            <a:off x="4024164" y="5483264"/>
            <a:ext cx="710867" cy="3951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b="1" dirty="0"/>
              <a:t>1.800</a:t>
            </a:r>
          </a:p>
        </p:txBody>
      </p:sp>
      <p:sp>
        <p:nvSpPr>
          <p:cNvPr id="10" name="Rectangle 9"/>
          <p:cNvSpPr/>
          <p:nvPr/>
        </p:nvSpPr>
        <p:spPr>
          <a:xfrm>
            <a:off x="6746509" y="5483263"/>
            <a:ext cx="637674" cy="3951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b="1" dirty="0"/>
              <a:t>600</a:t>
            </a:r>
          </a:p>
        </p:txBody>
      </p:sp>
      <p:sp>
        <p:nvSpPr>
          <p:cNvPr id="11" name="Rectangle 10"/>
          <p:cNvSpPr/>
          <p:nvPr/>
        </p:nvSpPr>
        <p:spPr>
          <a:xfrm>
            <a:off x="2015661" y="4949593"/>
            <a:ext cx="1061437" cy="9288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dirty="0"/>
              <a:t>13,5%</a:t>
            </a:r>
          </a:p>
        </p:txBody>
      </p:sp>
      <p:sp>
        <p:nvSpPr>
          <p:cNvPr id="12" name="Rectangle 11"/>
          <p:cNvSpPr/>
          <p:nvPr/>
        </p:nvSpPr>
        <p:spPr>
          <a:xfrm>
            <a:off x="4807839" y="4949593"/>
            <a:ext cx="997216" cy="9288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dirty="0"/>
              <a:t>14,2%</a:t>
            </a:r>
          </a:p>
        </p:txBody>
      </p:sp>
      <p:sp>
        <p:nvSpPr>
          <p:cNvPr id="13" name="Rectangle 12"/>
          <p:cNvSpPr/>
          <p:nvPr/>
        </p:nvSpPr>
        <p:spPr>
          <a:xfrm>
            <a:off x="7462989" y="4963362"/>
            <a:ext cx="1052361" cy="9288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b="1" dirty="0"/>
              <a:t>10,5%</a:t>
            </a:r>
          </a:p>
        </p:txBody>
      </p:sp>
      <p:sp>
        <p:nvSpPr>
          <p:cNvPr id="14" name="Rectangle 13"/>
          <p:cNvSpPr/>
          <p:nvPr/>
        </p:nvSpPr>
        <p:spPr>
          <a:xfrm>
            <a:off x="539553" y="5497032"/>
            <a:ext cx="606828" cy="3951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BE" b="1" dirty="0"/>
              <a:t>450</a:t>
            </a:r>
          </a:p>
        </p:txBody>
      </p:sp>
      <p:sp>
        <p:nvSpPr>
          <p:cNvPr id="15" name="Rectangle 14"/>
          <p:cNvSpPr/>
          <p:nvPr/>
        </p:nvSpPr>
        <p:spPr>
          <a:xfrm>
            <a:off x="3381782" y="5483263"/>
            <a:ext cx="589280" cy="3951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BE" b="1" dirty="0"/>
              <a:t>250</a:t>
            </a:r>
          </a:p>
        </p:txBody>
      </p:sp>
      <p:sp>
        <p:nvSpPr>
          <p:cNvPr id="16" name="Rectangle 15"/>
          <p:cNvSpPr/>
          <p:nvPr/>
        </p:nvSpPr>
        <p:spPr>
          <a:xfrm>
            <a:off x="6109738" y="5483263"/>
            <a:ext cx="597368" cy="39516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BE" b="1" dirty="0"/>
              <a:t>235</a:t>
            </a:r>
          </a:p>
        </p:txBody>
      </p:sp>
      <p:sp>
        <p:nvSpPr>
          <p:cNvPr id="17" name="Rectangle 16"/>
          <p:cNvSpPr/>
          <p:nvPr/>
        </p:nvSpPr>
        <p:spPr>
          <a:xfrm>
            <a:off x="3845335" y="983106"/>
            <a:ext cx="1448832" cy="6615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1350" b="1" dirty="0"/>
              <a:t>25.000 </a:t>
            </a:r>
          </a:p>
          <a:p>
            <a:pPr algn="ctr"/>
            <a:r>
              <a:rPr lang="fr-BE" sz="1350" b="1" dirty="0" err="1" smtClean="0"/>
              <a:t>registered</a:t>
            </a:r>
            <a:endParaRPr lang="fr-BE" sz="1350" b="1" dirty="0"/>
          </a:p>
        </p:txBody>
      </p:sp>
      <p:sp>
        <p:nvSpPr>
          <p:cNvPr id="18" name="Rectangle 17"/>
          <p:cNvSpPr/>
          <p:nvPr/>
        </p:nvSpPr>
        <p:spPr>
          <a:xfrm>
            <a:off x="5310500" y="992592"/>
            <a:ext cx="1317120" cy="65208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BE" sz="1350" b="1" dirty="0"/>
              <a:t>935 </a:t>
            </a:r>
          </a:p>
          <a:p>
            <a:pPr algn="ctr"/>
            <a:r>
              <a:rPr lang="fr-BE" sz="1350" b="1" dirty="0" err="1" smtClean="0"/>
              <a:t>students</a:t>
            </a:r>
            <a:r>
              <a:rPr lang="fr-BE" sz="1350" b="1" dirty="0" smtClean="0"/>
              <a:t> </a:t>
            </a:r>
            <a:r>
              <a:rPr lang="fr-BE" sz="1350" b="1" dirty="0" err="1"/>
              <a:t>ULiège</a:t>
            </a:r>
            <a:endParaRPr lang="fr-BE" sz="1350" b="1" dirty="0"/>
          </a:p>
        </p:txBody>
      </p:sp>
      <p:sp>
        <p:nvSpPr>
          <p:cNvPr id="19" name="Rectangle 18"/>
          <p:cNvSpPr/>
          <p:nvPr/>
        </p:nvSpPr>
        <p:spPr>
          <a:xfrm>
            <a:off x="6707105" y="992592"/>
            <a:ext cx="1023731" cy="6520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050" b="1" dirty="0"/>
              <a:t>3200 </a:t>
            </a:r>
            <a:r>
              <a:rPr lang="fr-BE" sz="1050" b="1" dirty="0" smtClean="0"/>
              <a:t> certifications</a:t>
            </a:r>
            <a:endParaRPr lang="fr-BE" sz="1050" b="1" dirty="0"/>
          </a:p>
        </p:txBody>
      </p:sp>
      <p:sp>
        <p:nvSpPr>
          <p:cNvPr id="20" name="Rectangle 19"/>
          <p:cNvSpPr/>
          <p:nvPr/>
        </p:nvSpPr>
        <p:spPr>
          <a:xfrm>
            <a:off x="7833598" y="992593"/>
            <a:ext cx="1058882" cy="6520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350" b="1" dirty="0" err="1" smtClean="0"/>
              <a:t>Completion</a:t>
            </a:r>
            <a:r>
              <a:rPr lang="fr-BE" sz="1350" b="1" dirty="0" smtClean="0"/>
              <a:t> rate 12,8</a:t>
            </a:r>
            <a:r>
              <a:rPr lang="fr-BE" sz="1350" b="1" dirty="0"/>
              <a:t>%</a:t>
            </a:r>
          </a:p>
        </p:txBody>
      </p:sp>
    </p:spTree>
    <p:extLst>
      <p:ext uri="{BB962C8B-B14F-4D97-AF65-F5344CB8AC3E}">
        <p14:creationId xmlns:p14="http://schemas.microsoft.com/office/powerpoint/2010/main" val="2600928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Teaching with VR</a:t>
            </a:r>
            <a:endParaRPr lang="en-GB" dirty="0"/>
          </a:p>
        </p:txBody>
      </p:sp>
      <p:sp>
        <p:nvSpPr>
          <p:cNvPr id="3" name="Espace réservé du contenu 2"/>
          <p:cNvSpPr>
            <a:spLocks noGrp="1"/>
          </p:cNvSpPr>
          <p:nvPr>
            <p:ph idx="1"/>
          </p:nvPr>
        </p:nvSpPr>
        <p:spPr/>
        <p:txBody>
          <a:bodyPr/>
          <a:lstStyle/>
          <a:p>
            <a:r>
              <a:rPr lang="en-GB" dirty="0" smtClean="0"/>
              <a:t>Development of virtual environment to help teaching</a:t>
            </a:r>
          </a:p>
          <a:p>
            <a:endParaRPr lang="en-GB" dirty="0"/>
          </a:p>
          <a:p>
            <a:r>
              <a:rPr lang="en-GB" dirty="0" smtClean="0"/>
              <a:t>Collaboration between 4 faculties</a:t>
            </a:r>
          </a:p>
          <a:p>
            <a:endParaRPr lang="en-GB" dirty="0"/>
          </a:p>
          <a:p>
            <a:endParaRPr lang="en-GB" dirty="0"/>
          </a:p>
        </p:txBody>
      </p:sp>
    </p:spTree>
    <p:extLst>
      <p:ext uri="{BB962C8B-B14F-4D97-AF65-F5344CB8AC3E}">
        <p14:creationId xmlns:p14="http://schemas.microsoft.com/office/powerpoint/2010/main" val="208364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95736" y="2636912"/>
            <a:ext cx="4752528" cy="523220"/>
          </a:xfrm>
          <a:prstGeom prst="rect">
            <a:avLst/>
          </a:prstGeom>
          <a:noFill/>
        </p:spPr>
        <p:txBody>
          <a:bodyPr wrap="square" rtlCol="0">
            <a:spAutoFit/>
          </a:bodyPr>
          <a:lstStyle/>
          <a:p>
            <a:r>
              <a:rPr lang="en-GB" sz="2800" dirty="0" smtClean="0"/>
              <a:t>Thanks for your attention</a:t>
            </a:r>
            <a:endParaRPr lang="en-GB" sz="2800" dirty="0"/>
          </a:p>
        </p:txBody>
      </p:sp>
      <p:sp>
        <p:nvSpPr>
          <p:cNvPr id="5" name="ZoneTexte 4"/>
          <p:cNvSpPr txBox="1"/>
          <p:nvPr/>
        </p:nvSpPr>
        <p:spPr>
          <a:xfrm>
            <a:off x="5148064" y="4869160"/>
            <a:ext cx="3312368" cy="646331"/>
          </a:xfrm>
          <a:prstGeom prst="rect">
            <a:avLst/>
          </a:prstGeom>
          <a:noFill/>
        </p:spPr>
        <p:txBody>
          <a:bodyPr wrap="square" rtlCol="0">
            <a:spAutoFit/>
          </a:bodyPr>
          <a:lstStyle/>
          <a:p>
            <a:r>
              <a:rPr lang="en-GB" dirty="0">
                <a:hlinkClick r:id="rId2"/>
              </a:rPr>
              <a:t>b</a:t>
            </a:r>
            <a:r>
              <a:rPr lang="en-GB" dirty="0" smtClean="0">
                <a:hlinkClick r:id="rId2"/>
              </a:rPr>
              <a:t>o.dozo@uliege.be</a:t>
            </a:r>
            <a:endParaRPr lang="en-GB" dirty="0" smtClean="0"/>
          </a:p>
          <a:p>
            <a:r>
              <a:rPr lang="en-GB" dirty="0" smtClean="0"/>
              <a:t>@</a:t>
            </a:r>
            <a:r>
              <a:rPr lang="en-GB" dirty="0" err="1" smtClean="0"/>
              <a:t>bjornolav</a:t>
            </a:r>
            <a:endParaRPr lang="en-GB" dirty="0"/>
          </a:p>
        </p:txBody>
      </p:sp>
    </p:spTree>
    <p:extLst>
      <p:ext uri="{BB962C8B-B14F-4D97-AF65-F5344CB8AC3E}">
        <p14:creationId xmlns:p14="http://schemas.microsoft.com/office/powerpoint/2010/main" val="1849819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GB" dirty="0" smtClean="0"/>
              <a:t>A small model to understand innovation</a:t>
            </a:r>
            <a:endParaRPr lang="en-GB" dirty="0"/>
          </a:p>
        </p:txBody>
      </p:sp>
      <p:sp>
        <p:nvSpPr>
          <p:cNvPr id="5" name="Espace réservé du texte 4"/>
          <p:cNvSpPr>
            <a:spLocks noGrp="1"/>
          </p:cNvSpPr>
          <p:nvPr>
            <p:ph type="body" idx="1"/>
          </p:nvPr>
        </p:nvSpPr>
        <p:spPr/>
        <p:txBody>
          <a:bodyPr/>
          <a:lstStyle/>
          <a:p>
            <a:r>
              <a:rPr lang="en-GB" dirty="0" smtClean="0"/>
              <a:t>Words to share a point of view</a:t>
            </a:r>
            <a:endParaRPr lang="en-GB" dirty="0"/>
          </a:p>
        </p:txBody>
      </p:sp>
    </p:spTree>
    <p:extLst>
      <p:ext uri="{BB962C8B-B14F-4D97-AF65-F5344CB8AC3E}">
        <p14:creationId xmlns:p14="http://schemas.microsoft.com/office/powerpoint/2010/main" val="275758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3 kinds of research</a:t>
            </a:r>
            <a:endParaRPr lang="en-GB" dirty="0"/>
          </a:p>
        </p:txBody>
      </p:sp>
      <p:sp>
        <p:nvSpPr>
          <p:cNvPr id="3" name="Espace réservé du contenu 2"/>
          <p:cNvSpPr>
            <a:spLocks noGrp="1"/>
          </p:cNvSpPr>
          <p:nvPr>
            <p:ph idx="1"/>
          </p:nvPr>
        </p:nvSpPr>
        <p:spPr/>
        <p:txBody>
          <a:bodyPr>
            <a:normAutofit fontScale="85000" lnSpcReduction="20000"/>
          </a:bodyPr>
          <a:lstStyle/>
          <a:p>
            <a:r>
              <a:rPr lang="en-GB" dirty="0" smtClean="0"/>
              <a:t>Research</a:t>
            </a:r>
          </a:p>
          <a:p>
            <a:pPr lvl="1"/>
            <a:r>
              <a:rPr lang="en-GB" dirty="0" smtClean="0"/>
              <a:t>Fundamental research</a:t>
            </a:r>
          </a:p>
          <a:p>
            <a:pPr lvl="1"/>
            <a:r>
              <a:rPr lang="en-GB" dirty="0" smtClean="0"/>
              <a:t>Disciplinary research</a:t>
            </a:r>
          </a:p>
          <a:p>
            <a:pPr lvl="1"/>
            <a:endParaRPr lang="en-GB" dirty="0" smtClean="0"/>
          </a:p>
          <a:p>
            <a:r>
              <a:rPr lang="en-GB" dirty="0" smtClean="0"/>
              <a:t>Development</a:t>
            </a:r>
          </a:p>
          <a:p>
            <a:pPr lvl="1"/>
            <a:r>
              <a:rPr lang="en-GB" dirty="0" smtClean="0"/>
              <a:t>Applied research</a:t>
            </a:r>
          </a:p>
          <a:p>
            <a:pPr lvl="1"/>
            <a:r>
              <a:rPr lang="en-GB" dirty="0" smtClean="0"/>
              <a:t>Interdisciplinary research</a:t>
            </a:r>
          </a:p>
          <a:p>
            <a:pPr lvl="1"/>
            <a:endParaRPr lang="en-GB" dirty="0" smtClean="0"/>
          </a:p>
          <a:p>
            <a:r>
              <a:rPr lang="en-GB" dirty="0" smtClean="0"/>
              <a:t>Innovation</a:t>
            </a:r>
          </a:p>
          <a:p>
            <a:pPr lvl="1"/>
            <a:r>
              <a:rPr lang="en-GB" dirty="0" smtClean="0"/>
              <a:t>Problem focused / Market horizon</a:t>
            </a:r>
          </a:p>
          <a:p>
            <a:pPr lvl="1"/>
            <a:r>
              <a:rPr lang="en-GB" dirty="0" err="1" smtClean="0"/>
              <a:t>Antidisciplinary</a:t>
            </a:r>
            <a:r>
              <a:rPr lang="en-GB" dirty="0" smtClean="0"/>
              <a:t> ?</a:t>
            </a:r>
            <a:endParaRPr lang="en-GB" dirty="0"/>
          </a:p>
        </p:txBody>
      </p:sp>
    </p:spTree>
    <p:extLst>
      <p:ext uri="{BB962C8B-B14F-4D97-AF65-F5344CB8AC3E}">
        <p14:creationId xmlns:p14="http://schemas.microsoft.com/office/powerpoint/2010/main" val="794232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Innovation</a:t>
            </a:r>
            <a:endParaRPr lang="en-GB" dirty="0"/>
          </a:p>
        </p:txBody>
      </p:sp>
      <p:sp>
        <p:nvSpPr>
          <p:cNvPr id="4" name="Rectangle 3"/>
          <p:cNvSpPr/>
          <p:nvPr/>
        </p:nvSpPr>
        <p:spPr>
          <a:xfrm>
            <a:off x="3491880" y="3140968"/>
            <a:ext cx="208823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Connecteur droit avec flèche 5"/>
          <p:cNvCxnSpPr/>
          <p:nvPr/>
        </p:nvCxnSpPr>
        <p:spPr>
          <a:xfrm>
            <a:off x="1979712" y="2348880"/>
            <a:ext cx="151216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979712" y="4221088"/>
            <a:ext cx="151216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endCxn id="4" idx="0"/>
          </p:cNvCxnSpPr>
          <p:nvPr/>
        </p:nvCxnSpPr>
        <p:spPr>
          <a:xfrm>
            <a:off x="4535996" y="2060848"/>
            <a:ext cx="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5580112" y="2132856"/>
            <a:ext cx="122413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5580112" y="3501008"/>
            <a:ext cx="165618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5076056" y="4221088"/>
            <a:ext cx="111612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3635896" y="4221088"/>
            <a:ext cx="64807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563888" y="3203684"/>
            <a:ext cx="1944216" cy="800219"/>
          </a:xfrm>
          <a:prstGeom prst="rect">
            <a:avLst/>
          </a:prstGeom>
          <a:noFill/>
        </p:spPr>
        <p:txBody>
          <a:bodyPr wrap="square" rtlCol="0">
            <a:spAutoFit/>
          </a:bodyPr>
          <a:lstStyle/>
          <a:p>
            <a:r>
              <a:rPr lang="en-GB" sz="2800" dirty="0" smtClean="0"/>
              <a:t>Problem :</a:t>
            </a:r>
          </a:p>
          <a:p>
            <a:r>
              <a:rPr lang="fr-BE" dirty="0" err="1"/>
              <a:t>ageing</a:t>
            </a:r>
            <a:r>
              <a:rPr lang="fr-BE" dirty="0"/>
              <a:t> population</a:t>
            </a:r>
            <a:endParaRPr lang="en-GB" dirty="0"/>
          </a:p>
        </p:txBody>
      </p:sp>
      <p:sp>
        <p:nvSpPr>
          <p:cNvPr id="20" name="ZoneTexte 19"/>
          <p:cNvSpPr txBox="1"/>
          <p:nvPr/>
        </p:nvSpPr>
        <p:spPr>
          <a:xfrm>
            <a:off x="899592" y="1268760"/>
            <a:ext cx="7344816" cy="369332"/>
          </a:xfrm>
          <a:prstGeom prst="rect">
            <a:avLst/>
          </a:prstGeom>
          <a:noFill/>
        </p:spPr>
        <p:txBody>
          <a:bodyPr wrap="square" rtlCol="0">
            <a:spAutoFit/>
          </a:bodyPr>
          <a:lstStyle/>
          <a:p>
            <a:r>
              <a:rPr lang="en-GB" dirty="0" smtClean="0"/>
              <a:t>Each one comes with his own background to solve a problem</a:t>
            </a:r>
            <a:endParaRPr lang="en-GB" dirty="0"/>
          </a:p>
        </p:txBody>
      </p:sp>
      <p:sp>
        <p:nvSpPr>
          <p:cNvPr id="21" name="ZoneTexte 20"/>
          <p:cNvSpPr txBox="1"/>
          <p:nvPr/>
        </p:nvSpPr>
        <p:spPr>
          <a:xfrm>
            <a:off x="2987824" y="6390620"/>
            <a:ext cx="5328592" cy="369332"/>
          </a:xfrm>
          <a:prstGeom prst="rect">
            <a:avLst/>
          </a:prstGeom>
          <a:noFill/>
        </p:spPr>
        <p:txBody>
          <a:bodyPr wrap="square" rtlCol="0">
            <a:spAutoFit/>
          </a:bodyPr>
          <a:lstStyle/>
          <a:p>
            <a:r>
              <a:rPr lang="en-GB" dirty="0" smtClean="0"/>
              <a:t>Necessary quality : </a:t>
            </a:r>
            <a:r>
              <a:rPr lang="en-GB" dirty="0" smtClean="0"/>
              <a:t>open-mindedness</a:t>
            </a:r>
            <a:endParaRPr lang="en-GB" dirty="0"/>
          </a:p>
        </p:txBody>
      </p:sp>
      <p:sp>
        <p:nvSpPr>
          <p:cNvPr id="3" name="ZoneTexte 2"/>
          <p:cNvSpPr txBox="1"/>
          <p:nvPr/>
        </p:nvSpPr>
        <p:spPr>
          <a:xfrm>
            <a:off x="1259632" y="2060848"/>
            <a:ext cx="720080" cy="369332"/>
          </a:xfrm>
          <a:prstGeom prst="rect">
            <a:avLst/>
          </a:prstGeom>
          <a:noFill/>
        </p:spPr>
        <p:txBody>
          <a:bodyPr wrap="square" rtlCol="0">
            <a:spAutoFit/>
          </a:bodyPr>
          <a:lstStyle/>
          <a:p>
            <a:r>
              <a:rPr lang="en-GB" dirty="0" smtClean="0"/>
              <a:t>Care</a:t>
            </a:r>
            <a:endParaRPr lang="en-GB" dirty="0"/>
          </a:p>
        </p:txBody>
      </p:sp>
      <p:sp>
        <p:nvSpPr>
          <p:cNvPr id="5" name="ZoneTexte 4"/>
          <p:cNvSpPr txBox="1"/>
          <p:nvPr/>
        </p:nvSpPr>
        <p:spPr>
          <a:xfrm>
            <a:off x="3959932" y="1772816"/>
            <a:ext cx="1116124" cy="369332"/>
          </a:xfrm>
          <a:prstGeom prst="rect">
            <a:avLst/>
          </a:prstGeom>
          <a:noFill/>
        </p:spPr>
        <p:txBody>
          <a:bodyPr wrap="square" rtlCol="0">
            <a:spAutoFit/>
          </a:bodyPr>
          <a:lstStyle/>
          <a:p>
            <a:r>
              <a:rPr lang="en-GB" dirty="0" smtClean="0"/>
              <a:t>Architects</a:t>
            </a:r>
            <a:endParaRPr lang="en-GB" dirty="0"/>
          </a:p>
        </p:txBody>
      </p:sp>
      <p:sp>
        <p:nvSpPr>
          <p:cNvPr id="7" name="ZoneTexte 6"/>
          <p:cNvSpPr txBox="1"/>
          <p:nvPr/>
        </p:nvSpPr>
        <p:spPr>
          <a:xfrm>
            <a:off x="6804248" y="1875317"/>
            <a:ext cx="1008112" cy="369332"/>
          </a:xfrm>
          <a:prstGeom prst="rect">
            <a:avLst/>
          </a:prstGeom>
          <a:noFill/>
        </p:spPr>
        <p:txBody>
          <a:bodyPr wrap="square" rtlCol="0">
            <a:spAutoFit/>
          </a:bodyPr>
          <a:lstStyle/>
          <a:p>
            <a:r>
              <a:rPr lang="en-GB" dirty="0" smtClean="0"/>
              <a:t>Robotics</a:t>
            </a:r>
          </a:p>
        </p:txBody>
      </p:sp>
      <p:sp>
        <p:nvSpPr>
          <p:cNvPr id="9" name="ZoneTexte 8"/>
          <p:cNvSpPr txBox="1"/>
          <p:nvPr/>
        </p:nvSpPr>
        <p:spPr>
          <a:xfrm>
            <a:off x="7236296" y="3501008"/>
            <a:ext cx="1656184" cy="646331"/>
          </a:xfrm>
          <a:prstGeom prst="rect">
            <a:avLst/>
          </a:prstGeom>
          <a:noFill/>
        </p:spPr>
        <p:txBody>
          <a:bodyPr wrap="square" rtlCol="0">
            <a:spAutoFit/>
          </a:bodyPr>
          <a:lstStyle/>
          <a:p>
            <a:r>
              <a:rPr lang="en-GB" dirty="0" smtClean="0"/>
              <a:t>Sociology of organisations</a:t>
            </a:r>
            <a:endParaRPr lang="en-GB" dirty="0"/>
          </a:p>
        </p:txBody>
      </p:sp>
      <p:sp>
        <p:nvSpPr>
          <p:cNvPr id="11" name="ZoneTexte 10"/>
          <p:cNvSpPr txBox="1"/>
          <p:nvPr/>
        </p:nvSpPr>
        <p:spPr>
          <a:xfrm>
            <a:off x="6300192" y="5229200"/>
            <a:ext cx="1584176" cy="369332"/>
          </a:xfrm>
          <a:prstGeom prst="rect">
            <a:avLst/>
          </a:prstGeom>
          <a:noFill/>
        </p:spPr>
        <p:txBody>
          <a:bodyPr wrap="square" rtlCol="0">
            <a:spAutoFit/>
          </a:bodyPr>
          <a:lstStyle/>
          <a:p>
            <a:r>
              <a:rPr lang="en-GB" dirty="0" smtClean="0"/>
              <a:t>Entertainment</a:t>
            </a:r>
            <a:endParaRPr lang="en-GB" dirty="0"/>
          </a:p>
        </p:txBody>
      </p:sp>
      <p:sp>
        <p:nvSpPr>
          <p:cNvPr id="13" name="ZoneTexte 12"/>
          <p:cNvSpPr txBox="1"/>
          <p:nvPr/>
        </p:nvSpPr>
        <p:spPr>
          <a:xfrm>
            <a:off x="755576" y="5013176"/>
            <a:ext cx="1224136" cy="369332"/>
          </a:xfrm>
          <a:prstGeom prst="rect">
            <a:avLst/>
          </a:prstGeom>
          <a:noFill/>
        </p:spPr>
        <p:txBody>
          <a:bodyPr wrap="square" rtlCol="0">
            <a:spAutoFit/>
          </a:bodyPr>
          <a:lstStyle/>
          <a:p>
            <a:r>
              <a:rPr lang="en-GB" dirty="0" smtClean="0"/>
              <a:t>Transports</a:t>
            </a:r>
            <a:endParaRPr lang="en-GB" dirty="0"/>
          </a:p>
        </p:txBody>
      </p:sp>
      <p:sp>
        <p:nvSpPr>
          <p:cNvPr id="15" name="ZoneTexte 14"/>
          <p:cNvSpPr txBox="1"/>
          <p:nvPr/>
        </p:nvSpPr>
        <p:spPr>
          <a:xfrm>
            <a:off x="2843808" y="5445224"/>
            <a:ext cx="2232248" cy="369332"/>
          </a:xfrm>
          <a:prstGeom prst="rect">
            <a:avLst/>
          </a:prstGeom>
          <a:noFill/>
        </p:spPr>
        <p:txBody>
          <a:bodyPr wrap="square" rtlCol="0">
            <a:spAutoFit/>
          </a:bodyPr>
          <a:lstStyle/>
          <a:p>
            <a:r>
              <a:rPr lang="en-GB" dirty="0" smtClean="0"/>
              <a:t>Psychology of family</a:t>
            </a:r>
            <a:endParaRPr lang="en-GB" dirty="0"/>
          </a:p>
        </p:txBody>
      </p:sp>
      <p:sp>
        <p:nvSpPr>
          <p:cNvPr id="17" name="ZoneTexte 16"/>
          <p:cNvSpPr txBox="1"/>
          <p:nvPr/>
        </p:nvSpPr>
        <p:spPr>
          <a:xfrm>
            <a:off x="187222" y="1691516"/>
            <a:ext cx="856385" cy="461665"/>
          </a:xfrm>
          <a:prstGeom prst="rect">
            <a:avLst/>
          </a:prstGeom>
          <a:noFill/>
        </p:spPr>
        <p:txBody>
          <a:bodyPr wrap="square" rtlCol="0">
            <a:spAutoFit/>
          </a:bodyPr>
          <a:lstStyle/>
          <a:p>
            <a:r>
              <a:rPr lang="en-GB" sz="2400" b="1" dirty="0" smtClean="0"/>
              <a:t>Ex. :</a:t>
            </a:r>
            <a:endParaRPr lang="en-GB" sz="2400" b="1" dirty="0"/>
          </a:p>
        </p:txBody>
      </p:sp>
    </p:spTree>
    <p:extLst>
      <p:ext uri="{BB962C8B-B14F-4D97-AF65-F5344CB8AC3E}">
        <p14:creationId xmlns:p14="http://schemas.microsoft.com/office/powerpoint/2010/main" val="2641909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Challenges : to find</a:t>
            </a:r>
            <a:endParaRPr lang="en-GB" dirty="0"/>
          </a:p>
        </p:txBody>
      </p:sp>
      <p:sp>
        <p:nvSpPr>
          <p:cNvPr id="3" name="Espace réservé du contenu 2"/>
          <p:cNvSpPr>
            <a:spLocks noGrp="1"/>
          </p:cNvSpPr>
          <p:nvPr>
            <p:ph idx="1"/>
          </p:nvPr>
        </p:nvSpPr>
        <p:spPr>
          <a:xfrm>
            <a:off x="467544" y="1196752"/>
            <a:ext cx="8229600" cy="4525963"/>
          </a:xfrm>
        </p:spPr>
        <p:txBody>
          <a:bodyPr/>
          <a:lstStyle/>
          <a:p>
            <a:r>
              <a:rPr lang="en-GB" b="1" dirty="0" smtClean="0"/>
              <a:t>Physical locations </a:t>
            </a:r>
            <a:r>
              <a:rPr lang="en-GB" dirty="0" smtClean="0"/>
              <a:t>that allow such crossings and mixings</a:t>
            </a:r>
          </a:p>
          <a:p>
            <a:pPr lvl="1"/>
            <a:endParaRPr lang="en-GB" dirty="0" smtClean="0"/>
          </a:p>
          <a:p>
            <a:pPr lvl="1"/>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35" y="3714537"/>
            <a:ext cx="389451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847" y="4100674"/>
            <a:ext cx="4019153" cy="275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7381" y="1772816"/>
            <a:ext cx="3894932" cy="259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230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6632"/>
            <a:ext cx="6572969" cy="657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13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Challenges : to find</a:t>
            </a:r>
          </a:p>
        </p:txBody>
      </p:sp>
      <p:sp>
        <p:nvSpPr>
          <p:cNvPr id="3" name="Espace réservé du contenu 2"/>
          <p:cNvSpPr>
            <a:spLocks noGrp="1"/>
          </p:cNvSpPr>
          <p:nvPr>
            <p:ph idx="1"/>
          </p:nvPr>
        </p:nvSpPr>
        <p:spPr>
          <a:xfrm>
            <a:off x="467544" y="1196752"/>
            <a:ext cx="8229600" cy="4525963"/>
          </a:xfrm>
        </p:spPr>
        <p:txBody>
          <a:bodyPr/>
          <a:lstStyle/>
          <a:p>
            <a:r>
              <a:rPr lang="en-GB" b="1" dirty="0"/>
              <a:t>Financing tools </a:t>
            </a:r>
            <a:r>
              <a:rPr lang="en-GB" dirty="0"/>
              <a:t>that encourage problem-driven approaches</a:t>
            </a:r>
          </a:p>
          <a:p>
            <a:endParaRPr lang="en-GB" dirty="0"/>
          </a:p>
        </p:txBody>
      </p:sp>
      <p:pic>
        <p:nvPicPr>
          <p:cNvPr id="4098" name="Picture 2" descr="Résultat de recherche d'images pour &quot;financial tool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6043" y="1772817"/>
            <a:ext cx="320995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789040"/>
            <a:ext cx="66675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18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Challenges : to find</a:t>
            </a:r>
          </a:p>
        </p:txBody>
      </p:sp>
      <p:sp>
        <p:nvSpPr>
          <p:cNvPr id="3" name="Espace réservé du contenu 2"/>
          <p:cNvSpPr>
            <a:spLocks noGrp="1"/>
          </p:cNvSpPr>
          <p:nvPr>
            <p:ph idx="1"/>
          </p:nvPr>
        </p:nvSpPr>
        <p:spPr>
          <a:xfrm>
            <a:off x="467544" y="1196752"/>
            <a:ext cx="8229600" cy="4525963"/>
          </a:xfrm>
        </p:spPr>
        <p:txBody>
          <a:bodyPr/>
          <a:lstStyle/>
          <a:p>
            <a:r>
              <a:rPr lang="en-GB" b="1" dirty="0"/>
              <a:t>People</a:t>
            </a:r>
            <a:r>
              <a:rPr lang="en-GB" dirty="0"/>
              <a:t> that are motivated to be </a:t>
            </a:r>
            <a:r>
              <a:rPr lang="en-GB" b="1" dirty="0"/>
              <a:t>out of their comfort zone</a:t>
            </a:r>
            <a:r>
              <a:rPr lang="en-GB" dirty="0"/>
              <a:t> in interaction with others</a:t>
            </a:r>
          </a:p>
          <a:p>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179611"/>
            <a:ext cx="491135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44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3396</TotalTime>
  <Words>2213</Words>
  <Application>Microsoft Office PowerPoint</Application>
  <PresentationFormat>Affichage à l'écran (4:3)</PresentationFormat>
  <Paragraphs>207</Paragraphs>
  <Slides>28</Slides>
  <Notes>24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Wingdings</vt:lpstr>
      <vt:lpstr>Thème Office</vt:lpstr>
      <vt:lpstr>Social Sciences and Humanities: what roles in innovation?</vt:lpstr>
      <vt:lpstr>A word on myself</vt:lpstr>
      <vt:lpstr>A small model to understand innovation</vt:lpstr>
      <vt:lpstr>3 kinds of research</vt:lpstr>
      <vt:lpstr>Innovation</vt:lpstr>
      <vt:lpstr>Challenges : to find</vt:lpstr>
      <vt:lpstr>Présentation PowerPoint</vt:lpstr>
      <vt:lpstr>Challenges : to find</vt:lpstr>
      <vt:lpstr>Challenges : to find</vt:lpstr>
      <vt:lpstr>Roles of Social Sciences and humanities </vt:lpstr>
      <vt:lpstr>How SSH can be used in innovation</vt:lpstr>
      <vt:lpstr>1. Reflexivity</vt:lpstr>
      <vt:lpstr>2. Management</vt:lpstr>
      <vt:lpstr>3. Discourses</vt:lpstr>
      <vt:lpstr>4. Users and uses</vt:lpstr>
      <vt:lpstr>Innovation = process</vt:lpstr>
      <vt:lpstr>Some Examples</vt:lpstr>
      <vt:lpstr>Examples of failures</vt:lpstr>
      <vt:lpstr>Examples of failures</vt:lpstr>
      <vt:lpstr>Tech examples of success</vt:lpstr>
      <vt:lpstr>Not the tech which does the difference</vt:lpstr>
      <vt:lpstr>Sooner would have been better…</vt:lpstr>
      <vt:lpstr>Présentation PowerPoint</vt:lpstr>
      <vt:lpstr>One of our challenges in U.Liège</vt:lpstr>
      <vt:lpstr>Challenge in teaching</vt:lpstr>
      <vt:lpstr>First results</vt:lpstr>
      <vt:lpstr>Teaching with VR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Sciences and Humanities: what roles in innovation?</dc:title>
  <dc:creator>BO.Dozo</dc:creator>
  <cp:lastModifiedBy>Björn-Olav Dozo</cp:lastModifiedBy>
  <cp:revision>39</cp:revision>
  <dcterms:created xsi:type="dcterms:W3CDTF">2017-11-02T07:25:31Z</dcterms:created>
  <dcterms:modified xsi:type="dcterms:W3CDTF">2017-11-10T08:57:02Z</dcterms:modified>
</cp:coreProperties>
</file>