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38" r:id="rId2"/>
    <p:sldId id="528" r:id="rId3"/>
    <p:sldId id="534" r:id="rId4"/>
    <p:sldId id="615" r:id="rId5"/>
    <p:sldId id="529" r:id="rId6"/>
    <p:sldId id="808" r:id="rId7"/>
    <p:sldId id="530" r:id="rId8"/>
    <p:sldId id="619" r:id="rId9"/>
    <p:sldId id="873" r:id="rId10"/>
    <p:sldId id="809" r:id="rId11"/>
    <p:sldId id="880" r:id="rId12"/>
    <p:sldId id="531" r:id="rId13"/>
    <p:sldId id="618" r:id="rId14"/>
    <p:sldId id="642" r:id="rId15"/>
    <p:sldId id="628" r:id="rId16"/>
    <p:sldId id="810" r:id="rId17"/>
    <p:sldId id="868" r:id="rId18"/>
    <p:sldId id="745" r:id="rId19"/>
    <p:sldId id="811" r:id="rId20"/>
    <p:sldId id="650" r:id="rId21"/>
    <p:sldId id="744" r:id="rId22"/>
    <p:sldId id="845" r:id="rId23"/>
    <p:sldId id="881" r:id="rId24"/>
    <p:sldId id="882" r:id="rId25"/>
    <p:sldId id="883" r:id="rId26"/>
    <p:sldId id="884" r:id="rId27"/>
    <p:sldId id="894" r:id="rId28"/>
    <p:sldId id="900" r:id="rId29"/>
    <p:sldId id="875" r:id="rId30"/>
    <p:sldId id="885" r:id="rId31"/>
    <p:sldId id="889" r:id="rId32"/>
    <p:sldId id="898" r:id="rId33"/>
    <p:sldId id="886" r:id="rId34"/>
    <p:sldId id="890" r:id="rId35"/>
    <p:sldId id="893" r:id="rId36"/>
    <p:sldId id="888" r:id="rId37"/>
    <p:sldId id="897" r:id="rId38"/>
    <p:sldId id="901" r:id="rId39"/>
    <p:sldId id="902" r:id="rId40"/>
    <p:sldId id="879" r:id="rId41"/>
    <p:sldId id="681" r:id="rId42"/>
    <p:sldId id="726" r:id="rId43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C"/>
    <a:srgbClr val="CCFF99"/>
    <a:srgbClr val="99FF33"/>
    <a:srgbClr val="FF6600"/>
    <a:srgbClr val="DDDDDD"/>
    <a:srgbClr val="FFFF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80" autoAdjust="0"/>
    <p:restoredTop sz="85839" autoAdjust="0"/>
  </p:normalViewPr>
  <p:slideViewPr>
    <p:cSldViewPr>
      <p:cViewPr varScale="1">
        <p:scale>
          <a:sx n="101" d="100"/>
          <a:sy n="101" d="100"/>
        </p:scale>
        <p:origin x="151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80" y="-30"/>
      </p:cViewPr>
      <p:guideLst>
        <p:guide orient="horz" pos="3133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93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908" y="0"/>
            <a:ext cx="2972492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7439"/>
            <a:ext cx="2972493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908" y="9447439"/>
            <a:ext cx="2972492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9C1E4B-DFB2-46DD-A3F5-BC4760809A6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99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93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908" y="0"/>
            <a:ext cx="2972492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961" y="4723721"/>
            <a:ext cx="5486079" cy="447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7439"/>
            <a:ext cx="2972493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908" y="9447439"/>
            <a:ext cx="2972492" cy="49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FD1300-D45B-4FDC-ADC7-0FF88C53E46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47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1D56BE-EDDB-40AD-A9E9-A0C19E85DD4E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BE" dirty="0"/>
              <a:t>Julien intro 1-11 4min</a:t>
            </a:r>
          </a:p>
          <a:p>
            <a:pPr eaLnBrk="1" hangingPunct="1"/>
            <a:r>
              <a:rPr lang="nl-BE" dirty="0"/>
              <a:t>Paul</a:t>
            </a:r>
            <a:r>
              <a:rPr lang="nl-BE" baseline="0" dirty="0"/>
              <a:t> theorie 12-19 4 min</a:t>
            </a:r>
          </a:p>
          <a:p>
            <a:pPr eaLnBrk="1" hangingPunct="1"/>
            <a:r>
              <a:rPr lang="nl-BE" baseline="0" dirty="0"/>
              <a:t>Julien TIME 6 min</a:t>
            </a:r>
          </a:p>
          <a:p>
            <a:pPr eaLnBrk="1" hangingPunct="1"/>
            <a:r>
              <a:rPr lang="nl-BE" baseline="0" dirty="0"/>
              <a:t>Paul MODALITY </a:t>
            </a:r>
            <a:r>
              <a:rPr lang="nl-BE" baseline="0" dirty="0" err="1"/>
              <a:t>to</a:t>
            </a:r>
            <a:r>
              <a:rPr lang="nl-BE" baseline="0" dirty="0"/>
              <a:t> END 6 min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89418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8174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/>
              <a:t>So then, let’s move to</a:t>
            </a:r>
            <a:r>
              <a:rPr lang="nl-BE" baseline="0"/>
              <a:t> that future.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D1300-D45B-4FDC-ADC7-0FF88C53E46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028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Conceptualization</a:t>
            </a:r>
            <a:r>
              <a:rPr lang="nl-BE" baseline="0" dirty="0"/>
              <a:t> sets up </a:t>
            </a:r>
            <a:r>
              <a:rPr lang="nl-BE" baseline="0" dirty="0" err="1"/>
              <a:t>three</a:t>
            </a:r>
            <a:r>
              <a:rPr lang="nl-BE" baseline="0" dirty="0"/>
              <a:t> time zones, </a:t>
            </a:r>
            <a:r>
              <a:rPr lang="nl-BE" baseline="0" dirty="0" err="1"/>
              <a:t>represented</a:t>
            </a:r>
            <a:r>
              <a:rPr lang="nl-BE" baseline="0" dirty="0"/>
              <a:t> on a </a:t>
            </a:r>
            <a:r>
              <a:rPr lang="nl-BE" baseline="0" dirty="0" err="1"/>
              <a:t>horizontal</a:t>
            </a:r>
            <a:r>
              <a:rPr lang="nl-BE" baseline="0" dirty="0"/>
              <a:t> </a:t>
            </a:r>
            <a:r>
              <a:rPr lang="nl-BE" baseline="0" dirty="0" err="1"/>
              <a:t>axis</a:t>
            </a:r>
            <a:r>
              <a:rPr lang="nl-BE" baseline="0" dirty="0"/>
              <a:t> CLICK : past, present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future</a:t>
            </a:r>
            <a:r>
              <a:rPr lang="nl-BE" baseline="0" dirty="0"/>
              <a:t>.</a:t>
            </a:r>
          </a:p>
          <a:p>
            <a:r>
              <a:rPr lang="nl-BE" dirty="0"/>
              <a:t>Part</a:t>
            </a:r>
            <a:r>
              <a:rPr lang="nl-BE" baseline="0" dirty="0"/>
              <a:t> of </a:t>
            </a:r>
            <a:r>
              <a:rPr lang="nl-BE" baseline="0" dirty="0" err="1"/>
              <a:t>our</a:t>
            </a:r>
            <a:r>
              <a:rPr lang="nl-BE" baseline="0" dirty="0"/>
              <a:t> </a:t>
            </a:r>
            <a:r>
              <a:rPr lang="nl-BE" baseline="0" dirty="0" err="1"/>
              <a:t>reality</a:t>
            </a:r>
            <a:r>
              <a:rPr lang="nl-BE" baseline="0" dirty="0"/>
              <a:t> is CLICK </a:t>
            </a:r>
            <a:r>
              <a:rPr lang="nl-BE" baseline="0" dirty="0" err="1"/>
              <a:t>conceived</a:t>
            </a:r>
            <a:r>
              <a:rPr lang="nl-BE" baseline="0" dirty="0"/>
              <a:t> of as real, </a:t>
            </a:r>
            <a:r>
              <a:rPr lang="nl-BE" baseline="0" dirty="0" err="1"/>
              <a:t>since</a:t>
            </a:r>
            <a:r>
              <a:rPr lang="nl-BE" baseline="0" dirty="0"/>
              <a:t> </a:t>
            </a:r>
            <a:r>
              <a:rPr lang="nl-BE" baseline="0" dirty="0" err="1"/>
              <a:t>it</a:t>
            </a:r>
            <a:r>
              <a:rPr lang="nl-BE" baseline="0" dirty="0"/>
              <a:t> </a:t>
            </a:r>
            <a:r>
              <a:rPr lang="nl-BE" baseline="0" dirty="0" err="1"/>
              <a:t>belongs</a:t>
            </a:r>
            <a:r>
              <a:rPr lang="nl-BE" baseline="0" dirty="0"/>
              <a:t> </a:t>
            </a:r>
            <a:r>
              <a:rPr lang="nl-BE" baseline="0" dirty="0" err="1"/>
              <a:t>to</a:t>
            </a:r>
            <a:r>
              <a:rPr lang="nl-BE" baseline="0" dirty="0"/>
              <a:t> </a:t>
            </a:r>
            <a:r>
              <a:rPr lang="nl-BE" baseline="0" dirty="0" err="1"/>
              <a:t>our</a:t>
            </a:r>
            <a:r>
              <a:rPr lang="nl-BE" baseline="0" dirty="0"/>
              <a:t> </a:t>
            </a:r>
            <a:r>
              <a:rPr lang="nl-BE" baseline="0" dirty="0" err="1"/>
              <a:t>own</a:t>
            </a:r>
            <a:r>
              <a:rPr lang="nl-BE" baseline="0" dirty="0"/>
              <a:t>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therefore</a:t>
            </a:r>
            <a:r>
              <a:rPr lang="nl-BE" baseline="0" dirty="0"/>
              <a:t> CLICK </a:t>
            </a:r>
            <a:r>
              <a:rPr lang="nl-BE" baseline="0" dirty="0" err="1"/>
              <a:t>known</a:t>
            </a:r>
            <a:r>
              <a:rPr lang="nl-BE" baseline="0" dirty="0"/>
              <a:t> </a:t>
            </a:r>
            <a:r>
              <a:rPr lang="nl-BE" baseline="0" dirty="0" err="1"/>
              <a:t>experience</a:t>
            </a:r>
            <a:r>
              <a:rPr lang="nl-BE" baseline="0" dirty="0"/>
              <a:t>, but </a:t>
            </a:r>
            <a:r>
              <a:rPr lang="nl-BE" baseline="0" dirty="0" err="1"/>
              <a:t>obviously</a:t>
            </a:r>
            <a:r>
              <a:rPr lang="nl-BE" baseline="0" dirty="0"/>
              <a:t>, we </a:t>
            </a:r>
            <a:r>
              <a:rPr lang="nl-BE" baseline="0" dirty="0" err="1"/>
              <a:t>cannot</a:t>
            </a:r>
            <a:r>
              <a:rPr lang="nl-BE" baseline="0" dirty="0"/>
              <a:t> </a:t>
            </a:r>
            <a:r>
              <a:rPr lang="nl-BE" baseline="0" dirty="0" err="1"/>
              <a:t>know</a:t>
            </a:r>
            <a:r>
              <a:rPr lang="nl-BE" baseline="0" dirty="0"/>
              <a:t>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conceive</a:t>
            </a:r>
            <a:r>
              <a:rPr lang="nl-BE" baseline="0" dirty="0"/>
              <a:t> of </a:t>
            </a:r>
            <a:r>
              <a:rPr lang="nl-BE" baseline="0" dirty="0" err="1"/>
              <a:t>every</a:t>
            </a:r>
            <a:r>
              <a:rPr lang="nl-BE" baseline="0" dirty="0"/>
              <a:t> aspect in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conceptual</a:t>
            </a:r>
            <a:r>
              <a:rPr lang="nl-BE" baseline="0" dirty="0"/>
              <a:t> </a:t>
            </a:r>
            <a:r>
              <a:rPr lang="nl-BE" baseline="0" dirty="0" err="1"/>
              <a:t>world</a:t>
            </a:r>
            <a:r>
              <a:rPr lang="nl-BE" baseline="0" dirty="0"/>
              <a:t>, </a:t>
            </a:r>
            <a:r>
              <a:rPr lang="nl-BE" baseline="0" dirty="0" err="1"/>
              <a:t>so</a:t>
            </a:r>
            <a:r>
              <a:rPr lang="nl-BE" baseline="0" dirty="0"/>
              <a:t> </a:t>
            </a:r>
            <a:r>
              <a:rPr lang="nl-BE" baseline="0" dirty="0" err="1"/>
              <a:t>there</a:t>
            </a:r>
            <a:r>
              <a:rPr lang="nl-BE" baseline="0" dirty="0"/>
              <a:t> is a large </a:t>
            </a:r>
            <a:r>
              <a:rPr lang="nl-BE" baseline="0" dirty="0" err="1"/>
              <a:t>portion</a:t>
            </a:r>
            <a:r>
              <a:rPr lang="nl-BE" baseline="0" dirty="0"/>
              <a:t> of CLICK </a:t>
            </a:r>
            <a:r>
              <a:rPr lang="nl-BE" baseline="0" dirty="0" err="1"/>
              <a:t>unknown</a:t>
            </a:r>
            <a:r>
              <a:rPr lang="nl-BE" baseline="0" dirty="0"/>
              <a:t> </a:t>
            </a:r>
            <a:r>
              <a:rPr lang="nl-BE" baseline="0" dirty="0" err="1"/>
              <a:t>reality</a:t>
            </a:r>
            <a:r>
              <a:rPr lang="nl-BE" baseline="0" dirty="0"/>
              <a:t>. The </a:t>
            </a:r>
            <a:r>
              <a:rPr lang="nl-BE" baseline="0" dirty="0" err="1"/>
              <a:t>known</a:t>
            </a:r>
            <a:r>
              <a:rPr lang="nl-BE" baseline="0" dirty="0"/>
              <a:t> </a:t>
            </a:r>
            <a:r>
              <a:rPr lang="nl-BE" baseline="0" dirty="0" err="1"/>
              <a:t>world</a:t>
            </a:r>
            <a:r>
              <a:rPr lang="nl-BE" baseline="0" dirty="0"/>
              <a:t> is </a:t>
            </a:r>
            <a:r>
              <a:rPr lang="nl-BE" baseline="0" dirty="0" err="1"/>
              <a:t>mapped</a:t>
            </a:r>
            <a:r>
              <a:rPr lang="nl-BE" baseline="0" dirty="0"/>
              <a:t> on </a:t>
            </a:r>
            <a:r>
              <a:rPr lang="nl-BE" baseline="0" dirty="0" err="1"/>
              <a:t>the</a:t>
            </a:r>
            <a:r>
              <a:rPr lang="nl-BE" baseline="0" dirty="0"/>
              <a:t> time zones: </a:t>
            </a:r>
            <a:r>
              <a:rPr lang="nl-BE" baseline="0" dirty="0" err="1"/>
              <a:t>the</a:t>
            </a:r>
            <a:r>
              <a:rPr lang="nl-BE" baseline="0" dirty="0"/>
              <a:t> CLICK </a:t>
            </a:r>
            <a:r>
              <a:rPr lang="nl-BE" baseline="0" dirty="0" err="1"/>
              <a:t>conceived</a:t>
            </a:r>
            <a:r>
              <a:rPr lang="nl-BE" baseline="0" dirty="0"/>
              <a:t> past </a:t>
            </a:r>
            <a:r>
              <a:rPr lang="nl-BE" baseline="0" dirty="0" err="1"/>
              <a:t>reality</a:t>
            </a:r>
            <a:r>
              <a:rPr lang="nl-BE" baseline="0" dirty="0"/>
              <a:t>, CLICK </a:t>
            </a:r>
            <a:r>
              <a:rPr lang="nl-BE" baseline="0" dirty="0" err="1"/>
              <a:t>current</a:t>
            </a:r>
            <a:r>
              <a:rPr lang="nl-BE" baseline="0" dirty="0"/>
              <a:t> present </a:t>
            </a:r>
            <a:r>
              <a:rPr lang="nl-BE" baseline="0" dirty="0" err="1"/>
              <a:t>reality</a:t>
            </a:r>
            <a:r>
              <a:rPr lang="nl-BE" baseline="0" dirty="0"/>
              <a:t> (</a:t>
            </a:r>
            <a:r>
              <a:rPr lang="nl-BE" baseline="0" dirty="0" err="1"/>
              <a:t>immediate</a:t>
            </a:r>
            <a:r>
              <a:rPr lang="nl-BE" baseline="0" dirty="0"/>
              <a:t> or </a:t>
            </a:r>
            <a:r>
              <a:rPr lang="nl-BE" baseline="0" dirty="0" err="1"/>
              <a:t>not</a:t>
            </a:r>
            <a:r>
              <a:rPr lang="nl-BE" baseline="0" dirty="0"/>
              <a:t>),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then</a:t>
            </a:r>
            <a:r>
              <a:rPr lang="nl-BE" baseline="0" dirty="0"/>
              <a:t>, </a:t>
            </a:r>
            <a:r>
              <a:rPr lang="nl-BE" baseline="0" dirty="0" err="1"/>
              <a:t>the</a:t>
            </a:r>
            <a:r>
              <a:rPr lang="nl-BE" baseline="0" dirty="0"/>
              <a:t> CLICK </a:t>
            </a:r>
            <a:r>
              <a:rPr lang="nl-BE" baseline="0" dirty="0" err="1"/>
              <a:t>future</a:t>
            </a:r>
            <a:r>
              <a:rPr lang="nl-BE" baseline="0" dirty="0"/>
              <a:t>, as a zone on </a:t>
            </a:r>
            <a:r>
              <a:rPr lang="nl-BE" baseline="0" dirty="0" err="1"/>
              <a:t>which</a:t>
            </a:r>
            <a:r>
              <a:rPr lang="nl-BE" baseline="0" dirty="0"/>
              <a:t> we </a:t>
            </a:r>
            <a:r>
              <a:rPr lang="nl-BE" baseline="0" dirty="0" err="1"/>
              <a:t>may</a:t>
            </a:r>
            <a:r>
              <a:rPr lang="nl-BE" baseline="0" dirty="0"/>
              <a:t> project </a:t>
            </a:r>
            <a:r>
              <a:rPr lang="nl-BE" baseline="0" dirty="0" err="1"/>
              <a:t>the</a:t>
            </a:r>
            <a:r>
              <a:rPr lang="nl-BE" baseline="0" dirty="0"/>
              <a:t> extension of present </a:t>
            </a:r>
            <a:r>
              <a:rPr lang="nl-BE" baseline="0" dirty="0" err="1"/>
              <a:t>reality</a:t>
            </a:r>
            <a:r>
              <a:rPr lang="nl-BE" baseline="0" dirty="0"/>
              <a:t>. Apart </a:t>
            </a:r>
            <a:r>
              <a:rPr lang="nl-BE" baseline="0" dirty="0" err="1"/>
              <a:t>from</a:t>
            </a:r>
            <a:r>
              <a:rPr lang="nl-BE" baseline="0" dirty="0"/>
              <a:t> realis, we </a:t>
            </a:r>
            <a:r>
              <a:rPr lang="nl-BE" baseline="0" dirty="0" err="1"/>
              <a:t>dispose</a:t>
            </a:r>
            <a:r>
              <a:rPr lang="nl-BE" baseline="0" dirty="0"/>
              <a:t> of </a:t>
            </a:r>
            <a:r>
              <a:rPr lang="nl-BE" baseline="0" dirty="0" err="1"/>
              <a:t>modal</a:t>
            </a:r>
            <a:r>
              <a:rPr lang="nl-BE" baseline="0" dirty="0"/>
              <a:t> </a:t>
            </a:r>
            <a:r>
              <a:rPr lang="nl-BE" baseline="0" dirty="0" err="1"/>
              <a:t>variations</a:t>
            </a:r>
            <a:r>
              <a:rPr lang="nl-BE" baseline="0" dirty="0"/>
              <a:t> on a “</a:t>
            </a:r>
            <a:r>
              <a:rPr lang="nl-BE" baseline="0" dirty="0" err="1"/>
              <a:t>diagonal</a:t>
            </a:r>
            <a:r>
              <a:rPr lang="nl-BE" baseline="0" dirty="0"/>
              <a:t>” </a:t>
            </a:r>
            <a:r>
              <a:rPr lang="nl-BE" baseline="0" dirty="0" err="1"/>
              <a:t>axis</a:t>
            </a:r>
            <a:r>
              <a:rPr lang="nl-BE" baseline="0" dirty="0"/>
              <a:t>: </a:t>
            </a:r>
            <a:r>
              <a:rPr lang="nl-BE" baseline="0" dirty="0" err="1"/>
              <a:t>where</a:t>
            </a:r>
            <a:r>
              <a:rPr lang="nl-BE" baseline="0" dirty="0"/>
              <a:t> we </a:t>
            </a:r>
            <a:r>
              <a:rPr lang="nl-BE" baseline="0" dirty="0" err="1"/>
              <a:t>think</a:t>
            </a:r>
            <a:r>
              <a:rPr lang="nl-BE" baseline="0" dirty="0"/>
              <a:t> of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world</a:t>
            </a:r>
            <a:r>
              <a:rPr lang="nl-BE" baseline="0" dirty="0"/>
              <a:t> </a:t>
            </a:r>
            <a:r>
              <a:rPr lang="nl-BE" baseline="0" dirty="0" err="1"/>
              <a:t>not</a:t>
            </a:r>
            <a:r>
              <a:rPr lang="nl-BE" baseline="0" dirty="0"/>
              <a:t> in </a:t>
            </a:r>
            <a:r>
              <a:rPr lang="nl-BE" baseline="0" dirty="0" err="1"/>
              <a:t>terms</a:t>
            </a:r>
            <a:r>
              <a:rPr lang="nl-BE" baseline="0" dirty="0"/>
              <a:t> of </a:t>
            </a:r>
            <a:r>
              <a:rPr lang="nl-BE" baseline="0" dirty="0" err="1"/>
              <a:t>reality</a:t>
            </a:r>
            <a:r>
              <a:rPr lang="nl-BE" baseline="0" dirty="0"/>
              <a:t> but of CLICK </a:t>
            </a:r>
            <a:r>
              <a:rPr lang="nl-BE" baseline="0" dirty="0" err="1"/>
              <a:t>potentiality</a:t>
            </a:r>
            <a:r>
              <a:rPr lang="nl-BE" baseline="0" dirty="0"/>
              <a:t>, on </a:t>
            </a:r>
            <a:r>
              <a:rPr lang="nl-BE" baseline="0" dirty="0" err="1"/>
              <a:t>the</a:t>
            </a:r>
            <a:r>
              <a:rPr lang="nl-BE" baseline="0" dirty="0"/>
              <a:t> right side of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diagonal</a:t>
            </a:r>
            <a:r>
              <a:rPr lang="nl-BE" baseline="0" dirty="0"/>
              <a:t> line, a </a:t>
            </a:r>
            <a:r>
              <a:rPr lang="nl-BE" baseline="0" dirty="0" err="1"/>
              <a:t>potentiality</a:t>
            </a:r>
            <a:r>
              <a:rPr lang="nl-BE" baseline="0" dirty="0"/>
              <a:t> </a:t>
            </a:r>
            <a:r>
              <a:rPr lang="nl-BE" baseline="0" dirty="0" err="1"/>
              <a:t>which</a:t>
            </a:r>
            <a:r>
              <a:rPr lang="nl-BE" baseline="0" dirty="0"/>
              <a:t> </a:t>
            </a:r>
            <a:r>
              <a:rPr lang="nl-BE" baseline="0" dirty="0" err="1"/>
              <a:t>belongs</a:t>
            </a:r>
            <a:r>
              <a:rPr lang="nl-BE" baseline="0" dirty="0"/>
              <a:t> </a:t>
            </a:r>
            <a:r>
              <a:rPr lang="nl-BE" baseline="0" dirty="0" err="1"/>
              <a:t>to</a:t>
            </a:r>
            <a:r>
              <a:rPr lang="nl-BE" baseline="0" dirty="0"/>
              <a:t> </a:t>
            </a:r>
            <a:r>
              <a:rPr lang="nl-BE" baseline="0" dirty="0" err="1"/>
              <a:t>both</a:t>
            </a:r>
            <a:r>
              <a:rPr lang="nl-BE" baseline="0" dirty="0"/>
              <a:t> present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future</a:t>
            </a:r>
            <a:r>
              <a:rPr lang="nl-BE" baseline="0" dirty="0"/>
              <a:t>, </a:t>
            </a:r>
            <a:r>
              <a:rPr lang="nl-BE" baseline="0" dirty="0" err="1"/>
              <a:t>and</a:t>
            </a:r>
            <a:r>
              <a:rPr lang="nl-BE" baseline="0" dirty="0"/>
              <a:t> on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other</a:t>
            </a:r>
            <a:r>
              <a:rPr lang="nl-BE" baseline="0" dirty="0"/>
              <a:t> side CLICK irrealis, </a:t>
            </a:r>
            <a:r>
              <a:rPr lang="nl-BE" baseline="0" dirty="0" err="1"/>
              <a:t>the</a:t>
            </a:r>
            <a:r>
              <a:rPr lang="nl-BE" baseline="0" dirty="0"/>
              <a:t> zone of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unreal</a:t>
            </a:r>
            <a:r>
              <a:rPr lang="nl-BE" baseline="0" dirty="0"/>
              <a:t>, </a:t>
            </a:r>
            <a:r>
              <a:rPr lang="nl-BE" baseline="0" dirty="0" err="1"/>
              <a:t>left</a:t>
            </a:r>
            <a:r>
              <a:rPr lang="nl-BE" baseline="0" dirty="0"/>
              <a:t> of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diagonal</a:t>
            </a:r>
            <a:r>
              <a:rPr lang="nl-BE" baseline="0" dirty="0"/>
              <a:t>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outside</a:t>
            </a:r>
            <a:r>
              <a:rPr lang="nl-BE" baseline="0" dirty="0"/>
              <a:t> of </a:t>
            </a:r>
            <a:r>
              <a:rPr lang="nl-BE" baseline="0" dirty="0" err="1"/>
              <a:t>the</a:t>
            </a:r>
            <a:r>
              <a:rPr lang="nl-BE" baseline="0" dirty="0"/>
              <a:t> real </a:t>
            </a:r>
            <a:r>
              <a:rPr lang="nl-BE" baseline="0" dirty="0" err="1"/>
              <a:t>and</a:t>
            </a:r>
            <a:r>
              <a:rPr lang="nl-BE" baseline="0" dirty="0"/>
              <a:t> </a:t>
            </a:r>
            <a:r>
              <a:rPr lang="nl-BE" baseline="0" dirty="0" err="1"/>
              <a:t>potential</a:t>
            </a:r>
            <a:r>
              <a:rPr lang="nl-BE" baseline="0" dirty="0"/>
              <a:t> </a:t>
            </a:r>
            <a:r>
              <a:rPr lang="nl-BE" baseline="0" dirty="0" err="1"/>
              <a:t>spheres</a:t>
            </a:r>
            <a:r>
              <a:rPr lang="nl-BE" baseline="0" dirty="0"/>
              <a:t>. </a:t>
            </a:r>
            <a:r>
              <a:rPr lang="nl-BE" baseline="0" dirty="0" err="1"/>
              <a:t>Note</a:t>
            </a:r>
            <a:r>
              <a:rPr lang="nl-BE" baseline="0" dirty="0"/>
              <a:t> </a:t>
            </a:r>
            <a:r>
              <a:rPr lang="nl-BE" baseline="0" dirty="0" err="1"/>
              <a:t>that</a:t>
            </a:r>
            <a:r>
              <a:rPr lang="nl-BE" baseline="0" dirty="0"/>
              <a:t> </a:t>
            </a:r>
            <a:r>
              <a:rPr lang="nl-BE" baseline="0" dirty="0" err="1"/>
              <a:t>fur</a:t>
            </a:r>
            <a:r>
              <a:rPr lang="nl-BE" baseline="0" dirty="0"/>
              <a:t>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future</a:t>
            </a:r>
            <a:r>
              <a:rPr lang="nl-BE" baseline="0" dirty="0"/>
              <a:t> non-</a:t>
            </a:r>
            <a:r>
              <a:rPr lang="nl-BE" baseline="0" dirty="0" err="1"/>
              <a:t>reality</a:t>
            </a:r>
            <a:r>
              <a:rPr lang="nl-BE" baseline="0" dirty="0"/>
              <a:t> </a:t>
            </a:r>
            <a:r>
              <a:rPr lang="nl-BE" baseline="0" dirty="0" err="1"/>
              <a:t>contains</a:t>
            </a:r>
            <a:r>
              <a:rPr lang="nl-BE" baseline="0" dirty="0"/>
              <a:t> </a:t>
            </a:r>
            <a:r>
              <a:rPr lang="nl-BE" baseline="0" dirty="0" err="1"/>
              <a:t>both</a:t>
            </a:r>
            <a:r>
              <a:rPr lang="nl-BE" baseline="0" dirty="0"/>
              <a:t>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impossible</a:t>
            </a:r>
            <a:r>
              <a:rPr lang="nl-BE" baseline="0" dirty="0"/>
              <a:t>, as well </a:t>
            </a:r>
            <a:r>
              <a:rPr lang="nl-BE" baseline="0" dirty="0" err="1"/>
              <a:t>what</a:t>
            </a:r>
            <a:r>
              <a:rPr lang="nl-BE" baseline="0" dirty="0"/>
              <a:t> </a:t>
            </a:r>
            <a:r>
              <a:rPr lang="nl-BE" baseline="0" dirty="0" err="1"/>
              <a:t>what</a:t>
            </a:r>
            <a:r>
              <a:rPr lang="nl-BE" baseline="0" dirty="0"/>
              <a:t> we do </a:t>
            </a:r>
            <a:r>
              <a:rPr lang="nl-BE" baseline="0" dirty="0" err="1"/>
              <a:t>yet</a:t>
            </a:r>
            <a:r>
              <a:rPr lang="nl-BE" baseline="0" dirty="0"/>
              <a:t> </a:t>
            </a:r>
            <a:r>
              <a:rPr lang="nl-BE" baseline="0" dirty="0" err="1"/>
              <a:t>not</a:t>
            </a:r>
            <a:r>
              <a:rPr lang="nl-BE" baseline="0" dirty="0"/>
              <a:t> </a:t>
            </a:r>
            <a:r>
              <a:rPr lang="nl-BE" baseline="0" dirty="0" err="1"/>
              <a:t>know</a:t>
            </a:r>
            <a:r>
              <a:rPr lang="nl-BE" baseline="0" dirty="0"/>
              <a:t>, </a:t>
            </a:r>
            <a:r>
              <a:rPr lang="nl-BE" baseline="0" dirty="0" err="1"/>
              <a:t>for</a:t>
            </a:r>
            <a:r>
              <a:rPr lang="nl-BE" baseline="0" dirty="0"/>
              <a:t> we do </a:t>
            </a:r>
            <a:r>
              <a:rPr lang="nl-BE" baseline="0" dirty="0" err="1"/>
              <a:t>not</a:t>
            </a:r>
            <a:r>
              <a:rPr lang="nl-BE" baseline="0" dirty="0"/>
              <a:t> </a:t>
            </a:r>
            <a:r>
              <a:rPr lang="nl-BE" baseline="0" dirty="0" err="1"/>
              <a:t>know</a:t>
            </a:r>
            <a:r>
              <a:rPr lang="nl-BE" baseline="0" dirty="0"/>
              <a:t> </a:t>
            </a:r>
            <a:r>
              <a:rPr lang="nl-BE" baseline="0" dirty="0" err="1"/>
              <a:t>what</a:t>
            </a:r>
            <a:r>
              <a:rPr lang="nl-BE" baseline="0" dirty="0"/>
              <a:t> is </a:t>
            </a:r>
            <a:r>
              <a:rPr lang="nl-BE" baseline="0" dirty="0" err="1"/>
              <a:t>going</a:t>
            </a:r>
            <a:r>
              <a:rPr lang="nl-BE" baseline="0" dirty="0"/>
              <a:t> </a:t>
            </a:r>
            <a:r>
              <a:rPr lang="nl-BE" baseline="0" dirty="0" err="1"/>
              <a:t>to</a:t>
            </a:r>
            <a:r>
              <a:rPr lang="nl-BE" baseline="0" dirty="0"/>
              <a:t> happen in </a:t>
            </a:r>
            <a:r>
              <a:rPr lang="nl-BE" baseline="0" dirty="0" err="1"/>
              <a:t>the</a:t>
            </a:r>
            <a:r>
              <a:rPr lang="nl-BE" baseline="0" dirty="0"/>
              <a:t> </a:t>
            </a:r>
            <a:r>
              <a:rPr lang="nl-BE" baseline="0" dirty="0" err="1"/>
              <a:t>future</a:t>
            </a:r>
            <a:r>
              <a:rPr lang="nl-BE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D1300-D45B-4FDC-ADC7-0FF88C53E46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07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Here’s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composite</a:t>
            </a:r>
            <a:endParaRPr lang="nl-BE" dirty="0"/>
          </a:p>
          <a:p>
            <a:r>
              <a:rPr lang="nl-BE" dirty="0"/>
              <a:t>Kubus toevoegen 3D </a:t>
            </a:r>
            <a:r>
              <a:rPr lang="nl-BE" dirty="0" err="1"/>
              <a:t>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D1300-D45B-4FDC-ADC7-0FF88C53E46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948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B31372-492F-4B14-8FCB-4178C2D32AD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347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18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dirty="0"/>
              <a:t>The</a:t>
            </a:r>
            <a:r>
              <a:rPr lang="nl-NL" baseline="0" dirty="0"/>
              <a:t> </a:t>
            </a:r>
            <a:r>
              <a:rPr lang="nl-NL" baseline="0" dirty="0" err="1"/>
              <a:t>conceptualization</a:t>
            </a:r>
            <a:r>
              <a:rPr lang="nl-NL" baseline="0" dirty="0"/>
              <a:t> of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future</a:t>
            </a:r>
            <a:r>
              <a:rPr lang="nl-NL" baseline="0" dirty="0"/>
              <a:t> takes </a:t>
            </a:r>
            <a:r>
              <a:rPr lang="nl-NL" baseline="0" dirty="0" err="1"/>
              <a:t>places</a:t>
            </a:r>
            <a:r>
              <a:rPr lang="nl-NL" baseline="0" dirty="0"/>
              <a:t> at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interplay</a:t>
            </a:r>
            <a:r>
              <a:rPr lang="nl-NL" baseline="0" dirty="0"/>
              <a:t> of </a:t>
            </a:r>
            <a:r>
              <a:rPr lang="nl-NL" baseline="0" dirty="0" err="1"/>
              <a:t>three</a:t>
            </a:r>
            <a:r>
              <a:rPr lang="nl-NL" baseline="0" dirty="0"/>
              <a:t> major </a:t>
            </a:r>
            <a:r>
              <a:rPr lang="nl-NL" baseline="0" dirty="0" err="1"/>
              <a:t>dimensions</a:t>
            </a:r>
            <a:endParaRPr lang="nl-NL" baseline="0" dirty="0"/>
          </a:p>
          <a:p>
            <a:pPr eaLnBrk="1" hangingPunct="1"/>
            <a:r>
              <a:rPr lang="nl-NL" baseline="0" dirty="0"/>
              <a:t>GOOI EVA ER OVERAL UIT</a:t>
            </a:r>
          </a:p>
        </p:txBody>
      </p:sp>
    </p:spTree>
    <p:extLst>
      <p:ext uri="{BB962C8B-B14F-4D97-AF65-F5344CB8AC3E}">
        <p14:creationId xmlns:p14="http://schemas.microsoft.com/office/powerpoint/2010/main" val="106020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19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dirty="0"/>
              <a:t>The</a:t>
            </a:r>
            <a:r>
              <a:rPr lang="nl-NL" baseline="0" dirty="0"/>
              <a:t> </a:t>
            </a:r>
            <a:r>
              <a:rPr lang="nl-NL" baseline="0" dirty="0" err="1"/>
              <a:t>conceptualization</a:t>
            </a:r>
            <a:r>
              <a:rPr lang="nl-NL" baseline="0" dirty="0"/>
              <a:t> of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future</a:t>
            </a:r>
            <a:r>
              <a:rPr lang="nl-NL" baseline="0" dirty="0"/>
              <a:t> takes </a:t>
            </a:r>
            <a:r>
              <a:rPr lang="nl-NL" baseline="0" dirty="0" err="1"/>
              <a:t>places</a:t>
            </a:r>
            <a:r>
              <a:rPr lang="nl-NL" baseline="0" dirty="0"/>
              <a:t> at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interplay</a:t>
            </a:r>
            <a:r>
              <a:rPr lang="nl-NL" baseline="0" dirty="0"/>
              <a:t> of </a:t>
            </a:r>
            <a:r>
              <a:rPr lang="nl-NL" baseline="0" dirty="0" err="1"/>
              <a:t>three</a:t>
            </a:r>
            <a:r>
              <a:rPr lang="nl-NL" baseline="0" dirty="0"/>
              <a:t> major </a:t>
            </a:r>
            <a:r>
              <a:rPr lang="nl-NL" baseline="0" dirty="0" err="1"/>
              <a:t>dimensions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0479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A55432-5D6F-49B7-AE20-5DE4FFF5A765}" type="slidenum">
              <a:rPr lang="en-US" smtClean="0"/>
              <a:pPr eaLnBrk="1" hangingPunct="1"/>
              <a:t>20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21617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68768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22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365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808E0D-774B-4BCE-9867-0219EA7F4CBB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/>
              <a:t>Ladies and gentlemen, here’s the outline of my talk.</a:t>
            </a:r>
          </a:p>
        </p:txBody>
      </p:sp>
    </p:spTree>
    <p:extLst>
      <p:ext uri="{BB962C8B-B14F-4D97-AF65-F5344CB8AC3E}">
        <p14:creationId xmlns:p14="http://schemas.microsoft.com/office/powerpoint/2010/main" val="26075616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23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22066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24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17484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25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09224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26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60001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27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62039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8169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29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5328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30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5180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6089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32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6719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1755F8-7BBB-4B2E-B848-C8F3FD54018A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12345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33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3598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34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461277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35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3125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36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81950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37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03755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38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73467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808E0D-774B-4BCE-9867-0219EA7F4CBB}" type="slidenum">
              <a:rPr lang="en-US" smtClean="0"/>
              <a:pPr eaLnBrk="1" hangingPunct="1"/>
              <a:t>39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02753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40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08258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D1300-D45B-4FDC-ADC7-0FF88C53E46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981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D1300-D45B-4FDC-ADC7-0FF88C53E46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88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dirty="0" err="1"/>
              <a:t>Two</a:t>
            </a:r>
            <a:r>
              <a:rPr lang="nl-NL" dirty="0"/>
              <a:t> short</a:t>
            </a:r>
            <a:r>
              <a:rPr lang="nl-NL" baseline="0" dirty="0"/>
              <a:t> </a:t>
            </a:r>
            <a:r>
              <a:rPr lang="nl-NL" baseline="0" dirty="0" err="1"/>
              <a:t>notes</a:t>
            </a:r>
            <a:r>
              <a:rPr lang="nl-NL" baseline="0" dirty="0"/>
              <a:t> on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future</a:t>
            </a:r>
            <a:endParaRPr lang="nl-NL" baseline="0" dirty="0"/>
          </a:p>
          <a:p>
            <a:pPr eaLnBrk="1" hangingPunct="1"/>
            <a:r>
              <a:rPr lang="nl-NL" baseline="0" dirty="0"/>
              <a:t>Dutch gaan zullen </a:t>
            </a:r>
            <a:r>
              <a:rPr lang="nl-NL" baseline="0" dirty="0" err="1"/>
              <a:t>choice</a:t>
            </a:r>
            <a:r>
              <a:rPr lang="nl-NL" baseline="0" dirty="0"/>
              <a:t> </a:t>
            </a:r>
            <a:r>
              <a:rPr lang="nl-NL" baseline="0" dirty="0" err="1"/>
              <a:t>fo</a:t>
            </a:r>
            <a:r>
              <a:rPr lang="nl-NL" baseline="0" dirty="0"/>
              <a:t> </a:t>
            </a:r>
            <a:r>
              <a:rPr lang="nl-NL" baseline="0" dirty="0" err="1"/>
              <a:t>auxiliairy</a:t>
            </a:r>
            <a:r>
              <a:rPr lang="nl-NL" baseline="0" dirty="0"/>
              <a:t> </a:t>
            </a:r>
          </a:p>
          <a:p>
            <a:pPr eaLnBrk="1" hangingPunct="1"/>
            <a:r>
              <a:rPr lang="nl-NL" baseline="0" dirty="0"/>
              <a:t>Gaan e.g. </a:t>
            </a:r>
            <a:r>
              <a:rPr lang="nl-NL" baseline="0" dirty="0" err="1"/>
              <a:t>not</a:t>
            </a:r>
            <a:r>
              <a:rPr lang="nl-NL" baseline="0" dirty="0"/>
              <a:t> combine </a:t>
            </a:r>
            <a:r>
              <a:rPr lang="nl-NL" baseline="0" dirty="0" err="1"/>
              <a:t>with</a:t>
            </a:r>
            <a:r>
              <a:rPr lang="nl-NL" baseline="0" dirty="0"/>
              <a:t> </a:t>
            </a:r>
            <a:r>
              <a:rPr lang="nl-NL" baseline="0" dirty="0" err="1"/>
              <a:t>modal</a:t>
            </a:r>
            <a:r>
              <a:rPr lang="nl-NL" baseline="0" dirty="0"/>
              <a:t> </a:t>
            </a:r>
            <a:r>
              <a:rPr lang="nl-NL" baseline="0" dirty="0" err="1"/>
              <a:t>verb</a:t>
            </a:r>
            <a:endParaRPr lang="nl-NL" baseline="0" dirty="0"/>
          </a:p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6000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DAB50B-FA6A-4120-8EC1-D6CF9670E524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9602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672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3013C6-26DD-48DE-B4E3-8A32A90B0385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0128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0C8534-23E4-4405-A2F3-A5533729148C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dirty="0"/>
              <a:t>Will </a:t>
            </a:r>
            <a:r>
              <a:rPr lang="nl-NL" dirty="0" err="1"/>
              <a:t>explain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later on</a:t>
            </a:r>
          </a:p>
        </p:txBody>
      </p:sp>
    </p:spTree>
    <p:extLst>
      <p:ext uri="{BB962C8B-B14F-4D97-AF65-F5344CB8AC3E}">
        <p14:creationId xmlns:p14="http://schemas.microsoft.com/office/powerpoint/2010/main" val="75410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A55432-5D6F-49B7-AE20-5DE4FFF5A765}" type="slidenum">
              <a:rPr lang="en-US" smtClean="0"/>
              <a:pPr eaLnBrk="1" hangingPunct="1"/>
              <a:t>12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5808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D9CD0-E351-4C49-833E-D50EDDDECE1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8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1BCAB-092F-4200-BC4C-A022493FAD7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3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68D63-75EF-49C4-9245-83DF0D124A9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05E12-D0F2-4E56-BEEE-06C35567372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0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F32AC-2B13-42BE-8133-99417831478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62AD8-C588-416A-B9F4-277AA3BF943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9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CF8F6-FDEE-4E7B-B58C-6C345D611C9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DD1C1-832C-41BA-BE6C-7DA521883E0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6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B0818-DC35-48EC-B04C-DE7C338D1A1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A99B7-26A1-4AD1-BC99-1F27AE99A65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6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CD5F9-6BF6-464D-97BA-45B6A2C42D9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2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7B71911-6987-46A6-A8C2-C9274D40C1D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sambre@arts.kuleuven.be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81000" y="1226865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04800" y="1349375"/>
            <a:ext cx="8534400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imes New Roman" pitchFamily="18" charset="0"/>
              </a:rPr>
              <a:t>  </a:t>
            </a:r>
            <a:endParaRPr lang="en-GB" sz="2400">
              <a:latin typeface="Times New Roman" pitchFamily="18" charset="0"/>
            </a:endParaRPr>
          </a:p>
          <a:p>
            <a:pPr lvl="1">
              <a:spcBef>
                <a:spcPct val="50000"/>
              </a:spcBef>
            </a:pPr>
            <a:endParaRPr lang="en-GB" sz="2400">
              <a:latin typeface="Times New Roman" pitchFamily="18" charset="0"/>
            </a:endParaRPr>
          </a:p>
          <a:p>
            <a:pPr lvl="1">
              <a:spcBef>
                <a:spcPct val="50000"/>
              </a:spcBef>
            </a:pPr>
            <a:endParaRPr lang="en-GB" sz="2400">
              <a:latin typeface="Times New Roman" pitchFamily="18" charset="0"/>
            </a:endParaRPr>
          </a:p>
          <a:p>
            <a:pPr lvl="1">
              <a:spcBef>
                <a:spcPct val="50000"/>
              </a:spcBef>
            </a:pPr>
            <a:endParaRPr lang="en-GB" sz="2400">
              <a:latin typeface="Times New Roman" pitchFamily="18" charset="0"/>
            </a:endParaRPr>
          </a:p>
          <a:p>
            <a:pPr lvl="1">
              <a:spcBef>
                <a:spcPct val="50000"/>
              </a:spcBef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42875" y="1628800"/>
            <a:ext cx="87725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Garamond" pitchFamily="18" charset="0"/>
              </a:rPr>
              <a:t>CONSTRUCTING FUTURITY: 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atin typeface="Garamond" pitchFamily="18" charset="0"/>
              </a:rPr>
              <a:t>A CONTRASTIVE APPROACH </a:t>
            </a:r>
            <a:br>
              <a:rPr lang="en-US" sz="3200" b="1" dirty="0">
                <a:latin typeface="Garamond" pitchFamily="18" charset="0"/>
              </a:rPr>
            </a:br>
            <a:r>
              <a:rPr lang="en-US" sz="3200" b="1" dirty="0">
                <a:latin typeface="Garamond" pitchFamily="18" charset="0"/>
              </a:rPr>
              <a:t>TO L1 AND L2 DUTCH AND FRENCH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atin typeface="Garamond" pitchFamily="18" charset="0"/>
              </a:rPr>
              <a:t> </a:t>
            </a:r>
          </a:p>
        </p:txBody>
      </p:sp>
      <p:sp>
        <p:nvSpPr>
          <p:cNvPr id="2057" name="Line 11"/>
          <p:cNvSpPr>
            <a:spLocks noChangeShapeType="1"/>
          </p:cNvSpPr>
          <p:nvPr/>
        </p:nvSpPr>
        <p:spPr bwMode="auto">
          <a:xfrm>
            <a:off x="285750" y="691977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42875" y="4950747"/>
            <a:ext cx="8893621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200" b="1" dirty="0">
                <a:latin typeface="Garamond" pitchFamily="18" charset="0"/>
              </a:rPr>
              <a:t>Paul Sambre</a:t>
            </a:r>
            <a:r>
              <a:rPr lang="nl-BE" sz="2200" b="1" baseline="30000" dirty="0">
                <a:latin typeface="Garamond" pitchFamily="18" charset="0"/>
              </a:rPr>
              <a:t>1</a:t>
            </a:r>
            <a:r>
              <a:rPr lang="nl-BE" sz="2200" b="1" dirty="0">
                <a:latin typeface="Garamond" pitchFamily="18" charset="0"/>
              </a:rPr>
              <a:t>, Julien Perrez</a:t>
            </a:r>
            <a:r>
              <a:rPr lang="nl-BE" sz="2200" b="1" baseline="30000" dirty="0">
                <a:latin typeface="Garamond" pitchFamily="18" charset="0"/>
              </a:rPr>
              <a:t>2</a:t>
            </a:r>
            <a:r>
              <a:rPr lang="nl-BE" sz="2200" b="1" dirty="0">
                <a:latin typeface="Garamond" pitchFamily="18" charset="0"/>
              </a:rPr>
              <a:t>, Pascale Van Keirsbilck</a:t>
            </a:r>
            <a:r>
              <a:rPr lang="nl-BE" sz="2200" b="1" baseline="30000" dirty="0">
                <a:latin typeface="Garamond" pitchFamily="18" charset="0"/>
              </a:rPr>
              <a:t>1</a:t>
            </a:r>
            <a:r>
              <a:rPr lang="nl-BE" sz="2200" b="1" dirty="0">
                <a:latin typeface="Garamond" pitchFamily="18" charset="0"/>
              </a:rPr>
              <a:t>, Cornelia Wermuth</a:t>
            </a:r>
            <a:r>
              <a:rPr lang="nl-BE" sz="2200" b="1" baseline="30000" dirty="0">
                <a:latin typeface="Garamond" pitchFamily="18" charset="0"/>
              </a:rPr>
              <a:t>1</a:t>
            </a:r>
          </a:p>
          <a:p>
            <a:pPr algn="ctr" eaLnBrk="1" hangingPunct="1">
              <a:spcBef>
                <a:spcPct val="50000"/>
              </a:spcBef>
            </a:pPr>
            <a:r>
              <a:rPr lang="nl-BE" sz="2200" b="1" dirty="0">
                <a:latin typeface="Garamond" pitchFamily="18" charset="0"/>
              </a:rPr>
              <a:t>University of Leuven</a:t>
            </a:r>
            <a:r>
              <a:rPr lang="nl-BE" sz="2200" b="1" baseline="30000" dirty="0">
                <a:latin typeface="Garamond" pitchFamily="18" charset="0"/>
              </a:rPr>
              <a:t>1</a:t>
            </a:r>
          </a:p>
          <a:p>
            <a:pPr algn="ctr" eaLnBrk="1" hangingPunct="1">
              <a:spcBef>
                <a:spcPct val="50000"/>
              </a:spcBef>
            </a:pPr>
            <a:r>
              <a:rPr lang="nl-BE" sz="2200" b="1" dirty="0">
                <a:latin typeface="Garamond" pitchFamily="18" charset="0"/>
              </a:rPr>
              <a:t>University of Liège</a:t>
            </a:r>
            <a:r>
              <a:rPr lang="nl-BE" sz="2200" b="1" baseline="30000" dirty="0">
                <a:latin typeface="Garamond" pitchFamily="18" charset="0"/>
              </a:rPr>
              <a:t>2</a:t>
            </a:r>
          </a:p>
          <a:p>
            <a:pPr algn="ctr" eaLnBrk="1" hangingPunct="1">
              <a:spcBef>
                <a:spcPct val="50000"/>
              </a:spcBef>
            </a:pPr>
            <a:r>
              <a:rPr lang="nl-BE" sz="2200" b="1" dirty="0">
                <a:latin typeface="Garamond" pitchFamily="18" charset="0"/>
              </a:rPr>
              <a:t>Belgium</a:t>
            </a:r>
            <a:endParaRPr lang="en-US" sz="2200" b="1" dirty="0">
              <a:latin typeface="Garamond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85750" y="188640"/>
            <a:ext cx="85725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200" b="1" dirty="0">
                <a:solidFill>
                  <a:schemeClr val="bg2"/>
                </a:solidFill>
                <a:latin typeface="Garamond" pitchFamily="18" charset="0"/>
              </a:rPr>
              <a:t>CALP3 University of Texas at Austin – </a:t>
            </a:r>
            <a:r>
              <a:rPr lang="nl-BE" sz="2200" b="1" dirty="0" err="1">
                <a:solidFill>
                  <a:schemeClr val="bg2"/>
                </a:solidFill>
                <a:latin typeface="Garamond" pitchFamily="18" charset="0"/>
              </a:rPr>
              <a:t>February</a:t>
            </a:r>
            <a:r>
              <a:rPr lang="nl-BE" sz="2200" b="1" dirty="0">
                <a:solidFill>
                  <a:schemeClr val="bg2"/>
                </a:solidFill>
                <a:latin typeface="Garamond" pitchFamily="18" charset="0"/>
              </a:rPr>
              <a:t> 2018</a:t>
            </a: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19980" y="4950747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1680" y="5517232"/>
            <a:ext cx="2590800" cy="11334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5562478"/>
            <a:ext cx="2916957" cy="104298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5210" y="3364054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9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3. Corpus </a:t>
            </a:r>
            <a:r>
              <a:rPr lang="nl-BE" sz="3200" b="1" i="1" dirty="0" err="1">
                <a:latin typeface="Garamond" pitchFamily="18" charset="0"/>
              </a:rPr>
              <a:t>Future</a:t>
            </a:r>
            <a:r>
              <a:rPr lang="nl-BE" sz="3200" b="1" i="1" dirty="0">
                <a:latin typeface="Garamond" pitchFamily="18" charset="0"/>
              </a:rPr>
              <a:t> talk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>
            <a:off x="285749" y="84297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1303674"/>
            <a:ext cx="10752600" cy="349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710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3. Corpus </a:t>
            </a:r>
            <a:r>
              <a:rPr lang="nl-BE" sz="3200" b="1" i="1" dirty="0" err="1">
                <a:latin typeface="Garamond" pitchFamily="18" charset="0"/>
              </a:rPr>
              <a:t>Future</a:t>
            </a:r>
            <a:r>
              <a:rPr lang="nl-BE" sz="3200" b="1" i="1" dirty="0">
                <a:latin typeface="Garamond" pitchFamily="18" charset="0"/>
              </a:rPr>
              <a:t> talk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>
            <a:off x="285749" y="84297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6495" y="980728"/>
            <a:ext cx="4775985" cy="58772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172401" y="2204864"/>
            <a:ext cx="685848" cy="309634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13743" y="1025484"/>
            <a:ext cx="3422153" cy="707886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85% of FUT 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 err="1">
                <a:latin typeface="Garamond" pitchFamily="18" charset="0"/>
              </a:rPr>
              <a:t>balanced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for</a:t>
            </a:r>
            <a:r>
              <a:rPr lang="nl-BE" sz="2000" b="1" dirty="0">
                <a:latin typeface="Garamond" pitchFamily="18" charset="0"/>
              </a:rPr>
              <a:t> NL-FR</a:t>
            </a:r>
          </a:p>
        </p:txBody>
      </p:sp>
      <p:sp>
        <p:nvSpPr>
          <p:cNvPr id="8" name="Rectangle 7"/>
          <p:cNvSpPr/>
          <p:nvPr/>
        </p:nvSpPr>
        <p:spPr>
          <a:xfrm>
            <a:off x="6372200" y="6309320"/>
            <a:ext cx="2520280" cy="548680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0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461664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Context: dynamics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Objectives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>
                <a:latin typeface="Garamond" pitchFamily="18" charset="0"/>
              </a:rPr>
              <a:t>Framework: </a:t>
            </a:r>
            <a:br>
              <a:rPr lang="nl-BE" sz="2800" b="1" dirty="0">
                <a:latin typeface="Garamond" pitchFamily="18" charset="0"/>
              </a:rPr>
            </a:br>
            <a:r>
              <a:rPr lang="nl-BE" sz="2800" b="1" dirty="0">
                <a:latin typeface="Garamond" pitchFamily="18" charset="0"/>
              </a:rPr>
              <a:t>	</a:t>
            </a:r>
            <a:r>
              <a:rPr lang="nl-BE" sz="2800" b="1" dirty="0" err="1">
                <a:latin typeface="Garamond" pitchFamily="18" charset="0"/>
              </a:rPr>
              <a:t>conceptual</a:t>
            </a:r>
            <a:r>
              <a:rPr lang="nl-BE" sz="2800" b="1" dirty="0">
                <a:latin typeface="Garamond" pitchFamily="18" charset="0"/>
              </a:rPr>
              <a:t> </a:t>
            </a:r>
            <a:r>
              <a:rPr lang="nl-BE" sz="2800" b="1" dirty="0" err="1">
                <a:latin typeface="Garamond" pitchFamily="18" charset="0"/>
              </a:rPr>
              <a:t>epistemic</a:t>
            </a:r>
            <a:r>
              <a:rPr lang="nl-BE" sz="2800" b="1" dirty="0">
                <a:latin typeface="Garamond" pitchFamily="18" charset="0"/>
              </a:rPr>
              <a:t> CG model</a:t>
            </a:r>
            <a:br>
              <a:rPr lang="nl-BE" sz="2800" b="1" dirty="0">
                <a:latin typeface="Garamond" pitchFamily="18" charset="0"/>
              </a:rPr>
            </a:br>
            <a:r>
              <a:rPr lang="nl-BE" sz="2800" b="1" dirty="0">
                <a:latin typeface="Garamond" pitchFamily="18" charset="0"/>
              </a:rPr>
              <a:t>	</a:t>
            </a:r>
            <a:r>
              <a:rPr lang="nl-BE" sz="2800" b="1" dirty="0" err="1">
                <a:latin typeface="Garamond" pitchFamily="18" charset="0"/>
              </a:rPr>
              <a:t>structural</a:t>
            </a:r>
            <a:r>
              <a:rPr lang="nl-BE" sz="2800" b="1" dirty="0">
                <a:latin typeface="Garamond" pitchFamily="18" charset="0"/>
              </a:rPr>
              <a:t> </a:t>
            </a:r>
            <a:r>
              <a:rPr lang="nl-BE" sz="2800" b="1" dirty="0" err="1">
                <a:latin typeface="Garamond" pitchFamily="18" charset="0"/>
              </a:rPr>
              <a:t>variation</a:t>
            </a:r>
            <a:endParaRPr lang="nl-BE" sz="2800" b="1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Descriptive typology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Conclusions</a:t>
            </a:r>
          </a:p>
        </p:txBody>
      </p:sp>
      <p:sp>
        <p:nvSpPr>
          <p:cNvPr id="16389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tabLst>
                <a:tab pos="2157413" algn="l"/>
              </a:tabLst>
            </a:pPr>
            <a:r>
              <a:rPr lang="nl-NL" sz="2800" dirty="0">
                <a:latin typeface="Garamond" pitchFamily="18" charset="0"/>
              </a:rPr>
              <a:t>4.1 </a:t>
            </a:r>
            <a:r>
              <a:rPr lang="nl-NL" sz="2800" dirty="0" err="1">
                <a:latin typeface="Garamond" pitchFamily="18" charset="0"/>
              </a:rPr>
              <a:t>Meaning</a:t>
            </a:r>
            <a:r>
              <a:rPr lang="nl-NL" sz="2800" dirty="0">
                <a:latin typeface="Garamond" pitchFamily="18" charset="0"/>
              </a:rPr>
              <a:t>: 	</a:t>
            </a:r>
            <a:r>
              <a:rPr lang="nl-NL" sz="2800" dirty="0" err="1">
                <a:latin typeface="Garamond" pitchFamily="18" charset="0"/>
              </a:rPr>
              <a:t>Epistemic</a:t>
            </a:r>
            <a:r>
              <a:rPr lang="nl-NL" sz="2800" dirty="0">
                <a:latin typeface="Garamond" pitchFamily="18" charset="0"/>
              </a:rPr>
              <a:t> time model</a:t>
            </a:r>
          </a:p>
          <a:p>
            <a:pPr>
              <a:spcBef>
                <a:spcPct val="50000"/>
              </a:spcBef>
              <a:tabLst>
                <a:tab pos="2157413" algn="l"/>
              </a:tabLst>
            </a:pPr>
            <a:r>
              <a:rPr lang="nl-NL" sz="2800" dirty="0">
                <a:latin typeface="Garamond" pitchFamily="18" charset="0"/>
              </a:rPr>
              <a:t>4.2 Form: 	</a:t>
            </a:r>
            <a:r>
              <a:rPr lang="nl-NL" sz="2800" dirty="0" err="1">
                <a:latin typeface="Garamond" pitchFamily="18" charset="0"/>
              </a:rPr>
              <a:t>Structural</a:t>
            </a:r>
            <a:r>
              <a:rPr lang="nl-NL" sz="2800" dirty="0">
                <a:latin typeface="Garamond" pitchFamily="18" charset="0"/>
              </a:rPr>
              <a:t> </a:t>
            </a:r>
            <a:r>
              <a:rPr lang="nl-NL" sz="2800" dirty="0" err="1">
                <a:latin typeface="Garamond" pitchFamily="18" charset="0"/>
              </a:rPr>
              <a:t>variation</a:t>
            </a:r>
            <a:r>
              <a:rPr lang="nl-NL" sz="2800" dirty="0">
                <a:latin typeface="Garamond" pitchFamily="18" charset="0"/>
              </a:rPr>
              <a:t> in </a:t>
            </a:r>
            <a:r>
              <a:rPr lang="nl-NL" sz="2800" dirty="0" err="1">
                <a:latin typeface="Garamond" pitchFamily="18" charset="0"/>
              </a:rPr>
              <a:t>epistemic</a:t>
            </a:r>
            <a:r>
              <a:rPr lang="nl-NL" sz="2800" dirty="0">
                <a:latin typeface="Garamond" pitchFamily="18" charset="0"/>
              </a:rPr>
              <a:t> model</a:t>
            </a:r>
          </a:p>
          <a:p>
            <a:pPr>
              <a:spcBef>
                <a:spcPct val="50000"/>
              </a:spcBef>
            </a:pPr>
            <a:endParaRPr lang="nl-NL" sz="2400" dirty="0">
              <a:latin typeface="Garamond" pitchFamily="18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4. Framework: form-</a:t>
            </a:r>
            <a:r>
              <a:rPr lang="nl-BE" sz="3200" b="1" dirty="0" err="1">
                <a:latin typeface="Garamond" pitchFamily="18" charset="0"/>
              </a:rPr>
              <a:t>meaning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pairings</a:t>
            </a:r>
            <a:endParaRPr lang="nl-BE" sz="3200" b="1" dirty="0">
              <a:latin typeface="Garamond" pitchFamily="18" charset="0"/>
            </a:endParaRP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9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59832" y="1112545"/>
            <a:ext cx="579956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nl-BE" sz="2800">
                <a:latin typeface="Garamond" pitchFamily="18" charset="0"/>
              </a:rPr>
              <a:t>Metaphorically, we can picture reality as a “growing” cylinder, labeled </a:t>
            </a:r>
            <a:r>
              <a:rPr lang="nl-BE" sz="2800" b="1">
                <a:latin typeface="Garamond" pitchFamily="18" charset="0"/>
              </a:rPr>
              <a:t>current </a:t>
            </a:r>
            <a:r>
              <a:rPr lang="nl-BE" sz="2800">
                <a:latin typeface="Garamond" pitchFamily="18" charset="0"/>
              </a:rPr>
              <a:t>reality, it is the place where growth is occurring. Here matters are still in flux, whereas the </a:t>
            </a:r>
            <a:r>
              <a:rPr lang="nl-BE" sz="2800" b="1">
                <a:latin typeface="Garamond" pitchFamily="18" charset="0"/>
              </a:rPr>
              <a:t>past</a:t>
            </a:r>
            <a:r>
              <a:rPr lang="nl-BE" sz="2800">
                <a:latin typeface="Garamond" pitchFamily="18" charset="0"/>
              </a:rPr>
              <a:t> is fixed and the </a:t>
            </a:r>
            <a:r>
              <a:rPr lang="nl-BE" sz="2800" b="1">
                <a:latin typeface="Garamond" pitchFamily="18" charset="0"/>
              </a:rPr>
              <a:t>future</a:t>
            </a:r>
            <a:r>
              <a:rPr lang="nl-BE" sz="2800">
                <a:latin typeface="Garamond" pitchFamily="18" charset="0"/>
              </a:rPr>
              <a:t> is free to take whatever form it might. (Langacker 2008: 301)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85750" y="142875"/>
            <a:ext cx="8429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4.1 </a:t>
            </a:r>
            <a:r>
              <a:rPr lang="nl-BE" sz="3200" b="1" dirty="0" err="1">
                <a:latin typeface="Garamond" pitchFamily="18" charset="0"/>
              </a:rPr>
              <a:t>Meaning</a:t>
            </a:r>
            <a:r>
              <a:rPr lang="nl-BE" sz="3200" b="1" dirty="0">
                <a:latin typeface="Garamond" pitchFamily="18" charset="0"/>
              </a:rPr>
              <a:t>: </a:t>
            </a:r>
            <a:r>
              <a:rPr lang="nl-BE" sz="3200" b="1" dirty="0" err="1">
                <a:latin typeface="Garamond" pitchFamily="18" charset="0"/>
              </a:rPr>
              <a:t>epistemic</a:t>
            </a:r>
            <a:r>
              <a:rPr lang="nl-BE" sz="3200" b="1" dirty="0">
                <a:latin typeface="Garamond" pitchFamily="18" charset="0"/>
              </a:rPr>
              <a:t> time model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285750" y="739775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data:image/jpeg;base64,/9j/4AAQSkZJRgABAQAAAQABAAD/2wCEAAkGBxMSEhQUEhQUFRQXFRgUFxcUEhQUFRYXFBUZFxQUFBUYHSggGBonGxQVITYhJSkrLjEuGB8zODMsNygtLisBCgoKDg0OGhAQGjAkHyQsKy0vLiwyLC0uLC42MjQ0LCwsLCwsLSwsLC00LywsLCwsLCwrLCw1LCwsLCwsLCwsLP/AABEIAKwAoAMBIgACEQEDEQH/xAAcAAABBAMBAAAAAAAAAAAAAAAAAQIDCAQFBwb/xABBEAACAQIDAwgJAQUHBQAAAAABAgADEQQSIQUxQRMiMlFhcpGxBjM0UnFzgbLSoRQWI5LwJCVCgsHh8WJ0osPR/8QAGQEAAwEBAQAAAAAAAAAAAAAAAAEFAgQD/8QALREAAgECBAQFBAMBAAAAAAAAAAECETEDBRKBEyFBYQQiMkJRUsHw8XGRsaH/2gAMAwEAAhEDEQA/AO4whCAGFtn1Fb5T/YZwUVG6z4md62z6it8p/sM4HfSVcutLYk5leO4/lG6z4mHKN1nxMzMVg6dB8ldnzCxfk1U8nfWxueeQN4FrdsRNn3NYlv4dE2ZgL5iWKoFF7EtlPHSxndxY3J/DkYnKHrPiYcoes+JmU2DDUmq0yxCMFqKwGZMwORrjRlNiL6agiDYIJTSpUJAe5RFALMq6FyToi30B1vrHxI0B4cqmLyh6z4mHKHrPiZPWSkChDuabAE8xc6G5DArmsbWvoRcSbbGzf2auadQkrvDqAbodzgEi/HS/CLiR/EPhy+xhcoes+Jicqes+P+82mF2Sj4z9mFRhd2pipyY6SXuSubdzTxjdnYCjWehTWpUDVWK+rQhNSFLc/jbcLxPGgv0NYM2a3lT1nxhyp6z4mbHZ+Bo1XSmKlRWasKWtNNAwazgB9RdbdY0hT2bTZcSVd70Lc00156lymYEPoAQL94Q48PxBwJ3NfyjdZ8TDlD7x8f8AeT0KKGk9RmcFWVQqqpDlwxNmLC1guunETMxezqNKrTptVqAVFpvn5JLKKouMw5S+lxciDxYp0+wlhTar9zVPUax1O7rMsFhOgvdHlK8udD8JYbCdBO6PIThzH27nfll5bE0IQksrBCEIAYW2fUVvlP8AYZwvZlRVrUWfoirTLX3ZQ4uT2WndNs+orfKf7DOBcPpKeXx1QmiVmEtM4M2fpMhXF4jNv5Vz9Cbg+BEy8Iv934lbWdMTSZhxClMq36ucG0muG1HuhcU6hQAKaiZmsvRBN+cB2yOljnV2cHV8wcEBlcMbkOOIvrOzTNxS+KHGpQ1N1vX/AKbDYbgYbH33GlRUd41Hy+TST0mIK4Nh0DhaYFutLioPjc/rNTVxZZcmirfNlUWBa1rniTbTWLRxzqnJ6NTzZgrjMFY72Q71J423w4UtWvvYfFjp0P4uT7WwC0hRKszcrTWrzkCWDGwXRjc6H9Js6inE/tGFPrUqVnw54sC7GrQ/TMB8ZqK+0XdqbMFPJqEUZOaFXUC19d8ZXxrtV5a4Wpn5TMi2s175rX65l4U5JVuuvcaxYRfK1bdjd7EP96r/ANzV/wDZNf6Je2Yb5q+RkGF2pUp1zXXLymZnuVzAMxNyB/mMbgse1KqKqBAym6824U9YE08OXm/hIysSNY/y2ZXo97bQ+ev3SbYlQDGFG0Ss1TDt8KpIU/zBZgUNoNTqisoQODmHN5ob3gt5j4mqXYtopJzc0Ws175gOu+sJYblWvwKOKopc+pk7RpGkFotoyZmcf9bEb/8AKqCbbb+Jpq9PPSVv7JSGbM1wTRsptfKbHsmhxeLapUaq5BZmLHTQk9nVMyvtt3ZWZKLFVVRekLZU6ItfUCKUJPTy6P8As3GcfNzu1TY1tVSAQRYi4IO/6yw2D6Cd1fISvOJqFizE3LEsfiSSZYbB+rTur5TkzB8o7nVlq5yp2JoQhJhVCEIQAwts+orfKf7DOC0aZYqq72IUfFiAP1Inets+orfKf7DOC0KxRkdRcoyuB1lGDW/SU8vrpnQlZhTXCpttuvyFZqNA5RS5pay5ncC7MxI6+G4TDOMLV1qAKpLpcBVyE3UNzSLAGx07ZLt2tnqvXpc5anPXm5hcjVGB43G6P26QcSeTUBQyZVRbdRO7tvOmLjp70ZzSjLVztVcjdVArY7FUaipyAWqegq8nlF0ZGAuNdLcbzzGziM6s4zKn8V1GlxT5xX6mw+s3uPx/KVsTQqGy1Xz0mItlqJuBI3q1+PETU0c1GnUYoCWIp2dbgAXZ+riEH0MxhvytfND0xI+ZN2Vf0P8ASXDijiKuQ2UnlEIAtkcZ1IB0tZv0mZ6U0lIpVkULmBpVAoAAq0rXNhuzKQfoZh7XZq9Ci4WzhGoMFUgc31ZA6rEj6TLOIXPiqNXoO/LL3qbEEDvIbX7IKb8r6q/+C4Xqj0fNf6OqoE2foAH5dQ7WBaz0c4W5FwACu6Jh0FXBFSBytO9ZGygMaavydRCQNbXU/wDExeXZ8JVzA3bEiodNNadiR2RcFijQbDOwOSzq4I0KVXYNf6MD9Inyj3qbonLs0ZXopTW9VmVSTRqinmANjTplmex6uYP8zdU1ezagFUVKgzLT/iuPeCG9vqbads2OzXyV2RLsqUa1IG28srXP1JmBh2anSZsgOdgnPQkZV5zadpyfyzWpty70MaElGtlWvcT0lw5w9esKZAClnpmwIysMyabiLED6T02JCnalSg6pyBBzrkReTUU83KBgLrY9tp53b1Rq9GlUyc7k2osFBt/D0pkDukD6Tb7T2jnxGIpVTanWCgEi2R1AKNe1yCdDr1TznLUl805/3c9YQ0trpXl37HkmPNPw/wBJYrB9BO6vlK7YyiUzKw1FwRxlicH0E7q+QnnmFo7msuVHLYmhCEmlQIQhADC2z7PW+U/2GcBE79tn1Fb5T/YZwISrltpbEjM7x3Ggi5tvtrY2Njuv4HwjUqIbgEabx1cD+sjXDHlM994IItvGhXjw/wBYxcCQWObpX4cGa549Vx9Z2ty+k40o9ZE+dbAaEEXA6x/RERKqaWI13W4gG301kKYAjIM3QOhtrlvfLv1FrD6RaGDKkEML5cp04ZswI17T+kScqrkNqFHSRI7oCQbA6f8AlujeXUWFxv0Gu/Xd4GFXCZi97WbKCCDuW9/ujaeGIyc6+W97jU3FvGHmryiHkpzbHLWQ3II03/U2HkYCtT01Gv8A9tqZAmzyL84bw3R3FWLW37tYj7OvpmFiGDae8+c210irP6TVMP6mZDVEPEaX+mXfE/aKY4gX7DIa2EuHUnRsxFhqM1t8kag7FSSOa2bQb9CLb+2Cc62E1Clx5q0xrcbyPDf4Xjldejpvy2txtex85jPgCb87eKgOnCoQTx36SVcJZ89+w9otZb9o18TGtdfSD0U9TFraA/A/DdLG4ToJ3R5SueJbmt8D5SxmE6Cd0eU4cxtHc7cubblXsTQhCTCoEIQgBhbZ9nrfKf7DOBLO+7Z9nrfKf7DOBLKuW2lsSMzvHcC0VTEy3ikymTBYsQQgAsYdIMYBeuACFogvxjzpI73gA6BMTL1mBiAWBEZeAMKjoQ1wQD1WPlxljsH0E7o8hK6VToR2Hyli8H0F7o8hJeYe3cq5deWxNCEJMKgQhCAGFtn2et8p/sM4Epnfds+z1vlP9hlfwZVy60tiTmd47kkLRsUtKZLAvFVowJxj4AI5ghiGmI4CACxLWiwgIhZr6COywqDjFZojfTkNIjTHg3jSIgRBXYBT8D5Sx+E6Cd0eQlc6iixuL6GWMwnQTujyEmZh7dyrl3u2JoQhJhTCEIQAwttez1vlP9hlfhulgdtez1vlVPsMr2sqZdaWxKzFc47kqmKotujbxwMpktikxFMRuvqi8oOBBjF0HwMQGLABusFMW8Ct4ANJvugABH2kdtYgGjfHGOAhCg6kNXcfgZYrB9BO6PKV3rbj8JYjB9BO6vkJMzH27lTLby2JoQhJZVCEIQAwttez1vlP9hleFNrdX9aSw+2vZ63yn+wyu67rHdaU8vtLYmZheO5IXjlaRiOVrylUmNEwMUSMGOvNJmGh940t1RBrHiMQKsWQ1XtHoDxhUY+IyxYQEM1PZGtT1Gp8ZKxkJe+6JjVR1QaH4Sw2D6Cd0eUrvUTQ/CWIwfQTur5SZmPt3KmW+7YmhCEllUIhixDADC217PW+VU+wyuwMsTtr2ev8qp9hlcwxAFxp2G4v1Sl4C0tib45c47ko6oqm2h/5jYm/S9uoyhUnUJgY4N1yFTwO/wDrdJLzSZmSJI4GRrHgzaMND4jNaJeLGZEWOBkVSpaLTTiYutB05VJHEjRhu4xarESOncmJsaXIlqbj8DLC4ToL3R5CV6qbj8D5SwuE6Cd0eUm5l7dylll5bE0IQksrBEMWIYAYW2/Z6/yqn2GV2U6W4ESxO3B/Z6/yan2GVzpLYAdQEo+AtLYneOXp3J8DhuUqJTLWzMFva9rmwNtLydsC1wF5xKq1iMpBfRUYE6NfS1+MhwuINN1cAEqwYA3tcai9pkYfaDAropI5O1wbk0WvRJ13jd2jfOyWuvlOSOhqkrkRwT5Q1tDaxuL8++XS+gOVt/VJf2Ngl7c4Pltpa3Jq4a/waQ4DajZFuqE2QNmBN+TLGxF+tz4DdMg7Vb3VN9453OHJimQdfdUHTjFqxPg04YS6j3wQFVqeY6JnBsDc8mHy7xwvr2QxeDNManU5baaEFbsb34EgbpAuOY1FqiwZSltDbmKFsQSdCBY/WKcUSqq1iFFgT0hdix14nhNrXVHlLh0fySVcLbJZicyCprZQL3vfW2lt+ke2FcBiVtlLAi4uChAfS+tiR4iM/beiMiaIEBsxNgCL9LQ6g3HUJLV2iXzEqvONQta9/wCMVz5bm1+bpHqxF0M6MN3YHAVL2K9Ztcf4SQeO+6t4GLh8IWvfQ5SRqL3GWwI4A5plV9qfxC6BSSTrZwLEndc3UnM1+BuJjU9ospDAKGCZM1jcgAAEi9tygW3GCeK1YHHCTuNpYN2tlW9zYWI1ubC3XqCJEy2NtPoQR4jQydMcboQqcxrr0rWuSFIvqLk9sxp6Qcn6jymoL0jX3H4SwuE6Cd0eUr1UGh+EsLhOgndHlJ+Ze3coZZeWxNCEJLKwRDFhADB217PW+VU+wyuo3Sxu06YalUB3Gmw07VM5H+6VH36v8yfhO/wU1FOpweNg21Q8dAGey/dKj79XxT8Ih9EqPv1fFPwnbxYnFwpHjSovfceNuPxEFE9kPRKj79XxT8Iv7pUffq+KfhDixDhyPHHrG/j29vxio9909c3ojRv6yt40/wAI4+iVG/Tq9e9PwjWNETwpHkgY8Ges/dSj79XxT8Iv7qUffq+KfjN8aJh4MjyoMB2z1g9FaXv1fFPxiP6K0rXz1fFPwj40TPBkeWzQUz1Sei1I/wCOr4p+Ec3orS0Oer4p+MOPEy8CR5OpuPwlhcH0E7o8pydvRWlY8+ruPFOruzrOHWygdQA/ST/H4imo07lHL4OOqvYlhCEnFM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3" r="12520"/>
          <a:stretch/>
        </p:blipFill>
        <p:spPr bwMode="auto">
          <a:xfrm>
            <a:off x="285750" y="980728"/>
            <a:ext cx="2309965" cy="336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33444"/>
            <a:ext cx="3566170" cy="237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6616" y="4637454"/>
            <a:ext cx="479144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nl-BE" sz="2800">
                <a:latin typeface="Garamond" pitchFamily="18" charset="0"/>
              </a:rPr>
              <a:t>CxG: </a:t>
            </a:r>
            <a:br>
              <a:rPr lang="nl-BE" sz="2800">
                <a:latin typeface="Garamond" pitchFamily="18" charset="0"/>
              </a:rPr>
            </a:br>
            <a:r>
              <a:rPr lang="nl-BE" sz="2800">
                <a:latin typeface="Garamond" pitchFamily="18" charset="0"/>
              </a:rPr>
              <a:t>connect conceptual apparatus </a:t>
            </a:r>
            <a:br>
              <a:rPr lang="nl-BE" sz="2800">
                <a:latin typeface="Garamond" pitchFamily="18" charset="0"/>
              </a:rPr>
            </a:br>
            <a:r>
              <a:rPr lang="nl-BE" sz="2800">
                <a:latin typeface="Garamond" pitchFamily="18" charset="0"/>
              </a:rPr>
              <a:t>with flexible</a:t>
            </a:r>
            <a:br>
              <a:rPr lang="nl-BE" sz="2800">
                <a:latin typeface="Garamond" pitchFamily="18" charset="0"/>
              </a:rPr>
            </a:br>
            <a:r>
              <a:rPr lang="nl-BE" sz="2800">
                <a:latin typeface="Garamond" pitchFamily="18" charset="0"/>
              </a:rPr>
              <a:t>structural patterns: </a:t>
            </a:r>
          </a:p>
        </p:txBody>
      </p:sp>
    </p:spTree>
    <p:extLst>
      <p:ext uri="{BB962C8B-B14F-4D97-AF65-F5344CB8AC3E}">
        <p14:creationId xmlns:p14="http://schemas.microsoft.com/office/powerpoint/2010/main" val="4223438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02145"/>
            <a:ext cx="8964487" cy="6297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817775" y="447055"/>
            <a:ext cx="1279045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cap="small">
                <a:latin typeface="Garamond" pitchFamily="18" charset="0"/>
                <a:cs typeface="Times New Roman" pitchFamily="18" charset="0"/>
              </a:rPr>
              <a:t>present</a:t>
            </a:r>
            <a:endParaRPr lang="nl-NL" sz="2400" cap="small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5868144" y="420763"/>
            <a:ext cx="1444622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cap="small">
                <a:latin typeface="Garamond" pitchFamily="18" charset="0"/>
                <a:cs typeface="Times New Roman" pitchFamily="18" charset="0"/>
              </a:rPr>
              <a:t>future</a:t>
            </a:r>
            <a:endParaRPr lang="nl-NL" sz="2400" cap="small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434381" y="5991671"/>
            <a:ext cx="2153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potential reality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5496" y="6309320"/>
            <a:ext cx="4680448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>
                <a:latin typeface="Garamond" pitchFamily="18" charset="0"/>
                <a:cs typeface="Times New Roman" pitchFamily="18" charset="0"/>
              </a:rPr>
              <a:t>non-</a:t>
            </a: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reality</a:t>
            </a:r>
            <a:r>
              <a:rPr lang="nl-BE" sz="2400" dirty="0">
                <a:latin typeface="Garamond" pitchFamily="18" charset="0"/>
                <a:cs typeface="Times New Roman" pitchFamily="18" charset="0"/>
              </a:rPr>
              <a:t>: </a:t>
            </a: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impossible</a:t>
            </a:r>
            <a:r>
              <a:rPr lang="nl-BE" sz="24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and</a:t>
            </a:r>
            <a:r>
              <a:rPr lang="nl-BE" sz="24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unknown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049883" y="447055"/>
            <a:ext cx="785813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cap="small">
                <a:latin typeface="Garamond" pitchFamily="18" charset="0"/>
                <a:cs typeface="Times New Roman" pitchFamily="18" charset="0"/>
              </a:rPr>
              <a:t>past</a:t>
            </a:r>
            <a:endParaRPr lang="nl-NL" sz="2400" cap="small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634181" y="1353542"/>
            <a:ext cx="1433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unknown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687284" y="2592426"/>
            <a:ext cx="12485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known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788899" y="2060848"/>
            <a:ext cx="1135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reality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899592" y="3096493"/>
            <a:ext cx="144016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conceived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555776" y="3068960"/>
            <a:ext cx="144016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current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580112" y="3068960"/>
            <a:ext cx="144016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2400">
                <a:latin typeface="Garamond" pitchFamily="18" charset="0"/>
                <a:cs typeface="Times New Roman" pitchFamily="18" charset="0"/>
              </a:rPr>
              <a:t>projected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52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56" y="260648"/>
            <a:ext cx="8820471" cy="588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436096" y="6146412"/>
            <a:ext cx="1327237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MODAL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598580" y="5959884"/>
            <a:ext cx="936104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unreal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804212" y="5426211"/>
            <a:ext cx="1944216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potential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519094" y="4949919"/>
            <a:ext cx="836882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real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716016" y="2679303"/>
            <a:ext cx="1094867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>
                <a:latin typeface="Garamond" pitchFamily="18" charset="0"/>
                <a:cs typeface="Times New Roman" pitchFamily="18" charset="0"/>
              </a:rPr>
              <a:t>close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7581589" y="2679303"/>
            <a:ext cx="1094867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>
                <a:latin typeface="Garamond" pitchFamily="18" charset="0"/>
                <a:cs typeface="Times New Roman" pitchFamily="18" charset="0"/>
              </a:rPr>
              <a:t>remote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4486976" y="6063670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8" name="Oval 15"/>
          <p:cNvSpPr>
            <a:spLocks noChangeArrowheads="1"/>
          </p:cNvSpPr>
          <p:nvPr/>
        </p:nvSpPr>
        <p:spPr bwMode="auto">
          <a:xfrm>
            <a:off x="3879684" y="5557761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6357452" y="1681795"/>
            <a:ext cx="2191469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EVALUATIVE</a:t>
            </a:r>
            <a:endParaRPr lang="nl-NL" sz="2400" dirty="0">
              <a:solidFill>
                <a:schemeClr val="bg2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26" name="Oval 15"/>
          <p:cNvSpPr>
            <a:spLocks noChangeArrowheads="1"/>
          </p:cNvSpPr>
          <p:nvPr/>
        </p:nvSpPr>
        <p:spPr bwMode="auto">
          <a:xfrm>
            <a:off x="3347693" y="5095788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987824" y="4807756"/>
            <a:ext cx="2116860" cy="18002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2339752" y="2215468"/>
            <a:ext cx="194421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TEMPORAL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2757129" y="2689907"/>
            <a:ext cx="1166799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present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237868" y="2689907"/>
            <a:ext cx="87062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past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1" name="Oval 15"/>
          <p:cNvSpPr>
            <a:spLocks noChangeArrowheads="1"/>
          </p:cNvSpPr>
          <p:nvPr/>
        </p:nvSpPr>
        <p:spPr bwMode="auto">
          <a:xfrm>
            <a:off x="1525296" y="3082338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3596951" y="3088807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755576" y="3191919"/>
            <a:ext cx="6697610" cy="1827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6194276" y="2060848"/>
            <a:ext cx="89800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future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6518498" y="3062732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6" name="Text Box 12"/>
          <p:cNvSpPr txBox="1">
            <a:spLocks noChangeArrowheads="1"/>
          </p:cNvSpPr>
          <p:nvPr/>
        </p:nvSpPr>
        <p:spPr bwMode="auto">
          <a:xfrm>
            <a:off x="5748428" y="5642235"/>
            <a:ext cx="993203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>
                <a:latin typeface="Garamond" pitchFamily="18" charset="0"/>
                <a:cs typeface="Times New Roman" pitchFamily="18" charset="0"/>
              </a:rPr>
              <a:t>source</a:t>
            </a:r>
            <a:endParaRPr lang="nl-NL" sz="2400"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5004048" y="4078419"/>
            <a:ext cx="922152" cy="0"/>
          </a:xfrm>
          <a:prstGeom prst="straightConnector1">
            <a:avLst/>
          </a:prstGeom>
          <a:ln w="635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15"/>
          <p:cNvSpPr>
            <a:spLocks noChangeArrowheads="1"/>
          </p:cNvSpPr>
          <p:nvPr/>
        </p:nvSpPr>
        <p:spPr bwMode="auto">
          <a:xfrm>
            <a:off x="5323390" y="3933056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131840" y="4481439"/>
            <a:ext cx="2813996" cy="0"/>
          </a:xfrm>
          <a:prstGeom prst="straightConnector1">
            <a:avLst/>
          </a:prstGeom>
          <a:ln w="635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15"/>
          <p:cNvSpPr>
            <a:spLocks noChangeArrowheads="1"/>
          </p:cNvSpPr>
          <p:nvPr/>
        </p:nvSpPr>
        <p:spPr bwMode="auto">
          <a:xfrm>
            <a:off x="5343026" y="4310676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3" name="Oval 15"/>
          <p:cNvSpPr>
            <a:spLocks noChangeArrowheads="1"/>
          </p:cNvSpPr>
          <p:nvPr/>
        </p:nvSpPr>
        <p:spPr bwMode="auto">
          <a:xfrm>
            <a:off x="4975536" y="3068960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4" name="Oval 15"/>
          <p:cNvSpPr>
            <a:spLocks noChangeArrowheads="1"/>
          </p:cNvSpPr>
          <p:nvPr/>
        </p:nvSpPr>
        <p:spPr bwMode="auto">
          <a:xfrm>
            <a:off x="8462714" y="3083474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6083446" y="2393591"/>
            <a:ext cx="1094867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2400" dirty="0" err="1">
                <a:latin typeface="Garamond" pitchFamily="18" charset="0"/>
                <a:cs typeface="Times New Roman" pitchFamily="18" charset="0"/>
              </a:rPr>
              <a:t>neutral</a:t>
            </a:r>
            <a:endParaRPr lang="nl-NL" sz="2400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941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268760"/>
            <a:ext cx="89644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b="1" dirty="0">
                <a:latin typeface="Garamond" pitchFamily="18" charset="0"/>
              </a:rPr>
              <a:t>Meaning is functional</a:t>
            </a:r>
            <a:r>
              <a:rPr lang="en-US" sz="2000" dirty="0">
                <a:latin typeface="Garamond" pitchFamily="18" charset="0"/>
              </a:rPr>
              <a:t>, it integrates structural and semantic properties.</a:t>
            </a:r>
            <a:endParaRPr lang="en-US" sz="2000" b="1" dirty="0">
              <a:latin typeface="Garamond" pitchFamily="18" charset="0"/>
            </a:endParaRP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b="1" dirty="0">
                <a:latin typeface="Garamond" pitchFamily="18" charset="0"/>
              </a:rPr>
              <a:t>Constructions</a:t>
            </a:r>
            <a:r>
              <a:rPr lang="en-US" sz="2000" dirty="0">
                <a:latin typeface="Garamond" pitchFamily="18" charset="0"/>
              </a:rPr>
              <a:t> (rather than ‘rules’) are the primary objects of description. </a:t>
            </a:r>
          </a:p>
          <a:p>
            <a:pPr marL="514350" indent="-514350" eaLnBrk="0" hangingPunct="0">
              <a:spcBef>
                <a:spcPts val="0"/>
              </a:spcBef>
              <a:buFontTx/>
              <a:buAutoNum type="romanLcParenBoth"/>
            </a:pPr>
            <a:r>
              <a:rPr lang="en-US" sz="2000" b="1" dirty="0">
                <a:latin typeface="Garamond" pitchFamily="18" charset="0"/>
              </a:rPr>
              <a:t>Constructions are form-meaning pairings</a:t>
            </a:r>
            <a:r>
              <a:rPr lang="en-US" sz="2000" dirty="0">
                <a:latin typeface="Garamond" pitchFamily="18" charset="0"/>
              </a:rPr>
              <a:t> (‘assemblies of symbolic structures’). </a:t>
            </a: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b="1" dirty="0">
                <a:latin typeface="Garamond" pitchFamily="18" charset="0"/>
              </a:rPr>
              <a:t>Lexicon and grammar </a:t>
            </a:r>
            <a:r>
              <a:rPr lang="en-US" sz="2000" dirty="0">
                <a:latin typeface="Garamond" pitchFamily="18" charset="0"/>
              </a:rPr>
              <a:t>are not distinct components, but form a </a:t>
            </a:r>
            <a:r>
              <a:rPr lang="en-US" sz="2000" b="1" dirty="0">
                <a:latin typeface="Garamond" pitchFamily="18" charset="0"/>
              </a:rPr>
              <a:t>continuum</a:t>
            </a:r>
            <a:r>
              <a:rPr lang="en-US" sz="2000" dirty="0">
                <a:latin typeface="Garamond" pitchFamily="18" charset="0"/>
              </a:rPr>
              <a:t> of constructions. </a:t>
            </a: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dirty="0">
                <a:latin typeface="Garamond" pitchFamily="18" charset="0"/>
              </a:rPr>
              <a:t>Linguistic knowledge comprises vast numbers of constructions, a large proportion of which are ‘</a:t>
            </a:r>
            <a:r>
              <a:rPr lang="en-US" sz="2000" b="1" dirty="0">
                <a:latin typeface="Garamond" pitchFamily="18" charset="0"/>
              </a:rPr>
              <a:t>idiosyncratic</a:t>
            </a:r>
            <a:r>
              <a:rPr lang="en-US" sz="2000" dirty="0">
                <a:latin typeface="Garamond" pitchFamily="18" charset="0"/>
              </a:rPr>
              <a:t>’ in relation to ‘normal’, productive patterns.</a:t>
            </a: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dirty="0">
                <a:latin typeface="Garamond" pitchFamily="18" charset="0"/>
              </a:rPr>
              <a:t>Little attention devoted to </a:t>
            </a:r>
            <a:r>
              <a:rPr lang="en-US" sz="2000" b="1" dirty="0">
                <a:latin typeface="Garamond" pitchFamily="18" charset="0"/>
              </a:rPr>
              <a:t>structural variation </a:t>
            </a:r>
            <a:r>
              <a:rPr lang="en-US" sz="2000" dirty="0">
                <a:latin typeface="Garamond" pitchFamily="18" charset="0"/>
              </a:rPr>
              <a:t>in the description of tense</a:t>
            </a: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r>
              <a:rPr lang="en-US" sz="2000" dirty="0">
                <a:latin typeface="Garamond" pitchFamily="18" charset="0"/>
              </a:rPr>
              <a:t>Limited attention to </a:t>
            </a:r>
            <a:r>
              <a:rPr lang="en-US" sz="2000" b="1" dirty="0">
                <a:latin typeface="Garamond" pitchFamily="18" charset="0"/>
              </a:rPr>
              <a:t>discourse</a:t>
            </a:r>
            <a:r>
              <a:rPr lang="en-US" sz="2000" dirty="0">
                <a:latin typeface="Garamond" pitchFamily="18" charset="0"/>
              </a:rPr>
              <a:t> in constructions</a:t>
            </a:r>
          </a:p>
          <a:p>
            <a:pPr marL="514350" indent="-514350" eaLnBrk="0" hangingPunct="0">
              <a:spcBef>
                <a:spcPts val="0"/>
              </a:spcBef>
              <a:buAutoNum type="romanLcParenBoth"/>
            </a:pPr>
            <a:endParaRPr lang="en-US" sz="2000" dirty="0">
              <a:latin typeface="Garamond" pitchFamily="18" charset="0"/>
            </a:endParaRPr>
          </a:p>
          <a:p>
            <a:pPr eaLnBrk="0" hangingPunct="0">
              <a:spcBef>
                <a:spcPts val="0"/>
              </a:spcBef>
            </a:pPr>
            <a:r>
              <a:rPr lang="en-GB" sz="1600" dirty="0">
                <a:latin typeface="Garamond" pitchFamily="18" charset="0"/>
              </a:rPr>
              <a:t>Sambre (2010: 3-4) following </a:t>
            </a:r>
            <a:r>
              <a:rPr lang="en-GB" sz="1600" dirty="0" err="1">
                <a:latin typeface="Garamond" pitchFamily="18" charset="0"/>
              </a:rPr>
              <a:t>Langacker</a:t>
            </a:r>
            <a:r>
              <a:rPr lang="en-GB" sz="1600" dirty="0">
                <a:latin typeface="Garamond" pitchFamily="18" charset="0"/>
              </a:rPr>
              <a:t> 2005, </a:t>
            </a:r>
            <a:r>
              <a:rPr lang="en-GB" sz="1600" dirty="0" err="1">
                <a:latin typeface="Garamond" pitchFamily="18" charset="0"/>
              </a:rPr>
              <a:t>Lakoff</a:t>
            </a:r>
            <a:r>
              <a:rPr lang="en-GB" sz="1600" dirty="0">
                <a:latin typeface="Garamond" pitchFamily="18" charset="0"/>
              </a:rPr>
              <a:t> 1987, Fillmore, Kay, O’Connor 1984: Harder 1996: 499)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467544" y="116632"/>
            <a:ext cx="81369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3000" b="1" dirty="0">
                <a:latin typeface="Garamond" pitchFamily="18" charset="0"/>
              </a:rPr>
              <a:t>4 </a:t>
            </a:r>
            <a:r>
              <a:rPr lang="nl-BE" sz="3000" b="1" dirty="0" err="1">
                <a:latin typeface="Garamond" pitchFamily="18" charset="0"/>
              </a:rPr>
              <a:t>from</a:t>
            </a:r>
            <a:r>
              <a:rPr lang="nl-BE" sz="3000" b="1" dirty="0">
                <a:latin typeface="Garamond" pitchFamily="18" charset="0"/>
              </a:rPr>
              <a:t> </a:t>
            </a:r>
            <a:r>
              <a:rPr lang="nl-BE" sz="3000" b="1" dirty="0" err="1">
                <a:latin typeface="Garamond" pitchFamily="18" charset="0"/>
              </a:rPr>
              <a:t>conceptual</a:t>
            </a:r>
            <a:r>
              <a:rPr lang="nl-BE" sz="3000" b="1" dirty="0">
                <a:latin typeface="Garamond" pitchFamily="18" charset="0"/>
              </a:rPr>
              <a:t> </a:t>
            </a:r>
            <a:r>
              <a:rPr lang="nl-BE" sz="3000" b="1" dirty="0" err="1">
                <a:latin typeface="Garamond" pitchFamily="18" charset="0"/>
              </a:rPr>
              <a:t>meaning</a:t>
            </a:r>
            <a:r>
              <a:rPr lang="nl-BE" sz="3000" b="1" dirty="0">
                <a:latin typeface="Garamond" pitchFamily="18" charset="0"/>
              </a:rPr>
              <a:t> </a:t>
            </a:r>
            <a:r>
              <a:rPr lang="nl-BE" sz="3000" b="1" dirty="0" err="1">
                <a:latin typeface="Garamond" pitchFamily="18" charset="0"/>
              </a:rPr>
              <a:t>to</a:t>
            </a:r>
            <a:r>
              <a:rPr lang="nl-BE" sz="3000" b="1" dirty="0">
                <a:latin typeface="Garamond" pitchFamily="18" charset="0"/>
              </a:rPr>
              <a:t> form in L2-CxG: </a:t>
            </a:r>
            <a:br>
              <a:rPr lang="nl-BE" sz="3000" b="1" dirty="0">
                <a:latin typeface="Garamond" pitchFamily="18" charset="0"/>
              </a:rPr>
            </a:br>
            <a:r>
              <a:rPr lang="nl-BE" sz="3000" b="1" dirty="0" err="1">
                <a:latin typeface="Garamond" pitchFamily="18" charset="0"/>
              </a:rPr>
              <a:t>towards</a:t>
            </a:r>
            <a:r>
              <a:rPr lang="nl-BE" sz="3000" b="1" dirty="0">
                <a:latin typeface="Garamond" pitchFamily="18" charset="0"/>
              </a:rPr>
              <a:t> </a:t>
            </a:r>
            <a:r>
              <a:rPr lang="nl-BE" sz="3000" b="1" dirty="0" err="1">
                <a:latin typeface="Garamond" pitchFamily="18" charset="0"/>
              </a:rPr>
              <a:t>operational</a:t>
            </a:r>
            <a:r>
              <a:rPr lang="nl-BE" sz="3000" b="1" dirty="0">
                <a:latin typeface="Garamond" pitchFamily="18" charset="0"/>
              </a:rPr>
              <a:t> </a:t>
            </a:r>
            <a:r>
              <a:rPr lang="nl-BE" sz="3000" b="1" dirty="0" err="1">
                <a:latin typeface="Garamond" pitchFamily="18" charset="0"/>
              </a:rPr>
              <a:t>analytical</a:t>
            </a:r>
            <a:r>
              <a:rPr lang="nl-BE" sz="3000" b="1" dirty="0">
                <a:latin typeface="Garamond" pitchFamily="18" charset="0"/>
              </a:rPr>
              <a:t>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049" y="5048359"/>
            <a:ext cx="1694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2400" dirty="0">
                <a:latin typeface="Garamond" panose="02020404030301010803" pitchFamily="18" charset="0"/>
              </a:rPr>
              <a:t>1 </a:t>
            </a:r>
            <a:r>
              <a:rPr lang="nl-BE" sz="2400" dirty="0" err="1">
                <a:latin typeface="Garamond" panose="02020404030301010803" pitchFamily="18" charset="0"/>
              </a:rPr>
              <a:t>function</a:t>
            </a:r>
            <a:br>
              <a:rPr lang="nl-BE" sz="2400" dirty="0">
                <a:latin typeface="Garamond" panose="02020404030301010803" pitchFamily="18" charset="0"/>
              </a:rPr>
            </a:br>
            <a:r>
              <a:rPr lang="nl-BE" sz="2400" dirty="0">
                <a:latin typeface="Garamond" panose="02020404030301010803" pitchFamily="18" charset="0"/>
              </a:rPr>
              <a:t>= </a:t>
            </a:r>
            <a:r>
              <a:rPr lang="nl-BE" sz="2400" dirty="0" err="1">
                <a:latin typeface="Garamond" panose="02020404030301010803" pitchFamily="18" charset="0"/>
              </a:rPr>
              <a:t>future</a:t>
            </a:r>
            <a:r>
              <a:rPr lang="nl-BE" sz="2400" dirty="0">
                <a:latin typeface="Garamond" panose="02020404030301010803" pitchFamily="18" charset="0"/>
              </a:rPr>
              <a:t> talk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55174" y="4586352"/>
            <a:ext cx="19100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2400" dirty="0">
                <a:latin typeface="Garamond" panose="02020404030301010803" pitchFamily="18" charset="0"/>
              </a:rPr>
              <a:t>n </a:t>
            </a:r>
            <a:r>
              <a:rPr lang="nl-BE" sz="2400" dirty="0" err="1">
                <a:latin typeface="Garamond" panose="02020404030301010803" pitchFamily="18" charset="0"/>
              </a:rPr>
              <a:t>forms</a:t>
            </a:r>
            <a:br>
              <a:rPr lang="nl-BE" sz="2400" dirty="0">
                <a:latin typeface="Garamond" panose="02020404030301010803" pitchFamily="18" charset="0"/>
              </a:rPr>
            </a:br>
            <a:r>
              <a:rPr lang="nl-BE" sz="2400" dirty="0" err="1">
                <a:latin typeface="Garamond" panose="02020404030301010803" pitchFamily="18" charset="0"/>
              </a:rPr>
              <a:t>including</a:t>
            </a:r>
            <a:br>
              <a:rPr lang="nl-BE" sz="2400" dirty="0">
                <a:latin typeface="Garamond" panose="02020404030301010803" pitchFamily="18" charset="0"/>
              </a:rPr>
            </a:br>
            <a:r>
              <a:rPr lang="nl-BE" sz="2400" dirty="0" err="1">
                <a:latin typeface="Garamond" panose="02020404030301010803" pitchFamily="18" charset="0"/>
              </a:rPr>
              <a:t>tense</a:t>
            </a:r>
            <a:r>
              <a:rPr lang="nl-BE" sz="2400" dirty="0">
                <a:latin typeface="Garamond" panose="02020404030301010803" pitchFamily="18" charset="0"/>
              </a:rPr>
              <a:t>, </a:t>
            </a:r>
            <a:br>
              <a:rPr lang="nl-BE" sz="2400" dirty="0">
                <a:latin typeface="Garamond" panose="02020404030301010803" pitchFamily="18" charset="0"/>
              </a:rPr>
            </a:br>
            <a:r>
              <a:rPr lang="nl-BE" sz="2400" dirty="0">
                <a:latin typeface="Garamond" panose="02020404030301010803" pitchFamily="18" charset="0"/>
              </a:rPr>
              <a:t>lexicon, </a:t>
            </a:r>
            <a:br>
              <a:rPr lang="nl-BE" sz="2400" dirty="0">
                <a:latin typeface="Garamond" panose="02020404030301010803" pitchFamily="18" charset="0"/>
              </a:rPr>
            </a:br>
            <a:r>
              <a:rPr lang="nl-BE" sz="2400" dirty="0" err="1">
                <a:latin typeface="Garamond" panose="02020404030301010803" pitchFamily="18" charset="0"/>
              </a:rPr>
              <a:t>morphosyntax</a:t>
            </a:r>
            <a:endParaRPr lang="nl-BE" sz="2400" dirty="0">
              <a:latin typeface="Garamond" panose="020204040303010108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8602" y="5748731"/>
            <a:ext cx="43967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3200" dirty="0" err="1">
                <a:latin typeface="Garamond" panose="02020404030301010803" pitchFamily="18" charset="0"/>
              </a:rPr>
              <a:t>grammatical</a:t>
            </a:r>
            <a:r>
              <a:rPr lang="nl-BE" sz="3200" dirty="0">
                <a:latin typeface="Garamond" panose="02020404030301010803" pitchFamily="18" charset="0"/>
              </a:rPr>
              <a:t> constructicon</a:t>
            </a:r>
            <a:br>
              <a:rPr lang="nl-BE" sz="3200" dirty="0">
                <a:latin typeface="Garamond" panose="02020404030301010803" pitchFamily="18" charset="0"/>
              </a:rPr>
            </a:br>
            <a:r>
              <a:rPr lang="nl-BE" sz="3200" dirty="0">
                <a:latin typeface="Garamond" panose="02020404030301010803" pitchFamily="18" charset="0"/>
              </a:rPr>
              <a:t>of </a:t>
            </a:r>
            <a:r>
              <a:rPr lang="nl-BE" sz="3200" dirty="0" err="1">
                <a:latin typeface="Garamond" panose="02020404030301010803" pitchFamily="18" charset="0"/>
              </a:rPr>
              <a:t>future</a:t>
            </a:r>
            <a:r>
              <a:rPr lang="nl-BE" sz="3200" dirty="0">
                <a:latin typeface="Garamond" panose="02020404030301010803" pitchFamily="18" charset="0"/>
              </a:rPr>
              <a:t> time</a:t>
            </a:r>
          </a:p>
        </p:txBody>
      </p:sp>
      <p:grpSp>
        <p:nvGrpSpPr>
          <p:cNvPr id="7" name="Group 6"/>
          <p:cNvGrpSpPr/>
          <p:nvPr/>
        </p:nvGrpSpPr>
        <p:grpSpPr>
          <a:xfrm flipH="1">
            <a:off x="2470696" y="4940589"/>
            <a:ext cx="4765600" cy="869899"/>
            <a:chOff x="2470696" y="1983037"/>
            <a:chExt cx="4765600" cy="869899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2483768" y="2417986"/>
              <a:ext cx="4752528" cy="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2470696" y="2417986"/>
              <a:ext cx="4752528" cy="43495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2470696" y="1983037"/>
              <a:ext cx="4752528" cy="43495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9707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7504" y="605698"/>
            <a:ext cx="3960440" cy="6140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4.2.1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aspects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Time (</a:t>
            </a:r>
            <a:r>
              <a:rPr lang="nl-NL" sz="2600" u="sng" dirty="0">
                <a:latin typeface="Garamond" pitchFamily="18" charset="0"/>
              </a:rPr>
              <a:t>pres</a:t>
            </a:r>
            <a:r>
              <a:rPr lang="nl-NL" sz="2600" dirty="0">
                <a:latin typeface="Garamond" pitchFamily="18" charset="0"/>
              </a:rPr>
              <a:t>, fut, </a:t>
            </a:r>
            <a:r>
              <a:rPr lang="nl-NL" sz="2600" dirty="0" err="1">
                <a:latin typeface="Garamond" pitchFamily="18" charset="0"/>
              </a:rPr>
              <a:t>cond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dirty="0" err="1">
                <a:latin typeface="Garamond" pitchFamily="18" charset="0"/>
              </a:rPr>
              <a:t>Modality</a:t>
            </a:r>
            <a:r>
              <a:rPr lang="nl-NL" sz="2600" dirty="0">
                <a:latin typeface="Garamond" pitchFamily="18" charset="0"/>
              </a:rPr>
              <a:t> (real, pot, </a:t>
            </a:r>
            <a:r>
              <a:rPr lang="nl-NL" sz="2600" u="sng" dirty="0" err="1">
                <a:latin typeface="Garamond" pitchFamily="18" charset="0"/>
              </a:rPr>
              <a:t>irr</a:t>
            </a:r>
            <a:r>
              <a:rPr lang="nl-NL" sz="2600" dirty="0">
                <a:latin typeface="Garamond" pitchFamily="18" charset="0"/>
              </a:rPr>
              <a:t>)</a:t>
            </a:r>
            <a:br>
              <a:rPr lang="nl-NL" sz="2600" dirty="0">
                <a:latin typeface="Garamond" pitchFamily="18" charset="0"/>
              </a:rPr>
            </a:br>
            <a:r>
              <a:rPr lang="nl-NL" sz="2600" u="sng" dirty="0">
                <a:latin typeface="Garamond" pitchFamily="18" charset="0"/>
              </a:rPr>
              <a:t>close</a:t>
            </a:r>
            <a:r>
              <a:rPr lang="nl-NL" sz="2600" dirty="0">
                <a:latin typeface="Garamond" pitchFamily="18" charset="0"/>
              </a:rPr>
              <a:t> / </a:t>
            </a:r>
            <a:r>
              <a:rPr lang="nl-NL" sz="2600" dirty="0" err="1">
                <a:latin typeface="Garamond" pitchFamily="18" charset="0"/>
              </a:rPr>
              <a:t>neutral</a:t>
            </a:r>
            <a:r>
              <a:rPr lang="nl-NL" sz="2600" dirty="0">
                <a:latin typeface="Garamond" pitchFamily="18" charset="0"/>
              </a:rPr>
              <a:t> / remote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4.2.2 </a:t>
            </a:r>
            <a:r>
              <a:rPr lang="nl-NL" sz="2600" dirty="0" err="1">
                <a:latin typeface="Garamond" pitchFamily="18" charset="0"/>
              </a:rPr>
              <a:t>Morphosyntax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i="1" dirty="0">
                <a:latin typeface="Garamond" pitchFamily="18" charset="0"/>
              </a:rPr>
              <a:t>V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N (</a:t>
            </a:r>
            <a:r>
              <a:rPr lang="nl-NL" sz="2600" dirty="0" err="1">
                <a:latin typeface="Garamond" pitchFamily="18" charset="0"/>
              </a:rPr>
              <a:t>the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future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dirty="0" err="1">
                <a:latin typeface="Garamond" pitchFamily="18" charset="0"/>
              </a:rPr>
              <a:t>Adj</a:t>
            </a:r>
            <a:r>
              <a:rPr lang="nl-NL" sz="2600" dirty="0">
                <a:latin typeface="Garamond" pitchFamily="18" charset="0"/>
              </a:rPr>
              <a:t> (</a:t>
            </a:r>
            <a:r>
              <a:rPr lang="nl-NL" sz="2600" dirty="0" err="1">
                <a:latin typeface="Garamond" pitchFamily="18" charset="0"/>
              </a:rPr>
              <a:t>future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i="1" dirty="0">
                <a:latin typeface="Garamond" pitchFamily="18" charset="0"/>
              </a:rPr>
              <a:t>Adv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solidFill>
                  <a:schemeClr val="bg2"/>
                </a:solidFill>
                <a:latin typeface="Garamond" pitchFamily="18" charset="0"/>
              </a:rPr>
              <a:t>4.2.3 Evaluation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solidFill>
                  <a:schemeClr val="bg2"/>
                </a:solidFill>
                <a:latin typeface="Garamond" pitchFamily="18" charset="0"/>
              </a:rPr>
              <a:t>	</a:t>
            </a:r>
            <a:r>
              <a:rPr lang="nl-NL" sz="2600" dirty="0" err="1">
                <a:solidFill>
                  <a:schemeClr val="bg2"/>
                </a:solidFill>
                <a:latin typeface="Garamond" pitchFamily="18" charset="0"/>
              </a:rPr>
              <a:t>neutral</a:t>
            </a:r>
            <a:endParaRPr lang="nl-NL" sz="2600" dirty="0">
              <a:solidFill>
                <a:schemeClr val="bg2"/>
              </a:solidFill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solidFill>
                  <a:schemeClr val="bg2"/>
                </a:solidFill>
                <a:latin typeface="Garamond" pitchFamily="18" charset="0"/>
              </a:rPr>
              <a:t>	pos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solidFill>
                  <a:schemeClr val="bg2"/>
                </a:solidFill>
                <a:latin typeface="Garamond" pitchFamily="18" charset="0"/>
              </a:rPr>
              <a:t>	</a:t>
            </a:r>
            <a:r>
              <a:rPr lang="nl-NL" sz="2600" u="sng" dirty="0">
                <a:solidFill>
                  <a:schemeClr val="bg2"/>
                </a:solidFill>
                <a:latin typeface="Garamond" pitchFamily="18" charset="0"/>
              </a:rPr>
              <a:t>neg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26692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4.2 Form: </a:t>
            </a:r>
            <a:r>
              <a:rPr lang="nl-BE" sz="3200" b="1" dirty="0" err="1">
                <a:latin typeface="Garamond" pitchFamily="18" charset="0"/>
              </a:rPr>
              <a:t>structural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variation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within</a:t>
            </a:r>
            <a:r>
              <a:rPr lang="nl-BE" sz="3200" b="1" dirty="0">
                <a:latin typeface="Garamond" pitchFamily="18" charset="0"/>
              </a:rPr>
              <a:t> 3D model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2359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355977" y="1190473"/>
            <a:ext cx="4708598" cy="2123658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ct val="50000"/>
              </a:spcBef>
            </a:pP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Ben je onzeker 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om de arbeidsmarkt binnenkort te </a:t>
            </a:r>
            <a:r>
              <a:rPr lang="nl-BE" sz="2400" b="1" i="1" dirty="0">
                <a:solidFill>
                  <a:schemeClr val="bg1"/>
                </a:solidFill>
                <a:latin typeface="Garamond" pitchFamily="18" charset="0"/>
              </a:rPr>
              <a:t>betreden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of niet? Leg uit.</a:t>
            </a:r>
          </a:p>
          <a:p>
            <a:pPr marL="0" lvl="2" indent="0">
              <a:spcBef>
                <a:spcPct val="50000"/>
              </a:spcBef>
            </a:pPr>
            <a:r>
              <a:rPr lang="nl-BE" sz="2400" b="1" i="1" u="sng" dirty="0">
                <a:solidFill>
                  <a:schemeClr val="bg1"/>
                </a:solidFill>
                <a:latin typeface="Garamond" pitchFamily="18" charset="0"/>
              </a:rPr>
              <a:t>Are</a:t>
            </a: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u="sng" dirty="0" err="1">
                <a:solidFill>
                  <a:schemeClr val="bg1"/>
                </a:solidFill>
                <a:latin typeface="Garamond" pitchFamily="18" charset="0"/>
              </a:rPr>
              <a:t>you</a:t>
            </a: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u="sng" dirty="0" err="1">
                <a:solidFill>
                  <a:schemeClr val="bg1"/>
                </a:solidFill>
                <a:latin typeface="Garamond" pitchFamily="18" charset="0"/>
              </a:rPr>
              <a:t>uncertain</a:t>
            </a: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i="1" dirty="0">
                <a:solidFill>
                  <a:schemeClr val="bg1"/>
                </a:solidFill>
                <a:latin typeface="Garamond" pitchFamily="18" charset="0"/>
              </a:rPr>
              <a:t>enter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the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job market </a:t>
            </a:r>
            <a:r>
              <a:rPr lang="nl-BE" sz="2400" b="1" i="1" dirty="0">
                <a:solidFill>
                  <a:schemeClr val="bg1"/>
                </a:solidFill>
                <a:latin typeface="Garamond" pitchFamily="18" charset="0"/>
              </a:rPr>
              <a:t>in </a:t>
            </a:r>
            <a:r>
              <a:rPr lang="nl-BE" sz="2400" b="1" i="1" dirty="0" err="1">
                <a:solidFill>
                  <a:schemeClr val="bg1"/>
                </a:solidFill>
                <a:latin typeface="Garamond" pitchFamily="18" charset="0"/>
              </a:rPr>
              <a:t>the</a:t>
            </a:r>
            <a:r>
              <a:rPr lang="nl-BE" sz="2400" b="1" i="1" dirty="0">
                <a:solidFill>
                  <a:schemeClr val="bg1"/>
                </a:solidFill>
                <a:latin typeface="Garamond" pitchFamily="18" charset="0"/>
              </a:rPr>
              <a:t> short run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?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55976" y="3875564"/>
            <a:ext cx="4708598" cy="2123658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14288">
              <a:spcBef>
                <a:spcPct val="50000"/>
              </a:spcBef>
            </a:pPr>
            <a:r>
              <a:rPr lang="fr-FR" sz="2400" b="1" dirty="0">
                <a:solidFill>
                  <a:schemeClr val="bg1"/>
                </a:solidFill>
                <a:latin typeface="Garamond" pitchFamily="18" charset="0"/>
              </a:rPr>
              <a:t>Comment pourras-tu convaincre tes employeurs de tes atouts? Explique.</a:t>
            </a:r>
          </a:p>
          <a:p>
            <a:pPr marL="0" lvl="2" indent="14288">
              <a:spcBef>
                <a:spcPct val="50000"/>
              </a:spcBef>
            </a:pP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How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will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be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able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convince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your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employers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of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your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strengths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?</a:t>
            </a:r>
            <a:endParaRPr lang="nl-BE" sz="2400" b="1" u="sng" dirty="0">
              <a:solidFill>
                <a:schemeClr val="bg1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320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7504" y="605698"/>
            <a:ext cx="3960440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4.2.1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aspects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Time </a:t>
            </a:r>
            <a:br>
              <a:rPr lang="nl-NL" sz="2600" dirty="0">
                <a:latin typeface="Garamond" pitchFamily="18" charset="0"/>
              </a:rPr>
            </a:br>
            <a:r>
              <a:rPr lang="nl-NL" sz="2600" dirty="0">
                <a:latin typeface="Garamond" pitchFamily="18" charset="0"/>
              </a:rPr>
              <a:t>(</a:t>
            </a:r>
            <a:r>
              <a:rPr lang="nl-NL" sz="2600" dirty="0" err="1">
                <a:latin typeface="Garamond" pitchFamily="18" charset="0"/>
              </a:rPr>
              <a:t>tense</a:t>
            </a:r>
            <a:r>
              <a:rPr lang="nl-NL" sz="2600" dirty="0">
                <a:latin typeface="Garamond" pitchFamily="18" charset="0"/>
              </a:rPr>
              <a:t>: pres, </a:t>
            </a:r>
            <a:r>
              <a:rPr lang="nl-NL" sz="2600" u="sng" dirty="0">
                <a:latin typeface="Garamond" pitchFamily="18" charset="0"/>
              </a:rPr>
              <a:t>fut</a:t>
            </a:r>
            <a:r>
              <a:rPr lang="nl-NL" sz="2600" dirty="0">
                <a:latin typeface="Garamond" pitchFamily="18" charset="0"/>
              </a:rPr>
              <a:t>, </a:t>
            </a:r>
            <a:r>
              <a:rPr lang="nl-NL" sz="2600" dirty="0" err="1">
                <a:latin typeface="Garamond" pitchFamily="18" charset="0"/>
              </a:rPr>
              <a:t>cond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dirty="0" err="1">
                <a:latin typeface="Garamond" pitchFamily="18" charset="0"/>
              </a:rPr>
              <a:t>Modality</a:t>
            </a:r>
            <a:r>
              <a:rPr lang="nl-NL" sz="2600" dirty="0">
                <a:latin typeface="Garamond" pitchFamily="18" charset="0"/>
              </a:rPr>
              <a:t> (real, </a:t>
            </a:r>
            <a:r>
              <a:rPr lang="nl-NL" sz="2600" u="sng" dirty="0">
                <a:latin typeface="Garamond" pitchFamily="18" charset="0"/>
              </a:rPr>
              <a:t>pot</a:t>
            </a:r>
            <a:r>
              <a:rPr lang="nl-NL" sz="2600" dirty="0">
                <a:latin typeface="Garamond" pitchFamily="18" charset="0"/>
              </a:rPr>
              <a:t>, </a:t>
            </a:r>
            <a:r>
              <a:rPr lang="nl-NL" sz="2600" dirty="0" err="1">
                <a:latin typeface="Garamond" pitchFamily="18" charset="0"/>
              </a:rPr>
              <a:t>irr</a:t>
            </a:r>
            <a:r>
              <a:rPr lang="nl-NL" sz="2600" dirty="0">
                <a:latin typeface="Garamond" pitchFamily="18" charset="0"/>
              </a:rPr>
              <a:t>)</a:t>
            </a:r>
            <a:br>
              <a:rPr lang="nl-NL" sz="2600" dirty="0">
                <a:latin typeface="Garamond" pitchFamily="18" charset="0"/>
              </a:rPr>
            </a:br>
            <a:r>
              <a:rPr lang="nl-NL" sz="2600" dirty="0">
                <a:latin typeface="Garamond" pitchFamily="18" charset="0"/>
              </a:rPr>
              <a:t>close / </a:t>
            </a:r>
            <a:r>
              <a:rPr lang="nl-NL" sz="2600" u="sng" dirty="0" err="1">
                <a:latin typeface="Garamond" pitchFamily="18" charset="0"/>
              </a:rPr>
              <a:t>neutral</a:t>
            </a:r>
            <a:r>
              <a:rPr lang="nl-NL" sz="2600" dirty="0">
                <a:latin typeface="Garamond" pitchFamily="18" charset="0"/>
              </a:rPr>
              <a:t> / remote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4.2.2 </a:t>
            </a:r>
            <a:r>
              <a:rPr lang="nl-NL" sz="2600" dirty="0" err="1">
                <a:latin typeface="Garamond" pitchFamily="18" charset="0"/>
              </a:rPr>
              <a:t>Morphosyntax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i="1" dirty="0">
                <a:latin typeface="Garamond" pitchFamily="18" charset="0"/>
              </a:rPr>
              <a:t>V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N (</a:t>
            </a:r>
            <a:r>
              <a:rPr lang="nl-NL" sz="2600" dirty="0" err="1">
                <a:latin typeface="Garamond" pitchFamily="18" charset="0"/>
              </a:rPr>
              <a:t>il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futuro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</a:t>
            </a:r>
            <a:r>
              <a:rPr lang="nl-NL" sz="2600" dirty="0" err="1">
                <a:latin typeface="Garamond" pitchFamily="18" charset="0"/>
              </a:rPr>
              <a:t>Adj</a:t>
            </a:r>
            <a:r>
              <a:rPr lang="nl-NL" sz="2600" dirty="0">
                <a:latin typeface="Garamond" pitchFamily="18" charset="0"/>
              </a:rPr>
              <a:t> (</a:t>
            </a:r>
            <a:r>
              <a:rPr lang="nl-NL" sz="2600" dirty="0" err="1">
                <a:latin typeface="Garamond" pitchFamily="18" charset="0"/>
              </a:rPr>
              <a:t>futuro</a:t>
            </a:r>
            <a:r>
              <a:rPr lang="nl-NL" sz="2600" dirty="0">
                <a:latin typeface="Garamond" pitchFamily="18" charset="0"/>
              </a:rPr>
              <a:t>)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	Adv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26692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4.2 Form: </a:t>
            </a:r>
            <a:r>
              <a:rPr lang="nl-BE" sz="3200" b="1" dirty="0" err="1">
                <a:latin typeface="Garamond" pitchFamily="18" charset="0"/>
              </a:rPr>
              <a:t>structural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variation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within</a:t>
            </a:r>
            <a:r>
              <a:rPr lang="nl-BE" sz="3200" b="1" dirty="0">
                <a:latin typeface="Garamond" pitchFamily="18" charset="0"/>
              </a:rPr>
              <a:t> 3D model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2359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355977" y="1190473"/>
            <a:ext cx="4708598" cy="212365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ct val="50000"/>
              </a:spcBef>
            </a:pP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Ben je onzeker om de arbeidsmarkt binnenkort te betreden of niet? Leg uit.</a:t>
            </a:r>
          </a:p>
          <a:p>
            <a:pPr marL="0" lvl="2" indent="0">
              <a:spcBef>
                <a:spcPct val="50000"/>
              </a:spcBef>
            </a:pP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Are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uncertain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enter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the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job market in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the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short run?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55976" y="3875564"/>
            <a:ext cx="4708598" cy="2123658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14288">
              <a:spcBef>
                <a:spcPct val="50000"/>
              </a:spcBef>
            </a:pPr>
            <a:r>
              <a:rPr lang="fr-FR" sz="2400" b="1" dirty="0">
                <a:solidFill>
                  <a:schemeClr val="bg1"/>
                </a:solidFill>
                <a:latin typeface="Garamond" pitchFamily="18" charset="0"/>
              </a:rPr>
              <a:t>Comment </a:t>
            </a:r>
            <a:r>
              <a:rPr lang="fr-FR" sz="2400" b="1" i="1" u="sng" dirty="0">
                <a:solidFill>
                  <a:schemeClr val="bg1"/>
                </a:solidFill>
                <a:latin typeface="Garamond" pitchFamily="18" charset="0"/>
              </a:rPr>
              <a:t>pourras</a:t>
            </a:r>
            <a:r>
              <a:rPr lang="fr-FR" sz="2400" b="1" u="sng" dirty="0">
                <a:solidFill>
                  <a:schemeClr val="bg1"/>
                </a:solidFill>
                <a:latin typeface="Garamond" pitchFamily="18" charset="0"/>
              </a:rPr>
              <a:t>-tu</a:t>
            </a:r>
            <a:r>
              <a:rPr lang="fr-FR" sz="2400" b="1" dirty="0">
                <a:solidFill>
                  <a:schemeClr val="bg1"/>
                </a:solidFill>
                <a:latin typeface="Garamond" pitchFamily="18" charset="0"/>
              </a:rPr>
              <a:t> convaincre tes employeurs de tes atouts? Explique.</a:t>
            </a:r>
          </a:p>
          <a:p>
            <a:pPr marL="0" lvl="2" indent="14288">
              <a:spcBef>
                <a:spcPct val="50000"/>
              </a:spcBef>
            </a:pP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How </a:t>
            </a:r>
            <a:r>
              <a:rPr lang="nl-BE" sz="2400" b="1" i="1" u="sng" dirty="0" err="1">
                <a:solidFill>
                  <a:schemeClr val="bg1"/>
                </a:solidFill>
                <a:latin typeface="Garamond" pitchFamily="18" charset="0"/>
              </a:rPr>
              <a:t>will</a:t>
            </a: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u="sng" dirty="0" err="1">
                <a:solidFill>
                  <a:schemeClr val="bg1"/>
                </a:solidFill>
                <a:latin typeface="Garamond" pitchFamily="18" charset="0"/>
              </a:rPr>
              <a:t>you</a:t>
            </a:r>
            <a:r>
              <a:rPr lang="nl-BE" sz="2400" b="1" u="sng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u="sng" dirty="0" err="1">
                <a:solidFill>
                  <a:schemeClr val="bg1"/>
                </a:solidFill>
                <a:latin typeface="Garamond" pitchFamily="18" charset="0"/>
              </a:rPr>
              <a:t>be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able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convince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your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employers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of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your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latin typeface="Garamond" pitchFamily="18" charset="0"/>
              </a:rPr>
              <a:t>strengths</a:t>
            </a:r>
            <a:r>
              <a:rPr lang="nl-BE" sz="2400" b="1" dirty="0">
                <a:solidFill>
                  <a:schemeClr val="bg1"/>
                </a:solidFill>
                <a:latin typeface="Garamond" pitchFamily="18" charset="0"/>
              </a:rPr>
              <a:t>?</a:t>
            </a:r>
            <a:endParaRPr lang="nl-BE" sz="2400" b="1" u="sng" dirty="0">
              <a:solidFill>
                <a:schemeClr val="bg1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09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43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Objectives</a:t>
            </a:r>
            <a:endParaRPr lang="nl-BE" sz="2800" b="1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Framework</a:t>
            </a:r>
            <a:endParaRPr lang="nl-BE" sz="2800" b="1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Descriptive</a:t>
            </a:r>
            <a:r>
              <a:rPr lang="nl-BE" sz="2800" b="1" dirty="0">
                <a:latin typeface="Garamond" pitchFamily="18" charset="0"/>
              </a:rPr>
              <a:t> </a:t>
            </a:r>
            <a:r>
              <a:rPr lang="nl-BE" sz="2800" b="1" dirty="0" err="1">
                <a:latin typeface="Garamond" pitchFamily="18" charset="0"/>
              </a:rPr>
              <a:t>typology</a:t>
            </a:r>
            <a:endParaRPr lang="nl-BE" sz="2800" b="1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Conclusions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87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Objectives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Framework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Descriptive</a:t>
            </a:r>
            <a:r>
              <a:rPr lang="nl-BE" sz="2800" b="1" dirty="0">
                <a:latin typeface="Garamond" pitchFamily="18" charset="0"/>
              </a:rPr>
              <a:t> </a:t>
            </a:r>
            <a:r>
              <a:rPr lang="nl-BE" sz="2800" b="1" dirty="0" err="1">
                <a:latin typeface="Garamond" pitchFamily="18" charset="0"/>
              </a:rPr>
              <a:t>typology</a:t>
            </a:r>
            <a:r>
              <a:rPr lang="nl-BE" sz="2800" b="1" dirty="0">
                <a:latin typeface="Garamond" pitchFamily="18" charset="0"/>
              </a:rPr>
              <a:t> of “</a:t>
            </a:r>
            <a:r>
              <a:rPr lang="nl-BE" sz="2800" b="1" dirty="0" err="1">
                <a:latin typeface="Garamond" pitchFamily="18" charset="0"/>
              </a:rPr>
              <a:t>future</a:t>
            </a:r>
            <a:r>
              <a:rPr lang="nl-BE" sz="2800" b="1" dirty="0">
                <a:latin typeface="Garamond" pitchFamily="18" charset="0"/>
              </a:rPr>
              <a:t>” Cx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Conclusions</a:t>
            </a:r>
          </a:p>
        </p:txBody>
      </p:sp>
      <p:sp>
        <p:nvSpPr>
          <p:cNvPr id="16389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29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85750" y="26692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 An </a:t>
            </a:r>
            <a:r>
              <a:rPr lang="nl-BE" sz="3200" b="1" dirty="0" err="1">
                <a:latin typeface="Garamond" pitchFamily="18" charset="0"/>
              </a:rPr>
              <a:t>exploratory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classification</a:t>
            </a:r>
            <a:r>
              <a:rPr lang="nl-BE" sz="3200" b="1" dirty="0">
                <a:latin typeface="Garamond" pitchFamily="18" charset="0"/>
              </a:rPr>
              <a:t> of FUTURE Cx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285750" y="62359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5.1 Time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5.2 </a:t>
            </a:r>
            <a:r>
              <a:rPr lang="nl-NL" sz="2800" dirty="0" err="1">
                <a:latin typeface="Garamond" pitchFamily="18" charset="0"/>
              </a:rPr>
              <a:t>Modality</a:t>
            </a:r>
            <a:endParaRPr lang="nl-NL" sz="28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endParaRPr lang="nl-NL" sz="28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Three steps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a. Global</a:t>
            </a:r>
            <a:endParaRPr lang="nl-NL" sz="24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b. L1&lt;&gt;L2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c. FR/NL-L2&lt;&gt;NL/FR-L1</a:t>
            </a:r>
          </a:p>
        </p:txBody>
      </p:sp>
    </p:spTree>
    <p:extLst>
      <p:ext uri="{BB962C8B-B14F-4D97-AF65-F5344CB8AC3E}">
        <p14:creationId xmlns:p14="http://schemas.microsoft.com/office/powerpoint/2010/main" val="2899769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2" y="87824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5.1.1 F time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5.1.2 V </a:t>
            </a:r>
            <a:r>
              <a:rPr lang="nl-NL" sz="2600" b="1" dirty="0" err="1">
                <a:latin typeface="Garamond" pitchFamily="18" charset="0"/>
              </a:rPr>
              <a:t>tenses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5.1.3 FUT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</a:t>
            </a:r>
            <a:r>
              <a:rPr lang="nl-NL" sz="2600" dirty="0" err="1">
                <a:latin typeface="Garamond" pitchFamily="18" charset="0"/>
              </a:rPr>
              <a:t>Tense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FUT N, </a:t>
            </a:r>
            <a:r>
              <a:rPr lang="nl-NL" sz="2600" dirty="0" err="1">
                <a:latin typeface="Garamond" pitchFamily="18" charset="0"/>
              </a:rPr>
              <a:t>Adj</a:t>
            </a:r>
            <a:r>
              <a:rPr lang="nl-NL" sz="2600" dirty="0">
                <a:latin typeface="Garamond" pitchFamily="18" charset="0"/>
              </a:rPr>
              <a:t>, Adv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3191026"/>
            <a:ext cx="7451232" cy="3683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131840" y="4705712"/>
            <a:ext cx="4930952" cy="885971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1938992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Future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tense</a:t>
            </a:r>
            <a:r>
              <a:rPr lang="nl-BE" sz="2000" b="1" dirty="0">
                <a:latin typeface="Garamond" pitchFamily="18" charset="0"/>
              </a:rPr>
              <a:t> relevant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But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present </a:t>
            </a:r>
            <a:r>
              <a:rPr lang="nl-BE" sz="2000" b="1" dirty="0" err="1">
                <a:latin typeface="Garamond" pitchFamily="18" charset="0"/>
              </a:rPr>
              <a:t>much</a:t>
            </a:r>
            <a:r>
              <a:rPr lang="nl-BE" sz="2000" b="1" dirty="0">
                <a:latin typeface="Garamond" pitchFamily="18" charset="0"/>
              </a:rPr>
              <a:t> more </a:t>
            </a:r>
            <a:r>
              <a:rPr lang="nl-BE" sz="2000" b="1" dirty="0" err="1">
                <a:latin typeface="Garamond" pitchFamily="18" charset="0"/>
              </a:rPr>
              <a:t>salient</a:t>
            </a:r>
            <a:endParaRPr lang="nl-BE" sz="2000" b="1" dirty="0">
              <a:latin typeface="Garamond" pitchFamily="18" charset="0"/>
            </a:endParaRP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Conditional</a:t>
            </a:r>
            <a:r>
              <a:rPr lang="nl-BE" sz="2000" b="1" dirty="0">
                <a:latin typeface="Garamond" pitchFamily="18" charset="0"/>
              </a:rPr>
              <a:t> part of </a:t>
            </a:r>
            <a:r>
              <a:rPr lang="nl-BE" sz="2000" b="1" dirty="0" err="1">
                <a:latin typeface="Garamond" pitchFamily="18" charset="0"/>
              </a:rPr>
              <a:t>future</a:t>
            </a:r>
            <a:r>
              <a:rPr lang="nl-BE" sz="2000" b="1" dirty="0">
                <a:latin typeface="Garamond" pitchFamily="18" charset="0"/>
              </a:rPr>
              <a:t> time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NEW: </a:t>
            </a:r>
            <a:r>
              <a:rPr lang="nl-BE" sz="2000" b="1" dirty="0" err="1">
                <a:latin typeface="Garamond" pitchFamily="18" charset="0"/>
              </a:rPr>
              <a:t>Infinitive</a:t>
            </a:r>
            <a:r>
              <a:rPr lang="nl-BE" sz="2000" b="1" dirty="0">
                <a:latin typeface="Garamond" pitchFamily="18" charset="0"/>
              </a:rPr>
              <a:t> part of </a:t>
            </a:r>
            <a:r>
              <a:rPr lang="nl-BE" sz="2000" b="1" dirty="0" err="1">
                <a:latin typeface="Garamond" pitchFamily="18" charset="0"/>
              </a:rPr>
              <a:t>future</a:t>
            </a:r>
            <a:endParaRPr lang="nl-BE" sz="20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356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2" y="87824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5.1.1 F time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5.1.2 V </a:t>
            </a:r>
            <a:r>
              <a:rPr lang="nl-NL" sz="2600" dirty="0" err="1">
                <a:latin typeface="Garamond" pitchFamily="18" charset="0"/>
              </a:rPr>
              <a:t>tenses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5.1.3 FUT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</a:t>
            </a:r>
            <a:r>
              <a:rPr lang="nl-NL" sz="2600" dirty="0" err="1">
                <a:latin typeface="Garamond" pitchFamily="18" charset="0"/>
              </a:rPr>
              <a:t>Tense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FUT N, </a:t>
            </a:r>
            <a:r>
              <a:rPr lang="nl-NL" sz="2600" dirty="0" err="1">
                <a:latin typeface="Garamond" pitchFamily="18" charset="0"/>
              </a:rPr>
              <a:t>Adj</a:t>
            </a:r>
            <a:r>
              <a:rPr lang="nl-NL" sz="2600" dirty="0">
                <a:latin typeface="Garamond" pitchFamily="18" charset="0"/>
              </a:rPr>
              <a:t>, Adv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6630"/>
          <a:stretch/>
        </p:blipFill>
        <p:spPr>
          <a:xfrm>
            <a:off x="0" y="3843038"/>
            <a:ext cx="9144000" cy="304234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45224"/>
            <a:ext cx="9144000" cy="936105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2554545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Future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tense</a:t>
            </a:r>
            <a:r>
              <a:rPr lang="nl-BE" sz="2000" b="1" dirty="0">
                <a:latin typeface="Garamond" pitchFamily="18" charset="0"/>
              </a:rPr>
              <a:t> relevant</a:t>
            </a:r>
          </a:p>
          <a:p>
            <a:pPr marL="717550" lvl="3" indent="-358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i="1" dirty="0">
                <a:latin typeface="Garamond" pitchFamily="18" charset="0"/>
              </a:rPr>
              <a:t>At first </a:t>
            </a:r>
            <a:r>
              <a:rPr lang="nl-BE" sz="2000" b="1" i="1" dirty="0" err="1">
                <a:latin typeface="Garamond" pitchFamily="18" charset="0"/>
              </a:rPr>
              <a:t>sight</a:t>
            </a:r>
            <a:r>
              <a:rPr lang="nl-BE" sz="2000" b="1" i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balance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 err="1">
                <a:latin typeface="Garamond" pitchFamily="18" charset="0"/>
              </a:rPr>
              <a:t>periphrastic</a:t>
            </a:r>
            <a:r>
              <a:rPr lang="nl-BE" sz="2000" b="1" dirty="0">
                <a:latin typeface="Garamond" pitchFamily="18" charset="0"/>
              </a:rPr>
              <a:t> (GO) – </a:t>
            </a:r>
            <a:r>
              <a:rPr lang="nl-BE" sz="2000" b="1" dirty="0" err="1">
                <a:latin typeface="Garamond" pitchFamily="18" charset="0"/>
              </a:rPr>
              <a:t>inflectional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(je </a:t>
            </a:r>
            <a:r>
              <a:rPr lang="nl-BE" sz="2000" b="1" dirty="0" err="1">
                <a:latin typeface="Garamond" pitchFamily="18" charset="0"/>
              </a:rPr>
              <a:t>vais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travailler</a:t>
            </a:r>
            <a:r>
              <a:rPr lang="nl-BE" sz="2000" b="1" dirty="0">
                <a:latin typeface="Garamond" pitchFamily="18" charset="0"/>
              </a:rPr>
              <a:t> – ik ga werken)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je </a:t>
            </a:r>
            <a:r>
              <a:rPr lang="nl-BE" sz="2000" b="1" dirty="0" err="1">
                <a:latin typeface="Garamond" pitchFamily="18" charset="0"/>
              </a:rPr>
              <a:t>travaillerai</a:t>
            </a:r>
            <a:r>
              <a:rPr lang="nl-BE" sz="2000" b="1" dirty="0">
                <a:latin typeface="Garamond" pitchFamily="18" charset="0"/>
              </a:rPr>
              <a:t> / ik zal werken)</a:t>
            </a:r>
          </a:p>
          <a:p>
            <a:pPr marL="717550" lvl="3" indent="-358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Cause</a:t>
            </a:r>
            <a:r>
              <a:rPr lang="nl-BE" sz="2000" b="1" dirty="0">
                <a:latin typeface="Garamond" pitchFamily="18" charset="0"/>
              </a:rPr>
              <a:t>: </a:t>
            </a:r>
            <a:r>
              <a:rPr lang="nl-BE" sz="2000" b="1" dirty="0" err="1">
                <a:latin typeface="Garamond" pitchFamily="18" charset="0"/>
              </a:rPr>
              <a:t>overuse</a:t>
            </a:r>
            <a:r>
              <a:rPr lang="nl-BE" sz="2000" b="1" dirty="0">
                <a:latin typeface="Garamond" pitchFamily="18" charset="0"/>
              </a:rPr>
              <a:t> of L1 Cx in L2</a:t>
            </a:r>
            <a:br>
              <a:rPr lang="nl-BE" sz="2000" b="1" i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NL2: </a:t>
            </a:r>
            <a:r>
              <a:rPr lang="nl-BE" sz="2000" b="1" dirty="0" err="1">
                <a:latin typeface="Garamond" pitchFamily="18" charset="0"/>
              </a:rPr>
              <a:t>inflectional</a:t>
            </a:r>
            <a:r>
              <a:rPr lang="nl-BE" sz="2000" b="1" dirty="0">
                <a:latin typeface="Garamond" pitchFamily="18" charset="0"/>
              </a:rPr>
              <a:t> 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FR2: </a:t>
            </a:r>
            <a:r>
              <a:rPr lang="nl-BE" sz="2000" b="1" dirty="0" err="1">
                <a:latin typeface="Garamond" pitchFamily="18" charset="0"/>
              </a:rPr>
              <a:t>periphrastic</a:t>
            </a:r>
            <a:endParaRPr lang="nl-BE" sz="20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052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2" y="908720"/>
            <a:ext cx="3744416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5.1.1 F time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5.1.2 V </a:t>
            </a:r>
            <a:r>
              <a:rPr lang="nl-NL" sz="2600" dirty="0" err="1">
                <a:latin typeface="Garamond" pitchFamily="18" charset="0"/>
              </a:rPr>
              <a:t>tenses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5.1.3 FUT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5.1.4 </a:t>
            </a:r>
            <a:r>
              <a:rPr lang="nl-NL" sz="2600" b="1" dirty="0" err="1">
                <a:latin typeface="Garamond" pitchFamily="18" charset="0"/>
              </a:rPr>
              <a:t>Tense</a:t>
            </a:r>
            <a:r>
              <a:rPr lang="nl-NL" sz="2600" b="1" dirty="0">
                <a:latin typeface="Garamond" pitchFamily="18" charset="0"/>
              </a:rPr>
              <a:t> </a:t>
            </a:r>
            <a:r>
              <a:rPr lang="nl-NL" sz="2600" b="1" dirty="0" err="1">
                <a:latin typeface="Garamond" pitchFamily="18" charset="0"/>
              </a:rPr>
              <a:t>combinations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FUT N, </a:t>
            </a:r>
            <a:r>
              <a:rPr lang="nl-NL" sz="2600" dirty="0" err="1">
                <a:latin typeface="Garamond" pitchFamily="18" charset="0"/>
              </a:rPr>
              <a:t>Adj</a:t>
            </a:r>
            <a:r>
              <a:rPr lang="nl-NL" sz="2600" dirty="0">
                <a:latin typeface="Garamond" pitchFamily="18" charset="0"/>
              </a:rPr>
              <a:t>, Adv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16183"/>
          <a:stretch/>
        </p:blipFill>
        <p:spPr>
          <a:xfrm>
            <a:off x="0" y="3284984"/>
            <a:ext cx="9144000" cy="3600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63688" y="4149080"/>
            <a:ext cx="7380312" cy="432048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31132" y="4755624"/>
            <a:ext cx="7380312" cy="144016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2246769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Traditional teaching: FUT tense in isolation P000 = I will work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We </a:t>
            </a:r>
            <a:r>
              <a:rPr lang="nl-BE" sz="2000" b="1" dirty="0" err="1">
                <a:latin typeface="Garamond" pitchFamily="18" charset="0"/>
              </a:rPr>
              <a:t>see</a:t>
            </a:r>
            <a:r>
              <a:rPr lang="nl-BE" sz="2000" b="1" dirty="0">
                <a:latin typeface="Garamond" pitchFamily="18" charset="0"/>
              </a:rPr>
              <a:t> frequent </a:t>
            </a:r>
            <a:r>
              <a:rPr lang="nl-BE" sz="2000" b="1" dirty="0" err="1">
                <a:latin typeface="Garamond" pitchFamily="18" charset="0"/>
              </a:rPr>
              <a:t>combinations</a:t>
            </a:r>
            <a:endParaRPr lang="nl-BE" sz="2000" b="1" dirty="0">
              <a:latin typeface="Garamond" pitchFamily="18" charset="0"/>
            </a:endParaRPr>
          </a:p>
          <a:p>
            <a:pPr marL="717550" lvl="3" indent="-3333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P00I = pres + </a:t>
            </a:r>
            <a:r>
              <a:rPr lang="nl-BE" sz="2000" b="1" dirty="0" err="1">
                <a:latin typeface="Garamond" pitchFamily="18" charset="0"/>
              </a:rPr>
              <a:t>Inf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I hope (</a:t>
            </a:r>
            <a:r>
              <a:rPr lang="nl-BE" sz="2000" b="1" dirty="0" err="1">
                <a:latin typeface="Garamond" pitchFamily="18" charset="0"/>
              </a:rPr>
              <a:t>now</a:t>
            </a:r>
            <a:r>
              <a:rPr lang="nl-BE" sz="2000" b="1" dirty="0">
                <a:latin typeface="Garamond" pitchFamily="18" charset="0"/>
              </a:rPr>
              <a:t>)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work</a:t>
            </a:r>
            <a:r>
              <a:rPr lang="nl-BE" sz="2000" b="1" dirty="0">
                <a:latin typeface="Garamond" pitchFamily="18" charset="0"/>
              </a:rPr>
              <a:t> (</a:t>
            </a:r>
            <a:r>
              <a:rPr lang="nl-BE" sz="2000" b="1" dirty="0" err="1">
                <a:latin typeface="Garamond" pitchFamily="18" charset="0"/>
              </a:rPr>
              <a:t>then</a:t>
            </a:r>
            <a:r>
              <a:rPr lang="nl-BE" sz="2000" b="1" dirty="0">
                <a:latin typeface="Garamond" pitchFamily="18" charset="0"/>
              </a:rPr>
              <a:t>)</a:t>
            </a:r>
          </a:p>
          <a:p>
            <a:pPr marL="717550" lvl="3" indent="-3333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>
                <a:latin typeface="Garamond" pitchFamily="18" charset="0"/>
              </a:rPr>
              <a:t>PF00 = present + fut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I </a:t>
            </a:r>
            <a:r>
              <a:rPr lang="nl-BE" sz="2000" b="1" dirty="0" err="1">
                <a:latin typeface="Garamond" pitchFamily="18" charset="0"/>
              </a:rPr>
              <a:t>think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that</a:t>
            </a:r>
            <a:r>
              <a:rPr lang="nl-BE" sz="2000" b="1" dirty="0">
                <a:latin typeface="Garamond" pitchFamily="18" charset="0"/>
              </a:rPr>
              <a:t> I </a:t>
            </a:r>
            <a:r>
              <a:rPr lang="nl-BE" sz="2000" b="1" dirty="0" err="1">
                <a:latin typeface="Garamond" pitchFamily="18" charset="0"/>
              </a:rPr>
              <a:t>will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become</a:t>
            </a:r>
            <a:r>
              <a:rPr lang="nl-BE" sz="2000" b="1" dirty="0">
                <a:latin typeface="Garamond" pitchFamily="18" charset="0"/>
              </a:rPr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4204410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2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5.1.1 F time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5.1.2 V </a:t>
            </a:r>
            <a:r>
              <a:rPr lang="nl-NL" sz="2600" dirty="0" err="1">
                <a:latin typeface="Garamond" pitchFamily="18" charset="0"/>
              </a:rPr>
              <a:t>tenses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5.1.3 FUT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</a:t>
            </a:r>
            <a:r>
              <a:rPr lang="nl-NL" sz="2600" dirty="0" err="1">
                <a:latin typeface="Garamond" pitchFamily="18" charset="0"/>
              </a:rPr>
              <a:t>Tense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5.1.4 FUT N, </a:t>
            </a:r>
            <a:r>
              <a:rPr lang="nl-NL" sz="2600" b="1" dirty="0" err="1">
                <a:latin typeface="Garamond" pitchFamily="18" charset="0"/>
              </a:rPr>
              <a:t>Adj</a:t>
            </a:r>
            <a:r>
              <a:rPr lang="nl-NL" sz="2600" b="1" dirty="0">
                <a:latin typeface="Garamond" pitchFamily="18" charset="0"/>
              </a:rPr>
              <a:t>, Adv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640" y="2980273"/>
            <a:ext cx="5495872" cy="3833103"/>
          </a:xfrm>
          <a:prstGeom prst="rect">
            <a:avLst/>
          </a:prstGeom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644008" y="692696"/>
            <a:ext cx="4358257" cy="2246769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Combinationations</a:t>
            </a:r>
            <a:r>
              <a:rPr lang="nl-BE" sz="2000" b="1" dirty="0">
                <a:latin typeface="Garamond" pitchFamily="18" charset="0"/>
              </a:rPr>
              <a:t> of </a:t>
            </a:r>
            <a:r>
              <a:rPr lang="nl-BE" sz="2000" b="1" dirty="0" err="1">
                <a:latin typeface="Garamond" pitchFamily="18" charset="0"/>
              </a:rPr>
              <a:t>tenses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mentioned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before</a:t>
            </a:r>
            <a:r>
              <a:rPr lang="nl-BE" sz="2000" b="1" dirty="0">
                <a:latin typeface="Garamond" pitchFamily="18" charset="0"/>
              </a:rPr>
              <a:t> more </a:t>
            </a:r>
            <a:r>
              <a:rPr lang="nl-BE" sz="2000" b="1" dirty="0" err="1">
                <a:latin typeface="Garamond" pitchFamily="18" charset="0"/>
              </a:rPr>
              <a:t>productive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than</a:t>
            </a:r>
            <a:endParaRPr lang="nl-BE" sz="2000" b="1" dirty="0">
              <a:latin typeface="Garamond" pitchFamily="18" charset="0"/>
            </a:endParaRP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Combinations</a:t>
            </a:r>
            <a:r>
              <a:rPr lang="nl-BE" sz="2000" b="1" dirty="0">
                <a:latin typeface="Garamond" pitchFamily="18" charset="0"/>
              </a:rPr>
              <a:t> of basic </a:t>
            </a:r>
            <a:r>
              <a:rPr lang="nl-BE" sz="2000" b="1" dirty="0" err="1">
                <a:latin typeface="Garamond" pitchFamily="18" charset="0"/>
              </a:rPr>
              <a:t>tense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with</a:t>
            </a:r>
            <a:r>
              <a:rPr lang="nl-BE" sz="2000" b="1" dirty="0">
                <a:latin typeface="Garamond" pitchFamily="18" charset="0"/>
              </a:rPr>
              <a:t> non-</a:t>
            </a:r>
            <a:r>
              <a:rPr lang="nl-BE" sz="2000" b="1" dirty="0" err="1">
                <a:latin typeface="Garamond" pitchFamily="18" charset="0"/>
              </a:rPr>
              <a:t>verbal</a:t>
            </a:r>
            <a:r>
              <a:rPr lang="nl-BE" sz="2000" b="1" dirty="0">
                <a:latin typeface="Garamond" pitchFamily="18" charset="0"/>
              </a:rPr>
              <a:t> FUT </a:t>
            </a:r>
            <a:r>
              <a:rPr lang="nl-BE" sz="2000" b="1" dirty="0" err="1">
                <a:latin typeface="Garamond" pitchFamily="18" charset="0"/>
              </a:rPr>
              <a:t>marks</a:t>
            </a:r>
            <a:endParaRPr lang="nl-BE" sz="2000" b="1" dirty="0">
              <a:latin typeface="Garamond" pitchFamily="18" charset="0"/>
            </a:endParaRP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nl-BE" sz="2000" b="1" dirty="0">
              <a:latin typeface="Garamond" pitchFamily="18" charset="0"/>
            </a:endParaRP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explored</a:t>
            </a:r>
            <a:r>
              <a:rPr lang="nl-BE" sz="2000" b="1" dirty="0">
                <a:latin typeface="Garamond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314151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2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5.1.1 F time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5.1.2 V </a:t>
            </a:r>
            <a:r>
              <a:rPr lang="nl-NL" sz="2600" dirty="0" err="1">
                <a:latin typeface="Garamond" pitchFamily="18" charset="0"/>
              </a:rPr>
              <a:t>tenses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5.1.3 FUT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5.1.4 </a:t>
            </a:r>
            <a:r>
              <a:rPr lang="nl-NL" sz="2600" dirty="0" err="1">
                <a:latin typeface="Garamond" pitchFamily="18" charset="0"/>
              </a:rPr>
              <a:t>Tense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5.1.4 FUT N, </a:t>
            </a:r>
            <a:r>
              <a:rPr lang="nl-NL" sz="2600" b="1" dirty="0" err="1">
                <a:latin typeface="Garamond" pitchFamily="18" charset="0"/>
              </a:rPr>
              <a:t>Adj</a:t>
            </a:r>
            <a:r>
              <a:rPr lang="nl-NL" sz="2600" b="1" dirty="0">
                <a:latin typeface="Garamond" pitchFamily="18" charset="0"/>
              </a:rPr>
              <a:t>, Adv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0282" y="2996952"/>
            <a:ext cx="5553718" cy="37890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90282" y="4903664"/>
            <a:ext cx="5494768" cy="12170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12656" y="4023352"/>
            <a:ext cx="5531344" cy="125728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05416" y="4461496"/>
            <a:ext cx="5494768" cy="12170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400110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xxxxx</a:t>
            </a:r>
            <a:endParaRPr lang="nl-BE" sz="20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607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5.1 FUTURE Cx - TIME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9511" y="908720"/>
            <a:ext cx="8856985" cy="287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 err="1">
                <a:latin typeface="Garamond" pitchFamily="18" charset="0"/>
              </a:rPr>
              <a:t>What</a:t>
            </a:r>
            <a:r>
              <a:rPr lang="nl-NL" sz="2600" dirty="0">
                <a:latin typeface="Garamond" pitchFamily="18" charset="0"/>
              </a:rPr>
              <a:t> have we </a:t>
            </a:r>
            <a:r>
              <a:rPr lang="nl-NL" sz="2600" dirty="0" err="1">
                <a:latin typeface="Garamond" pitchFamily="18" charset="0"/>
              </a:rPr>
              <a:t>learned</a:t>
            </a:r>
            <a:r>
              <a:rPr lang="nl-NL" sz="2600" dirty="0">
                <a:latin typeface="Garamond" pitchFamily="18" charset="0"/>
              </a:rPr>
              <a:t>?</a:t>
            </a: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1. </a:t>
            </a:r>
            <a:r>
              <a:rPr lang="nl-NL" sz="2600" dirty="0" err="1">
                <a:latin typeface="Garamond" pitchFamily="18" charset="0"/>
              </a:rPr>
              <a:t>Future</a:t>
            </a:r>
            <a:r>
              <a:rPr lang="nl-NL" sz="2600" dirty="0">
                <a:latin typeface="Garamond" pitchFamily="18" charset="0"/>
              </a:rPr>
              <a:t> time is more </a:t>
            </a:r>
            <a:r>
              <a:rPr lang="nl-NL" sz="2600" dirty="0" err="1">
                <a:latin typeface="Garamond" pitchFamily="18" charset="0"/>
              </a:rPr>
              <a:t>than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future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tense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2. L2  </a:t>
            </a:r>
            <a:r>
              <a:rPr lang="nl-NL" sz="2600" dirty="0" err="1">
                <a:latin typeface="Garamond" pitchFamily="18" charset="0"/>
              </a:rPr>
              <a:t>overcompensates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for</a:t>
            </a:r>
            <a:r>
              <a:rPr lang="nl-NL" sz="2600" dirty="0">
                <a:latin typeface="Garamond" pitchFamily="18" charset="0"/>
              </a:rPr>
              <a:t> NL1 </a:t>
            </a:r>
            <a:r>
              <a:rPr lang="nl-NL" sz="2600" dirty="0" err="1">
                <a:latin typeface="Garamond" pitchFamily="18" charset="0"/>
              </a:rPr>
              <a:t>periphrastic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and</a:t>
            </a:r>
            <a:r>
              <a:rPr lang="nl-NL" sz="2600" dirty="0">
                <a:latin typeface="Garamond" pitchFamily="18" charset="0"/>
              </a:rPr>
              <a:t> FR1 </a:t>
            </a:r>
            <a:r>
              <a:rPr lang="nl-NL" sz="2600" dirty="0" err="1">
                <a:latin typeface="Garamond" pitchFamily="18" charset="0"/>
              </a:rPr>
              <a:t>inflectional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3. </a:t>
            </a:r>
            <a:r>
              <a:rPr lang="nl-NL" sz="2600" dirty="0" err="1">
                <a:latin typeface="Garamond" pitchFamily="18" charset="0"/>
              </a:rPr>
              <a:t>Combinations</a:t>
            </a:r>
            <a:r>
              <a:rPr lang="nl-NL" sz="2600" dirty="0">
                <a:latin typeface="Garamond" pitchFamily="18" charset="0"/>
              </a:rPr>
              <a:t> PRES+FUT  PRES+INF </a:t>
            </a:r>
            <a:r>
              <a:rPr lang="nl-NL" sz="2600" dirty="0" err="1">
                <a:latin typeface="Garamond" pitchFamily="18" charset="0"/>
              </a:rPr>
              <a:t>interesting</a:t>
            </a:r>
            <a:r>
              <a:rPr lang="nl-NL" sz="2600" dirty="0">
                <a:latin typeface="Garamond" pitchFamily="18" charset="0"/>
              </a:rPr>
              <a:t> L2 </a:t>
            </a:r>
            <a:r>
              <a:rPr lang="nl-NL" sz="2600" dirty="0" err="1">
                <a:latin typeface="Garamond" pitchFamily="18" charset="0"/>
              </a:rPr>
              <a:t>pathway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63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85750" y="26692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 An </a:t>
            </a:r>
            <a:r>
              <a:rPr lang="nl-BE" sz="3200" b="1" dirty="0" err="1">
                <a:latin typeface="Garamond" pitchFamily="18" charset="0"/>
              </a:rPr>
              <a:t>exploratory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classification</a:t>
            </a:r>
            <a:r>
              <a:rPr lang="nl-BE" sz="3200" b="1" dirty="0">
                <a:latin typeface="Garamond" pitchFamily="18" charset="0"/>
              </a:rPr>
              <a:t> of FUTURE Cx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285750" y="62359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5.1 Time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5.2 </a:t>
            </a:r>
            <a:r>
              <a:rPr lang="nl-NL" sz="2800" dirty="0" err="1">
                <a:latin typeface="Garamond" pitchFamily="18" charset="0"/>
              </a:rPr>
              <a:t>Modality</a:t>
            </a:r>
            <a:endParaRPr lang="nl-NL" sz="28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endParaRPr lang="nl-NL" sz="28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Three steps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a. Global</a:t>
            </a:r>
            <a:endParaRPr lang="nl-NL" sz="24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b. L1&lt;&gt;L2</a:t>
            </a:r>
          </a:p>
          <a:p>
            <a:pPr>
              <a:spcBef>
                <a:spcPct val="50000"/>
              </a:spcBef>
            </a:pPr>
            <a:r>
              <a:rPr lang="nl-NL" sz="2800" dirty="0">
                <a:latin typeface="Garamond" pitchFamily="18" charset="0"/>
              </a:rPr>
              <a:t>c. FR/NL-L2&lt;&gt;NL/FR-L1</a:t>
            </a:r>
          </a:p>
        </p:txBody>
      </p:sp>
    </p:spTree>
    <p:extLst>
      <p:ext uri="{BB962C8B-B14F-4D97-AF65-F5344CB8AC3E}">
        <p14:creationId xmlns:p14="http://schemas.microsoft.com/office/powerpoint/2010/main" val="4187723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dirty="0" err="1">
                <a:latin typeface="Garamond" pitchFamily="18" charset="0"/>
              </a:rPr>
              <a:t>dynamic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465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43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Objectives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Framework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Descriptive typology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Conclusions</a:t>
            </a: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4102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b="1" dirty="0" err="1">
                <a:latin typeface="Garamond" pitchFamily="18" charset="0"/>
              </a:rPr>
              <a:t>epistemic</a:t>
            </a:r>
            <a:endParaRPr lang="nl-NL" sz="2600" b="1" dirty="0">
              <a:latin typeface="Garamond" pitchFamily="18" charset="0"/>
            </a:endParaRPr>
          </a:p>
          <a:p>
            <a:pPr marL="631825" lvl="1" indent="-2730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600" b="1" dirty="0">
                <a:latin typeface="Garamond" pitchFamily="18" charset="0"/>
              </a:rPr>
              <a:t>realis</a:t>
            </a:r>
          </a:p>
          <a:p>
            <a:pPr marL="631825" lvl="1" indent="-2730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600" b="1" dirty="0">
                <a:latin typeface="Garamond" pitchFamily="18" charset="0"/>
              </a:rPr>
              <a:t>potentialis</a:t>
            </a:r>
          </a:p>
          <a:p>
            <a:pPr marL="631825" lvl="1" indent="-2730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600" b="1" dirty="0">
                <a:latin typeface="Garamond" pitchFamily="18" charset="0"/>
              </a:rPr>
              <a:t>irrealis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dirty="0" err="1">
                <a:latin typeface="Garamond" pitchFamily="18" charset="0"/>
              </a:rPr>
              <a:t>dynamic</a:t>
            </a:r>
            <a:br>
              <a:rPr lang="nl-NL" sz="2600" dirty="0">
                <a:latin typeface="Garamond" pitchFamily="18" charset="0"/>
              </a:rPr>
            </a:b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4401205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br>
              <a:rPr lang="nl-BE" sz="2000" b="1" dirty="0">
                <a:solidFill>
                  <a:schemeClr val="bg1"/>
                </a:solidFill>
                <a:latin typeface="Garamond" pitchFamily="18" charset="0"/>
              </a:rPr>
            </a:b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Then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/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I’ll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could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cannot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imagine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do…</a:t>
            </a:r>
          </a:p>
          <a:p>
            <a:pPr marL="0" lvl="2" indent="0">
              <a:spcBef>
                <a:spcPts val="0"/>
              </a:spcBef>
            </a:pP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hope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think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people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should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change attitude</a:t>
            </a:r>
          </a:p>
          <a:p>
            <a:pPr marL="0" lvl="2" indent="0">
              <a:spcBef>
                <a:spcPts val="0"/>
              </a:spcBef>
            </a:pP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would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like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endParaRPr lang="nl-BE" sz="2000" b="1" dirty="0">
              <a:solidFill>
                <a:schemeClr val="bg1"/>
              </a:solidFill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should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like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to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think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I </a:t>
            </a:r>
            <a:r>
              <a:rPr lang="nl-BE" sz="2000" b="1" dirty="0" err="1">
                <a:solidFill>
                  <a:schemeClr val="bg1"/>
                </a:solidFill>
                <a:latin typeface="Garamond" pitchFamily="18" charset="0"/>
              </a:rPr>
              <a:t>work</a:t>
            </a:r>
            <a:r>
              <a:rPr lang="nl-BE" sz="2000" b="1" dirty="0">
                <a:solidFill>
                  <a:schemeClr val="bg1"/>
                </a:solidFill>
                <a:latin typeface="Garamond" pitchFamily="18" charset="0"/>
              </a:rPr>
              <a:t> as…</a:t>
            </a:r>
          </a:p>
        </p:txBody>
      </p:sp>
    </p:spTree>
    <p:extLst>
      <p:ext uri="{BB962C8B-B14F-4D97-AF65-F5344CB8AC3E}">
        <p14:creationId xmlns:p14="http://schemas.microsoft.com/office/powerpoint/2010/main" val="3176382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b="1" dirty="0" err="1">
                <a:latin typeface="Garamond" pitchFamily="18" charset="0"/>
              </a:rPr>
              <a:t>epistemic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dirty="0" err="1">
                <a:latin typeface="Garamond" pitchFamily="18" charset="0"/>
              </a:rPr>
              <a:t>dynamic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96424"/>
            <a:ext cx="9144000" cy="27889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0776" y="6021288"/>
            <a:ext cx="9154775" cy="75511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2862322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Starting</a:t>
            </a:r>
            <a:r>
              <a:rPr lang="nl-BE" sz="2000" b="1" dirty="0">
                <a:latin typeface="Garamond" pitchFamily="18" charset="0"/>
              </a:rPr>
              <a:t> point:</a:t>
            </a:r>
          </a:p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Future</a:t>
            </a:r>
            <a:r>
              <a:rPr lang="nl-BE" sz="2000" b="1" dirty="0">
                <a:latin typeface="Garamond" pitchFamily="18" charset="0"/>
              </a:rPr>
              <a:t> time </a:t>
            </a:r>
            <a:r>
              <a:rPr lang="nl-BE" sz="2000" b="1" dirty="0" err="1">
                <a:latin typeface="Garamond" pitchFamily="18" charset="0"/>
              </a:rPr>
              <a:t>implies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other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modalities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than</a:t>
            </a:r>
            <a:r>
              <a:rPr lang="nl-BE" sz="2000" b="1" dirty="0">
                <a:latin typeface="Garamond" pitchFamily="18" charset="0"/>
              </a:rPr>
              <a:t> realis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What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will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possible</a:t>
            </a:r>
            <a:r>
              <a:rPr lang="nl-BE" sz="2000" b="1" dirty="0">
                <a:latin typeface="Garamond" pitchFamily="18" charset="0"/>
              </a:rPr>
              <a:t> (potentialis)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Future</a:t>
            </a:r>
            <a:r>
              <a:rPr lang="nl-BE" sz="2000" b="1" dirty="0">
                <a:latin typeface="Garamond" pitchFamily="18" charset="0"/>
              </a:rPr>
              <a:t> talk </a:t>
            </a:r>
            <a:r>
              <a:rPr lang="nl-BE" sz="2000" b="1" dirty="0" err="1">
                <a:latin typeface="Garamond" pitchFamily="18" charset="0"/>
              </a:rPr>
              <a:t>requires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expressing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ignorance</a:t>
            </a:r>
            <a:r>
              <a:rPr lang="nl-BE" sz="2000" b="1" dirty="0">
                <a:latin typeface="Garamond" pitchFamily="18" charset="0"/>
              </a:rPr>
              <a:t>, i.e. irrealis of present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(e.g. </a:t>
            </a:r>
            <a:r>
              <a:rPr lang="nl-BE" sz="2000" b="1" dirty="0" err="1">
                <a:latin typeface="Garamond" pitchFamily="18" charset="0"/>
              </a:rPr>
              <a:t>don’t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know</a:t>
            </a:r>
            <a:r>
              <a:rPr lang="nl-BE" sz="2000" b="1" dirty="0">
                <a:latin typeface="Garamond" pitchFamily="18" charset="0"/>
              </a:rPr>
              <a:t>, </a:t>
            </a:r>
            <a:r>
              <a:rPr lang="nl-BE" sz="2000" b="1" dirty="0" err="1">
                <a:latin typeface="Garamond" pitchFamily="18" charset="0"/>
              </a:rPr>
              <a:t>can’t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tell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you</a:t>
            </a:r>
            <a:r>
              <a:rPr lang="nl-BE" sz="2000" b="1" dirty="0">
                <a:latin typeface="Garamond" pitchFamily="18" charset="0"/>
              </a:rPr>
              <a:t>)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Epistemics</a:t>
            </a:r>
            <a:r>
              <a:rPr lang="nl-BE" sz="2000" b="1" dirty="0">
                <a:latin typeface="Garamond" pitchFamily="18" charset="0"/>
              </a:rPr>
              <a:t> is </a:t>
            </a:r>
            <a:r>
              <a:rPr lang="nl-BE" sz="2000" b="1" dirty="0" err="1">
                <a:latin typeface="Garamond" pitchFamily="18" charset="0"/>
              </a:rPr>
              <a:t>where</a:t>
            </a:r>
            <a:r>
              <a:rPr lang="nl-BE" sz="2000" b="1" dirty="0">
                <a:latin typeface="Garamond" pitchFamily="18" charset="0"/>
              </a:rPr>
              <a:t> most grammars stop, </a:t>
            </a:r>
            <a:r>
              <a:rPr lang="nl-BE" sz="2000" b="1" dirty="0" err="1">
                <a:latin typeface="Garamond" pitchFamily="18" charset="0"/>
              </a:rPr>
              <a:t>and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yet</a:t>
            </a:r>
            <a:r>
              <a:rPr lang="nl-BE" sz="2000" b="1" dirty="0">
                <a:latin typeface="Garamond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400983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b="1" dirty="0" err="1">
                <a:latin typeface="Garamond" pitchFamily="18" charset="0"/>
              </a:rPr>
              <a:t>dynamic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692" y="707062"/>
            <a:ext cx="3876628" cy="6066583"/>
          </a:xfrm>
          <a:prstGeom prst="rect">
            <a:avLst/>
          </a:prstGeom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13742" y="4077072"/>
            <a:ext cx="4358257" cy="2492990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Epistemics</a:t>
            </a:r>
            <a:r>
              <a:rPr lang="nl-BE" sz="2000" b="1" dirty="0">
                <a:latin typeface="Garamond" pitchFamily="18" charset="0"/>
              </a:rPr>
              <a:t> is </a:t>
            </a:r>
            <a:r>
              <a:rPr lang="nl-BE" sz="2000" b="1" dirty="0" err="1">
                <a:latin typeface="Garamond" pitchFamily="18" charset="0"/>
              </a:rPr>
              <a:t>where</a:t>
            </a:r>
            <a:r>
              <a:rPr lang="nl-BE" sz="2000" b="1" dirty="0">
                <a:latin typeface="Garamond" pitchFamily="18" charset="0"/>
              </a:rPr>
              <a:t> most grammars stop, </a:t>
            </a:r>
            <a:r>
              <a:rPr lang="nl-BE" sz="2000" b="1" dirty="0" err="1">
                <a:latin typeface="Garamond" pitchFamily="18" charset="0"/>
              </a:rPr>
              <a:t>and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yet</a:t>
            </a:r>
            <a:r>
              <a:rPr lang="nl-BE" sz="2000" b="1" dirty="0">
                <a:latin typeface="Garamond" pitchFamily="18" charset="0"/>
              </a:rPr>
              <a:t>…</a:t>
            </a:r>
          </a:p>
          <a:p>
            <a:pPr marL="0" lvl="2" indent="0">
              <a:spcBef>
                <a:spcPts val="0"/>
              </a:spcBef>
            </a:pP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Massive </a:t>
            </a:r>
            <a:r>
              <a:rPr lang="nl-BE" sz="2000" b="1" dirty="0" err="1">
                <a:latin typeface="Garamond" pitchFamily="18" charset="0"/>
              </a:rPr>
              <a:t>presence</a:t>
            </a:r>
            <a:r>
              <a:rPr lang="nl-BE" sz="2000" b="1" dirty="0">
                <a:latin typeface="Garamond" pitchFamily="18" charset="0"/>
              </a:rPr>
              <a:t> of </a:t>
            </a:r>
            <a:r>
              <a:rPr lang="nl-BE" sz="2000" b="1" dirty="0" err="1">
                <a:latin typeface="Garamond" pitchFamily="18" charset="0"/>
              </a:rPr>
              <a:t>dynamic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modality</a:t>
            </a:r>
            <a:r>
              <a:rPr lang="nl-BE" sz="2000" b="1" dirty="0">
                <a:latin typeface="Garamond" pitchFamily="18" charset="0"/>
              </a:rPr>
              <a:t> in </a:t>
            </a:r>
            <a:r>
              <a:rPr lang="nl-BE" sz="2000" b="1" dirty="0" err="1">
                <a:latin typeface="Garamond" pitchFamily="18" charset="0"/>
              </a:rPr>
              <a:t>the</a:t>
            </a:r>
            <a:r>
              <a:rPr lang="nl-BE" sz="2000" b="1" dirty="0">
                <a:latin typeface="Garamond" pitchFamily="18" charset="0"/>
              </a:rPr>
              <a:t> corpus</a:t>
            </a:r>
          </a:p>
          <a:p>
            <a:pPr marL="0" lvl="2" indent="0">
              <a:spcBef>
                <a:spcPts val="0"/>
              </a:spcBef>
            </a:pP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b="1" dirty="0">
                <a:latin typeface="Garamond" pitchFamily="18" charset="0"/>
              </a:rPr>
              <a:t>e.g. I hope (PRES) </a:t>
            </a:r>
            <a:r>
              <a:rPr lang="nl-BE" b="1" dirty="0" err="1">
                <a:latin typeface="Garamond" pitchFamily="18" charset="0"/>
              </a:rPr>
              <a:t>to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work</a:t>
            </a:r>
            <a:r>
              <a:rPr lang="nl-BE" b="1" dirty="0">
                <a:latin typeface="Garamond" pitchFamily="18" charset="0"/>
              </a:rPr>
              <a:t> (FUT) as</a:t>
            </a:r>
          </a:p>
          <a:p>
            <a:pPr marL="0" lvl="2" indent="0">
              <a:spcBef>
                <a:spcPts val="0"/>
              </a:spcBef>
            </a:pPr>
            <a:r>
              <a:rPr lang="nl-BE" b="1" dirty="0">
                <a:latin typeface="Garamond" pitchFamily="18" charset="0"/>
              </a:rPr>
              <a:t>e.g. I </a:t>
            </a:r>
            <a:r>
              <a:rPr lang="nl-BE" b="1" dirty="0" err="1">
                <a:latin typeface="Garamond" pitchFamily="18" charset="0"/>
              </a:rPr>
              <a:t>think</a:t>
            </a:r>
            <a:r>
              <a:rPr lang="nl-BE" b="1" dirty="0">
                <a:latin typeface="Garamond" pitchFamily="18" charset="0"/>
              </a:rPr>
              <a:t> (PRES) </a:t>
            </a:r>
            <a:r>
              <a:rPr lang="nl-BE" b="1" dirty="0" err="1">
                <a:latin typeface="Garamond" pitchFamily="18" charset="0"/>
              </a:rPr>
              <a:t>that</a:t>
            </a:r>
            <a:r>
              <a:rPr lang="nl-BE" b="1" dirty="0">
                <a:latin typeface="Garamond" pitchFamily="18" charset="0"/>
              </a:rPr>
              <a:t> I </a:t>
            </a:r>
            <a:r>
              <a:rPr lang="nl-BE" b="1" dirty="0" err="1">
                <a:latin typeface="Garamond" pitchFamily="18" charset="0"/>
              </a:rPr>
              <a:t>will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work</a:t>
            </a:r>
            <a:r>
              <a:rPr lang="nl-BE" b="1" dirty="0">
                <a:latin typeface="Garamond" pitchFamily="18" charset="0"/>
              </a:rPr>
              <a:t>  (FUT)</a:t>
            </a:r>
          </a:p>
        </p:txBody>
      </p:sp>
    </p:spTree>
    <p:extLst>
      <p:ext uri="{BB962C8B-B14F-4D97-AF65-F5344CB8AC3E}">
        <p14:creationId xmlns:p14="http://schemas.microsoft.com/office/powerpoint/2010/main" val="36125809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73506"/>
            <a:ext cx="9144000" cy="2411878"/>
          </a:xfrm>
          <a:prstGeom prst="rect">
            <a:avLst/>
          </a:prstGeom>
        </p:spPr>
      </p:pic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b="1" dirty="0" err="1">
                <a:latin typeface="Garamond" pitchFamily="18" charset="0"/>
              </a:rPr>
              <a:t>dynamic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16832"/>
            <a:ext cx="9144000" cy="248880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0776" y="6049569"/>
            <a:ext cx="9154775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8231" y="3573016"/>
            <a:ext cx="9154775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1631216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At first </a:t>
            </a:r>
            <a:r>
              <a:rPr lang="nl-BE" sz="2000" b="1" dirty="0" err="1">
                <a:latin typeface="Garamond" pitchFamily="18" charset="0"/>
              </a:rPr>
              <a:t>sight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dynamic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modality</a:t>
            </a: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seems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due</a:t>
            </a:r>
            <a:r>
              <a:rPr lang="nl-BE" sz="2000" b="1" dirty="0">
                <a:latin typeface="Garamond" pitchFamily="18" charset="0"/>
              </a:rPr>
              <a:t> more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FR1 </a:t>
            </a:r>
            <a:r>
              <a:rPr lang="nl-BE" sz="2000" b="1" dirty="0" err="1">
                <a:latin typeface="Garamond" pitchFamily="18" charset="0"/>
              </a:rPr>
              <a:t>than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NL1</a:t>
            </a: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But in </a:t>
            </a:r>
            <a:r>
              <a:rPr lang="nl-BE" sz="2000" b="1" dirty="0" err="1">
                <a:latin typeface="Garamond" pitchFamily="18" charset="0"/>
              </a:rPr>
              <a:t>fact</a:t>
            </a:r>
            <a:r>
              <a:rPr lang="nl-BE" sz="2000" b="1" dirty="0">
                <a:latin typeface="Garamond" pitchFamily="18" charset="0"/>
              </a:rPr>
              <a:t> is </a:t>
            </a:r>
            <a:r>
              <a:rPr lang="nl-BE" sz="2000" b="1" dirty="0" err="1">
                <a:latin typeface="Garamond" pitchFamily="18" charset="0"/>
              </a:rPr>
              <a:t>due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L2, 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independent of </a:t>
            </a:r>
            <a:r>
              <a:rPr lang="nl-BE" sz="2000" b="1" dirty="0" err="1">
                <a:latin typeface="Garamond" pitchFamily="18" charset="0"/>
              </a:rPr>
              <a:t>language</a:t>
            </a:r>
            <a:r>
              <a:rPr lang="nl-BE" sz="2000" b="1" dirty="0">
                <a:latin typeface="Garamond" pitchFamily="18" charset="0"/>
              </a:rPr>
              <a:t>: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 err="1">
                <a:latin typeface="Garamond" pitchFamily="18" charset="0"/>
              </a:rPr>
              <a:t>compensation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strategy</a:t>
            </a:r>
            <a:r>
              <a:rPr lang="nl-BE" sz="2000" b="1" dirty="0">
                <a:latin typeface="Garamond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1481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b="1" dirty="0" err="1">
                <a:latin typeface="Garamond" pitchFamily="18" charset="0"/>
              </a:rPr>
              <a:t>dynamic</a:t>
            </a:r>
            <a:r>
              <a:rPr lang="nl-NL" sz="2600" b="1" dirty="0">
                <a:latin typeface="Garamond" pitchFamily="18" charset="0"/>
              </a:rPr>
              <a:t> subtypes</a:t>
            </a: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42913"/>
          <a:stretch/>
        </p:blipFill>
        <p:spPr>
          <a:xfrm>
            <a:off x="69197" y="4221088"/>
            <a:ext cx="9005605" cy="25922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733256"/>
            <a:ext cx="9154775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11971" y="5373216"/>
            <a:ext cx="9154775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215" y="4725144"/>
            <a:ext cx="9154775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2246769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Semantics</a:t>
            </a:r>
            <a:r>
              <a:rPr lang="nl-BE" sz="2000" b="1" dirty="0">
                <a:latin typeface="Garamond" pitchFamily="18" charset="0"/>
              </a:rPr>
              <a:t> of </a:t>
            </a:r>
            <a:r>
              <a:rPr lang="nl-BE" sz="2000" b="1" dirty="0" err="1">
                <a:latin typeface="Garamond" pitchFamily="18" charset="0"/>
              </a:rPr>
              <a:t>dynamics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depends</a:t>
            </a:r>
            <a:r>
              <a:rPr lang="nl-BE" sz="2000" b="1" dirty="0">
                <a:latin typeface="Garamond" pitchFamily="18" charset="0"/>
              </a:rPr>
              <a:t> on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 err="1">
                <a:latin typeface="Garamond" pitchFamily="18" charset="0"/>
              </a:rPr>
              <a:t>lexical</a:t>
            </a:r>
            <a:r>
              <a:rPr lang="nl-BE" sz="2000" b="1" dirty="0">
                <a:latin typeface="Garamond" pitchFamily="18" charset="0"/>
              </a:rPr>
              <a:t> subtypes in present </a:t>
            </a:r>
            <a:r>
              <a:rPr lang="nl-BE" sz="2000" b="1" dirty="0" err="1">
                <a:latin typeface="Garamond" pitchFamily="18" charset="0"/>
              </a:rPr>
              <a:t>such</a:t>
            </a:r>
            <a:r>
              <a:rPr lang="nl-BE" sz="2000" b="1" dirty="0">
                <a:latin typeface="Garamond" pitchFamily="18" charset="0"/>
              </a:rPr>
              <a:t> as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Cognitive</a:t>
            </a:r>
            <a:r>
              <a:rPr lang="nl-BE" sz="2000" b="1" dirty="0">
                <a:latin typeface="Garamond" pitchFamily="18" charset="0"/>
              </a:rPr>
              <a:t> (I </a:t>
            </a:r>
            <a:r>
              <a:rPr lang="nl-BE" sz="2000" b="1" dirty="0" err="1">
                <a:latin typeface="Garamond" pitchFamily="18" charset="0"/>
              </a:rPr>
              <a:t>think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that</a:t>
            </a:r>
            <a:r>
              <a:rPr lang="nl-BE" sz="2000" b="1" dirty="0">
                <a:latin typeface="Garamond" pitchFamily="18" charset="0"/>
              </a:rPr>
              <a:t> V FUT)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Emotive</a:t>
            </a:r>
            <a:r>
              <a:rPr lang="nl-BE" sz="2000" b="1" dirty="0">
                <a:latin typeface="Garamond" pitchFamily="18" charset="0"/>
              </a:rPr>
              <a:t> (I hope </a:t>
            </a:r>
            <a:r>
              <a:rPr lang="nl-BE" sz="2000" b="1" dirty="0" err="1">
                <a:latin typeface="Garamond" pitchFamily="18" charset="0"/>
              </a:rPr>
              <a:t>that</a:t>
            </a:r>
            <a:r>
              <a:rPr lang="nl-BE" sz="2000" b="1" dirty="0">
                <a:latin typeface="Garamond" pitchFamily="18" charset="0"/>
              </a:rPr>
              <a:t> V FUT)</a:t>
            </a:r>
          </a:p>
          <a:p>
            <a:pPr marL="3429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2000" b="1" dirty="0" err="1">
                <a:latin typeface="Garamond" pitchFamily="18" charset="0"/>
              </a:rPr>
              <a:t>Willingness</a:t>
            </a:r>
            <a:r>
              <a:rPr lang="nl-BE" sz="2000" b="1" dirty="0">
                <a:latin typeface="Garamond" pitchFamily="18" charset="0"/>
              </a:rPr>
              <a:t> (I want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INF FUT)</a:t>
            </a: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+ subordinate clause </a:t>
            </a:r>
            <a:r>
              <a:rPr lang="nl-BE" sz="2000" b="1" dirty="0" err="1">
                <a:latin typeface="Garamond" pitchFamily="18" charset="0"/>
              </a:rPr>
              <a:t>for</a:t>
            </a:r>
            <a:r>
              <a:rPr lang="nl-BE" sz="2000" b="1" dirty="0">
                <a:latin typeface="Garamond" pitchFamily="18" charset="0"/>
              </a:rPr>
              <a:t> FUT</a:t>
            </a: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Cx =  syntax + lexicon + </a:t>
            </a:r>
            <a:r>
              <a:rPr lang="nl-BE" sz="2000" b="1" dirty="0" err="1">
                <a:latin typeface="Garamond" pitchFamily="18" charset="0"/>
              </a:rPr>
              <a:t>morphology</a:t>
            </a:r>
            <a:endParaRPr lang="nl-BE" sz="20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1977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3456384" cy="287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dirty="0" err="1">
                <a:latin typeface="Garamond" pitchFamily="18" charset="0"/>
              </a:rPr>
              <a:t>dynamic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b="1" dirty="0" err="1">
                <a:latin typeface="Garamond" pitchFamily="18" charset="0"/>
              </a:rPr>
              <a:t>deontic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dirty="0" err="1">
                <a:latin typeface="Garamond" pitchFamily="18" charset="0"/>
              </a:rPr>
              <a:t>combinations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5.2.5 </a:t>
            </a:r>
            <a:r>
              <a:rPr lang="nl-NL" sz="2600" dirty="0" err="1">
                <a:latin typeface="Garamond" pitchFamily="18" charset="0"/>
              </a:rPr>
              <a:t>modalities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and</a:t>
            </a:r>
            <a:r>
              <a:rPr lang="nl-NL" sz="2600" dirty="0">
                <a:latin typeface="Garamond" pitchFamily="18" charset="0"/>
              </a:rPr>
              <a:t> time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33745"/>
            <a:ext cx="9144000" cy="2507623"/>
          </a:xfrm>
          <a:prstGeom prst="rect">
            <a:avLst/>
          </a:prstGeom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644008" y="908720"/>
            <a:ext cx="4358257" cy="707886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Necessity</a:t>
            </a:r>
            <a:r>
              <a:rPr lang="nl-BE" sz="2000" b="1" dirty="0">
                <a:latin typeface="Garamond" pitchFamily="18" charset="0"/>
              </a:rPr>
              <a:t>, </a:t>
            </a:r>
            <a:r>
              <a:rPr lang="nl-BE" sz="2000" b="1" dirty="0" err="1">
                <a:latin typeface="Garamond" pitchFamily="18" charset="0"/>
              </a:rPr>
              <a:t>obligation</a:t>
            </a: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 err="1">
                <a:latin typeface="Garamond" pitchFamily="18" charset="0"/>
              </a:rPr>
              <a:t>Rather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unfrequent</a:t>
            </a:r>
            <a:r>
              <a:rPr lang="nl-BE" sz="2000" b="1" dirty="0">
                <a:latin typeface="Garamond" pitchFamily="18" charset="0"/>
              </a:rPr>
              <a:t>, but…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877272"/>
            <a:ext cx="9144000" cy="21602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243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5544616" cy="287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5.2.1 </a:t>
            </a:r>
            <a:r>
              <a:rPr lang="nl-NL" sz="2600" dirty="0" err="1">
                <a:latin typeface="Garamond" pitchFamily="18" charset="0"/>
              </a:rPr>
              <a:t>epistemic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5.2.2 </a:t>
            </a:r>
            <a:r>
              <a:rPr lang="nl-NL" sz="2600" dirty="0" err="1">
                <a:latin typeface="Garamond" pitchFamily="18" charset="0"/>
              </a:rPr>
              <a:t>dynamic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5.2.3 </a:t>
            </a:r>
            <a:r>
              <a:rPr lang="nl-NL" sz="2600" dirty="0" err="1">
                <a:latin typeface="Garamond" pitchFamily="18" charset="0"/>
              </a:rPr>
              <a:t>deontic</a:t>
            </a: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endParaRPr lang="nl-NL" sz="26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b="1" dirty="0" err="1">
                <a:latin typeface="Garamond" pitchFamily="18" charset="0"/>
              </a:rPr>
              <a:t>combinations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	a. of </a:t>
            </a:r>
            <a:r>
              <a:rPr lang="nl-NL" sz="2600" b="1" dirty="0" err="1">
                <a:latin typeface="Garamond" pitchFamily="18" charset="0"/>
              </a:rPr>
              <a:t>modalities</a:t>
            </a:r>
            <a:r>
              <a:rPr lang="nl-NL" sz="2600" b="1" dirty="0">
                <a:latin typeface="Garamond" pitchFamily="18" charset="0"/>
              </a:rPr>
              <a:t> in </a:t>
            </a:r>
            <a:r>
              <a:rPr lang="nl-NL" sz="2600" b="1" dirty="0" err="1">
                <a:latin typeface="Garamond" pitchFamily="18" charset="0"/>
              </a:rPr>
              <a:t>that</a:t>
            </a:r>
            <a:r>
              <a:rPr lang="nl-NL" sz="2600" b="1" dirty="0">
                <a:latin typeface="Garamond" pitchFamily="18" charset="0"/>
              </a:rPr>
              <a:t>/</a:t>
            </a:r>
            <a:r>
              <a:rPr lang="nl-NL" sz="2600" b="1" dirty="0" err="1">
                <a:latin typeface="Garamond" pitchFamily="18" charset="0"/>
              </a:rPr>
              <a:t>to</a:t>
            </a:r>
            <a:r>
              <a:rPr lang="nl-NL" sz="2600" b="1" dirty="0">
                <a:latin typeface="Garamond" pitchFamily="18" charset="0"/>
              </a:rPr>
              <a:t> </a:t>
            </a:r>
            <a:r>
              <a:rPr lang="nl-NL" sz="2600" b="1" dirty="0" err="1">
                <a:latin typeface="Garamond" pitchFamily="18" charset="0"/>
              </a:rPr>
              <a:t>clauses</a:t>
            </a:r>
            <a:endParaRPr lang="nl-NL" sz="2600" b="1" dirty="0">
              <a:latin typeface="Garamond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63317"/>
            <a:ext cx="9144000" cy="27340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00818" y="5611552"/>
            <a:ext cx="7541041" cy="409736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851920" y="764704"/>
            <a:ext cx="5150345" cy="2492990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Three </a:t>
            </a:r>
            <a:r>
              <a:rPr lang="nl-BE" sz="2000" b="1" dirty="0" err="1">
                <a:latin typeface="Garamond" pitchFamily="18" charset="0"/>
              </a:rPr>
              <a:t>modalities</a:t>
            </a:r>
            <a:r>
              <a:rPr lang="nl-BE" sz="2000" b="1" dirty="0">
                <a:latin typeface="Garamond" pitchFamily="18" charset="0"/>
              </a:rPr>
              <a:t> do </a:t>
            </a:r>
            <a:r>
              <a:rPr lang="nl-BE" sz="2000" b="1" dirty="0" err="1">
                <a:latin typeface="Garamond" pitchFamily="18" charset="0"/>
              </a:rPr>
              <a:t>not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only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appear</a:t>
            </a:r>
            <a:r>
              <a:rPr lang="nl-BE" sz="2000" b="1" dirty="0">
                <a:latin typeface="Garamond" pitchFamily="18" charset="0"/>
              </a:rPr>
              <a:t> in </a:t>
            </a:r>
            <a:r>
              <a:rPr lang="nl-BE" sz="2000" b="1" dirty="0" err="1">
                <a:latin typeface="Garamond" pitchFamily="18" charset="0"/>
              </a:rPr>
              <a:t>isolation</a:t>
            </a:r>
            <a:r>
              <a:rPr lang="nl-BE" sz="2000" b="1" dirty="0">
                <a:latin typeface="Garamond" pitchFamily="18" charset="0"/>
              </a:rPr>
              <a:t>, but </a:t>
            </a:r>
            <a:r>
              <a:rPr lang="nl-BE" sz="2000" b="1" dirty="0" err="1">
                <a:latin typeface="Garamond" pitchFamily="18" charset="0"/>
              </a:rPr>
              <a:t>may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combined</a:t>
            </a:r>
            <a:r>
              <a:rPr lang="nl-BE" sz="2000" b="1" dirty="0">
                <a:latin typeface="Garamond" pitchFamily="18" charset="0"/>
              </a:rPr>
              <a:t> (45%)</a:t>
            </a:r>
          </a:p>
          <a:p>
            <a:pPr marL="0" lvl="2" indent="0">
              <a:spcBef>
                <a:spcPts val="0"/>
              </a:spcBef>
            </a:pP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Cx =  (syntax +) lexicon + </a:t>
            </a:r>
            <a:r>
              <a:rPr lang="nl-BE" sz="2000" b="1" dirty="0" err="1">
                <a:latin typeface="Garamond" pitchFamily="18" charset="0"/>
              </a:rPr>
              <a:t>morphology</a:t>
            </a: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e.g. </a:t>
            </a:r>
            <a:r>
              <a:rPr lang="nl-BE" sz="2000" b="1" dirty="0" err="1">
                <a:latin typeface="Garamond" pitchFamily="18" charset="0"/>
              </a:rPr>
              <a:t>j’aimerais</a:t>
            </a:r>
            <a:r>
              <a:rPr lang="nl-BE" sz="2000" b="1" dirty="0">
                <a:latin typeface="Garamond" pitchFamily="18" charset="0"/>
              </a:rPr>
              <a:t> faire </a:t>
            </a:r>
            <a:r>
              <a:rPr lang="nl-BE" sz="2000" b="1" dirty="0" err="1">
                <a:latin typeface="Garamond" pitchFamily="18" charset="0"/>
              </a:rPr>
              <a:t>qqch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avec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l’italien</a:t>
            </a:r>
            <a:br>
              <a:rPr lang="nl-BE" sz="2000" b="1" dirty="0">
                <a:latin typeface="Garamond" pitchFamily="18" charset="0"/>
              </a:rPr>
            </a:br>
            <a:r>
              <a:rPr lang="nl-BE" sz="2000" b="1" dirty="0">
                <a:latin typeface="Garamond" pitchFamily="18" charset="0"/>
              </a:rPr>
              <a:t>e.g. I </a:t>
            </a:r>
            <a:r>
              <a:rPr lang="nl-BE" sz="2000" b="1" dirty="0" err="1">
                <a:latin typeface="Garamond" pitchFamily="18" charset="0"/>
              </a:rPr>
              <a:t>would</a:t>
            </a:r>
            <a:r>
              <a:rPr lang="nl-BE" sz="2000" b="1" dirty="0">
                <a:latin typeface="Garamond" pitchFamily="18" charset="0"/>
              </a:rPr>
              <a:t> like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do </a:t>
            </a:r>
            <a:r>
              <a:rPr lang="nl-BE" sz="2000" b="1" dirty="0" err="1">
                <a:latin typeface="Garamond" pitchFamily="18" charset="0"/>
              </a:rPr>
              <a:t>sth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with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Italian</a:t>
            </a:r>
            <a:br>
              <a:rPr lang="nl-BE" sz="2000" b="1" dirty="0">
                <a:latin typeface="Garamond" pitchFamily="18" charset="0"/>
              </a:rPr>
            </a:br>
            <a:r>
              <a:rPr lang="nl-BE" b="1" dirty="0" err="1">
                <a:latin typeface="Garamond" pitchFamily="18" charset="0"/>
              </a:rPr>
              <a:t>Vconditional</a:t>
            </a:r>
            <a:r>
              <a:rPr lang="nl-BE" b="1" dirty="0">
                <a:latin typeface="Garamond" pitchFamily="18" charset="0"/>
              </a:rPr>
              <a:t> =</a:t>
            </a:r>
            <a:r>
              <a:rPr lang="nl-BE" b="1" dirty="0" err="1">
                <a:latin typeface="Garamond" pitchFamily="18" charset="0"/>
              </a:rPr>
              <a:t>epist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potential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i="1" dirty="0">
                <a:latin typeface="Garamond" pitchFamily="18" charset="0"/>
              </a:rPr>
              <a:t>like</a:t>
            </a:r>
            <a:r>
              <a:rPr lang="nl-BE" b="1" dirty="0">
                <a:latin typeface="Garamond" pitchFamily="18" charset="0"/>
              </a:rPr>
              <a:t> =dyn) </a:t>
            </a:r>
            <a:br>
              <a:rPr lang="nl-BE" b="1" dirty="0">
                <a:latin typeface="Garamond" pitchFamily="18" charset="0"/>
              </a:rPr>
            </a:br>
            <a:r>
              <a:rPr lang="nl-BE" b="1" dirty="0">
                <a:latin typeface="Garamond" pitchFamily="18" charset="0"/>
              </a:rPr>
              <a:t>+ INF Pres </a:t>
            </a:r>
            <a:r>
              <a:rPr lang="nl-BE" b="1" dirty="0" err="1">
                <a:latin typeface="Garamond" pitchFamily="18" charset="0"/>
              </a:rPr>
              <a:t>for</a:t>
            </a:r>
            <a:r>
              <a:rPr lang="nl-BE" b="1" dirty="0">
                <a:latin typeface="Garamond" pitchFamily="18" charset="0"/>
              </a:rPr>
              <a:t> FUT)</a:t>
            </a:r>
          </a:p>
        </p:txBody>
      </p:sp>
    </p:spTree>
    <p:extLst>
      <p:ext uri="{BB962C8B-B14F-4D97-AF65-F5344CB8AC3E}">
        <p14:creationId xmlns:p14="http://schemas.microsoft.com/office/powerpoint/2010/main" val="773484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692696"/>
            <a:ext cx="8496944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b="1" dirty="0" err="1">
                <a:latin typeface="Garamond" pitchFamily="18" charset="0"/>
              </a:rPr>
              <a:t>combinations</a:t>
            </a: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r>
              <a:rPr lang="nl-NL" sz="2600" b="1" dirty="0">
                <a:latin typeface="Garamond" pitchFamily="18" charset="0"/>
              </a:rPr>
              <a:t>FUT in ARG </a:t>
            </a:r>
            <a:r>
              <a:rPr lang="nl-NL" sz="2600" b="1" dirty="0" err="1">
                <a:latin typeface="Garamond" pitchFamily="18" charset="0"/>
              </a:rPr>
              <a:t>subclause</a:t>
            </a: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endParaRPr lang="nl-NL" sz="2600" b="1" dirty="0">
              <a:latin typeface="Garamond" pitchFamily="18" charset="0"/>
            </a:endParaRPr>
          </a:p>
          <a:p>
            <a:pPr marL="514350" indent="-514350">
              <a:spcBef>
                <a:spcPts val="600"/>
              </a:spcBef>
              <a:buAutoNum type="alphaLcPeriod"/>
            </a:pPr>
            <a:r>
              <a:rPr lang="nl-NL" sz="2600" b="1" dirty="0">
                <a:latin typeface="Garamond" pitchFamily="18" charset="0"/>
              </a:rPr>
              <a:t>FUT in </a:t>
            </a:r>
            <a:r>
              <a:rPr lang="nl-NL" sz="2600" b="1" dirty="0" err="1">
                <a:latin typeface="Garamond" pitchFamily="18" charset="0"/>
              </a:rPr>
              <a:t>main</a:t>
            </a:r>
            <a:r>
              <a:rPr lang="nl-NL" sz="2600" b="1" dirty="0">
                <a:latin typeface="Garamond" pitchFamily="18" charset="0"/>
              </a:rPr>
              <a:t> clause + ADJUNCT PRES </a:t>
            </a:r>
            <a:r>
              <a:rPr lang="nl-NL" sz="2600" b="1" dirty="0" err="1">
                <a:latin typeface="Garamond" pitchFamily="18" charset="0"/>
              </a:rPr>
              <a:t>subclause</a:t>
            </a:r>
            <a:endParaRPr lang="nl-NL" sz="2600" dirty="0">
              <a:latin typeface="Garamond" pitchFamily="18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79512" y="4725144"/>
            <a:ext cx="8678737" cy="1261884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NL" sz="2000" dirty="0">
                <a:latin typeface="Garamond" pitchFamily="18" charset="0"/>
              </a:rPr>
              <a:t>V FUT + ADJUNCT PRES </a:t>
            </a:r>
            <a:r>
              <a:rPr lang="nl-NL" sz="2000" dirty="0" err="1">
                <a:latin typeface="Garamond" pitchFamily="18" charset="0"/>
              </a:rPr>
              <a:t>subclause</a:t>
            </a:r>
            <a:r>
              <a:rPr lang="nl-NL" sz="2000" dirty="0">
                <a:latin typeface="Garamond" pitchFamily="18" charset="0"/>
              </a:rPr>
              <a:t> (</a:t>
            </a:r>
            <a:r>
              <a:rPr lang="nl-NL" sz="2000" dirty="0" err="1">
                <a:latin typeface="Garamond" pitchFamily="18" charset="0"/>
              </a:rPr>
              <a:t>conditional</a:t>
            </a:r>
            <a:r>
              <a:rPr lang="nl-NL" sz="2000" dirty="0">
                <a:latin typeface="Garamond" pitchFamily="18" charset="0"/>
              </a:rPr>
              <a:t>, </a:t>
            </a:r>
            <a:r>
              <a:rPr lang="nl-NL" sz="2000" dirty="0" err="1">
                <a:latin typeface="Garamond" pitchFamily="18" charset="0"/>
              </a:rPr>
              <a:t>causal</a:t>
            </a:r>
            <a:r>
              <a:rPr lang="nl-NL" sz="2000" dirty="0">
                <a:latin typeface="Garamond" pitchFamily="18" charset="0"/>
              </a:rPr>
              <a:t>, …) [FUT (goal)]</a:t>
            </a:r>
          </a:p>
          <a:p>
            <a:pPr marL="0" lvl="2" indent="0">
              <a:spcBef>
                <a:spcPts val="0"/>
              </a:spcBef>
            </a:pPr>
            <a:endParaRPr lang="nl-BE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b="1" dirty="0">
                <a:latin typeface="Garamond" pitchFamily="18" charset="0"/>
              </a:rPr>
              <a:t>I </a:t>
            </a:r>
            <a:r>
              <a:rPr lang="nl-BE" b="1" dirty="0" err="1">
                <a:latin typeface="Garamond" pitchFamily="18" charset="0"/>
              </a:rPr>
              <a:t>will</a:t>
            </a:r>
            <a:r>
              <a:rPr lang="nl-BE" b="1" dirty="0">
                <a:latin typeface="Garamond" pitchFamily="18" charset="0"/>
              </a:rPr>
              <a:t> do </a:t>
            </a:r>
            <a:r>
              <a:rPr lang="nl-BE" b="1" dirty="0" err="1">
                <a:latin typeface="Garamond" pitchFamily="18" charset="0"/>
              </a:rPr>
              <a:t>an</a:t>
            </a:r>
            <a:r>
              <a:rPr lang="nl-BE" b="1" dirty="0">
                <a:latin typeface="Garamond" pitchFamily="18" charset="0"/>
              </a:rPr>
              <a:t> ERASMUS </a:t>
            </a:r>
            <a:r>
              <a:rPr lang="nl-BE" b="1" dirty="0" err="1">
                <a:latin typeface="Garamond" pitchFamily="18" charset="0"/>
              </a:rPr>
              <a:t>stay</a:t>
            </a:r>
            <a:r>
              <a:rPr lang="nl-BE" b="1" dirty="0">
                <a:latin typeface="Garamond" pitchFamily="18" charset="0"/>
              </a:rPr>
              <a:t>, </a:t>
            </a:r>
            <a:r>
              <a:rPr lang="nl-BE" b="1" dirty="0" err="1">
                <a:latin typeface="Garamond" pitchFamily="18" charset="0"/>
              </a:rPr>
              <a:t>since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it</a:t>
            </a:r>
            <a:r>
              <a:rPr lang="nl-BE" b="1" dirty="0">
                <a:latin typeface="Garamond" pitchFamily="18" charset="0"/>
              </a:rPr>
              <a:t> is in line </a:t>
            </a:r>
            <a:r>
              <a:rPr lang="nl-BE" b="1" dirty="0" err="1">
                <a:latin typeface="Garamond" pitchFamily="18" charset="0"/>
              </a:rPr>
              <a:t>with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my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current</a:t>
            </a:r>
            <a:r>
              <a:rPr lang="nl-BE" b="1" dirty="0">
                <a:latin typeface="Garamond" pitchFamily="18" charset="0"/>
              </a:rPr>
              <a:t> studies</a:t>
            </a:r>
            <a:br>
              <a:rPr lang="nl-BE" b="1" dirty="0">
                <a:latin typeface="Garamond" pitchFamily="18" charset="0"/>
              </a:rPr>
            </a:br>
            <a:r>
              <a:rPr lang="nl-BE" b="1" dirty="0">
                <a:latin typeface="Garamond" pitchFamily="18" charset="0"/>
              </a:rPr>
              <a:t>[in order </a:t>
            </a:r>
            <a:r>
              <a:rPr lang="nl-BE" b="1" dirty="0" err="1">
                <a:latin typeface="Garamond" pitchFamily="18" charset="0"/>
              </a:rPr>
              <a:t>to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become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an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interpreter</a:t>
            </a:r>
            <a:r>
              <a:rPr lang="nl-BE" b="1" dirty="0">
                <a:latin typeface="Garamond" pitchFamily="18" charset="0"/>
              </a:rPr>
              <a:t>]</a:t>
            </a:r>
            <a:endParaRPr lang="nl-BE" sz="2000" b="1" dirty="0">
              <a:latin typeface="Garamond" pitchFamily="18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79512" y="1706032"/>
            <a:ext cx="8678737" cy="1938992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endParaRPr lang="nl-BE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NL" sz="2000" dirty="0">
                <a:latin typeface="Garamond" pitchFamily="18" charset="0"/>
              </a:rPr>
              <a:t>VALENCY </a:t>
            </a:r>
            <a:br>
              <a:rPr lang="nl-NL" sz="2000" dirty="0">
                <a:latin typeface="Garamond" pitchFamily="18" charset="0"/>
              </a:rPr>
            </a:br>
            <a:r>
              <a:rPr lang="nl-NL" sz="2000" dirty="0">
                <a:latin typeface="Garamond" pitchFamily="18" charset="0"/>
              </a:rPr>
              <a:t>= [V PRES </a:t>
            </a:r>
            <a:r>
              <a:rPr lang="nl-NL" sz="2000" dirty="0" err="1">
                <a:latin typeface="Garamond" pitchFamily="18" charset="0"/>
              </a:rPr>
              <a:t>dynamic</a:t>
            </a:r>
            <a:r>
              <a:rPr lang="nl-NL" sz="2000" dirty="0">
                <a:latin typeface="Garamond" pitchFamily="18" charset="0"/>
              </a:rPr>
              <a:t> + ARG </a:t>
            </a:r>
            <a:r>
              <a:rPr lang="nl-NL" sz="2000" dirty="0" err="1">
                <a:latin typeface="Garamond" pitchFamily="18" charset="0"/>
              </a:rPr>
              <a:t>subclause</a:t>
            </a:r>
            <a:r>
              <a:rPr lang="nl-NL" sz="2000" dirty="0">
                <a:latin typeface="Garamond" pitchFamily="18" charset="0"/>
              </a:rPr>
              <a:t> FUT [</a:t>
            </a:r>
            <a:r>
              <a:rPr lang="nl-NL" sz="2000" dirty="0" err="1">
                <a:latin typeface="Garamond" pitchFamily="18" charset="0"/>
              </a:rPr>
              <a:t>to</a:t>
            </a:r>
            <a:r>
              <a:rPr lang="nl-NL" sz="2000" dirty="0">
                <a:latin typeface="Garamond" pitchFamily="18" charset="0"/>
              </a:rPr>
              <a:t>/</a:t>
            </a:r>
            <a:r>
              <a:rPr lang="nl-NL" sz="2000" dirty="0" err="1">
                <a:latin typeface="Garamond" pitchFamily="18" charset="0"/>
              </a:rPr>
              <a:t>that</a:t>
            </a:r>
            <a:r>
              <a:rPr lang="nl-NL" sz="2000" dirty="0">
                <a:latin typeface="Garamond" pitchFamily="18" charset="0"/>
              </a:rPr>
              <a:t>]]</a:t>
            </a:r>
          </a:p>
          <a:p>
            <a:pPr marL="0" lvl="2" indent="0">
              <a:spcBef>
                <a:spcPts val="0"/>
              </a:spcBef>
            </a:pPr>
            <a:endParaRPr lang="nl-NL" sz="2000" b="1" dirty="0">
              <a:latin typeface="Garamond" pitchFamily="18" charset="0"/>
            </a:endParaRP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I hope </a:t>
            </a:r>
            <a:r>
              <a:rPr lang="nl-BE" sz="2000" b="1" dirty="0" err="1">
                <a:latin typeface="Garamond" pitchFamily="18" charset="0"/>
              </a:rPr>
              <a:t>that</a:t>
            </a:r>
            <a:r>
              <a:rPr lang="nl-BE" sz="2000" b="1" dirty="0">
                <a:latin typeface="Garamond" pitchFamily="18" charset="0"/>
              </a:rPr>
              <a:t> I </a:t>
            </a:r>
            <a:r>
              <a:rPr lang="nl-BE" sz="2000" b="1" dirty="0" err="1">
                <a:latin typeface="Garamond" pitchFamily="18" charset="0"/>
              </a:rPr>
              <a:t>will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find</a:t>
            </a:r>
            <a:r>
              <a:rPr lang="nl-BE" sz="2000" b="1" dirty="0">
                <a:latin typeface="Garamond" pitchFamily="18" charset="0"/>
              </a:rPr>
              <a:t> a </a:t>
            </a:r>
            <a:r>
              <a:rPr lang="nl-BE" sz="2000" b="1" dirty="0" err="1">
                <a:latin typeface="Garamond" pitchFamily="18" charset="0"/>
              </a:rPr>
              <a:t>nice</a:t>
            </a:r>
            <a:r>
              <a:rPr lang="nl-BE" sz="2000" b="1" dirty="0">
                <a:latin typeface="Garamond" pitchFamily="18" charset="0"/>
              </a:rPr>
              <a:t> job</a:t>
            </a:r>
          </a:p>
          <a:p>
            <a:pPr marL="0" lvl="2" indent="0">
              <a:spcBef>
                <a:spcPts val="0"/>
              </a:spcBef>
            </a:pPr>
            <a:r>
              <a:rPr lang="nl-BE" sz="2000" b="1" dirty="0">
                <a:latin typeface="Garamond" pitchFamily="18" charset="0"/>
              </a:rPr>
              <a:t>I hope </a:t>
            </a:r>
            <a:r>
              <a:rPr lang="nl-BE" sz="2000" b="1" dirty="0" err="1">
                <a:latin typeface="Garamond" pitchFamily="18" charset="0"/>
              </a:rPr>
              <a:t>to</a:t>
            </a:r>
            <a:r>
              <a:rPr lang="nl-BE" sz="2000" b="1" dirty="0">
                <a:latin typeface="Garamond" pitchFamily="18" charset="0"/>
              </a:rPr>
              <a:t> </a:t>
            </a:r>
            <a:r>
              <a:rPr lang="nl-BE" sz="2000" b="1" dirty="0" err="1">
                <a:latin typeface="Garamond" pitchFamily="18" charset="0"/>
              </a:rPr>
              <a:t>be</a:t>
            </a:r>
            <a:r>
              <a:rPr lang="nl-BE" sz="2000" b="1" dirty="0">
                <a:latin typeface="Garamond" pitchFamily="18" charset="0"/>
              </a:rPr>
              <a:t> a </a:t>
            </a:r>
            <a:r>
              <a:rPr lang="nl-BE" sz="2000" b="1" dirty="0" err="1">
                <a:latin typeface="Garamond" pitchFamily="18" charset="0"/>
              </a:rPr>
              <a:t>good</a:t>
            </a:r>
            <a:r>
              <a:rPr lang="nl-BE" sz="2000" b="1" dirty="0">
                <a:latin typeface="Garamond" pitchFamily="18" charset="0"/>
              </a:rPr>
              <a:t> teacher</a:t>
            </a:r>
            <a:endParaRPr lang="nl-BE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2611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44624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5.2 FUTURE Cx -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7504" y="908720"/>
            <a:ext cx="7416824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5.2.4 </a:t>
            </a:r>
            <a:r>
              <a:rPr lang="nl-NL" sz="2600" b="1" dirty="0" err="1">
                <a:latin typeface="Garamond" pitchFamily="18" charset="0"/>
              </a:rPr>
              <a:t>combinations</a:t>
            </a:r>
            <a:endParaRPr lang="nl-NL" sz="2600" b="1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a. FUT in ARG </a:t>
            </a:r>
            <a:r>
              <a:rPr lang="nl-NL" sz="2600" b="1" dirty="0" err="1">
                <a:latin typeface="Garamond" pitchFamily="18" charset="0"/>
              </a:rPr>
              <a:t>subclause</a:t>
            </a:r>
            <a:endParaRPr lang="nl-NL" sz="2600" b="1" dirty="0">
              <a:latin typeface="Garamond" pitchFamily="18" charset="0"/>
            </a:endParaRPr>
          </a:p>
          <a:p>
            <a:pPr>
              <a:spcBef>
                <a:spcPts val="600"/>
              </a:spcBef>
            </a:pPr>
            <a:r>
              <a:rPr lang="nl-NL" sz="2600" b="1" dirty="0">
                <a:latin typeface="Garamond" pitchFamily="18" charset="0"/>
              </a:rPr>
              <a:t>b. FUT in </a:t>
            </a:r>
            <a:r>
              <a:rPr lang="nl-NL" sz="2600" b="1" dirty="0" err="1">
                <a:latin typeface="Garamond" pitchFamily="18" charset="0"/>
              </a:rPr>
              <a:t>main</a:t>
            </a:r>
            <a:r>
              <a:rPr lang="nl-NL" sz="2600" b="1" dirty="0">
                <a:latin typeface="Garamond" pitchFamily="18" charset="0"/>
              </a:rPr>
              <a:t> clause + ADJUNCT PRES </a:t>
            </a:r>
            <a:r>
              <a:rPr lang="nl-NL" sz="2600" b="1" dirty="0" err="1">
                <a:latin typeface="Garamond" pitchFamily="18" charset="0"/>
              </a:rPr>
              <a:t>subclause</a:t>
            </a:r>
            <a:endParaRPr lang="nl-NL" sz="2600" dirty="0">
              <a:latin typeface="Garamond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6" y="3212977"/>
            <a:ext cx="9198032" cy="36704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379192" y="6563064"/>
            <a:ext cx="7775184" cy="144016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74848" y="4803698"/>
            <a:ext cx="7775184" cy="497510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78276" y="5297368"/>
            <a:ext cx="7775184" cy="432694"/>
          </a:xfrm>
          <a:prstGeom prst="rect">
            <a:avLst/>
          </a:prstGeom>
          <a:solidFill>
            <a:srgbClr val="FFFF00">
              <a:alpha val="36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131840" y="2356583"/>
            <a:ext cx="6012160" cy="369332"/>
          </a:xfrm>
          <a:prstGeom prst="rect">
            <a:avLst/>
          </a:prstGeom>
          <a:solidFill>
            <a:srgbClr val="FFFF00">
              <a:alpha val="36000"/>
            </a:srgb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1813" indent="-5175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2" indent="0">
              <a:spcBef>
                <a:spcPts val="0"/>
              </a:spcBef>
            </a:pPr>
            <a:r>
              <a:rPr lang="nl-BE" b="1" dirty="0" err="1">
                <a:latin typeface="Garamond" pitchFamily="18" charset="0"/>
              </a:rPr>
              <a:t>Subclauses</a:t>
            </a:r>
            <a:r>
              <a:rPr lang="nl-BE" b="1" dirty="0">
                <a:latin typeface="Garamond" pitchFamily="18" charset="0"/>
              </a:rPr>
              <a:t> in samples are </a:t>
            </a:r>
            <a:r>
              <a:rPr lang="nl-BE" b="1" dirty="0" err="1">
                <a:latin typeface="Garamond" pitchFamily="18" charset="0"/>
              </a:rPr>
              <a:t>distributed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evenly</a:t>
            </a:r>
            <a:r>
              <a:rPr lang="nl-BE" b="1" dirty="0">
                <a:latin typeface="Garamond" pitchFamily="18" charset="0"/>
              </a:rPr>
              <a:t> </a:t>
            </a:r>
            <a:r>
              <a:rPr lang="nl-BE" b="1" dirty="0" err="1">
                <a:latin typeface="Garamond" pitchFamily="18" charset="0"/>
              </a:rPr>
              <a:t>for</a:t>
            </a:r>
            <a:r>
              <a:rPr lang="nl-BE" b="1" dirty="0">
                <a:latin typeface="Garamond" pitchFamily="18" charset="0"/>
              </a:rPr>
              <a:t> a. </a:t>
            </a:r>
            <a:r>
              <a:rPr lang="nl-BE" b="1" dirty="0" err="1">
                <a:latin typeface="Garamond" pitchFamily="18" charset="0"/>
              </a:rPr>
              <a:t>and</a:t>
            </a:r>
            <a:r>
              <a:rPr lang="nl-BE" b="1" dirty="0">
                <a:latin typeface="Garamond" pitchFamily="18" charset="0"/>
              </a:rPr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2894536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43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Objectives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Framework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Descriptive</a:t>
            </a:r>
            <a:r>
              <a:rPr lang="nl-BE" sz="2800" dirty="0">
                <a:latin typeface="Garamond" pitchFamily="18" charset="0"/>
              </a:rPr>
              <a:t> </a:t>
            </a:r>
            <a:r>
              <a:rPr lang="nl-BE" sz="2800" dirty="0" err="1">
                <a:latin typeface="Garamond" pitchFamily="18" charset="0"/>
              </a:rPr>
              <a:t>typology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Conclusions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0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116632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1. Context – </a:t>
            </a:r>
            <a:r>
              <a:rPr lang="nl-BE" sz="3200" b="1" dirty="0" err="1">
                <a:latin typeface="Garamond" pitchFamily="18" charset="0"/>
              </a:rPr>
              <a:t>relevance</a:t>
            </a:r>
            <a:r>
              <a:rPr lang="nl-BE" sz="3200" b="1" dirty="0">
                <a:latin typeface="Garamond" pitchFamily="18" charset="0"/>
              </a:rPr>
              <a:t> of </a:t>
            </a:r>
            <a:r>
              <a:rPr lang="nl-BE" sz="3200" b="1" dirty="0" err="1">
                <a:latin typeface="Garamond" pitchFamily="18" charset="0"/>
              </a:rPr>
              <a:t>future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for</a:t>
            </a:r>
            <a:r>
              <a:rPr lang="nl-BE" sz="3200" b="1" dirty="0">
                <a:latin typeface="Garamond" pitchFamily="18" charset="0"/>
              </a:rPr>
              <a:t> </a:t>
            </a:r>
            <a:r>
              <a:rPr lang="nl-BE" sz="3200" b="1" dirty="0" err="1">
                <a:latin typeface="Garamond" pitchFamily="18" charset="0"/>
              </a:rPr>
              <a:t>cogling</a:t>
            </a:r>
            <a:endParaRPr lang="nl-BE" sz="3200" b="1" dirty="0">
              <a:latin typeface="Garamond" pitchFamily="18" charset="0"/>
            </a:endParaRP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936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7504" y="1002352"/>
            <a:ext cx="4616896" cy="587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300"/>
              </a:spcBef>
              <a:defRPr/>
            </a:pPr>
            <a:r>
              <a:rPr lang="nl-BE" sz="2600" dirty="0" err="1">
                <a:latin typeface="Garamond" pitchFamily="18" charset="0"/>
              </a:rPr>
              <a:t>Conceptual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relevance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i="1" dirty="0">
                <a:latin typeface="Garamond" pitchFamily="18" charset="0"/>
              </a:rPr>
              <a:t>TIME</a:t>
            </a:r>
            <a:endParaRPr lang="nl-BE" sz="2600" dirty="0">
              <a:latin typeface="Garamond" pitchFamily="18" charset="0"/>
            </a:endParaRPr>
          </a:p>
          <a:p>
            <a:pPr marL="342900" indent="-342900" eaLnBrk="0" hangingPunct="0">
              <a:spcBef>
                <a:spcPts val="300"/>
              </a:spcBef>
              <a:buFontTx/>
              <a:buAutoNum type="arabicPeriod"/>
              <a:defRPr/>
            </a:pPr>
            <a:r>
              <a:rPr lang="nl-BE" sz="2600" dirty="0" err="1">
                <a:latin typeface="Garamond" pitchFamily="18" charset="0"/>
              </a:rPr>
              <a:t>Cognition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projecting</a:t>
            </a:r>
            <a:r>
              <a:rPr lang="nl-BE" sz="2600" dirty="0">
                <a:latin typeface="Garamond" pitchFamily="18" charset="0"/>
              </a:rPr>
              <a:t>/planning </a:t>
            </a:r>
            <a:r>
              <a:rPr lang="nl-BE" sz="2600" dirty="0" err="1">
                <a:latin typeface="Garamond" pitchFamily="18" charset="0"/>
              </a:rPr>
              <a:t>the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 is human </a:t>
            </a:r>
            <a:r>
              <a:rPr lang="nl-BE" sz="2600" dirty="0" err="1">
                <a:latin typeface="Garamond" pitchFamily="18" charset="0"/>
              </a:rPr>
              <a:t>capacity</a:t>
            </a:r>
            <a:br>
              <a:rPr lang="nl-BE" sz="2600" dirty="0">
                <a:latin typeface="Garamond" pitchFamily="18" charset="0"/>
              </a:rPr>
            </a:br>
            <a:r>
              <a:rPr lang="nl-BE" sz="2000" dirty="0">
                <a:latin typeface="Garamond" pitchFamily="18" charset="0"/>
              </a:rPr>
              <a:t>(</a:t>
            </a:r>
            <a:r>
              <a:rPr lang="nl-BE" sz="2000" dirty="0" err="1">
                <a:latin typeface="Garamond" pitchFamily="18" charset="0"/>
              </a:rPr>
              <a:t>Schacter</a:t>
            </a:r>
            <a:r>
              <a:rPr lang="nl-BE" sz="2000" dirty="0">
                <a:latin typeface="Garamond" pitchFamily="18" charset="0"/>
              </a:rPr>
              <a:t> &amp; Addis 2007, </a:t>
            </a:r>
            <a:r>
              <a:rPr lang="nl-BE" sz="2000" dirty="0" err="1">
                <a:latin typeface="Garamond" pitchFamily="18" charset="0"/>
              </a:rPr>
              <a:t>Ferretti</a:t>
            </a:r>
            <a:r>
              <a:rPr lang="nl-BE" sz="2000" dirty="0">
                <a:latin typeface="Garamond" pitchFamily="18" charset="0"/>
              </a:rPr>
              <a:t> &amp; </a:t>
            </a:r>
            <a:r>
              <a:rPr lang="nl-BE" sz="2000" dirty="0" err="1">
                <a:latin typeface="Garamond" pitchFamily="18" charset="0"/>
              </a:rPr>
              <a:t>Cosentino</a:t>
            </a:r>
            <a:r>
              <a:rPr lang="nl-BE" sz="2000" dirty="0">
                <a:latin typeface="Garamond" pitchFamily="18" charset="0"/>
              </a:rPr>
              <a:t> 2011, Klein 2013, </a:t>
            </a:r>
            <a:r>
              <a:rPr lang="nl-BE" sz="2000" dirty="0" err="1">
                <a:latin typeface="Garamond" pitchFamily="18" charset="0"/>
              </a:rPr>
              <a:t>Georgakopoulou</a:t>
            </a:r>
            <a:r>
              <a:rPr lang="nl-BE" sz="2000" dirty="0">
                <a:latin typeface="Garamond" pitchFamily="18" charset="0"/>
              </a:rPr>
              <a:t> 2001)</a:t>
            </a:r>
          </a:p>
          <a:p>
            <a:pPr marL="342900" indent="-342900" eaLnBrk="0" hangingPunct="0">
              <a:spcBef>
                <a:spcPts val="300"/>
              </a:spcBef>
              <a:buFontTx/>
              <a:buAutoNum type="arabicPeriod"/>
              <a:defRPr/>
            </a:pPr>
            <a:r>
              <a:rPr lang="nl-BE" sz="2600" dirty="0" err="1">
                <a:latin typeface="Garamond" pitchFamily="18" charset="0"/>
              </a:rPr>
              <a:t>Function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orientation</a:t>
            </a:r>
            <a:r>
              <a:rPr lang="nl-BE" sz="2600" dirty="0">
                <a:latin typeface="Garamond" pitchFamily="18" charset="0"/>
              </a:rPr>
              <a:t> of </a:t>
            </a:r>
            <a:r>
              <a:rPr lang="nl-BE" sz="2600" dirty="0" err="1">
                <a:latin typeface="Garamond" pitchFamily="18" charset="0"/>
              </a:rPr>
              <a:t>social</a:t>
            </a:r>
            <a:r>
              <a:rPr lang="nl-BE" sz="2600" dirty="0">
                <a:latin typeface="Garamond" pitchFamily="18" charset="0"/>
              </a:rPr>
              <a:t> action</a:t>
            </a:r>
            <a:br>
              <a:rPr lang="nl-BE" sz="2600" dirty="0">
                <a:latin typeface="Garamond" pitchFamily="18" charset="0"/>
              </a:rPr>
            </a:br>
            <a:r>
              <a:rPr lang="nl-BE" sz="2000" dirty="0">
                <a:latin typeface="Garamond" pitchFamily="18" charset="0"/>
              </a:rPr>
              <a:t>(Martin &amp; </a:t>
            </a:r>
            <a:r>
              <a:rPr lang="nl-BE" sz="2000" dirty="0" err="1">
                <a:latin typeface="Garamond" pitchFamily="18" charset="0"/>
              </a:rPr>
              <a:t>Wodak</a:t>
            </a:r>
            <a:r>
              <a:rPr lang="nl-BE" sz="2000" dirty="0">
                <a:latin typeface="Garamond" pitchFamily="18" charset="0"/>
              </a:rPr>
              <a:t> 2003, Bell &amp; </a:t>
            </a:r>
            <a:r>
              <a:rPr lang="nl-BE" sz="2000" dirty="0" err="1">
                <a:latin typeface="Garamond" pitchFamily="18" charset="0"/>
              </a:rPr>
              <a:t>Olick</a:t>
            </a:r>
            <a:r>
              <a:rPr lang="nl-BE" sz="2000" dirty="0">
                <a:latin typeface="Garamond" pitchFamily="18" charset="0"/>
              </a:rPr>
              <a:t> 1989, </a:t>
            </a:r>
            <a:r>
              <a:rPr lang="nl-BE" sz="2000" dirty="0" err="1">
                <a:latin typeface="Garamond" pitchFamily="18" charset="0"/>
              </a:rPr>
              <a:t>Scollon</a:t>
            </a:r>
            <a:r>
              <a:rPr lang="nl-BE" sz="2000" dirty="0">
                <a:latin typeface="Garamond" pitchFamily="18" charset="0"/>
              </a:rPr>
              <a:t> &amp; </a:t>
            </a:r>
            <a:r>
              <a:rPr lang="nl-BE" sz="2000" dirty="0" err="1">
                <a:latin typeface="Garamond" pitchFamily="18" charset="0"/>
              </a:rPr>
              <a:t>Scollon</a:t>
            </a:r>
            <a:r>
              <a:rPr lang="nl-BE" sz="2000" dirty="0">
                <a:latin typeface="Garamond" pitchFamily="18" charset="0"/>
              </a:rPr>
              <a:t> 2000)</a:t>
            </a:r>
          </a:p>
          <a:p>
            <a:pPr marL="342900" indent="-342900" eaLnBrk="0" hangingPunct="0">
              <a:spcBef>
                <a:spcPts val="300"/>
              </a:spcBef>
              <a:buFontTx/>
              <a:buAutoNum type="arabicPeriod"/>
              <a:defRPr/>
            </a:pPr>
            <a:r>
              <a:rPr lang="nl-BE" sz="2600" dirty="0" err="1">
                <a:latin typeface="Garamond" pitchFamily="18" charset="0"/>
              </a:rPr>
              <a:t>Semantics</a:t>
            </a:r>
            <a:r>
              <a:rPr lang="nl-BE" sz="2600" dirty="0">
                <a:latin typeface="Garamond" pitchFamily="18" charset="0"/>
              </a:rPr>
              <a:t> of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 time is as complex as present/past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time, </a:t>
            </a:r>
            <a:r>
              <a:rPr lang="nl-BE" sz="2600" dirty="0" err="1">
                <a:latin typeface="Garamond" pitchFamily="18" charset="0"/>
              </a:rPr>
              <a:t>modality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aspect  </a:t>
            </a:r>
            <a:br>
              <a:rPr lang="nl-BE" sz="2600" dirty="0">
                <a:latin typeface="Garamond" pitchFamily="18" charset="0"/>
              </a:rPr>
            </a:br>
            <a:r>
              <a:rPr lang="nl-BE" sz="2000" dirty="0">
                <a:latin typeface="Garamond" pitchFamily="18" charset="0"/>
              </a:rPr>
              <a:t>(Dahl 2000, </a:t>
            </a:r>
            <a:r>
              <a:rPr lang="nl-BE" sz="2000" dirty="0" err="1">
                <a:latin typeface="Garamond" pitchFamily="18" charset="0"/>
              </a:rPr>
              <a:t>Fleischman</a:t>
            </a:r>
            <a:r>
              <a:rPr lang="nl-BE" sz="2000" dirty="0">
                <a:latin typeface="Garamond" pitchFamily="18" charset="0"/>
              </a:rPr>
              <a:t> 1982: 22, 153, </a:t>
            </a:r>
            <a:r>
              <a:rPr lang="nl-BE" sz="2000" dirty="0" err="1">
                <a:latin typeface="Garamond" pitchFamily="18" charset="0"/>
              </a:rPr>
              <a:t>Bybee</a:t>
            </a:r>
            <a:r>
              <a:rPr lang="nl-BE" sz="2000" dirty="0">
                <a:latin typeface="Garamond" pitchFamily="18" charset="0"/>
              </a:rPr>
              <a:t> et al. 1991, De </a:t>
            </a:r>
            <a:r>
              <a:rPr lang="nl-BE" sz="2000" dirty="0" err="1">
                <a:latin typeface="Garamond" pitchFamily="18" charset="0"/>
              </a:rPr>
              <a:t>Brabanter</a:t>
            </a:r>
            <a:r>
              <a:rPr lang="nl-BE" sz="2000" dirty="0">
                <a:latin typeface="Garamond" pitchFamily="18" charset="0"/>
              </a:rPr>
              <a:t> et al 2014)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980728"/>
            <a:ext cx="453650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300"/>
              </a:spcBef>
              <a:defRPr/>
            </a:pPr>
            <a:r>
              <a:rPr lang="nl-BE" sz="2600" dirty="0" err="1">
                <a:latin typeface="Garamond" pitchFamily="18" charset="0"/>
              </a:rPr>
              <a:t>Grammatical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i="1" dirty="0">
                <a:latin typeface="Garamond" pitchFamily="18" charset="0"/>
              </a:rPr>
              <a:t>TENSE </a:t>
            </a:r>
            <a:r>
              <a:rPr lang="nl-BE" sz="2600" dirty="0" err="1">
                <a:latin typeface="Garamond" pitchFamily="18" charset="0"/>
              </a:rPr>
              <a:t>unexplored</a:t>
            </a:r>
            <a:endParaRPr lang="nl-BE" sz="2600" dirty="0">
              <a:latin typeface="Garamond" pitchFamily="18" charset="0"/>
            </a:endParaRPr>
          </a:p>
          <a:p>
            <a:pPr marL="352425" indent="-352425" eaLnBrk="0" hangingPunct="0">
              <a:spcBef>
                <a:spcPts val="300"/>
              </a:spcBef>
              <a:buFont typeface="+mj-lt"/>
              <a:buAutoNum type="arabicPeriod" startAt="4"/>
              <a:defRPr/>
            </a:pPr>
            <a:r>
              <a:rPr lang="nl-BE" sz="2600" dirty="0" err="1">
                <a:latin typeface="Garamond" pitchFamily="18" charset="0"/>
              </a:rPr>
              <a:t>Typology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(</a:t>
            </a:r>
            <a:r>
              <a:rPr lang="nl-BE" sz="2600" dirty="0" err="1">
                <a:latin typeface="Garamond" pitchFamily="18" charset="0"/>
              </a:rPr>
              <a:t>less</a:t>
            </a:r>
            <a:r>
              <a:rPr lang="nl-BE" sz="2600" dirty="0">
                <a:latin typeface="Garamond" pitchFamily="18" charset="0"/>
              </a:rPr>
              <a:t>) </a:t>
            </a:r>
            <a:r>
              <a:rPr lang="nl-BE" sz="2600" dirty="0" err="1">
                <a:latin typeface="Garamond" pitchFamily="18" charset="0"/>
              </a:rPr>
              <a:t>languages</a:t>
            </a:r>
            <a:r>
              <a:rPr lang="nl-BE" sz="2600" dirty="0">
                <a:latin typeface="Garamond" pitchFamily="18" charset="0"/>
              </a:rPr>
              <a:t> </a:t>
            </a:r>
            <a:br>
              <a:rPr lang="nl-BE" sz="2600" dirty="0">
                <a:latin typeface="Garamond" pitchFamily="18" charset="0"/>
              </a:rPr>
            </a:br>
            <a:r>
              <a:rPr lang="nl-BE" sz="2000" dirty="0">
                <a:latin typeface="Garamond" pitchFamily="18" charset="0"/>
              </a:rPr>
              <a:t>(Dahl 2000, Dahl &amp;</a:t>
            </a:r>
            <a:r>
              <a:rPr lang="nl-BE" sz="2000" dirty="0" err="1">
                <a:latin typeface="Garamond" pitchFamily="18" charset="0"/>
              </a:rPr>
              <a:t>Vellupillai</a:t>
            </a:r>
            <a:r>
              <a:rPr lang="nl-BE" sz="2000" dirty="0">
                <a:latin typeface="Garamond" pitchFamily="18" charset="0"/>
              </a:rPr>
              <a:t> 2013)</a:t>
            </a:r>
          </a:p>
          <a:p>
            <a:pPr marL="352425" indent="-352425" eaLnBrk="0" hangingPunct="0">
              <a:spcBef>
                <a:spcPts val="300"/>
              </a:spcBef>
              <a:buFont typeface="+mj-lt"/>
              <a:buAutoNum type="arabicPeriod" startAt="4"/>
              <a:defRPr/>
            </a:pPr>
            <a:r>
              <a:rPr lang="nl-BE" sz="2600" dirty="0">
                <a:latin typeface="Garamond" pitchFamily="18" charset="0"/>
              </a:rPr>
              <a:t>DA: </a:t>
            </a:r>
            <a:r>
              <a:rPr lang="nl-BE" sz="2600" dirty="0" err="1">
                <a:latin typeface="Garamond" pitchFamily="18" charset="0"/>
              </a:rPr>
              <a:t>ideological</a:t>
            </a:r>
            <a:r>
              <a:rPr lang="nl-BE" sz="2600" dirty="0">
                <a:latin typeface="Garamond" pitchFamily="18" charset="0"/>
              </a:rPr>
              <a:t> features</a:t>
            </a:r>
            <a:br>
              <a:rPr lang="nl-BE" sz="2600" dirty="0">
                <a:latin typeface="Garamond" pitchFamily="18" charset="0"/>
              </a:rPr>
            </a:br>
            <a:r>
              <a:rPr lang="nl-BE" sz="2400" dirty="0">
                <a:latin typeface="Garamond" pitchFamily="18" charset="0"/>
              </a:rPr>
              <a:t>(</a:t>
            </a:r>
            <a:r>
              <a:rPr lang="nl-BE" sz="2400" dirty="0" err="1">
                <a:latin typeface="Garamond" pitchFamily="18" charset="0"/>
              </a:rPr>
              <a:t>Dunmire</a:t>
            </a:r>
            <a:r>
              <a:rPr lang="nl-BE" sz="2400" dirty="0">
                <a:latin typeface="Garamond" pitchFamily="18" charset="0"/>
              </a:rPr>
              <a:t> 2011: 193)</a:t>
            </a:r>
          </a:p>
          <a:p>
            <a:pPr marL="342900" indent="-342900" eaLnBrk="0" hangingPunct="0">
              <a:spcBef>
                <a:spcPts val="300"/>
              </a:spcBef>
              <a:buFontTx/>
              <a:buAutoNum type="arabicPeriod" startAt="4"/>
              <a:defRPr/>
            </a:pPr>
            <a:r>
              <a:rPr lang="nl-BE" sz="2600" dirty="0">
                <a:latin typeface="Garamond" pitchFamily="18" charset="0"/>
              </a:rPr>
              <a:t>CL: </a:t>
            </a:r>
            <a:r>
              <a:rPr lang="nl-BE" sz="2600" dirty="0" err="1">
                <a:latin typeface="Garamond" pitchFamily="18" charset="0"/>
              </a:rPr>
              <a:t>diachronic</a:t>
            </a:r>
            <a:r>
              <a:rPr lang="nl-BE" sz="2600" dirty="0">
                <a:latin typeface="Garamond" pitchFamily="18" charset="0"/>
              </a:rPr>
              <a:t> development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in ENG/GER</a:t>
            </a:r>
            <a:br>
              <a:rPr lang="nl-BE" sz="2600" dirty="0">
                <a:latin typeface="Garamond" pitchFamily="18" charset="0"/>
              </a:rPr>
            </a:br>
            <a:r>
              <a:rPr lang="nl-BE" sz="2000" dirty="0">
                <a:latin typeface="Garamond" pitchFamily="18" charset="0"/>
              </a:rPr>
              <a:t>(</a:t>
            </a:r>
            <a:r>
              <a:rPr lang="nl-BE" sz="2000" dirty="0" err="1">
                <a:latin typeface="Garamond" pitchFamily="18" charset="0"/>
              </a:rPr>
              <a:t>Fleischman</a:t>
            </a:r>
            <a:r>
              <a:rPr lang="nl-BE" sz="2000" dirty="0">
                <a:latin typeface="Garamond" pitchFamily="18" charset="0"/>
              </a:rPr>
              <a:t> 1982, Hilpert 2008)</a:t>
            </a:r>
          </a:p>
          <a:p>
            <a:pPr marL="342900" indent="-342900" eaLnBrk="0" hangingPunct="0">
              <a:spcBef>
                <a:spcPts val="300"/>
              </a:spcBef>
              <a:buFontTx/>
              <a:buAutoNum type="arabicPeriod" startAt="4"/>
              <a:defRPr/>
            </a:pPr>
            <a:r>
              <a:rPr lang="nl-BE" sz="2600" dirty="0">
                <a:latin typeface="Garamond" pitchFamily="18" charset="0"/>
              </a:rPr>
              <a:t>Romance </a:t>
            </a:r>
            <a:r>
              <a:rPr lang="nl-BE" sz="2600" dirty="0" err="1">
                <a:latin typeface="Garamond" pitchFamily="18" charset="0"/>
              </a:rPr>
              <a:t>languages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NL: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mainly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taught</a:t>
            </a:r>
            <a:r>
              <a:rPr lang="nl-BE" sz="2600" dirty="0">
                <a:latin typeface="Garamond" pitchFamily="18" charset="0"/>
              </a:rPr>
              <a:t> as </a:t>
            </a:r>
            <a:r>
              <a:rPr lang="nl-BE" sz="2600" dirty="0" err="1">
                <a:latin typeface="Garamond" pitchFamily="18" charset="0"/>
              </a:rPr>
              <a:t>morphological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marking</a:t>
            </a:r>
            <a:r>
              <a:rPr lang="nl-BE" sz="2600" dirty="0">
                <a:latin typeface="Garamond" pitchFamily="18" charset="0"/>
              </a:rPr>
              <a:t> (</a:t>
            </a:r>
            <a:r>
              <a:rPr lang="nl-BE" sz="2600" dirty="0" err="1">
                <a:latin typeface="Garamond" pitchFamily="18" charset="0"/>
              </a:rPr>
              <a:t>inflectional</a:t>
            </a:r>
            <a:r>
              <a:rPr lang="nl-BE" sz="2600" dirty="0">
                <a:latin typeface="Garamond" pitchFamily="18" charset="0"/>
              </a:rPr>
              <a:t> or </a:t>
            </a:r>
            <a:r>
              <a:rPr lang="nl-BE" sz="2600" dirty="0" err="1">
                <a:latin typeface="Garamond" pitchFamily="18" charset="0"/>
              </a:rPr>
              <a:t>periphrastic</a:t>
            </a:r>
            <a:r>
              <a:rPr lang="nl-BE" sz="2600" dirty="0">
                <a:latin typeface="Garamond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87810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107504" y="44624"/>
            <a:ext cx="89289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6. </a:t>
            </a:r>
            <a:r>
              <a:rPr lang="nl-BE" sz="3200" b="1" dirty="0" err="1">
                <a:latin typeface="Garamond" pitchFamily="18" charset="0"/>
              </a:rPr>
              <a:t>Conclusions</a:t>
            </a:r>
            <a:r>
              <a:rPr lang="nl-BE" sz="3200" b="1" dirty="0">
                <a:latin typeface="Garamond" pitchFamily="18" charset="0"/>
              </a:rPr>
              <a:t>: </a:t>
            </a:r>
            <a:r>
              <a:rPr lang="nl-BE" sz="2800" b="1" dirty="0">
                <a:latin typeface="Garamond" pitchFamily="18" charset="0"/>
              </a:rPr>
              <a:t>FUTURE Cx = TIME + MODALITY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641524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92696"/>
            <a:ext cx="9144000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6.1 Time</a:t>
            </a:r>
          </a:p>
          <a:p>
            <a:pPr marL="896938" indent="-395288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Future</a:t>
            </a:r>
            <a:r>
              <a:rPr lang="nl-NL" sz="2400" dirty="0">
                <a:latin typeface="Garamond" pitchFamily="18" charset="0"/>
              </a:rPr>
              <a:t> time is more </a:t>
            </a:r>
            <a:r>
              <a:rPr lang="nl-NL" sz="2400" dirty="0" err="1">
                <a:latin typeface="Garamond" pitchFamily="18" charset="0"/>
              </a:rPr>
              <a:t>than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future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tense</a:t>
            </a:r>
            <a:endParaRPr lang="nl-NL" sz="2400" dirty="0">
              <a:latin typeface="Garamond" pitchFamily="18" charset="0"/>
            </a:endParaRPr>
          </a:p>
          <a:p>
            <a:pPr marL="896938" indent="-395288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L2  </a:t>
            </a:r>
            <a:r>
              <a:rPr lang="nl-NL" sz="2400" dirty="0" err="1">
                <a:latin typeface="Garamond" pitchFamily="18" charset="0"/>
              </a:rPr>
              <a:t>overcompensates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for</a:t>
            </a:r>
            <a:r>
              <a:rPr lang="nl-NL" sz="2400" dirty="0">
                <a:latin typeface="Garamond" pitchFamily="18" charset="0"/>
              </a:rPr>
              <a:t>  NL1 </a:t>
            </a:r>
            <a:r>
              <a:rPr lang="nl-NL" sz="2400" dirty="0" err="1">
                <a:latin typeface="Garamond" pitchFamily="18" charset="0"/>
              </a:rPr>
              <a:t>periphrastic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and</a:t>
            </a:r>
            <a:r>
              <a:rPr lang="nl-NL" sz="2400" dirty="0">
                <a:latin typeface="Garamond" pitchFamily="18" charset="0"/>
              </a:rPr>
              <a:t> FR1 </a:t>
            </a:r>
            <a:r>
              <a:rPr lang="nl-NL" sz="2400" dirty="0" err="1">
                <a:latin typeface="Garamond" pitchFamily="18" charset="0"/>
              </a:rPr>
              <a:t>inflectional</a:t>
            </a:r>
            <a:endParaRPr lang="nl-NL" sz="2400" dirty="0">
              <a:latin typeface="Garamond" pitchFamily="18" charset="0"/>
            </a:endParaRPr>
          </a:p>
          <a:p>
            <a:pPr marL="896938" indent="-395288">
              <a:spcBef>
                <a:spcPts val="600"/>
              </a:spcBef>
              <a:buFont typeface="+mj-lt"/>
              <a:buAutoNum type="arabicPeriod"/>
            </a:pPr>
            <a:r>
              <a:rPr lang="nl-NL" sz="2400" dirty="0" err="1">
                <a:latin typeface="Garamond" pitchFamily="18" charset="0"/>
              </a:rPr>
              <a:t>Combinations</a:t>
            </a:r>
            <a:r>
              <a:rPr lang="nl-NL" sz="2400" dirty="0">
                <a:latin typeface="Garamond" pitchFamily="18" charset="0"/>
              </a:rPr>
              <a:t> PRES+FUT  PRES+INF: </a:t>
            </a:r>
            <a:r>
              <a:rPr lang="nl-NL" sz="2400" dirty="0" err="1">
                <a:latin typeface="Garamond" pitchFamily="18" charset="0"/>
              </a:rPr>
              <a:t>interesting</a:t>
            </a:r>
            <a:r>
              <a:rPr lang="nl-NL" sz="2400" dirty="0">
                <a:latin typeface="Garamond" pitchFamily="18" charset="0"/>
              </a:rPr>
              <a:t> L2 </a:t>
            </a:r>
            <a:r>
              <a:rPr lang="nl-NL" sz="2400" dirty="0" err="1">
                <a:latin typeface="Garamond" pitchFamily="18" charset="0"/>
              </a:rPr>
              <a:t>pathway</a:t>
            </a:r>
            <a:endParaRPr lang="nl-NL" sz="2400" dirty="0">
              <a:latin typeface="Garamond" pitchFamily="18" charset="0"/>
            </a:endParaRPr>
          </a:p>
          <a:p>
            <a:pPr marL="449263" indent="-449263">
              <a:spcBef>
                <a:spcPts val="600"/>
              </a:spcBef>
            </a:pPr>
            <a:r>
              <a:rPr lang="nl-NL" sz="2600" dirty="0">
                <a:latin typeface="Garamond" pitchFamily="18" charset="0"/>
              </a:rPr>
              <a:t>6.2 </a:t>
            </a:r>
            <a:r>
              <a:rPr lang="nl-NL" sz="2600" dirty="0" err="1">
                <a:latin typeface="Garamond" pitchFamily="18" charset="0"/>
              </a:rPr>
              <a:t>Modality</a:t>
            </a:r>
            <a:r>
              <a:rPr lang="nl-NL" sz="2600" dirty="0">
                <a:latin typeface="Garamond" pitchFamily="18" charset="0"/>
              </a:rPr>
              <a:t>: single </a:t>
            </a:r>
            <a:r>
              <a:rPr lang="nl-NL" sz="2600" dirty="0" err="1">
                <a:latin typeface="Garamond" pitchFamily="18" charset="0"/>
              </a:rPr>
              <a:t>and</a:t>
            </a:r>
            <a:r>
              <a:rPr lang="nl-NL" sz="2600" dirty="0">
                <a:latin typeface="Garamond" pitchFamily="18" charset="0"/>
              </a:rPr>
              <a:t> </a:t>
            </a:r>
            <a:r>
              <a:rPr lang="nl-NL" sz="2600" dirty="0" err="1">
                <a:latin typeface="Garamond" pitchFamily="18" charset="0"/>
              </a:rPr>
              <a:t>combined</a:t>
            </a:r>
            <a:endParaRPr lang="nl-NL" sz="2600" dirty="0">
              <a:latin typeface="Garamond" pitchFamily="18" charset="0"/>
            </a:endParaRPr>
          </a:p>
          <a:p>
            <a:pPr marL="896938" indent="-395288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Teaching FUT </a:t>
            </a:r>
            <a:r>
              <a:rPr lang="nl-NL" sz="2400" dirty="0" err="1">
                <a:latin typeface="Garamond" pitchFamily="18" charset="0"/>
              </a:rPr>
              <a:t>implies</a:t>
            </a:r>
            <a:r>
              <a:rPr lang="nl-NL" sz="2400" dirty="0">
                <a:latin typeface="Garamond" pitchFamily="18" charset="0"/>
              </a:rPr>
              <a:t> teaching </a:t>
            </a:r>
            <a:r>
              <a:rPr lang="nl-NL" sz="2400" dirty="0" err="1">
                <a:latin typeface="Garamond" pitchFamily="18" charset="0"/>
              </a:rPr>
              <a:t>epistemic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modality</a:t>
            </a:r>
            <a:r>
              <a:rPr lang="nl-NL" sz="2400" dirty="0">
                <a:latin typeface="Garamond" pitchFamily="18" charset="0"/>
              </a:rPr>
              <a:t>: </a:t>
            </a:r>
          </a:p>
          <a:p>
            <a:pPr marL="1249363" lvl="1" indent="-358775">
              <a:spcBef>
                <a:spcPts val="600"/>
              </a:spcBef>
              <a:buFont typeface="+mj-lt"/>
              <a:buAutoNum type="arabicPeriod"/>
            </a:pPr>
            <a:r>
              <a:rPr lang="nl-NL" sz="2400" dirty="0" err="1">
                <a:latin typeface="Garamond" pitchFamily="18" charset="0"/>
              </a:rPr>
              <a:t>Potential</a:t>
            </a:r>
            <a:endParaRPr lang="nl-NL" sz="2400" dirty="0">
              <a:latin typeface="Garamond" pitchFamily="18" charset="0"/>
            </a:endParaRPr>
          </a:p>
          <a:p>
            <a:pPr marL="1249363" lvl="1" indent="-358775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Irrealis </a:t>
            </a:r>
            <a:r>
              <a:rPr lang="nl-NL" sz="2400" dirty="0" err="1">
                <a:latin typeface="Garamond" pitchFamily="18" charset="0"/>
              </a:rPr>
              <a:t>for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expressing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ignorance</a:t>
            </a:r>
            <a:endParaRPr lang="nl-NL" sz="2400" dirty="0">
              <a:latin typeface="Garamond" pitchFamily="18" charset="0"/>
            </a:endParaRPr>
          </a:p>
          <a:p>
            <a:pPr marL="896938" indent="-395288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!! </a:t>
            </a:r>
            <a:r>
              <a:rPr lang="nl-NL" sz="2400" dirty="0" err="1">
                <a:latin typeface="Garamond" pitchFamily="18" charset="0"/>
              </a:rPr>
              <a:t>Integrate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dynamic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modality</a:t>
            </a:r>
            <a:r>
              <a:rPr lang="nl-NL" sz="2400" dirty="0">
                <a:latin typeface="Garamond" pitchFamily="18" charset="0"/>
              </a:rPr>
              <a:t> teaching Cx </a:t>
            </a:r>
            <a:r>
              <a:rPr lang="nl-NL" sz="2400" dirty="0" err="1">
                <a:latin typeface="Garamond" pitchFamily="18" charset="0"/>
              </a:rPr>
              <a:t>for</a:t>
            </a:r>
            <a:r>
              <a:rPr lang="nl-NL" sz="2400" dirty="0">
                <a:latin typeface="Garamond" pitchFamily="18" charset="0"/>
              </a:rPr>
              <a:t> FUT</a:t>
            </a:r>
          </a:p>
          <a:p>
            <a:pPr marL="1249363" lvl="1" indent="-358775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In </a:t>
            </a:r>
            <a:r>
              <a:rPr lang="nl-NL" sz="2400" dirty="0" err="1">
                <a:latin typeface="Garamond" pitchFamily="18" charset="0"/>
              </a:rPr>
              <a:t>valency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and</a:t>
            </a:r>
            <a:r>
              <a:rPr lang="nl-NL" sz="2400" dirty="0">
                <a:latin typeface="Garamond" pitchFamily="18" charset="0"/>
              </a:rPr>
              <a:t> in </a:t>
            </a:r>
            <a:r>
              <a:rPr lang="nl-NL" sz="2400" dirty="0" err="1">
                <a:latin typeface="Garamond" pitchFamily="18" charset="0"/>
              </a:rPr>
              <a:t>adjuncts</a:t>
            </a:r>
            <a:endParaRPr lang="nl-NL" sz="2400" dirty="0">
              <a:latin typeface="Garamond" pitchFamily="18" charset="0"/>
            </a:endParaRPr>
          </a:p>
          <a:p>
            <a:pPr marL="1249363" lvl="1" indent="-358775">
              <a:spcBef>
                <a:spcPts val="600"/>
              </a:spcBef>
              <a:buFont typeface="+mj-lt"/>
              <a:buAutoNum type="arabicPeriod"/>
            </a:pPr>
            <a:r>
              <a:rPr lang="nl-NL" sz="2400" dirty="0">
                <a:latin typeface="Garamond" pitchFamily="18" charset="0"/>
              </a:rPr>
              <a:t>i.e. VALENCY 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[V PRES </a:t>
            </a:r>
            <a:r>
              <a:rPr lang="nl-NL" sz="2400" dirty="0" err="1">
                <a:latin typeface="Garamond" pitchFamily="18" charset="0"/>
              </a:rPr>
              <a:t>dynamic</a:t>
            </a:r>
            <a:r>
              <a:rPr lang="nl-NL" sz="2400" dirty="0">
                <a:latin typeface="Garamond" pitchFamily="18" charset="0"/>
              </a:rPr>
              <a:t> + ARG </a:t>
            </a:r>
            <a:r>
              <a:rPr lang="nl-NL" sz="2400" dirty="0" err="1">
                <a:latin typeface="Garamond" pitchFamily="18" charset="0"/>
              </a:rPr>
              <a:t>subclause</a:t>
            </a:r>
            <a:r>
              <a:rPr lang="nl-NL" sz="2400" dirty="0">
                <a:latin typeface="Garamond" pitchFamily="18" charset="0"/>
              </a:rPr>
              <a:t> FUT [</a:t>
            </a:r>
            <a:r>
              <a:rPr lang="nl-NL" sz="2400" dirty="0" err="1">
                <a:latin typeface="Garamond" pitchFamily="18" charset="0"/>
              </a:rPr>
              <a:t>to</a:t>
            </a:r>
            <a:r>
              <a:rPr lang="nl-NL" sz="2400" dirty="0">
                <a:latin typeface="Garamond" pitchFamily="18" charset="0"/>
              </a:rPr>
              <a:t>/</a:t>
            </a:r>
            <a:r>
              <a:rPr lang="nl-NL" sz="2400" dirty="0" err="1">
                <a:latin typeface="Garamond" pitchFamily="18" charset="0"/>
              </a:rPr>
              <a:t>that</a:t>
            </a:r>
            <a:r>
              <a:rPr lang="nl-NL" sz="2400" dirty="0">
                <a:latin typeface="Garamond" pitchFamily="18" charset="0"/>
              </a:rPr>
              <a:t>]]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+ ADJUNCT 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[PRES </a:t>
            </a:r>
            <a:r>
              <a:rPr lang="nl-NL" sz="2400" dirty="0" err="1">
                <a:latin typeface="Garamond" pitchFamily="18" charset="0"/>
              </a:rPr>
              <a:t>subclause</a:t>
            </a:r>
            <a:r>
              <a:rPr lang="nl-NL" sz="2400" dirty="0">
                <a:latin typeface="Garamond" pitchFamily="18" charset="0"/>
              </a:rPr>
              <a:t> (</a:t>
            </a:r>
            <a:r>
              <a:rPr lang="nl-NL" sz="2400" dirty="0" err="1">
                <a:latin typeface="Garamond" pitchFamily="18" charset="0"/>
              </a:rPr>
              <a:t>conditional</a:t>
            </a:r>
            <a:r>
              <a:rPr lang="nl-NL" sz="2400" dirty="0">
                <a:latin typeface="Garamond" pitchFamily="18" charset="0"/>
              </a:rPr>
              <a:t>, </a:t>
            </a:r>
            <a:r>
              <a:rPr lang="nl-NL" sz="2400" dirty="0" err="1">
                <a:latin typeface="Garamond" pitchFamily="18" charset="0"/>
              </a:rPr>
              <a:t>causal</a:t>
            </a:r>
            <a:r>
              <a:rPr lang="nl-NL" sz="2400" dirty="0">
                <a:latin typeface="Garamond" pitchFamily="18" charset="0"/>
              </a:rPr>
              <a:t>, …) [FUT (goal)]</a:t>
            </a:r>
          </a:p>
        </p:txBody>
      </p:sp>
    </p:spTree>
    <p:extLst>
      <p:ext uri="{BB962C8B-B14F-4D97-AF65-F5344CB8AC3E}">
        <p14:creationId xmlns:p14="http://schemas.microsoft.com/office/powerpoint/2010/main" val="28084883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7. </a:t>
            </a:r>
            <a:r>
              <a:rPr lang="nl-BE" sz="3200" b="1" dirty="0" err="1">
                <a:latin typeface="Garamond" pitchFamily="18" charset="0"/>
              </a:rPr>
              <a:t>References</a:t>
            </a:r>
            <a:r>
              <a:rPr lang="nl-BE" sz="3200" b="1" dirty="0">
                <a:latin typeface="Garamond" pitchFamily="18" charset="0"/>
              </a:rPr>
              <a:t> (</a:t>
            </a:r>
            <a:r>
              <a:rPr lang="nl-BE" sz="3200" b="1" dirty="0" err="1">
                <a:latin typeface="Garamond" pitchFamily="18" charset="0"/>
              </a:rPr>
              <a:t>partim</a:t>
            </a:r>
            <a:r>
              <a:rPr lang="nl-BE" sz="3200" b="1" dirty="0">
                <a:latin typeface="Garamond" pitchFamily="18" charset="0"/>
              </a:rPr>
              <a:t>)</a:t>
            </a:r>
          </a:p>
        </p:txBody>
      </p:sp>
      <p:sp>
        <p:nvSpPr>
          <p:cNvPr id="3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1" y="923578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latin typeface="Garamond" pitchFamily="18" charset="0"/>
              </a:rPr>
              <a:t>Berghs, A. 2010. Expressions of futurity in contemporary English: a Construction Grammar perspective. </a:t>
            </a:r>
            <a:r>
              <a:rPr lang="en-GB" i="1">
                <a:latin typeface="Garamond" pitchFamily="18" charset="0"/>
              </a:rPr>
              <a:t>English Language and Linguistics</a:t>
            </a:r>
            <a:r>
              <a:rPr lang="en-GB">
                <a:latin typeface="Garamond" pitchFamily="18" charset="0"/>
              </a:rPr>
              <a:t> 14(2): 217-238.</a:t>
            </a:r>
            <a:endParaRPr lang="en-US">
              <a:latin typeface="Garamond" pitchFamily="18" charset="0"/>
            </a:endParaRPr>
          </a:p>
          <a:p>
            <a:r>
              <a:rPr lang="en-US">
                <a:latin typeface="Garamond" pitchFamily="18" charset="0"/>
              </a:rPr>
              <a:t>Bertinetto P. M. 1991. Il verbo. In Renzi, L. &amp; G. Salvi, </a:t>
            </a:r>
            <a:r>
              <a:rPr lang="en-US" i="1">
                <a:latin typeface="Garamond" pitchFamily="18" charset="0"/>
              </a:rPr>
              <a:t>Grande grammatica italiana di consultazione,</a:t>
            </a:r>
            <a:r>
              <a:rPr lang="en-US">
                <a:latin typeface="Garamond" pitchFamily="18" charset="0"/>
              </a:rPr>
              <a:t> </a:t>
            </a:r>
            <a:r>
              <a:rPr lang="en-GB">
                <a:latin typeface="Garamond" pitchFamily="18" charset="0"/>
              </a:rPr>
              <a:t>114-129</a:t>
            </a:r>
            <a:r>
              <a:rPr lang="en-US">
                <a:latin typeface="Garamond" pitchFamily="18" charset="0"/>
              </a:rPr>
              <a:t>. vol.II. Bologna: Il Mulino.</a:t>
            </a:r>
          </a:p>
          <a:p>
            <a:r>
              <a:rPr lang="en-GB">
                <a:latin typeface="Garamond" pitchFamily="18" charset="0"/>
              </a:rPr>
              <a:t>Bouveret, M. &amp; D. Legallois (eds.). 2012. </a:t>
            </a:r>
            <a:r>
              <a:rPr lang="en-GB" i="1">
                <a:latin typeface="Garamond" pitchFamily="18" charset="0"/>
              </a:rPr>
              <a:t>Constructions in French. </a:t>
            </a:r>
            <a:r>
              <a:rPr lang="en-GB">
                <a:latin typeface="Garamond" pitchFamily="18" charset="0"/>
              </a:rPr>
              <a:t>Amsterdam &amp;  Philadelphia: Benjamins.</a:t>
            </a:r>
            <a:endParaRPr lang="en-US">
              <a:latin typeface="Garamond" pitchFamily="18" charset="0"/>
            </a:endParaRPr>
          </a:p>
          <a:p>
            <a:r>
              <a:rPr lang="fr-BE">
                <a:latin typeface="Garamond" pitchFamily="18" charset="0"/>
              </a:rPr>
              <a:t>Dahl, Ö. &amp; V. Velupillai. 2011. The Future Tense. </a:t>
            </a:r>
            <a:r>
              <a:rPr lang="en-GB">
                <a:latin typeface="Garamond" pitchFamily="18" charset="0"/>
              </a:rPr>
              <a:t>In </a:t>
            </a:r>
            <a:r>
              <a:rPr lang="en-GB" i="1">
                <a:latin typeface="Garamond" pitchFamily="18" charset="0"/>
              </a:rPr>
              <a:t>The World Atlas of Language Structures Online</a:t>
            </a:r>
            <a:r>
              <a:rPr lang="en-GB">
                <a:latin typeface="Garamond" pitchFamily="18" charset="0"/>
              </a:rPr>
              <a:t>, chapter 67</a:t>
            </a:r>
            <a:r>
              <a:rPr lang="en-GB" i="1">
                <a:latin typeface="Garamond" pitchFamily="18" charset="0"/>
              </a:rPr>
              <a:t>.</a:t>
            </a:r>
            <a:r>
              <a:rPr lang="en-GB">
                <a:latin typeface="Garamond" pitchFamily="18" charset="0"/>
              </a:rPr>
              <a:t> Munich: Max Planck Digital Library. Accessed 2 November 2012. http://wals.info/chapter/67.</a:t>
            </a:r>
            <a:endParaRPr lang="en-US">
              <a:latin typeface="Garamond" pitchFamily="18" charset="0"/>
            </a:endParaRPr>
          </a:p>
          <a:p>
            <a:r>
              <a:rPr lang="nl-BE">
                <a:latin typeface="Garamond" pitchFamily="18" charset="0"/>
              </a:rPr>
              <a:t>De Knop, S., F. Mollica &amp; J. Kuhn (eds.). 2013. </a:t>
            </a:r>
            <a:r>
              <a:rPr lang="nl-BE" i="1">
                <a:latin typeface="Garamond" pitchFamily="18" charset="0"/>
              </a:rPr>
              <a:t>Konstruktionsgrammatik und Romanische Sprachen</a:t>
            </a:r>
            <a:r>
              <a:rPr lang="nl-BE">
                <a:latin typeface="Garamond" pitchFamily="18" charset="0"/>
              </a:rPr>
              <a:t>. Frankfurt am Main: Peter Lang.</a:t>
            </a:r>
            <a:endParaRPr lang="en-US">
              <a:latin typeface="Garamond" pitchFamily="18" charset="0"/>
            </a:endParaRPr>
          </a:p>
          <a:p>
            <a:r>
              <a:rPr lang="de-DE">
                <a:latin typeface="Garamond" pitchFamily="18" charset="0"/>
              </a:rPr>
              <a:t>Langacker, R. W. 2008. </a:t>
            </a:r>
            <a:r>
              <a:rPr lang="de-DE" i="1">
                <a:latin typeface="Garamond" pitchFamily="18" charset="0"/>
              </a:rPr>
              <a:t>Cognitive Grammar. </a:t>
            </a:r>
            <a:r>
              <a:rPr lang="en-GB" i="1">
                <a:latin typeface="Garamond" pitchFamily="18" charset="0"/>
              </a:rPr>
              <a:t>A Basic Introduction.</a:t>
            </a:r>
            <a:r>
              <a:rPr lang="en-GB">
                <a:latin typeface="Garamond" pitchFamily="18" charset="0"/>
              </a:rPr>
              <a:t> Oxford: Oxford University Press.</a:t>
            </a:r>
            <a:endParaRPr lang="en-US">
              <a:latin typeface="Garamond" pitchFamily="18" charset="0"/>
            </a:endParaRPr>
          </a:p>
          <a:p>
            <a:r>
              <a:rPr lang="en-GB">
                <a:latin typeface="Garamond" pitchFamily="18" charset="0"/>
              </a:rPr>
              <a:t>Nikiforidou, K. 2011. Construction grammar and conventional discourse: A construction-based approach to discoursal incongruity. </a:t>
            </a:r>
            <a:r>
              <a:rPr lang="en-GB" i="1">
                <a:latin typeface="Garamond" pitchFamily="18" charset="0"/>
              </a:rPr>
              <a:t>Journal of Pragmatics </a:t>
            </a:r>
            <a:r>
              <a:rPr lang="en-GB">
                <a:latin typeface="Garamond" pitchFamily="18" charset="0"/>
              </a:rPr>
              <a:t>43: 2594-2609.</a:t>
            </a:r>
            <a:endParaRPr lang="en-US">
              <a:latin typeface="Garamond" pitchFamily="18" charset="0"/>
            </a:endParaRPr>
          </a:p>
          <a:p>
            <a:r>
              <a:rPr lang="en-GB">
                <a:latin typeface="Garamond" pitchFamily="18" charset="0"/>
              </a:rPr>
              <a:t>Östman, J-O, 2004. Construction Discourse. A prolegomenon. In Östman, J.-O. &amp; M. Fried (eds.), </a:t>
            </a:r>
            <a:r>
              <a:rPr lang="en-GB" i="1">
                <a:latin typeface="Garamond" pitchFamily="18" charset="0"/>
              </a:rPr>
              <a:t>Construction Grammars: Cognitive Grounding and Theoretical Extensions. </a:t>
            </a:r>
            <a:r>
              <a:rPr lang="en-GB">
                <a:latin typeface="Garamond" pitchFamily="18" charset="0"/>
              </a:rPr>
              <a:t>Amsterdam &amp; Philadelphia: Benjamins, 121-144.</a:t>
            </a:r>
            <a:endParaRPr lang="en-US">
              <a:latin typeface="Garamond" pitchFamily="18" charset="0"/>
            </a:endParaRPr>
          </a:p>
          <a:p>
            <a:r>
              <a:rPr lang="en-US">
                <a:latin typeface="Garamond" pitchFamily="18" charset="0"/>
              </a:rPr>
              <a:t>Sambre, P. 2012. Blurring boundaries of the EU (nano)future in Italian: cognitive grammar as discourse analysis. </a:t>
            </a:r>
            <a:r>
              <a:rPr lang="en-GB">
                <a:latin typeface="Garamond" pitchFamily="18" charset="0"/>
              </a:rPr>
              <a:t>In Heynderickx P., et al. (eds.), </a:t>
            </a:r>
            <a:r>
              <a:rPr lang="en-GB" i="1">
                <a:latin typeface="Garamond" pitchFamily="18" charset="0"/>
              </a:rPr>
              <a:t>The language factor in international business: new perspectives on research, teaching and practice.</a:t>
            </a:r>
            <a:r>
              <a:rPr lang="en-GB">
                <a:latin typeface="Garamond" pitchFamily="18" charset="0"/>
              </a:rPr>
              <a:t> Lang: Bruxelles, 289-311.</a:t>
            </a:r>
            <a:endParaRPr lang="en-US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108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440457" y="1340768"/>
            <a:ext cx="4824536" cy="2699313"/>
          </a:xfrm>
          <a:prstGeom prst="wedgeEllipseCallout">
            <a:avLst>
              <a:gd name="adj1" fmla="val 65212"/>
              <a:gd name="adj2" fmla="val 10699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BE" sz="2000" dirty="0" err="1">
                <a:solidFill>
                  <a:schemeClr val="tx1"/>
                </a:solidFill>
                <a:latin typeface="Garamond" pitchFamily="18" charset="0"/>
              </a:rPr>
              <a:t>Thank</a:t>
            </a:r>
            <a:r>
              <a:rPr lang="nl-BE" sz="2000" dirty="0">
                <a:solidFill>
                  <a:schemeClr val="tx1"/>
                </a:solidFill>
                <a:latin typeface="Garamond" pitchFamily="18" charset="0"/>
              </a:rPr>
              <a:t> </a:t>
            </a:r>
            <a:r>
              <a:rPr lang="nl-BE" sz="2000" dirty="0" err="1">
                <a:solidFill>
                  <a:schemeClr val="tx1"/>
                </a:solidFill>
                <a:latin typeface="Garamond" pitchFamily="18" charset="0"/>
              </a:rPr>
              <a:t>you</a:t>
            </a:r>
            <a:r>
              <a:rPr lang="nl-BE" sz="2000" dirty="0">
                <a:solidFill>
                  <a:schemeClr val="tx1"/>
                </a:solidFill>
                <a:latin typeface="Garamond" pitchFamily="18" charset="0"/>
              </a:rPr>
              <a:t>… time </a:t>
            </a:r>
            <a:r>
              <a:rPr lang="nl-BE" sz="2000" dirty="0" err="1">
                <a:solidFill>
                  <a:schemeClr val="tx1"/>
                </a:solidFill>
                <a:latin typeface="Garamond" pitchFamily="18" charset="0"/>
              </a:rPr>
              <a:t>for</a:t>
            </a:r>
            <a:r>
              <a:rPr lang="nl-BE" sz="2000" dirty="0">
                <a:solidFill>
                  <a:schemeClr val="tx1"/>
                </a:solidFill>
                <a:latin typeface="Garamond" pitchFamily="18" charset="0"/>
              </a:rPr>
              <a:t> </a:t>
            </a:r>
            <a:r>
              <a:rPr lang="nl-BE" sz="2000" dirty="0" err="1">
                <a:solidFill>
                  <a:schemeClr val="tx1"/>
                </a:solidFill>
                <a:latin typeface="Garamond" pitchFamily="18" charset="0"/>
              </a:rPr>
              <a:t>questions</a:t>
            </a:r>
            <a:r>
              <a:rPr lang="nl-BE" sz="2000" dirty="0">
                <a:solidFill>
                  <a:schemeClr val="tx1"/>
                </a:solidFill>
                <a:latin typeface="Garamond" pitchFamily="18" charset="0"/>
              </a:rPr>
              <a:t>.</a:t>
            </a:r>
            <a:br>
              <a:rPr lang="nl-BE" sz="2000" dirty="0">
                <a:solidFill>
                  <a:schemeClr val="tx1"/>
                </a:solidFill>
                <a:latin typeface="Garamond" pitchFamily="18" charset="0"/>
              </a:rPr>
            </a:br>
            <a:r>
              <a:rPr lang="nl-BE" sz="2000" dirty="0">
                <a:solidFill>
                  <a:schemeClr val="tx1"/>
                </a:solidFill>
                <a:latin typeface="Garamond" pitchFamily="18" charset="0"/>
                <a:hlinkClick r:id="rId3"/>
              </a:rPr>
              <a:t>paul.sambre@kuleuven.be</a:t>
            </a:r>
            <a:r>
              <a:rPr lang="nl-BE" sz="2000" dirty="0">
                <a:solidFill>
                  <a:schemeClr val="tx1"/>
                </a:solidFill>
                <a:latin typeface="Garamond" pitchFamily="18" charset="0"/>
              </a:rPr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160" y="1556792"/>
            <a:ext cx="2952328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54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87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 err="1">
                <a:latin typeface="Garamond" pitchFamily="18" charset="0"/>
              </a:rPr>
              <a:t>Objectives</a:t>
            </a:r>
            <a:r>
              <a:rPr lang="nl-BE" sz="2800" b="1" dirty="0">
                <a:latin typeface="Garamond" pitchFamily="18" charset="0"/>
              </a:rPr>
              <a:t>: L2 FUT </a:t>
            </a:r>
            <a:r>
              <a:rPr lang="nl-BE" sz="2800" b="1" dirty="0" err="1">
                <a:latin typeface="Garamond" pitchFamily="18" charset="0"/>
              </a:rPr>
              <a:t>CxG</a:t>
            </a:r>
            <a:endParaRPr lang="nl-BE" sz="2800" b="1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Corpus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Framework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Descriptive typology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Conclusions</a:t>
            </a: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2. Objectives: Unravel semantics of futurity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2400" dirty="0">
                <a:latin typeface="Garamond" pitchFamily="18" charset="0"/>
              </a:rPr>
              <a:t>2.1 General </a:t>
            </a:r>
            <a:r>
              <a:rPr lang="nl-NL" sz="2400" dirty="0" err="1">
                <a:latin typeface="Garamond" pitchFamily="18" charset="0"/>
              </a:rPr>
              <a:t>objective</a:t>
            </a:r>
            <a:r>
              <a:rPr lang="nl-NL" sz="2400" dirty="0">
                <a:latin typeface="Garamond" pitchFamily="18" charset="0"/>
              </a:rPr>
              <a:t>: L2 FUT </a:t>
            </a:r>
            <a:r>
              <a:rPr lang="nl-NL" sz="2400" dirty="0" err="1">
                <a:latin typeface="Garamond" pitchFamily="18" charset="0"/>
              </a:rPr>
              <a:t>CxG</a:t>
            </a:r>
            <a:endParaRPr lang="nl-NL" sz="24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how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improve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use</a:t>
            </a:r>
            <a:r>
              <a:rPr lang="nl-NL" sz="2400" dirty="0">
                <a:latin typeface="Garamond" pitchFamily="18" charset="0"/>
              </a:rPr>
              <a:t> L2 </a:t>
            </a:r>
            <a:r>
              <a:rPr lang="nl-NL" sz="2400" dirty="0" err="1">
                <a:latin typeface="Garamond" pitchFamily="18" charset="0"/>
              </a:rPr>
              <a:t>language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patterns</a:t>
            </a:r>
            <a:r>
              <a:rPr lang="nl-NL" sz="2400" dirty="0">
                <a:latin typeface="Garamond" pitchFamily="18" charset="0"/>
              </a:rPr>
              <a:t> of </a:t>
            </a:r>
            <a:r>
              <a:rPr lang="nl-NL" sz="2400" dirty="0" err="1">
                <a:latin typeface="Garamond" pitchFamily="18" charset="0"/>
              </a:rPr>
              <a:t>futurity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based</a:t>
            </a:r>
            <a:r>
              <a:rPr lang="nl-NL" sz="2400" dirty="0">
                <a:latin typeface="Garamond" pitchFamily="18" charset="0"/>
              </a:rPr>
              <a:t> on corpus analysis of L2 </a:t>
            </a:r>
            <a:r>
              <a:rPr lang="nl-NL" sz="2400" dirty="0" err="1">
                <a:latin typeface="Garamond" pitchFamily="18" charset="0"/>
              </a:rPr>
              <a:t>and</a:t>
            </a:r>
            <a:r>
              <a:rPr lang="nl-NL" sz="2400" dirty="0">
                <a:latin typeface="Garamond" pitchFamily="18" charset="0"/>
              </a:rPr>
              <a:t> L1 </a:t>
            </a:r>
            <a:r>
              <a:rPr lang="nl-NL" sz="2400" dirty="0" err="1">
                <a:latin typeface="Garamond" pitchFamily="18" charset="0"/>
              </a:rPr>
              <a:t>authentic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language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use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zooming</a:t>
            </a:r>
            <a:r>
              <a:rPr lang="nl-NL" sz="2400" dirty="0">
                <a:latin typeface="Garamond" pitchFamily="18" charset="0"/>
              </a:rPr>
              <a:t> in on </a:t>
            </a:r>
            <a:r>
              <a:rPr lang="nl-NL" sz="2400" dirty="0" err="1">
                <a:latin typeface="Garamond" pitchFamily="18" charset="0"/>
              </a:rPr>
              <a:t>constructional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aspects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using</a:t>
            </a:r>
            <a:r>
              <a:rPr lang="nl-NL" sz="2400" dirty="0">
                <a:latin typeface="Garamond" pitchFamily="18" charset="0"/>
              </a:rPr>
              <a:t> a </a:t>
            </a:r>
            <a:r>
              <a:rPr lang="nl-NL" sz="2400" dirty="0" err="1">
                <a:latin typeface="Garamond" pitchFamily="18" charset="0"/>
              </a:rPr>
              <a:t>conceptual</a:t>
            </a:r>
            <a:r>
              <a:rPr lang="nl-NL" sz="2400" dirty="0">
                <a:latin typeface="Garamond" pitchFamily="18" charset="0"/>
              </a:rPr>
              <a:t> template </a:t>
            </a:r>
            <a:r>
              <a:rPr lang="nl-NL" sz="2400" dirty="0" err="1">
                <a:latin typeface="Garamond" pitchFamily="18" charset="0"/>
              </a:rPr>
              <a:t>for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the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future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nl-NL" sz="2400" dirty="0">
                <a:latin typeface="Garamond" pitchFamily="18" charset="0"/>
              </a:rPr>
              <a:t>2.2 </a:t>
            </a:r>
            <a:r>
              <a:rPr lang="nl-NL" sz="2400" dirty="0" err="1">
                <a:latin typeface="Garamond" pitchFamily="18" charset="0"/>
              </a:rPr>
              <a:t>Specific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objectives</a:t>
            </a:r>
            <a:endParaRPr lang="nl-NL" sz="2400" dirty="0"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analyze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constructions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	</a:t>
            </a:r>
            <a:r>
              <a:rPr lang="nl-NL" sz="2400" dirty="0" err="1">
                <a:latin typeface="Garamond" pitchFamily="18" charset="0"/>
              </a:rPr>
              <a:t>which</a:t>
            </a:r>
            <a:r>
              <a:rPr lang="nl-NL" sz="2400" dirty="0">
                <a:latin typeface="Garamond" pitchFamily="18" charset="0"/>
              </a:rPr>
              <a:t> Dutch/French L2 cx </a:t>
            </a:r>
            <a:r>
              <a:rPr lang="nl-NL" sz="2400" dirty="0" err="1">
                <a:latin typeface="Garamond" pitchFamily="18" charset="0"/>
              </a:rPr>
              <a:t>for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future</a:t>
            </a:r>
            <a:r>
              <a:rPr lang="nl-NL" sz="2400" dirty="0">
                <a:latin typeface="Garamond" pitchFamily="18" charset="0"/>
              </a:rPr>
              <a:t> talk?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	</a:t>
            </a:r>
            <a:r>
              <a:rPr lang="nl-NL" sz="2400" dirty="0" err="1">
                <a:latin typeface="Garamond" pitchFamily="18" charset="0"/>
              </a:rPr>
              <a:t>what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relation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between</a:t>
            </a:r>
            <a:r>
              <a:rPr lang="nl-NL" sz="2400" dirty="0">
                <a:latin typeface="Garamond" pitchFamily="18" charset="0"/>
              </a:rPr>
              <a:t> L2 </a:t>
            </a:r>
            <a:r>
              <a:rPr lang="nl-NL" sz="2400" dirty="0" err="1">
                <a:latin typeface="Garamond" pitchFamily="18" charset="0"/>
              </a:rPr>
              <a:t>and</a:t>
            </a:r>
            <a:r>
              <a:rPr lang="nl-NL" sz="2400" dirty="0">
                <a:latin typeface="Garamond" pitchFamily="18" charset="0"/>
              </a:rPr>
              <a:t> L1 Cx </a:t>
            </a:r>
            <a:r>
              <a:rPr lang="nl-NL" sz="2400" dirty="0" err="1">
                <a:latin typeface="Garamond" pitchFamily="18" charset="0"/>
              </a:rPr>
              <a:t>and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vice</a:t>
            </a:r>
            <a:r>
              <a:rPr lang="nl-NL" sz="2400" dirty="0">
                <a:latin typeface="Garamond" pitchFamily="18" charset="0"/>
              </a:rPr>
              <a:t> versa?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  <a:r>
              <a:rPr lang="nl-NL" sz="2400" dirty="0" err="1">
                <a:latin typeface="Garamond" pitchFamily="18" charset="0"/>
              </a:rPr>
              <a:t>teach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constructions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better</a:t>
            </a:r>
            <a:r>
              <a:rPr lang="nl-NL" sz="2400" dirty="0">
                <a:latin typeface="Garamond" pitchFamily="18" charset="0"/>
              </a:rPr>
              <a:t> / </a:t>
            </a:r>
            <a:r>
              <a:rPr lang="nl-NL" sz="2400" dirty="0" err="1">
                <a:latin typeface="Garamond" pitchFamily="18" charset="0"/>
              </a:rPr>
              <a:t>differently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	</a:t>
            </a:r>
            <a:r>
              <a:rPr lang="nl-NL" sz="2400" dirty="0" err="1">
                <a:latin typeface="Garamond" pitchFamily="18" charset="0"/>
              </a:rPr>
              <a:t>guidelines</a:t>
            </a:r>
            <a:r>
              <a:rPr lang="nl-NL" sz="2400" dirty="0">
                <a:latin typeface="Garamond" pitchFamily="18" charset="0"/>
              </a:rPr>
              <a:t> </a:t>
            </a:r>
            <a:r>
              <a:rPr lang="nl-NL" sz="2400" dirty="0" err="1">
                <a:latin typeface="Garamond" pitchFamily="18" charset="0"/>
              </a:rPr>
              <a:t>improvement</a:t>
            </a:r>
            <a:r>
              <a:rPr lang="nl-NL" sz="2400" dirty="0">
                <a:latin typeface="Garamond" pitchFamily="18" charset="0"/>
              </a:rPr>
              <a:t> of L2 Cx teaching</a:t>
            </a:r>
            <a:br>
              <a:rPr lang="nl-NL" sz="2400" dirty="0">
                <a:latin typeface="Garamond" pitchFamily="18" charset="0"/>
              </a:rPr>
            </a:br>
            <a:r>
              <a:rPr lang="nl-NL" sz="2400" dirty="0">
                <a:latin typeface="Garamond" pitchFamily="18" charset="0"/>
              </a:rPr>
              <a:t>	</a:t>
            </a:r>
            <a:endParaRPr lang="nl-NL" sz="2400" b="1" dirty="0">
              <a:latin typeface="Garamond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273937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4458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214313" y="1125538"/>
            <a:ext cx="8715375" cy="3754437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>
                <a:latin typeface="Garamond" pitchFamily="18" charset="0"/>
              </a:rPr>
              <a:t>Context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Objectives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b="1" dirty="0">
                <a:latin typeface="Garamond" pitchFamily="18" charset="0"/>
              </a:rPr>
              <a:t>Corpus: L2-L1 interviews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Framework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Descriptive</a:t>
            </a:r>
            <a:r>
              <a:rPr lang="nl-BE" sz="2800" dirty="0">
                <a:latin typeface="Garamond" pitchFamily="18" charset="0"/>
              </a:rPr>
              <a:t> </a:t>
            </a:r>
            <a:r>
              <a:rPr lang="nl-BE" sz="2800" dirty="0" err="1">
                <a:latin typeface="Garamond" pitchFamily="18" charset="0"/>
              </a:rPr>
              <a:t>typology</a:t>
            </a:r>
            <a:endParaRPr lang="nl-BE" sz="2800" dirty="0">
              <a:latin typeface="Garamond" pitchFamily="18" charset="0"/>
            </a:endParaRP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  <a:defRPr/>
            </a:pPr>
            <a:r>
              <a:rPr lang="nl-BE" sz="2800" dirty="0" err="1">
                <a:latin typeface="Garamond" pitchFamily="18" charset="0"/>
              </a:rPr>
              <a:t>Conclusions</a:t>
            </a:r>
            <a:endParaRPr lang="nl-BE" sz="2800" dirty="0">
              <a:latin typeface="Garamond" pitchFamily="18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1258888" y="260350"/>
            <a:ext cx="6697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>
                <a:latin typeface="Garamond" pitchFamily="18" charset="0"/>
              </a:rPr>
              <a:t>Outline</a:t>
            </a:r>
          </a:p>
        </p:txBody>
      </p:sp>
      <p:sp>
        <p:nvSpPr>
          <p:cNvPr id="14342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828800" y="35052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nl-NL" sz="2800">
              <a:latin typeface="Times New Roman" pitchFamily="18" charset="0"/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3. Corpus </a:t>
            </a:r>
            <a:r>
              <a:rPr lang="nl-BE" sz="3200" b="1" i="1" dirty="0" err="1">
                <a:latin typeface="Garamond" pitchFamily="18" charset="0"/>
              </a:rPr>
              <a:t>Future</a:t>
            </a:r>
            <a:r>
              <a:rPr lang="nl-BE" sz="3200" b="1" i="1" dirty="0">
                <a:latin typeface="Garamond" pitchFamily="18" charset="0"/>
              </a:rPr>
              <a:t> talk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5750" y="857250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4" t="11818" r="10372" b="25203"/>
          <a:stretch/>
        </p:blipFill>
        <p:spPr bwMode="auto">
          <a:xfrm>
            <a:off x="7687872" y="2516089"/>
            <a:ext cx="1348624" cy="1200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51520" y="783570"/>
            <a:ext cx="8606730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nl-BE" sz="2600" dirty="0" err="1">
                <a:latin typeface="Garamond" pitchFamily="18" charset="0"/>
              </a:rPr>
              <a:t>previous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work</a:t>
            </a:r>
            <a:r>
              <a:rPr lang="nl-BE" sz="2600" dirty="0">
                <a:latin typeface="Garamond" pitchFamily="18" charset="0"/>
              </a:rPr>
              <a:t> (Sambre)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on </a:t>
            </a:r>
            <a:r>
              <a:rPr lang="nl-BE" sz="2600" dirty="0" err="1">
                <a:latin typeface="Garamond" pitchFamily="18" charset="0"/>
              </a:rPr>
              <a:t>written</a:t>
            </a:r>
            <a:r>
              <a:rPr lang="nl-BE" sz="2600" dirty="0">
                <a:latin typeface="Garamond" pitchFamily="18" charset="0"/>
              </a:rPr>
              <a:t> L1 </a:t>
            </a:r>
            <a:r>
              <a:rPr lang="nl-BE" sz="2600" dirty="0" err="1">
                <a:latin typeface="Garamond" pitchFamily="18" charset="0"/>
              </a:rPr>
              <a:t>ITalian</a:t>
            </a:r>
            <a:r>
              <a:rPr lang="nl-BE" sz="2600" dirty="0">
                <a:latin typeface="Garamond" pitchFamily="18" charset="0"/>
              </a:rPr>
              <a:t> corpora 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on </a:t>
            </a:r>
            <a:r>
              <a:rPr lang="nl-BE" sz="2600" dirty="0" err="1">
                <a:latin typeface="Garamond" pitchFamily="18" charset="0"/>
              </a:rPr>
              <a:t>elicited</a:t>
            </a:r>
            <a:r>
              <a:rPr lang="nl-BE" sz="2600" dirty="0">
                <a:latin typeface="Garamond" pitchFamily="18" charset="0"/>
              </a:rPr>
              <a:t> spoken </a:t>
            </a:r>
            <a:r>
              <a:rPr lang="nl-BE" sz="2600" dirty="0" err="1">
                <a:latin typeface="Garamond" pitchFamily="18" charset="0"/>
              </a:rPr>
              <a:t>Italian</a:t>
            </a:r>
            <a:r>
              <a:rPr lang="nl-BE" sz="2600" dirty="0">
                <a:latin typeface="Garamond" pitchFamily="18" charset="0"/>
              </a:rPr>
              <a:t> L1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L2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b="1" dirty="0" err="1">
                <a:latin typeface="Garamond" pitchFamily="18" charset="0"/>
              </a:rPr>
              <a:t>Today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exploratory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study</a:t>
            </a:r>
            <a:r>
              <a:rPr lang="nl-BE" sz="2600" dirty="0">
                <a:latin typeface="Garamond" pitchFamily="18" charset="0"/>
              </a:rPr>
              <a:t> on </a:t>
            </a:r>
            <a:r>
              <a:rPr lang="nl-BE" sz="2600" b="1" dirty="0" err="1">
                <a:latin typeface="Garamond" pitchFamily="18" charset="0"/>
              </a:rPr>
              <a:t>elicited</a:t>
            </a:r>
            <a:r>
              <a:rPr lang="nl-BE" sz="2600" b="1" dirty="0">
                <a:latin typeface="Garamond" pitchFamily="18" charset="0"/>
              </a:rPr>
              <a:t> spoken NL </a:t>
            </a:r>
            <a:r>
              <a:rPr lang="nl-BE" sz="2600" b="1" dirty="0" err="1">
                <a:latin typeface="Garamond" pitchFamily="18" charset="0"/>
              </a:rPr>
              <a:t>and</a:t>
            </a:r>
            <a:r>
              <a:rPr lang="nl-BE" sz="2600" b="1" dirty="0">
                <a:latin typeface="Garamond" pitchFamily="18" charset="0"/>
              </a:rPr>
              <a:t> FR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nl-BE" sz="2600" b="1" dirty="0">
                <a:latin typeface="Garamond" pitchFamily="18" charset="0"/>
              </a:rPr>
              <a:t>sample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Belgian</a:t>
            </a:r>
            <a:r>
              <a:rPr lang="nl-BE" sz="2600" dirty="0">
                <a:latin typeface="Garamond" pitchFamily="18" charset="0"/>
              </a:rPr>
              <a:t> BA2 </a:t>
            </a:r>
            <a:r>
              <a:rPr lang="nl-BE" sz="2600" dirty="0" err="1">
                <a:latin typeface="Garamond" pitchFamily="18" charset="0"/>
              </a:rPr>
              <a:t>students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10 interviews: 5 </a:t>
            </a:r>
            <a:r>
              <a:rPr lang="nl-BE" sz="2600" dirty="0" err="1">
                <a:latin typeface="Garamond" pitchFamily="18" charset="0"/>
              </a:rPr>
              <a:t>students</a:t>
            </a:r>
            <a:r>
              <a:rPr lang="nl-BE" sz="2600" dirty="0">
                <a:latin typeface="Garamond" pitchFamily="18" charset="0"/>
              </a:rPr>
              <a:t> * 2 NL-L2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b="1" dirty="0">
                <a:latin typeface="Garamond" pitchFamily="18" charset="0"/>
              </a:rPr>
              <a:t>FR-L1</a:t>
            </a:r>
            <a:r>
              <a:rPr lang="nl-BE" sz="2600" dirty="0">
                <a:latin typeface="Garamond" pitchFamily="18" charset="0"/>
              </a:rPr>
              <a:t> (Liège)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10 interviews: 5 </a:t>
            </a:r>
            <a:r>
              <a:rPr lang="nl-BE" sz="2600" dirty="0" err="1">
                <a:latin typeface="Garamond" pitchFamily="18" charset="0"/>
              </a:rPr>
              <a:t>students</a:t>
            </a:r>
            <a:r>
              <a:rPr lang="nl-BE" sz="2600" dirty="0">
                <a:latin typeface="Garamond" pitchFamily="18" charset="0"/>
              </a:rPr>
              <a:t> * 2 FR-L2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b="1" dirty="0">
                <a:latin typeface="Garamond" pitchFamily="18" charset="0"/>
              </a:rPr>
              <a:t>NL-L1</a:t>
            </a:r>
            <a:r>
              <a:rPr lang="nl-BE" sz="2600" dirty="0">
                <a:latin typeface="Garamond" pitchFamily="18" charset="0"/>
              </a:rPr>
              <a:t> (Leuven)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nl-BE" sz="2600" b="1" dirty="0">
                <a:latin typeface="Garamond" pitchFamily="18" charset="0"/>
              </a:rPr>
              <a:t>video </a:t>
            </a:r>
            <a:r>
              <a:rPr lang="nl-BE" sz="2600" b="1" dirty="0" err="1">
                <a:latin typeface="Garamond" pitchFamily="18" charset="0"/>
              </a:rPr>
              <a:t>recordings</a:t>
            </a:r>
            <a:r>
              <a:rPr lang="nl-BE" sz="2600" b="1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with</a:t>
            </a:r>
            <a:r>
              <a:rPr lang="nl-BE" sz="2600" dirty="0">
                <a:latin typeface="Garamond" pitchFamily="18" charset="0"/>
              </a:rPr>
              <a:t> face-</a:t>
            </a:r>
            <a:r>
              <a:rPr lang="nl-BE" sz="2600" dirty="0" err="1">
                <a:latin typeface="Garamond" pitchFamily="18" charset="0"/>
              </a:rPr>
              <a:t>to</a:t>
            </a:r>
            <a:r>
              <a:rPr lang="nl-BE" sz="2600" dirty="0">
                <a:latin typeface="Garamond" pitchFamily="18" charset="0"/>
              </a:rPr>
              <a:t>-face </a:t>
            </a:r>
            <a:r>
              <a:rPr lang="nl-BE" sz="2600" dirty="0" err="1">
                <a:latin typeface="Garamond" pitchFamily="18" charset="0"/>
              </a:rPr>
              <a:t>questions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 err="1">
                <a:latin typeface="Garamond" pitchFamily="18" charset="0"/>
              </a:rPr>
              <a:t>about</a:t>
            </a:r>
            <a:r>
              <a:rPr lang="nl-BE" sz="2600" dirty="0">
                <a:latin typeface="Garamond" pitchFamily="18" charset="0"/>
              </a:rPr>
              <a:t> 10’ per interview/</a:t>
            </a:r>
            <a:r>
              <a:rPr lang="nl-BE" sz="2600" dirty="0" err="1">
                <a:latin typeface="Garamond" pitchFamily="18" charset="0"/>
              </a:rPr>
              <a:t>language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20 open </a:t>
            </a:r>
            <a:r>
              <a:rPr lang="nl-BE" sz="2600" b="1" dirty="0" err="1">
                <a:latin typeface="Garamond" pitchFamily="18" charset="0"/>
              </a:rPr>
              <a:t>questions</a:t>
            </a:r>
            <a:r>
              <a:rPr lang="nl-BE" sz="2600" b="1" dirty="0">
                <a:latin typeface="Garamond" pitchFamily="18" charset="0"/>
              </a:rPr>
              <a:t> </a:t>
            </a:r>
            <a:r>
              <a:rPr lang="nl-BE" sz="2600" b="1" dirty="0" err="1">
                <a:latin typeface="Garamond" pitchFamily="18" charset="0"/>
              </a:rPr>
              <a:t>about</a:t>
            </a:r>
            <a:r>
              <a:rPr lang="nl-BE" sz="2600" b="1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future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>
                <a:latin typeface="Garamond" pitchFamily="18" charset="0"/>
              </a:rPr>
              <a:t>different </a:t>
            </a:r>
            <a:r>
              <a:rPr lang="nl-BE" sz="2600" dirty="0" err="1">
                <a:latin typeface="Garamond" pitchFamily="18" charset="0"/>
              </a:rPr>
              <a:t>conceptual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entities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for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FUTure</a:t>
            </a:r>
            <a:r>
              <a:rPr lang="nl-BE" sz="2600" dirty="0">
                <a:latin typeface="Garamond" pitchFamily="18" charset="0"/>
              </a:rPr>
              <a:t>: V, N, </a:t>
            </a:r>
            <a:r>
              <a:rPr lang="nl-BE" sz="2600" dirty="0" err="1">
                <a:latin typeface="Garamond" pitchFamily="18" charset="0"/>
              </a:rPr>
              <a:t>Adj</a:t>
            </a:r>
            <a:r>
              <a:rPr lang="nl-BE" sz="2600" dirty="0">
                <a:latin typeface="Garamond" pitchFamily="18" charset="0"/>
              </a:rPr>
              <a:t>, Adv-</a:t>
            </a:r>
            <a:r>
              <a:rPr lang="nl-BE" sz="2600" dirty="0" err="1">
                <a:latin typeface="Garamond" pitchFamily="18" charset="0"/>
              </a:rPr>
              <a:t>satellite</a:t>
            </a:r>
            <a:endParaRPr lang="nl-BE" sz="2600" dirty="0">
              <a:latin typeface="Garamond" pitchFamily="18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nl-BE" sz="2600" b="1" dirty="0" err="1">
                <a:latin typeface="Garamond" pitchFamily="18" charset="0"/>
              </a:rPr>
              <a:t>answers</a:t>
            </a:r>
            <a:r>
              <a:rPr lang="nl-BE" sz="2600" dirty="0">
                <a:latin typeface="Garamond" pitchFamily="18" charset="0"/>
              </a:rPr>
              <a:t>: </a:t>
            </a:r>
            <a:r>
              <a:rPr lang="nl-BE" sz="2600" dirty="0" err="1">
                <a:latin typeface="Garamond" pitchFamily="18" charset="0"/>
              </a:rPr>
              <a:t>transcription</a:t>
            </a:r>
            <a:r>
              <a:rPr lang="nl-BE" sz="2600" dirty="0">
                <a:latin typeface="Garamond" pitchFamily="18" charset="0"/>
              </a:rPr>
              <a:t> </a:t>
            </a:r>
            <a:r>
              <a:rPr lang="nl-BE" sz="2600" dirty="0" err="1">
                <a:latin typeface="Garamond" pitchFamily="18" charset="0"/>
              </a:rPr>
              <a:t>and</a:t>
            </a:r>
            <a:r>
              <a:rPr lang="nl-BE" sz="2600" dirty="0">
                <a:latin typeface="Garamond" pitchFamily="18" charset="0"/>
              </a:rPr>
              <a:t> breakdown of </a:t>
            </a:r>
            <a:br>
              <a:rPr lang="nl-BE" sz="2600" dirty="0">
                <a:latin typeface="Garamond" pitchFamily="18" charset="0"/>
              </a:rPr>
            </a:br>
            <a:r>
              <a:rPr lang="nl-BE" sz="2600" dirty="0" err="1">
                <a:latin typeface="Garamond" pitchFamily="18" charset="0"/>
              </a:rPr>
              <a:t>turns</a:t>
            </a:r>
            <a:r>
              <a:rPr lang="nl-BE" sz="2600" dirty="0">
                <a:latin typeface="Garamond" pitchFamily="18" charset="0"/>
              </a:rPr>
              <a:t> &gt; </a:t>
            </a:r>
            <a:r>
              <a:rPr lang="nl-BE" sz="2600" dirty="0" err="1">
                <a:latin typeface="Garamond" pitchFamily="18" charset="0"/>
              </a:rPr>
              <a:t>intonation</a:t>
            </a:r>
            <a:r>
              <a:rPr lang="nl-BE" sz="2600" dirty="0">
                <a:latin typeface="Garamond" pitchFamily="18" charset="0"/>
              </a:rPr>
              <a:t> units &gt; </a:t>
            </a:r>
            <a:r>
              <a:rPr lang="nl-BE" sz="2600" dirty="0" err="1">
                <a:latin typeface="Garamond" pitchFamily="18" charset="0"/>
              </a:rPr>
              <a:t>clauses</a:t>
            </a:r>
            <a:r>
              <a:rPr lang="nl-BE" sz="2600" dirty="0">
                <a:latin typeface="Garamond" pitchFamily="18" charset="0"/>
              </a:rPr>
              <a:t> &gt; </a:t>
            </a:r>
            <a:r>
              <a:rPr lang="nl-BE" sz="2600" dirty="0" err="1">
                <a:latin typeface="Garamond" pitchFamily="18" charset="0"/>
              </a:rPr>
              <a:t>subclauses</a:t>
            </a:r>
            <a:endParaRPr lang="nl-BE" sz="2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89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85750" y="260350"/>
            <a:ext cx="8572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BE" sz="3200" b="1" dirty="0">
                <a:latin typeface="Garamond" pitchFamily="18" charset="0"/>
              </a:rPr>
              <a:t>3. Corpus </a:t>
            </a:r>
            <a:r>
              <a:rPr lang="nl-BE" sz="3200" b="1" i="1" dirty="0" err="1">
                <a:latin typeface="Garamond" pitchFamily="18" charset="0"/>
              </a:rPr>
              <a:t>Future</a:t>
            </a:r>
            <a:r>
              <a:rPr lang="nl-BE" sz="3200" b="1" i="1" dirty="0">
                <a:latin typeface="Garamond" pitchFamily="18" charset="0"/>
              </a:rPr>
              <a:t> talk</a:t>
            </a:r>
            <a:endParaRPr lang="nl-BE" sz="2800" b="1" dirty="0">
              <a:latin typeface="Garamond" pitchFamily="18" charset="0"/>
            </a:endParaRP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>
            <a:off x="285749" y="842972"/>
            <a:ext cx="857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54725"/>
          <a:stretch/>
        </p:blipFill>
        <p:spPr>
          <a:xfrm>
            <a:off x="251520" y="1268760"/>
            <a:ext cx="7525869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011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59148</TotalTime>
  <Words>1882</Words>
  <Application>Microsoft Macintosh PowerPoint</Application>
  <PresentationFormat>Affichage à l'écran (4:3)</PresentationFormat>
  <Paragraphs>420</Paragraphs>
  <Slides>42</Slides>
  <Notes>39</Notes>
  <HiddenSlides>1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6" baseType="lpstr">
      <vt:lpstr>Arial</vt:lpstr>
      <vt:lpstr>Garamond</vt:lpstr>
      <vt:lpstr>Times New Roman</vt:lpstr>
      <vt:lpstr>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KULeuven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Geert Brône</dc:creator>
  <cp:lastModifiedBy>Julien Perrez</cp:lastModifiedBy>
  <cp:revision>1951</cp:revision>
  <cp:lastPrinted>2013-11-07T21:28:14Z</cp:lastPrinted>
  <dcterms:created xsi:type="dcterms:W3CDTF">2006-07-26T19:59:24Z</dcterms:created>
  <dcterms:modified xsi:type="dcterms:W3CDTF">2018-02-15T23:06:48Z</dcterms:modified>
</cp:coreProperties>
</file>