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tif" ContentType="image/tiff"/>
  <Default Extension="gif" ContentType="image/gif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</p:sldMasterIdLst>
  <p:sldIdLst>
    <p:sldId id="256" r:id="rId2"/>
  </p:sldIdLst>
  <p:sldSz cx="51206400" cy="42483088"/>
  <p:notesSz cx="9931400" cy="6794500"/>
  <p:defaultTextStyle>
    <a:defPPr>
      <a:defRPr lang="fr-FR"/>
    </a:defPPr>
    <a:lvl1pPr marL="0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1pPr>
    <a:lvl2pPr marL="2676815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2pPr>
    <a:lvl3pPr marL="5353629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3pPr>
    <a:lvl4pPr marL="8030444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4pPr>
    <a:lvl5pPr marL="10707258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5pPr>
    <a:lvl6pPr marL="13384073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6pPr>
    <a:lvl7pPr marL="16060887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7pPr>
    <a:lvl8pPr marL="18737702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8pPr>
    <a:lvl9pPr marL="21414516" algn="l" defTabSz="2676815" rtl="0" eaLnBrk="1" latinLnBrk="0" hangingPunct="1">
      <a:defRPr sz="10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8">
          <p15:clr>
            <a:srgbClr val="A4A3A4"/>
          </p15:clr>
        </p15:guide>
        <p15:guide id="2" orient="horz" pos="26242">
          <p15:clr>
            <a:srgbClr val="A4A3A4"/>
          </p15:clr>
        </p15:guide>
        <p15:guide id="3" pos="983">
          <p15:clr>
            <a:srgbClr val="A4A3A4"/>
          </p15:clr>
        </p15:guide>
        <p15:guide id="4" pos="10377">
          <p15:clr>
            <a:srgbClr val="A4A3A4"/>
          </p15:clr>
        </p15:guide>
        <p15:guide id="5" pos="31274">
          <p15:clr>
            <a:srgbClr val="A4A3A4"/>
          </p15:clr>
        </p15:guide>
        <p15:guide id="6" pos="15552">
          <p15:clr>
            <a:srgbClr val="A4A3A4"/>
          </p15:clr>
        </p15:guide>
        <p15:guide id="7" pos="16704">
          <p15:clr>
            <a:srgbClr val="A4A3A4"/>
          </p15:clr>
        </p15:guide>
        <p15:guide id="8" pos="16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517"/>
    <a:srgbClr val="013F28"/>
    <a:srgbClr val="084E2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 snapToObjects="1">
      <p:cViewPr>
        <p:scale>
          <a:sx n="26" d="100"/>
          <a:sy n="26" d="100"/>
        </p:scale>
        <p:origin x="824" y="-488"/>
      </p:cViewPr>
      <p:guideLst>
        <p:guide orient="horz" pos="558"/>
        <p:guide orient="horz" pos="26242"/>
        <p:guide pos="983"/>
        <p:guide pos="10377"/>
        <p:guide pos="31274"/>
        <p:guide pos="15552"/>
        <p:guide pos="16704"/>
        <p:guide pos="16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40480" y="13197296"/>
            <a:ext cx="43525440" cy="9106329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80960" y="24073750"/>
            <a:ext cx="35844480" cy="1085678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676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353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030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707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3840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6060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737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1414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5359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38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124640" y="1701297"/>
            <a:ext cx="11521440" cy="36248301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60320" y="1701297"/>
            <a:ext cx="33710880" cy="36248301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796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786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44953" y="27299321"/>
            <a:ext cx="43525440" cy="8437613"/>
          </a:xfrm>
        </p:spPr>
        <p:txBody>
          <a:bodyPr anchor="t"/>
          <a:lstStyle>
            <a:lvl1pPr algn="l">
              <a:defRPr sz="23400" b="1" cap="all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044953" y="18006149"/>
            <a:ext cx="43525440" cy="9293172"/>
          </a:xfrm>
        </p:spPr>
        <p:txBody>
          <a:bodyPr anchor="b"/>
          <a:lstStyle>
            <a:lvl1pPr marL="0" indent="0">
              <a:buNone/>
              <a:defRPr sz="11700">
                <a:solidFill>
                  <a:schemeClr val="tx1">
                    <a:tint val="75000"/>
                  </a:schemeClr>
                </a:solidFill>
              </a:defRPr>
            </a:lvl1pPr>
            <a:lvl2pPr marL="2676815" indent="0">
              <a:buNone/>
              <a:defRPr sz="10500">
                <a:solidFill>
                  <a:schemeClr val="tx1">
                    <a:tint val="75000"/>
                  </a:schemeClr>
                </a:solidFill>
              </a:defRPr>
            </a:lvl2pPr>
            <a:lvl3pPr marL="5353629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3pPr>
            <a:lvl4pPr marL="8030444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4pPr>
            <a:lvl5pPr marL="10707258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5pPr>
            <a:lvl6pPr marL="13384073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6pPr>
            <a:lvl7pPr marL="16060887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7pPr>
            <a:lvl8pPr marL="18737702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8pPr>
            <a:lvl9pPr marL="21414516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900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60320" y="9912724"/>
            <a:ext cx="22616160" cy="28036874"/>
          </a:xfrm>
        </p:spPr>
        <p:txBody>
          <a:bodyPr/>
          <a:lstStyle>
            <a:lvl1pPr>
              <a:defRPr sz="16400"/>
            </a:lvl1pPr>
            <a:lvl2pPr>
              <a:defRPr sz="14100"/>
            </a:lvl2pPr>
            <a:lvl3pPr>
              <a:defRPr sz="11700"/>
            </a:lvl3pPr>
            <a:lvl4pPr>
              <a:defRPr sz="10500"/>
            </a:lvl4pPr>
            <a:lvl5pPr>
              <a:defRPr sz="10500"/>
            </a:lvl5pPr>
            <a:lvl6pPr>
              <a:defRPr sz="10500"/>
            </a:lvl6pPr>
            <a:lvl7pPr>
              <a:defRPr sz="10500"/>
            </a:lvl7pPr>
            <a:lvl8pPr>
              <a:defRPr sz="10500"/>
            </a:lvl8pPr>
            <a:lvl9pPr>
              <a:defRPr sz="105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029920" y="9912724"/>
            <a:ext cx="22616160" cy="28036874"/>
          </a:xfrm>
        </p:spPr>
        <p:txBody>
          <a:bodyPr/>
          <a:lstStyle>
            <a:lvl1pPr>
              <a:defRPr sz="16400"/>
            </a:lvl1pPr>
            <a:lvl2pPr>
              <a:defRPr sz="14100"/>
            </a:lvl2pPr>
            <a:lvl3pPr>
              <a:defRPr sz="11700"/>
            </a:lvl3pPr>
            <a:lvl4pPr>
              <a:defRPr sz="10500"/>
            </a:lvl4pPr>
            <a:lvl5pPr>
              <a:defRPr sz="10500"/>
            </a:lvl5pPr>
            <a:lvl6pPr>
              <a:defRPr sz="10500"/>
            </a:lvl6pPr>
            <a:lvl7pPr>
              <a:defRPr sz="10500"/>
            </a:lvl7pPr>
            <a:lvl8pPr>
              <a:defRPr sz="10500"/>
            </a:lvl8pPr>
            <a:lvl9pPr>
              <a:defRPr sz="105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222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60320" y="9509528"/>
            <a:ext cx="22625053" cy="3963118"/>
          </a:xfrm>
        </p:spPr>
        <p:txBody>
          <a:bodyPr anchor="b"/>
          <a:lstStyle>
            <a:lvl1pPr marL="0" indent="0">
              <a:buNone/>
              <a:defRPr sz="14100" b="1"/>
            </a:lvl1pPr>
            <a:lvl2pPr marL="2676815" indent="0">
              <a:buNone/>
              <a:defRPr sz="11700" b="1"/>
            </a:lvl2pPr>
            <a:lvl3pPr marL="5353629" indent="0">
              <a:buNone/>
              <a:defRPr sz="10500" b="1"/>
            </a:lvl3pPr>
            <a:lvl4pPr marL="8030444" indent="0">
              <a:buNone/>
              <a:defRPr sz="9400" b="1"/>
            </a:lvl4pPr>
            <a:lvl5pPr marL="10707258" indent="0">
              <a:buNone/>
              <a:defRPr sz="9400" b="1"/>
            </a:lvl5pPr>
            <a:lvl6pPr marL="13384073" indent="0">
              <a:buNone/>
              <a:defRPr sz="9400" b="1"/>
            </a:lvl6pPr>
            <a:lvl7pPr marL="16060887" indent="0">
              <a:buNone/>
              <a:defRPr sz="9400" b="1"/>
            </a:lvl7pPr>
            <a:lvl8pPr marL="18737702" indent="0">
              <a:buNone/>
              <a:defRPr sz="9400" b="1"/>
            </a:lvl8pPr>
            <a:lvl9pPr marL="21414516" indent="0">
              <a:buNone/>
              <a:defRPr sz="94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560320" y="13472646"/>
            <a:ext cx="22625053" cy="24476949"/>
          </a:xfrm>
        </p:spPr>
        <p:txBody>
          <a:bodyPr/>
          <a:lstStyle>
            <a:lvl1pPr>
              <a:defRPr sz="14100"/>
            </a:lvl1pPr>
            <a:lvl2pPr>
              <a:defRPr sz="11700"/>
            </a:lvl2pPr>
            <a:lvl3pPr>
              <a:defRPr sz="105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6012143" y="9509528"/>
            <a:ext cx="22633940" cy="3963118"/>
          </a:xfrm>
        </p:spPr>
        <p:txBody>
          <a:bodyPr anchor="b"/>
          <a:lstStyle>
            <a:lvl1pPr marL="0" indent="0">
              <a:buNone/>
              <a:defRPr sz="14100" b="1"/>
            </a:lvl1pPr>
            <a:lvl2pPr marL="2676815" indent="0">
              <a:buNone/>
              <a:defRPr sz="11700" b="1"/>
            </a:lvl2pPr>
            <a:lvl3pPr marL="5353629" indent="0">
              <a:buNone/>
              <a:defRPr sz="10500" b="1"/>
            </a:lvl3pPr>
            <a:lvl4pPr marL="8030444" indent="0">
              <a:buNone/>
              <a:defRPr sz="9400" b="1"/>
            </a:lvl4pPr>
            <a:lvl5pPr marL="10707258" indent="0">
              <a:buNone/>
              <a:defRPr sz="9400" b="1"/>
            </a:lvl5pPr>
            <a:lvl6pPr marL="13384073" indent="0">
              <a:buNone/>
              <a:defRPr sz="9400" b="1"/>
            </a:lvl6pPr>
            <a:lvl7pPr marL="16060887" indent="0">
              <a:buNone/>
              <a:defRPr sz="9400" b="1"/>
            </a:lvl7pPr>
            <a:lvl8pPr marL="18737702" indent="0">
              <a:buNone/>
              <a:defRPr sz="9400" b="1"/>
            </a:lvl8pPr>
            <a:lvl9pPr marL="21414516" indent="0">
              <a:buNone/>
              <a:defRPr sz="94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6012143" y="13472646"/>
            <a:ext cx="22633940" cy="24476949"/>
          </a:xfrm>
        </p:spPr>
        <p:txBody>
          <a:bodyPr/>
          <a:lstStyle>
            <a:lvl1pPr>
              <a:defRPr sz="14100"/>
            </a:lvl1pPr>
            <a:lvl2pPr>
              <a:defRPr sz="11700"/>
            </a:lvl2pPr>
            <a:lvl3pPr>
              <a:defRPr sz="105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043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673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5692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60323" y="1691456"/>
            <a:ext cx="16846553" cy="7198523"/>
          </a:xfrm>
        </p:spPr>
        <p:txBody>
          <a:bodyPr anchor="b"/>
          <a:lstStyle>
            <a:lvl1pPr algn="l">
              <a:defRPr sz="117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020280" y="1691459"/>
            <a:ext cx="28625800" cy="36258139"/>
          </a:xfrm>
        </p:spPr>
        <p:txBody>
          <a:bodyPr/>
          <a:lstStyle>
            <a:lvl1pPr>
              <a:defRPr sz="18700"/>
            </a:lvl1pPr>
            <a:lvl2pPr>
              <a:defRPr sz="16400"/>
            </a:lvl2pPr>
            <a:lvl3pPr>
              <a:defRPr sz="14100"/>
            </a:lvl3pPr>
            <a:lvl4pPr>
              <a:defRPr sz="11700"/>
            </a:lvl4pPr>
            <a:lvl5pPr>
              <a:defRPr sz="11700"/>
            </a:lvl5pPr>
            <a:lvl6pPr>
              <a:defRPr sz="11700"/>
            </a:lvl6pPr>
            <a:lvl7pPr>
              <a:defRPr sz="11700"/>
            </a:lvl7pPr>
            <a:lvl8pPr>
              <a:defRPr sz="11700"/>
            </a:lvl8pPr>
            <a:lvl9pPr>
              <a:defRPr sz="117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60323" y="8889983"/>
            <a:ext cx="16846553" cy="29059615"/>
          </a:xfrm>
        </p:spPr>
        <p:txBody>
          <a:bodyPr/>
          <a:lstStyle>
            <a:lvl1pPr marL="0" indent="0">
              <a:buNone/>
              <a:defRPr sz="8200"/>
            </a:lvl1pPr>
            <a:lvl2pPr marL="2676815" indent="0">
              <a:buNone/>
              <a:defRPr sz="7000"/>
            </a:lvl2pPr>
            <a:lvl3pPr marL="5353629" indent="0">
              <a:buNone/>
              <a:defRPr sz="5900"/>
            </a:lvl3pPr>
            <a:lvl4pPr marL="8030444" indent="0">
              <a:buNone/>
              <a:defRPr sz="5300"/>
            </a:lvl4pPr>
            <a:lvl5pPr marL="10707258" indent="0">
              <a:buNone/>
              <a:defRPr sz="5300"/>
            </a:lvl5pPr>
            <a:lvl6pPr marL="13384073" indent="0">
              <a:buNone/>
              <a:defRPr sz="5300"/>
            </a:lvl6pPr>
            <a:lvl7pPr marL="16060887" indent="0">
              <a:buNone/>
              <a:defRPr sz="5300"/>
            </a:lvl7pPr>
            <a:lvl8pPr marL="18737702" indent="0">
              <a:buNone/>
              <a:defRPr sz="5300"/>
            </a:lvl8pPr>
            <a:lvl9pPr marL="21414516" indent="0">
              <a:buNone/>
              <a:defRPr sz="53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6643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36813" y="29738162"/>
            <a:ext cx="30723840" cy="3510758"/>
          </a:xfrm>
        </p:spPr>
        <p:txBody>
          <a:bodyPr anchor="b"/>
          <a:lstStyle>
            <a:lvl1pPr algn="l">
              <a:defRPr sz="11700" b="1"/>
            </a:lvl1pPr>
          </a:lstStyle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0036813" y="3795942"/>
            <a:ext cx="30723840" cy="25489853"/>
          </a:xfrm>
        </p:spPr>
        <p:txBody>
          <a:bodyPr/>
          <a:lstStyle>
            <a:lvl1pPr marL="0" indent="0">
              <a:buNone/>
              <a:defRPr sz="18700"/>
            </a:lvl1pPr>
            <a:lvl2pPr marL="2676815" indent="0">
              <a:buNone/>
              <a:defRPr sz="16400"/>
            </a:lvl2pPr>
            <a:lvl3pPr marL="5353629" indent="0">
              <a:buNone/>
              <a:defRPr sz="14100"/>
            </a:lvl3pPr>
            <a:lvl4pPr marL="8030444" indent="0">
              <a:buNone/>
              <a:defRPr sz="11700"/>
            </a:lvl4pPr>
            <a:lvl5pPr marL="10707258" indent="0">
              <a:buNone/>
              <a:defRPr sz="11700"/>
            </a:lvl5pPr>
            <a:lvl6pPr marL="13384073" indent="0">
              <a:buNone/>
              <a:defRPr sz="11700"/>
            </a:lvl6pPr>
            <a:lvl7pPr marL="16060887" indent="0">
              <a:buNone/>
              <a:defRPr sz="11700"/>
            </a:lvl7pPr>
            <a:lvl8pPr marL="18737702" indent="0">
              <a:buNone/>
              <a:defRPr sz="11700"/>
            </a:lvl8pPr>
            <a:lvl9pPr marL="21414516" indent="0">
              <a:buNone/>
              <a:defRPr sz="117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0036813" y="33248920"/>
            <a:ext cx="30723840" cy="4985859"/>
          </a:xfrm>
        </p:spPr>
        <p:txBody>
          <a:bodyPr/>
          <a:lstStyle>
            <a:lvl1pPr marL="0" indent="0">
              <a:buNone/>
              <a:defRPr sz="8200"/>
            </a:lvl1pPr>
            <a:lvl2pPr marL="2676815" indent="0">
              <a:buNone/>
              <a:defRPr sz="7000"/>
            </a:lvl2pPr>
            <a:lvl3pPr marL="5353629" indent="0">
              <a:buNone/>
              <a:defRPr sz="5900"/>
            </a:lvl3pPr>
            <a:lvl4pPr marL="8030444" indent="0">
              <a:buNone/>
              <a:defRPr sz="5300"/>
            </a:lvl4pPr>
            <a:lvl5pPr marL="10707258" indent="0">
              <a:buNone/>
              <a:defRPr sz="5300"/>
            </a:lvl5pPr>
            <a:lvl6pPr marL="13384073" indent="0">
              <a:buNone/>
              <a:defRPr sz="5300"/>
            </a:lvl6pPr>
            <a:lvl7pPr marL="16060887" indent="0">
              <a:buNone/>
              <a:defRPr sz="5300"/>
            </a:lvl7pPr>
            <a:lvl8pPr marL="18737702" indent="0">
              <a:buNone/>
              <a:defRPr sz="5300"/>
            </a:lvl8pPr>
            <a:lvl9pPr marL="21414516" indent="0">
              <a:buNone/>
              <a:defRPr sz="53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8341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560320" y="1701293"/>
            <a:ext cx="46085760" cy="7080515"/>
          </a:xfrm>
          <a:prstGeom prst="rect">
            <a:avLst/>
          </a:prstGeom>
        </p:spPr>
        <p:txBody>
          <a:bodyPr vert="horz" lIns="535363" tIns="267681" rIns="535363" bIns="267681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60320" y="9912724"/>
            <a:ext cx="46085760" cy="28036874"/>
          </a:xfrm>
          <a:prstGeom prst="rect">
            <a:avLst/>
          </a:prstGeom>
        </p:spPr>
        <p:txBody>
          <a:bodyPr vert="horz" lIns="535363" tIns="267681" rIns="535363" bIns="267681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60320" y="39375532"/>
            <a:ext cx="11948160" cy="2261831"/>
          </a:xfrm>
          <a:prstGeom prst="rect">
            <a:avLst/>
          </a:prstGeom>
        </p:spPr>
        <p:txBody>
          <a:bodyPr vert="horz" lIns="535363" tIns="267681" rIns="535363" bIns="267681" rtlCol="0" anchor="ctr"/>
          <a:lstStyle>
            <a:lvl1pPr algn="l">
              <a:defRPr sz="7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AA79F-D18E-034F-A043-1F16DA96033C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7495520" y="39375532"/>
            <a:ext cx="16215360" cy="2261831"/>
          </a:xfrm>
          <a:prstGeom prst="rect">
            <a:avLst/>
          </a:prstGeom>
        </p:spPr>
        <p:txBody>
          <a:bodyPr vert="horz" lIns="535363" tIns="267681" rIns="535363" bIns="267681" rtlCol="0" anchor="ctr"/>
          <a:lstStyle>
            <a:lvl1pPr algn="ctr">
              <a:defRPr sz="7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6697920" y="39375532"/>
            <a:ext cx="11948160" cy="2261831"/>
          </a:xfrm>
          <a:prstGeom prst="rect">
            <a:avLst/>
          </a:prstGeom>
        </p:spPr>
        <p:txBody>
          <a:bodyPr vert="horz" lIns="535363" tIns="267681" rIns="535363" bIns="267681" rtlCol="0" anchor="ctr"/>
          <a:lstStyle>
            <a:lvl1pPr algn="r">
              <a:defRPr sz="7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6FF04-D699-5B4A-AF61-25951AA65DA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43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defTabSz="2676815" rtl="0" eaLnBrk="1" latinLnBrk="0" hangingPunct="1">
        <a:spcBef>
          <a:spcPct val="0"/>
        </a:spcBef>
        <a:buNone/>
        <a:defRPr sz="25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7611" indent="-2007611" algn="l" defTabSz="2676815" rtl="0" eaLnBrk="1" latinLnBrk="0" hangingPunct="1">
        <a:spcBef>
          <a:spcPct val="20000"/>
        </a:spcBef>
        <a:buFont typeface="Arial"/>
        <a:buChar char="•"/>
        <a:defRPr sz="18700" kern="1200">
          <a:solidFill>
            <a:schemeClr val="tx1"/>
          </a:solidFill>
          <a:latin typeface="+mn-lt"/>
          <a:ea typeface="+mn-ea"/>
          <a:cs typeface="+mn-cs"/>
        </a:defRPr>
      </a:lvl1pPr>
      <a:lvl2pPr marL="4349824" indent="-1673009" algn="l" defTabSz="2676815" rtl="0" eaLnBrk="1" latinLnBrk="0" hangingPunct="1">
        <a:spcBef>
          <a:spcPct val="20000"/>
        </a:spcBef>
        <a:buFont typeface="Arial"/>
        <a:buChar char="–"/>
        <a:defRPr sz="16400" kern="1200">
          <a:solidFill>
            <a:schemeClr val="tx1"/>
          </a:solidFill>
          <a:latin typeface="+mn-lt"/>
          <a:ea typeface="+mn-ea"/>
          <a:cs typeface="+mn-cs"/>
        </a:defRPr>
      </a:lvl2pPr>
      <a:lvl3pPr marL="6692036" indent="-1338407" algn="l" defTabSz="2676815" rtl="0" eaLnBrk="1" latinLnBrk="0" hangingPunct="1">
        <a:spcBef>
          <a:spcPct val="20000"/>
        </a:spcBef>
        <a:buFont typeface="Arial"/>
        <a:buChar char="•"/>
        <a:defRPr sz="14100" kern="1200">
          <a:solidFill>
            <a:schemeClr val="tx1"/>
          </a:solidFill>
          <a:latin typeface="+mn-lt"/>
          <a:ea typeface="+mn-ea"/>
          <a:cs typeface="+mn-cs"/>
        </a:defRPr>
      </a:lvl3pPr>
      <a:lvl4pPr marL="9368851" indent="-1338407" algn="l" defTabSz="2676815" rtl="0" eaLnBrk="1" latinLnBrk="0" hangingPunct="1">
        <a:spcBef>
          <a:spcPct val="20000"/>
        </a:spcBef>
        <a:buFont typeface="Arial"/>
        <a:buChar char="–"/>
        <a:defRPr sz="11700" kern="1200">
          <a:solidFill>
            <a:schemeClr val="tx1"/>
          </a:solidFill>
          <a:latin typeface="+mn-lt"/>
          <a:ea typeface="+mn-ea"/>
          <a:cs typeface="+mn-cs"/>
        </a:defRPr>
      </a:lvl4pPr>
      <a:lvl5pPr marL="12045666" indent="-1338407" algn="l" defTabSz="2676815" rtl="0" eaLnBrk="1" latinLnBrk="0" hangingPunct="1">
        <a:spcBef>
          <a:spcPct val="20000"/>
        </a:spcBef>
        <a:buFont typeface="Arial"/>
        <a:buChar char="»"/>
        <a:defRPr sz="117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2480" indent="-1338407" algn="l" defTabSz="2676815" rtl="0" eaLnBrk="1" latinLnBrk="0" hangingPunct="1">
        <a:spcBef>
          <a:spcPct val="20000"/>
        </a:spcBef>
        <a:buFont typeface="Arial"/>
        <a:buChar char="•"/>
        <a:defRPr sz="11700" kern="1200">
          <a:solidFill>
            <a:schemeClr val="tx1"/>
          </a:solidFill>
          <a:latin typeface="+mn-lt"/>
          <a:ea typeface="+mn-ea"/>
          <a:cs typeface="+mn-cs"/>
        </a:defRPr>
      </a:lvl6pPr>
      <a:lvl7pPr marL="17399295" indent="-1338407" algn="l" defTabSz="2676815" rtl="0" eaLnBrk="1" latinLnBrk="0" hangingPunct="1">
        <a:spcBef>
          <a:spcPct val="20000"/>
        </a:spcBef>
        <a:buFont typeface="Arial"/>
        <a:buChar char="•"/>
        <a:defRPr sz="11700" kern="1200">
          <a:solidFill>
            <a:schemeClr val="tx1"/>
          </a:solidFill>
          <a:latin typeface="+mn-lt"/>
          <a:ea typeface="+mn-ea"/>
          <a:cs typeface="+mn-cs"/>
        </a:defRPr>
      </a:lvl7pPr>
      <a:lvl8pPr marL="20076109" indent="-1338407" algn="l" defTabSz="2676815" rtl="0" eaLnBrk="1" latinLnBrk="0" hangingPunct="1">
        <a:spcBef>
          <a:spcPct val="20000"/>
        </a:spcBef>
        <a:buFont typeface="Arial"/>
        <a:buChar char="•"/>
        <a:defRPr sz="11700" kern="1200">
          <a:solidFill>
            <a:schemeClr val="tx1"/>
          </a:solidFill>
          <a:latin typeface="+mn-lt"/>
          <a:ea typeface="+mn-ea"/>
          <a:cs typeface="+mn-cs"/>
        </a:defRPr>
      </a:lvl8pPr>
      <a:lvl9pPr marL="22752924" indent="-1338407" algn="l" defTabSz="2676815" rtl="0" eaLnBrk="1" latinLnBrk="0" hangingPunct="1">
        <a:spcBef>
          <a:spcPct val="20000"/>
        </a:spcBef>
        <a:buFont typeface="Arial"/>
        <a:buChar char="•"/>
        <a:defRPr sz="1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676815" rtl="0" eaLnBrk="1" latinLnBrk="0" hangingPunct="1">
        <a:defRPr sz="10500" kern="1200">
          <a:solidFill>
            <a:schemeClr val="tx1"/>
          </a:solidFill>
          <a:latin typeface="+mn-lt"/>
          <a:ea typeface="+mn-ea"/>
          <a:cs typeface="+mn-cs"/>
        </a:defRPr>
      </a:lvl1pPr>
      <a:lvl2pPr marL="2676815" algn="l" defTabSz="2676815" rtl="0" eaLnBrk="1" latinLnBrk="0" hangingPunct="1">
        <a:defRPr sz="10500" kern="1200">
          <a:solidFill>
            <a:schemeClr val="tx1"/>
          </a:solidFill>
          <a:latin typeface="+mn-lt"/>
          <a:ea typeface="+mn-ea"/>
          <a:cs typeface="+mn-cs"/>
        </a:defRPr>
      </a:lvl2pPr>
      <a:lvl3pPr marL="5353629" algn="l" defTabSz="2676815" rtl="0" eaLnBrk="1" latinLnBrk="0" hangingPunct="1">
        <a:defRPr sz="10500" kern="1200">
          <a:solidFill>
            <a:schemeClr val="tx1"/>
          </a:solidFill>
          <a:latin typeface="+mn-lt"/>
          <a:ea typeface="+mn-ea"/>
          <a:cs typeface="+mn-cs"/>
        </a:defRPr>
      </a:lvl3pPr>
      <a:lvl4pPr marL="8030444" algn="l" defTabSz="2676815" rtl="0" eaLnBrk="1" latinLnBrk="0" hangingPunct="1">
        <a:defRPr sz="10500" kern="1200">
          <a:solidFill>
            <a:schemeClr val="tx1"/>
          </a:solidFill>
          <a:latin typeface="+mn-lt"/>
          <a:ea typeface="+mn-ea"/>
          <a:cs typeface="+mn-cs"/>
        </a:defRPr>
      </a:lvl4pPr>
      <a:lvl5pPr marL="10707258" algn="l" defTabSz="2676815" rtl="0" eaLnBrk="1" latinLnBrk="0" hangingPunct="1">
        <a:defRPr sz="10500" kern="1200">
          <a:solidFill>
            <a:schemeClr val="tx1"/>
          </a:solidFill>
          <a:latin typeface="+mn-lt"/>
          <a:ea typeface="+mn-ea"/>
          <a:cs typeface="+mn-cs"/>
        </a:defRPr>
      </a:lvl5pPr>
      <a:lvl6pPr marL="13384073" algn="l" defTabSz="2676815" rtl="0" eaLnBrk="1" latinLnBrk="0" hangingPunct="1">
        <a:defRPr sz="10500" kern="1200">
          <a:solidFill>
            <a:schemeClr val="tx1"/>
          </a:solidFill>
          <a:latin typeface="+mn-lt"/>
          <a:ea typeface="+mn-ea"/>
          <a:cs typeface="+mn-cs"/>
        </a:defRPr>
      </a:lvl6pPr>
      <a:lvl7pPr marL="16060887" algn="l" defTabSz="2676815" rtl="0" eaLnBrk="1" latinLnBrk="0" hangingPunct="1">
        <a:defRPr sz="10500" kern="1200">
          <a:solidFill>
            <a:schemeClr val="tx1"/>
          </a:solidFill>
          <a:latin typeface="+mn-lt"/>
          <a:ea typeface="+mn-ea"/>
          <a:cs typeface="+mn-cs"/>
        </a:defRPr>
      </a:lvl7pPr>
      <a:lvl8pPr marL="18737702" algn="l" defTabSz="2676815" rtl="0" eaLnBrk="1" latinLnBrk="0" hangingPunct="1">
        <a:defRPr sz="10500" kern="1200">
          <a:solidFill>
            <a:schemeClr val="tx1"/>
          </a:solidFill>
          <a:latin typeface="+mn-lt"/>
          <a:ea typeface="+mn-ea"/>
          <a:cs typeface="+mn-cs"/>
        </a:defRPr>
      </a:lvl8pPr>
      <a:lvl9pPr marL="21414516" algn="l" defTabSz="2676815" rtl="0" eaLnBrk="1" latinLnBrk="0" hangingPunct="1">
        <a:defRPr sz="10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gif"/><Relationship Id="rId6" Type="http://schemas.openxmlformats.org/officeDocument/2006/relationships/image" Target="../media/image5.tif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13F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1573062" y="18067544"/>
            <a:ext cx="23115735" cy="100027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Diapositive1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82"/>
          <a:stretch/>
        </p:blipFill>
        <p:spPr>
          <a:xfrm>
            <a:off x="13689048" y="18067545"/>
            <a:ext cx="10999751" cy="10002738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571666" y="18067544"/>
            <a:ext cx="12117382" cy="10002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571500" indent="-571500" algn="just">
              <a:buFont typeface="Arial"/>
              <a:buChar char="•"/>
            </a:pPr>
            <a:r>
              <a:rPr lang="en-US" sz="3600" dirty="0" smtClean="0"/>
              <a:t>Retrospective identification of ADPKD patients presenting with abdominal pain and/or fever between January 2005 and June 2015 in a prospective computerized database</a:t>
            </a:r>
          </a:p>
          <a:p>
            <a:pPr marL="571500" indent="-571500" algn="just">
              <a:buFont typeface="Arial"/>
              <a:buChar char="•"/>
            </a:pPr>
            <a:endParaRPr lang="en-US" sz="2000" dirty="0" smtClean="0"/>
          </a:p>
          <a:p>
            <a:pPr marL="571500" indent="-571500" algn="just">
              <a:buFont typeface="Arial"/>
              <a:buChar char="•"/>
            </a:pPr>
            <a:r>
              <a:rPr lang="en-US" sz="3600" dirty="0" smtClean="0"/>
              <a:t>Stepwise and systematic review of all medical files</a:t>
            </a:r>
          </a:p>
          <a:p>
            <a:pPr marL="571500" indent="-571500" algn="just">
              <a:buFont typeface="Arial"/>
              <a:buChar char="•"/>
            </a:pPr>
            <a:endParaRPr lang="en-US" sz="2000" dirty="0" smtClean="0"/>
          </a:p>
          <a:p>
            <a:pPr marL="571500" indent="-571500" algn="just">
              <a:buFont typeface="Arial"/>
              <a:buChar char="•"/>
            </a:pPr>
            <a:r>
              <a:rPr lang="en-US" sz="3600" dirty="0" smtClean="0"/>
              <a:t>Diagnostic criteria:</a:t>
            </a:r>
          </a:p>
          <a:p>
            <a:pPr marL="1428750" lvl="1" indent="-714375" algn="just">
              <a:buFont typeface="Wingdings" panose="05000000000000000000" pitchFamily="2" charset="2"/>
              <a:buChar char="ü"/>
            </a:pPr>
            <a:r>
              <a:rPr lang="en-US" sz="3600" dirty="0" err="1" smtClean="0"/>
              <a:t>CyH</a:t>
            </a:r>
            <a:r>
              <a:rPr lang="en-US" sz="3600" dirty="0" smtClean="0"/>
              <a:t>: </a:t>
            </a:r>
            <a:r>
              <a:rPr lang="en-US" sz="3600" dirty="0" err="1" smtClean="0"/>
              <a:t>intracystic</a:t>
            </a:r>
            <a:r>
              <a:rPr lang="en-US" sz="3600" dirty="0" smtClean="0"/>
              <a:t> density above 50 Hounsfield units on CT</a:t>
            </a:r>
          </a:p>
          <a:p>
            <a:pPr marL="1428750" lvl="1" indent="-714375" algn="just">
              <a:buFont typeface="Wingdings" panose="05000000000000000000" pitchFamily="2" charset="2"/>
              <a:buChar char="ü"/>
            </a:pPr>
            <a:endParaRPr lang="en-US" sz="1400" dirty="0" smtClean="0"/>
          </a:p>
          <a:p>
            <a:pPr marL="1428750" lvl="1" indent="-714375" algn="just">
              <a:buFont typeface="Wingdings" panose="05000000000000000000" pitchFamily="2" charset="2"/>
              <a:buChar char="ü"/>
            </a:pPr>
            <a:r>
              <a:rPr lang="en-US" sz="3600" dirty="0" err="1" smtClean="0"/>
              <a:t>CyI</a:t>
            </a:r>
            <a:r>
              <a:rPr lang="en-US" sz="3600" dirty="0" smtClean="0"/>
              <a:t>: </a:t>
            </a:r>
          </a:p>
          <a:p>
            <a:pPr marL="2143125" lvl="2" indent="-714375" algn="just">
              <a:buFont typeface="Century Gothic" panose="020B0502020202020204" pitchFamily="34" charset="0"/>
              <a:buChar char="~"/>
            </a:pPr>
            <a:r>
              <a:rPr lang="en-US" sz="3600" dirty="0" smtClean="0"/>
              <a:t>“definite” by cyst fluid analysis showing bacteria or neutrophils</a:t>
            </a:r>
          </a:p>
          <a:p>
            <a:pPr marL="2143125" lvl="2" indent="-714375" algn="just">
              <a:buFont typeface="Century Gothic" panose="020B0502020202020204" pitchFamily="34" charset="0"/>
              <a:buChar char="~"/>
            </a:pPr>
            <a:r>
              <a:rPr lang="en-US" sz="3600" dirty="0" smtClean="0"/>
              <a:t>“probable” in case of concomitant presence of: </a:t>
            </a:r>
          </a:p>
          <a:p>
            <a:pPr marL="3616325" lvl="3" indent="-742950" algn="just">
              <a:buFont typeface="+mj-lt"/>
              <a:buAutoNum type="arabicPeriod"/>
            </a:pPr>
            <a:r>
              <a:rPr lang="en-US" sz="3600" dirty="0" smtClean="0"/>
              <a:t>temperature &gt;38°C for 3 days</a:t>
            </a:r>
          </a:p>
          <a:p>
            <a:pPr marL="3616325" lvl="3" indent="-742950" algn="just">
              <a:buFont typeface="+mj-lt"/>
              <a:buAutoNum type="arabicPeriod"/>
            </a:pPr>
            <a:r>
              <a:rPr lang="en-US" sz="3600" dirty="0" smtClean="0"/>
              <a:t>loin or liver tenderness</a:t>
            </a:r>
          </a:p>
          <a:p>
            <a:pPr marL="3616325" lvl="3" indent="-742950" algn="just">
              <a:buFont typeface="+mj-lt"/>
              <a:buAutoNum type="arabicPeriod"/>
            </a:pPr>
            <a:r>
              <a:rPr lang="en-US" sz="3600" dirty="0" smtClean="0"/>
              <a:t>CRP plasma level &gt;50 mg/L</a:t>
            </a:r>
          </a:p>
          <a:p>
            <a:pPr marL="3616325" lvl="3" indent="-742950" algn="just">
              <a:buFont typeface="+mj-lt"/>
              <a:buAutoNum type="arabicPeriod"/>
            </a:pPr>
            <a:r>
              <a:rPr lang="en-US" sz="3600" dirty="0" smtClean="0"/>
              <a:t>no CT evidence for </a:t>
            </a:r>
            <a:r>
              <a:rPr lang="en-US" sz="3600" dirty="0" err="1" smtClean="0"/>
              <a:t>CyH</a:t>
            </a:r>
            <a:endParaRPr lang="en-US" sz="3600" dirty="0" smtClean="0"/>
          </a:p>
          <a:p>
            <a:pPr marL="2873375" lvl="3" algn="just"/>
            <a:endParaRPr lang="en-US" sz="1400" dirty="0" smtClean="0"/>
          </a:p>
          <a:p>
            <a:pPr marL="1428750" lvl="1" indent="-714375" algn="just">
              <a:buFont typeface="Wingdings" panose="05000000000000000000" pitchFamily="2" charset="2"/>
              <a:buChar char="ü"/>
            </a:pPr>
            <a:r>
              <a:rPr lang="en-US" sz="3600" dirty="0" smtClean="0"/>
              <a:t>FUO: episodes out of criteria for </a:t>
            </a:r>
            <a:r>
              <a:rPr lang="en-US" sz="3600" dirty="0" err="1" smtClean="0"/>
              <a:t>CyH</a:t>
            </a:r>
            <a:r>
              <a:rPr lang="en-US" sz="3600" dirty="0" smtClean="0"/>
              <a:t> or </a:t>
            </a:r>
            <a:r>
              <a:rPr lang="en-US" sz="3600" dirty="0" err="1" smtClean="0"/>
              <a:t>CyI</a:t>
            </a:r>
            <a:endParaRPr lang="en-US" sz="3600" dirty="0" smtClean="0"/>
          </a:p>
          <a:p>
            <a:pPr marL="1428750" lvl="1" indent="-714375" algn="just">
              <a:buFont typeface="Wingdings" panose="05000000000000000000" pitchFamily="2" charset="2"/>
              <a:buChar char="ü"/>
            </a:pPr>
            <a:endParaRPr lang="en-US" sz="3600" dirty="0"/>
          </a:p>
        </p:txBody>
      </p:sp>
      <p:sp>
        <p:nvSpPr>
          <p:cNvPr id="31" name="Rectangle 30"/>
          <p:cNvSpPr/>
          <p:nvPr/>
        </p:nvSpPr>
        <p:spPr>
          <a:xfrm>
            <a:off x="1573061" y="28732121"/>
            <a:ext cx="23115737" cy="12919943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ZoneTexte 32"/>
          <p:cNvSpPr txBox="1"/>
          <p:nvPr/>
        </p:nvSpPr>
        <p:spPr>
          <a:xfrm>
            <a:off x="1573062" y="39959293"/>
            <a:ext cx="23133112" cy="16927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147888" indent="-1247775">
              <a:tabLst>
                <a:tab pos="1436688" algn="l"/>
              </a:tabLst>
            </a:pPr>
            <a:r>
              <a:rPr lang="en-US" sz="2600" b="1" i="1" dirty="0" smtClean="0"/>
              <a:t>Diagnostic yields of conventional imaging techniques in </a:t>
            </a:r>
            <a:r>
              <a:rPr lang="en-US" sz="2600" b="1" i="1" dirty="0" err="1" smtClean="0"/>
              <a:t>CyI</a:t>
            </a:r>
            <a:r>
              <a:rPr lang="en-US" sz="2600" b="1" i="1" dirty="0" smtClean="0"/>
              <a:t> were: </a:t>
            </a:r>
          </a:p>
          <a:p>
            <a:pPr marL="2147888" indent="-711200">
              <a:buFont typeface="Wingdings" panose="05000000000000000000" pitchFamily="2" charset="2"/>
              <a:buChar char="ü"/>
              <a:tabLst>
                <a:tab pos="1436688" algn="l"/>
              </a:tabLst>
            </a:pPr>
            <a:r>
              <a:rPr lang="en-US" sz="2600" b="1" i="1" dirty="0" smtClean="0"/>
              <a:t>Ultrasounds: 2.6% (1/38)</a:t>
            </a:r>
          </a:p>
          <a:p>
            <a:pPr marL="2147888" indent="-711200">
              <a:buFont typeface="Wingdings" panose="05000000000000000000" pitchFamily="2" charset="2"/>
              <a:buChar char="ü"/>
              <a:tabLst>
                <a:tab pos="1436688" algn="l"/>
              </a:tabLst>
            </a:pPr>
            <a:r>
              <a:rPr lang="en-US" sz="2600" b="1" i="1" dirty="0" smtClean="0"/>
              <a:t>Computed tomography: 20.6% (7/34)</a:t>
            </a:r>
          </a:p>
          <a:p>
            <a:pPr marL="2147888" indent="-711200">
              <a:buFont typeface="Wingdings" panose="05000000000000000000" pitchFamily="2" charset="2"/>
              <a:buChar char="ü"/>
              <a:tabLst>
                <a:tab pos="1436688" algn="l"/>
              </a:tabLst>
            </a:pPr>
            <a:r>
              <a:rPr lang="en-US" sz="2600" b="1" i="1" dirty="0" smtClean="0"/>
              <a:t>Magnetic </a:t>
            </a:r>
            <a:r>
              <a:rPr lang="en-US" sz="2600" b="1" i="1" dirty="0"/>
              <a:t>resonance </a:t>
            </a:r>
            <a:r>
              <a:rPr lang="en-US" sz="2600" b="1" i="1" dirty="0" smtClean="0"/>
              <a:t>imaging: 16.7% (1/6)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3062" y="28732121"/>
            <a:ext cx="23133112" cy="11227173"/>
          </a:xfrm>
          <a:prstGeom prst="rect">
            <a:avLst/>
          </a:prstGeom>
        </p:spPr>
      </p:pic>
      <p:sp>
        <p:nvSpPr>
          <p:cNvPr id="10" name="Bouée 9"/>
          <p:cNvSpPr/>
          <p:nvPr/>
        </p:nvSpPr>
        <p:spPr>
          <a:xfrm>
            <a:off x="12292455" y="31471248"/>
            <a:ext cx="439077" cy="588538"/>
          </a:xfrm>
          <a:prstGeom prst="donut">
            <a:avLst>
              <a:gd name="adj" fmla="val 7694"/>
            </a:avLst>
          </a:prstGeom>
          <a:solidFill>
            <a:srgbClr val="800000"/>
          </a:solidFill>
          <a:ln w="6350" cmpd="sng">
            <a:solidFill>
              <a:srgbClr val="800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Bouée 11"/>
          <p:cNvSpPr/>
          <p:nvPr/>
        </p:nvSpPr>
        <p:spPr>
          <a:xfrm>
            <a:off x="11947572" y="32895190"/>
            <a:ext cx="1191621" cy="4217734"/>
          </a:xfrm>
          <a:prstGeom prst="donut">
            <a:avLst>
              <a:gd name="adj" fmla="val 5159"/>
            </a:avLst>
          </a:prstGeom>
          <a:solidFill>
            <a:srgbClr val="800000"/>
          </a:solidFill>
          <a:ln w="9525">
            <a:solidFill>
              <a:srgbClr val="800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Bouée 13"/>
          <p:cNvSpPr/>
          <p:nvPr/>
        </p:nvSpPr>
        <p:spPr>
          <a:xfrm>
            <a:off x="15804662" y="31471248"/>
            <a:ext cx="1411131" cy="588538"/>
          </a:xfrm>
          <a:prstGeom prst="donut">
            <a:avLst>
              <a:gd name="adj" fmla="val 9016"/>
            </a:avLst>
          </a:prstGeom>
          <a:solidFill>
            <a:srgbClr val="800000"/>
          </a:solidFill>
          <a:ln>
            <a:solidFill>
              <a:srgbClr val="800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Bouée 14"/>
          <p:cNvSpPr/>
          <p:nvPr/>
        </p:nvSpPr>
        <p:spPr>
          <a:xfrm>
            <a:off x="15464380" y="32895190"/>
            <a:ext cx="1996307" cy="4217734"/>
          </a:xfrm>
          <a:prstGeom prst="donut">
            <a:avLst>
              <a:gd name="adj" fmla="val 4134"/>
            </a:avLst>
          </a:prstGeom>
          <a:solidFill>
            <a:srgbClr val="800000"/>
          </a:solidFill>
          <a:ln w="9525">
            <a:solidFill>
              <a:srgbClr val="800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Bouée 15"/>
          <p:cNvSpPr/>
          <p:nvPr/>
        </p:nvSpPr>
        <p:spPr>
          <a:xfrm>
            <a:off x="19912621" y="31471248"/>
            <a:ext cx="658528" cy="588538"/>
          </a:xfrm>
          <a:prstGeom prst="donut">
            <a:avLst>
              <a:gd name="adj" fmla="val 10578"/>
            </a:avLst>
          </a:prstGeom>
          <a:solidFill>
            <a:srgbClr val="800000"/>
          </a:solidFill>
          <a:ln>
            <a:solidFill>
              <a:srgbClr val="800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Bouée 16"/>
          <p:cNvSpPr/>
          <p:nvPr/>
        </p:nvSpPr>
        <p:spPr>
          <a:xfrm>
            <a:off x="19661753" y="32895190"/>
            <a:ext cx="1175942" cy="4217734"/>
          </a:xfrm>
          <a:prstGeom prst="donut">
            <a:avLst>
              <a:gd name="adj" fmla="val 8913"/>
            </a:avLst>
          </a:prstGeom>
          <a:solidFill>
            <a:srgbClr val="800000"/>
          </a:solidFill>
          <a:ln w="9525">
            <a:solidFill>
              <a:srgbClr val="800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Bouée 17"/>
          <p:cNvSpPr/>
          <p:nvPr/>
        </p:nvSpPr>
        <p:spPr>
          <a:xfrm>
            <a:off x="22672164" y="31470341"/>
            <a:ext cx="439019" cy="588538"/>
          </a:xfrm>
          <a:prstGeom prst="donut">
            <a:avLst>
              <a:gd name="adj" fmla="val 11111"/>
            </a:avLst>
          </a:prstGeom>
          <a:solidFill>
            <a:srgbClr val="800000"/>
          </a:solidFill>
          <a:ln>
            <a:solidFill>
              <a:srgbClr val="800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Bouée 18"/>
          <p:cNvSpPr/>
          <p:nvPr/>
        </p:nvSpPr>
        <p:spPr>
          <a:xfrm>
            <a:off x="22373498" y="32895190"/>
            <a:ext cx="1038047" cy="4217734"/>
          </a:xfrm>
          <a:prstGeom prst="donut">
            <a:avLst>
              <a:gd name="adj" fmla="val 9966"/>
            </a:avLst>
          </a:prstGeom>
          <a:solidFill>
            <a:srgbClr val="800000"/>
          </a:solidFill>
          <a:ln w="9525">
            <a:solidFill>
              <a:srgbClr val="80051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1992035" y="32059786"/>
            <a:ext cx="108118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rgbClr val="800000"/>
                </a:solidFill>
              </a:rPr>
              <a:t>p</a:t>
            </a:r>
            <a:r>
              <a:rPr lang="fr-FR" sz="2500" dirty="0" smtClean="0">
                <a:solidFill>
                  <a:srgbClr val="800000"/>
                </a:solidFill>
              </a:rPr>
              <a:t>&lt;0.05</a:t>
            </a:r>
            <a:endParaRPr lang="fr-FR" sz="2500" dirty="0">
              <a:solidFill>
                <a:srgbClr val="8000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15980962" y="32058879"/>
            <a:ext cx="124368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rgbClr val="800000"/>
                </a:solidFill>
              </a:rPr>
              <a:t>p</a:t>
            </a:r>
            <a:r>
              <a:rPr lang="fr-FR" sz="2500" dirty="0" smtClean="0">
                <a:solidFill>
                  <a:srgbClr val="800000"/>
                </a:solidFill>
              </a:rPr>
              <a:t>&lt;0.001</a:t>
            </a:r>
            <a:endParaRPr lang="fr-FR" sz="2500" dirty="0">
              <a:solidFill>
                <a:srgbClr val="800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19756506" y="32058879"/>
            <a:ext cx="108118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 smtClean="0">
                <a:solidFill>
                  <a:srgbClr val="800000"/>
                </a:solidFill>
              </a:rPr>
              <a:t>p&lt;0.05</a:t>
            </a:r>
            <a:endParaRPr lang="fr-FR" sz="2500" dirty="0">
              <a:solidFill>
                <a:srgbClr val="800000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22328012" y="32058879"/>
            <a:ext cx="108118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500" dirty="0">
                <a:solidFill>
                  <a:srgbClr val="800000"/>
                </a:solidFill>
              </a:rPr>
              <a:t>p</a:t>
            </a:r>
            <a:r>
              <a:rPr lang="fr-FR" sz="2500" dirty="0" smtClean="0">
                <a:solidFill>
                  <a:srgbClr val="800000"/>
                </a:solidFill>
              </a:rPr>
              <a:t>&lt;0.05</a:t>
            </a:r>
            <a:endParaRPr lang="fr-FR" sz="2500" dirty="0">
              <a:solidFill>
                <a:srgbClr val="800000"/>
              </a:solidFill>
            </a:endParaRPr>
          </a:p>
        </p:txBody>
      </p:sp>
      <p:pic>
        <p:nvPicPr>
          <p:cNvPr id="29" name="Image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00728" y="8033977"/>
            <a:ext cx="23084295" cy="797771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5347054" y="649156"/>
            <a:ext cx="39434526" cy="47089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</a:rPr>
              <a:t>Diagnostic Management of Suspected Acute Cyst Complication </a:t>
            </a:r>
            <a:endParaRPr lang="en-US" sz="72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7200" b="1" dirty="0" smtClean="0">
                <a:solidFill>
                  <a:schemeClr val="bg1"/>
                </a:solidFill>
              </a:rPr>
              <a:t>in Patients </a:t>
            </a:r>
            <a:r>
              <a:rPr lang="en-US" sz="7200" b="1" dirty="0">
                <a:solidFill>
                  <a:schemeClr val="bg1"/>
                </a:solidFill>
              </a:rPr>
              <a:t>with Autosomal Dominant Polycystic Kidney </a:t>
            </a:r>
            <a:r>
              <a:rPr lang="en-US" sz="7200" b="1" dirty="0" smtClean="0">
                <a:solidFill>
                  <a:schemeClr val="bg1"/>
                </a:solidFill>
              </a:rPr>
              <a:t>Disease</a:t>
            </a:r>
            <a:endParaRPr lang="fr-FR" sz="7200" dirty="0" smtClean="0">
              <a:solidFill>
                <a:schemeClr val="bg1"/>
              </a:solidFill>
            </a:endParaRPr>
          </a:p>
          <a:p>
            <a:pPr algn="ctr"/>
            <a:endParaRPr lang="fr-FR" sz="4400" dirty="0">
              <a:solidFill>
                <a:schemeClr val="bg1"/>
              </a:solidFill>
            </a:endParaRPr>
          </a:p>
          <a:p>
            <a:pPr algn="ctr"/>
            <a:r>
              <a:rPr lang="fr-BE" sz="4800" b="1" dirty="0">
                <a:solidFill>
                  <a:schemeClr val="bg1"/>
                </a:solidFill>
              </a:rPr>
              <a:t>Marie </a:t>
            </a:r>
            <a:r>
              <a:rPr lang="fr-BE" sz="4800" b="1" dirty="0" smtClean="0">
                <a:solidFill>
                  <a:schemeClr val="bg1"/>
                </a:solidFill>
              </a:rPr>
              <a:t>Neuville </a:t>
            </a:r>
            <a:r>
              <a:rPr lang="fr-BE" sz="4800" b="1" baseline="30000" dirty="0" smtClean="0">
                <a:solidFill>
                  <a:schemeClr val="bg1"/>
                </a:solidFill>
              </a:rPr>
              <a:t>1</a:t>
            </a:r>
            <a:r>
              <a:rPr lang="fr-BE" sz="4800" b="1" dirty="0" smtClean="0">
                <a:solidFill>
                  <a:schemeClr val="bg1"/>
                </a:solidFill>
              </a:rPr>
              <a:t>, </a:t>
            </a:r>
            <a:r>
              <a:rPr lang="fr-BE" sz="4800" b="1" dirty="0">
                <a:solidFill>
                  <a:schemeClr val="bg1"/>
                </a:solidFill>
              </a:rPr>
              <a:t>Roland </a:t>
            </a:r>
            <a:r>
              <a:rPr lang="fr-BE" sz="4800" b="1" dirty="0" err="1">
                <a:solidFill>
                  <a:schemeClr val="bg1"/>
                </a:solidFill>
              </a:rPr>
              <a:t>Hustinx</a:t>
            </a:r>
            <a:r>
              <a:rPr lang="fr-BE" sz="4800" b="1" dirty="0">
                <a:solidFill>
                  <a:schemeClr val="bg1"/>
                </a:solidFill>
              </a:rPr>
              <a:t> </a:t>
            </a:r>
            <a:r>
              <a:rPr lang="fr-BE" sz="4800" b="1" baseline="30000" dirty="0" smtClean="0">
                <a:solidFill>
                  <a:schemeClr val="bg1"/>
                </a:solidFill>
              </a:rPr>
              <a:t>2</a:t>
            </a:r>
            <a:r>
              <a:rPr lang="fr-BE" sz="4800" b="1" dirty="0" smtClean="0">
                <a:solidFill>
                  <a:schemeClr val="bg1"/>
                </a:solidFill>
              </a:rPr>
              <a:t>, </a:t>
            </a:r>
            <a:r>
              <a:rPr lang="fr-BE" sz="4800" b="1" dirty="0">
                <a:solidFill>
                  <a:schemeClr val="bg1"/>
                </a:solidFill>
              </a:rPr>
              <a:t>Jean-Marie </a:t>
            </a:r>
            <a:r>
              <a:rPr lang="fr-BE" sz="4800" b="1" dirty="0" err="1">
                <a:solidFill>
                  <a:schemeClr val="bg1"/>
                </a:solidFill>
              </a:rPr>
              <a:t>Krzesinski</a:t>
            </a:r>
            <a:r>
              <a:rPr lang="fr-BE" sz="4800" b="1" dirty="0">
                <a:solidFill>
                  <a:schemeClr val="bg1"/>
                </a:solidFill>
              </a:rPr>
              <a:t> </a:t>
            </a:r>
            <a:r>
              <a:rPr lang="fr-BE" sz="4800" b="1" baseline="30000" dirty="0" smtClean="0">
                <a:solidFill>
                  <a:schemeClr val="bg1"/>
                </a:solidFill>
              </a:rPr>
              <a:t>1</a:t>
            </a:r>
            <a:r>
              <a:rPr lang="fr-BE" sz="4800" b="1" dirty="0" smtClean="0">
                <a:solidFill>
                  <a:schemeClr val="bg1"/>
                </a:solidFill>
              </a:rPr>
              <a:t> </a:t>
            </a:r>
            <a:r>
              <a:rPr lang="fr-BE" sz="4800" b="1" dirty="0">
                <a:solidFill>
                  <a:schemeClr val="bg1"/>
                </a:solidFill>
              </a:rPr>
              <a:t>and François </a:t>
            </a:r>
            <a:r>
              <a:rPr lang="fr-BE" sz="4800" b="1" dirty="0" err="1">
                <a:solidFill>
                  <a:schemeClr val="bg1"/>
                </a:solidFill>
              </a:rPr>
              <a:t>Jouret</a:t>
            </a:r>
            <a:r>
              <a:rPr lang="fr-BE" sz="4800" b="1" dirty="0">
                <a:solidFill>
                  <a:schemeClr val="bg1"/>
                </a:solidFill>
              </a:rPr>
              <a:t> </a:t>
            </a:r>
            <a:r>
              <a:rPr lang="fr-BE" sz="4800" b="1" baseline="30000" dirty="0" smtClean="0">
                <a:solidFill>
                  <a:schemeClr val="bg1"/>
                </a:solidFill>
              </a:rPr>
              <a:t>1</a:t>
            </a:r>
            <a:endParaRPr lang="fr-FR" sz="4800" b="1" baseline="30000" dirty="0">
              <a:solidFill>
                <a:schemeClr val="bg1"/>
              </a:solidFill>
            </a:endParaRPr>
          </a:p>
          <a:p>
            <a:pPr algn="ctr"/>
            <a:endParaRPr lang="en-US" sz="3200" dirty="0" smtClean="0">
              <a:solidFill>
                <a:schemeClr val="bg1"/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bg1"/>
                </a:solidFill>
              </a:rPr>
              <a:t>Divisions </a:t>
            </a:r>
            <a:r>
              <a:rPr lang="en-US" sz="3200" b="1" dirty="0">
                <a:solidFill>
                  <a:schemeClr val="bg1"/>
                </a:solidFill>
              </a:rPr>
              <a:t>of </a:t>
            </a:r>
            <a:r>
              <a:rPr lang="en-US" sz="3200" b="1" dirty="0" smtClean="0">
                <a:solidFill>
                  <a:schemeClr val="bg1"/>
                </a:solidFill>
              </a:rPr>
              <a:t>(1) Nephrology and (2</a:t>
            </a:r>
            <a:r>
              <a:rPr lang="en-US" sz="3200" b="1" dirty="0">
                <a:solidFill>
                  <a:schemeClr val="bg1"/>
                </a:solidFill>
              </a:rPr>
              <a:t>) </a:t>
            </a:r>
            <a:r>
              <a:rPr lang="en-US" sz="3200" b="1" dirty="0" smtClean="0">
                <a:solidFill>
                  <a:schemeClr val="bg1"/>
                </a:solidFill>
              </a:rPr>
              <a:t>Nuclear </a:t>
            </a:r>
            <a:r>
              <a:rPr lang="en-US" sz="3200" b="1" dirty="0">
                <a:solidFill>
                  <a:schemeClr val="bg1"/>
                </a:solidFill>
              </a:rPr>
              <a:t>Medicine, University of Liège Hospital (</a:t>
            </a:r>
            <a:r>
              <a:rPr lang="en-US" sz="3200" b="1" dirty="0" err="1">
                <a:solidFill>
                  <a:schemeClr val="bg1"/>
                </a:solidFill>
              </a:rPr>
              <a:t>ULg</a:t>
            </a:r>
            <a:r>
              <a:rPr lang="en-US" sz="3200" b="1" dirty="0">
                <a:solidFill>
                  <a:schemeClr val="bg1"/>
                </a:solidFill>
              </a:rPr>
              <a:t> CHU), Liège, </a:t>
            </a:r>
            <a:r>
              <a:rPr lang="en-US" sz="3200" b="1" dirty="0" smtClean="0">
                <a:solidFill>
                  <a:schemeClr val="bg1"/>
                </a:solidFill>
              </a:rPr>
              <a:t>Belgium</a:t>
            </a:r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571666" y="8033977"/>
            <a:ext cx="23117134" cy="79714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571500" indent="-571500" algn="just">
              <a:buFont typeface="Arial"/>
              <a:buChar char="•"/>
            </a:pPr>
            <a:r>
              <a:rPr lang="en-US" sz="3600" dirty="0" smtClean="0"/>
              <a:t>Two main types of acute </a:t>
            </a:r>
            <a:r>
              <a:rPr lang="en-US" sz="3600" dirty="0"/>
              <a:t>cyst </a:t>
            </a:r>
            <a:r>
              <a:rPr lang="en-US" sz="3600" dirty="0" smtClean="0"/>
              <a:t>complication in patients with autosomal dominant polycystic kidney disease (ADPKD): </a:t>
            </a:r>
          </a:p>
          <a:p>
            <a:pPr marL="1436688" lvl="1" indent="-725488" algn="just">
              <a:buFont typeface="Wingdings" panose="05000000000000000000" pitchFamily="2" charset="2"/>
              <a:buChar char="ü"/>
            </a:pPr>
            <a:r>
              <a:rPr lang="en-US" sz="3600" dirty="0" smtClean="0"/>
              <a:t>cyst </a:t>
            </a:r>
            <a:r>
              <a:rPr lang="en-US" sz="3600" dirty="0"/>
              <a:t>infection (</a:t>
            </a:r>
            <a:r>
              <a:rPr lang="en-US" sz="3600" dirty="0" err="1" smtClean="0"/>
              <a:t>CyI</a:t>
            </a:r>
            <a:r>
              <a:rPr lang="en-US" sz="3600" dirty="0" smtClean="0"/>
              <a:t>)</a:t>
            </a:r>
          </a:p>
          <a:p>
            <a:pPr marL="1436688" lvl="1" indent="-725488" algn="just">
              <a:buFont typeface="Wingdings" panose="05000000000000000000" pitchFamily="2" charset="2"/>
              <a:buChar char="ü"/>
            </a:pPr>
            <a:r>
              <a:rPr lang="en-US" sz="3600" dirty="0" smtClean="0"/>
              <a:t>cyst hemorrhage </a:t>
            </a:r>
            <a:r>
              <a:rPr lang="en-US" sz="3600" dirty="0"/>
              <a:t>(</a:t>
            </a:r>
            <a:r>
              <a:rPr lang="en-US" sz="3600" dirty="0" err="1"/>
              <a:t>CyH</a:t>
            </a:r>
            <a:r>
              <a:rPr lang="en-US" sz="3600" dirty="0" smtClean="0"/>
              <a:t>)</a:t>
            </a:r>
          </a:p>
          <a:p>
            <a:pPr marL="711200" lvl="1" algn="just"/>
            <a:endParaRPr lang="en-US" sz="2000" dirty="0"/>
          </a:p>
          <a:p>
            <a:pPr marL="571500" indent="-571500" algn="just">
              <a:buFont typeface="Arial"/>
              <a:buChar char="•"/>
            </a:pPr>
            <a:r>
              <a:rPr lang="en-US" sz="3600" dirty="0" smtClean="0"/>
              <a:t>Double diagnostic challenge : </a:t>
            </a:r>
          </a:p>
          <a:p>
            <a:pPr marL="1457325" lvl="1" indent="-742950" algn="just">
              <a:buFont typeface="Wingdings" panose="05000000000000000000" pitchFamily="2" charset="2"/>
              <a:buChar char="ü"/>
            </a:pPr>
            <a:r>
              <a:rPr lang="en-US" sz="3600" dirty="0" smtClean="0"/>
              <a:t>differentiating acute cystic from non-cystic diseases</a:t>
            </a:r>
          </a:p>
          <a:p>
            <a:pPr marL="1457325" lvl="1" indent="-742950" algn="just">
              <a:buFont typeface="Wingdings" panose="05000000000000000000" pitchFamily="2" charset="2"/>
              <a:buChar char="ü"/>
            </a:pPr>
            <a:r>
              <a:rPr lang="en-US" sz="3600" dirty="0" smtClean="0"/>
              <a:t>distinguishing </a:t>
            </a:r>
            <a:r>
              <a:rPr lang="en-US" sz="3600" dirty="0" err="1" smtClean="0"/>
              <a:t>CyI</a:t>
            </a:r>
            <a:r>
              <a:rPr lang="en-US" sz="3600" dirty="0" smtClean="0"/>
              <a:t> from </a:t>
            </a:r>
            <a:r>
              <a:rPr lang="en-US" sz="3600" dirty="0" err="1" smtClean="0"/>
              <a:t>CyH</a:t>
            </a:r>
            <a:endParaRPr lang="en-US" sz="3600" dirty="0" smtClean="0"/>
          </a:p>
          <a:p>
            <a:pPr marL="714375" lvl="1" algn="just"/>
            <a:endParaRPr lang="en-US" sz="2000" dirty="0" smtClean="0"/>
          </a:p>
          <a:p>
            <a:pPr marL="571500" indent="-571500" algn="just">
              <a:buFont typeface="Arial"/>
              <a:buChar char="•"/>
            </a:pPr>
            <a:r>
              <a:rPr lang="en-US" sz="3600" dirty="0" smtClean="0"/>
              <a:t>Prominence of an accurate diagnosis to target the treatment: </a:t>
            </a:r>
          </a:p>
          <a:p>
            <a:pPr marL="1436688" lvl="1" indent="-725488" algn="just">
              <a:buFont typeface="Wingdings" panose="05000000000000000000" pitchFamily="2" charset="2"/>
              <a:buChar char="ü"/>
            </a:pPr>
            <a:r>
              <a:rPr lang="en-US" sz="3600" dirty="0" err="1" smtClean="0"/>
              <a:t>CyI</a:t>
            </a:r>
            <a:r>
              <a:rPr lang="en-US" sz="3600" dirty="0" smtClean="0"/>
              <a:t>: 6-week antibiotic therapy (and cyst puncture)</a:t>
            </a:r>
          </a:p>
          <a:p>
            <a:pPr marL="1436688" lvl="1" indent="-725488" algn="just">
              <a:buFont typeface="Wingdings" panose="05000000000000000000" pitchFamily="2" charset="2"/>
              <a:buChar char="ü"/>
            </a:pPr>
            <a:r>
              <a:rPr lang="en-US" sz="3600" dirty="0" err="1" smtClean="0"/>
              <a:t>CyH</a:t>
            </a:r>
            <a:r>
              <a:rPr lang="en-US" sz="3600" dirty="0" smtClean="0"/>
              <a:t>: antalgics and watchful waiting</a:t>
            </a:r>
          </a:p>
          <a:p>
            <a:pPr marL="571500" indent="-571500" algn="just">
              <a:buFont typeface="Arial"/>
              <a:buChar char="•"/>
            </a:pPr>
            <a:endParaRPr lang="en-US" sz="2000" dirty="0" smtClean="0"/>
          </a:p>
          <a:p>
            <a:pPr marL="571500" indent="-571500" algn="just">
              <a:buFont typeface="Arial"/>
              <a:buChar char="•"/>
            </a:pPr>
            <a:r>
              <a:rPr lang="en-US" sz="3600" dirty="0" smtClean="0"/>
              <a:t>Recent suggestion of diagnostic criteria, with unknown sensibility and specificity </a:t>
            </a:r>
          </a:p>
          <a:p>
            <a:pPr marL="571500" indent="-571500" algn="just">
              <a:buFont typeface="Arial"/>
              <a:buChar char="•"/>
            </a:pPr>
            <a:endParaRPr lang="en-US" sz="2000" dirty="0"/>
          </a:p>
          <a:p>
            <a:pPr algn="just"/>
            <a:r>
              <a:rPr lang="en-US" sz="3600" b="1" dirty="0" smtClean="0"/>
              <a:t>This monocentric 10-year retrospective study aims at challenging clinical</a:t>
            </a:r>
            <a:r>
              <a:rPr lang="en-US" sz="3600" b="1" dirty="0"/>
              <a:t>, biological and imaging </a:t>
            </a:r>
            <a:r>
              <a:rPr lang="en-US" sz="3600" b="1" dirty="0" smtClean="0"/>
              <a:t>criteria in order to propose a diagnostic algorithm </a:t>
            </a:r>
            <a:r>
              <a:rPr lang="en-US" sz="3600" b="1" dirty="0"/>
              <a:t>in </a:t>
            </a:r>
            <a:r>
              <a:rPr lang="en-US" sz="3600" b="1" dirty="0" smtClean="0"/>
              <a:t>the management of suspected acute cyst complication</a:t>
            </a:r>
          </a:p>
        </p:txBody>
      </p:sp>
      <p:sp>
        <p:nvSpPr>
          <p:cNvPr id="2" name="Rectangle à coins arrondis 1"/>
          <p:cNvSpPr/>
          <p:nvPr/>
        </p:nvSpPr>
        <p:spPr>
          <a:xfrm>
            <a:off x="1571666" y="6624551"/>
            <a:ext cx="23117134" cy="1070531"/>
          </a:xfrm>
          <a:prstGeom prst="roundRect">
            <a:avLst/>
          </a:prstGeom>
          <a:solidFill>
            <a:srgbClr val="800517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6600" dirty="0" smtClean="0">
                <a:solidFill>
                  <a:schemeClr val="bg1"/>
                </a:solidFill>
              </a:rPr>
              <a:t>Background and Objectives</a:t>
            </a:r>
            <a:endParaRPr lang="fr-BE" sz="6600" dirty="0">
              <a:solidFill>
                <a:schemeClr val="bg1"/>
              </a:solidFill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1571667" y="16577353"/>
            <a:ext cx="23117134" cy="1070531"/>
          </a:xfrm>
          <a:prstGeom prst="roundRect">
            <a:avLst/>
          </a:prstGeom>
          <a:solidFill>
            <a:srgbClr val="800517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6600" dirty="0" err="1" smtClean="0">
                <a:solidFill>
                  <a:schemeClr val="bg1"/>
                </a:solidFill>
              </a:rPr>
              <a:t>Demographics</a:t>
            </a:r>
            <a:r>
              <a:rPr lang="fr-BE" sz="6600" dirty="0" smtClean="0">
                <a:solidFill>
                  <a:schemeClr val="bg1"/>
                </a:solidFill>
              </a:rPr>
              <a:t> of the </a:t>
            </a:r>
            <a:r>
              <a:rPr lang="fr-BE" sz="6600" dirty="0" err="1" smtClean="0">
                <a:solidFill>
                  <a:schemeClr val="bg1"/>
                </a:solidFill>
              </a:rPr>
              <a:t>Cohort</a:t>
            </a:r>
            <a:endParaRPr lang="fr-BE" sz="6600" dirty="0">
              <a:solidFill>
                <a:schemeClr val="bg1"/>
              </a:solidFill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6517600" y="6624551"/>
            <a:ext cx="23113003" cy="1070531"/>
          </a:xfrm>
          <a:prstGeom prst="roundRect">
            <a:avLst/>
          </a:prstGeom>
          <a:solidFill>
            <a:srgbClr val="800517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6600" dirty="0" err="1" smtClean="0">
                <a:solidFill>
                  <a:schemeClr val="bg1"/>
                </a:solidFill>
              </a:rPr>
              <a:t>Bacteriological</a:t>
            </a:r>
            <a:r>
              <a:rPr lang="fr-BE" sz="6600" dirty="0" smtClean="0">
                <a:solidFill>
                  <a:schemeClr val="bg1"/>
                </a:solidFill>
              </a:rPr>
              <a:t> Documentation</a:t>
            </a:r>
            <a:endParaRPr lang="fr-BE" sz="6600" dirty="0">
              <a:solidFill>
                <a:schemeClr val="bg1"/>
              </a:solidFill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26517600" y="22865660"/>
            <a:ext cx="23142668" cy="1070531"/>
          </a:xfrm>
          <a:prstGeom prst="roundRect">
            <a:avLst/>
          </a:prstGeom>
          <a:solidFill>
            <a:srgbClr val="800517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6600" dirty="0" smtClean="0">
                <a:solidFill>
                  <a:schemeClr val="bg1"/>
                </a:solidFill>
              </a:rPr>
              <a:t>Diagnostic </a:t>
            </a:r>
            <a:r>
              <a:rPr lang="fr-BE" sz="6600" dirty="0" err="1" smtClean="0">
                <a:solidFill>
                  <a:schemeClr val="bg1"/>
                </a:solidFill>
              </a:rPr>
              <a:t>Algorithm</a:t>
            </a:r>
            <a:endParaRPr lang="fr-BE" sz="6600" dirty="0">
              <a:solidFill>
                <a:schemeClr val="bg1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062" y="907753"/>
            <a:ext cx="8509325" cy="419178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07402" y="907754"/>
            <a:ext cx="6077622" cy="4191785"/>
          </a:xfrm>
          <a:prstGeom prst="rect">
            <a:avLst/>
          </a:prstGeom>
        </p:spPr>
      </p:pic>
      <p:sp>
        <p:nvSpPr>
          <p:cNvPr id="37" name="Rectangle à coins arrondis 36"/>
          <p:cNvSpPr/>
          <p:nvPr/>
        </p:nvSpPr>
        <p:spPr>
          <a:xfrm>
            <a:off x="26507098" y="16577353"/>
            <a:ext cx="23153169" cy="1070531"/>
          </a:xfrm>
          <a:prstGeom prst="roundRect">
            <a:avLst/>
          </a:prstGeom>
          <a:solidFill>
            <a:srgbClr val="800517"/>
          </a:solidFill>
          <a:ln w="3810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6600" dirty="0" smtClean="0">
                <a:solidFill>
                  <a:schemeClr val="bg1"/>
                </a:solidFill>
              </a:rPr>
              <a:t>Discussion</a:t>
            </a:r>
            <a:endParaRPr lang="fr-BE" sz="6600" dirty="0">
              <a:solidFill>
                <a:schemeClr val="bg1"/>
              </a:solidFill>
            </a:endParaRPr>
          </a:p>
        </p:txBody>
      </p:sp>
      <p:sp>
        <p:nvSpPr>
          <p:cNvPr id="38" name="ZoneTexte 35"/>
          <p:cNvSpPr txBox="1"/>
          <p:nvPr/>
        </p:nvSpPr>
        <p:spPr>
          <a:xfrm>
            <a:off x="26517600" y="18067544"/>
            <a:ext cx="23142668" cy="4339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76815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53629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030444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707258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384073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60887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737702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14516" algn="l" defTabSz="2676815" rtl="0" eaLnBrk="1" latinLnBrk="0" hangingPunct="1">
              <a:defRPr sz="10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800"/>
              </a:spcAft>
            </a:pPr>
            <a:r>
              <a:rPr lang="en-US" sz="3600" dirty="0"/>
              <a:t>This monocentric 10-year retrospective study </a:t>
            </a:r>
            <a:r>
              <a:rPr lang="fr-FR" sz="3600" dirty="0" err="1" smtClean="0"/>
              <a:t>including</a:t>
            </a:r>
            <a:r>
              <a:rPr lang="fr-FR" sz="3600" dirty="0" smtClean="0"/>
              <a:t> 88 </a:t>
            </a:r>
            <a:r>
              <a:rPr lang="fr-FR" sz="3600" dirty="0" err="1" smtClean="0"/>
              <a:t>episodes</a:t>
            </a:r>
            <a:r>
              <a:rPr lang="fr-FR" sz="3600" dirty="0" smtClean="0"/>
              <a:t> of </a:t>
            </a:r>
            <a:r>
              <a:rPr lang="fr-FR" sz="3600" dirty="0" err="1" smtClean="0"/>
              <a:t>suspected</a:t>
            </a:r>
            <a:r>
              <a:rPr lang="fr-FR" sz="3600" dirty="0" smtClean="0"/>
              <a:t> acute </a:t>
            </a:r>
            <a:r>
              <a:rPr lang="fr-FR" sz="3600" dirty="0" err="1" smtClean="0"/>
              <a:t>cyst</a:t>
            </a:r>
            <a:r>
              <a:rPr lang="fr-FR" sz="3600" dirty="0" smtClean="0"/>
              <a:t> </a:t>
            </a:r>
            <a:r>
              <a:rPr lang="fr-FR" sz="3600" dirty="0" smtClean="0"/>
              <a:t>complication </a:t>
            </a:r>
            <a:r>
              <a:rPr lang="fr-FR" sz="3600" dirty="0" smtClean="0"/>
              <a:t>in 53 ADPKD patients </a:t>
            </a:r>
            <a:r>
              <a:rPr lang="fr-FR" sz="3600" dirty="0" err="1" smtClean="0"/>
              <a:t>highlights</a:t>
            </a:r>
            <a:r>
              <a:rPr lang="fr-FR" sz="3600" dirty="0" smtClean="0"/>
              <a:t>:</a:t>
            </a:r>
            <a:endParaRPr lang="fr-FR" sz="3600" dirty="0" smtClean="0">
              <a:effectLst/>
            </a:endParaRPr>
          </a:p>
          <a:p>
            <a:pPr marL="1436688" indent="-725488" algn="just">
              <a:spcAft>
                <a:spcPts val="1800"/>
              </a:spcAft>
              <a:buFont typeface="Arial"/>
              <a:buChar char="•"/>
            </a:pPr>
            <a:r>
              <a:rPr lang="en-US" sz="3600" dirty="0"/>
              <a:t>t</a:t>
            </a:r>
            <a:r>
              <a:rPr lang="en-US" sz="3600" dirty="0" smtClean="0"/>
              <a:t>he usefulness </a:t>
            </a:r>
            <a:r>
              <a:rPr lang="en-US" sz="3600" dirty="0"/>
              <a:t>of clinical, i.e. fever, and biological, i.e. CRP levels, </a:t>
            </a:r>
            <a:r>
              <a:rPr lang="en-US" sz="3600" dirty="0" smtClean="0"/>
              <a:t>criteria to distinguish </a:t>
            </a:r>
            <a:r>
              <a:rPr lang="en-US" sz="3600" dirty="0" err="1" smtClean="0"/>
              <a:t>CyI</a:t>
            </a:r>
            <a:r>
              <a:rPr lang="en-US" sz="3600" dirty="0" smtClean="0"/>
              <a:t> from </a:t>
            </a:r>
            <a:r>
              <a:rPr lang="en-US" sz="3600" dirty="0" err="1" smtClean="0"/>
              <a:t>CyH</a:t>
            </a:r>
            <a:r>
              <a:rPr lang="en-US" sz="3600" dirty="0" smtClean="0"/>
              <a:t>;</a:t>
            </a:r>
          </a:p>
          <a:p>
            <a:pPr marL="1436688" indent="-725488" algn="just">
              <a:spcAft>
                <a:spcPts val="1800"/>
              </a:spcAft>
              <a:buFont typeface="Arial"/>
              <a:buChar char="•"/>
            </a:pPr>
            <a:r>
              <a:rPr lang="en-US" sz="3600" dirty="0"/>
              <a:t>t</a:t>
            </a:r>
            <a:r>
              <a:rPr lang="en-US" sz="3600" dirty="0" smtClean="0"/>
              <a:t>he limitations </a:t>
            </a:r>
            <a:r>
              <a:rPr lang="en-US" sz="3600" dirty="0"/>
              <a:t>of bacteriological and </a:t>
            </a:r>
            <a:r>
              <a:rPr lang="en-US" sz="3600" dirty="0" smtClean="0"/>
              <a:t>conventional radiological investigations; </a:t>
            </a:r>
          </a:p>
          <a:p>
            <a:pPr marL="1436688" indent="-725488" algn="just">
              <a:spcAft>
                <a:spcPts val="1800"/>
              </a:spcAft>
              <a:buFont typeface="Arial"/>
              <a:buChar char="•"/>
            </a:pPr>
            <a:r>
              <a:rPr lang="en-US" sz="3600" dirty="0" smtClean="0"/>
              <a:t>the yield of </a:t>
            </a:r>
            <a:r>
              <a:rPr lang="en-US" sz="3600" baseline="30000" dirty="0" smtClean="0"/>
              <a:t>18</a:t>
            </a:r>
            <a:r>
              <a:rPr lang="en-US" sz="3600" dirty="0" smtClean="0"/>
              <a:t>FDG-PET/CT imaging in the diagnosis of </a:t>
            </a:r>
            <a:r>
              <a:rPr lang="en-US" sz="3600" dirty="0" err="1" smtClean="0"/>
              <a:t>CyI</a:t>
            </a:r>
            <a:r>
              <a:rPr lang="en-US" sz="3600" dirty="0" smtClean="0"/>
              <a:t>. </a:t>
            </a:r>
          </a:p>
          <a:p>
            <a:pPr marL="1436688" indent="-725488" algn="just">
              <a:spcAft>
                <a:spcPts val="1800"/>
              </a:spcAft>
              <a:buFont typeface="Arial"/>
              <a:buChar char="•"/>
            </a:pPr>
            <a:endParaRPr lang="fr-FR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3876" y="24427543"/>
            <a:ext cx="13203581" cy="17224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95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Couture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</TotalTime>
  <Words>372</Words>
  <Application>Microsoft Macintosh PowerPoint</Application>
  <PresentationFormat>Personnalisé</PresentationFormat>
  <Paragraphs>54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Wingdings</vt:lpstr>
      <vt:lpstr>Thème Office</vt:lpstr>
      <vt:lpstr>Présentation PowerPoint</vt:lpstr>
    </vt:vector>
  </TitlesOfParts>
  <Company>.</Company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 M</dc:creator>
  <cp:lastModifiedBy>mariemnneuville@gmail.com</cp:lastModifiedBy>
  <cp:revision>34</cp:revision>
  <cp:lastPrinted>2015-09-28T11:19:29Z</cp:lastPrinted>
  <dcterms:created xsi:type="dcterms:W3CDTF">2015-09-27T09:45:08Z</dcterms:created>
  <dcterms:modified xsi:type="dcterms:W3CDTF">2018-02-14T14:24:11Z</dcterms:modified>
</cp:coreProperties>
</file>