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300" r:id="rId9"/>
    <p:sldId id="301" r:id="rId10"/>
    <p:sldId id="302" r:id="rId11"/>
    <p:sldId id="303" r:id="rId12"/>
    <p:sldId id="304" r:id="rId13"/>
    <p:sldId id="305" r:id="rId14"/>
    <p:sldId id="310" r:id="rId15"/>
    <p:sldId id="307" r:id="rId16"/>
    <p:sldId id="308" r:id="rId17"/>
    <p:sldId id="309" r:id="rId18"/>
    <p:sldId id="312" r:id="rId19"/>
    <p:sldId id="311" r:id="rId20"/>
    <p:sldId id="265" r:id="rId21"/>
    <p:sldId id="264" r:id="rId22"/>
    <p:sldId id="27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67" r:id="rId31"/>
    <p:sldId id="288" r:id="rId32"/>
    <p:sldId id="293" r:id="rId33"/>
    <p:sldId id="286" r:id="rId34"/>
    <p:sldId id="287" r:id="rId35"/>
    <p:sldId id="294" r:id="rId36"/>
    <p:sldId id="295" r:id="rId37"/>
    <p:sldId id="296" r:id="rId38"/>
    <p:sldId id="289" r:id="rId39"/>
    <p:sldId id="290" r:id="rId40"/>
    <p:sldId id="291" r:id="rId41"/>
    <p:sldId id="297" r:id="rId42"/>
    <p:sldId id="292" r:id="rId43"/>
    <p:sldId id="298" r:id="rId44"/>
    <p:sldId id="299" r:id="rId45"/>
    <p:sldId id="313" r:id="rId46"/>
    <p:sldId id="314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4660" autoAdjust="0"/>
  </p:normalViewPr>
  <p:slideViewPr>
    <p:cSldViewPr snapToGrid="0">
      <p:cViewPr varScale="1">
        <p:scale>
          <a:sx n="69" d="100"/>
          <a:sy n="69" d="100"/>
        </p:scale>
        <p:origin x="81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rcXzfJ8St_g" TargetMode="External"/><Relationship Id="rId2" Type="http://schemas.openxmlformats.org/officeDocument/2006/relationships/hyperlink" Target="https://youtu.be/r5UljkvtktM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The Translator's Visibility: </a:t>
            </a:r>
            <a:br>
              <a:rPr lang="en-US" b="1" dirty="0"/>
            </a:br>
            <a:r>
              <a:rPr lang="en-US" b="1" dirty="0" smtClean="0"/>
              <a:t>from </a:t>
            </a:r>
            <a:r>
              <a:rPr lang="en-US" b="1" dirty="0"/>
              <a:t>the Archives to the </a:t>
            </a:r>
            <a:r>
              <a:rPr lang="en-US" b="1" dirty="0" smtClean="0"/>
              <a:t>Internet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89213" y="4894945"/>
            <a:ext cx="8915399" cy="1126283"/>
          </a:xfrm>
        </p:spPr>
        <p:txBody>
          <a:bodyPr>
            <a:normAutofit/>
          </a:bodyPr>
          <a:lstStyle/>
          <a:p>
            <a:r>
              <a:rPr lang="fr-BE" sz="2400" dirty="0" smtClean="0">
                <a:solidFill>
                  <a:schemeClr val="tx1"/>
                </a:solidFill>
              </a:rPr>
              <a:t>Céline </a:t>
            </a:r>
            <a:r>
              <a:rPr lang="fr-BE" sz="2400" dirty="0" err="1" smtClean="0">
                <a:solidFill>
                  <a:schemeClr val="tx1"/>
                </a:solidFill>
              </a:rPr>
              <a:t>Letawe</a:t>
            </a:r>
            <a:endParaRPr lang="fr-BE" sz="2400" dirty="0">
              <a:solidFill>
                <a:schemeClr val="tx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367" y="5595820"/>
            <a:ext cx="3736383" cy="108594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299063" y="431074"/>
            <a:ext cx="9205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“Current Research Perspectives on Literary Translation: A Bi-National Encounter (Brazil-Belgium)” </a:t>
            </a:r>
          </a:p>
          <a:p>
            <a:pPr algn="ctr"/>
            <a:r>
              <a:rPr lang="en-US" dirty="0" err="1"/>
              <a:t>Vrije</a:t>
            </a:r>
            <a:r>
              <a:rPr lang="en-US" dirty="0"/>
              <a:t> </a:t>
            </a:r>
            <a:r>
              <a:rPr lang="en-US" dirty="0" err="1"/>
              <a:t>Universiteit</a:t>
            </a:r>
            <a:r>
              <a:rPr lang="en-US" dirty="0"/>
              <a:t> Brussel, February 9</a:t>
            </a:r>
            <a:r>
              <a:rPr lang="en-US" baseline="30000" dirty="0"/>
              <a:t>th</a:t>
            </a:r>
            <a:r>
              <a:rPr lang="en-US" dirty="0"/>
              <a:t> 2018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51983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Visibility through the preface </a:t>
            </a:r>
            <a:endParaRPr lang="fr-BE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increasing the probability that </a:t>
            </a:r>
            <a:r>
              <a:rPr lang="en-US" sz="2400" dirty="0" smtClean="0"/>
              <a:t>the translator </a:t>
            </a:r>
            <a:r>
              <a:rPr lang="en-US" sz="2400" dirty="0"/>
              <a:t>is mentioned on the </a:t>
            </a:r>
            <a:r>
              <a:rPr lang="en-US" sz="2400" dirty="0" smtClean="0"/>
              <a:t>cover</a:t>
            </a:r>
          </a:p>
          <a:p>
            <a:r>
              <a:rPr lang="en-US" sz="2400" dirty="0" smtClean="0"/>
              <a:t>offering </a:t>
            </a:r>
            <a:r>
              <a:rPr lang="en-US" sz="2400" dirty="0" smtClean="0"/>
              <a:t>a </a:t>
            </a:r>
            <a:r>
              <a:rPr lang="en-US" sz="2400" dirty="0"/>
              <a:t>space of expression inside the book, beyond the translation </a:t>
            </a:r>
            <a:r>
              <a:rPr lang="en-US" sz="2400" dirty="0" smtClean="0"/>
              <a:t>work</a:t>
            </a:r>
            <a:endParaRPr lang="fr-BE" sz="2400" dirty="0"/>
          </a:p>
        </p:txBody>
      </p:sp>
    </p:spTree>
    <p:extLst>
      <p:ext uri="{BB962C8B-B14F-4D97-AF65-F5344CB8AC3E}">
        <p14:creationId xmlns:p14="http://schemas.microsoft.com/office/powerpoint/2010/main" val="66648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“demystifying the illusion of transparency”</a:t>
            </a:r>
            <a:r>
              <a:rPr lang="fr-BE" dirty="0" smtClean="0"/>
              <a:t>?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BE" sz="2400" dirty="0" err="1" smtClean="0"/>
              <a:t>Only</a:t>
            </a:r>
            <a:r>
              <a:rPr lang="fr-BE" sz="2400" dirty="0" smtClean="0"/>
              <a:t> </a:t>
            </a:r>
            <a:r>
              <a:rPr lang="fr-BE" sz="2400" b="1" dirty="0" err="1" smtClean="0"/>
              <a:t>potentially</a:t>
            </a:r>
            <a:r>
              <a:rPr lang="fr-BE" sz="2400" dirty="0" smtClean="0"/>
              <a:t> </a:t>
            </a:r>
          </a:p>
          <a:p>
            <a:pPr marL="0" indent="0">
              <a:buNone/>
            </a:pPr>
            <a:r>
              <a:rPr lang="fr-BE" sz="2400" dirty="0" err="1" smtClean="0"/>
              <a:t>because</a:t>
            </a:r>
            <a:r>
              <a:rPr lang="fr-BE" sz="2400" dirty="0" smtClean="0"/>
              <a:t> </a:t>
            </a:r>
            <a:r>
              <a:rPr lang="fr-BE" sz="2400" dirty="0" err="1" smtClean="0"/>
              <a:t>most</a:t>
            </a:r>
            <a:r>
              <a:rPr lang="fr-BE" sz="2400" dirty="0" smtClean="0"/>
              <a:t> translators </a:t>
            </a:r>
            <a:r>
              <a:rPr lang="en-US" sz="2400" dirty="0" smtClean="0"/>
              <a:t>present </a:t>
            </a:r>
            <a:r>
              <a:rPr lang="en-US" sz="2400" dirty="0"/>
              <a:t>the translated work as a philologist would present the </a:t>
            </a:r>
            <a:r>
              <a:rPr lang="en-US" sz="2400" dirty="0" smtClean="0"/>
              <a:t>original</a:t>
            </a:r>
            <a:endParaRPr lang="fr-BE" sz="2400" dirty="0"/>
          </a:p>
        </p:txBody>
      </p:sp>
    </p:spTree>
    <p:extLst>
      <p:ext uri="{BB962C8B-B14F-4D97-AF65-F5344CB8AC3E}">
        <p14:creationId xmlns:p14="http://schemas.microsoft.com/office/powerpoint/2010/main" val="343300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The </a:t>
            </a:r>
            <a:r>
              <a:rPr lang="fr-BE" dirty="0" err="1" smtClean="0"/>
              <a:t>translator’s</a:t>
            </a:r>
            <a:r>
              <a:rPr lang="fr-BE" dirty="0" smtClean="0"/>
              <a:t> </a:t>
            </a:r>
            <a:r>
              <a:rPr lang="fr-BE" dirty="0" err="1" smtClean="0"/>
              <a:t>preface</a:t>
            </a:r>
            <a:r>
              <a:rPr lang="fr-BE" dirty="0" smtClean="0"/>
              <a:t> in </a:t>
            </a:r>
            <a:r>
              <a:rPr lang="fr-BE" dirty="0" err="1" smtClean="0"/>
              <a:t>secondary</a:t>
            </a:r>
            <a:r>
              <a:rPr lang="fr-BE" dirty="0" smtClean="0"/>
              <a:t> </a:t>
            </a:r>
            <a:r>
              <a:rPr lang="fr-BE" dirty="0" err="1" smtClean="0"/>
              <a:t>literature</a:t>
            </a:r>
            <a:endParaRPr lang="fr-BE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600077" y="2133600"/>
            <a:ext cx="2291508" cy="3778250"/>
          </a:xfrm>
          <a:prstGeom prst="rect">
            <a:avLst/>
          </a:prstGeom>
        </p:spPr>
      </p:pic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098673" y="2125663"/>
            <a:ext cx="2498642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50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r</a:t>
            </a:r>
            <a:r>
              <a:rPr lang="fr-BE" dirty="0" err="1" smtClean="0"/>
              <a:t>eflecting</a:t>
            </a:r>
            <a:r>
              <a:rPr lang="fr-BE" dirty="0" smtClean="0"/>
              <a:t>…</a:t>
            </a:r>
            <a:endParaRPr lang="fr-BE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2589212" y="2333297"/>
            <a:ext cx="8915400" cy="3577925"/>
          </a:xfrm>
        </p:spPr>
        <p:txBody>
          <a:bodyPr>
            <a:normAutofit/>
          </a:bodyPr>
          <a:lstStyle/>
          <a:p>
            <a:r>
              <a:rPr lang="en-US" sz="2400" dirty="0"/>
              <a:t>a</a:t>
            </a:r>
            <a:r>
              <a:rPr lang="en-US" sz="2400" dirty="0" smtClean="0"/>
              <a:t> lack </a:t>
            </a:r>
            <a:r>
              <a:rPr lang="en-US" sz="2400" dirty="0"/>
              <a:t>of </a:t>
            </a:r>
            <a:r>
              <a:rPr lang="en-US" sz="2400" dirty="0" smtClean="0"/>
              <a:t>interest</a:t>
            </a:r>
          </a:p>
          <a:p>
            <a:r>
              <a:rPr lang="en-US" sz="2400" dirty="0"/>
              <a:t>a</a:t>
            </a:r>
            <a:r>
              <a:rPr lang="en-US" sz="2400" dirty="0" smtClean="0"/>
              <a:t> reality</a:t>
            </a:r>
            <a:r>
              <a:rPr lang="en-US" sz="2400" dirty="0"/>
              <a:t>: the prefaces of translated works are </a:t>
            </a:r>
            <a:r>
              <a:rPr lang="en-US" sz="2400" dirty="0" smtClean="0"/>
              <a:t>rarely </a:t>
            </a:r>
            <a:r>
              <a:rPr lang="en-US" sz="2400" dirty="0"/>
              <a:t>written by the </a:t>
            </a:r>
            <a:r>
              <a:rPr lang="en-US" sz="2400" dirty="0" smtClean="0"/>
              <a:t>translator</a:t>
            </a:r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63235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of the exploratory </a:t>
            </a:r>
            <a:r>
              <a:rPr lang="en-US" dirty="0" smtClean="0"/>
              <a:t>research</a:t>
            </a:r>
            <a:r>
              <a:rPr lang="en-US" b="1" dirty="0"/>
              <a:t/>
            </a:r>
            <a:br>
              <a:rPr lang="en-US" b="1" dirty="0"/>
            </a:b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only </a:t>
            </a:r>
            <a:r>
              <a:rPr lang="en-US" sz="2400" dirty="0"/>
              <a:t>15% of translations are prefaced by their </a:t>
            </a:r>
            <a:r>
              <a:rPr lang="en-US" sz="2400" dirty="0" smtClean="0"/>
              <a:t>translator</a:t>
            </a:r>
          </a:p>
          <a:p>
            <a:pPr marL="0" indent="0">
              <a:buNone/>
            </a:pPr>
            <a:endParaRPr lang="en-US" sz="2400" dirty="0"/>
          </a:p>
          <a:p>
            <a:pPr marL="720000" indent="0">
              <a:buNone/>
            </a:pPr>
            <a:r>
              <a:rPr lang="en-US" sz="2400" dirty="0"/>
              <a:t>Why? </a:t>
            </a:r>
          </a:p>
          <a:p>
            <a:pPr marL="1177200" indent="-457200">
              <a:buFont typeface="+mj-lt"/>
              <a:buAutoNum type="arabicPeriod"/>
            </a:pPr>
            <a:r>
              <a:rPr lang="en-US" sz="2400" dirty="0"/>
              <a:t>cultural background </a:t>
            </a:r>
          </a:p>
          <a:p>
            <a:pPr marL="1177200" indent="-457200">
              <a:buFont typeface="+mj-lt"/>
              <a:buAutoNum type="arabicPeriod"/>
            </a:pPr>
            <a:r>
              <a:rPr lang="en-US" sz="2400" dirty="0"/>
              <a:t>publishing house's policy</a:t>
            </a:r>
          </a:p>
          <a:p>
            <a:pPr marL="1177200" indent="-457200">
              <a:buFont typeface="+mj-lt"/>
              <a:buAutoNum type="arabicPeriod"/>
            </a:pPr>
            <a:r>
              <a:rPr lang="en-US" sz="2400" dirty="0"/>
              <a:t>complexity of the source text </a:t>
            </a:r>
          </a:p>
          <a:p>
            <a:pPr marL="1177200" indent="-457200">
              <a:buFont typeface="+mj-lt"/>
              <a:buAutoNum type="arabicPeriod"/>
            </a:pPr>
            <a:r>
              <a:rPr lang="en-US" sz="2400" dirty="0"/>
              <a:t>the translator's reputation </a:t>
            </a:r>
          </a:p>
          <a:p>
            <a:pPr marL="1177200" indent="-457200">
              <a:buFont typeface="+mj-lt"/>
              <a:buAutoNum type="arabicPeriod"/>
            </a:pPr>
            <a:r>
              <a:rPr lang="en-US" sz="2400" dirty="0"/>
              <a:t>humility </a:t>
            </a:r>
          </a:p>
        </p:txBody>
      </p:sp>
    </p:spTree>
    <p:extLst>
      <p:ext uri="{BB962C8B-B14F-4D97-AF65-F5344CB8AC3E}">
        <p14:creationId xmlns:p14="http://schemas.microsoft.com/office/powerpoint/2010/main" val="421455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To </a:t>
            </a:r>
            <a:r>
              <a:rPr lang="fr-BE" dirty="0" err="1" smtClean="0"/>
              <a:t>illustrate</a:t>
            </a:r>
            <a:r>
              <a:rPr lang="fr-BE" dirty="0" smtClean="0"/>
              <a:t>: </a:t>
            </a:r>
            <a:r>
              <a:rPr lang="en-US" dirty="0"/>
              <a:t>Walter </a:t>
            </a:r>
            <a:r>
              <a:rPr lang="en-US" dirty="0" err="1"/>
              <a:t>Weideli</a:t>
            </a:r>
            <a:r>
              <a:rPr lang="en-US" dirty="0"/>
              <a:t> </a:t>
            </a:r>
            <a:r>
              <a:rPr lang="en-US" dirty="0" smtClean="0"/>
              <a:t>translating </a:t>
            </a:r>
            <a:r>
              <a:rPr lang="en-US" dirty="0" smtClean="0"/>
              <a:t>Walser</a:t>
            </a:r>
            <a:endParaRPr lang="fr-BE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644" y="3260725"/>
            <a:ext cx="3716859" cy="1887928"/>
          </a:xfrm>
        </p:spPr>
      </p:pic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274" y="2325189"/>
            <a:ext cx="2390503" cy="3705280"/>
          </a:xfrm>
        </p:spPr>
      </p:pic>
    </p:spTree>
    <p:extLst>
      <p:ext uri="{BB962C8B-B14F-4D97-AF65-F5344CB8AC3E}">
        <p14:creationId xmlns:p14="http://schemas.microsoft.com/office/powerpoint/2010/main" val="1822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Translator’s</a:t>
            </a:r>
            <a:r>
              <a:rPr lang="fr-BE" dirty="0" smtClean="0"/>
              <a:t> note</a:t>
            </a:r>
            <a:endParaRPr lang="fr-BE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2589212" y="1480457"/>
            <a:ext cx="8915400" cy="41496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BE" sz="2400" dirty="0"/>
              <a:t>Once the book </a:t>
            </a:r>
            <a:r>
              <a:rPr lang="fr-BE" sz="2400" dirty="0" err="1"/>
              <a:t>is</a:t>
            </a:r>
            <a:r>
              <a:rPr lang="fr-BE" sz="2400" dirty="0"/>
              <a:t> </a:t>
            </a:r>
            <a:r>
              <a:rPr lang="fr-BE" sz="2400" dirty="0" err="1"/>
              <a:t>translated</a:t>
            </a:r>
            <a:r>
              <a:rPr lang="fr-BE" sz="2400" dirty="0"/>
              <a:t>, one </a:t>
            </a:r>
            <a:r>
              <a:rPr lang="fr-BE" sz="2400" dirty="0" err="1"/>
              <a:t>should</a:t>
            </a:r>
            <a:r>
              <a:rPr lang="fr-BE" sz="2400" dirty="0"/>
              <a:t> </a:t>
            </a:r>
            <a:r>
              <a:rPr lang="fr-BE" sz="2400" dirty="0" err="1"/>
              <a:t>give</a:t>
            </a:r>
            <a:r>
              <a:rPr lang="fr-BE" sz="2400" dirty="0"/>
              <a:t> </a:t>
            </a:r>
            <a:r>
              <a:rPr lang="fr-BE" sz="2400" dirty="0" err="1" smtClean="0"/>
              <a:t>it</a:t>
            </a:r>
            <a:r>
              <a:rPr lang="fr-BE" sz="2400" dirty="0" smtClean="0"/>
              <a:t> </a:t>
            </a:r>
            <a:r>
              <a:rPr lang="fr-BE" sz="2400" dirty="0"/>
              <a:t>a </a:t>
            </a:r>
            <a:r>
              <a:rPr lang="fr-BE" sz="2400" dirty="0" err="1"/>
              <a:t>preface</a:t>
            </a:r>
            <a:r>
              <a:rPr lang="fr-BE" sz="2400" dirty="0"/>
              <a:t>. </a:t>
            </a:r>
            <a:r>
              <a:rPr lang="en-US" sz="2400" dirty="0"/>
              <a:t>Or more modestly a postscript: the author first! </a:t>
            </a:r>
            <a:r>
              <a:rPr lang="fr-BE" sz="2400" dirty="0"/>
              <a:t>[...] To translate a </a:t>
            </a:r>
            <a:r>
              <a:rPr lang="fr-BE" sz="2400" dirty="0" err="1"/>
              <a:t>work</a:t>
            </a:r>
            <a:r>
              <a:rPr lang="fr-BE" sz="2400" dirty="0"/>
              <a:t> </a:t>
            </a:r>
            <a:r>
              <a:rPr lang="fr-BE" sz="2400" dirty="0" err="1"/>
              <a:t>afflicts</a:t>
            </a:r>
            <a:r>
              <a:rPr lang="fr-BE" sz="2400" dirty="0"/>
              <a:t> </a:t>
            </a:r>
            <a:r>
              <a:rPr lang="fr-BE" sz="2400" dirty="0" err="1"/>
              <a:t>you</a:t>
            </a:r>
            <a:r>
              <a:rPr lang="fr-BE" sz="2400" dirty="0"/>
              <a:t> </a:t>
            </a:r>
            <a:r>
              <a:rPr lang="fr-BE" sz="2400" dirty="0" err="1"/>
              <a:t>with</a:t>
            </a:r>
            <a:r>
              <a:rPr lang="fr-BE" sz="2400" dirty="0"/>
              <a:t> a </a:t>
            </a:r>
            <a:r>
              <a:rPr lang="fr-BE" sz="2400" dirty="0" err="1"/>
              <a:t>strange</a:t>
            </a:r>
            <a:r>
              <a:rPr lang="fr-BE" sz="2400" dirty="0"/>
              <a:t> </a:t>
            </a:r>
            <a:r>
              <a:rPr lang="fr-BE" sz="2400" dirty="0" err="1"/>
              <a:t>myopia</a:t>
            </a:r>
            <a:r>
              <a:rPr lang="fr-BE" sz="2400" dirty="0"/>
              <a:t>. To </a:t>
            </a:r>
            <a:r>
              <a:rPr lang="fr-BE" sz="2400" dirty="0" err="1"/>
              <a:t>pretend</a:t>
            </a:r>
            <a:r>
              <a:rPr lang="fr-BE" sz="2400" dirty="0"/>
              <a:t> to </a:t>
            </a:r>
            <a:r>
              <a:rPr lang="fr-BE" sz="2400" dirty="0" err="1"/>
              <a:t>dominate</a:t>
            </a:r>
            <a:r>
              <a:rPr lang="fr-BE" sz="2400" dirty="0"/>
              <a:t> Walser, or </a:t>
            </a:r>
            <a:r>
              <a:rPr lang="fr-BE" sz="2400" dirty="0" err="1"/>
              <a:t>only</a:t>
            </a:r>
            <a:r>
              <a:rPr lang="fr-BE" sz="2400" dirty="0"/>
              <a:t> to </a:t>
            </a:r>
            <a:r>
              <a:rPr lang="fr-BE" sz="2400" dirty="0" err="1"/>
              <a:t>explain</a:t>
            </a:r>
            <a:r>
              <a:rPr lang="fr-BE" sz="2400" dirty="0"/>
              <a:t> </a:t>
            </a:r>
            <a:r>
              <a:rPr lang="fr-BE" sz="2400" dirty="0" err="1"/>
              <a:t>his</a:t>
            </a:r>
            <a:r>
              <a:rPr lang="fr-BE" sz="2400" dirty="0"/>
              <a:t> book, </a:t>
            </a:r>
            <a:r>
              <a:rPr lang="fr-BE" sz="2400" dirty="0" err="1"/>
              <a:t>seems</a:t>
            </a:r>
            <a:r>
              <a:rPr lang="fr-BE" sz="2400" dirty="0"/>
              <a:t> to me </a:t>
            </a:r>
            <a:r>
              <a:rPr lang="fr-BE" sz="2400" dirty="0" err="1"/>
              <a:t>presumptuous</a:t>
            </a:r>
            <a:r>
              <a:rPr lang="fr-BE" sz="2400" dirty="0"/>
              <a:t>, </a:t>
            </a:r>
            <a:r>
              <a:rPr lang="fr-BE" sz="2400" dirty="0" err="1"/>
              <a:t>illusory</a:t>
            </a:r>
            <a:r>
              <a:rPr lang="fr-BE" sz="2400" dirty="0"/>
              <a:t>. [...] Great caution and </a:t>
            </a:r>
            <a:r>
              <a:rPr lang="fr-BE" sz="2400" dirty="0" err="1"/>
              <a:t>modesty</a:t>
            </a:r>
            <a:r>
              <a:rPr lang="fr-BE" sz="2400" dirty="0"/>
              <a:t> </a:t>
            </a:r>
            <a:r>
              <a:rPr lang="fr-BE" sz="2400" dirty="0" err="1"/>
              <a:t>is</a:t>
            </a:r>
            <a:r>
              <a:rPr lang="fr-BE" sz="2400" dirty="0"/>
              <a:t> </a:t>
            </a:r>
            <a:r>
              <a:rPr lang="fr-BE" sz="2400" dirty="0" err="1"/>
              <a:t>required</a:t>
            </a:r>
            <a:r>
              <a:rPr lang="fr-BE" sz="2400" dirty="0"/>
              <a:t>. I </a:t>
            </a:r>
            <a:r>
              <a:rPr lang="fr-BE" sz="2400" dirty="0" err="1"/>
              <a:t>will</a:t>
            </a:r>
            <a:r>
              <a:rPr lang="fr-BE" sz="2400" dirty="0"/>
              <a:t> </a:t>
            </a:r>
            <a:r>
              <a:rPr lang="fr-BE" sz="2400" dirty="0" err="1"/>
              <a:t>speak</a:t>
            </a:r>
            <a:r>
              <a:rPr lang="fr-BE" sz="2400" dirty="0"/>
              <a:t> of </a:t>
            </a:r>
            <a:r>
              <a:rPr lang="fr-BE" sz="2400" dirty="0" err="1"/>
              <a:t>him</a:t>
            </a:r>
            <a:r>
              <a:rPr lang="fr-BE" sz="2400" dirty="0"/>
              <a:t> as a translator. As </a:t>
            </a:r>
            <a:r>
              <a:rPr lang="fr-BE" sz="2400" dirty="0" err="1"/>
              <a:t>someone</a:t>
            </a:r>
            <a:r>
              <a:rPr lang="fr-BE" sz="2400" dirty="0"/>
              <a:t> </a:t>
            </a:r>
            <a:r>
              <a:rPr lang="fr-BE" sz="2400" dirty="0" err="1"/>
              <a:t>who</a:t>
            </a:r>
            <a:r>
              <a:rPr lang="fr-BE" sz="2400" dirty="0"/>
              <a:t> has </a:t>
            </a:r>
            <a:r>
              <a:rPr lang="fr-BE" sz="2400" dirty="0" err="1"/>
              <a:t>redone</a:t>
            </a:r>
            <a:r>
              <a:rPr lang="fr-BE" sz="2400" dirty="0"/>
              <a:t>, or </a:t>
            </a:r>
            <a:r>
              <a:rPr lang="fr-BE" sz="2400" dirty="0" err="1"/>
              <a:t>tried</a:t>
            </a:r>
            <a:r>
              <a:rPr lang="fr-BE" sz="2400" dirty="0"/>
              <a:t> to </a:t>
            </a:r>
            <a:r>
              <a:rPr lang="fr-BE" sz="2400" dirty="0" err="1"/>
              <a:t>redo</a:t>
            </a:r>
            <a:r>
              <a:rPr lang="fr-BE" sz="2400" dirty="0"/>
              <a:t>, </a:t>
            </a:r>
            <a:r>
              <a:rPr lang="fr-BE" sz="2400" dirty="0" err="1"/>
              <a:t>step</a:t>
            </a:r>
            <a:r>
              <a:rPr lang="fr-BE" sz="2400" dirty="0"/>
              <a:t> by </a:t>
            </a:r>
            <a:r>
              <a:rPr lang="fr-BE" sz="2400" dirty="0" err="1"/>
              <a:t>step</a:t>
            </a:r>
            <a:r>
              <a:rPr lang="fr-BE" sz="2400" dirty="0"/>
              <a:t>, </a:t>
            </a:r>
            <a:r>
              <a:rPr lang="fr-BE" sz="2400" dirty="0" err="1"/>
              <a:t>word</a:t>
            </a:r>
            <a:r>
              <a:rPr lang="fr-BE" sz="2400" dirty="0"/>
              <a:t> for </a:t>
            </a:r>
            <a:r>
              <a:rPr lang="fr-BE" sz="2400" dirty="0" err="1"/>
              <a:t>word</a:t>
            </a:r>
            <a:r>
              <a:rPr lang="fr-BE" sz="2400" dirty="0"/>
              <a:t>, the </a:t>
            </a:r>
            <a:r>
              <a:rPr lang="fr-BE" sz="2400" dirty="0" err="1"/>
              <a:t>path</a:t>
            </a:r>
            <a:r>
              <a:rPr lang="fr-BE" sz="2400" dirty="0"/>
              <a:t> of </a:t>
            </a:r>
            <a:r>
              <a:rPr lang="fr-BE" sz="2400" dirty="0" err="1"/>
              <a:t>someone</a:t>
            </a:r>
            <a:r>
              <a:rPr lang="fr-BE" sz="2400" dirty="0"/>
              <a:t> </a:t>
            </a:r>
            <a:r>
              <a:rPr lang="fr-BE" sz="2400" dirty="0" err="1"/>
              <a:t>else</a:t>
            </a:r>
            <a:r>
              <a:rPr lang="fr-BE" sz="2400" dirty="0"/>
              <a:t>. The </a:t>
            </a:r>
            <a:r>
              <a:rPr lang="fr-BE" sz="2400" dirty="0" err="1"/>
              <a:t>following</a:t>
            </a:r>
            <a:r>
              <a:rPr lang="fr-BE" sz="2400" dirty="0"/>
              <a:t> </a:t>
            </a:r>
            <a:r>
              <a:rPr lang="fr-BE" sz="2400" dirty="0" err="1"/>
              <a:t>is</a:t>
            </a:r>
            <a:r>
              <a:rPr lang="fr-BE" sz="2400" dirty="0"/>
              <a:t> </a:t>
            </a:r>
            <a:r>
              <a:rPr lang="fr-BE" sz="2400" dirty="0" err="1"/>
              <a:t>given</a:t>
            </a:r>
            <a:r>
              <a:rPr lang="fr-BE" sz="2400" dirty="0"/>
              <a:t>, to </a:t>
            </a:r>
            <a:r>
              <a:rPr lang="fr-BE" sz="2400" dirty="0" err="1"/>
              <a:t>speak</a:t>
            </a:r>
            <a:r>
              <a:rPr lang="fr-BE" sz="2400" dirty="0"/>
              <a:t> </a:t>
            </a:r>
            <a:r>
              <a:rPr lang="fr-BE" sz="2400" dirty="0" err="1"/>
              <a:t>like</a:t>
            </a:r>
            <a:r>
              <a:rPr lang="fr-BE" sz="2400" dirty="0"/>
              <a:t> </a:t>
            </a:r>
            <a:r>
              <a:rPr lang="fr-BE" sz="2400" dirty="0" err="1"/>
              <a:t>newspapers</a:t>
            </a:r>
            <a:r>
              <a:rPr lang="fr-BE" sz="2400" dirty="0"/>
              <a:t>, "</a:t>
            </a:r>
            <a:r>
              <a:rPr lang="fr-BE" sz="2400" dirty="0" err="1"/>
              <a:t>without</a:t>
            </a:r>
            <a:r>
              <a:rPr lang="fr-BE" sz="2400" dirty="0"/>
              <a:t> </a:t>
            </a:r>
            <a:r>
              <a:rPr lang="fr-BE" sz="2400" dirty="0" err="1"/>
              <a:t>prejudice</a:t>
            </a:r>
            <a:r>
              <a:rPr lang="fr-BE" sz="2400" dirty="0"/>
              <a:t>". </a:t>
            </a:r>
            <a:r>
              <a:rPr lang="fr-BE" sz="2400" dirty="0" err="1"/>
              <a:t>These</a:t>
            </a:r>
            <a:r>
              <a:rPr lang="fr-BE" sz="2400" dirty="0"/>
              <a:t> are </a:t>
            </a:r>
            <a:r>
              <a:rPr lang="fr-BE" sz="2400" dirty="0" err="1"/>
              <a:t>remarks</a:t>
            </a:r>
            <a:r>
              <a:rPr lang="fr-BE" sz="2400" dirty="0"/>
              <a:t>, </a:t>
            </a:r>
            <a:r>
              <a:rPr lang="fr-BE" sz="2400" dirty="0" err="1"/>
              <a:t>reflections</a:t>
            </a:r>
            <a:r>
              <a:rPr lang="fr-BE" sz="2400" dirty="0"/>
              <a:t> in the </a:t>
            </a:r>
            <a:r>
              <a:rPr lang="fr-BE" sz="2400" dirty="0" err="1"/>
              <a:t>margin</a:t>
            </a:r>
            <a:r>
              <a:rPr lang="fr-BE" sz="2400" dirty="0"/>
              <a:t> […]. Just </a:t>
            </a:r>
            <a:r>
              <a:rPr lang="fr-BE" sz="2400" dirty="0" err="1"/>
              <a:t>additional</a:t>
            </a:r>
            <a:r>
              <a:rPr lang="fr-BE" sz="2400" dirty="0"/>
              <a:t> information </a:t>
            </a:r>
            <a:r>
              <a:rPr lang="fr-BE" sz="2400" dirty="0" err="1"/>
              <a:t>simply</a:t>
            </a:r>
            <a:r>
              <a:rPr lang="fr-BE" sz="2400" dirty="0"/>
              <a:t> </a:t>
            </a:r>
            <a:r>
              <a:rPr lang="fr-BE" sz="2400" dirty="0" err="1"/>
              <a:t>entitled</a:t>
            </a:r>
            <a:r>
              <a:rPr lang="fr-BE" sz="2400" dirty="0"/>
              <a:t> </a:t>
            </a:r>
            <a:r>
              <a:rPr lang="fr-BE" sz="2400" dirty="0" err="1"/>
              <a:t>with</a:t>
            </a:r>
            <a:r>
              <a:rPr lang="fr-BE" sz="2400" dirty="0"/>
              <a:t> </a:t>
            </a:r>
            <a:r>
              <a:rPr lang="fr-BE" sz="2400" dirty="0" err="1"/>
              <a:t>this</a:t>
            </a:r>
            <a:r>
              <a:rPr lang="fr-BE" sz="2400" dirty="0"/>
              <a:t> </a:t>
            </a:r>
            <a:r>
              <a:rPr lang="fr-BE" sz="2400" dirty="0" err="1"/>
              <a:t>little</a:t>
            </a:r>
            <a:r>
              <a:rPr lang="fr-BE" sz="2400" dirty="0"/>
              <a:t> </a:t>
            </a:r>
            <a:r>
              <a:rPr lang="fr-BE" sz="2400" dirty="0" err="1"/>
              <a:t>symbol</a:t>
            </a:r>
            <a:r>
              <a:rPr lang="fr-BE" sz="2400" dirty="0"/>
              <a:t> </a:t>
            </a:r>
            <a:r>
              <a:rPr lang="fr-BE" sz="2400" dirty="0" err="1"/>
              <a:t>that</a:t>
            </a:r>
            <a:r>
              <a:rPr lang="fr-BE" sz="2400" dirty="0"/>
              <a:t> one </a:t>
            </a:r>
            <a:r>
              <a:rPr lang="fr-BE" sz="2400" dirty="0" err="1"/>
              <a:t>sometimes</a:t>
            </a:r>
            <a:r>
              <a:rPr lang="fr-BE" sz="2400" dirty="0"/>
              <a:t> </a:t>
            </a:r>
            <a:r>
              <a:rPr lang="fr-BE" sz="2400" dirty="0" err="1"/>
              <a:t>reads</a:t>
            </a:r>
            <a:r>
              <a:rPr lang="fr-BE" sz="2400" dirty="0"/>
              <a:t> in </a:t>
            </a:r>
            <a:r>
              <a:rPr lang="fr-BE" sz="2400" dirty="0" err="1"/>
              <a:t>translated</a:t>
            </a:r>
            <a:r>
              <a:rPr lang="fr-BE" sz="2400" dirty="0"/>
              <a:t> </a:t>
            </a:r>
            <a:r>
              <a:rPr lang="fr-BE" sz="2400" dirty="0" err="1"/>
              <a:t>works</a:t>
            </a:r>
            <a:r>
              <a:rPr lang="fr-BE" sz="2400" dirty="0"/>
              <a:t>: TN, </a:t>
            </a:r>
            <a:r>
              <a:rPr lang="fr-BE" sz="2400" dirty="0" err="1"/>
              <a:t>translator’s</a:t>
            </a:r>
            <a:r>
              <a:rPr lang="fr-BE" sz="2400" dirty="0"/>
              <a:t> notes</a:t>
            </a:r>
            <a:r>
              <a:rPr lang="fr-BE" sz="2400" dirty="0" smtClean="0"/>
              <a:t>.</a:t>
            </a:r>
            <a:endParaRPr lang="fr-BE" sz="2400" dirty="0"/>
          </a:p>
        </p:txBody>
      </p:sp>
    </p:spTree>
    <p:extLst>
      <p:ext uri="{BB962C8B-B14F-4D97-AF65-F5344CB8AC3E}">
        <p14:creationId xmlns:p14="http://schemas.microsoft.com/office/powerpoint/2010/main" val="312208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34033" y="1621220"/>
            <a:ext cx="8915400" cy="3777622"/>
          </a:xfrm>
        </p:spPr>
        <p:txBody>
          <a:bodyPr/>
          <a:lstStyle/>
          <a:p>
            <a:pPr marL="0" indent="0">
              <a:buNone/>
            </a:pPr>
            <a:r>
              <a:rPr lang="fr-BE" sz="2400" dirty="0"/>
              <a:t>To translate </a:t>
            </a:r>
            <a:r>
              <a:rPr lang="fr-BE" sz="2400" dirty="0" err="1"/>
              <a:t>these</a:t>
            </a:r>
            <a:r>
              <a:rPr lang="fr-BE" sz="2400" dirty="0"/>
              <a:t> passages </a:t>
            </a:r>
            <a:r>
              <a:rPr lang="fr-BE" sz="2400" dirty="0" err="1"/>
              <a:t>plunges</a:t>
            </a:r>
            <a:r>
              <a:rPr lang="fr-BE" sz="2400" dirty="0"/>
              <a:t> </a:t>
            </a:r>
            <a:r>
              <a:rPr lang="fr-BE" sz="2400" dirty="0" err="1"/>
              <a:t>you</a:t>
            </a:r>
            <a:r>
              <a:rPr lang="fr-BE" sz="2400" dirty="0"/>
              <a:t> </a:t>
            </a:r>
            <a:r>
              <a:rPr lang="fr-BE" sz="2400" dirty="0" err="1"/>
              <a:t>into</a:t>
            </a:r>
            <a:r>
              <a:rPr lang="fr-BE" sz="2400" dirty="0"/>
              <a:t> an </a:t>
            </a:r>
            <a:r>
              <a:rPr lang="fr-BE" sz="2400" dirty="0" err="1"/>
              <a:t>indescribable</a:t>
            </a:r>
            <a:r>
              <a:rPr lang="fr-BE" sz="2400" dirty="0"/>
              <a:t> </a:t>
            </a:r>
            <a:r>
              <a:rPr lang="fr-BE" sz="2400" dirty="0" err="1"/>
              <a:t>euphoria</a:t>
            </a:r>
            <a:r>
              <a:rPr lang="fr-BE" sz="2400" dirty="0"/>
              <a:t>. </a:t>
            </a:r>
            <a:r>
              <a:rPr lang="fr-BE" sz="2400" dirty="0" err="1"/>
              <a:t>Words</a:t>
            </a:r>
            <a:r>
              <a:rPr lang="fr-BE" sz="2400" dirty="0"/>
              <a:t> </a:t>
            </a:r>
            <a:r>
              <a:rPr lang="fr-BE" sz="2400" dirty="0" err="1"/>
              <a:t>spring</a:t>
            </a:r>
            <a:r>
              <a:rPr lang="fr-BE" sz="2400" dirty="0"/>
              <a:t> </a:t>
            </a:r>
            <a:r>
              <a:rPr lang="fr-BE" sz="2400" dirty="0" err="1"/>
              <a:t>from</a:t>
            </a:r>
            <a:r>
              <a:rPr lang="fr-BE" sz="2400" dirty="0"/>
              <a:t> </a:t>
            </a:r>
            <a:r>
              <a:rPr lang="fr-BE" sz="2400" dirty="0" err="1"/>
              <a:t>themselves</a:t>
            </a:r>
            <a:r>
              <a:rPr lang="fr-BE" sz="2400" dirty="0"/>
              <a:t>, as in </a:t>
            </a:r>
            <a:r>
              <a:rPr lang="fr-BE" sz="2400" dirty="0" err="1"/>
              <a:t>dreams</a:t>
            </a:r>
            <a:r>
              <a:rPr lang="fr-BE" sz="2400" dirty="0"/>
              <a:t>, love, </a:t>
            </a:r>
            <a:r>
              <a:rPr lang="fr-BE" sz="2400" dirty="0" err="1"/>
              <a:t>drunkenness</a:t>
            </a:r>
            <a:r>
              <a:rPr lang="fr-BE" sz="2400" dirty="0"/>
              <a:t>. </a:t>
            </a:r>
            <a:r>
              <a:rPr lang="fr-BE" sz="2400" dirty="0" err="1"/>
              <a:t>Only</a:t>
            </a:r>
            <a:r>
              <a:rPr lang="fr-BE" sz="2400" dirty="0"/>
              <a:t> the </a:t>
            </a:r>
            <a:r>
              <a:rPr lang="fr-BE" sz="2400" dirty="0" err="1"/>
              <a:t>smallest</a:t>
            </a:r>
            <a:r>
              <a:rPr lang="fr-BE" sz="2400" dirty="0"/>
              <a:t> </a:t>
            </a:r>
            <a:r>
              <a:rPr lang="fr-BE" sz="2400" dirty="0" err="1"/>
              <a:t>words</a:t>
            </a:r>
            <a:r>
              <a:rPr lang="fr-BE" sz="2400" dirty="0"/>
              <a:t>, the </a:t>
            </a:r>
            <a:r>
              <a:rPr lang="fr-BE" sz="2400" dirty="0" err="1"/>
              <a:t>most</a:t>
            </a:r>
            <a:r>
              <a:rPr lang="fr-BE" sz="2400" dirty="0"/>
              <a:t> </a:t>
            </a:r>
            <a:r>
              <a:rPr lang="fr-BE" sz="2400" dirty="0" err="1"/>
              <a:t>worn</a:t>
            </a:r>
            <a:r>
              <a:rPr lang="fr-BE" sz="2400" dirty="0"/>
              <a:t> </a:t>
            </a:r>
            <a:r>
              <a:rPr lang="fr-BE" sz="2400" dirty="0" err="1"/>
              <a:t>words</a:t>
            </a:r>
            <a:r>
              <a:rPr lang="fr-BE" sz="2400" dirty="0"/>
              <a:t> are large </a:t>
            </a:r>
            <a:r>
              <a:rPr lang="fr-BE" sz="2400" dirty="0" err="1"/>
              <a:t>enough</a:t>
            </a:r>
            <a:r>
              <a:rPr lang="fr-BE" sz="2400" dirty="0"/>
              <a:t>, rare </a:t>
            </a:r>
            <a:r>
              <a:rPr lang="fr-BE" sz="2400" dirty="0" err="1"/>
              <a:t>enough</a:t>
            </a:r>
            <a:r>
              <a:rPr lang="fr-BE" sz="2400" dirty="0"/>
              <a:t> to express </a:t>
            </a:r>
            <a:r>
              <a:rPr lang="fr-BE" sz="2400" dirty="0" err="1"/>
              <a:t>this</a:t>
            </a:r>
            <a:r>
              <a:rPr lang="fr-BE" sz="2400" dirty="0"/>
              <a:t> </a:t>
            </a:r>
            <a:r>
              <a:rPr lang="fr-BE" sz="2400" dirty="0" err="1"/>
              <a:t>universal</a:t>
            </a:r>
            <a:r>
              <a:rPr lang="fr-BE" sz="2400" dirty="0"/>
              <a:t> confusion of the </a:t>
            </a:r>
            <a:r>
              <a:rPr lang="fr-BE" sz="2400" dirty="0" err="1"/>
              <a:t>senses</a:t>
            </a:r>
            <a:r>
              <a:rPr lang="fr-BE" sz="2400" dirty="0"/>
              <a:t>, </a:t>
            </a:r>
            <a:r>
              <a:rPr lang="fr-BE" sz="2400" dirty="0" err="1"/>
              <a:t>this</a:t>
            </a:r>
            <a:r>
              <a:rPr lang="fr-BE" sz="2400" dirty="0"/>
              <a:t> </a:t>
            </a:r>
            <a:r>
              <a:rPr lang="fr-BE" sz="2400" dirty="0" err="1"/>
              <a:t>vigorous</a:t>
            </a:r>
            <a:r>
              <a:rPr lang="fr-BE" sz="2400" dirty="0"/>
              <a:t> and </a:t>
            </a:r>
            <a:r>
              <a:rPr lang="fr-BE" sz="2400" dirty="0" err="1"/>
              <a:t>effortless</a:t>
            </a:r>
            <a:r>
              <a:rPr lang="fr-BE" sz="2400" dirty="0"/>
              <a:t> </a:t>
            </a:r>
            <a:r>
              <a:rPr lang="fr-BE" sz="2400" dirty="0" err="1"/>
              <a:t>swimming</a:t>
            </a:r>
            <a:r>
              <a:rPr lang="fr-BE" sz="2400" dirty="0"/>
              <a:t> "out of time and out of the </a:t>
            </a:r>
            <a:r>
              <a:rPr lang="fr-BE" sz="2400" dirty="0" err="1"/>
              <a:t>paths</a:t>
            </a:r>
            <a:r>
              <a:rPr lang="fr-BE" sz="2400" dirty="0"/>
              <a:t> of life". And the </a:t>
            </a:r>
            <a:r>
              <a:rPr lang="fr-BE" sz="2400" dirty="0" err="1"/>
              <a:t>guardian</a:t>
            </a:r>
            <a:r>
              <a:rPr lang="fr-BE" sz="2400" dirty="0"/>
              <a:t> on the </a:t>
            </a:r>
            <a:r>
              <a:rPr lang="fr-BE" sz="2400" dirty="0" err="1"/>
              <a:t>bank</a:t>
            </a:r>
            <a:r>
              <a:rPr lang="fr-BE" sz="2400" dirty="0"/>
              <a:t> </a:t>
            </a:r>
            <a:r>
              <a:rPr lang="fr-BE" sz="2400" dirty="0" err="1"/>
              <a:t>may</a:t>
            </a:r>
            <a:r>
              <a:rPr lang="fr-BE" sz="2400" dirty="0"/>
              <a:t> </a:t>
            </a:r>
            <a:r>
              <a:rPr lang="fr-BE" sz="2400" dirty="0" err="1"/>
              <a:t>shout</a:t>
            </a:r>
            <a:r>
              <a:rPr lang="fr-BE" sz="2400" dirty="0"/>
              <a:t>, "Hey </a:t>
            </a:r>
            <a:r>
              <a:rPr lang="fr-BE" sz="2400" dirty="0" err="1"/>
              <a:t>there</a:t>
            </a:r>
            <a:r>
              <a:rPr lang="fr-BE" sz="2400" dirty="0"/>
              <a:t>! No </a:t>
            </a:r>
            <a:r>
              <a:rPr lang="fr-BE" sz="2400" dirty="0" err="1"/>
              <a:t>further</a:t>
            </a:r>
            <a:r>
              <a:rPr lang="fr-BE" sz="2400" dirty="0"/>
              <a:t>, </a:t>
            </a:r>
            <a:r>
              <a:rPr lang="fr-BE" sz="2400" dirty="0" err="1"/>
              <a:t>it's</a:t>
            </a:r>
            <a:r>
              <a:rPr lang="fr-BE" sz="2400" dirty="0"/>
              <a:t> </a:t>
            </a:r>
            <a:r>
              <a:rPr lang="fr-BE" sz="2400" dirty="0" err="1"/>
              <a:t>forbidden</a:t>
            </a:r>
            <a:r>
              <a:rPr lang="fr-BE" sz="2400" dirty="0"/>
              <a:t>!” You do not </a:t>
            </a:r>
            <a:r>
              <a:rPr lang="fr-BE" sz="2400" dirty="0" err="1"/>
              <a:t>hear</a:t>
            </a:r>
            <a:r>
              <a:rPr lang="fr-BE" sz="2400" dirty="0"/>
              <a:t> </a:t>
            </a:r>
            <a:r>
              <a:rPr lang="fr-BE" sz="2400" dirty="0" err="1"/>
              <a:t>anything</a:t>
            </a:r>
            <a:r>
              <a:rPr lang="fr-BE" sz="2400" dirty="0"/>
              <a:t>, </a:t>
            </a:r>
            <a:r>
              <a:rPr lang="fr-BE" sz="2400" dirty="0" err="1"/>
              <a:t>you</a:t>
            </a:r>
            <a:r>
              <a:rPr lang="fr-BE" sz="2400" dirty="0"/>
              <a:t> do not </a:t>
            </a:r>
            <a:r>
              <a:rPr lang="fr-BE" sz="2400" dirty="0" err="1"/>
              <a:t>see</a:t>
            </a:r>
            <a:r>
              <a:rPr lang="fr-BE" sz="2400" dirty="0"/>
              <a:t> </a:t>
            </a:r>
            <a:r>
              <a:rPr lang="fr-BE" sz="2400" dirty="0" err="1"/>
              <a:t>anything</a:t>
            </a:r>
            <a:r>
              <a:rPr lang="fr-BE" sz="2400" dirty="0"/>
              <a:t>, </a:t>
            </a:r>
            <a:r>
              <a:rPr lang="fr-BE" sz="2400" dirty="0" err="1"/>
              <a:t>you</a:t>
            </a:r>
            <a:r>
              <a:rPr lang="fr-BE" sz="2400" dirty="0"/>
              <a:t> go right on the "</a:t>
            </a:r>
            <a:r>
              <a:rPr lang="fr-BE" sz="2400" dirty="0" err="1"/>
              <a:t>sun</a:t>
            </a:r>
            <a:r>
              <a:rPr lang="fr-BE" sz="2400" dirty="0"/>
              <a:t> of the absence of </a:t>
            </a:r>
            <a:r>
              <a:rPr lang="fr-BE" sz="2400" dirty="0" err="1"/>
              <a:t>thought</a:t>
            </a:r>
            <a:r>
              <a:rPr lang="fr-BE" sz="2400" dirty="0"/>
              <a:t>" (...) </a:t>
            </a:r>
            <a:r>
              <a:rPr lang="fr-BE" sz="2400" dirty="0" err="1"/>
              <a:t>where</a:t>
            </a:r>
            <a:r>
              <a:rPr lang="fr-BE" sz="2400" dirty="0"/>
              <a:t> </a:t>
            </a:r>
            <a:r>
              <a:rPr lang="fr-BE" sz="2400" dirty="0" err="1"/>
              <a:t>everything</a:t>
            </a:r>
            <a:r>
              <a:rPr lang="fr-BE" sz="2400" dirty="0"/>
              <a:t> dissolves in the "oh" and the "ah" of the </a:t>
            </a:r>
            <a:r>
              <a:rPr lang="fr-BE" sz="2400" dirty="0" err="1"/>
              <a:t>mystical</a:t>
            </a:r>
            <a:r>
              <a:rPr lang="fr-BE" sz="2400" dirty="0"/>
              <a:t> </a:t>
            </a:r>
            <a:r>
              <a:rPr lang="fr-BE" sz="2400" dirty="0" err="1"/>
              <a:t>ejaculation</a:t>
            </a:r>
            <a:r>
              <a:rPr lang="fr-BE" sz="2400" dirty="0"/>
              <a:t>.</a:t>
            </a:r>
          </a:p>
          <a:p>
            <a:pPr marL="0" indent="0">
              <a:buNone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47798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738984" y="2133600"/>
            <a:ext cx="4313864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sz="2400" b="1" dirty="0" smtClean="0"/>
              <a:t>ALLOGRAPH</a:t>
            </a:r>
            <a:r>
              <a:rPr lang="fr-BE" sz="2400" dirty="0" smtClean="0"/>
              <a:t> </a:t>
            </a:r>
            <a:r>
              <a:rPr lang="fr-BE" sz="2400" dirty="0" err="1" smtClean="0"/>
              <a:t>preface</a:t>
            </a:r>
            <a:endParaRPr lang="fr-BE" sz="2400" dirty="0" smtClean="0"/>
          </a:p>
          <a:p>
            <a:pPr marL="0" indent="0">
              <a:buNone/>
            </a:pPr>
            <a:r>
              <a:rPr lang="fr-BE" sz="2200" dirty="0" smtClean="0"/>
              <a:t>(about the </a:t>
            </a:r>
            <a:r>
              <a:rPr lang="fr-BE" sz="2200" dirty="0" err="1" smtClean="0"/>
              <a:t>work</a:t>
            </a:r>
            <a:r>
              <a:rPr lang="fr-BE" sz="2200" dirty="0" smtClean="0"/>
              <a:t> of </a:t>
            </a:r>
            <a:r>
              <a:rPr lang="fr-BE" sz="2200" dirty="0" err="1" smtClean="0"/>
              <a:t>someone</a:t>
            </a:r>
            <a:r>
              <a:rPr lang="fr-BE" sz="2200" dirty="0" smtClean="0"/>
              <a:t> </a:t>
            </a:r>
            <a:r>
              <a:rPr lang="fr-BE" sz="2200" dirty="0" err="1" smtClean="0"/>
              <a:t>else</a:t>
            </a:r>
            <a:r>
              <a:rPr lang="fr-BE" sz="2200" dirty="0" smtClean="0"/>
              <a:t>) 	</a:t>
            </a:r>
            <a:endParaRPr lang="fr-BE" sz="22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7878136" y="2133600"/>
            <a:ext cx="4313864" cy="3777622"/>
          </a:xfrm>
        </p:spPr>
        <p:txBody>
          <a:bodyPr/>
          <a:lstStyle/>
          <a:p>
            <a:pPr marL="0" indent="0">
              <a:buNone/>
            </a:pPr>
            <a:r>
              <a:rPr lang="fr-BE" sz="2400" b="1" dirty="0" smtClean="0"/>
              <a:t>AUCTORIAL</a:t>
            </a:r>
            <a:r>
              <a:rPr lang="fr-BE" sz="2400" dirty="0" smtClean="0"/>
              <a:t> </a:t>
            </a:r>
            <a:r>
              <a:rPr lang="fr-BE" sz="2400" dirty="0" err="1" smtClean="0"/>
              <a:t>preface</a:t>
            </a:r>
            <a:endParaRPr lang="fr-BE" sz="2400" dirty="0" smtClean="0"/>
          </a:p>
          <a:p>
            <a:pPr marL="0" indent="0">
              <a:buNone/>
            </a:pPr>
            <a:r>
              <a:rPr lang="fr-BE" sz="2200" dirty="0" smtClean="0"/>
              <a:t>(about </a:t>
            </a:r>
            <a:r>
              <a:rPr lang="fr-BE" sz="2200" dirty="0" err="1" smtClean="0"/>
              <a:t>one’s</a:t>
            </a:r>
            <a:r>
              <a:rPr lang="fr-BE" sz="2200" dirty="0" smtClean="0"/>
              <a:t> </a:t>
            </a:r>
            <a:r>
              <a:rPr lang="fr-BE" sz="2200" dirty="0" err="1" smtClean="0"/>
              <a:t>own</a:t>
            </a:r>
            <a:r>
              <a:rPr lang="fr-BE" sz="2200" dirty="0" smtClean="0"/>
              <a:t> </a:t>
            </a:r>
            <a:r>
              <a:rPr lang="fr-BE" sz="2200" dirty="0" err="1" smtClean="0"/>
              <a:t>work</a:t>
            </a:r>
            <a:r>
              <a:rPr lang="fr-BE" sz="2200" dirty="0" smtClean="0"/>
              <a:t>)</a:t>
            </a:r>
            <a:endParaRPr lang="fr-BE" sz="2200" dirty="0"/>
          </a:p>
          <a:p>
            <a:endParaRPr lang="fr-BE" dirty="0"/>
          </a:p>
        </p:txBody>
      </p:sp>
      <p:sp>
        <p:nvSpPr>
          <p:cNvPr id="2" name="Flèche droite 1"/>
          <p:cNvSpPr/>
          <p:nvPr/>
        </p:nvSpPr>
        <p:spPr>
          <a:xfrm>
            <a:off x="6578801" y="2133600"/>
            <a:ext cx="886691" cy="568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274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of the exploratory </a:t>
            </a:r>
            <a:r>
              <a:rPr lang="en-US" dirty="0" smtClean="0"/>
              <a:t>research</a:t>
            </a:r>
            <a:r>
              <a:rPr lang="en-US" dirty="0"/>
              <a:t/>
            </a:r>
            <a:br>
              <a:rPr lang="en-US" dirty="0"/>
            </a:b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Less than 5</a:t>
            </a:r>
            <a:r>
              <a:rPr lang="en-US" sz="2400" dirty="0"/>
              <a:t>% of </a:t>
            </a:r>
            <a:r>
              <a:rPr lang="en-US" sz="2400" dirty="0" smtClean="0"/>
              <a:t>translators’ prefaces are </a:t>
            </a:r>
            <a:r>
              <a:rPr lang="en-US" sz="2400" dirty="0" smtClean="0"/>
              <a:t>used </a:t>
            </a:r>
            <a:r>
              <a:rPr lang="en-US" sz="2400" dirty="0" smtClean="0"/>
              <a:t>to talk about translation</a:t>
            </a:r>
          </a:p>
          <a:p>
            <a:pPr marL="0" indent="0">
              <a:buNone/>
            </a:pPr>
            <a:endParaRPr lang="en-US" sz="2400" dirty="0"/>
          </a:p>
          <a:p>
            <a:pPr marL="720000" indent="0">
              <a:buNone/>
            </a:pPr>
            <a:r>
              <a:rPr lang="en-US" sz="2400" dirty="0" smtClean="0"/>
              <a:t>	Several functions:</a:t>
            </a:r>
          </a:p>
          <a:p>
            <a:pPr marL="1291500" lvl="1" indent="-457200">
              <a:buFont typeface="+mj-lt"/>
              <a:buAutoNum type="arabicPeriod"/>
            </a:pPr>
            <a:r>
              <a:rPr lang="en-US" sz="2200" dirty="0"/>
              <a:t>to justify choices</a:t>
            </a:r>
          </a:p>
          <a:p>
            <a:pPr marL="1291500" lvl="1" indent="-457200">
              <a:buFont typeface="+mj-lt"/>
              <a:buAutoNum type="arabicPeriod"/>
            </a:pPr>
            <a:r>
              <a:rPr lang="en-US" sz="2200" dirty="0"/>
              <a:t>to recall the limits of translation </a:t>
            </a:r>
          </a:p>
          <a:p>
            <a:pPr marL="1291500" lvl="1" indent="-457200">
              <a:buFont typeface="+mj-lt"/>
              <a:buAutoNum type="arabicPeriod"/>
            </a:pPr>
            <a:r>
              <a:rPr lang="en-US" sz="2200" dirty="0"/>
              <a:t>to stand out from a previous translation</a:t>
            </a:r>
            <a:endParaRPr lang="fr-BE" sz="22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4779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Invisibility</a:t>
            </a:r>
            <a:r>
              <a:rPr lang="fr-BE" dirty="0" smtClean="0"/>
              <a:t> as a </a:t>
            </a:r>
            <a:r>
              <a:rPr lang="fr-BE" dirty="0" err="1" smtClean="0"/>
              <a:t>commonplace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sz="2400" dirty="0" smtClean="0"/>
              <a:t>Juliane </a:t>
            </a:r>
            <a:r>
              <a:rPr lang="fr-BE" sz="2400" dirty="0" err="1" smtClean="0"/>
              <a:t>House’s</a:t>
            </a:r>
            <a:r>
              <a:rPr lang="fr-BE" sz="2400" dirty="0" smtClean="0"/>
              <a:t> </a:t>
            </a:r>
            <a:r>
              <a:rPr lang="en-BZ" sz="2400" dirty="0" smtClean="0"/>
              <a:t>“</a:t>
            </a:r>
            <a:r>
              <a:rPr lang="fr-BE" sz="2400" dirty="0" err="1" smtClean="0"/>
              <a:t>covert</a:t>
            </a:r>
            <a:r>
              <a:rPr lang="fr-BE" sz="2400" dirty="0" smtClean="0"/>
              <a:t> translation</a:t>
            </a:r>
            <a:r>
              <a:rPr lang="en-IE" sz="2400" dirty="0" smtClean="0"/>
              <a:t>” (1970s)</a:t>
            </a:r>
          </a:p>
          <a:p>
            <a:pPr algn="just"/>
            <a:r>
              <a:rPr lang="en-GB" sz="2400" dirty="0"/>
              <a:t>Georges </a:t>
            </a:r>
            <a:r>
              <a:rPr lang="en-GB" sz="2400" dirty="0" err="1"/>
              <a:t>Mounin</a:t>
            </a:r>
            <a:r>
              <a:rPr lang="en-GB" sz="2400" dirty="0"/>
              <a:t> and his “</a:t>
            </a:r>
            <a:r>
              <a:rPr lang="en-GB" sz="2400" dirty="0" err="1"/>
              <a:t>verres</a:t>
            </a:r>
            <a:r>
              <a:rPr lang="en-GB" sz="2400" dirty="0"/>
              <a:t> </a:t>
            </a:r>
            <a:r>
              <a:rPr lang="en-GB" sz="2400" dirty="0" err="1"/>
              <a:t>transparents</a:t>
            </a:r>
            <a:r>
              <a:rPr lang="en-GB" sz="2400" dirty="0" smtClean="0"/>
              <a:t>” (1950s) </a:t>
            </a:r>
          </a:p>
          <a:p>
            <a:pPr algn="just"/>
            <a:r>
              <a:rPr lang="en-GB" sz="2400" dirty="0"/>
              <a:t>a metaphor already used by </a:t>
            </a:r>
            <a:r>
              <a:rPr lang="en-GB" sz="2400" dirty="0" smtClean="0"/>
              <a:t>Gogol to </a:t>
            </a:r>
            <a:r>
              <a:rPr lang="en-GB" sz="2400" dirty="0"/>
              <a:t>define a translational </a:t>
            </a:r>
            <a:r>
              <a:rPr lang="en-GB" sz="2400" dirty="0" smtClean="0"/>
              <a:t>ideal (</a:t>
            </a:r>
            <a:r>
              <a:rPr lang="en-GB" sz="2400" dirty="0"/>
              <a:t>19</a:t>
            </a:r>
            <a:r>
              <a:rPr lang="en-GB" sz="2400" baseline="30000" dirty="0"/>
              <a:t>th</a:t>
            </a:r>
            <a:r>
              <a:rPr lang="en-GB" sz="2400" dirty="0"/>
              <a:t> century</a:t>
            </a:r>
            <a:r>
              <a:rPr lang="en-GB" sz="2400" dirty="0" smtClean="0"/>
              <a:t>)</a:t>
            </a:r>
            <a:r>
              <a:rPr lang="en-GB" sz="2400" dirty="0" smtClean="0"/>
              <a:t>: </a:t>
            </a:r>
          </a:p>
          <a:p>
            <a:pPr marL="0" indent="0" algn="just">
              <a:buNone/>
            </a:pPr>
            <a:r>
              <a:rPr lang="en-GB" sz="2400" dirty="0" smtClean="0"/>
              <a:t>	</a:t>
            </a:r>
          </a:p>
          <a:p>
            <a:pPr marL="0" indent="0" algn="just">
              <a:buNone/>
            </a:pPr>
            <a:r>
              <a:rPr lang="en-GB" sz="2400" dirty="0"/>
              <a:t>	</a:t>
            </a:r>
            <a:r>
              <a:rPr lang="en-GB" sz="2400" dirty="0" smtClean="0"/>
              <a:t>“</a:t>
            </a:r>
            <a:r>
              <a:rPr lang="en-GB" sz="2400" dirty="0"/>
              <a:t>To become a pane of glass so transparent we in fact believe there </a:t>
            </a:r>
            <a:r>
              <a:rPr lang="en-GB" sz="2400" dirty="0" smtClean="0"/>
              <a:t>	is </a:t>
            </a:r>
            <a:r>
              <a:rPr lang="en-GB" sz="2400" dirty="0"/>
              <a:t>no glass there at all</a:t>
            </a:r>
            <a:r>
              <a:rPr lang="en-GB" sz="2400" dirty="0" smtClean="0"/>
              <a:t>”</a:t>
            </a:r>
            <a:endParaRPr lang="fr-BE" sz="2400" dirty="0"/>
          </a:p>
        </p:txBody>
      </p:sp>
    </p:spTree>
    <p:extLst>
      <p:ext uri="{BB962C8B-B14F-4D97-AF65-F5344CB8AC3E}">
        <p14:creationId xmlns:p14="http://schemas.microsoft.com/office/powerpoint/2010/main" val="60868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In the Archives of Günter Grass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17319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Six </a:t>
            </a:r>
            <a:r>
              <a:rPr lang="fr-BE" dirty="0" err="1" smtClean="0"/>
              <a:t>months</a:t>
            </a:r>
            <a:r>
              <a:rPr lang="fr-BE" dirty="0" smtClean="0"/>
              <a:t> in the archives</a:t>
            </a:r>
            <a:endParaRPr lang="fr-BE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to </a:t>
            </a:r>
            <a:r>
              <a:rPr lang="en-US" sz="2400" dirty="0"/>
              <a:t>analyze the collaboration between the author and his </a:t>
            </a:r>
            <a:r>
              <a:rPr lang="en-US" sz="2400" dirty="0" smtClean="0"/>
              <a:t>translators</a:t>
            </a:r>
            <a:endParaRPr lang="en-US" sz="2400" dirty="0" smtClean="0"/>
          </a:p>
          <a:p>
            <a:r>
              <a:rPr lang="en-US" sz="2400" dirty="0" smtClean="0"/>
              <a:t>a </a:t>
            </a:r>
            <a:r>
              <a:rPr lang="en-US" sz="2400" dirty="0"/>
              <a:t>chapter of the book </a:t>
            </a:r>
            <a:r>
              <a:rPr lang="en-US" sz="2400" i="1" dirty="0"/>
              <a:t>Collaborative Translation</a:t>
            </a:r>
            <a:r>
              <a:rPr lang="en-US" sz="2400" dirty="0"/>
              <a:t> </a:t>
            </a:r>
            <a:r>
              <a:rPr lang="en-US" sz="2400" dirty="0" smtClean="0"/>
              <a:t>(2017) «</a:t>
            </a:r>
            <a:r>
              <a:rPr lang="en-US" sz="2400" dirty="0"/>
              <a:t> Günter Grass and his translators: from a collaborative dynamic to a controlling apparatus? »</a:t>
            </a:r>
            <a:endParaRPr lang="en-US" sz="2400" dirty="0" smtClean="0"/>
          </a:p>
          <a:p>
            <a:endParaRPr lang="fr-BE" dirty="0"/>
          </a:p>
        </p:txBody>
      </p:sp>
      <p:pic>
        <p:nvPicPr>
          <p:cNvPr id="12" name="Espace réservé du contenu 1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197" y="2125663"/>
            <a:ext cx="2563594" cy="3778250"/>
          </a:xfrm>
        </p:spPr>
      </p:pic>
    </p:spTree>
    <p:extLst>
      <p:ext uri="{BB962C8B-B14F-4D97-AF65-F5344CB8AC3E}">
        <p14:creationId xmlns:p14="http://schemas.microsoft.com/office/powerpoint/2010/main" val="397050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Working</a:t>
            </a:r>
            <a:r>
              <a:rPr lang="fr-BE" dirty="0" smtClean="0"/>
              <a:t> </a:t>
            </a:r>
            <a:r>
              <a:rPr lang="fr-BE" dirty="0" err="1" smtClean="0"/>
              <a:t>seminars</a:t>
            </a:r>
            <a:endParaRPr lang="fr-BE" dirty="0"/>
          </a:p>
        </p:txBody>
      </p:sp>
      <p:pic>
        <p:nvPicPr>
          <p:cNvPr id="2" name="Espace réservé du contenu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657" y="1633944"/>
            <a:ext cx="6420591" cy="4277906"/>
          </a:xfrm>
        </p:spPr>
      </p:pic>
    </p:spTree>
    <p:extLst>
      <p:ext uri="{BB962C8B-B14F-4D97-AF65-F5344CB8AC3E}">
        <p14:creationId xmlns:p14="http://schemas.microsoft.com/office/powerpoint/2010/main" val="392137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The first </a:t>
            </a:r>
            <a:r>
              <a:rPr lang="en-GB" sz="2400" dirty="0" smtClean="0"/>
              <a:t>in </a:t>
            </a:r>
            <a:r>
              <a:rPr lang="en-GB" sz="2400" dirty="0"/>
              <a:t>1978: </a:t>
            </a:r>
            <a:r>
              <a:rPr lang="en-GB" sz="2400" dirty="0" smtClean="0"/>
              <a:t>five </a:t>
            </a:r>
            <a:r>
              <a:rPr lang="en-GB" sz="2400" dirty="0"/>
              <a:t>days with nine </a:t>
            </a:r>
            <a:r>
              <a:rPr lang="en-GB" sz="2400" dirty="0" smtClean="0"/>
              <a:t>translators</a:t>
            </a:r>
          </a:p>
          <a:p>
            <a:r>
              <a:rPr lang="en-GB" sz="2400" dirty="0" smtClean="0"/>
              <a:t>an </a:t>
            </a:r>
            <a:r>
              <a:rPr lang="en-GB" sz="2400" dirty="0"/>
              <a:t>“Experiment” (Grass), both in the sense of an “experimentation” </a:t>
            </a:r>
            <a:r>
              <a:rPr lang="en-GB" sz="2400" dirty="0" smtClean="0"/>
              <a:t>and </a:t>
            </a:r>
            <a:r>
              <a:rPr lang="en-GB" sz="2400" dirty="0"/>
              <a:t>of a daring </a:t>
            </a:r>
            <a:r>
              <a:rPr lang="en-GB" sz="2400" dirty="0" smtClean="0"/>
              <a:t>attempt</a:t>
            </a:r>
            <a:endParaRPr lang="en-GB" sz="2400" dirty="0"/>
          </a:p>
          <a:p>
            <a:r>
              <a:rPr lang="en-GB" sz="2400" dirty="0" smtClean="0"/>
              <a:t>a </a:t>
            </a:r>
            <a:r>
              <a:rPr lang="en-GB" sz="2400" dirty="0"/>
              <a:t>seminar for each novel, up until </a:t>
            </a:r>
            <a:r>
              <a:rPr lang="en-GB" sz="2400" i="1" dirty="0" err="1"/>
              <a:t>Grimms</a:t>
            </a:r>
            <a:r>
              <a:rPr lang="en-GB" sz="2400" i="1" dirty="0"/>
              <a:t> </a:t>
            </a:r>
            <a:r>
              <a:rPr lang="en-GB" sz="2400" i="1" dirty="0" err="1"/>
              <a:t>Wörter</a:t>
            </a:r>
            <a:r>
              <a:rPr lang="en-GB" sz="2400" i="1" dirty="0"/>
              <a:t> </a:t>
            </a:r>
            <a:r>
              <a:rPr lang="en-GB" sz="2400" dirty="0"/>
              <a:t>in </a:t>
            </a:r>
            <a:r>
              <a:rPr lang="en-GB" sz="2400" dirty="0" smtClean="0"/>
              <a:t>2011</a:t>
            </a:r>
          </a:p>
          <a:p>
            <a:r>
              <a:rPr lang="en-GB" sz="2400" dirty="0"/>
              <a:t>among </a:t>
            </a:r>
            <a:r>
              <a:rPr lang="en-GB" sz="2400" dirty="0" smtClean="0"/>
              <a:t>Grass’ “most </a:t>
            </a:r>
            <a:r>
              <a:rPr lang="en-GB" sz="2400" dirty="0"/>
              <a:t>rewarding professional </a:t>
            </a:r>
            <a:r>
              <a:rPr lang="en-GB" sz="2400" dirty="0" smtClean="0"/>
              <a:t>experiences”</a:t>
            </a:r>
            <a:endParaRPr lang="fr-BE" sz="2400" dirty="0"/>
          </a:p>
          <a:p>
            <a:endParaRPr lang="fr-BE" sz="2400" dirty="0"/>
          </a:p>
        </p:txBody>
      </p:sp>
    </p:spTree>
    <p:extLst>
      <p:ext uri="{BB962C8B-B14F-4D97-AF65-F5344CB8AC3E}">
        <p14:creationId xmlns:p14="http://schemas.microsoft.com/office/powerpoint/2010/main" val="411952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Enthusiastic</a:t>
            </a:r>
            <a:r>
              <a:rPr lang="fr-BE" dirty="0" smtClean="0"/>
              <a:t> translators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2002, </a:t>
            </a:r>
            <a:r>
              <a:rPr lang="en-GB" sz="2400" dirty="0" smtClean="0"/>
              <a:t>on </a:t>
            </a:r>
            <a:r>
              <a:rPr lang="en-GB" sz="2400" dirty="0"/>
              <a:t>the occasion of </a:t>
            </a:r>
            <a:r>
              <a:rPr lang="en-GB" sz="2400" dirty="0" smtClean="0"/>
              <a:t>Grass’s 75</a:t>
            </a:r>
            <a:r>
              <a:rPr lang="en-GB" sz="2400" baseline="30000" dirty="0" smtClean="0"/>
              <a:t>th</a:t>
            </a:r>
            <a:r>
              <a:rPr lang="en-GB" sz="2400" dirty="0" smtClean="0"/>
              <a:t> birthday</a:t>
            </a:r>
            <a:endParaRPr lang="en-GB" sz="2400" i="1" dirty="0" smtClean="0"/>
          </a:p>
          <a:p>
            <a:r>
              <a:rPr lang="en-GB" sz="2400" dirty="0" smtClean="0"/>
              <a:t>featuring about 30 texts</a:t>
            </a:r>
            <a:r>
              <a:rPr lang="en-GB" sz="2400" dirty="0"/>
              <a:t>, in which </a:t>
            </a:r>
            <a:r>
              <a:rPr lang="en-GB" sz="2400" dirty="0" smtClean="0"/>
              <a:t>the </a:t>
            </a:r>
            <a:r>
              <a:rPr lang="en-GB" sz="2400" dirty="0"/>
              <a:t>translators </a:t>
            </a:r>
            <a:r>
              <a:rPr lang="en-GB" sz="2400" dirty="0" smtClean="0"/>
              <a:t>speak </a:t>
            </a:r>
            <a:r>
              <a:rPr lang="en-GB" sz="2400" dirty="0"/>
              <a:t>about their work, in a format they have chosen</a:t>
            </a:r>
            <a:endParaRPr lang="fr-BE" sz="2400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935" y="2125663"/>
            <a:ext cx="2554117" cy="3778250"/>
          </a:xfrm>
        </p:spPr>
      </p:pic>
    </p:spTree>
    <p:extLst>
      <p:ext uri="{BB962C8B-B14F-4D97-AF65-F5344CB8AC3E}">
        <p14:creationId xmlns:p14="http://schemas.microsoft.com/office/powerpoint/2010/main" val="6912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err="1" smtClean="0"/>
              <a:t>Bruna</a:t>
            </a:r>
            <a:r>
              <a:rPr lang="en-GB" sz="2400" dirty="0" smtClean="0"/>
              <a:t> </a:t>
            </a:r>
            <a:r>
              <a:rPr lang="en-GB" sz="2400" dirty="0" smtClean="0"/>
              <a:t>Bianchi: </a:t>
            </a:r>
            <a:r>
              <a:rPr lang="en-GB" sz="2400" dirty="0"/>
              <a:t>“Never have translators been happier than we </a:t>
            </a:r>
            <a:r>
              <a:rPr lang="en-GB" sz="2400" dirty="0" smtClean="0"/>
              <a:t>were”</a:t>
            </a:r>
          </a:p>
          <a:p>
            <a:r>
              <a:rPr lang="en-GB" sz="2400" dirty="0" err="1" smtClean="0"/>
              <a:t>Pilar</a:t>
            </a:r>
            <a:r>
              <a:rPr lang="en-GB" sz="2400" dirty="0" smtClean="0"/>
              <a:t> </a:t>
            </a:r>
            <a:r>
              <a:rPr lang="en-GB" sz="2400" dirty="0" err="1"/>
              <a:t>Estelrich</a:t>
            </a:r>
            <a:r>
              <a:rPr lang="en-GB" sz="2400" dirty="0"/>
              <a:t> </a:t>
            </a:r>
            <a:r>
              <a:rPr lang="en-GB" sz="2400" dirty="0" smtClean="0"/>
              <a:t>Arce: Grass </a:t>
            </a:r>
            <a:r>
              <a:rPr lang="en-GB" sz="2400" dirty="0"/>
              <a:t>as a new patron of </a:t>
            </a:r>
            <a:r>
              <a:rPr lang="en-GB" sz="2400" dirty="0" smtClean="0"/>
              <a:t>translators</a:t>
            </a:r>
          </a:p>
          <a:p>
            <a:r>
              <a:rPr lang="en-GB" sz="2400" dirty="0" smtClean="0"/>
              <a:t>Recurrent image of the “family”</a:t>
            </a:r>
          </a:p>
        </p:txBody>
      </p:sp>
    </p:spTree>
    <p:extLst>
      <p:ext uri="{BB962C8B-B14F-4D97-AF65-F5344CB8AC3E}">
        <p14:creationId xmlns:p14="http://schemas.microsoft.com/office/powerpoint/2010/main" val="113537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Nevertheless raising questions 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What </a:t>
            </a:r>
            <a:r>
              <a:rPr lang="en-GB" sz="2400" dirty="0"/>
              <a:t>mode of collaboration was practised in these seminars? </a:t>
            </a:r>
            <a:endParaRPr lang="en-GB" sz="2400" dirty="0" smtClean="0"/>
          </a:p>
          <a:p>
            <a:r>
              <a:rPr lang="en-GB" sz="2400" dirty="0" smtClean="0"/>
              <a:t>What </a:t>
            </a:r>
            <a:r>
              <a:rPr lang="en-GB" sz="2400" dirty="0"/>
              <a:t>are the stakes of this dynamic, besides the improvement of the quality of the translations themselves? </a:t>
            </a:r>
            <a:endParaRPr lang="fr-BE" sz="2400" dirty="0"/>
          </a:p>
          <a:p>
            <a:pPr marL="0" indent="0">
              <a:buNone/>
            </a:pPr>
            <a:endParaRPr lang="fr-BE" sz="2400" dirty="0"/>
          </a:p>
        </p:txBody>
      </p:sp>
    </p:spTree>
    <p:extLst>
      <p:ext uri="{BB962C8B-B14F-4D97-AF65-F5344CB8AC3E}">
        <p14:creationId xmlns:p14="http://schemas.microsoft.com/office/powerpoint/2010/main" val="171256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retracing </a:t>
            </a:r>
            <a:r>
              <a:rPr lang="en-GB" dirty="0"/>
              <a:t>the process </a:t>
            </a:r>
            <a:r>
              <a:rPr lang="en-GB" dirty="0" smtClean="0"/>
              <a:t>and evaluating </a:t>
            </a:r>
            <a:r>
              <a:rPr lang="en-GB" dirty="0"/>
              <a:t>its result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correspondences </a:t>
            </a:r>
            <a:r>
              <a:rPr lang="en-GB" sz="2400" dirty="0"/>
              <a:t>and </a:t>
            </a:r>
            <a:r>
              <a:rPr lang="en-GB" sz="2400" dirty="0" smtClean="0"/>
              <a:t>detailed protocols </a:t>
            </a:r>
            <a:r>
              <a:rPr lang="en-GB" sz="2400" dirty="0"/>
              <a:t>kept in the archives</a:t>
            </a:r>
            <a:r>
              <a:rPr lang="en-GB" sz="2400" i="1" dirty="0"/>
              <a:t> </a:t>
            </a:r>
            <a:endParaRPr lang="en-GB" sz="2400" dirty="0" smtClean="0"/>
          </a:p>
          <a:p>
            <a:r>
              <a:rPr lang="en-GB" sz="2400" dirty="0" smtClean="0"/>
              <a:t>comparisons </a:t>
            </a:r>
            <a:r>
              <a:rPr lang="en-GB" sz="2400" dirty="0"/>
              <a:t>between Grass’s original and several translations (in English, French and Dutch</a:t>
            </a:r>
            <a:r>
              <a:rPr lang="en-GB" sz="2400" dirty="0" smtClean="0"/>
              <a:t>)</a:t>
            </a:r>
            <a:endParaRPr lang="fr-BE" sz="2400" dirty="0"/>
          </a:p>
        </p:txBody>
      </p:sp>
    </p:spTree>
    <p:extLst>
      <p:ext uri="{BB962C8B-B14F-4D97-AF65-F5344CB8AC3E}">
        <p14:creationId xmlns:p14="http://schemas.microsoft.com/office/powerpoint/2010/main" val="44411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Contribution to the extra-textual </a:t>
            </a:r>
            <a:r>
              <a:rPr lang="en-GB" dirty="0"/>
              <a:t>visibility</a:t>
            </a:r>
            <a:endParaRPr lang="fr-BE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0686">
            <a:off x="5033750" y="1649631"/>
            <a:ext cx="6657508" cy="326738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3982">
            <a:off x="2075138" y="2267645"/>
            <a:ext cx="5575266" cy="307140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9748">
            <a:off x="5604584" y="3446890"/>
            <a:ext cx="4455578" cy="341104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0306">
            <a:off x="4896947" y="3494436"/>
            <a:ext cx="3238952" cy="547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20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Inspiring</a:t>
            </a:r>
            <a:r>
              <a:rPr lang="fr-BE" dirty="0" smtClean="0"/>
              <a:t>?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s</a:t>
            </a:r>
            <a:r>
              <a:rPr lang="en-GB" sz="2400" dirty="0" smtClean="0"/>
              <a:t>ince 2007 the </a:t>
            </a:r>
            <a:r>
              <a:rPr lang="en-GB" sz="2400" i="1" dirty="0" err="1" smtClean="0"/>
              <a:t>Europäisches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Übersetzer-Kollegium</a:t>
            </a:r>
            <a:r>
              <a:rPr lang="en-GB" sz="2400" i="1" dirty="0" smtClean="0"/>
              <a:t> </a:t>
            </a:r>
            <a:r>
              <a:rPr lang="en-GB" sz="2400" dirty="0" smtClean="0"/>
              <a:t>in </a:t>
            </a:r>
            <a:r>
              <a:rPr lang="en-GB" sz="2400" dirty="0" err="1" smtClean="0"/>
              <a:t>Straelen</a:t>
            </a:r>
            <a:endParaRPr lang="fr-BE" sz="24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since </a:t>
            </a:r>
            <a:r>
              <a:rPr lang="en-GB" sz="2400" dirty="0" smtClean="0"/>
              <a:t>2000 </a:t>
            </a:r>
            <a:r>
              <a:rPr lang="en-GB" sz="2400" dirty="0" smtClean="0"/>
              <a:t>Jean-Philippe Toussaint </a:t>
            </a:r>
            <a:r>
              <a:rPr lang="en-GB" sz="2400" dirty="0" smtClean="0"/>
              <a:t>in </a:t>
            </a:r>
            <a:r>
              <a:rPr lang="en-GB" sz="2400" dirty="0" err="1" smtClean="0"/>
              <a:t>Seneffe</a:t>
            </a:r>
            <a:r>
              <a:rPr lang="en-GB" sz="2400" dirty="0" smtClean="0"/>
              <a:t> (Belgium)</a:t>
            </a:r>
            <a:endParaRPr lang="fr-BE" sz="24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682" y="3630130"/>
            <a:ext cx="5980931" cy="135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74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Lawrence </a:t>
            </a:r>
            <a:r>
              <a:rPr lang="fr-BE" dirty="0" err="1" smtClean="0"/>
              <a:t>Venuti</a:t>
            </a:r>
            <a:r>
              <a:rPr lang="fr-BE" dirty="0" smtClean="0"/>
              <a:t> 1995</a:t>
            </a:r>
            <a:endParaRPr lang="fr-BE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623" y="2133600"/>
            <a:ext cx="2446416" cy="3778250"/>
          </a:xfrm>
        </p:spPr>
      </p:pic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011" y="2133600"/>
            <a:ext cx="3046976" cy="3778250"/>
          </a:xfrm>
        </p:spPr>
      </p:pic>
    </p:spTree>
    <p:extLst>
      <p:ext uri="{BB962C8B-B14F-4D97-AF65-F5344CB8AC3E}">
        <p14:creationId xmlns:p14="http://schemas.microsoft.com/office/powerpoint/2010/main" val="31244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9428617" cy="1468800"/>
          </a:xfrm>
        </p:spPr>
        <p:txBody>
          <a:bodyPr/>
          <a:lstStyle/>
          <a:p>
            <a:r>
              <a:rPr lang="fr-BE" dirty="0"/>
              <a:t>A</a:t>
            </a:r>
            <a:r>
              <a:rPr lang="fr-BE" dirty="0" smtClean="0"/>
              <a:t>bout the </a:t>
            </a:r>
            <a:r>
              <a:rPr lang="fr-BE" dirty="0" err="1" smtClean="0"/>
              <a:t>Website</a:t>
            </a:r>
            <a:r>
              <a:rPr lang="fr-BE" dirty="0" smtClean="0"/>
              <a:t> of Jean-Philippe Toussaint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56907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a</a:t>
            </a:r>
            <a:r>
              <a:rPr lang="fr-BE" dirty="0" smtClean="0"/>
              <a:t> </a:t>
            </a:r>
            <a:r>
              <a:rPr lang="fr-BE" dirty="0" err="1" smtClean="0"/>
              <a:t>Belgian</a:t>
            </a:r>
            <a:r>
              <a:rPr lang="fr-BE" dirty="0" smtClean="0"/>
              <a:t> </a:t>
            </a:r>
            <a:r>
              <a:rPr lang="fr-BE" dirty="0" err="1"/>
              <a:t>a</a:t>
            </a:r>
            <a:r>
              <a:rPr lang="fr-BE" dirty="0" err="1" smtClean="0"/>
              <a:t>uthor</a:t>
            </a:r>
            <a:r>
              <a:rPr lang="fr-BE" dirty="0" smtClean="0"/>
              <a:t> </a:t>
            </a:r>
            <a:r>
              <a:rPr lang="fr-BE" dirty="0" err="1" smtClean="0"/>
              <a:t>also</a:t>
            </a:r>
            <a:r>
              <a:rPr lang="fr-BE" dirty="0" smtClean="0"/>
              <a:t> </a:t>
            </a:r>
            <a:r>
              <a:rPr lang="fr-BE" dirty="0" err="1" smtClean="0"/>
              <a:t>published</a:t>
            </a:r>
            <a:r>
              <a:rPr lang="fr-BE" dirty="0" smtClean="0"/>
              <a:t> in Brasil</a:t>
            </a:r>
            <a:endParaRPr lang="fr-BE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859" y="3468188"/>
            <a:ext cx="4030450" cy="2673532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925" y="2417444"/>
            <a:ext cx="6467475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19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w</a:t>
            </a:r>
            <a:r>
              <a:rPr lang="fr-BE" dirty="0" err="1" smtClean="0"/>
              <a:t>orking</a:t>
            </a:r>
            <a:r>
              <a:rPr lang="fr-BE" dirty="0" smtClean="0"/>
              <a:t> </a:t>
            </a:r>
            <a:r>
              <a:rPr lang="fr-BE" dirty="0" err="1" smtClean="0"/>
              <a:t>seminars</a:t>
            </a:r>
            <a:r>
              <a:rPr lang="fr-BE" dirty="0" smtClean="0"/>
              <a:t> in Seneffe</a:t>
            </a:r>
            <a:endParaRPr lang="fr-BE" dirty="0"/>
          </a:p>
        </p:txBody>
      </p:sp>
      <p:pic>
        <p:nvPicPr>
          <p:cNvPr id="1026" name="Picture 2" descr="http://www.jptoussaint.com/documents/thumb/4/4d/Photo_Seneffe_2016.jpg/300px-Photo_Seneffe_201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119" y="1581364"/>
            <a:ext cx="2774649" cy="166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jptoussaint.com/documents/thumb/a/a6/Seneffe_2006.jpg/300px-Seneffe_20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822" y="1581364"/>
            <a:ext cx="285750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3745" y="3337861"/>
            <a:ext cx="4100154" cy="233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46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« temps »</a:t>
            </a:r>
            <a:endParaRPr lang="fr-BE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349" y="1658983"/>
            <a:ext cx="8172034" cy="4820194"/>
          </a:xfrm>
        </p:spPr>
      </p:pic>
    </p:spTree>
    <p:extLst>
      <p:ext uri="{BB962C8B-B14F-4D97-AF65-F5344CB8AC3E}">
        <p14:creationId xmlns:p14="http://schemas.microsoft.com/office/powerpoint/2010/main" val="107097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« traductions »</a:t>
            </a:r>
            <a:endParaRPr lang="fr-BE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1420140"/>
            <a:ext cx="7511350" cy="5163541"/>
          </a:xfrm>
        </p:spPr>
      </p:pic>
    </p:spTree>
    <p:extLst>
      <p:ext uri="{BB962C8B-B14F-4D97-AF65-F5344CB8AC3E}">
        <p14:creationId xmlns:p14="http://schemas.microsoft.com/office/powerpoint/2010/main" val="20192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1) « rencontre »</a:t>
            </a:r>
            <a:endParaRPr lang="fr-BE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5088" y="2474912"/>
            <a:ext cx="634365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46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2) « textes »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a round table </a:t>
            </a:r>
            <a:r>
              <a:rPr lang="en-US" sz="2600" dirty="0" smtClean="0"/>
              <a:t>with </a:t>
            </a:r>
            <a:r>
              <a:rPr lang="en-US" sz="2600" dirty="0" smtClean="0"/>
              <a:t>translators (</a:t>
            </a:r>
            <a:r>
              <a:rPr lang="en-US" sz="2600" dirty="0" smtClean="0"/>
              <a:t>2000) </a:t>
            </a:r>
          </a:p>
          <a:p>
            <a:r>
              <a:rPr lang="en-US" sz="2600" dirty="0" smtClean="0"/>
              <a:t>an </a:t>
            </a:r>
            <a:r>
              <a:rPr lang="en-US" sz="2600" dirty="0"/>
              <a:t>article of </a:t>
            </a:r>
            <a:r>
              <a:rPr lang="en-US" sz="2600" dirty="0" smtClean="0"/>
              <a:t>the </a:t>
            </a:r>
            <a:r>
              <a:rPr lang="en-US" sz="2600" dirty="0"/>
              <a:t>Japanese translator </a:t>
            </a:r>
            <a:r>
              <a:rPr lang="en-US" sz="2600" dirty="0" smtClean="0"/>
              <a:t>(2000) </a:t>
            </a:r>
          </a:p>
          <a:p>
            <a:r>
              <a:rPr lang="en-US" sz="2600" dirty="0" smtClean="0"/>
              <a:t>two </a:t>
            </a:r>
            <a:r>
              <a:rPr lang="en-US" sz="2600" dirty="0"/>
              <a:t>posts from a literary blog (2009 and </a:t>
            </a:r>
            <a:r>
              <a:rPr lang="en-US" sz="2600" dirty="0" smtClean="0"/>
              <a:t>2010) giving the floor to four English translators </a:t>
            </a:r>
            <a:endParaRPr lang="fr-BE" sz="2000" dirty="0"/>
          </a:p>
        </p:txBody>
      </p:sp>
    </p:spTree>
    <p:extLst>
      <p:ext uri="{BB962C8B-B14F-4D97-AF65-F5344CB8AC3E}">
        <p14:creationId xmlns:p14="http://schemas.microsoft.com/office/powerpoint/2010/main" val="17926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3) « collège des traducteurs de Seneffe »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six working seminars </a:t>
            </a:r>
            <a:r>
              <a:rPr lang="en-US" sz="2400" dirty="0"/>
              <a:t>(</a:t>
            </a:r>
            <a:r>
              <a:rPr lang="en-US" sz="2400" dirty="0" smtClean="0"/>
              <a:t>2000-2003-2006-2010-2014-2016)</a:t>
            </a:r>
            <a:endParaRPr lang="en-US" sz="2400" dirty="0" smtClean="0"/>
          </a:p>
          <a:p>
            <a:r>
              <a:rPr lang="en-US" sz="2400" dirty="0" smtClean="0"/>
              <a:t>about ten </a:t>
            </a:r>
            <a:r>
              <a:rPr lang="en-US" sz="2400" dirty="0"/>
              <a:t>days, the author </a:t>
            </a:r>
            <a:r>
              <a:rPr lang="en-US" sz="2400" dirty="0" smtClean="0"/>
              <a:t>answering </a:t>
            </a:r>
            <a:r>
              <a:rPr lang="en-US" sz="2400" dirty="0"/>
              <a:t>questions </a:t>
            </a:r>
            <a:r>
              <a:rPr lang="en-US" sz="2400" dirty="0" smtClean="0"/>
              <a:t>two </a:t>
            </a:r>
            <a:r>
              <a:rPr lang="en-US" sz="2400" dirty="0"/>
              <a:t>hours </a:t>
            </a:r>
            <a:r>
              <a:rPr lang="en-US" sz="2400" dirty="0" smtClean="0"/>
              <a:t>a day (11-13 o’clock)</a:t>
            </a:r>
          </a:p>
          <a:p>
            <a:r>
              <a:rPr lang="en-US" sz="2400" dirty="0"/>
              <a:t>v</a:t>
            </a:r>
            <a:r>
              <a:rPr lang="en-US" sz="2400" dirty="0" smtClean="0"/>
              <a:t>ery brief </a:t>
            </a:r>
            <a:r>
              <a:rPr lang="en-US" sz="2400" dirty="0" smtClean="0"/>
              <a:t>reports (one or two pages for each </a:t>
            </a:r>
            <a:r>
              <a:rPr lang="en-US" sz="2400" dirty="0" smtClean="0"/>
              <a:t>session)</a:t>
            </a:r>
            <a:endParaRPr lang="en-US" sz="2400" dirty="0" smtClean="0"/>
          </a:p>
          <a:p>
            <a:endParaRPr lang="fr-BE" sz="2400" dirty="0"/>
          </a:p>
        </p:txBody>
      </p:sp>
    </p:spTree>
    <p:extLst>
      <p:ext uri="{BB962C8B-B14F-4D97-AF65-F5344CB8AC3E}">
        <p14:creationId xmlns:p14="http://schemas.microsoft.com/office/powerpoint/2010/main" val="406889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intertextuality</a:t>
            </a:r>
            <a:endParaRPr lang="fr-BE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303"/>
          <a:stretch/>
        </p:blipFill>
        <p:spPr>
          <a:xfrm>
            <a:off x="2592925" y="1551708"/>
            <a:ext cx="8934988" cy="4738256"/>
          </a:xfrm>
        </p:spPr>
      </p:pic>
    </p:spTree>
    <p:extLst>
      <p:ext uri="{BB962C8B-B14F-4D97-AF65-F5344CB8AC3E}">
        <p14:creationId xmlns:p14="http://schemas.microsoft.com/office/powerpoint/2010/main" val="158321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c</a:t>
            </a:r>
            <a:r>
              <a:rPr lang="fr-BE" dirty="0" smtClean="0"/>
              <a:t>ultural </a:t>
            </a:r>
            <a:r>
              <a:rPr lang="fr-BE" dirty="0" err="1" smtClean="0"/>
              <a:t>specificities</a:t>
            </a:r>
            <a:r>
              <a:rPr lang="fr-BE" dirty="0" smtClean="0"/>
              <a:t/>
            </a:r>
            <a:br>
              <a:rPr lang="fr-BE" dirty="0" smtClean="0"/>
            </a:br>
            <a:r>
              <a:rPr lang="fr-BE" dirty="0" err="1" smtClean="0"/>
              <a:t>idiomatic</a:t>
            </a:r>
            <a:r>
              <a:rPr lang="fr-BE" dirty="0" smtClean="0"/>
              <a:t> expressions</a:t>
            </a:r>
            <a:endParaRPr lang="fr-BE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99" b="20235"/>
          <a:stretch/>
        </p:blipFill>
        <p:spPr>
          <a:xfrm>
            <a:off x="2592924" y="2284764"/>
            <a:ext cx="8911687" cy="2882981"/>
          </a:xfrm>
        </p:spPr>
      </p:pic>
    </p:spTree>
    <p:extLst>
      <p:ext uri="{BB962C8B-B14F-4D97-AF65-F5344CB8AC3E}">
        <p14:creationId xmlns:p14="http://schemas.microsoft.com/office/powerpoint/2010/main" val="48545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</a:t>
            </a:r>
            <a:r>
              <a:rPr lang="en-GB" dirty="0" smtClean="0"/>
              <a:t>uotation </a:t>
            </a:r>
            <a:r>
              <a:rPr lang="en-GB" dirty="0"/>
              <a:t>from the American writer Norman Shapiro</a:t>
            </a:r>
            <a:endParaRPr lang="fr-BE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GB" sz="2400" dirty="0"/>
              <a:t>I see translation as the attempt to produce a text so transparent that it does not seem to be translated. A good translation is like a pane of glass. You only notice that it’s there when there are little </a:t>
            </a:r>
            <a:r>
              <a:rPr lang="en-GB" sz="2400" dirty="0" smtClean="0"/>
              <a:t>imperfections — scratches</a:t>
            </a:r>
            <a:r>
              <a:rPr lang="en-GB" sz="2400" dirty="0"/>
              <a:t>, bubbles. Ideally, there shouldn’t be any. It should never call attention to itself.</a:t>
            </a:r>
            <a:r>
              <a:rPr lang="en-GB" dirty="0"/>
              <a:t>	</a:t>
            </a:r>
            <a:endParaRPr lang="fr-BE" dirty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79533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puns</a:t>
            </a:r>
            <a:endParaRPr lang="fr-BE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" t="71566" r="-336" b="17471"/>
          <a:stretch/>
        </p:blipFill>
        <p:spPr>
          <a:xfrm>
            <a:off x="2592925" y="2507969"/>
            <a:ext cx="8911687" cy="1870066"/>
          </a:xfrm>
        </p:spPr>
      </p:pic>
    </p:spTree>
    <p:extLst>
      <p:ext uri="{BB962C8B-B14F-4D97-AF65-F5344CB8AC3E}">
        <p14:creationId xmlns:p14="http://schemas.microsoft.com/office/powerpoint/2010/main" val="338755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u</a:t>
            </a:r>
            <a:r>
              <a:rPr lang="fr-BE" dirty="0" smtClean="0"/>
              <a:t>se of images </a:t>
            </a:r>
            <a:endParaRPr lang="fr-BE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5" y="1514373"/>
            <a:ext cx="7659439" cy="499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61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" t="4611" r="2235" b="19964"/>
          <a:stretch/>
        </p:blipFill>
        <p:spPr>
          <a:xfrm>
            <a:off x="3158836" y="216365"/>
            <a:ext cx="6927273" cy="6418180"/>
          </a:xfrm>
        </p:spPr>
      </p:pic>
    </p:spTree>
    <p:extLst>
      <p:ext uri="{BB962C8B-B14F-4D97-AF65-F5344CB8AC3E}">
        <p14:creationId xmlns:p14="http://schemas.microsoft.com/office/powerpoint/2010/main" val="70910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v</a:t>
            </a:r>
            <a:r>
              <a:rPr lang="fr-BE" dirty="0" err="1" smtClean="0"/>
              <a:t>ideos</a:t>
            </a:r>
            <a:r>
              <a:rPr lang="fr-BE" dirty="0" smtClean="0"/>
              <a:t> 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sz="2400" dirty="0" smtClean="0"/>
              <a:t>of the </a:t>
            </a:r>
            <a:r>
              <a:rPr lang="fr-BE" sz="2400" dirty="0" err="1" smtClean="0"/>
              <a:t>seminars</a:t>
            </a:r>
            <a:endParaRPr lang="fr-BE" sz="2400" dirty="0" smtClean="0"/>
          </a:p>
          <a:p>
            <a:pPr marL="0" indent="0">
              <a:buNone/>
            </a:pPr>
            <a:r>
              <a:rPr lang="fr-BE" sz="2400" dirty="0" smtClean="0">
                <a:hlinkClick r:id="rId2"/>
              </a:rPr>
              <a:t>	https</a:t>
            </a:r>
            <a:r>
              <a:rPr lang="fr-BE" sz="2400" dirty="0">
                <a:hlinkClick r:id="rId2"/>
              </a:rPr>
              <a:t>://</a:t>
            </a:r>
            <a:r>
              <a:rPr lang="fr-BE" sz="2400" dirty="0" smtClean="0">
                <a:hlinkClick r:id="rId2"/>
              </a:rPr>
              <a:t>youtu.be/r5UljkvtktM</a:t>
            </a:r>
            <a:r>
              <a:rPr lang="fr-BE" sz="2400" dirty="0" smtClean="0"/>
              <a:t> </a:t>
            </a:r>
          </a:p>
          <a:p>
            <a:r>
              <a:rPr lang="fr-BE" sz="2400" dirty="0" smtClean="0"/>
              <a:t>on the translators</a:t>
            </a:r>
          </a:p>
          <a:p>
            <a:pPr marL="0" indent="0">
              <a:buNone/>
            </a:pPr>
            <a:r>
              <a:rPr lang="fr-BE" sz="2400" dirty="0" smtClean="0"/>
              <a:t>	first </a:t>
            </a:r>
            <a:r>
              <a:rPr lang="fr-BE" sz="2400" dirty="0" err="1" smtClean="0"/>
              <a:t>systematic</a:t>
            </a:r>
            <a:r>
              <a:rPr lang="fr-BE" sz="2400" dirty="0" smtClean="0"/>
              <a:t> </a:t>
            </a:r>
            <a:r>
              <a:rPr lang="fr-BE" sz="2400" dirty="0" smtClean="0"/>
              <a:t>interviews (</a:t>
            </a:r>
            <a:r>
              <a:rPr lang="fr-BE" sz="2400" dirty="0" err="1" smtClean="0"/>
              <a:t>individuals</a:t>
            </a:r>
            <a:r>
              <a:rPr lang="fr-BE" sz="2400" dirty="0" smtClean="0"/>
              <a:t>)</a:t>
            </a:r>
            <a:endParaRPr lang="fr-BE" sz="2400" dirty="0" smtClean="0"/>
          </a:p>
          <a:p>
            <a:pPr marL="0" indent="0">
              <a:buNone/>
            </a:pPr>
            <a:r>
              <a:rPr lang="fr-BE" sz="2400" dirty="0" smtClean="0"/>
              <a:t>	</a:t>
            </a:r>
            <a:r>
              <a:rPr lang="fr-BE" sz="2400" dirty="0" err="1" smtClean="0"/>
              <a:t>then</a:t>
            </a:r>
            <a:r>
              <a:rPr lang="fr-BE" sz="2400" dirty="0" smtClean="0"/>
              <a:t> </a:t>
            </a:r>
            <a:r>
              <a:rPr lang="fr-BE" sz="2400" dirty="0" smtClean="0"/>
              <a:t>more </a:t>
            </a:r>
            <a:r>
              <a:rPr lang="fr-BE" sz="2400" dirty="0" err="1" smtClean="0"/>
              <a:t>spontaneous</a:t>
            </a:r>
            <a:r>
              <a:rPr lang="fr-BE" sz="2400" dirty="0" smtClean="0"/>
              <a:t> </a:t>
            </a:r>
            <a:r>
              <a:rPr lang="fr-BE" sz="2400" dirty="0" err="1" smtClean="0"/>
              <a:t>videos</a:t>
            </a:r>
            <a:r>
              <a:rPr lang="fr-BE" sz="2400" dirty="0" smtClean="0"/>
              <a:t> </a:t>
            </a:r>
            <a:r>
              <a:rPr lang="fr-BE" sz="2400" dirty="0" smtClean="0"/>
              <a:t>(interaction)</a:t>
            </a:r>
            <a:endParaRPr lang="fr-BE" sz="2400" dirty="0" smtClean="0"/>
          </a:p>
          <a:p>
            <a:pPr marL="0" indent="0">
              <a:buNone/>
            </a:pPr>
            <a:r>
              <a:rPr lang="fr-BE" sz="2400" dirty="0" smtClean="0">
                <a:hlinkClick r:id="rId3"/>
              </a:rPr>
              <a:t>	https</a:t>
            </a:r>
            <a:r>
              <a:rPr lang="fr-BE" sz="2400" dirty="0">
                <a:hlinkClick r:id="rId3"/>
              </a:rPr>
              <a:t>://youtu.be/rcXzfJ8St_g</a:t>
            </a:r>
            <a:endParaRPr lang="fr-BE" sz="2400" dirty="0"/>
          </a:p>
        </p:txBody>
      </p:sp>
    </p:spTree>
    <p:extLst>
      <p:ext uri="{BB962C8B-B14F-4D97-AF65-F5344CB8AC3E}">
        <p14:creationId xmlns:p14="http://schemas.microsoft.com/office/powerpoint/2010/main" val="400086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evolving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BE" sz="2400" dirty="0" smtClean="0"/>
              <a:t>New in 2016 </a:t>
            </a:r>
          </a:p>
          <a:p>
            <a:r>
              <a:rPr lang="fr-BE" sz="2400" dirty="0" smtClean="0"/>
              <a:t>« </a:t>
            </a:r>
            <a:r>
              <a:rPr lang="fr-BE" sz="2400" dirty="0" err="1" smtClean="0"/>
              <a:t>debate</a:t>
            </a:r>
            <a:r>
              <a:rPr lang="fr-BE" sz="2400" dirty="0" smtClean="0"/>
              <a:t> of the </a:t>
            </a:r>
            <a:r>
              <a:rPr lang="fr-BE" sz="2400" dirty="0" err="1" smtClean="0"/>
              <a:t>day</a:t>
            </a:r>
            <a:r>
              <a:rPr lang="fr-BE" sz="2400" dirty="0" smtClean="0"/>
              <a:t> »</a:t>
            </a:r>
          </a:p>
          <a:p>
            <a:pPr marL="0" indent="0">
              <a:buNone/>
            </a:pPr>
            <a:r>
              <a:rPr lang="en-US" sz="2400" dirty="0" smtClean="0"/>
              <a:t>e.g. Should </a:t>
            </a:r>
            <a:r>
              <a:rPr lang="en-US" sz="2400" dirty="0"/>
              <a:t>we translate proper </a:t>
            </a:r>
            <a:r>
              <a:rPr lang="en-US" sz="2400" dirty="0" smtClean="0"/>
              <a:t>names?</a:t>
            </a:r>
            <a:r>
              <a:rPr lang="fr-BE" sz="2400" dirty="0"/>
              <a:t> </a:t>
            </a:r>
            <a:r>
              <a:rPr lang="en-US" sz="2400" dirty="0" smtClean="0"/>
              <a:t>Should we translate </a:t>
            </a:r>
            <a:r>
              <a:rPr lang="en-US" sz="2400" dirty="0"/>
              <a:t>or </a:t>
            </a:r>
            <a:r>
              <a:rPr lang="en-US" sz="2400" dirty="0" smtClean="0"/>
              <a:t>adapt?</a:t>
            </a:r>
            <a:r>
              <a:rPr lang="fr-BE" sz="2400" dirty="0"/>
              <a:t> </a:t>
            </a:r>
            <a:r>
              <a:rPr lang="en-US" sz="2400" dirty="0" smtClean="0"/>
              <a:t>Should we </a:t>
            </a:r>
            <a:r>
              <a:rPr lang="en-US" sz="2400" dirty="0"/>
              <a:t>translate the quotes? </a:t>
            </a:r>
            <a:r>
              <a:rPr lang="en-US" sz="2400" dirty="0" smtClean="0"/>
              <a:t>How </a:t>
            </a:r>
            <a:r>
              <a:rPr lang="en-US" sz="2400" dirty="0"/>
              <a:t>to translate titles? </a:t>
            </a:r>
            <a:r>
              <a:rPr lang="en-US" sz="2400" dirty="0" smtClean="0"/>
              <a:t>How </a:t>
            </a:r>
            <a:r>
              <a:rPr lang="en-US" sz="2400" dirty="0"/>
              <a:t>to translate punctuation</a:t>
            </a:r>
            <a:r>
              <a:rPr lang="en-US" sz="2400" dirty="0" smtClean="0"/>
              <a:t>? </a:t>
            </a:r>
            <a:endParaRPr lang="fr-BE" sz="2400" dirty="0"/>
          </a:p>
          <a:p>
            <a:r>
              <a:rPr lang="fr-BE" sz="2400" dirty="0" smtClean="0"/>
              <a:t>four </a:t>
            </a:r>
            <a:r>
              <a:rPr lang="fr-BE" sz="2400" dirty="0" err="1" smtClean="0"/>
              <a:t>students</a:t>
            </a:r>
            <a:r>
              <a:rPr lang="fr-BE" sz="2400" dirty="0" smtClean="0"/>
              <a:t> and a </a:t>
            </a:r>
            <a:r>
              <a:rPr lang="fr-BE" sz="2400" dirty="0" err="1" smtClean="0"/>
              <a:t>journalist</a:t>
            </a:r>
            <a:endParaRPr lang="fr-BE" sz="2400" dirty="0" smtClean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37463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Visibility</a:t>
            </a:r>
            <a:r>
              <a:rPr lang="fr-BE" dirty="0" smtClean="0"/>
              <a:t> in </a:t>
            </a:r>
            <a:r>
              <a:rPr lang="fr-BE" dirty="0" err="1" smtClean="0"/>
              <a:t>both</a:t>
            </a:r>
            <a:r>
              <a:rPr lang="fr-BE" dirty="0" smtClean="0"/>
              <a:t> cases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sz="2400" dirty="0" smtClean="0"/>
              <a:t>not </a:t>
            </a:r>
            <a:r>
              <a:rPr lang="fr-BE" sz="2400" dirty="0" err="1" smtClean="0"/>
              <a:t>only</a:t>
            </a:r>
            <a:r>
              <a:rPr lang="fr-BE" sz="2400" dirty="0" smtClean="0"/>
              <a:t> for the translations (the </a:t>
            </a:r>
            <a:r>
              <a:rPr lang="fr-BE" sz="2400" dirty="0" err="1" smtClean="0"/>
              <a:t>translated</a:t>
            </a:r>
            <a:r>
              <a:rPr lang="fr-BE" sz="2400" dirty="0" smtClean="0"/>
              <a:t> </a:t>
            </a:r>
            <a:r>
              <a:rPr lang="fr-BE" sz="2400" dirty="0" err="1" smtClean="0"/>
              <a:t>texts</a:t>
            </a:r>
            <a:r>
              <a:rPr lang="fr-BE" sz="2400" dirty="0" smtClean="0"/>
              <a:t>), but </a:t>
            </a:r>
            <a:r>
              <a:rPr lang="fr-BE" sz="2400" dirty="0" err="1" smtClean="0"/>
              <a:t>also</a:t>
            </a:r>
            <a:r>
              <a:rPr lang="fr-BE" sz="2400" dirty="0" smtClean="0"/>
              <a:t> for the translators and the translation </a:t>
            </a:r>
            <a:r>
              <a:rPr lang="fr-BE" sz="2400" dirty="0" err="1" smtClean="0"/>
              <a:t>process</a:t>
            </a:r>
            <a:endParaRPr lang="fr-BE" sz="2400" dirty="0" smtClean="0"/>
          </a:p>
          <a:p>
            <a:r>
              <a:rPr lang="fr-BE" sz="2400" dirty="0"/>
              <a:t>n</a:t>
            </a:r>
            <a:r>
              <a:rPr lang="fr-BE" sz="2400" dirty="0" smtClean="0"/>
              <a:t>ot </a:t>
            </a:r>
            <a:r>
              <a:rPr lang="fr-BE" sz="2400" dirty="0" err="1" smtClean="0"/>
              <a:t>only</a:t>
            </a:r>
            <a:r>
              <a:rPr lang="fr-BE" sz="2400" dirty="0" smtClean="0"/>
              <a:t> for </a:t>
            </a:r>
            <a:r>
              <a:rPr lang="fr-BE" sz="2400" dirty="0" err="1" smtClean="0"/>
              <a:t>individuals</a:t>
            </a:r>
            <a:r>
              <a:rPr lang="fr-BE" sz="2400" dirty="0" smtClean="0"/>
              <a:t>, but </a:t>
            </a:r>
            <a:r>
              <a:rPr lang="fr-BE" sz="2400" dirty="0" err="1" smtClean="0"/>
              <a:t>also</a:t>
            </a:r>
            <a:r>
              <a:rPr lang="fr-BE" sz="2400" dirty="0" smtClean="0"/>
              <a:t> for </a:t>
            </a:r>
            <a:r>
              <a:rPr lang="fr-BE" sz="2400" dirty="0" err="1" smtClean="0"/>
              <a:t>their</a:t>
            </a:r>
            <a:r>
              <a:rPr lang="fr-BE" sz="2400" dirty="0" smtClean="0"/>
              <a:t> interaction</a:t>
            </a:r>
          </a:p>
          <a:p>
            <a:r>
              <a:rPr lang="fr-BE" sz="2400" dirty="0"/>
              <a:t>n</a:t>
            </a:r>
            <a:r>
              <a:rPr lang="fr-BE" sz="2400" dirty="0" smtClean="0"/>
              <a:t>ew supports (</a:t>
            </a:r>
            <a:r>
              <a:rPr lang="fr-BE" sz="2400" dirty="0" err="1" smtClean="0"/>
              <a:t>videos</a:t>
            </a:r>
            <a:r>
              <a:rPr lang="fr-BE" sz="2400" dirty="0" smtClean="0"/>
              <a:t>, Internet): more direct expression and </a:t>
            </a:r>
            <a:r>
              <a:rPr lang="fr-BE" sz="2400" dirty="0" err="1" smtClean="0"/>
              <a:t>potentially</a:t>
            </a:r>
            <a:r>
              <a:rPr lang="fr-BE" sz="2400" dirty="0" smtClean="0"/>
              <a:t> </a:t>
            </a:r>
            <a:r>
              <a:rPr lang="fr-BE" sz="2400" dirty="0" err="1" smtClean="0"/>
              <a:t>wider</a:t>
            </a:r>
            <a:r>
              <a:rPr lang="fr-BE" sz="2400" dirty="0" smtClean="0"/>
              <a:t> </a:t>
            </a:r>
            <a:r>
              <a:rPr lang="fr-BE" sz="2400" dirty="0" err="1" smtClean="0"/>
              <a:t>reception</a:t>
            </a:r>
            <a:endParaRPr lang="fr-BE" sz="2400" dirty="0"/>
          </a:p>
        </p:txBody>
      </p:sp>
    </p:spTree>
    <p:extLst>
      <p:ext uri="{BB962C8B-B14F-4D97-AF65-F5344CB8AC3E}">
        <p14:creationId xmlns:p14="http://schemas.microsoft.com/office/powerpoint/2010/main" val="331308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89212" y="1150336"/>
            <a:ext cx="8915399" cy="3310828"/>
          </a:xfrm>
        </p:spPr>
        <p:txBody>
          <a:bodyPr>
            <a:normAutofit/>
          </a:bodyPr>
          <a:lstStyle/>
          <a:p>
            <a:pPr algn="ctr"/>
            <a:r>
              <a:rPr lang="fr-BE" sz="3600" dirty="0" smtClean="0"/>
              <a:t/>
            </a:r>
            <a:br>
              <a:rPr lang="fr-BE" sz="3600" dirty="0" smtClean="0"/>
            </a:br>
            <a:r>
              <a:rPr lang="fr-BE" sz="3600" dirty="0"/>
              <a:t/>
            </a:r>
            <a:br>
              <a:rPr lang="fr-BE" sz="3600" dirty="0"/>
            </a:br>
            <a:r>
              <a:rPr lang="fr-BE" sz="3600" dirty="0" err="1" smtClean="0"/>
              <a:t>Thank</a:t>
            </a:r>
            <a:r>
              <a:rPr lang="fr-BE" sz="3600" dirty="0" smtClean="0"/>
              <a:t> </a:t>
            </a:r>
            <a:r>
              <a:rPr lang="fr-BE" sz="3600" dirty="0" err="1" smtClean="0"/>
              <a:t>you</a:t>
            </a:r>
            <a:r>
              <a:rPr lang="fr-BE" sz="3600" dirty="0" smtClean="0"/>
              <a:t> for </a:t>
            </a:r>
            <a:r>
              <a:rPr lang="fr-BE" sz="3600" dirty="0" err="1" smtClean="0"/>
              <a:t>your</a:t>
            </a:r>
            <a:r>
              <a:rPr lang="fr-BE" sz="3600" dirty="0" smtClean="0"/>
              <a:t> attention!</a:t>
            </a:r>
            <a:endParaRPr lang="fr-BE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350326" y="4894945"/>
            <a:ext cx="7154285" cy="1126283"/>
          </a:xfrm>
        </p:spPr>
        <p:txBody>
          <a:bodyPr>
            <a:normAutofit fontScale="85000" lnSpcReduction="20000"/>
          </a:bodyPr>
          <a:lstStyle/>
          <a:p>
            <a:endParaRPr lang="fr-BE" sz="2400" dirty="0" smtClean="0">
              <a:solidFill>
                <a:schemeClr val="tx1"/>
              </a:solidFill>
            </a:endParaRPr>
          </a:p>
          <a:p>
            <a:r>
              <a:rPr lang="fr-BE" sz="2400" dirty="0" smtClean="0">
                <a:solidFill>
                  <a:schemeClr val="tx1"/>
                </a:solidFill>
              </a:rPr>
              <a:t>Céline </a:t>
            </a:r>
            <a:r>
              <a:rPr lang="fr-BE" sz="2400" dirty="0" err="1" smtClean="0">
                <a:solidFill>
                  <a:schemeClr val="tx1"/>
                </a:solidFill>
              </a:rPr>
              <a:t>Letawe</a:t>
            </a:r>
            <a:endParaRPr lang="fr-BE" sz="2400" dirty="0" smtClean="0">
              <a:solidFill>
                <a:schemeClr val="tx1"/>
              </a:solidFill>
            </a:endParaRPr>
          </a:p>
          <a:p>
            <a:r>
              <a:rPr lang="fr-BE" sz="2400" dirty="0" smtClean="0">
                <a:solidFill>
                  <a:schemeClr val="tx1"/>
                </a:solidFill>
              </a:rPr>
              <a:t>cletawe@uliege.be</a:t>
            </a:r>
            <a:endParaRPr lang="fr-BE" sz="2400" dirty="0">
              <a:solidFill>
                <a:schemeClr val="tx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75" y="4935284"/>
            <a:ext cx="3736383" cy="1085944"/>
          </a:xfrm>
          <a:prstGeom prst="rect">
            <a:avLst/>
          </a:prstGeom>
        </p:spPr>
      </p:pic>
      <p:pic>
        <p:nvPicPr>
          <p:cNvPr id="1026" name="Picture 2" descr="http://www.cirti.uliege.be/upload/docs/image/jpeg/2016-12/banner_mg_27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3" y="-1"/>
            <a:ext cx="12008327" cy="328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68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Venuti</a:t>
            </a:r>
            <a:r>
              <a:rPr lang="fr-BE" dirty="0" smtClean="0"/>
              <a:t> </a:t>
            </a:r>
            <a:r>
              <a:rPr lang="fr-BE" dirty="0" err="1" smtClean="0"/>
              <a:t>comments</a:t>
            </a:r>
            <a:r>
              <a:rPr lang="fr-BE" dirty="0" smtClean="0"/>
              <a:t>: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/>
              <a:t>“Invisibility” is the term I will use to describe the translator’s situation and activity in contemporary Anglo-American culture. It refers to two mutually determining phenomena: one is an illusionistic effect of discourse, of the translator’s own manipulation of English; the other is the practice of reading and evaluating translations that has long prevailed in the United Kingdom and the United States (…). A translated text (…) is judged acceptable by most publishers, reviewers, and readers when it reads fluently, </a:t>
            </a:r>
            <a:r>
              <a:rPr lang="en-US" sz="2400" dirty="0" smtClean="0"/>
              <a:t>(…) giving </a:t>
            </a:r>
            <a:r>
              <a:rPr lang="en-US" sz="2400" dirty="0"/>
              <a:t>the appearance that (…) the translation is not in fact a translation, but the “original.” </a:t>
            </a:r>
            <a:endParaRPr lang="fr-BE" sz="2400" dirty="0"/>
          </a:p>
        </p:txBody>
      </p:sp>
    </p:spTree>
    <p:extLst>
      <p:ext uri="{BB962C8B-B14F-4D97-AF65-F5344CB8AC3E}">
        <p14:creationId xmlns:p14="http://schemas.microsoft.com/office/powerpoint/2010/main" val="151043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Three</a:t>
            </a:r>
            <a:r>
              <a:rPr lang="fr-BE" dirty="0" smtClean="0"/>
              <a:t> </a:t>
            </a:r>
            <a:r>
              <a:rPr lang="fr-BE" dirty="0" err="1" smtClean="0"/>
              <a:t>levels</a:t>
            </a:r>
            <a:r>
              <a:rPr lang="fr-BE" dirty="0" smtClean="0"/>
              <a:t> of (in)</a:t>
            </a:r>
            <a:r>
              <a:rPr lang="fr-BE" dirty="0" err="1" smtClean="0"/>
              <a:t>visibility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sz="2400" dirty="0" err="1" smtClean="0"/>
              <a:t>Intratextual</a:t>
            </a:r>
            <a:endParaRPr lang="fr-BE" sz="2400" dirty="0" smtClean="0"/>
          </a:p>
          <a:p>
            <a:r>
              <a:rPr lang="fr-BE" sz="2400" dirty="0" err="1" smtClean="0"/>
              <a:t>Paratextual</a:t>
            </a:r>
            <a:endParaRPr lang="fr-BE" sz="2400" dirty="0" smtClean="0"/>
          </a:p>
          <a:p>
            <a:r>
              <a:rPr lang="fr-BE" sz="2400" dirty="0" err="1" smtClean="0"/>
              <a:t>Extratextual</a:t>
            </a:r>
            <a:r>
              <a:rPr lang="fr-BE" sz="2400" dirty="0" smtClean="0"/>
              <a:t> </a:t>
            </a:r>
            <a:endParaRPr lang="fr-BE" sz="2400" dirty="0"/>
          </a:p>
        </p:txBody>
      </p:sp>
    </p:spTree>
    <p:extLst>
      <p:ext uri="{BB962C8B-B14F-4D97-AF65-F5344CB8AC3E}">
        <p14:creationId xmlns:p14="http://schemas.microsoft.com/office/powerpoint/2010/main" val="339447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Research</a:t>
            </a:r>
            <a:r>
              <a:rPr lang="fr-BE" dirty="0" smtClean="0"/>
              <a:t> </a:t>
            </a:r>
            <a:r>
              <a:rPr lang="fr-BE" dirty="0" err="1" smtClean="0"/>
              <a:t>projects</a:t>
            </a:r>
            <a:r>
              <a:rPr lang="fr-BE" dirty="0" smtClean="0"/>
              <a:t>, </a:t>
            </a:r>
            <a:r>
              <a:rPr lang="fr-BE" dirty="0" err="1" smtClean="0"/>
              <a:t>past</a:t>
            </a:r>
            <a:r>
              <a:rPr lang="fr-BE" dirty="0" smtClean="0"/>
              <a:t> and future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exploratory research on translators’ prefaces (just finished)</a:t>
            </a:r>
          </a:p>
          <a:p>
            <a:r>
              <a:rPr lang="en-US" sz="2400" dirty="0"/>
              <a:t>p</a:t>
            </a:r>
            <a:r>
              <a:rPr lang="en-US" sz="2400" dirty="0" smtClean="0"/>
              <a:t>ast post-doc project: </a:t>
            </a:r>
            <a:r>
              <a:rPr lang="en-US" sz="2400" dirty="0" smtClean="0"/>
              <a:t>in the archives </a:t>
            </a:r>
            <a:r>
              <a:rPr lang="en-US" sz="2400" dirty="0"/>
              <a:t>of Günter Grass </a:t>
            </a:r>
            <a:endParaRPr lang="en-US" sz="2400" dirty="0" smtClean="0"/>
          </a:p>
          <a:p>
            <a:r>
              <a:rPr lang="en-US" sz="2400" dirty="0" smtClean="0"/>
              <a:t>future project</a:t>
            </a:r>
            <a:r>
              <a:rPr lang="fr-BE" sz="2400" dirty="0" smtClean="0"/>
              <a:t>: </a:t>
            </a:r>
            <a:r>
              <a:rPr lang="fr-BE" sz="2400" dirty="0" smtClean="0"/>
              <a:t>about the </a:t>
            </a:r>
            <a:r>
              <a:rPr lang="fr-BE" sz="2400" dirty="0" err="1" smtClean="0"/>
              <a:t>website</a:t>
            </a:r>
            <a:r>
              <a:rPr lang="fr-BE" sz="2400" dirty="0" smtClean="0"/>
              <a:t> of Jean-Philippe Toussaint</a:t>
            </a:r>
            <a:endParaRPr lang="fr-BE" sz="2400" dirty="0"/>
          </a:p>
          <a:p>
            <a:endParaRPr lang="fr-BE" sz="2400" dirty="0"/>
          </a:p>
        </p:txBody>
      </p:sp>
    </p:spTree>
    <p:extLst>
      <p:ext uri="{BB962C8B-B14F-4D97-AF65-F5344CB8AC3E}">
        <p14:creationId xmlns:p14="http://schemas.microsoft.com/office/powerpoint/2010/main" val="231271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On Translators’ </a:t>
            </a:r>
            <a:r>
              <a:rPr lang="fr-BE" dirty="0" err="1" smtClean="0"/>
              <a:t>Prefaces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76301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Exploratory</a:t>
            </a:r>
            <a:r>
              <a:rPr lang="fr-BE" dirty="0" smtClean="0"/>
              <a:t> </a:t>
            </a:r>
            <a:r>
              <a:rPr lang="fr-BE" dirty="0" err="1" smtClean="0"/>
              <a:t>research</a:t>
            </a:r>
            <a:endParaRPr lang="fr-BE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500 </a:t>
            </a:r>
            <a:r>
              <a:rPr lang="en-US" sz="2400" dirty="0"/>
              <a:t>French translations of German </a:t>
            </a:r>
            <a:r>
              <a:rPr lang="en-US" sz="2400" dirty="0" smtClean="0"/>
              <a:t>novels</a:t>
            </a:r>
            <a:endParaRPr lang="en-US" sz="2400" dirty="0" smtClean="0"/>
          </a:p>
          <a:p>
            <a:r>
              <a:rPr lang="fr-BE" sz="2400" dirty="0" smtClean="0"/>
              <a:t>«</a:t>
            </a:r>
            <a:r>
              <a:rPr lang="fr-BE" sz="2400" dirty="0"/>
              <a:t> Quand le traducteur-préfacier parle de traduction. Fonctions d’un discours entre préface allographe et préface </a:t>
            </a:r>
            <a:r>
              <a:rPr lang="fr-BE" sz="2400" dirty="0" err="1"/>
              <a:t>auctoriale</a:t>
            </a:r>
            <a:r>
              <a:rPr lang="fr-BE" sz="2400" dirty="0"/>
              <a:t> </a:t>
            </a:r>
            <a:r>
              <a:rPr lang="fr-BE" sz="2400" dirty="0" smtClean="0"/>
              <a:t>» (2019)</a:t>
            </a:r>
            <a:endParaRPr lang="fr-BE" sz="2400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072846" y="2172088"/>
            <a:ext cx="2508067" cy="36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39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Brin">
  <a:themeElements>
    <a:clrScheme name="Vert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725</TotalTime>
  <Words>1100</Words>
  <Application>Microsoft Office PowerPoint</Application>
  <PresentationFormat>Grand écran</PresentationFormat>
  <Paragraphs>124</Paragraphs>
  <Slides>46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46</vt:i4>
      </vt:variant>
    </vt:vector>
  </HeadingPairs>
  <TitlesOfParts>
    <vt:vector size="51" baseType="lpstr">
      <vt:lpstr>Arial</vt:lpstr>
      <vt:lpstr>Calibri</vt:lpstr>
      <vt:lpstr>Calibri Light</vt:lpstr>
      <vt:lpstr>Wingdings 3</vt:lpstr>
      <vt:lpstr>Brin</vt:lpstr>
      <vt:lpstr>The Translator's Visibility:  from the Archives to the Internet</vt:lpstr>
      <vt:lpstr>Invisibility as a commonplace</vt:lpstr>
      <vt:lpstr>Lawrence Venuti 1995</vt:lpstr>
      <vt:lpstr>Quotation from the American writer Norman Shapiro</vt:lpstr>
      <vt:lpstr>Venuti comments:</vt:lpstr>
      <vt:lpstr>Three levels of (in)visibility</vt:lpstr>
      <vt:lpstr>Research projects, past and future</vt:lpstr>
      <vt:lpstr>On Translators’ Prefaces</vt:lpstr>
      <vt:lpstr>Exploratory research</vt:lpstr>
      <vt:lpstr>Visibility through the preface </vt:lpstr>
      <vt:lpstr>“demystifying the illusion of transparency”?</vt:lpstr>
      <vt:lpstr>The translator’s preface in secondary literature</vt:lpstr>
      <vt:lpstr>reflecting…</vt:lpstr>
      <vt:lpstr>Results of the exploratory research </vt:lpstr>
      <vt:lpstr>To illustrate: Walter Weideli translating Walser</vt:lpstr>
      <vt:lpstr>Translator’s note</vt:lpstr>
      <vt:lpstr>Présentation PowerPoint</vt:lpstr>
      <vt:lpstr>Présentation PowerPoint</vt:lpstr>
      <vt:lpstr>Results of the exploratory research </vt:lpstr>
      <vt:lpstr>In the Archives of Günter Grass</vt:lpstr>
      <vt:lpstr>Six months in the archives</vt:lpstr>
      <vt:lpstr>Working seminars</vt:lpstr>
      <vt:lpstr>Présentation PowerPoint</vt:lpstr>
      <vt:lpstr>Enthusiastic translators</vt:lpstr>
      <vt:lpstr>Présentation PowerPoint</vt:lpstr>
      <vt:lpstr>Nevertheless raising questions </vt:lpstr>
      <vt:lpstr>retracing the process and evaluating its result</vt:lpstr>
      <vt:lpstr>Contribution to the extra-textual visibility</vt:lpstr>
      <vt:lpstr>Inspiring?</vt:lpstr>
      <vt:lpstr>About the Website of Jean-Philippe Toussaint</vt:lpstr>
      <vt:lpstr>a Belgian author also published in Brasil</vt:lpstr>
      <vt:lpstr>working seminars in Seneffe</vt:lpstr>
      <vt:lpstr>« temps »</vt:lpstr>
      <vt:lpstr>« traductions »</vt:lpstr>
      <vt:lpstr>1) « rencontre »</vt:lpstr>
      <vt:lpstr>2) « textes »</vt:lpstr>
      <vt:lpstr>3) « collège des traducteurs de Seneffe »</vt:lpstr>
      <vt:lpstr>intertextuality</vt:lpstr>
      <vt:lpstr>cultural specificities idiomatic expressions</vt:lpstr>
      <vt:lpstr>puns</vt:lpstr>
      <vt:lpstr>use of images </vt:lpstr>
      <vt:lpstr>Présentation PowerPoint</vt:lpstr>
      <vt:lpstr>videos </vt:lpstr>
      <vt:lpstr>evolving</vt:lpstr>
      <vt:lpstr>Visibility in both cases</vt:lpstr>
      <vt:lpstr>  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Translator's Visibility:  from the Archives to the Internet</dc:title>
  <dc:creator>C.Letawe</dc:creator>
  <cp:lastModifiedBy>C.Letawe</cp:lastModifiedBy>
  <cp:revision>38</cp:revision>
  <dcterms:created xsi:type="dcterms:W3CDTF">2018-01-31T12:59:49Z</dcterms:created>
  <dcterms:modified xsi:type="dcterms:W3CDTF">2018-02-07T13:15:10Z</dcterms:modified>
</cp:coreProperties>
</file>