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4" r:id="rId1"/>
  </p:sldMasterIdLst>
  <p:sldIdLst>
    <p:sldId id="256" r:id="rId2"/>
  </p:sldIdLst>
  <p:sldSz cx="6858000" cy="9906000" type="A4"/>
  <p:notesSz cx="6669088" cy="9928225"/>
  <p:defaultTextStyle>
    <a:defPPr>
      <a:defRPr lang="fr-FR"/>
    </a:defPPr>
    <a:lvl1pPr marL="0" algn="l" defTabSz="549550" rtl="0" eaLnBrk="1" latinLnBrk="0" hangingPunct="1">
      <a:defRPr sz="1082" kern="1200">
        <a:solidFill>
          <a:schemeClr val="tx1"/>
        </a:solidFill>
        <a:latin typeface="+mn-lt"/>
        <a:ea typeface="+mn-ea"/>
        <a:cs typeface="+mn-cs"/>
      </a:defRPr>
    </a:lvl1pPr>
    <a:lvl2pPr marL="274775" algn="l" defTabSz="549550" rtl="0" eaLnBrk="1" latinLnBrk="0" hangingPunct="1">
      <a:defRPr sz="1082" kern="1200">
        <a:solidFill>
          <a:schemeClr val="tx1"/>
        </a:solidFill>
        <a:latin typeface="+mn-lt"/>
        <a:ea typeface="+mn-ea"/>
        <a:cs typeface="+mn-cs"/>
      </a:defRPr>
    </a:lvl2pPr>
    <a:lvl3pPr marL="549550" algn="l" defTabSz="549550" rtl="0" eaLnBrk="1" latinLnBrk="0" hangingPunct="1">
      <a:defRPr sz="1082" kern="1200">
        <a:solidFill>
          <a:schemeClr val="tx1"/>
        </a:solidFill>
        <a:latin typeface="+mn-lt"/>
        <a:ea typeface="+mn-ea"/>
        <a:cs typeface="+mn-cs"/>
      </a:defRPr>
    </a:lvl3pPr>
    <a:lvl4pPr marL="824325" algn="l" defTabSz="549550" rtl="0" eaLnBrk="1" latinLnBrk="0" hangingPunct="1">
      <a:defRPr sz="1082" kern="1200">
        <a:solidFill>
          <a:schemeClr val="tx1"/>
        </a:solidFill>
        <a:latin typeface="+mn-lt"/>
        <a:ea typeface="+mn-ea"/>
        <a:cs typeface="+mn-cs"/>
      </a:defRPr>
    </a:lvl4pPr>
    <a:lvl5pPr marL="1099100" algn="l" defTabSz="549550" rtl="0" eaLnBrk="1" latinLnBrk="0" hangingPunct="1">
      <a:defRPr sz="1082" kern="1200">
        <a:solidFill>
          <a:schemeClr val="tx1"/>
        </a:solidFill>
        <a:latin typeface="+mn-lt"/>
        <a:ea typeface="+mn-ea"/>
        <a:cs typeface="+mn-cs"/>
      </a:defRPr>
    </a:lvl5pPr>
    <a:lvl6pPr marL="1373875" algn="l" defTabSz="549550" rtl="0" eaLnBrk="1" latinLnBrk="0" hangingPunct="1">
      <a:defRPr sz="1082" kern="1200">
        <a:solidFill>
          <a:schemeClr val="tx1"/>
        </a:solidFill>
        <a:latin typeface="+mn-lt"/>
        <a:ea typeface="+mn-ea"/>
        <a:cs typeface="+mn-cs"/>
      </a:defRPr>
    </a:lvl6pPr>
    <a:lvl7pPr marL="1648650" algn="l" defTabSz="549550" rtl="0" eaLnBrk="1" latinLnBrk="0" hangingPunct="1">
      <a:defRPr sz="1082" kern="1200">
        <a:solidFill>
          <a:schemeClr val="tx1"/>
        </a:solidFill>
        <a:latin typeface="+mn-lt"/>
        <a:ea typeface="+mn-ea"/>
        <a:cs typeface="+mn-cs"/>
      </a:defRPr>
    </a:lvl7pPr>
    <a:lvl8pPr marL="1923425" algn="l" defTabSz="549550" rtl="0" eaLnBrk="1" latinLnBrk="0" hangingPunct="1">
      <a:defRPr sz="1082" kern="1200">
        <a:solidFill>
          <a:schemeClr val="tx1"/>
        </a:solidFill>
        <a:latin typeface="+mn-lt"/>
        <a:ea typeface="+mn-ea"/>
        <a:cs typeface="+mn-cs"/>
      </a:defRPr>
    </a:lvl8pPr>
    <a:lvl9pPr marL="2198201" algn="l" defTabSz="549550" rtl="0" eaLnBrk="1" latinLnBrk="0" hangingPunct="1">
      <a:defRPr sz="10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487"/>
    <a:srgbClr val="C8D2FA"/>
    <a:srgbClr val="D7D8E9"/>
    <a:srgbClr val="CFDCF1"/>
    <a:srgbClr val="CBCBF5"/>
    <a:srgbClr val="D8E9F5"/>
    <a:srgbClr val="960AE4"/>
    <a:srgbClr val="EA227C"/>
    <a:srgbClr val="DD156F"/>
    <a:srgbClr val="D21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2136" y="-18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1191"/>
            <a:ext cx="5143500" cy="3448756"/>
          </a:xfrm>
        </p:spPr>
        <p:txBody>
          <a:bodyPr anchor="b"/>
          <a:lstStyle>
            <a:lvl1pPr algn="ctr">
              <a:defRPr sz="3375"/>
            </a:lvl1pPr>
          </a:lstStyle>
          <a:p>
            <a:r>
              <a:rPr lang="fr-FR" smtClean="0"/>
              <a:t>Modifiez le style du titre</a:t>
            </a:r>
            <a:endParaRPr lang="fr-BE"/>
          </a:p>
        </p:txBody>
      </p:sp>
      <p:sp>
        <p:nvSpPr>
          <p:cNvPr id="3" name="Sous-titr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125855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191995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527403"/>
            <a:ext cx="1478756" cy="8394877"/>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71487" y="527403"/>
            <a:ext cx="4350544" cy="83948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16317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407724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2469622"/>
            <a:ext cx="5915025" cy="4120620"/>
          </a:xfrm>
        </p:spPr>
        <p:txBody>
          <a:bodyPr anchor="b"/>
          <a:lstStyle>
            <a:lvl1pPr>
              <a:defRPr sz="3375"/>
            </a:lvl1pPr>
          </a:lstStyle>
          <a:p>
            <a:r>
              <a:rPr lang="fr-FR" smtClean="0"/>
              <a:t>Modifiez le style du titre</a:t>
            </a:r>
            <a:endParaRPr lang="fr-BE"/>
          </a:p>
        </p:txBody>
      </p:sp>
      <p:sp>
        <p:nvSpPr>
          <p:cNvPr id="3" name="Espace réservé du texte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259645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71488"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71863"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5F5C38E-C667-419D-95E9-E45367CE7940}" type="datetimeFigureOut">
              <a:rPr lang="fr-BE" smtClean="0"/>
              <a:t>30-01-17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97460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527404"/>
            <a:ext cx="5915025" cy="1914702"/>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Modifiez les styles du texte du masque</a:t>
            </a:r>
          </a:p>
        </p:txBody>
      </p:sp>
      <p:sp>
        <p:nvSpPr>
          <p:cNvPr id="4" name="Espace réservé du contenu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Modifiez les styles du texte du masque</a:t>
            </a:r>
          </a:p>
        </p:txBody>
      </p:sp>
      <p:sp>
        <p:nvSpPr>
          <p:cNvPr id="6" name="Espace réservé du contenu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F5F5C38E-C667-419D-95E9-E45367CE7940}" type="datetimeFigureOut">
              <a:rPr lang="fr-BE" smtClean="0"/>
              <a:t>30-01-17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408581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F5F5C38E-C667-419D-95E9-E45367CE7940}" type="datetimeFigureOut">
              <a:rPr lang="fr-BE" smtClean="0"/>
              <a:t>30-01-17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98946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F5C38E-C667-419D-95E9-E45367CE7940}" type="datetimeFigureOut">
              <a:rPr lang="fr-BE" smtClean="0"/>
              <a:t>30-01-17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387813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660400"/>
            <a:ext cx="2211883" cy="2311400"/>
          </a:xfrm>
        </p:spPr>
        <p:txBody>
          <a:bodyPr anchor="b"/>
          <a:lstStyle>
            <a:lvl1pPr>
              <a:defRPr sz="1800"/>
            </a:lvl1pPr>
          </a:lstStyle>
          <a:p>
            <a:r>
              <a:rPr lang="fr-FR" smtClean="0"/>
              <a:t>Modifiez le style du titre</a:t>
            </a:r>
            <a:endParaRPr lang="fr-BE"/>
          </a:p>
        </p:txBody>
      </p:sp>
      <p:sp>
        <p:nvSpPr>
          <p:cNvPr id="3" name="Espace réservé du contenu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F5C38E-C667-419D-95E9-E45367CE7940}" type="datetimeFigureOut">
              <a:rPr lang="fr-BE" smtClean="0"/>
              <a:t>30-01-17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25358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660400"/>
            <a:ext cx="2211883" cy="2311400"/>
          </a:xfrm>
        </p:spPr>
        <p:txBody>
          <a:bodyPr anchor="b"/>
          <a:lstStyle>
            <a:lvl1pPr>
              <a:defRPr sz="1800"/>
            </a:lvl1pPr>
          </a:lstStyle>
          <a:p>
            <a:r>
              <a:rPr lang="fr-FR" smtClean="0"/>
              <a:t>Modifiez le style du titre</a:t>
            </a:r>
            <a:endParaRPr lang="fr-BE"/>
          </a:p>
        </p:txBody>
      </p:sp>
      <p:sp>
        <p:nvSpPr>
          <p:cNvPr id="3" name="Espace réservé pour une image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BE"/>
          </a:p>
        </p:txBody>
      </p:sp>
      <p:sp>
        <p:nvSpPr>
          <p:cNvPr id="4" name="Espace réservé du texte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F5C38E-C667-419D-95E9-E45367CE7940}" type="datetimeFigureOut">
              <a:rPr lang="fr-BE" smtClean="0"/>
              <a:t>30-01-17</a:t>
            </a:fld>
            <a:endParaRPr lang="fr-BE"/>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C2D4A62-EE22-4975-9791-9C4AD1A2B8C0}" type="slidenum">
              <a:rPr lang="fr-BE" smtClean="0"/>
              <a:t>‹N°›</a:t>
            </a:fld>
            <a:endParaRPr lang="fr-BE"/>
          </a:p>
        </p:txBody>
      </p:sp>
    </p:spTree>
    <p:extLst>
      <p:ext uri="{BB962C8B-B14F-4D97-AF65-F5344CB8AC3E}">
        <p14:creationId xmlns:p14="http://schemas.microsoft.com/office/powerpoint/2010/main" val="154371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F5F5C38E-C667-419D-95E9-E45367CE7940}" type="datetimeFigureOut">
              <a:rPr lang="fr-BE" smtClean="0"/>
              <a:t>30-01-17</a:t>
            </a:fld>
            <a:endParaRPr lang="fr-BE"/>
          </a:p>
        </p:txBody>
      </p:sp>
      <p:sp>
        <p:nvSpPr>
          <p:cNvPr id="5" name="Espace réservé du pied de page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1C2D4A62-EE22-4975-9791-9C4AD1A2B8C0}" type="slidenum">
              <a:rPr lang="fr-BE" smtClean="0"/>
              <a:t>‹N°›</a:t>
            </a:fld>
            <a:endParaRPr lang="fr-BE"/>
          </a:p>
        </p:txBody>
      </p:sp>
    </p:spTree>
    <p:extLst>
      <p:ext uri="{BB962C8B-B14F-4D97-AF65-F5344CB8AC3E}">
        <p14:creationId xmlns:p14="http://schemas.microsoft.com/office/powerpoint/2010/main" val="2338543733"/>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eraldine.luis@ulg.ac.be" TargetMode="Externa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46000" r="-46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269997"/>
            <a:ext cx="6858000" cy="523220"/>
          </a:xfrm>
          <a:prstGeom prst="rect">
            <a:avLst/>
          </a:prstGeom>
          <a:solidFill>
            <a:srgbClr val="066490"/>
          </a:solidFill>
        </p:spPr>
        <p:txBody>
          <a:bodyPr wrap="square" rtlCol="0">
            <a:spAutoFit/>
          </a:bodyPr>
          <a:lstStyle/>
          <a:p>
            <a:pPr algn="ctr"/>
            <a:r>
              <a:rPr lang="en-US" sz="1400" b="1" dirty="0" smtClean="0">
                <a:solidFill>
                  <a:schemeClr val="bg1"/>
                </a:solidFill>
                <a:latin typeface="Castellar" panose="020A0402060406010301" pitchFamily="18" charset="0"/>
              </a:rPr>
              <a:t>Fatty acid desaturation promotes tumor growth and aggressiveness after hypoxia and oxygenation</a:t>
            </a:r>
            <a:endParaRPr lang="fr-BE" sz="1400" b="1" dirty="0">
              <a:solidFill>
                <a:schemeClr val="bg1"/>
              </a:solidFill>
              <a:latin typeface="Castellar" panose="020A0402060406010301" pitchFamily="18" charset="0"/>
            </a:endParaRPr>
          </a:p>
        </p:txBody>
      </p:sp>
      <p:sp>
        <p:nvSpPr>
          <p:cNvPr id="3" name="ZoneTexte 2"/>
          <p:cNvSpPr txBox="1"/>
          <p:nvPr/>
        </p:nvSpPr>
        <p:spPr>
          <a:xfrm>
            <a:off x="24070" y="812129"/>
            <a:ext cx="6703534" cy="784830"/>
          </a:xfrm>
          <a:prstGeom prst="rect">
            <a:avLst/>
          </a:prstGeom>
          <a:noFill/>
        </p:spPr>
        <p:txBody>
          <a:bodyPr wrap="square" rtlCol="0">
            <a:spAutoFit/>
          </a:bodyPr>
          <a:lstStyle/>
          <a:p>
            <a:pPr algn="ctr"/>
            <a:r>
              <a:rPr lang="en-US" sz="900" i="1" u="sng" dirty="0" err="1">
                <a:solidFill>
                  <a:schemeClr val="bg2">
                    <a:lumMod val="50000"/>
                  </a:schemeClr>
                </a:solidFill>
              </a:rPr>
              <a:t>Géraldine</a:t>
            </a:r>
            <a:r>
              <a:rPr lang="en-US" sz="900" i="1" u="sng" dirty="0">
                <a:solidFill>
                  <a:schemeClr val="bg2">
                    <a:lumMod val="50000"/>
                  </a:schemeClr>
                </a:solidFill>
              </a:rPr>
              <a:t> Luis </a:t>
            </a:r>
            <a:r>
              <a:rPr lang="en-US" sz="900" i="1" baseline="30000" dirty="0">
                <a:solidFill>
                  <a:schemeClr val="bg2">
                    <a:lumMod val="50000"/>
                  </a:schemeClr>
                </a:solidFill>
              </a:rPr>
              <a:t>1</a:t>
            </a:r>
            <a:r>
              <a:rPr lang="en-US" sz="900" i="1" u="sng" dirty="0">
                <a:solidFill>
                  <a:schemeClr val="bg2">
                    <a:lumMod val="50000"/>
                  </a:schemeClr>
                </a:solidFill>
              </a:rPr>
              <a:t>, </a:t>
            </a:r>
            <a:r>
              <a:rPr lang="en-US" sz="900" i="1" dirty="0">
                <a:solidFill>
                  <a:schemeClr val="bg2">
                    <a:lumMod val="50000"/>
                  </a:schemeClr>
                </a:solidFill>
              </a:rPr>
              <a:t>Adrien Godfroid</a:t>
            </a:r>
            <a:r>
              <a:rPr lang="en-US" sz="900" i="1" baseline="30000" dirty="0">
                <a:solidFill>
                  <a:schemeClr val="bg2">
                    <a:lumMod val="50000"/>
                  </a:schemeClr>
                </a:solidFill>
              </a:rPr>
              <a:t>1</a:t>
            </a:r>
            <a:r>
              <a:rPr lang="en-US" sz="900" i="1" dirty="0">
                <a:solidFill>
                  <a:schemeClr val="bg2">
                    <a:lumMod val="50000"/>
                  </a:schemeClr>
                </a:solidFill>
              </a:rPr>
              <a:t>, Jonathan Cimino</a:t>
            </a:r>
            <a:r>
              <a:rPr lang="en-US" sz="900" i="1" baseline="30000" dirty="0">
                <a:solidFill>
                  <a:schemeClr val="bg2">
                    <a:lumMod val="50000"/>
                  </a:schemeClr>
                </a:solidFill>
              </a:rPr>
              <a:t>1</a:t>
            </a:r>
            <a:r>
              <a:rPr lang="en-US" sz="900" i="1" dirty="0">
                <a:solidFill>
                  <a:schemeClr val="bg2">
                    <a:lumMod val="50000"/>
                  </a:schemeClr>
                </a:solidFill>
              </a:rPr>
              <a:t>, </a:t>
            </a:r>
            <a:r>
              <a:rPr lang="en-US" sz="900" i="1" dirty="0">
                <a:solidFill>
                  <a:schemeClr val="bg2">
                    <a:lumMod val="50000"/>
                  </a:schemeClr>
                </a:solidFill>
                <a:cs typeface="Arial"/>
              </a:rPr>
              <a:t>Shin </a:t>
            </a:r>
            <a:r>
              <a:rPr lang="en-US" sz="900" i="1" dirty="0" err="1">
                <a:solidFill>
                  <a:schemeClr val="bg2">
                    <a:lumMod val="50000"/>
                  </a:schemeClr>
                </a:solidFill>
                <a:cs typeface="Arial"/>
              </a:rPr>
              <a:t>Nishiumi</a:t>
            </a:r>
            <a:r>
              <a:rPr lang="en-US" sz="900" i="1" dirty="0">
                <a:solidFill>
                  <a:schemeClr val="bg2">
                    <a:lumMod val="50000"/>
                  </a:schemeClr>
                </a:solidFill>
                <a:cs typeface="Arial"/>
              </a:rPr>
              <a:t> </a:t>
            </a:r>
            <a:r>
              <a:rPr lang="en-US" sz="900" i="1" baseline="30000" dirty="0">
                <a:solidFill>
                  <a:schemeClr val="bg2">
                    <a:lumMod val="50000"/>
                  </a:schemeClr>
                </a:solidFill>
              </a:rPr>
              <a:t>2</a:t>
            </a:r>
            <a:r>
              <a:rPr lang="en-US" sz="900" i="1" dirty="0">
                <a:solidFill>
                  <a:schemeClr val="bg2">
                    <a:lumMod val="50000"/>
                  </a:schemeClr>
                </a:solidFill>
                <a:cs typeface="Arial"/>
              </a:rPr>
              <a:t> </a:t>
            </a:r>
            <a:r>
              <a:rPr lang="en-US" sz="900" i="1" dirty="0">
                <a:solidFill>
                  <a:schemeClr val="bg2">
                    <a:lumMod val="50000"/>
                  </a:schemeClr>
                </a:solidFill>
              </a:rPr>
              <a:t>,</a:t>
            </a:r>
            <a:r>
              <a:rPr lang="en-US" sz="900" i="1" dirty="0">
                <a:solidFill>
                  <a:schemeClr val="bg2">
                    <a:lumMod val="50000"/>
                  </a:schemeClr>
                </a:solidFill>
                <a:cs typeface="Arial"/>
              </a:rPr>
              <a:t>Masaru Yoshida </a:t>
            </a:r>
            <a:r>
              <a:rPr lang="en-US" sz="900" i="1" baseline="30000" dirty="0">
                <a:solidFill>
                  <a:schemeClr val="bg2">
                    <a:lumMod val="50000"/>
                  </a:schemeClr>
                </a:solidFill>
              </a:rPr>
              <a:t>2</a:t>
            </a:r>
            <a:r>
              <a:rPr lang="en-US" sz="900" i="1" dirty="0">
                <a:solidFill>
                  <a:schemeClr val="bg2">
                    <a:lumMod val="50000"/>
                  </a:schemeClr>
                </a:solidFill>
              </a:rPr>
              <a:t>, </a:t>
            </a:r>
            <a:r>
              <a:rPr lang="en-US" sz="900" i="1" dirty="0" err="1">
                <a:solidFill>
                  <a:schemeClr val="bg2">
                    <a:lumMod val="50000"/>
                  </a:schemeClr>
                </a:solidFill>
              </a:rPr>
              <a:t>Agnès</a:t>
            </a:r>
            <a:r>
              <a:rPr lang="en-US" sz="900" i="1" dirty="0">
                <a:solidFill>
                  <a:schemeClr val="bg2">
                    <a:lumMod val="50000"/>
                  </a:schemeClr>
                </a:solidFill>
              </a:rPr>
              <a:t> Noel</a:t>
            </a:r>
            <a:r>
              <a:rPr lang="en-US" sz="900" i="1" baseline="30000" dirty="0">
                <a:solidFill>
                  <a:schemeClr val="bg2">
                    <a:lumMod val="50000"/>
                  </a:schemeClr>
                </a:solidFill>
              </a:rPr>
              <a:t>1</a:t>
            </a:r>
            <a:r>
              <a:rPr lang="en-US" sz="900" i="1" dirty="0">
                <a:solidFill>
                  <a:schemeClr val="bg2">
                    <a:lumMod val="50000"/>
                  </a:schemeClr>
                </a:solidFill>
              </a:rPr>
              <a:t> and Nor </a:t>
            </a:r>
            <a:r>
              <a:rPr lang="en-US" sz="900" i="1" dirty="0" err="1">
                <a:solidFill>
                  <a:schemeClr val="bg2">
                    <a:lumMod val="50000"/>
                  </a:schemeClr>
                </a:solidFill>
              </a:rPr>
              <a:t>Eddine</a:t>
            </a:r>
            <a:r>
              <a:rPr lang="en-US" sz="900" i="1" dirty="0">
                <a:solidFill>
                  <a:schemeClr val="bg2">
                    <a:lumMod val="50000"/>
                  </a:schemeClr>
                </a:solidFill>
              </a:rPr>
              <a:t> Sounni</a:t>
            </a:r>
            <a:r>
              <a:rPr lang="en-US" sz="900" i="1" baseline="30000" dirty="0">
                <a:solidFill>
                  <a:schemeClr val="bg2">
                    <a:lumMod val="50000"/>
                  </a:schemeClr>
                </a:solidFill>
              </a:rPr>
              <a:t>1</a:t>
            </a:r>
            <a:r>
              <a:rPr lang="en-US" sz="900" i="1" dirty="0">
                <a:solidFill>
                  <a:schemeClr val="bg2">
                    <a:lumMod val="50000"/>
                  </a:schemeClr>
                </a:solidFill>
              </a:rPr>
              <a:t>.</a:t>
            </a:r>
            <a:endParaRPr lang="fr-BE" sz="900" i="1" dirty="0">
              <a:solidFill>
                <a:schemeClr val="bg2">
                  <a:lumMod val="50000"/>
                </a:schemeClr>
              </a:solidFill>
            </a:endParaRPr>
          </a:p>
          <a:p>
            <a:pPr algn="ctr"/>
            <a:r>
              <a:rPr lang="en-US" sz="900" i="1" baseline="30000" dirty="0">
                <a:solidFill>
                  <a:schemeClr val="bg2">
                    <a:lumMod val="50000"/>
                  </a:schemeClr>
                </a:solidFill>
              </a:rPr>
              <a:t>1</a:t>
            </a:r>
            <a:r>
              <a:rPr lang="en-US" sz="900" i="1" dirty="0">
                <a:solidFill>
                  <a:schemeClr val="bg2">
                    <a:lumMod val="50000"/>
                  </a:schemeClr>
                </a:solidFill>
              </a:rPr>
              <a:t> Laboratory of Tumor and Development Biology, GIGA-Cancer, University of Liège. Belgium;</a:t>
            </a:r>
          </a:p>
          <a:p>
            <a:pPr algn="ctr"/>
            <a:r>
              <a:rPr lang="en-US" sz="900" i="1" baseline="30000" dirty="0">
                <a:solidFill>
                  <a:schemeClr val="bg2">
                    <a:lumMod val="50000"/>
                  </a:schemeClr>
                </a:solidFill>
              </a:rPr>
              <a:t>2 </a:t>
            </a:r>
            <a:r>
              <a:rPr lang="en-US" sz="900" i="1" dirty="0">
                <a:solidFill>
                  <a:schemeClr val="bg2">
                    <a:lumMod val="50000"/>
                  </a:schemeClr>
                </a:solidFill>
                <a:cs typeface="Arial"/>
              </a:rPr>
              <a:t>Division of Gastroenterology, Department of internal medicine, Kobe University, Japan </a:t>
            </a:r>
          </a:p>
          <a:p>
            <a:pPr algn="ctr"/>
            <a:r>
              <a:rPr lang="en-US" sz="900" i="1" dirty="0">
                <a:solidFill>
                  <a:schemeClr val="tx1">
                    <a:lumMod val="95000"/>
                    <a:lumOff val="5000"/>
                  </a:schemeClr>
                </a:solidFill>
              </a:rPr>
              <a:t> </a:t>
            </a:r>
            <a:endParaRPr lang="fr-BE" sz="900" i="1" dirty="0"/>
          </a:p>
          <a:p>
            <a:pPr algn="ctr"/>
            <a:r>
              <a:rPr lang="en-US" sz="900" dirty="0"/>
              <a:t> </a:t>
            </a:r>
            <a:endParaRPr lang="fr-BE" sz="900" dirty="0"/>
          </a:p>
        </p:txBody>
      </p:sp>
      <p:sp>
        <p:nvSpPr>
          <p:cNvPr id="5" name="ZoneTexte 4"/>
          <p:cNvSpPr txBox="1"/>
          <p:nvPr/>
        </p:nvSpPr>
        <p:spPr>
          <a:xfrm>
            <a:off x="131811" y="1349614"/>
            <a:ext cx="1167469" cy="276999"/>
          </a:xfrm>
          <a:prstGeom prst="rect">
            <a:avLst/>
          </a:prstGeom>
          <a:solidFill>
            <a:srgbClr val="066490"/>
          </a:solidFill>
        </p:spPr>
        <p:txBody>
          <a:bodyPr wrap="square" rtlCol="0">
            <a:spAutoFit/>
          </a:bodyPr>
          <a:lstStyle/>
          <a:p>
            <a:pPr algn="ctr"/>
            <a:r>
              <a:rPr lang="fr-BE" sz="1200" dirty="0">
                <a:solidFill>
                  <a:schemeClr val="bg1"/>
                </a:solidFill>
                <a:latin typeface="Arial" panose="020B0604020202020204" pitchFamily="34" charset="0"/>
                <a:cs typeface="Arial" panose="020B0604020202020204" pitchFamily="34" charset="0"/>
              </a:rPr>
              <a:t>Introduction</a:t>
            </a:r>
          </a:p>
        </p:txBody>
      </p:sp>
      <p:sp>
        <p:nvSpPr>
          <p:cNvPr id="7" name="ZoneTexte 6"/>
          <p:cNvSpPr txBox="1"/>
          <p:nvPr/>
        </p:nvSpPr>
        <p:spPr>
          <a:xfrm>
            <a:off x="146652" y="8075286"/>
            <a:ext cx="1167469" cy="276999"/>
          </a:xfrm>
          <a:prstGeom prst="rect">
            <a:avLst/>
          </a:prstGeom>
          <a:solidFill>
            <a:srgbClr val="066490"/>
          </a:solidFill>
        </p:spPr>
        <p:txBody>
          <a:bodyPr wrap="square" rtlCol="0">
            <a:spAutoFit/>
          </a:bodyPr>
          <a:lstStyle/>
          <a:p>
            <a:pPr algn="ctr"/>
            <a:r>
              <a:rPr lang="fr-BE" sz="1200" dirty="0">
                <a:solidFill>
                  <a:schemeClr val="bg1"/>
                </a:solidFill>
                <a:latin typeface="Arial" panose="020B0604020202020204" pitchFamily="34" charset="0"/>
                <a:cs typeface="Arial" panose="020B0604020202020204" pitchFamily="34" charset="0"/>
              </a:rPr>
              <a:t>Conclusion</a:t>
            </a:r>
          </a:p>
        </p:txBody>
      </p:sp>
      <p:pic>
        <p:nvPicPr>
          <p:cNvPr id="1026" name="Picture 2" descr="Résultat de recherche d'images pour &quot;logo télévi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265" y="9240030"/>
            <a:ext cx="428031" cy="4280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ésultat de recherche d'images pour &quot;logo fond leon fredericq&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449" y="9240030"/>
            <a:ext cx="596101" cy="5148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ésultat de recherche d'images pour &quot;logo fnr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165" y="9327305"/>
            <a:ext cx="445588" cy="282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Résultat de recherche d'images pour &quot;logo giga ulg&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465" y="9289482"/>
            <a:ext cx="415909" cy="41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ésultat de recherche d'images pour &quot;logo blason ul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4130" y="9182187"/>
            <a:ext cx="489177" cy="61880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7"/>
          <p:cNvSpPr txBox="1"/>
          <p:nvPr/>
        </p:nvSpPr>
        <p:spPr>
          <a:xfrm>
            <a:off x="98508" y="9255043"/>
            <a:ext cx="2745281" cy="622478"/>
          </a:xfrm>
          <a:prstGeom prst="rect">
            <a:avLst/>
          </a:prstGeom>
          <a:noFill/>
        </p:spPr>
        <p:txBody>
          <a:bodyPr wrap="square" rtlCol="0">
            <a:spAutoFit/>
          </a:bodyPr>
          <a:lstStyle/>
          <a:p>
            <a:r>
              <a:rPr lang="en-US" sz="800" i="1" u="sng" dirty="0">
                <a:solidFill>
                  <a:schemeClr val="bg2">
                    <a:lumMod val="50000"/>
                  </a:schemeClr>
                </a:solidFill>
              </a:rPr>
              <a:t>Presenting authors: </a:t>
            </a:r>
            <a:r>
              <a:rPr lang="en-US" sz="800" i="1" dirty="0" err="1">
                <a:solidFill>
                  <a:schemeClr val="bg2">
                    <a:lumMod val="50000"/>
                  </a:schemeClr>
                </a:solidFill>
              </a:rPr>
              <a:t>Géraldine</a:t>
            </a:r>
            <a:r>
              <a:rPr lang="en-US" sz="800" i="1" dirty="0">
                <a:solidFill>
                  <a:schemeClr val="bg2">
                    <a:lumMod val="50000"/>
                  </a:schemeClr>
                </a:solidFill>
              </a:rPr>
              <a:t> Luis and Nor </a:t>
            </a:r>
            <a:r>
              <a:rPr lang="en-US" sz="800" i="1" dirty="0" err="1">
                <a:solidFill>
                  <a:schemeClr val="bg2">
                    <a:lumMod val="50000"/>
                  </a:schemeClr>
                </a:solidFill>
              </a:rPr>
              <a:t>Eddine</a:t>
            </a:r>
            <a:r>
              <a:rPr lang="en-US" sz="800" i="1" dirty="0">
                <a:solidFill>
                  <a:schemeClr val="bg2">
                    <a:lumMod val="50000"/>
                  </a:schemeClr>
                </a:solidFill>
              </a:rPr>
              <a:t> Sounni. University of Liège, avenue Hippocrates 13 4000 Liège Belgium, </a:t>
            </a:r>
            <a:r>
              <a:rPr lang="en-US" sz="800" i="1" u="sng" dirty="0" smtClean="0">
                <a:solidFill>
                  <a:srgbClr val="EC3487"/>
                </a:solidFill>
                <a:hlinkClick r:id="rId8"/>
              </a:rPr>
              <a:t>Geraldine.luis@ulg.ac.be</a:t>
            </a:r>
            <a:r>
              <a:rPr lang="en-US" sz="800" i="1" u="sng" dirty="0">
                <a:solidFill>
                  <a:srgbClr val="EC3487"/>
                </a:solidFill>
              </a:rPr>
              <a:t> </a:t>
            </a:r>
            <a:endParaRPr lang="en-US" sz="800" i="1" u="sng" dirty="0" smtClean="0">
              <a:solidFill>
                <a:srgbClr val="EC3487"/>
              </a:solidFill>
            </a:endParaRPr>
          </a:p>
          <a:p>
            <a:r>
              <a:rPr lang="en-US" sz="800" i="1" u="sng" dirty="0" smtClean="0">
                <a:solidFill>
                  <a:srgbClr val="0070C0"/>
                </a:solidFill>
              </a:rPr>
              <a:t>nesounni@ulg.ac.be</a:t>
            </a:r>
            <a:endParaRPr lang="fr-BE" sz="800" dirty="0">
              <a:solidFill>
                <a:srgbClr val="0070C0"/>
              </a:solidFill>
            </a:endParaRPr>
          </a:p>
          <a:p>
            <a:endParaRPr lang="fr-BE" sz="245" dirty="0"/>
          </a:p>
        </p:txBody>
      </p:sp>
      <p:sp>
        <p:nvSpPr>
          <p:cNvPr id="12" name="ZoneTexte 11"/>
          <p:cNvSpPr txBox="1"/>
          <p:nvPr/>
        </p:nvSpPr>
        <p:spPr>
          <a:xfrm>
            <a:off x="109518" y="1626659"/>
            <a:ext cx="6571723" cy="830997"/>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Targeting the metabolic pathways of cancer is actually the most contemporary topic of drug discovery. In this regard, we have contributed to the emergence of new facet of cancer metabolism in cancer adaptation and evasion to therapeutics. The concept of targeting lipid metabolism to improve efficacy of targeted therapy has been validated by sequential targeting VEGF pathway and FASN inhibition in cancers. Whereas FASN is recognized as an important target in the development of anticancer drug for many types of human cancers, its complete inhibition has showed poor pharmacokinetics with heavy side effects, highlighting the need for the identification of other therapeutic targets that inhibit lipid metabolism. </a:t>
            </a:r>
            <a:endParaRPr lang="fr-BE" sz="800" dirty="0">
              <a:latin typeface="Arial" panose="020B0604020202020204" pitchFamily="34" charset="0"/>
              <a:cs typeface="Arial" panose="020B0604020202020204" pitchFamily="34" charset="0"/>
            </a:endParaRPr>
          </a:p>
        </p:txBody>
      </p:sp>
      <p:sp>
        <p:nvSpPr>
          <p:cNvPr id="18" name="ZoneTexte 17"/>
          <p:cNvSpPr txBox="1"/>
          <p:nvPr/>
        </p:nvSpPr>
        <p:spPr>
          <a:xfrm>
            <a:off x="109518" y="8360769"/>
            <a:ext cx="6561311" cy="970266"/>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Differential isobaric lipid distribution and composition were detected by MSI, between treated and untreated tumors. </a:t>
            </a:r>
            <a:r>
              <a:rPr lang="en-US" sz="800" dirty="0" err="1">
                <a:latin typeface="Arial" panose="020B0604020202020204" pitchFamily="34" charset="0"/>
                <a:cs typeface="Arial" panose="020B0604020202020204" pitchFamily="34" charset="0"/>
              </a:rPr>
              <a:t>Lipidomics</a:t>
            </a:r>
            <a:r>
              <a:rPr lang="en-US" sz="800" dirty="0">
                <a:latin typeface="Arial" panose="020B0604020202020204" pitchFamily="34" charset="0"/>
                <a:cs typeface="Arial" panose="020B0604020202020204" pitchFamily="34" charset="0"/>
              </a:rPr>
              <a:t> analysis revealed an increase in mono- and poly-unsaturated in the most aggressive tumors. Interestingly, SCD1, a key </a:t>
            </a:r>
            <a:r>
              <a:rPr lang="en-US" sz="800" dirty="0" err="1">
                <a:latin typeface="Arial" panose="020B0604020202020204" pitchFamily="34" charset="0"/>
                <a:cs typeface="Arial" panose="020B0604020202020204" pitchFamily="34" charset="0"/>
              </a:rPr>
              <a:t>Stearoyl-Coa</a:t>
            </a:r>
            <a:r>
              <a:rPr lang="en-US" sz="800" dirty="0">
                <a:latin typeface="Arial" panose="020B0604020202020204" pitchFamily="34" charset="0"/>
                <a:cs typeface="Arial" panose="020B0604020202020204" pitchFamily="34" charset="0"/>
              </a:rPr>
              <a:t> Desaturase enzyme that inserts double bonds into acyl-CoA chains was found to be up-regulated after tumor re-oxygenation and correlates with increased aggressiveness of </a:t>
            </a:r>
            <a:r>
              <a:rPr lang="en-US" sz="800" dirty="0" err="1">
                <a:latin typeface="Arial" panose="020B0604020202020204" pitchFamily="34" charset="0"/>
                <a:cs typeface="Arial" panose="020B0604020202020204" pitchFamily="34" charset="0"/>
              </a:rPr>
              <a:t>lipogenic</a:t>
            </a:r>
            <a:r>
              <a:rPr lang="en-US" sz="800" dirty="0">
                <a:latin typeface="Arial" panose="020B0604020202020204" pitchFamily="34" charset="0"/>
                <a:cs typeface="Arial" panose="020B0604020202020204" pitchFamily="34" charset="0"/>
              </a:rPr>
              <a:t> tumors. Furthermore, these unsaturated FAs are mainly engaged in PC and PE, the main known components of lipid rafts in cells. Unsaturated lipids are known to play a role in cell membrane fluidity and cell proliferation and migrating. Interestingly , by inhibiting SCD1 in tumor cells we block the primary tumor growth in vivo and the regrowth after tumor </a:t>
            </a:r>
            <a:r>
              <a:rPr lang="en-US" sz="800" dirty="0" err="1">
                <a:latin typeface="Arial" panose="020B0604020202020204" pitchFamily="34" charset="0"/>
                <a:cs typeface="Arial" panose="020B0604020202020204" pitchFamily="34" charset="0"/>
              </a:rPr>
              <a:t>reoxygenation</a:t>
            </a:r>
            <a:r>
              <a:rPr lang="en-US" sz="800" dirty="0">
                <a:latin typeface="Arial" panose="020B0604020202020204" pitchFamily="34" charset="0"/>
                <a:cs typeface="Arial" panose="020B0604020202020204" pitchFamily="34" charset="0"/>
              </a:rPr>
              <a:t> and relapse.  </a:t>
            </a:r>
            <a:endParaRPr lang="fr-BE" sz="800" dirty="0">
              <a:latin typeface="Arial" panose="020B0604020202020204" pitchFamily="34" charset="0"/>
              <a:cs typeface="Arial" panose="020B0604020202020204" pitchFamily="34" charset="0"/>
            </a:endParaRPr>
          </a:p>
        </p:txBody>
      </p:sp>
      <p:grpSp>
        <p:nvGrpSpPr>
          <p:cNvPr id="20" name="Groupe 19"/>
          <p:cNvGrpSpPr/>
          <p:nvPr/>
        </p:nvGrpSpPr>
        <p:grpSpPr>
          <a:xfrm>
            <a:off x="113444" y="2439213"/>
            <a:ext cx="3082333" cy="2522846"/>
            <a:chOff x="574181" y="12523086"/>
            <a:chExt cx="14514389" cy="12724732"/>
          </a:xfrm>
        </p:grpSpPr>
        <p:sp>
          <p:nvSpPr>
            <p:cNvPr id="10" name="Rectangle à coins arrondis 9"/>
            <p:cNvSpPr/>
            <p:nvPr/>
          </p:nvSpPr>
          <p:spPr>
            <a:xfrm>
              <a:off x="574181" y="14359870"/>
              <a:ext cx="14514389" cy="10887948"/>
            </a:xfrm>
            <a:prstGeom prst="roundRect">
              <a:avLst/>
            </a:prstGeom>
            <a:solidFill>
              <a:schemeClr val="bg1"/>
            </a:solid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5"/>
            </a:p>
          </p:txBody>
        </p:sp>
        <p:sp>
          <p:nvSpPr>
            <p:cNvPr id="6" name="ZoneTexte 5"/>
            <p:cNvSpPr txBox="1"/>
            <p:nvPr/>
          </p:nvSpPr>
          <p:spPr>
            <a:xfrm>
              <a:off x="614548" y="12523086"/>
              <a:ext cx="5153890" cy="1397128"/>
            </a:xfrm>
            <a:prstGeom prst="rect">
              <a:avLst/>
            </a:prstGeom>
            <a:solidFill>
              <a:srgbClr val="066490"/>
            </a:solidFill>
          </p:spPr>
          <p:txBody>
            <a:bodyPr wrap="square" rtlCol="0">
              <a:spAutoFit/>
            </a:bodyPr>
            <a:lstStyle/>
            <a:p>
              <a:pPr algn="ctr"/>
              <a:r>
                <a:rPr lang="fr-BE" sz="1200" dirty="0" err="1">
                  <a:solidFill>
                    <a:schemeClr val="bg1"/>
                  </a:solidFill>
                  <a:latin typeface="Arial" panose="020B0604020202020204" pitchFamily="34" charset="0"/>
                  <a:cs typeface="Arial" panose="020B0604020202020204" pitchFamily="34" charset="0"/>
                </a:rPr>
                <a:t>Results</a:t>
              </a:r>
              <a:endParaRPr lang="fr-BE" sz="1200" dirty="0">
                <a:solidFill>
                  <a:schemeClr val="bg1"/>
                </a:solidFill>
                <a:latin typeface="Arial" panose="020B0604020202020204" pitchFamily="34" charset="0"/>
                <a:cs typeface="Arial" panose="020B0604020202020204" pitchFamily="34" charset="0"/>
              </a:endParaRPr>
            </a:p>
          </p:txBody>
        </p:sp>
        <p:sp>
          <p:nvSpPr>
            <p:cNvPr id="15" name="ZoneTexte 14"/>
            <p:cNvSpPr txBox="1"/>
            <p:nvPr/>
          </p:nvSpPr>
          <p:spPr>
            <a:xfrm>
              <a:off x="1002675" y="22787871"/>
              <a:ext cx="13338732" cy="1862837"/>
            </a:xfrm>
            <a:prstGeom prst="rect">
              <a:avLst/>
            </a:prstGeom>
            <a:noFill/>
          </p:spPr>
          <p:txBody>
            <a:bodyPr wrap="square" rtlCol="0">
              <a:spAutoFit/>
            </a:bodyPr>
            <a:lstStyle/>
            <a:p>
              <a:pPr algn="just"/>
              <a:r>
                <a:rPr lang="en-US" sz="600" dirty="0">
                  <a:latin typeface="Arial" panose="020B0604020202020204" pitchFamily="34" charset="0"/>
                  <a:cs typeface="Arial" panose="020B0604020202020204" pitchFamily="34" charset="0"/>
                </a:rPr>
                <a:t>A </a:t>
              </a:r>
              <a:r>
                <a:rPr lang="en-US" sz="600" dirty="0" err="1">
                  <a:latin typeface="Arial" panose="020B0604020202020204" pitchFamily="34" charset="0"/>
                  <a:cs typeface="Arial" panose="020B0604020202020204" pitchFamily="34" charset="0"/>
                </a:rPr>
                <a:t>lipidomic</a:t>
              </a:r>
              <a:r>
                <a:rPr lang="en-US" sz="600" dirty="0">
                  <a:latin typeface="Arial" panose="020B0604020202020204" pitchFamily="34" charset="0"/>
                  <a:cs typeface="Arial" panose="020B0604020202020204" pitchFamily="34" charset="0"/>
                </a:rPr>
                <a:t> </a:t>
              </a:r>
              <a:r>
                <a:rPr lang="en-US" sz="600" dirty="0" smtClean="0">
                  <a:latin typeface="Arial" panose="020B0604020202020204" pitchFamily="34" charset="0"/>
                  <a:cs typeface="Arial" panose="020B0604020202020204" pitchFamily="34" charset="0"/>
                </a:rPr>
                <a:t>approach </a:t>
              </a:r>
              <a:r>
                <a:rPr lang="en-US" sz="600" dirty="0">
                  <a:latin typeface="Arial" panose="020B0604020202020204" pitchFamily="34" charset="0"/>
                  <a:cs typeface="Arial" panose="020B0604020202020204" pitchFamily="34" charset="0"/>
                </a:rPr>
                <a:t>(LC-MS and MSI) was applied for lipids on tumor sections after treatment cessation and revealed an increase in mono- and poly-unsaturated FAs in the most aggressive tumors.</a:t>
              </a:r>
              <a:endParaRPr lang="fr-BE" sz="600" dirty="0">
                <a:latin typeface="Arial" panose="020B0604020202020204" pitchFamily="34" charset="0"/>
                <a:cs typeface="Arial" panose="020B0604020202020204" pitchFamily="34" charset="0"/>
              </a:endParaRPr>
            </a:p>
          </p:txBody>
        </p:sp>
        <p:sp>
          <p:nvSpPr>
            <p:cNvPr id="26" name="ZoneTexte 25"/>
            <p:cNvSpPr txBox="1"/>
            <p:nvPr/>
          </p:nvSpPr>
          <p:spPr>
            <a:xfrm>
              <a:off x="5011507" y="14049204"/>
              <a:ext cx="5633114" cy="1086657"/>
            </a:xfrm>
            <a:prstGeom prst="rect">
              <a:avLst/>
            </a:prstGeom>
            <a:solidFill>
              <a:srgbClr val="EC3487"/>
            </a:solidFill>
          </p:spPr>
          <p:txBody>
            <a:bodyPr wrap="square" rtlCol="0">
              <a:spAutoFit/>
            </a:bodyPr>
            <a:lstStyle/>
            <a:p>
              <a:pPr algn="ctr"/>
              <a:r>
                <a:rPr lang="fr-BE" sz="800" dirty="0" smtClean="0">
                  <a:latin typeface="Arial" panose="020B0604020202020204" pitchFamily="34" charset="0"/>
                  <a:cs typeface="Arial" panose="020B0604020202020204" pitchFamily="34" charset="0"/>
                </a:rPr>
                <a:t>Lipidomics </a:t>
              </a:r>
              <a:r>
                <a:rPr lang="fr-BE" sz="800" dirty="0">
                  <a:latin typeface="Arial" panose="020B0604020202020204" pitchFamily="34" charset="0"/>
                  <a:cs typeface="Arial" panose="020B0604020202020204" pitchFamily="34" charset="0"/>
                </a:rPr>
                <a:t>analyses</a:t>
              </a:r>
            </a:p>
          </p:txBody>
        </p:sp>
        <p:pic>
          <p:nvPicPr>
            <p:cNvPr id="29" name="Espace réservé du contenu 3"/>
            <p:cNvPicPr/>
            <p:nvPr/>
          </p:nvPicPr>
          <p:blipFill rotWithShape="1">
            <a:blip r:embed="rId9" cstate="print">
              <a:extLst>
                <a:ext uri="{28A0092B-C50C-407E-A947-70E740481C1C}">
                  <a14:useLocalDpi xmlns:a14="http://schemas.microsoft.com/office/drawing/2010/main" val="0"/>
                </a:ext>
              </a:extLst>
            </a:blip>
            <a:srcRect l="12504" t="24639" r="22931" b="16758"/>
            <a:stretch/>
          </p:blipFill>
          <p:spPr>
            <a:xfrm>
              <a:off x="1785903" y="15187469"/>
              <a:ext cx="12029801" cy="6529825"/>
            </a:xfrm>
            <a:prstGeom prst="rect">
              <a:avLst/>
            </a:prstGeom>
          </p:spPr>
        </p:pic>
        <p:pic>
          <p:nvPicPr>
            <p:cNvPr id="31" name="Image 30"/>
            <p:cNvPicPr/>
            <p:nvPr/>
          </p:nvPicPr>
          <p:blipFill rotWithShape="1">
            <a:blip r:embed="rId10" cstate="print">
              <a:extLst>
                <a:ext uri="{28A0092B-C50C-407E-A947-70E740481C1C}">
                  <a14:useLocalDpi xmlns:a14="http://schemas.microsoft.com/office/drawing/2010/main" val="0"/>
                </a:ext>
              </a:extLst>
            </a:blip>
            <a:srcRect l="48383" t="83231" r="33305" b="6382"/>
            <a:stretch/>
          </p:blipFill>
          <p:spPr>
            <a:xfrm>
              <a:off x="11282836" y="21829231"/>
              <a:ext cx="3099961" cy="1108158"/>
            </a:xfrm>
            <a:prstGeom prst="rect">
              <a:avLst/>
            </a:prstGeom>
          </p:spPr>
        </p:pic>
      </p:grpSp>
      <p:sp>
        <p:nvSpPr>
          <p:cNvPr id="11" name="Rectangle à coins arrondis 10"/>
          <p:cNvSpPr/>
          <p:nvPr/>
        </p:nvSpPr>
        <p:spPr>
          <a:xfrm>
            <a:off x="139892" y="5162921"/>
            <a:ext cx="3055885" cy="2812421"/>
          </a:xfrm>
          <a:prstGeom prst="roundRect">
            <a:avLst/>
          </a:prstGeom>
          <a:solidFill>
            <a:schemeClr val="bg1"/>
          </a:solid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5"/>
          </a:p>
        </p:txBody>
      </p:sp>
      <p:sp>
        <p:nvSpPr>
          <p:cNvPr id="17" name="ZoneTexte 16"/>
          <p:cNvSpPr txBox="1"/>
          <p:nvPr/>
        </p:nvSpPr>
        <p:spPr>
          <a:xfrm>
            <a:off x="237276" y="7424168"/>
            <a:ext cx="2811889" cy="461665"/>
          </a:xfrm>
          <a:prstGeom prst="rect">
            <a:avLst/>
          </a:prstGeom>
          <a:noFill/>
        </p:spPr>
        <p:txBody>
          <a:bodyPr wrap="square" rtlCol="0">
            <a:spAutoFit/>
          </a:bodyPr>
          <a:lstStyle/>
          <a:p>
            <a:pPr algn="just"/>
            <a:r>
              <a:rPr lang="en-US" sz="600" dirty="0">
                <a:latin typeface="Arial" panose="020B0604020202020204" pitchFamily="34" charset="0"/>
                <a:cs typeface="Arial" panose="020B0604020202020204" pitchFamily="34" charset="0"/>
              </a:rPr>
              <a:t>O</a:t>
            </a:r>
            <a:r>
              <a:rPr lang="en-US" sz="600" dirty="0" smtClean="0">
                <a:latin typeface="Arial" panose="020B0604020202020204" pitchFamily="34" charset="0"/>
                <a:cs typeface="Arial" panose="020B0604020202020204" pitchFamily="34" charset="0"/>
              </a:rPr>
              <a:t>xidative </a:t>
            </a:r>
            <a:r>
              <a:rPr lang="en-US" sz="600" dirty="0">
                <a:latin typeface="Arial" panose="020B0604020202020204" pitchFamily="34" charset="0"/>
                <a:cs typeface="Arial" panose="020B0604020202020204" pitchFamily="34" charset="0"/>
              </a:rPr>
              <a:t>stress markers </a:t>
            </a:r>
            <a:r>
              <a:rPr lang="en-US" sz="600" dirty="0" smtClean="0">
                <a:latin typeface="Arial" panose="020B0604020202020204" pitchFamily="34" charset="0"/>
                <a:cs typeface="Arial" panose="020B0604020202020204" pitchFamily="34" charset="0"/>
              </a:rPr>
              <a:t>increase during </a:t>
            </a:r>
            <a:r>
              <a:rPr lang="en-US" sz="600" dirty="0">
                <a:latin typeface="Arial" panose="020B0604020202020204" pitchFamily="34" charset="0"/>
                <a:cs typeface="Arial" panose="020B0604020202020204" pitchFamily="34" charset="0"/>
              </a:rPr>
              <a:t>drug administration in LLC tumors and </a:t>
            </a:r>
            <a:r>
              <a:rPr lang="en-US" sz="600" dirty="0" smtClean="0">
                <a:latin typeface="Arial" panose="020B0604020202020204" pitchFamily="34" charset="0"/>
                <a:cs typeface="Arial" panose="020B0604020202020204" pitchFamily="34" charset="0"/>
              </a:rPr>
              <a:t>in </a:t>
            </a:r>
            <a:r>
              <a:rPr lang="en-US" sz="600" dirty="0">
                <a:latin typeface="Arial" panose="020B0604020202020204" pitchFamily="34" charset="0"/>
                <a:cs typeface="Arial" panose="020B0604020202020204" pitchFamily="34" charset="0"/>
              </a:rPr>
              <a:t>MDA-MB231 tumors. </a:t>
            </a:r>
            <a:r>
              <a:rPr lang="en-US" sz="600" dirty="0" smtClean="0">
                <a:latin typeface="Arial" panose="020B0604020202020204" pitchFamily="34" charset="0"/>
                <a:cs typeface="Arial" panose="020B0604020202020204" pitchFamily="34" charset="0"/>
              </a:rPr>
              <a:t>Concentration of NAPDH available decreases during treatment and after reoxygenation. SCD1 inhibition induces an increase of oxidative stress marker.</a:t>
            </a:r>
            <a:endParaRPr lang="fr-BE" sz="600" dirty="0">
              <a:latin typeface="Arial" panose="020B0604020202020204" pitchFamily="34" charset="0"/>
              <a:cs typeface="Arial" panose="020B0604020202020204" pitchFamily="34" charset="0"/>
            </a:endParaRPr>
          </a:p>
        </p:txBody>
      </p:sp>
      <p:grpSp>
        <p:nvGrpSpPr>
          <p:cNvPr id="21" name="Groupe 20"/>
          <p:cNvGrpSpPr/>
          <p:nvPr/>
        </p:nvGrpSpPr>
        <p:grpSpPr>
          <a:xfrm>
            <a:off x="3294433" y="2733834"/>
            <a:ext cx="3436445" cy="2228225"/>
            <a:chOff x="16117512" y="14530646"/>
            <a:chExt cx="13157702" cy="11179098"/>
          </a:xfrm>
        </p:grpSpPr>
        <p:sp>
          <p:nvSpPr>
            <p:cNvPr id="9" name="Rectangle à coins arrondis 8"/>
            <p:cNvSpPr/>
            <p:nvPr/>
          </p:nvSpPr>
          <p:spPr>
            <a:xfrm>
              <a:off x="16117512" y="14862182"/>
              <a:ext cx="13006776" cy="10847562"/>
            </a:xfrm>
            <a:prstGeom prst="roundRect">
              <a:avLst/>
            </a:prstGeom>
            <a:solidFill>
              <a:schemeClr val="bg1"/>
            </a:solid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5"/>
            </a:p>
          </p:txBody>
        </p:sp>
        <p:sp>
          <p:nvSpPr>
            <p:cNvPr id="16" name="ZoneTexte 15"/>
            <p:cNvSpPr txBox="1"/>
            <p:nvPr/>
          </p:nvSpPr>
          <p:spPr>
            <a:xfrm>
              <a:off x="17144302" y="20438208"/>
              <a:ext cx="12130912" cy="5062807"/>
            </a:xfrm>
            <a:prstGeom prst="rect">
              <a:avLst/>
            </a:prstGeom>
            <a:noFill/>
          </p:spPr>
          <p:txBody>
            <a:bodyPr wrap="square" rtlCol="0">
              <a:spAutoFit/>
            </a:bodyPr>
            <a:lstStyle/>
            <a:p>
              <a:pPr algn="just"/>
              <a:r>
                <a:rPr lang="en-US" sz="600" dirty="0">
                  <a:latin typeface="Arial" panose="020B0604020202020204" pitchFamily="34" charset="0"/>
                  <a:cs typeface="Arial" panose="020B0604020202020204" pitchFamily="34" charset="0"/>
                </a:rPr>
                <a:t>SCD1 was found to be up-regulated after tumor re-oxygenation</a:t>
              </a:r>
              <a:r>
                <a:rPr lang="en-US" sz="600" dirty="0" smtClean="0">
                  <a:latin typeface="Arial" panose="020B0604020202020204" pitchFamily="34" charset="0"/>
                  <a:cs typeface="Arial" panose="020B0604020202020204" pitchFamily="34" charset="0"/>
                </a:rPr>
                <a:t>.</a:t>
              </a:r>
            </a:p>
            <a:p>
              <a:pPr algn="just"/>
              <a:endParaRPr lang="en-US" sz="680" dirty="0">
                <a:latin typeface="Book Antiqua" panose="02040602050305030304" pitchFamily="18" charset="0"/>
              </a:endParaRPr>
            </a:p>
            <a:p>
              <a:pPr algn="just"/>
              <a:endParaRPr lang="en-US" sz="680" dirty="0">
                <a:latin typeface="Book Antiqua" panose="02040602050305030304" pitchFamily="18" charset="0"/>
              </a:endParaRPr>
            </a:p>
            <a:p>
              <a:pPr algn="just"/>
              <a:endParaRPr lang="en-US" sz="906" dirty="0">
                <a:latin typeface="Book Antiqua" panose="02040602050305030304" pitchFamily="18" charset="0"/>
              </a:endParaRPr>
            </a:p>
            <a:p>
              <a:pPr algn="just"/>
              <a:endParaRPr lang="en-US" sz="906" dirty="0">
                <a:latin typeface="Book Antiqua" panose="02040602050305030304" pitchFamily="18" charset="0"/>
              </a:endParaRPr>
            </a:p>
            <a:p>
              <a:pPr algn="just"/>
              <a:endParaRPr lang="en-US" sz="906" dirty="0">
                <a:latin typeface="Book Antiqua" panose="02040602050305030304" pitchFamily="18" charset="0"/>
              </a:endParaRPr>
            </a:p>
            <a:p>
              <a:pPr algn="just"/>
              <a:endParaRPr lang="en-US" sz="680" dirty="0">
                <a:latin typeface="Book Antiqua" panose="02040602050305030304" pitchFamily="18" charset="0"/>
              </a:endParaRPr>
            </a:p>
            <a:p>
              <a:pPr algn="just"/>
              <a:r>
                <a:rPr lang="en-US" sz="600" dirty="0">
                  <a:latin typeface="Arial" panose="020B0604020202020204" pitchFamily="34" charset="0"/>
                  <a:cs typeface="Arial" panose="020B0604020202020204" pitchFamily="34" charset="0"/>
                </a:rPr>
                <a:t>SCD1 expression increase in both primary tumors and metastases. </a:t>
              </a:r>
              <a:endParaRPr lang="fr-BE" sz="600" dirty="0">
                <a:latin typeface="Arial" panose="020B0604020202020204" pitchFamily="34" charset="0"/>
                <a:cs typeface="Arial" panose="020B0604020202020204" pitchFamily="34" charset="0"/>
              </a:endParaRPr>
            </a:p>
          </p:txBody>
        </p:sp>
        <p:sp>
          <p:nvSpPr>
            <p:cNvPr id="25" name="ZoneTexte 24"/>
            <p:cNvSpPr txBox="1"/>
            <p:nvPr/>
          </p:nvSpPr>
          <p:spPr>
            <a:xfrm>
              <a:off x="20272020" y="14530646"/>
              <a:ext cx="4783620" cy="1080892"/>
            </a:xfrm>
            <a:prstGeom prst="rect">
              <a:avLst/>
            </a:prstGeom>
            <a:solidFill>
              <a:srgbClr val="EC3487"/>
            </a:solidFill>
          </p:spPr>
          <p:txBody>
            <a:bodyPr wrap="square" rtlCol="0">
              <a:spAutoFit/>
            </a:bodyPr>
            <a:lstStyle/>
            <a:p>
              <a:pPr algn="ctr"/>
              <a:r>
                <a:rPr lang="fr-BE" sz="800" dirty="0" smtClean="0">
                  <a:latin typeface="Arial" panose="020B0604020202020204" pitchFamily="34" charset="0"/>
                  <a:cs typeface="Arial" panose="020B0604020202020204" pitchFamily="34" charset="0"/>
                </a:rPr>
                <a:t>SCD1 </a:t>
              </a:r>
              <a:r>
                <a:rPr lang="fr-BE" sz="800" dirty="0">
                  <a:latin typeface="Arial" panose="020B0604020202020204" pitchFamily="34" charset="0"/>
                  <a:cs typeface="Arial" panose="020B0604020202020204" pitchFamily="34" charset="0"/>
                </a:rPr>
                <a:t>expression</a:t>
              </a:r>
            </a:p>
          </p:txBody>
        </p:sp>
        <p:pic>
          <p:nvPicPr>
            <p:cNvPr id="13" name="Image 12"/>
            <p:cNvPicPr>
              <a:picLocks noChangeAspect="1"/>
            </p:cNvPicPr>
            <p:nvPr/>
          </p:nvPicPr>
          <p:blipFill rotWithShape="1">
            <a:blip r:embed="rId11"/>
            <a:srcRect l="44037" t="27493" r="2013" b="34923"/>
            <a:stretch/>
          </p:blipFill>
          <p:spPr>
            <a:xfrm>
              <a:off x="18018589" y="21093368"/>
              <a:ext cx="9187143" cy="3598393"/>
            </a:xfrm>
            <a:prstGeom prst="rect">
              <a:avLst/>
            </a:prstGeom>
          </p:spPr>
        </p:pic>
      </p:grpSp>
      <p:grpSp>
        <p:nvGrpSpPr>
          <p:cNvPr id="28" name="Groupe 27"/>
          <p:cNvGrpSpPr/>
          <p:nvPr/>
        </p:nvGrpSpPr>
        <p:grpSpPr>
          <a:xfrm>
            <a:off x="3274258" y="5064908"/>
            <a:ext cx="3448743" cy="2910435"/>
            <a:chOff x="14454485" y="22324228"/>
            <a:chExt cx="15224764" cy="13341954"/>
          </a:xfrm>
        </p:grpSpPr>
        <p:sp>
          <p:nvSpPr>
            <p:cNvPr id="39" name="Rectangle à coins arrondis 38"/>
            <p:cNvSpPr/>
            <p:nvPr/>
          </p:nvSpPr>
          <p:spPr>
            <a:xfrm>
              <a:off x="14454485" y="22562348"/>
              <a:ext cx="15224764" cy="13103834"/>
            </a:xfrm>
            <a:prstGeom prst="roundRect">
              <a:avLst/>
            </a:prstGeom>
            <a:solidFill>
              <a:schemeClr val="bg1"/>
            </a:solid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5"/>
            </a:p>
          </p:txBody>
        </p:sp>
        <p:sp>
          <p:nvSpPr>
            <p:cNvPr id="46" name="Titre 16"/>
            <p:cNvSpPr txBox="1">
              <a:spLocks/>
            </p:cNvSpPr>
            <p:nvPr/>
          </p:nvSpPr>
          <p:spPr bwMode="auto">
            <a:xfrm>
              <a:off x="17380241" y="22324228"/>
              <a:ext cx="9863583" cy="876179"/>
            </a:xfrm>
            <a:prstGeom prst="rect">
              <a:avLst/>
            </a:prstGeom>
            <a:solidFill>
              <a:srgbClr val="EC3487"/>
            </a:solidFill>
            <a:ln w="9525">
              <a:noFill/>
              <a:miter lim="800000"/>
              <a:headEnd/>
              <a:tailEnd/>
            </a:ln>
          </p:spPr>
          <p:txBody>
            <a:bodyPr lIns="20666" tIns="10334" rIns="20666" bIns="10334" anchor="ct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800" dirty="0" smtClean="0">
                  <a:solidFill>
                    <a:schemeClr val="tx1">
                      <a:lumMod val="95000"/>
                      <a:lumOff val="5000"/>
                    </a:schemeClr>
                  </a:solidFill>
                  <a:latin typeface="Arial" panose="020B0604020202020204" pitchFamily="34" charset="0"/>
                  <a:cs typeface="Arial" panose="020B0604020202020204" pitchFamily="34" charset="0"/>
                </a:rPr>
                <a:t>Inhibition </a:t>
              </a:r>
              <a:r>
                <a:rPr lang="en-US" sz="800" dirty="0">
                  <a:solidFill>
                    <a:schemeClr val="tx1">
                      <a:lumMod val="95000"/>
                      <a:lumOff val="5000"/>
                    </a:schemeClr>
                  </a:solidFill>
                  <a:latin typeface="Arial" panose="020B0604020202020204" pitchFamily="34" charset="0"/>
                  <a:cs typeface="Arial" panose="020B0604020202020204" pitchFamily="34" charset="0"/>
                </a:rPr>
                <a:t>of </a:t>
              </a:r>
              <a:r>
                <a:rPr lang="en-US" sz="800" dirty="0" smtClean="0">
                  <a:solidFill>
                    <a:schemeClr val="tx1">
                      <a:lumMod val="95000"/>
                      <a:lumOff val="5000"/>
                    </a:schemeClr>
                  </a:solidFill>
                  <a:latin typeface="Arial" panose="020B0604020202020204" pitchFamily="34" charset="0"/>
                  <a:cs typeface="Arial" panose="020B0604020202020204" pitchFamily="34" charset="0"/>
                </a:rPr>
                <a:t>SCD1 </a:t>
              </a:r>
              <a:r>
                <a:rPr lang="en-US" sz="800" dirty="0">
                  <a:solidFill>
                    <a:schemeClr val="tx1">
                      <a:lumMod val="95000"/>
                      <a:lumOff val="5000"/>
                    </a:schemeClr>
                  </a:solidFill>
                  <a:latin typeface="Arial" panose="020B0604020202020204" pitchFamily="34" charset="0"/>
                  <a:cs typeface="Arial" panose="020B0604020202020204" pitchFamily="34" charset="0"/>
                </a:rPr>
                <a:t>reduces tumor growth in vivo</a:t>
              </a:r>
              <a:endParaRPr lang="fr-BE" sz="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2" name="ZoneTexte 61"/>
            <p:cNvSpPr txBox="1"/>
            <p:nvPr/>
          </p:nvSpPr>
          <p:spPr>
            <a:xfrm>
              <a:off x="24145772" y="26890493"/>
              <a:ext cx="815510" cy="838435"/>
            </a:xfrm>
            <a:prstGeom prst="rect">
              <a:avLst/>
            </a:prstGeom>
            <a:noFill/>
          </p:spPr>
          <p:txBody>
            <a:bodyPr wrap="none" rtlCol="0">
              <a:spAutoFit/>
            </a:bodyPr>
            <a:lstStyle/>
            <a:p>
              <a:endParaRPr lang="en-US" sz="634" dirty="0"/>
            </a:p>
          </p:txBody>
        </p:sp>
        <p:sp>
          <p:nvSpPr>
            <p:cNvPr id="73" name="ZoneTexte 72"/>
            <p:cNvSpPr txBox="1"/>
            <p:nvPr/>
          </p:nvSpPr>
          <p:spPr>
            <a:xfrm>
              <a:off x="15481101" y="33361307"/>
              <a:ext cx="13466418" cy="2116355"/>
            </a:xfrm>
            <a:prstGeom prst="rect">
              <a:avLst/>
            </a:prstGeom>
            <a:noFill/>
          </p:spPr>
          <p:txBody>
            <a:bodyPr wrap="square" rtlCol="0">
              <a:spAutoFit/>
            </a:bodyPr>
            <a:lstStyle/>
            <a:p>
              <a:pPr algn="just"/>
              <a:r>
                <a:rPr lang="en-US" sz="600" dirty="0">
                  <a:latin typeface="Arial" panose="020B0604020202020204" pitchFamily="34" charset="0"/>
                  <a:cs typeface="Arial" panose="020B0604020202020204" pitchFamily="34" charset="0"/>
                </a:rPr>
                <a:t>Downregulation of SCD1 expression in cancer cells </a:t>
              </a:r>
              <a:r>
                <a:rPr lang="en-US" sz="600" dirty="0" smtClean="0">
                  <a:latin typeface="Arial" panose="020B0604020202020204" pitchFamily="34" charset="0"/>
                  <a:cs typeface="Arial" panose="020B0604020202020204" pitchFamily="34" charset="0"/>
                </a:rPr>
                <a:t>affects </a:t>
              </a:r>
              <a:r>
                <a:rPr lang="en-US" sz="600" dirty="0">
                  <a:latin typeface="Arial" panose="020B0604020202020204" pitchFamily="34" charset="0"/>
                  <a:cs typeface="Arial" panose="020B0604020202020204" pitchFamily="34" charset="0"/>
                </a:rPr>
                <a:t>cell proliferation </a:t>
              </a:r>
              <a:r>
                <a:rPr lang="en-US" sz="600" dirty="0" smtClean="0">
                  <a:latin typeface="Arial" panose="020B0604020202020204" pitchFamily="34" charset="0"/>
                  <a:cs typeface="Arial" panose="020B0604020202020204" pitchFamily="34" charset="0"/>
                </a:rPr>
                <a:t>of spheroid in lipid depleted culture and  1 </a:t>
              </a:r>
              <a:r>
                <a:rPr lang="en-US" sz="600" dirty="0">
                  <a:latin typeface="Arial" panose="020B0604020202020204" pitchFamily="34" charset="0"/>
                  <a:cs typeface="Arial" panose="020B0604020202020204" pitchFamily="34" charset="0"/>
                </a:rPr>
                <a:t>% </a:t>
              </a:r>
              <a:r>
                <a:rPr lang="en-US" sz="600" dirty="0" smtClean="0">
                  <a:latin typeface="Arial" panose="020B0604020202020204" pitchFamily="34" charset="0"/>
                  <a:cs typeface="Arial" panose="020B0604020202020204" pitchFamily="34" charset="0"/>
                </a:rPr>
                <a:t>FBS</a:t>
              </a:r>
              <a:r>
                <a:rPr lang="en-US" sz="600" dirty="0">
                  <a:latin typeface="Arial" panose="020B0604020202020204" pitchFamily="34" charset="0"/>
                  <a:cs typeface="Arial" panose="020B0604020202020204" pitchFamily="34" charset="0"/>
                </a:rPr>
                <a:t> </a:t>
              </a:r>
              <a:r>
                <a:rPr lang="en-US" sz="600" dirty="0" smtClean="0">
                  <a:latin typeface="Arial" panose="020B0604020202020204" pitchFamily="34" charset="0"/>
                  <a:cs typeface="Arial" panose="020B0604020202020204" pitchFamily="34" charset="0"/>
                </a:rPr>
                <a:t>in vitro and strongly inhibits </a:t>
              </a:r>
              <a:r>
                <a:rPr lang="en-US" sz="600" dirty="0">
                  <a:latin typeface="Arial" panose="020B0604020202020204" pitchFamily="34" charset="0"/>
                  <a:cs typeface="Arial" panose="020B0604020202020204" pitchFamily="34" charset="0"/>
                </a:rPr>
                <a:t>tumor growth in vivo and blocks tumor regrowth after oxygenation dependent RTKI treatment withdrawal.</a:t>
              </a:r>
              <a:endParaRPr lang="fr-BE" sz="600" dirty="0">
                <a:latin typeface="Arial" panose="020B0604020202020204" pitchFamily="34" charset="0"/>
                <a:cs typeface="Arial" panose="020B0604020202020204" pitchFamily="34" charset="0"/>
              </a:endParaRPr>
            </a:p>
          </p:txBody>
        </p:sp>
      </p:grpSp>
      <p:sp>
        <p:nvSpPr>
          <p:cNvPr id="97" name="Titre 16"/>
          <p:cNvSpPr txBox="1">
            <a:spLocks/>
          </p:cNvSpPr>
          <p:nvPr/>
        </p:nvSpPr>
        <p:spPr bwMode="auto">
          <a:xfrm>
            <a:off x="795148" y="5073276"/>
            <a:ext cx="1800220" cy="213394"/>
          </a:xfrm>
          <a:prstGeom prst="rect">
            <a:avLst/>
          </a:prstGeom>
          <a:solidFill>
            <a:srgbClr val="EC3487"/>
          </a:solidFill>
          <a:ln w="9525">
            <a:noFill/>
            <a:miter lim="800000"/>
            <a:headEnd/>
            <a:tailEnd/>
          </a:ln>
        </p:spPr>
        <p:txBody>
          <a:bodyPr lIns="20666" tIns="10334" rIns="20666" bIns="10334" anchor="ct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207112">
              <a:defRPr/>
            </a:pPr>
            <a:r>
              <a:rPr lang="en-US" sz="800" dirty="0">
                <a:solidFill>
                  <a:schemeClr val="tx1">
                    <a:lumMod val="95000"/>
                    <a:lumOff val="5000"/>
                  </a:schemeClr>
                </a:solidFill>
                <a:latin typeface="Arial" panose="020B0604020202020204" pitchFamily="34" charset="0"/>
                <a:cs typeface="Arial" panose="020B0604020202020204" pitchFamily="34" charset="0"/>
              </a:rPr>
              <a:t>Oxidative stress in response to RTKI</a:t>
            </a:r>
            <a:endParaRPr lang="fr-BE" sz="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01" name="Image 100"/>
          <p:cNvPicPr>
            <a:picLocks noChangeAspect="1"/>
          </p:cNvPicPr>
          <p:nvPr/>
        </p:nvPicPr>
        <p:blipFill rotWithShape="1">
          <a:blip r:embed="rId12"/>
          <a:srcRect l="17221" t="36063" r="41002" b="19451"/>
          <a:stretch/>
        </p:blipFill>
        <p:spPr>
          <a:xfrm>
            <a:off x="3795962" y="3115500"/>
            <a:ext cx="1216714" cy="728427"/>
          </a:xfrm>
          <a:prstGeom prst="rect">
            <a:avLst/>
          </a:prstGeom>
        </p:spPr>
      </p:pic>
      <p:pic>
        <p:nvPicPr>
          <p:cNvPr id="102" name="Image 101"/>
          <p:cNvPicPr>
            <a:picLocks noChangeAspect="1"/>
          </p:cNvPicPr>
          <p:nvPr/>
        </p:nvPicPr>
        <p:blipFill rotWithShape="1">
          <a:blip r:embed="rId13"/>
          <a:srcRect l="31308" t="31547" r="41668" b="10994"/>
          <a:stretch/>
        </p:blipFill>
        <p:spPr>
          <a:xfrm>
            <a:off x="313307" y="5289549"/>
            <a:ext cx="1146681" cy="1370746"/>
          </a:xfrm>
          <a:prstGeom prst="rect">
            <a:avLst/>
          </a:prstGeom>
        </p:spPr>
      </p:pic>
      <p:pic>
        <p:nvPicPr>
          <p:cNvPr id="103" name="Image 102"/>
          <p:cNvPicPr>
            <a:picLocks noChangeAspect="1"/>
          </p:cNvPicPr>
          <p:nvPr/>
        </p:nvPicPr>
        <p:blipFill rotWithShape="1">
          <a:blip r:embed="rId13"/>
          <a:srcRect l="59154" t="31547" r="16308" b="42209"/>
          <a:stretch/>
        </p:blipFill>
        <p:spPr>
          <a:xfrm>
            <a:off x="333959" y="6603288"/>
            <a:ext cx="1059664" cy="637140"/>
          </a:xfrm>
          <a:prstGeom prst="rect">
            <a:avLst/>
          </a:prstGeom>
        </p:spPr>
      </p:pic>
      <p:pic>
        <p:nvPicPr>
          <p:cNvPr id="104" name="Image 103"/>
          <p:cNvPicPr>
            <a:picLocks noChangeAspect="1"/>
          </p:cNvPicPr>
          <p:nvPr/>
        </p:nvPicPr>
        <p:blipFill rotWithShape="1">
          <a:blip r:embed="rId14"/>
          <a:srcRect l="7442" t="69486" r="26519"/>
          <a:stretch/>
        </p:blipFill>
        <p:spPr>
          <a:xfrm>
            <a:off x="1809384" y="5456464"/>
            <a:ext cx="1059962" cy="831673"/>
          </a:xfrm>
          <a:prstGeom prst="rect">
            <a:avLst/>
          </a:prstGeom>
        </p:spPr>
      </p:pic>
      <p:pic>
        <p:nvPicPr>
          <p:cNvPr id="105" name="Image 104"/>
          <p:cNvPicPr>
            <a:picLocks noChangeAspect="1"/>
          </p:cNvPicPr>
          <p:nvPr/>
        </p:nvPicPr>
        <p:blipFill rotWithShape="1">
          <a:blip r:embed="rId15"/>
          <a:srcRect l="38758" t="32289" r="22115" b="19122"/>
          <a:stretch/>
        </p:blipFill>
        <p:spPr>
          <a:xfrm>
            <a:off x="1513955" y="6193095"/>
            <a:ext cx="1577557" cy="1101448"/>
          </a:xfrm>
          <a:prstGeom prst="rect">
            <a:avLst/>
          </a:prstGeom>
        </p:spPr>
      </p:pic>
      <p:pic>
        <p:nvPicPr>
          <p:cNvPr id="106" name="Image 105"/>
          <p:cNvPicPr>
            <a:picLocks noChangeAspect="1"/>
          </p:cNvPicPr>
          <p:nvPr/>
        </p:nvPicPr>
        <p:blipFill rotWithShape="1">
          <a:blip r:embed="rId16"/>
          <a:srcRect l="25625" t="40770" r="13480" b="13748"/>
          <a:stretch/>
        </p:blipFill>
        <p:spPr>
          <a:xfrm>
            <a:off x="3375837" y="5302781"/>
            <a:ext cx="1722092" cy="723154"/>
          </a:xfrm>
          <a:prstGeom prst="rect">
            <a:avLst/>
          </a:prstGeom>
        </p:spPr>
      </p:pic>
      <p:pic>
        <p:nvPicPr>
          <p:cNvPr id="108" name="Image 107"/>
          <p:cNvPicPr>
            <a:picLocks noChangeAspect="1"/>
          </p:cNvPicPr>
          <p:nvPr/>
        </p:nvPicPr>
        <p:blipFill rotWithShape="1">
          <a:blip r:embed="rId17"/>
          <a:srcRect l="17932" t="51500" r="49995" b="15815"/>
          <a:stretch/>
        </p:blipFill>
        <p:spPr>
          <a:xfrm>
            <a:off x="5089999" y="5323914"/>
            <a:ext cx="1543883" cy="884582"/>
          </a:xfrm>
          <a:prstGeom prst="rect">
            <a:avLst/>
          </a:prstGeom>
        </p:spPr>
      </p:pic>
      <p:pic>
        <p:nvPicPr>
          <p:cNvPr id="4" name="Image 3"/>
          <p:cNvPicPr>
            <a:picLocks noChangeAspect="1"/>
          </p:cNvPicPr>
          <p:nvPr/>
        </p:nvPicPr>
        <p:blipFill rotWithShape="1">
          <a:blip r:embed="rId18"/>
          <a:srcRect l="59450" t="26823" r="4718" b="16146"/>
          <a:stretch/>
        </p:blipFill>
        <p:spPr>
          <a:xfrm>
            <a:off x="3514715" y="6041720"/>
            <a:ext cx="1601695" cy="1433340"/>
          </a:xfrm>
          <a:prstGeom prst="rect">
            <a:avLst/>
          </a:prstGeom>
        </p:spPr>
      </p:pic>
      <p:pic>
        <p:nvPicPr>
          <p:cNvPr id="112" name="Image 111"/>
          <p:cNvPicPr>
            <a:picLocks noChangeAspect="1"/>
          </p:cNvPicPr>
          <p:nvPr/>
        </p:nvPicPr>
        <p:blipFill rotWithShape="1">
          <a:blip r:embed="rId19"/>
          <a:srcRect l="16720" t="28718" r="54954" b="33365"/>
          <a:stretch/>
        </p:blipFill>
        <p:spPr>
          <a:xfrm>
            <a:off x="5123425" y="6253695"/>
            <a:ext cx="1580109" cy="1189240"/>
          </a:xfrm>
          <a:prstGeom prst="rect">
            <a:avLst/>
          </a:prstGeom>
        </p:spPr>
      </p:pic>
      <p:pic>
        <p:nvPicPr>
          <p:cNvPr id="24" name="Image 23"/>
          <p:cNvPicPr>
            <a:picLocks noChangeAspect="1"/>
          </p:cNvPicPr>
          <p:nvPr/>
        </p:nvPicPr>
        <p:blipFill rotWithShape="1">
          <a:blip r:embed="rId20"/>
          <a:srcRect l="60040" t="27381" r="8335" b="39583"/>
          <a:stretch/>
        </p:blipFill>
        <p:spPr>
          <a:xfrm>
            <a:off x="4903089" y="2949278"/>
            <a:ext cx="1683867" cy="988938"/>
          </a:xfrm>
          <a:prstGeom prst="rect">
            <a:avLst/>
          </a:prstGeom>
        </p:spPr>
      </p:pic>
      <p:sp>
        <p:nvSpPr>
          <p:cNvPr id="14" name="ZoneTexte 13"/>
          <p:cNvSpPr txBox="1"/>
          <p:nvPr/>
        </p:nvSpPr>
        <p:spPr>
          <a:xfrm>
            <a:off x="41402" y="2707310"/>
            <a:ext cx="203789" cy="258853"/>
          </a:xfrm>
          <a:prstGeom prst="rect">
            <a:avLst/>
          </a:prstGeom>
          <a:noFill/>
        </p:spPr>
        <p:txBody>
          <a:bodyPr wrap="square" rtlCol="0">
            <a:spAutoFit/>
          </a:bodyPr>
          <a:lstStyle/>
          <a:p>
            <a:r>
              <a:rPr lang="fr-BE" b="1" dirty="0" smtClean="0">
                <a:solidFill>
                  <a:srgbClr val="EC3487"/>
                </a:solidFill>
              </a:rPr>
              <a:t>1</a:t>
            </a:r>
            <a:endParaRPr lang="fr-BE" b="1" dirty="0">
              <a:solidFill>
                <a:srgbClr val="EC3487"/>
              </a:solidFill>
            </a:endParaRPr>
          </a:p>
        </p:txBody>
      </p:sp>
      <p:sp>
        <p:nvSpPr>
          <p:cNvPr id="45" name="ZoneTexte 44"/>
          <p:cNvSpPr txBox="1"/>
          <p:nvPr/>
        </p:nvSpPr>
        <p:spPr>
          <a:xfrm>
            <a:off x="3242060" y="2690738"/>
            <a:ext cx="203789" cy="258853"/>
          </a:xfrm>
          <a:prstGeom prst="rect">
            <a:avLst/>
          </a:prstGeom>
          <a:noFill/>
        </p:spPr>
        <p:txBody>
          <a:bodyPr wrap="square" rtlCol="0">
            <a:spAutoFit/>
          </a:bodyPr>
          <a:lstStyle/>
          <a:p>
            <a:r>
              <a:rPr lang="fr-BE" b="1" dirty="0">
                <a:solidFill>
                  <a:srgbClr val="EC3487"/>
                </a:solidFill>
              </a:rPr>
              <a:t>2</a:t>
            </a:r>
          </a:p>
        </p:txBody>
      </p:sp>
      <p:sp>
        <p:nvSpPr>
          <p:cNvPr id="47" name="ZoneTexte 46"/>
          <p:cNvSpPr txBox="1"/>
          <p:nvPr/>
        </p:nvSpPr>
        <p:spPr>
          <a:xfrm>
            <a:off x="70277" y="5132819"/>
            <a:ext cx="203789" cy="258853"/>
          </a:xfrm>
          <a:prstGeom prst="rect">
            <a:avLst/>
          </a:prstGeom>
          <a:noFill/>
        </p:spPr>
        <p:txBody>
          <a:bodyPr wrap="square" rtlCol="0">
            <a:spAutoFit/>
          </a:bodyPr>
          <a:lstStyle/>
          <a:p>
            <a:r>
              <a:rPr lang="fr-BE" b="1" dirty="0" smtClean="0">
                <a:solidFill>
                  <a:srgbClr val="EC3487"/>
                </a:solidFill>
              </a:rPr>
              <a:t>3</a:t>
            </a:r>
            <a:endParaRPr lang="fr-BE" b="1" dirty="0">
              <a:solidFill>
                <a:srgbClr val="EC3487"/>
              </a:solidFill>
            </a:endParaRPr>
          </a:p>
        </p:txBody>
      </p:sp>
      <p:sp>
        <p:nvSpPr>
          <p:cNvPr id="48" name="ZoneTexte 47"/>
          <p:cNvSpPr txBox="1"/>
          <p:nvPr/>
        </p:nvSpPr>
        <p:spPr>
          <a:xfrm>
            <a:off x="3200588" y="5088632"/>
            <a:ext cx="203789" cy="258853"/>
          </a:xfrm>
          <a:prstGeom prst="rect">
            <a:avLst/>
          </a:prstGeom>
          <a:noFill/>
        </p:spPr>
        <p:txBody>
          <a:bodyPr wrap="square" rtlCol="0">
            <a:spAutoFit/>
          </a:bodyPr>
          <a:lstStyle/>
          <a:p>
            <a:r>
              <a:rPr lang="fr-BE" b="1" dirty="0">
                <a:solidFill>
                  <a:srgbClr val="EC3487"/>
                </a:solidFill>
              </a:rPr>
              <a:t>4</a:t>
            </a:r>
          </a:p>
        </p:txBody>
      </p:sp>
      <p:sp>
        <p:nvSpPr>
          <p:cNvPr id="19" name="Rectangle 18"/>
          <p:cNvSpPr/>
          <p:nvPr/>
        </p:nvSpPr>
        <p:spPr>
          <a:xfrm>
            <a:off x="747852" y="3339054"/>
            <a:ext cx="180000" cy="95534"/>
          </a:xfrm>
          <a:prstGeom prst="rect">
            <a:avLst/>
          </a:prstGeom>
          <a:no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2054780" y="3339049"/>
            <a:ext cx="789009" cy="397938"/>
          </a:xfrm>
          <a:prstGeom prst="rect">
            <a:avLst/>
          </a:prstGeom>
          <a:noFill/>
          <a:ln>
            <a:solidFill>
              <a:srgbClr val="EC3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5697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TotalTime>
  <Words>490</Words>
  <Application>Microsoft Office PowerPoint</Application>
  <PresentationFormat>Format A4 (210 x 297 mm)</PresentationFormat>
  <Paragraphs>32</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MS PGothic</vt:lpstr>
      <vt:lpstr>Arial</vt:lpstr>
      <vt:lpstr>Book Antiqua</vt:lpstr>
      <vt:lpstr>Calibri</vt:lpstr>
      <vt:lpstr>Calibri Light</vt:lpstr>
      <vt:lpstr>Castellar</vt:lpstr>
      <vt:lpstr>Thème Office</vt:lpstr>
      <vt:lpstr>Présentation PowerPoint</vt:lpstr>
    </vt:vector>
  </TitlesOfParts>
  <Company>ULg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gluis</dc:creator>
  <cp:lastModifiedBy>gluis</cp:lastModifiedBy>
  <cp:revision>60</cp:revision>
  <cp:lastPrinted>2017-01-19T15:50:03Z</cp:lastPrinted>
  <dcterms:created xsi:type="dcterms:W3CDTF">2016-10-11T14:45:41Z</dcterms:created>
  <dcterms:modified xsi:type="dcterms:W3CDTF">2017-01-30T16:25:44Z</dcterms:modified>
</cp:coreProperties>
</file>