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8.jpg" ContentType="image/p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7" r:id="rId3"/>
    <p:sldId id="396" r:id="rId4"/>
    <p:sldId id="392" r:id="rId5"/>
    <p:sldId id="394" r:id="rId6"/>
    <p:sldId id="393" r:id="rId7"/>
    <p:sldId id="397" r:id="rId8"/>
    <p:sldId id="390" r:id="rId9"/>
    <p:sldId id="391" r:id="rId10"/>
    <p:sldId id="388" r:id="rId11"/>
    <p:sldId id="389" r:id="rId12"/>
    <p:sldId id="373" r:id="rId13"/>
    <p:sldId id="281" r:id="rId14"/>
    <p:sldId id="285" r:id="rId15"/>
    <p:sldId id="296" r:id="rId16"/>
    <p:sldId id="294" r:id="rId17"/>
    <p:sldId id="357" r:id="rId18"/>
    <p:sldId id="329" r:id="rId19"/>
    <p:sldId id="331" r:id="rId20"/>
    <p:sldId id="344" r:id="rId21"/>
    <p:sldId id="386" r:id="rId22"/>
    <p:sldId id="351" r:id="rId23"/>
    <p:sldId id="352" r:id="rId24"/>
    <p:sldId id="353" r:id="rId25"/>
    <p:sldId id="387" r:id="rId26"/>
    <p:sldId id="356" r:id="rId27"/>
    <p:sldId id="398" r:id="rId28"/>
    <p:sldId id="402" r:id="rId29"/>
    <p:sldId id="403" r:id="rId30"/>
    <p:sldId id="401" r:id="rId31"/>
    <p:sldId id="400" r:id="rId32"/>
    <p:sldId id="404" r:id="rId33"/>
    <p:sldId id="399" r:id="rId34"/>
    <p:sldId id="405" r:id="rId35"/>
    <p:sldId id="406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>
    <p:extLst/>
  </p:cmAuthor>
  <p:cmAuthor id="2" name="Utilisateur de Microsoft Office" initials="Office [2]" lastIdx="1" clrIdx="1">
    <p:extLst/>
  </p:cmAuthor>
  <p:cmAuthor id="3" name="Utilisateur de Microsoft Office" initials="Office [3]" lastIdx="1" clrIdx="2">
    <p:extLst/>
  </p:cmAuthor>
  <p:cmAuthor id="4" name="Utilisateur de Microsoft Office" initials="Office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3"/>
    <p:restoredTop sz="86298"/>
  </p:normalViewPr>
  <p:slideViewPr>
    <p:cSldViewPr snapToGrid="0" snapToObjects="1">
      <p:cViewPr>
        <p:scale>
          <a:sx n="100" d="100"/>
          <a:sy n="100" d="100"/>
        </p:scale>
        <p:origin x="16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2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4C3A2-99FC-564D-9681-B5DF51FB611D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1AEA4-7971-FE40-937B-D843671570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6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80BAC-C8FB-434F-93F0-23D5FF344B4A}" type="datetimeFigureOut">
              <a:rPr lang="fr-FR" smtClean="0"/>
              <a:t>16/02/2018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DC9D-8814-694F-9448-6F41560766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69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</a:t>
            </a:r>
            <a:r>
              <a:rPr lang="fr-FR" dirty="0" err="1" smtClean="0"/>
              <a:t>hank</a:t>
            </a:r>
            <a:r>
              <a:rPr lang="fr-FR" dirty="0" smtClean="0"/>
              <a:t> for </a:t>
            </a:r>
            <a:r>
              <a:rPr lang="fr-FR" dirty="0" err="1" smtClean="0"/>
              <a:t>organising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meeting</a:t>
            </a:r>
          </a:p>
          <a:p>
            <a:r>
              <a:rPr lang="fr-FR" dirty="0" smtClean="0"/>
              <a:t>I m </a:t>
            </a:r>
            <a:r>
              <a:rPr lang="fr-FR" dirty="0" err="1" smtClean="0"/>
              <a:t>Mathmematician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I </a:t>
            </a:r>
            <a:r>
              <a:rPr lang="fr-FR" dirty="0" err="1" smtClean="0"/>
              <a:t>teach</a:t>
            </a:r>
            <a:r>
              <a:rPr lang="fr-FR" dirty="0" smtClean="0"/>
              <a:t> math</a:t>
            </a:r>
            <a:r>
              <a:rPr lang="fr-FR" baseline="0" dirty="0" smtClean="0"/>
              <a:t> cursus in first and second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 </a:t>
            </a:r>
            <a:r>
              <a:rPr lang="mr-IN" baseline="0" dirty="0" smtClean="0"/>
              <a:t>–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parametric</a:t>
            </a:r>
            <a:r>
              <a:rPr lang="fr-FR" baseline="0" dirty="0" smtClean="0"/>
              <a:t> architecture</a:t>
            </a:r>
          </a:p>
          <a:p>
            <a:r>
              <a:rPr lang="fr-FR" baseline="0" dirty="0" smtClean="0"/>
              <a:t>I m the </a:t>
            </a:r>
            <a:r>
              <a:rPr lang="fr-FR" baseline="0" dirty="0" err="1" smtClean="0"/>
              <a:t>head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small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laboratory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8 </a:t>
            </a:r>
            <a:r>
              <a:rPr lang="fr-FR" baseline="0" dirty="0" err="1" smtClean="0"/>
              <a:t>members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architects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geomatician</a:t>
            </a:r>
            <a:r>
              <a:rPr lang="fr-FR" baseline="0" dirty="0" smtClean="0"/>
              <a:t>, me of course)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33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763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4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33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304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147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71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E5B0-5985-4688-A001-9911A5EFBEC1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6123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E5B0-5985-4688-A001-9911A5EFBEC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3587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4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6970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the availability and help of the project advisers.</a:t>
            </a:r>
            <a:br>
              <a:rPr lang="en-US" dirty="0" smtClean="0"/>
            </a:br>
            <a:r>
              <a:rPr lang="en-US" dirty="0" smtClean="0"/>
              <a:t>(and their possible effects on the professors’ willingness to actually commit to the project and regulate their teaching practices)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DC9D-8814-694F-9448-6F41560766B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764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342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6980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457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73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8062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4036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99376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728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 smtClean="0"/>
              <a:t>	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502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214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650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BE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63F5-7908-4C1F-9EF3-60C7F3B703AE}" type="slidenum">
              <a:rPr lang="fr-FR" smtClean="0"/>
              <a:pPr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6245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BF35A-DB17-4534-B13A-95CBD4BEF476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357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BF35A-DB17-4534-B13A-95CBD4BEF47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9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9B947-4917-46AA-83DD-BAA33362880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578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57F7-6999-A24D-90B6-4E3CA50D2919}" type="datetime1">
              <a:rPr lang="fr-BE" smtClean="0"/>
              <a:t>16/02/18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81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F7DD-9BB1-C64A-AE68-912D2C3B3EE3}" type="datetime1">
              <a:rPr lang="fr-BE" smtClean="0"/>
              <a:t>16/02/18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8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A85-691F-9A46-B032-108286310488}" type="datetime1">
              <a:rPr lang="fr-BE" smtClean="0"/>
              <a:t>16/02/18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25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B982-1D3F-D743-A6EC-9A5129035679}" type="datetime1">
              <a:rPr lang="fr-BE" smtClean="0"/>
              <a:t>16/02/18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28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2AE5-66BD-004D-8566-759D4D3DE972}" type="datetime1">
              <a:rPr lang="fr-BE" smtClean="0"/>
              <a:t>16/02/18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03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FA0B-DFDE-5C46-9FFE-E1A9CFF934AF}" type="datetime1">
              <a:rPr lang="fr-BE" smtClean="0"/>
              <a:t>16/02/18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2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8270-71E6-4E47-9831-5631B806EA72}" type="datetime1">
              <a:rPr lang="fr-BE" smtClean="0"/>
              <a:t>16/02/18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3AE7-DCA5-344E-A924-D37269F9D875}" type="datetime1">
              <a:rPr lang="fr-BE" smtClean="0"/>
              <a:t>16/02/18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85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1AF2-51D4-FE48-B4E0-ED054CA322D8}" type="datetime1">
              <a:rPr lang="fr-BE" smtClean="0"/>
              <a:t>16/02/18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2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93CD-172F-FF4C-BAA5-0A6D4CCFA1AC}" type="datetime1">
              <a:rPr lang="fr-BE" smtClean="0"/>
              <a:t>16/02/18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2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BE80-B61D-1947-B77A-FD3B8422165C}" type="datetime1">
              <a:rPr lang="fr-BE" smtClean="0"/>
              <a:t>16/02/18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5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410D-498E-B949-B3A9-DBE20189596E}" type="datetime1">
              <a:rPr lang="fr-BE" smtClean="0"/>
              <a:t>16/02/18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Sylvie Jancart, Aude Silvestre - EAPRIL - 01/11/17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702A-3700-C942-A9CD-D697C27114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ableau_bord_anglais_Demo.xlsm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9604" y="1966421"/>
            <a:ext cx="9144000" cy="1655762"/>
          </a:xfrm>
        </p:spPr>
        <p:txBody>
          <a:bodyPr/>
          <a:lstStyle/>
          <a:p>
            <a:r>
              <a:rPr lang="en-US" sz="2800" b="1" dirty="0"/>
              <a:t>Supporting students' learning through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 </a:t>
            </a:r>
            <a:r>
              <a:rPr lang="en-US" sz="2800" b="1" dirty="0"/>
              <a:t>program focusing on formative feedback</a:t>
            </a:r>
            <a:r>
              <a:rPr lang="fr-FR" sz="2800" dirty="0"/>
              <a:t> 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13107" y="3956632"/>
            <a:ext cx="489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</a:t>
            </a:r>
            <a:r>
              <a:rPr lang="fr-FR" sz="2400" dirty="0"/>
              <a:t>. </a:t>
            </a:r>
            <a:r>
              <a:rPr lang="fr-FR" sz="2400" dirty="0" smtClean="0"/>
              <a:t>Leduc, D. </a:t>
            </a:r>
            <a:r>
              <a:rPr lang="fr-FR" sz="2400" dirty="0" err="1" smtClean="0"/>
              <a:t>Verpoorten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3604" y="48133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37th Annual Conference on The First-Year </a:t>
            </a:r>
            <a:r>
              <a:rPr lang="en-US" sz="2000"/>
              <a:t>Experience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058" y="5568342"/>
            <a:ext cx="2202942" cy="6720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3" y="5403603"/>
            <a:ext cx="2369644" cy="11509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8344" y="55683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San </a:t>
            </a:r>
            <a:r>
              <a:rPr lang="en-US" sz="2000" dirty="0"/>
              <a:t>Antonio, </a:t>
            </a:r>
            <a:r>
              <a:rPr lang="en-US" sz="2000" dirty="0" smtClean="0"/>
              <a:t>Texas </a:t>
            </a:r>
          </a:p>
          <a:p>
            <a:pPr algn="ctr"/>
            <a:r>
              <a:rPr lang="en-US" sz="2000" dirty="0" smtClean="0"/>
              <a:t>February </a:t>
            </a:r>
            <a:r>
              <a:rPr lang="en-US" sz="2000" dirty="0"/>
              <a:t>10-13, </a:t>
            </a:r>
            <a:r>
              <a:rPr lang="en-US" sz="2000" dirty="0" smtClean="0"/>
              <a:t>2018 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892631" y="1631972"/>
            <a:ext cx="5954486" cy="10484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892631" y="3206338"/>
            <a:ext cx="6181713" cy="11875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82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10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6509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charset="0"/>
              </a:rPr>
              <a:t>A project developed in five faculties of the </a:t>
            </a:r>
            <a:r>
              <a:rPr lang="en-GB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charset="0"/>
              </a:rPr>
              <a:t>ULiège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81199" y="1400143"/>
            <a:ext cx="9941627" cy="504056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92D050"/>
              </a:buClr>
              <a:buNone/>
            </a:pPr>
            <a:endParaRPr lang="fr-BE" sz="1900" dirty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900" b="1" dirty="0" smtClean="0">
                <a:latin typeface="Gill Sans MT" panose="020B0502020104020203" pitchFamily="34" charset="0"/>
              </a:rPr>
              <a:t>2013</a:t>
            </a:r>
            <a:r>
              <a:rPr lang="fr-BE" sz="1900" dirty="0" smtClean="0">
                <a:latin typeface="Gill Sans MT" panose="020B0502020104020203" pitchFamily="34" charset="0"/>
              </a:rPr>
              <a:t> - 2014 : </a:t>
            </a:r>
            <a:r>
              <a:rPr lang="fr-BE" sz="1900" dirty="0" err="1" smtClean="0">
                <a:latin typeface="Gill Sans MT" panose="020B0502020104020203" pitchFamily="34" charset="0"/>
              </a:rPr>
              <a:t>Faculty</a:t>
            </a:r>
            <a:r>
              <a:rPr lang="fr-BE" sz="1900" dirty="0" smtClean="0">
                <a:latin typeface="Gill Sans MT" panose="020B0502020104020203" pitchFamily="34" charset="0"/>
              </a:rPr>
              <a:t> of </a:t>
            </a:r>
            <a:r>
              <a:rPr lang="fr-BE" sz="1900" b="1" dirty="0" err="1" smtClean="0">
                <a:latin typeface="Gill Sans MT" panose="020B0502020104020203" pitchFamily="34" charset="0"/>
              </a:rPr>
              <a:t>Applied</a:t>
            </a:r>
            <a:r>
              <a:rPr lang="fr-BE" sz="1900" b="1" dirty="0" smtClean="0">
                <a:latin typeface="Gill Sans MT" panose="020B0502020104020203" pitchFamily="34" charset="0"/>
              </a:rPr>
              <a:t> sciences </a:t>
            </a:r>
            <a:r>
              <a:rPr lang="fr-BE" sz="1900" dirty="0" smtClean="0">
                <a:latin typeface="Gill Sans MT" panose="020B0502020104020203" pitchFamily="34" charset="0"/>
              </a:rPr>
              <a:t>(16 </a:t>
            </a:r>
            <a:r>
              <a:rPr lang="fr-BE" sz="1900" dirty="0" err="1" smtClean="0">
                <a:latin typeface="Gill Sans MT" panose="020B0502020104020203" pitchFamily="34" charset="0"/>
              </a:rPr>
              <a:t>activities</a:t>
            </a:r>
            <a:r>
              <a:rPr lang="fr-BE" sz="1900" dirty="0" smtClean="0">
                <a:latin typeface="Gill Sans MT" panose="020B0502020104020203" pitchFamily="34" charset="0"/>
              </a:rPr>
              <a:t> / </a:t>
            </a:r>
            <a:r>
              <a:rPr lang="fr-BE" sz="1900" dirty="0" err="1" smtClean="0">
                <a:latin typeface="Gill Sans MT" panose="020B0502020104020203" pitchFamily="34" charset="0"/>
              </a:rPr>
              <a:t>pedagogical</a:t>
            </a:r>
            <a:r>
              <a:rPr lang="fr-BE" sz="1900" dirty="0" smtClean="0">
                <a:latin typeface="Gill Sans MT" panose="020B0502020104020203" pitchFamily="34" charset="0"/>
              </a:rPr>
              <a:t> </a:t>
            </a:r>
            <a:r>
              <a:rPr lang="fr-BE" sz="1900" dirty="0" err="1" smtClean="0">
                <a:latin typeface="Gill Sans MT" panose="020B0502020104020203" pitchFamily="34" charset="0"/>
              </a:rPr>
              <a:t>redesign</a:t>
            </a:r>
            <a:r>
              <a:rPr lang="fr-BE" sz="1900" dirty="0" smtClean="0">
                <a:latin typeface="Gill Sans MT" panose="020B0502020104020203" pitchFamily="34" charset="0"/>
              </a:rPr>
              <a:t> </a:t>
            </a:r>
            <a:r>
              <a:rPr lang="fr-BE" sz="1900" dirty="0" err="1" smtClean="0">
                <a:latin typeface="Gill Sans MT" panose="020B0502020104020203" pitchFamily="34" charset="0"/>
              </a:rPr>
              <a:t>implemented</a:t>
            </a:r>
            <a:r>
              <a:rPr lang="fr-BE" sz="1900" dirty="0" smtClean="0">
                <a:latin typeface="Gill Sans MT" panose="020B0502020104020203" pitchFamily="34" charset="0"/>
              </a:rPr>
              <a:t> in 8 courses) </a:t>
            </a:r>
            <a:endParaRPr lang="fr-BE" sz="12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r>
              <a:rPr lang="fr-BE" sz="1900" dirty="0">
                <a:latin typeface="Gill Sans MT" panose="020B0502020104020203" pitchFamily="34" charset="0"/>
              </a:rPr>
              <a:t>	</a:t>
            </a:r>
            <a:r>
              <a:rPr lang="fr-BE" sz="1900" u="sng" dirty="0" smtClean="0">
                <a:latin typeface="Gill Sans MT" panose="020B0502020104020203" pitchFamily="34" charset="0"/>
              </a:rPr>
              <a:t>Team</a:t>
            </a:r>
            <a:r>
              <a:rPr lang="fr-BE" sz="1900" dirty="0" smtClean="0">
                <a:latin typeface="Gill Sans MT" panose="020B0502020104020203" pitchFamily="34" charset="0"/>
              </a:rPr>
              <a:t>:  </a:t>
            </a:r>
            <a:r>
              <a:rPr lang="fr-BE" sz="1900" dirty="0">
                <a:latin typeface="Gill Sans MT" panose="020B0502020104020203" pitchFamily="34" charset="0"/>
              </a:rPr>
              <a:t>Audrey </a:t>
            </a:r>
            <a:r>
              <a:rPr lang="fr-BE" sz="1900" dirty="0" err="1">
                <a:latin typeface="Gill Sans MT" panose="020B0502020104020203" pitchFamily="34" charset="0"/>
              </a:rPr>
              <a:t>Mohr</a:t>
            </a:r>
            <a:r>
              <a:rPr lang="fr-BE" sz="1900" dirty="0">
                <a:latin typeface="Gill Sans MT" panose="020B0502020104020203" pitchFamily="34" charset="0"/>
              </a:rPr>
              <a:t>, Christophe </a:t>
            </a:r>
            <a:r>
              <a:rPr lang="fr-BE" sz="1900" dirty="0" err="1">
                <a:latin typeface="Gill Sans MT" panose="020B0502020104020203" pitchFamily="34" charset="0"/>
              </a:rPr>
              <a:t>Dozot</a:t>
            </a:r>
            <a:endParaRPr lang="fr-BE" sz="19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endParaRPr lang="fr-BE" sz="1200" dirty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900" b="1" dirty="0" smtClean="0">
                <a:latin typeface="Gill Sans MT" panose="020B0502020104020203" pitchFamily="34" charset="0"/>
              </a:rPr>
              <a:t>2014</a:t>
            </a:r>
            <a:r>
              <a:rPr lang="fr-BE" sz="1900" dirty="0" smtClean="0">
                <a:latin typeface="Gill Sans MT" panose="020B0502020104020203" pitchFamily="34" charset="0"/>
              </a:rPr>
              <a:t> </a:t>
            </a:r>
            <a:r>
              <a:rPr lang="mr-IN" sz="1900" dirty="0" smtClean="0">
                <a:latin typeface="Gill Sans MT" panose="020B0502020104020203" pitchFamily="34" charset="0"/>
              </a:rPr>
              <a:t>–</a:t>
            </a:r>
            <a:r>
              <a:rPr lang="fr-BE" sz="1900" dirty="0" smtClean="0">
                <a:latin typeface="Gill Sans MT" panose="020B0502020104020203" pitchFamily="34" charset="0"/>
              </a:rPr>
              <a:t> 2017 </a:t>
            </a:r>
            <a:r>
              <a:rPr lang="fr-BE" sz="1900" dirty="0">
                <a:latin typeface="Gill Sans MT" panose="020B0502020104020203" pitchFamily="34" charset="0"/>
              </a:rPr>
              <a:t>: </a:t>
            </a:r>
            <a:r>
              <a:rPr lang="fr-BE" sz="1900" dirty="0" err="1">
                <a:latin typeface="Gill Sans MT" panose="020B0502020104020203" pitchFamily="34" charset="0"/>
              </a:rPr>
              <a:t>Faculty</a:t>
            </a:r>
            <a:r>
              <a:rPr lang="fr-BE" sz="1900" dirty="0">
                <a:latin typeface="Gill Sans MT" panose="020B0502020104020203" pitchFamily="34" charset="0"/>
              </a:rPr>
              <a:t> of </a:t>
            </a:r>
            <a:r>
              <a:rPr lang="fr-BE" sz="1900" b="1" dirty="0" smtClean="0">
                <a:latin typeface="Gill Sans MT" panose="020B0502020104020203" pitchFamily="34" charset="0"/>
              </a:rPr>
              <a:t>Law, </a:t>
            </a:r>
            <a:r>
              <a:rPr lang="fr-BE" sz="1900" b="1" dirty="0" err="1" smtClean="0">
                <a:latin typeface="Gill Sans MT" panose="020B0502020104020203" pitchFamily="34" charset="0"/>
              </a:rPr>
              <a:t>Political</a:t>
            </a:r>
            <a:r>
              <a:rPr lang="fr-BE" sz="1900" b="1" dirty="0" smtClean="0">
                <a:latin typeface="Gill Sans MT" panose="020B0502020104020203" pitchFamily="34" charset="0"/>
              </a:rPr>
              <a:t> sciences and </a:t>
            </a:r>
            <a:r>
              <a:rPr lang="fr-BE" sz="1900" b="1" dirty="0" err="1" smtClean="0">
                <a:latin typeface="Gill Sans MT" panose="020B0502020104020203" pitchFamily="34" charset="0"/>
              </a:rPr>
              <a:t>Criminology</a:t>
            </a:r>
            <a:r>
              <a:rPr lang="fr-BE" sz="1900" b="1" dirty="0" smtClean="0">
                <a:latin typeface="Gill Sans MT" panose="020B0502020104020203" pitchFamily="34" charset="0"/>
              </a:rPr>
              <a:t> </a:t>
            </a:r>
            <a:r>
              <a:rPr lang="fr-BE" sz="1900" dirty="0" smtClean="0">
                <a:latin typeface="Gill Sans MT" panose="020B0502020104020203" pitchFamily="34" charset="0"/>
              </a:rPr>
              <a:t>(16 </a:t>
            </a:r>
            <a:r>
              <a:rPr lang="fr-BE" sz="1900" dirty="0" err="1" smtClean="0">
                <a:latin typeface="Gill Sans MT" panose="020B0502020104020203" pitchFamily="34" charset="0"/>
              </a:rPr>
              <a:t>activities</a:t>
            </a:r>
            <a:r>
              <a:rPr lang="fr-BE" sz="1900" dirty="0" smtClean="0">
                <a:latin typeface="Gill Sans MT" panose="020B0502020104020203" pitchFamily="34" charset="0"/>
              </a:rPr>
              <a:t> </a:t>
            </a:r>
            <a:r>
              <a:rPr lang="fr-BE" sz="1900" dirty="0">
                <a:latin typeface="Gill Sans MT" panose="020B0502020104020203" pitchFamily="34" charset="0"/>
              </a:rPr>
              <a:t>/ </a:t>
            </a:r>
            <a:r>
              <a:rPr lang="fr-BE" sz="1900" dirty="0" err="1">
                <a:latin typeface="Gill Sans MT" panose="020B0502020104020203" pitchFamily="34" charset="0"/>
              </a:rPr>
              <a:t>pedagogical</a:t>
            </a:r>
            <a:r>
              <a:rPr lang="fr-BE" sz="1900" dirty="0">
                <a:latin typeface="Gill Sans MT" panose="020B0502020104020203" pitchFamily="34" charset="0"/>
              </a:rPr>
              <a:t> </a:t>
            </a:r>
            <a:r>
              <a:rPr lang="fr-BE" sz="1900" dirty="0" err="1">
                <a:latin typeface="Gill Sans MT" panose="020B0502020104020203" pitchFamily="34" charset="0"/>
              </a:rPr>
              <a:t>redesign</a:t>
            </a:r>
            <a:r>
              <a:rPr lang="fr-BE" sz="1900" dirty="0">
                <a:latin typeface="Gill Sans MT" panose="020B0502020104020203" pitchFamily="34" charset="0"/>
              </a:rPr>
              <a:t> </a:t>
            </a:r>
            <a:r>
              <a:rPr lang="fr-BE" sz="1900" dirty="0" err="1">
                <a:latin typeface="Gill Sans MT" panose="020B0502020104020203" pitchFamily="34" charset="0"/>
              </a:rPr>
              <a:t>implemented</a:t>
            </a:r>
            <a:r>
              <a:rPr lang="fr-BE" sz="1900" dirty="0">
                <a:latin typeface="Gill Sans MT" panose="020B0502020104020203" pitchFamily="34" charset="0"/>
              </a:rPr>
              <a:t> </a:t>
            </a:r>
            <a:r>
              <a:rPr lang="fr-BE" sz="1900" dirty="0" smtClean="0">
                <a:latin typeface="Gill Sans MT" panose="020B0502020104020203" pitchFamily="34" charset="0"/>
              </a:rPr>
              <a:t>in 5 courses , and a </a:t>
            </a:r>
            <a:r>
              <a:rPr lang="fr-BE" sz="1900" dirty="0" err="1" smtClean="0">
                <a:latin typeface="Gill Sans MT" panose="020B0502020104020203" pitchFamily="34" charset="0"/>
              </a:rPr>
              <a:t>specific</a:t>
            </a:r>
            <a:r>
              <a:rPr lang="fr-BE" sz="1900" dirty="0" smtClean="0">
                <a:latin typeface="Gill Sans MT" panose="020B0502020104020203" pitchFamily="34" charset="0"/>
              </a:rPr>
              <a:t> </a:t>
            </a:r>
            <a:r>
              <a:rPr lang="fr-BE" sz="1900" dirty="0" err="1" smtClean="0">
                <a:latin typeface="Gill Sans MT" panose="020B0502020104020203" pitchFamily="34" charset="0"/>
              </a:rPr>
              <a:t>project</a:t>
            </a:r>
            <a:r>
              <a:rPr lang="fr-BE" sz="1900" dirty="0" smtClean="0">
                <a:latin typeface="Gill Sans MT" panose="020B0502020104020203" pitchFamily="34" charset="0"/>
              </a:rPr>
              <a:t> in </a:t>
            </a:r>
            <a:r>
              <a:rPr lang="fr-BE" sz="1900" dirty="0" err="1" smtClean="0">
                <a:latin typeface="Gill Sans MT" panose="020B0502020104020203" pitchFamily="34" charset="0"/>
              </a:rPr>
              <a:t>Political</a:t>
            </a:r>
            <a:r>
              <a:rPr lang="fr-BE" sz="1900" dirty="0" smtClean="0">
                <a:latin typeface="Gill Sans MT" panose="020B0502020104020203" pitchFamily="34" charset="0"/>
              </a:rPr>
              <a:t> sciences)</a:t>
            </a:r>
            <a:endParaRPr lang="fr-BE" sz="19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r>
              <a:rPr lang="fr-BE" sz="1900" dirty="0">
                <a:latin typeface="Gill Sans MT" panose="020B0502020104020203" pitchFamily="34" charset="0"/>
              </a:rPr>
              <a:t>	</a:t>
            </a:r>
            <a:r>
              <a:rPr lang="fr-BE" sz="1900" u="sng" dirty="0" smtClean="0">
                <a:latin typeface="Gill Sans MT" panose="020B0502020104020203" pitchFamily="34" charset="0"/>
              </a:rPr>
              <a:t>Team</a:t>
            </a:r>
            <a:r>
              <a:rPr lang="fr-BE" sz="1900" dirty="0" smtClean="0">
                <a:latin typeface="Gill Sans MT" panose="020B0502020104020203" pitchFamily="34" charset="0"/>
              </a:rPr>
              <a:t>: </a:t>
            </a:r>
            <a:r>
              <a:rPr lang="fr-BE" sz="1900" dirty="0">
                <a:latin typeface="Gill Sans MT" panose="020B0502020104020203" pitchFamily="34" charset="0"/>
              </a:rPr>
              <a:t>Eléonore </a:t>
            </a:r>
            <a:r>
              <a:rPr lang="fr-BE" sz="1900" dirty="0" err="1">
                <a:latin typeface="Gill Sans MT" panose="020B0502020104020203" pitchFamily="34" charset="0"/>
              </a:rPr>
              <a:t>Marichal</a:t>
            </a:r>
            <a:r>
              <a:rPr lang="fr-BE" sz="1900" dirty="0">
                <a:latin typeface="Gill Sans MT" panose="020B0502020104020203" pitchFamily="34" charset="0"/>
              </a:rPr>
              <a:t>, Marie </a:t>
            </a:r>
            <a:r>
              <a:rPr lang="fr-BE" sz="1900" dirty="0" err="1">
                <a:latin typeface="Gill Sans MT" panose="020B0502020104020203" pitchFamily="34" charset="0"/>
              </a:rPr>
              <a:t>Campisi</a:t>
            </a:r>
            <a:r>
              <a:rPr lang="fr-BE" sz="1900" dirty="0">
                <a:latin typeface="Gill Sans MT" panose="020B0502020104020203" pitchFamily="34" charset="0"/>
              </a:rPr>
              <a:t>, Damien Bourseau, Kevin </a:t>
            </a:r>
            <a:r>
              <a:rPr lang="fr-BE" sz="1900" dirty="0" err="1" smtClean="0">
                <a:latin typeface="Gill Sans MT" panose="020B0502020104020203" pitchFamily="34" charset="0"/>
              </a:rPr>
              <a:t>Mangelschots</a:t>
            </a:r>
            <a:r>
              <a:rPr lang="fr-BE" sz="1900" dirty="0">
                <a:latin typeface="Gill Sans MT" panose="020B0502020104020203" pitchFamily="34" charset="0"/>
              </a:rPr>
              <a:t>, </a:t>
            </a:r>
            <a:r>
              <a:rPr lang="fr-BE" sz="1900" dirty="0" err="1">
                <a:latin typeface="Gill Sans MT" panose="020B0502020104020203" pitchFamily="34" charset="0"/>
              </a:rPr>
              <a:t>Jér</a:t>
            </a:r>
            <a:r>
              <a:rPr lang="nl-BE" sz="1900" dirty="0">
                <a:latin typeface="Gill Sans MT" panose="020B0502020104020203" pitchFamily="34" charset="0"/>
              </a:rPr>
              <a:t>ôme Nossent, </a:t>
            </a:r>
            <a:r>
              <a:rPr lang="fr-BE" sz="1900" dirty="0">
                <a:latin typeface="Gill Sans MT" panose="020B0502020104020203" pitchFamily="34" charset="0"/>
              </a:rPr>
              <a:t>Jacques </a:t>
            </a:r>
            <a:r>
              <a:rPr lang="fr-BE" sz="1900" dirty="0" smtClean="0">
                <a:latin typeface="Gill Sans MT" panose="020B0502020104020203" pitchFamily="34" charset="0"/>
              </a:rPr>
              <a:t>	Mouton</a:t>
            </a:r>
            <a:r>
              <a:rPr lang="fr-BE" sz="1900" dirty="0">
                <a:latin typeface="Gill Sans MT" panose="020B0502020104020203" pitchFamily="34" charset="0"/>
              </a:rPr>
              <a:t>, Margaux </a:t>
            </a:r>
            <a:r>
              <a:rPr lang="fr-BE" sz="1900" dirty="0" err="1">
                <a:latin typeface="Gill Sans MT" panose="020B0502020104020203" pitchFamily="34" charset="0"/>
              </a:rPr>
              <a:t>Schrooten</a:t>
            </a:r>
            <a:r>
              <a:rPr lang="fr-BE" sz="1900" dirty="0">
                <a:latin typeface="Gill Sans MT" panose="020B0502020104020203" pitchFamily="34" charset="0"/>
              </a:rPr>
              <a:t>, Gabrielle </a:t>
            </a:r>
            <a:r>
              <a:rPr lang="fr-BE" sz="1900" dirty="0" err="1" smtClean="0">
                <a:latin typeface="Gill Sans MT" panose="020B0502020104020203" pitchFamily="34" charset="0"/>
              </a:rPr>
              <a:t>Cusson</a:t>
            </a:r>
            <a:endParaRPr lang="fr-BE" sz="19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endParaRPr lang="fr-BE" sz="1200" dirty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900" b="1" dirty="0" smtClean="0">
                <a:latin typeface="Gill Sans MT" panose="020B0502020104020203" pitchFamily="34" charset="0"/>
              </a:rPr>
              <a:t>2015</a:t>
            </a:r>
            <a:r>
              <a:rPr lang="fr-BE" sz="1900" dirty="0" smtClean="0">
                <a:latin typeface="Gill Sans MT" panose="020B0502020104020203" pitchFamily="34" charset="0"/>
              </a:rPr>
              <a:t> - 2017 </a:t>
            </a:r>
            <a:r>
              <a:rPr lang="fr-BE" sz="1900" dirty="0">
                <a:latin typeface="Gill Sans MT" panose="020B0502020104020203" pitchFamily="34" charset="0"/>
              </a:rPr>
              <a:t>: </a:t>
            </a:r>
            <a:r>
              <a:rPr lang="fr-BE" sz="1900" b="1" dirty="0" err="1">
                <a:latin typeface="Gill Sans MT" panose="020B0502020104020203" pitchFamily="34" charset="0"/>
              </a:rPr>
              <a:t>Faculty</a:t>
            </a:r>
            <a:r>
              <a:rPr lang="fr-BE" sz="1900" b="1" dirty="0">
                <a:latin typeface="Gill Sans MT" panose="020B0502020104020203" pitchFamily="34" charset="0"/>
              </a:rPr>
              <a:t> of </a:t>
            </a:r>
            <a:r>
              <a:rPr lang="fr-BE" sz="1900" b="1" dirty="0" smtClean="0">
                <a:latin typeface="Gill Sans MT" panose="020B0502020104020203" pitchFamily="34" charset="0"/>
              </a:rPr>
              <a:t>Sciences </a:t>
            </a:r>
            <a:r>
              <a:rPr lang="fr-BE" sz="1900" dirty="0" smtClean="0">
                <a:latin typeface="Gill Sans MT" panose="020B0502020104020203" pitchFamily="34" charset="0"/>
              </a:rPr>
              <a:t>(20 </a:t>
            </a:r>
            <a:r>
              <a:rPr lang="fr-BE" sz="1900" dirty="0" err="1">
                <a:latin typeface="Gill Sans MT" panose="020B0502020104020203" pitchFamily="34" charset="0"/>
              </a:rPr>
              <a:t>activities</a:t>
            </a:r>
            <a:r>
              <a:rPr lang="fr-BE" sz="1900" dirty="0">
                <a:latin typeface="Gill Sans MT" panose="020B0502020104020203" pitchFamily="34" charset="0"/>
              </a:rPr>
              <a:t> / </a:t>
            </a:r>
            <a:r>
              <a:rPr lang="fr-BE" sz="1900" dirty="0" err="1">
                <a:latin typeface="Gill Sans MT" panose="020B0502020104020203" pitchFamily="34" charset="0"/>
              </a:rPr>
              <a:t>pedagogical</a:t>
            </a:r>
            <a:r>
              <a:rPr lang="fr-BE" sz="1900" dirty="0">
                <a:latin typeface="Gill Sans MT" panose="020B0502020104020203" pitchFamily="34" charset="0"/>
              </a:rPr>
              <a:t> </a:t>
            </a:r>
            <a:r>
              <a:rPr lang="fr-BE" sz="1900" dirty="0" err="1">
                <a:latin typeface="Gill Sans MT" panose="020B0502020104020203" pitchFamily="34" charset="0"/>
              </a:rPr>
              <a:t>redesign</a:t>
            </a:r>
            <a:r>
              <a:rPr lang="fr-BE" sz="1900" dirty="0">
                <a:latin typeface="Gill Sans MT" panose="020B0502020104020203" pitchFamily="34" charset="0"/>
              </a:rPr>
              <a:t> </a:t>
            </a:r>
            <a:r>
              <a:rPr lang="fr-BE" sz="1900" dirty="0" err="1">
                <a:latin typeface="Gill Sans MT" panose="020B0502020104020203" pitchFamily="34" charset="0"/>
              </a:rPr>
              <a:t>implemented</a:t>
            </a:r>
            <a:r>
              <a:rPr lang="fr-BE" sz="1900" dirty="0">
                <a:latin typeface="Gill Sans MT" panose="020B0502020104020203" pitchFamily="34" charset="0"/>
              </a:rPr>
              <a:t> </a:t>
            </a:r>
            <a:r>
              <a:rPr lang="fr-BE" sz="1900" dirty="0" smtClean="0">
                <a:latin typeface="Gill Sans MT" panose="020B0502020104020203" pitchFamily="34" charset="0"/>
              </a:rPr>
              <a:t>in 5 courses and a large longitudinal </a:t>
            </a:r>
            <a:r>
              <a:rPr lang="fr-BE" sz="1900" dirty="0" err="1" smtClean="0">
                <a:latin typeface="Gill Sans MT" panose="020B0502020104020203" pitchFamily="34" charset="0"/>
              </a:rPr>
              <a:t>inter-courses</a:t>
            </a:r>
            <a:r>
              <a:rPr lang="fr-BE" sz="1900" dirty="0" smtClean="0">
                <a:latin typeface="Gill Sans MT" panose="020B0502020104020203" pitchFamily="34" charset="0"/>
              </a:rPr>
              <a:t> </a:t>
            </a:r>
            <a:r>
              <a:rPr lang="fr-BE" sz="1900" dirty="0" err="1" smtClean="0">
                <a:latin typeface="Gill Sans MT" panose="020B0502020104020203" pitchFamily="34" charset="0"/>
              </a:rPr>
              <a:t>survey</a:t>
            </a:r>
            <a:r>
              <a:rPr lang="fr-BE" sz="1900" dirty="0" smtClean="0">
                <a:latin typeface="Gill Sans MT" panose="020B0502020104020203" pitchFamily="34" charset="0"/>
              </a:rPr>
              <a:t>)</a:t>
            </a:r>
            <a:endParaRPr lang="fr-BE" sz="19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r>
              <a:rPr lang="fr-BE" sz="1900" dirty="0">
                <a:latin typeface="Gill Sans MT" panose="020B0502020104020203" pitchFamily="34" charset="0"/>
              </a:rPr>
              <a:t>	</a:t>
            </a:r>
            <a:r>
              <a:rPr lang="fr-BE" sz="1900" u="sng" dirty="0" smtClean="0">
                <a:latin typeface="Gill Sans MT" panose="020B0502020104020203" pitchFamily="34" charset="0"/>
              </a:rPr>
              <a:t>Team</a:t>
            </a:r>
            <a:r>
              <a:rPr lang="fr-BE" sz="1900" dirty="0" smtClean="0">
                <a:latin typeface="Gill Sans MT" panose="020B0502020104020203" pitchFamily="34" charset="0"/>
              </a:rPr>
              <a:t>: </a:t>
            </a:r>
            <a:r>
              <a:rPr lang="fr-BE" sz="1900" dirty="0">
                <a:latin typeface="Gill Sans MT" panose="020B0502020104020203" pitchFamily="34" charset="0"/>
              </a:rPr>
              <a:t>Audrey </a:t>
            </a:r>
            <a:r>
              <a:rPr lang="fr-BE" sz="1900" dirty="0" err="1">
                <a:latin typeface="Gill Sans MT" panose="020B0502020104020203" pitchFamily="34" charset="0"/>
              </a:rPr>
              <a:t>Mohr</a:t>
            </a:r>
            <a:r>
              <a:rPr lang="fr-BE" sz="1900" dirty="0">
                <a:latin typeface="Gill Sans MT" panose="020B0502020104020203" pitchFamily="34" charset="0"/>
              </a:rPr>
              <a:t>, Jean </a:t>
            </a:r>
            <a:r>
              <a:rPr lang="fr-BE" sz="1900" dirty="0" err="1">
                <a:latin typeface="Gill Sans MT" panose="020B0502020104020203" pitchFamily="34" charset="0"/>
              </a:rPr>
              <a:t>Metzmacher</a:t>
            </a:r>
            <a:endParaRPr lang="fr-BE" sz="19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endParaRPr lang="fr-BE" sz="1200" dirty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900" b="1" dirty="0" smtClean="0">
                <a:latin typeface="Gill Sans MT" panose="020B0502020104020203" pitchFamily="34" charset="0"/>
              </a:rPr>
              <a:t>2016</a:t>
            </a:r>
            <a:r>
              <a:rPr lang="fr-BE" sz="1900" dirty="0" smtClean="0">
                <a:latin typeface="Gill Sans MT" panose="020B0502020104020203" pitchFamily="34" charset="0"/>
              </a:rPr>
              <a:t> - 2018 </a:t>
            </a:r>
            <a:r>
              <a:rPr lang="fr-BE" sz="1900" dirty="0">
                <a:latin typeface="Gill Sans MT" panose="020B0502020104020203" pitchFamily="34" charset="0"/>
              </a:rPr>
              <a:t>: </a:t>
            </a:r>
            <a:r>
              <a:rPr lang="fr-BE" sz="1900" b="1" dirty="0" err="1">
                <a:latin typeface="Gill Sans MT" panose="020B0502020104020203" pitchFamily="34" charset="0"/>
              </a:rPr>
              <a:t>Faculty</a:t>
            </a:r>
            <a:r>
              <a:rPr lang="fr-BE" sz="1900" b="1" dirty="0">
                <a:latin typeface="Gill Sans MT" panose="020B0502020104020203" pitchFamily="34" charset="0"/>
              </a:rPr>
              <a:t> of </a:t>
            </a:r>
            <a:r>
              <a:rPr lang="fr-BE" sz="1900" b="1" dirty="0" smtClean="0">
                <a:latin typeface="Gill Sans MT" panose="020B0502020104020203" pitchFamily="34" charset="0"/>
              </a:rPr>
              <a:t>Architecture </a:t>
            </a:r>
            <a:r>
              <a:rPr lang="fr-BE" sz="1900" dirty="0" smtClean="0">
                <a:latin typeface="Gill Sans MT" panose="020B0502020104020203" pitchFamily="34" charset="0"/>
              </a:rPr>
              <a:t>(more </a:t>
            </a:r>
            <a:r>
              <a:rPr lang="fr-BE" sz="1900" dirty="0" err="1" smtClean="0">
                <a:latin typeface="Gill Sans MT" panose="020B0502020104020203" pitchFamily="34" charset="0"/>
              </a:rPr>
              <a:t>than</a:t>
            </a:r>
            <a:r>
              <a:rPr lang="fr-BE" sz="1900" dirty="0" smtClean="0">
                <a:latin typeface="Gill Sans MT" panose="020B0502020104020203" pitchFamily="34" charset="0"/>
              </a:rPr>
              <a:t> 15 </a:t>
            </a:r>
            <a:r>
              <a:rPr lang="fr-BE" sz="1900" dirty="0" err="1" smtClean="0">
                <a:latin typeface="Gill Sans MT" panose="020B0502020104020203" pitchFamily="34" charset="0"/>
              </a:rPr>
              <a:t>activities</a:t>
            </a:r>
            <a:r>
              <a:rPr lang="fr-BE" sz="1900" dirty="0" smtClean="0">
                <a:latin typeface="Gill Sans MT" panose="020B0502020104020203" pitchFamily="34" charset="0"/>
              </a:rPr>
              <a:t> </a:t>
            </a:r>
            <a:r>
              <a:rPr lang="fr-BE" sz="1900" dirty="0">
                <a:latin typeface="Gill Sans MT" panose="020B0502020104020203" pitchFamily="34" charset="0"/>
              </a:rPr>
              <a:t>/ </a:t>
            </a:r>
            <a:r>
              <a:rPr lang="fr-BE" sz="1900" dirty="0" err="1">
                <a:latin typeface="Gill Sans MT" panose="020B0502020104020203" pitchFamily="34" charset="0"/>
              </a:rPr>
              <a:t>pedagogical</a:t>
            </a:r>
            <a:r>
              <a:rPr lang="fr-BE" sz="1900" dirty="0">
                <a:latin typeface="Gill Sans MT" panose="020B0502020104020203" pitchFamily="34" charset="0"/>
              </a:rPr>
              <a:t> </a:t>
            </a:r>
            <a:r>
              <a:rPr lang="fr-BE" sz="1900" dirty="0" err="1">
                <a:latin typeface="Gill Sans MT" panose="020B0502020104020203" pitchFamily="34" charset="0"/>
              </a:rPr>
              <a:t>redesign</a:t>
            </a:r>
            <a:r>
              <a:rPr lang="fr-BE" sz="1900" dirty="0">
                <a:latin typeface="Gill Sans MT" panose="020B0502020104020203" pitchFamily="34" charset="0"/>
              </a:rPr>
              <a:t> </a:t>
            </a:r>
            <a:r>
              <a:rPr lang="fr-BE" sz="1900" dirty="0" err="1">
                <a:latin typeface="Gill Sans MT" panose="020B0502020104020203" pitchFamily="34" charset="0"/>
              </a:rPr>
              <a:t>implemented</a:t>
            </a:r>
            <a:r>
              <a:rPr lang="fr-BE" sz="1900" dirty="0">
                <a:latin typeface="Gill Sans MT" panose="020B0502020104020203" pitchFamily="34" charset="0"/>
              </a:rPr>
              <a:t> in </a:t>
            </a:r>
            <a:r>
              <a:rPr lang="fr-BE" sz="1900" dirty="0" smtClean="0">
                <a:latin typeface="Gill Sans MT" panose="020B0502020104020203" pitchFamily="34" charset="0"/>
              </a:rPr>
              <a:t>5 courses)</a:t>
            </a:r>
            <a:endParaRPr lang="fr-BE" sz="19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r>
              <a:rPr lang="fr-BE" sz="1900" dirty="0">
                <a:latin typeface="Gill Sans MT" panose="020B0502020104020203" pitchFamily="34" charset="0"/>
              </a:rPr>
              <a:t>	</a:t>
            </a:r>
            <a:r>
              <a:rPr lang="fr-BE" sz="1900" u="sng" dirty="0" smtClean="0">
                <a:latin typeface="Gill Sans MT" panose="020B0502020104020203" pitchFamily="34" charset="0"/>
              </a:rPr>
              <a:t>Team </a:t>
            </a:r>
            <a:r>
              <a:rPr lang="fr-BE" sz="1900" dirty="0" smtClean="0">
                <a:latin typeface="Gill Sans MT" panose="020B0502020104020203" pitchFamily="34" charset="0"/>
              </a:rPr>
              <a:t>: </a:t>
            </a:r>
            <a:r>
              <a:rPr lang="fr-BE" sz="1900" dirty="0">
                <a:latin typeface="Gill Sans MT" panose="020B0502020104020203" pitchFamily="34" charset="0"/>
              </a:rPr>
              <a:t>Aude Silvestre, Nicolas </a:t>
            </a:r>
            <a:r>
              <a:rPr lang="fr-BE" sz="1900" dirty="0" err="1">
                <a:latin typeface="Gill Sans MT" panose="020B0502020104020203" pitchFamily="34" charset="0"/>
              </a:rPr>
              <a:t>Seijkens</a:t>
            </a:r>
            <a:endParaRPr lang="fr-BE" sz="19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endParaRPr lang="fr-BE" sz="1200" dirty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900" b="1" dirty="0" smtClean="0">
                <a:latin typeface="Gill Sans MT" panose="020B0502020104020203" pitchFamily="34" charset="0"/>
              </a:rPr>
              <a:t>2017</a:t>
            </a:r>
            <a:r>
              <a:rPr lang="fr-BE" sz="1900" dirty="0" smtClean="0">
                <a:latin typeface="Gill Sans MT" panose="020B0502020104020203" pitchFamily="34" charset="0"/>
              </a:rPr>
              <a:t> - 2018 : </a:t>
            </a:r>
            <a:r>
              <a:rPr lang="fr-BE" sz="1900" dirty="0" err="1" smtClean="0">
                <a:latin typeface="Gill Sans MT" panose="020B0502020104020203" pitchFamily="34" charset="0"/>
              </a:rPr>
              <a:t>Faculty</a:t>
            </a:r>
            <a:r>
              <a:rPr lang="fr-BE" sz="1900" dirty="0" smtClean="0">
                <a:latin typeface="Gill Sans MT" panose="020B0502020104020203" pitchFamily="34" charset="0"/>
              </a:rPr>
              <a:t> of </a:t>
            </a:r>
            <a:r>
              <a:rPr lang="fr-BE" sz="1900" b="1" dirty="0" err="1" smtClean="0">
                <a:latin typeface="Gill Sans MT" panose="020B0502020104020203" pitchFamily="34" charset="0"/>
              </a:rPr>
              <a:t>Veterinary</a:t>
            </a:r>
            <a:r>
              <a:rPr lang="fr-BE" sz="1900" b="1" dirty="0" smtClean="0">
                <a:latin typeface="Gill Sans MT" panose="020B0502020104020203" pitchFamily="34" charset="0"/>
              </a:rPr>
              <a:t> </a:t>
            </a:r>
            <a:r>
              <a:rPr lang="fr-BE" sz="1900" b="1" dirty="0" err="1" smtClean="0">
                <a:latin typeface="Gill Sans MT" panose="020B0502020104020203" pitchFamily="34" charset="0"/>
              </a:rPr>
              <a:t>medicine</a:t>
            </a:r>
            <a:r>
              <a:rPr lang="fr-BE" sz="1900" b="1" dirty="0" smtClean="0">
                <a:latin typeface="Gill Sans MT" panose="020B0502020104020203" pitchFamily="34" charset="0"/>
              </a:rPr>
              <a:t> </a:t>
            </a:r>
            <a:r>
              <a:rPr lang="fr-BE" sz="1900" dirty="0" smtClean="0">
                <a:latin typeface="Gill Sans MT" panose="020B0502020104020203" pitchFamily="34" charset="0"/>
              </a:rPr>
              <a:t>(in </a:t>
            </a:r>
            <a:r>
              <a:rPr lang="fr-BE" sz="1900" dirty="0" err="1" smtClean="0">
                <a:latin typeface="Gill Sans MT" panose="020B0502020104020203" pitchFamily="34" charset="0"/>
              </a:rPr>
              <a:t>progress</a:t>
            </a:r>
            <a:r>
              <a:rPr lang="fr-BE" sz="1900" dirty="0" smtClean="0">
                <a:latin typeface="Gill Sans MT" panose="020B0502020104020203" pitchFamily="34" charset="0"/>
              </a:rPr>
              <a:t>)</a:t>
            </a:r>
            <a:endParaRPr lang="fr-BE" sz="19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/>
              </a:buClr>
              <a:buNone/>
            </a:pPr>
            <a:r>
              <a:rPr lang="fr-BE" sz="1900" dirty="0">
                <a:latin typeface="Gill Sans MT" panose="020B0502020104020203" pitchFamily="34" charset="0"/>
              </a:rPr>
              <a:t>	</a:t>
            </a:r>
            <a:r>
              <a:rPr lang="fr-BE" sz="1900" u="sng" dirty="0">
                <a:latin typeface="Gill Sans MT" panose="020B0502020104020203" pitchFamily="34" charset="0"/>
              </a:rPr>
              <a:t>Equipe</a:t>
            </a:r>
            <a:r>
              <a:rPr lang="fr-BE" sz="1900" dirty="0">
                <a:latin typeface="Gill Sans MT" panose="020B0502020104020203" pitchFamily="34" charset="0"/>
              </a:rPr>
              <a:t> : Céline Tonus</a:t>
            </a:r>
            <a:endParaRPr lang="fr-BE" sz="1200" dirty="0">
              <a:latin typeface="Gill Sans MT" panose="020B0502020104020203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423592" y="2099501"/>
            <a:ext cx="504056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423592" y="3094983"/>
            <a:ext cx="504056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423592" y="4283494"/>
            <a:ext cx="504056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423592" y="5111207"/>
            <a:ext cx="504056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423592" y="5926285"/>
            <a:ext cx="504056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11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30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charset="0"/>
              </a:rPr>
              <a:t>Outputs of the project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930234" y="1783092"/>
            <a:ext cx="9144000" cy="4414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Multiple concrete </a:t>
            </a:r>
            <a:r>
              <a:rPr lang="en-GB" sz="2000" dirty="0"/>
              <a:t>interventions that “focus on improving and supporting student learning through teaching practices” (University of </a:t>
            </a:r>
            <a:r>
              <a:rPr lang="en-GB" sz="2000" dirty="0" smtClean="0"/>
              <a:t>Glasgow, </a:t>
            </a:r>
            <a:r>
              <a:rPr lang="en-GB" sz="2000" dirty="0"/>
              <a:t>2008</a:t>
            </a:r>
            <a:r>
              <a:rPr lang="en-GB" sz="2000" dirty="0" smtClean="0"/>
              <a:t>).</a:t>
            </a:r>
            <a:br>
              <a:rPr lang="en-GB" sz="2000" dirty="0" smtClean="0"/>
            </a:br>
            <a:endParaRPr lang="en-GB" sz="2000" dirty="0"/>
          </a:p>
          <a:p>
            <a:pPr lvl="1"/>
            <a:r>
              <a:rPr lang="en-GB" sz="2000" b="1" dirty="0"/>
              <a:t>individual course </a:t>
            </a:r>
            <a:r>
              <a:rPr lang="en-GB" sz="2000" b="1" dirty="0" smtClean="0"/>
              <a:t>level </a:t>
            </a:r>
            <a:r>
              <a:rPr lang="en-GB" sz="2000" dirty="0" smtClean="0"/>
              <a:t>: </a:t>
            </a:r>
            <a:r>
              <a:rPr lang="en-GB" sz="2000" dirty="0"/>
              <a:t>creation/improvements of formative tests and mock exams, peer-assessment activities, optional/compulsory formative assessment, worked examples and rubrics to self-assess own performance, check-lists of criteria and illustrations of good/bad performances, online devices (forums, automated tests), interactive question-answer sessions (using electronic voting systems or one minute paper techniques), etc. </a:t>
            </a:r>
            <a:endParaRPr lang="fr-BE" sz="2000" dirty="0"/>
          </a:p>
          <a:p>
            <a:pPr lvl="1"/>
            <a:r>
              <a:rPr lang="en-GB" sz="2000" b="1" dirty="0"/>
              <a:t>group of courses </a:t>
            </a:r>
            <a:r>
              <a:rPr lang="en-GB" sz="2000" b="1" dirty="0" smtClean="0"/>
              <a:t>level :  </a:t>
            </a:r>
            <a:r>
              <a:rPr lang="en-GB" sz="2000" dirty="0"/>
              <a:t>(beyond a single course but below a genuine structured collegial decision): efforts to cover together the complete spectrum of Nicol’s 12 principles</a:t>
            </a:r>
            <a:endParaRPr lang="fr-BE" sz="2000" dirty="0"/>
          </a:p>
          <a:p>
            <a:pPr lvl="1"/>
            <a:r>
              <a:rPr lang="en-GB" sz="2000" b="1" dirty="0"/>
              <a:t>whole Faculty </a:t>
            </a:r>
            <a:r>
              <a:rPr lang="en-GB" sz="2000" b="1" dirty="0" smtClean="0"/>
              <a:t>level </a:t>
            </a:r>
            <a:r>
              <a:rPr lang="en-GB" sz="2000" dirty="0" smtClean="0"/>
              <a:t>: </a:t>
            </a:r>
            <a:r>
              <a:rPr lang="en-GB" sz="2000" dirty="0"/>
              <a:t>shared digital calendar +  set-up of a training pathway for students supervising younger peers in practical training sessions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4848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621610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Examples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of 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outcomes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et data 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collected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from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1st-Year 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students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12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01800" y="39751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the </a:t>
            </a:r>
            <a:r>
              <a:rPr lang="en-US" dirty="0" smtClean="0"/>
              <a:t>Faculty of Architecture ;</a:t>
            </a:r>
          </a:p>
          <a:p>
            <a:r>
              <a:rPr lang="en-US" dirty="0" smtClean="0"/>
              <a:t>- The Faculty of Veterinary medicine ;</a:t>
            </a:r>
            <a:br>
              <a:rPr lang="en-US" dirty="0" smtClean="0"/>
            </a:br>
            <a:r>
              <a:rPr lang="en-US" dirty="0" smtClean="0"/>
              <a:t>- the Faculty of Law, Political science and Criminology ; </a:t>
            </a:r>
            <a:br>
              <a:rPr lang="en-US" dirty="0" smtClean="0"/>
            </a:br>
            <a:r>
              <a:rPr lang="en-US" dirty="0" smtClean="0"/>
              <a:t>- the Faculty of Applied sciences.</a:t>
            </a:r>
            <a:br>
              <a:rPr lang="en-US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4C4-3691-4567-ACB6-B8288675E695}" type="slidenum">
              <a:rPr lang="fr-BE" smtClean="0"/>
              <a:t>13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22233" y="2097536"/>
            <a:ext cx="3436967" cy="1458909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GB" sz="1800" i="1" dirty="0" smtClean="0">
                <a:solidFill>
                  <a:schemeClr val="accent2"/>
                </a:solidFill>
              </a:rPr>
              <a:t>A graphic syllabus</a:t>
            </a:r>
            <a:endParaRPr lang="fr-FR" sz="1800" i="1" dirty="0" smtClean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1800" i="1" dirty="0" smtClean="0">
                <a:solidFill>
                  <a:schemeClr val="accent2"/>
                </a:solidFill>
              </a:rPr>
              <a:t>An online prerequisite test</a:t>
            </a:r>
            <a:endParaRPr lang="fr-FR" sz="1800" i="1" dirty="0">
              <a:solidFill>
                <a:schemeClr val="accent2"/>
              </a:solidFill>
            </a:endParaRPr>
          </a:p>
          <a:p>
            <a:r>
              <a:rPr lang="fr-FR" sz="1800" i="1" dirty="0" smtClean="0">
                <a:solidFill>
                  <a:schemeClr val="accent2"/>
                </a:solidFill>
              </a:rPr>
              <a:t>An </a:t>
            </a:r>
            <a:r>
              <a:rPr lang="fr-FR" sz="1800" i="1" dirty="0" err="1" smtClean="0">
                <a:solidFill>
                  <a:schemeClr val="accent2"/>
                </a:solidFill>
              </a:rPr>
              <a:t>intermediate</a:t>
            </a:r>
            <a:r>
              <a:rPr lang="fr-FR" sz="1800" i="1" dirty="0" smtClean="0">
                <a:solidFill>
                  <a:schemeClr val="accent2"/>
                </a:solidFill>
              </a:rPr>
              <a:t> </a:t>
            </a:r>
            <a:r>
              <a:rPr lang="fr-FR" sz="1800" i="1" dirty="0" err="1" smtClean="0">
                <a:solidFill>
                  <a:schemeClr val="accent2"/>
                </a:solidFill>
              </a:rPr>
              <a:t>evaluation</a:t>
            </a:r>
            <a:r>
              <a:rPr lang="fr-FR" sz="1800" i="1" dirty="0" smtClean="0">
                <a:solidFill>
                  <a:schemeClr val="accent2"/>
                </a:solidFill>
              </a:rPr>
              <a:t> </a:t>
            </a:r>
            <a:r>
              <a:rPr lang="fr-FR" sz="1800" i="1" dirty="0" err="1">
                <a:solidFill>
                  <a:schemeClr val="accent2"/>
                </a:solidFill>
              </a:rPr>
              <a:t>based</a:t>
            </a:r>
            <a:r>
              <a:rPr lang="fr-FR" sz="1800" i="1" dirty="0">
                <a:solidFill>
                  <a:schemeClr val="accent2"/>
                </a:solidFill>
              </a:rPr>
              <a:t> on </a:t>
            </a:r>
            <a:r>
              <a:rPr lang="fr-FR" sz="1800" i="1" dirty="0" err="1">
                <a:solidFill>
                  <a:schemeClr val="accent2"/>
                </a:solidFill>
              </a:rPr>
              <a:t>true</a:t>
            </a:r>
            <a:r>
              <a:rPr lang="fr-FR" sz="1800" i="1" dirty="0">
                <a:solidFill>
                  <a:schemeClr val="accent2"/>
                </a:solidFill>
              </a:rPr>
              <a:t>/false </a:t>
            </a:r>
            <a:r>
              <a:rPr lang="fr-FR" sz="1800" i="1" dirty="0" err="1">
                <a:solidFill>
                  <a:schemeClr val="accent2"/>
                </a:solidFill>
              </a:rPr>
              <a:t>quizzes</a:t>
            </a:r>
            <a:r>
              <a:rPr lang="fr-FR" sz="1800" i="1" dirty="0">
                <a:solidFill>
                  <a:schemeClr val="accent2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1800" i="1" dirty="0" smtClean="0">
                <a:solidFill>
                  <a:schemeClr val="accent2"/>
                </a:solidFill>
              </a:rPr>
              <a:t>A mock exam</a:t>
            </a:r>
            <a:endParaRPr lang="fr-FR" sz="1800" i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233" y="423813"/>
            <a:ext cx="11412567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effectLst/>
                <a:ea typeface="Calibri" charset="0"/>
                <a:cs typeface="Times New Roman" charset="0"/>
              </a:rPr>
              <a:t>Faculty of </a:t>
            </a:r>
            <a:r>
              <a:rPr lang="en-GB" sz="2400" b="1" dirty="0" err="1" smtClean="0">
                <a:effectLst/>
                <a:ea typeface="Calibri" charset="0"/>
                <a:cs typeface="Times New Roman" charset="0"/>
              </a:rPr>
              <a:t>Architecure</a:t>
            </a:r>
            <a:endParaRPr lang="en-GB" sz="2400" b="1" dirty="0" smtClean="0">
              <a:effectLst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chemeClr val="accent2"/>
                </a:solidFill>
                <a:ea typeface="Calibri" charset="0"/>
                <a:cs typeface="Times New Roman" charset="0"/>
              </a:rPr>
              <a:t>Mathematics </a:t>
            </a:r>
            <a:r>
              <a:rPr lang="en-GB" sz="2000" dirty="0" smtClean="0">
                <a:ea typeface="Calibri" charset="0"/>
                <a:cs typeface="Times New Roman" charset="0"/>
              </a:rPr>
              <a:t>(250 First-Year students)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effectLst/>
                <a:ea typeface="Calibri" charset="0"/>
                <a:cs typeface="Times New Roman" charset="0"/>
              </a:rPr>
              <a:t>A </a:t>
            </a:r>
            <a:r>
              <a:rPr lang="en-GB" sz="2000" b="1" u="sng" dirty="0" smtClean="0">
                <a:effectLst/>
                <a:ea typeface="Calibri" charset="0"/>
                <a:cs typeface="Times New Roman" charset="0"/>
              </a:rPr>
              <a:t>four-piece</a:t>
            </a:r>
            <a:r>
              <a:rPr lang="en-GB" sz="2000" b="1" dirty="0" smtClean="0">
                <a:effectLst/>
                <a:ea typeface="Calibri" charset="0"/>
                <a:cs typeface="Times New Roman" charset="0"/>
              </a:rPr>
              <a:t> integrated </a:t>
            </a:r>
            <a:r>
              <a:rPr lang="en-GB" sz="2000" b="1" dirty="0" err="1" smtClean="0">
                <a:effectLst/>
                <a:ea typeface="Calibri" charset="0"/>
                <a:cs typeface="Times New Roman" charset="0"/>
              </a:rPr>
              <a:t>AfL</a:t>
            </a:r>
            <a:r>
              <a:rPr lang="en-GB" sz="2000" b="1" dirty="0" smtClean="0">
                <a:effectLst/>
                <a:ea typeface="Calibri" charset="0"/>
                <a:cs typeface="Times New Roman" charset="0"/>
              </a:rPr>
              <a:t>* pedagogical redesign </a:t>
            </a:r>
            <a:r>
              <a:rPr lang="en-GB" sz="2000" dirty="0" smtClean="0">
                <a:effectLst/>
                <a:ea typeface="Calibri" charset="0"/>
                <a:cs typeface="Times New Roman" charset="0"/>
              </a:rPr>
              <a:t>implemented during academic year within Math class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0500" y="6210300"/>
            <a:ext cx="496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* </a:t>
            </a:r>
            <a:r>
              <a:rPr lang="fr-FR" sz="1600" dirty="0" err="1" smtClean="0"/>
              <a:t>Assessment</a:t>
            </a:r>
            <a:r>
              <a:rPr lang="fr-FR" sz="1600" dirty="0" smtClean="0"/>
              <a:t> </a:t>
            </a:r>
            <a:r>
              <a:rPr lang="fr-FR" sz="1600" i="1" dirty="0" smtClean="0"/>
              <a:t>for</a:t>
            </a:r>
            <a:r>
              <a:rPr lang="fr-FR" sz="1600" dirty="0" smtClean="0"/>
              <a:t> Learning</a:t>
            </a:r>
            <a:endParaRPr lang="fr-FR" sz="1600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22233" y="4088035"/>
            <a:ext cx="7858126" cy="1590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>
                <a:ea typeface="Calibri" charset="0"/>
                <a:cs typeface="Times New Roman" charset="0"/>
              </a:rPr>
              <a:t>aiming to </a:t>
            </a:r>
            <a:r>
              <a:rPr lang="en-GB" sz="2200" dirty="0" smtClean="0">
                <a:ea typeface="Calibri" charset="0"/>
                <a:cs typeface="Times New Roman" charset="0"/>
              </a:rPr>
              <a:t>:</a:t>
            </a:r>
            <a:r>
              <a:rPr lang="en-GB" sz="2200" dirty="0" smtClean="0"/>
              <a:t> </a:t>
            </a:r>
          </a:p>
          <a:p>
            <a:r>
              <a:rPr lang="en-GB" sz="1900" dirty="0" smtClean="0"/>
              <a:t>work more specifically on freshmen’s knowledge of prerequisites</a:t>
            </a:r>
          </a:p>
          <a:p>
            <a:r>
              <a:rPr lang="en-GB" sz="1900" dirty="0" smtClean="0"/>
              <a:t>positively impact their intrinsic motivation</a:t>
            </a:r>
          </a:p>
          <a:p>
            <a:r>
              <a:rPr lang="en-GB" sz="1900" dirty="0" smtClean="0"/>
              <a:t>value mathematics through a place in a </a:t>
            </a:r>
            <a:r>
              <a:rPr lang="en-GB" sz="1900" dirty="0" err="1" smtClean="0"/>
              <a:t>cursus</a:t>
            </a:r>
            <a:r>
              <a:rPr lang="en-GB" sz="1900" dirty="0" smtClean="0"/>
              <a:t> more rooted in the profession </a:t>
            </a:r>
            <a:endParaRPr lang="fr-FR" sz="1900" dirty="0" smtClean="0"/>
          </a:p>
          <a:p>
            <a:r>
              <a:rPr lang="fr-FR" sz="1900" dirty="0" smtClean="0"/>
              <a:t>r</a:t>
            </a:r>
            <a:r>
              <a:rPr lang="en-GB" sz="1900" dirty="0" smtClean="0"/>
              <a:t>educe the lack of transfer between courses in the Architecture program</a:t>
            </a:r>
            <a:r>
              <a:rPr lang="mr-IN" sz="1900" dirty="0" smtClean="0"/>
              <a:t>…</a:t>
            </a:r>
            <a:endParaRPr lang="fr-FR" sz="1900" dirty="0"/>
          </a:p>
        </p:txBody>
      </p:sp>
      <p:sp>
        <p:nvSpPr>
          <p:cNvPr id="13" name="Accolade ouvrante 12"/>
          <p:cNvSpPr/>
          <p:nvPr/>
        </p:nvSpPr>
        <p:spPr>
          <a:xfrm>
            <a:off x="101600" y="2097536"/>
            <a:ext cx="220633" cy="1648964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4814" y="161904"/>
            <a:ext cx="52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n°1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814" y="552306"/>
            <a:ext cx="580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JANCART, S., SILVESTRE, A., SEIJKENS, </a:t>
            </a:r>
            <a:r>
              <a:rPr lang="nl-BE" sz="1400" dirty="0"/>
              <a:t>LEDUC, L. </a:t>
            </a:r>
            <a:r>
              <a:rPr lang="nl-BE" sz="1400"/>
              <a:t>(</a:t>
            </a:r>
            <a:r>
              <a:rPr lang="nl-BE" sz="1400" smtClean="0"/>
              <a:t>2017</a:t>
            </a:r>
            <a:r>
              <a:rPr lang="fr-BE" sz="1400" smtClean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38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0" y="112871"/>
            <a:ext cx="3267080" cy="662781"/>
          </a:xfrm>
        </p:spPr>
        <p:txBody>
          <a:bodyPr>
            <a:normAutofit/>
          </a:bodyPr>
          <a:lstStyle/>
          <a:p>
            <a:r>
              <a:rPr lang="fr-FR" sz="2400" b="1" i="1" dirty="0" err="1" smtClean="0">
                <a:solidFill>
                  <a:schemeClr val="accent2"/>
                </a:solidFill>
                <a:latin typeface="+mn-lt"/>
              </a:rPr>
              <a:t>Graphic</a:t>
            </a:r>
            <a:r>
              <a:rPr lang="fr-FR" sz="2400" b="1" i="1" dirty="0" smtClean="0">
                <a:solidFill>
                  <a:schemeClr val="accent2"/>
                </a:solidFill>
                <a:latin typeface="+mn-lt"/>
              </a:rPr>
              <a:t> syllabus</a:t>
            </a:r>
            <a:endParaRPr lang="fr-FR" sz="2400" b="1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4C4-3691-4567-ACB6-B8288675E695}" type="slidenum">
              <a:rPr lang="fr-BE" smtClean="0"/>
              <a:t>14</a:t>
            </a:fld>
            <a:endParaRPr lang="fr-BE"/>
          </a:p>
        </p:txBody>
      </p:sp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" y="964842"/>
            <a:ext cx="3841287" cy="5435906"/>
          </a:xfrm>
          <a:prstGeom prst="rect">
            <a:avLst/>
          </a:prstGeom>
        </p:spPr>
      </p:pic>
      <p:sp>
        <p:nvSpPr>
          <p:cNvPr id="11" name="Titre 5"/>
          <p:cNvSpPr txBox="1">
            <a:spLocks/>
          </p:cNvSpPr>
          <p:nvPr/>
        </p:nvSpPr>
        <p:spPr>
          <a:xfrm>
            <a:off x="4259540" y="112871"/>
            <a:ext cx="4344994" cy="75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92D050"/>
              </a:buClr>
            </a:pPr>
            <a:r>
              <a:rPr lang="fr-BE" sz="2400" b="1" i="1" dirty="0" smtClean="0">
                <a:solidFill>
                  <a:schemeClr val="accent2"/>
                </a:solidFill>
                <a:latin typeface="+mn-lt"/>
                <a:cs typeface="Gisha" panose="020B0502040204020203" pitchFamily="34" charset="-79"/>
              </a:rPr>
              <a:t>On-line </a:t>
            </a:r>
            <a:r>
              <a:rPr lang="fr-BE" sz="2400" b="1" i="1" dirty="0" err="1" smtClean="0">
                <a:solidFill>
                  <a:schemeClr val="accent2"/>
                </a:solidFill>
                <a:latin typeface="+mn-lt"/>
                <a:cs typeface="Gisha" panose="020B0502040204020203" pitchFamily="34" charset="-79"/>
              </a:rPr>
              <a:t>prerequisite</a:t>
            </a:r>
            <a:r>
              <a:rPr lang="fr-BE" sz="2400" b="1" i="1" dirty="0" smtClean="0">
                <a:solidFill>
                  <a:schemeClr val="accent2"/>
                </a:solidFill>
                <a:latin typeface="+mn-lt"/>
                <a:cs typeface="Gisha" panose="020B0502040204020203" pitchFamily="34" charset="-79"/>
              </a:rPr>
              <a:t> test</a:t>
            </a:r>
            <a:endParaRPr lang="fr-BE" sz="2400" b="1" i="1" dirty="0">
              <a:solidFill>
                <a:schemeClr val="accent2"/>
              </a:solidFill>
              <a:latin typeface="+mn-lt"/>
              <a:cs typeface="Gisha" panose="020B0502040204020203" pitchFamily="34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59540" y="22151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Calibri" charset="0"/>
              </a:rPr>
              <a:t>K</a:t>
            </a:r>
            <a:r>
              <a:rPr lang="en-US" dirty="0" smtClean="0">
                <a:effectLst/>
                <a:ea typeface="Calibri" charset="0"/>
              </a:rPr>
              <a:t>nowing how to structure space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259540" y="15728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ea typeface="Calibri" charset="0"/>
              </a:rPr>
              <a:t>K</a:t>
            </a:r>
            <a:r>
              <a:rPr lang="en-US" dirty="0" smtClean="0">
                <a:ea typeface="Calibri" charset="0"/>
              </a:rPr>
              <a:t>nowing </a:t>
            </a:r>
            <a:r>
              <a:rPr lang="en-US" dirty="0">
                <a:ea typeface="Calibri" charset="0"/>
              </a:rPr>
              <a:t>how to calculate numbers</a:t>
            </a:r>
            <a:r>
              <a:rPr lang="fr-FR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2240" y="18854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a typeface="Calibri" charset="0"/>
              </a:rPr>
              <a:t>Knowing </a:t>
            </a:r>
            <a:r>
              <a:rPr lang="en-US" dirty="0">
                <a:ea typeface="Calibri" charset="0"/>
              </a:rPr>
              <a:t>how to measure sizes</a:t>
            </a:r>
            <a:r>
              <a:rPr lang="fr-FR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72240" y="2545231"/>
            <a:ext cx="3439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ea typeface="Calibri" charset="0"/>
              </a:rPr>
              <a:t>Knowing how to build logical links/</a:t>
            </a:r>
          </a:p>
          <a:p>
            <a:r>
              <a:rPr lang="en-US" dirty="0" smtClean="0">
                <a:effectLst/>
                <a:ea typeface="Calibri" charset="0"/>
              </a:rPr>
              <a:t>associations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259540" y="781735"/>
            <a:ext cx="2099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+/- 150 questions </a:t>
            </a:r>
            <a:br>
              <a:rPr lang="fr-FR" sz="2000" b="1" dirty="0" smtClean="0"/>
            </a:br>
            <a:r>
              <a:rPr lang="fr-FR" sz="2000" b="1" dirty="0" smtClean="0"/>
              <a:t>4 </a:t>
            </a:r>
            <a:r>
              <a:rPr lang="fr-FR" sz="2000" b="1" dirty="0" err="1" smtClean="0"/>
              <a:t>skills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targeted</a:t>
            </a:r>
            <a:r>
              <a:rPr lang="fr-FR" sz="2000" b="1" dirty="0" smtClean="0"/>
              <a:t> : 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47" y="3517051"/>
            <a:ext cx="7900165" cy="2214367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48483"/>
              </p:ext>
            </p:extLst>
          </p:nvPr>
        </p:nvGraphicFramePr>
        <p:xfrm>
          <a:off x="7677807" y="4726489"/>
          <a:ext cx="4119288" cy="1889760"/>
        </p:xfrm>
        <a:graphic>
          <a:graphicData uri="http://schemas.openxmlformats.org/drawingml/2006/table">
            <a:tbl>
              <a:tblPr/>
              <a:tblGrid>
                <a:gridCol w="1180656"/>
                <a:gridCol w="2938632"/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Gisha" charset="0"/>
                        </a:rPr>
                        <a:t>Correct </a:t>
                      </a:r>
                      <a:br>
                        <a:rPr lang="en-GB" sz="1600" dirty="0" smtClean="0">
                          <a:effectLst/>
                          <a:latin typeface="Gisha" charset="0"/>
                        </a:rPr>
                      </a:br>
                      <a:r>
                        <a:rPr lang="en-GB" sz="1600" dirty="0" smtClean="0">
                          <a:effectLst/>
                          <a:latin typeface="Gisha" charset="0"/>
                        </a:rPr>
                        <a:t>feedback: </a:t>
                      </a:r>
                      <a:endParaRPr lang="fr-FR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Gisha" charset="0"/>
                        </a:rPr>
                        <a:t>correct answer</a:t>
                      </a:r>
                      <a:endParaRPr lang="fr-FR" sz="1600" dirty="0" smtClean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Gisha" charset="0"/>
                        </a:rPr>
                        <a:t>Incorrect </a:t>
                      </a:r>
                      <a:br>
                        <a:rPr lang="en-GB" sz="1600" dirty="0" smtClean="0">
                          <a:effectLst/>
                          <a:latin typeface="Gisha" charset="0"/>
                        </a:rPr>
                      </a:br>
                      <a:r>
                        <a:rPr lang="en-GB" sz="1600" dirty="0" smtClean="0">
                          <a:effectLst/>
                          <a:latin typeface="Gisha" charset="0"/>
                        </a:rPr>
                        <a:t>feedback: </a:t>
                      </a:r>
                      <a:endParaRPr lang="fr-FR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effectLst/>
                          <a:latin typeface="Gisha" charset="0"/>
                        </a:rPr>
                        <a:t>incorrect answer, </a:t>
                      </a:r>
                      <a:br>
                        <a:rPr lang="en-GB" sz="1600" dirty="0" smtClean="0">
                          <a:effectLst/>
                          <a:latin typeface="Gisha" charset="0"/>
                        </a:rPr>
                      </a:br>
                      <a:r>
                        <a:rPr lang="en-GB" sz="1600" dirty="0" smtClean="0">
                          <a:effectLst/>
                          <a:latin typeface="Gisha" charset="0"/>
                        </a:rPr>
                        <a:t>it would be useful/helpful to revise the rules of transformation on measure calculation</a:t>
                      </a:r>
                      <a:endParaRPr lang="fr-FR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63" y="423204"/>
            <a:ext cx="3069732" cy="29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26" y="240890"/>
            <a:ext cx="2285999" cy="881972"/>
          </a:xfrm>
          <a:noFill/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fr-FR" sz="2400" b="1" i="1" dirty="0" err="1" smtClean="0">
                <a:solidFill>
                  <a:schemeClr val="accent2"/>
                </a:solidFill>
              </a:rPr>
              <a:t>Intermediate</a:t>
            </a:r>
            <a:r>
              <a:rPr lang="fr-FR" sz="2400" b="1" i="1" dirty="0" smtClean="0">
                <a:solidFill>
                  <a:schemeClr val="accent2"/>
                </a:solidFill>
              </a:rPr>
              <a:t> </a:t>
            </a:r>
            <a:br>
              <a:rPr lang="fr-FR" sz="2400" b="1" i="1" dirty="0" smtClean="0">
                <a:solidFill>
                  <a:schemeClr val="accent2"/>
                </a:solidFill>
              </a:rPr>
            </a:br>
            <a:r>
              <a:rPr lang="fr-FR" sz="2400" b="1" i="1" dirty="0" err="1" smtClean="0">
                <a:solidFill>
                  <a:schemeClr val="accent2"/>
                </a:solidFill>
              </a:rPr>
              <a:t>evaluation</a:t>
            </a:r>
            <a:r>
              <a:rPr lang="fr-FR" sz="2400" b="1" i="1" dirty="0" smtClean="0">
                <a:solidFill>
                  <a:schemeClr val="accent2"/>
                </a:solidFill>
              </a:rPr>
              <a:t> </a:t>
            </a:r>
            <a:endParaRPr lang="fr-BE" sz="2400" i="1" dirty="0" smtClean="0">
              <a:cs typeface="Gisha" panose="020B0502040204020203" pitchFamily="34" charset="-79"/>
            </a:endParaRPr>
          </a:p>
          <a:p>
            <a:pPr marL="457200" lvl="1" indent="0">
              <a:buClr>
                <a:srgbClr val="92D050"/>
              </a:buClr>
              <a:buNone/>
            </a:pPr>
            <a:endParaRPr lang="fr-BE" sz="1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1">
              <a:buClr>
                <a:srgbClr val="92D050"/>
              </a:buClr>
            </a:pPr>
            <a:endParaRPr lang="fr-BE" sz="1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Clr>
                <a:srgbClr val="92D050"/>
              </a:buClr>
            </a:pPr>
            <a:endParaRPr lang="fr-FR" sz="1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Clr>
                <a:srgbClr val="92D050"/>
              </a:buClr>
            </a:pPr>
            <a:endParaRPr lang="fr-BE" sz="1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1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77" b="29484"/>
          <a:stretch/>
        </p:blipFill>
        <p:spPr bwMode="auto">
          <a:xfrm>
            <a:off x="3113186" y="2225370"/>
            <a:ext cx="4071337" cy="4524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82558" y="5977422"/>
            <a:ext cx="3311210" cy="3143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186929" y="3012979"/>
            <a:ext cx="3311210" cy="209550"/>
          </a:xfrm>
          <a:prstGeom prst="rect">
            <a:avLst/>
          </a:prstGeom>
          <a:noFill/>
          <a:ln w="28575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6" y="2506020"/>
            <a:ext cx="2256927" cy="31924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15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7719"/>
            <a:ext cx="1261178" cy="988327"/>
          </a:xfrm>
          <a:prstGeom prst="rect">
            <a:avLst/>
          </a:prstGeom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23126" y="1227376"/>
            <a:ext cx="3567921" cy="11741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2D050"/>
              </a:buClr>
              <a:buFont typeface="Arial"/>
              <a:buNone/>
            </a:pPr>
            <a:r>
              <a:rPr lang="fr-BE" sz="2000" dirty="0" err="1" smtClean="0">
                <a:cs typeface="Gisha" panose="020B0502040204020203" pitchFamily="34" charset="-79"/>
              </a:rPr>
              <a:t>Students</a:t>
            </a:r>
            <a:r>
              <a:rPr lang="fr-BE" sz="2000" dirty="0" smtClean="0">
                <a:cs typeface="Gisha" panose="020B0502040204020203" pitchFamily="34" charset="-79"/>
              </a:rPr>
              <a:t> more </a:t>
            </a:r>
            <a:r>
              <a:rPr lang="fr-BE" sz="2000" dirty="0" err="1" smtClean="0">
                <a:cs typeface="Gisha" panose="020B0502040204020203" pitchFamily="34" charset="-79"/>
              </a:rPr>
              <a:t>concerned</a:t>
            </a:r>
            <a:endParaRPr lang="fr-BE" sz="2000" dirty="0">
              <a:cs typeface="Gisha" panose="020B0502040204020203" pitchFamily="34" charset="-79"/>
            </a:endParaRPr>
          </a:p>
          <a:p>
            <a:pPr marL="0" indent="0">
              <a:buClr>
                <a:srgbClr val="92D050"/>
              </a:buClr>
              <a:buFont typeface="Arial"/>
              <a:buNone/>
            </a:pPr>
            <a:r>
              <a:rPr lang="fr-BE" sz="2000" dirty="0" smtClean="0">
                <a:solidFill>
                  <a:srgbClr val="92D050"/>
                </a:solidFill>
                <a:cs typeface="Gisha" panose="020B0502040204020203" pitchFamily="34" charset="-79"/>
              </a:rPr>
              <a:t>High </a:t>
            </a:r>
            <a:r>
              <a:rPr lang="fr-BE" sz="2000" dirty="0" err="1" smtClean="0">
                <a:solidFill>
                  <a:srgbClr val="92D050"/>
                </a:solidFill>
                <a:cs typeface="Gisha" panose="020B0502040204020203" pitchFamily="34" charset="-79"/>
              </a:rPr>
              <a:t>level</a:t>
            </a:r>
            <a:r>
              <a:rPr lang="fr-BE" sz="2000" dirty="0" smtClean="0">
                <a:solidFill>
                  <a:srgbClr val="92D050"/>
                </a:solidFill>
                <a:cs typeface="Gisha" panose="020B0502040204020203" pitchFamily="34" charset="-79"/>
              </a:rPr>
              <a:t> of participation</a:t>
            </a:r>
          </a:p>
          <a:p>
            <a:pPr marL="0" indent="0">
              <a:buClr>
                <a:srgbClr val="92D050"/>
              </a:buClr>
              <a:buFont typeface="Arial"/>
              <a:buNone/>
            </a:pPr>
            <a:r>
              <a:rPr lang="fr-BE" sz="2000" dirty="0" smtClean="0">
                <a:solidFill>
                  <a:srgbClr val="4BACC6"/>
                </a:solidFill>
                <a:cs typeface="Gisha" panose="020B0502040204020203" pitchFamily="34" charset="-79"/>
              </a:rPr>
              <a:t>Good </a:t>
            </a:r>
            <a:r>
              <a:rPr lang="fr-BE" sz="2000" dirty="0" err="1" smtClean="0">
                <a:solidFill>
                  <a:srgbClr val="4BACC6"/>
                </a:solidFill>
                <a:cs typeface="Gisha" panose="020B0502040204020203" pitchFamily="34" charset="-79"/>
              </a:rPr>
              <a:t>results</a:t>
            </a:r>
            <a:r>
              <a:rPr lang="fr-BE" sz="2000" dirty="0" smtClean="0">
                <a:solidFill>
                  <a:srgbClr val="4BACC6"/>
                </a:solidFill>
                <a:cs typeface="Gisha" panose="020B0502040204020203" pitchFamily="34" charset="-79"/>
              </a:rPr>
              <a:t> </a:t>
            </a:r>
            <a:endParaRPr lang="fr-BE" sz="2000" dirty="0" smtClean="0">
              <a:cs typeface="Gisha" panose="020B0502040204020203" pitchFamily="34" charset="-79"/>
            </a:endParaRPr>
          </a:p>
          <a:p>
            <a:pPr marL="0" indent="0">
              <a:buClr>
                <a:srgbClr val="92D050"/>
              </a:buClr>
              <a:buFont typeface="Arial"/>
              <a:buNone/>
            </a:pPr>
            <a:endParaRPr lang="fr-BE" sz="1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85" y="180250"/>
            <a:ext cx="5411119" cy="16819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894687" y="240890"/>
            <a:ext cx="164647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chemeClr val="accent2"/>
                </a:solidFill>
                <a:ea typeface="Calibri" charset="0"/>
                <a:cs typeface="Times New Roman" charset="0"/>
              </a:rPr>
              <a:t>Mock exam</a:t>
            </a:r>
            <a:endParaRPr lang="fr-FR" sz="2400" b="1" i="1" dirty="0">
              <a:solidFill>
                <a:schemeClr val="accent2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15151" y="4676864"/>
            <a:ext cx="467623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115000"/>
              </a:lnSpc>
              <a:buFont typeface="Arial" charset="0"/>
              <a:buChar char="•"/>
            </a:pPr>
            <a:r>
              <a:rPr lang="en-US" sz="2000" dirty="0">
                <a:ea typeface="Calibri" charset="0"/>
                <a:cs typeface="Times New Roman" charset="0"/>
              </a:rPr>
              <a:t>S</a:t>
            </a:r>
            <a:r>
              <a:rPr lang="en-US" sz="2000" dirty="0" smtClean="0">
                <a:ea typeface="Calibri" charset="0"/>
                <a:cs typeface="Times New Roman" charset="0"/>
              </a:rPr>
              <a:t>ame conditions as </a:t>
            </a: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the exam’s</a:t>
            </a:r>
            <a:endParaRPr lang="fr-FR" sz="2000" dirty="0" smtClean="0">
              <a:effectLst/>
              <a:ea typeface="Calibri" charset="0"/>
              <a:cs typeface="Times New Roman" charset="0"/>
            </a:endParaRPr>
          </a:p>
          <a:p>
            <a:pPr marL="285750" indent="-285750" algn="r">
              <a:lnSpc>
                <a:spcPct val="115000"/>
              </a:lnSpc>
              <a:buFont typeface="Arial" charset="0"/>
              <a:buChar char="•"/>
            </a:pP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Last year exam</a:t>
            </a:r>
            <a:endParaRPr lang="fr-FR" sz="2000" dirty="0" smtClean="0">
              <a:effectLst/>
              <a:ea typeface="Calibri" charset="0"/>
              <a:cs typeface="Times New Roman" charset="0"/>
            </a:endParaRPr>
          </a:p>
          <a:p>
            <a:pPr marL="285750" indent="-285750" algn="r">
              <a:lnSpc>
                <a:spcPct val="115000"/>
              </a:lnSpc>
              <a:buFont typeface="Arial" charset="0"/>
              <a:buChar char="•"/>
            </a:pPr>
            <a:r>
              <a:rPr lang="en-US" sz="2000" dirty="0" smtClean="0">
                <a:effectLst/>
                <a:ea typeface="Calibri" charset="0"/>
                <a:cs typeface="Times New Roman" charset="0"/>
              </a:rPr>
              <a:t>Peer grading and collective feedback + showing last year students’ (good and less good) answers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78" y="1184247"/>
            <a:ext cx="4017304" cy="301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6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16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0717" y="904534"/>
            <a:ext cx="11729545" cy="2047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Very good students’ attendance </a:t>
            </a:r>
            <a:r>
              <a:rPr lang="en-US" sz="2400" dirty="0" smtClean="0">
                <a:ea typeface="Calibri" charset="0"/>
                <a:cs typeface="Times New Roman" charset="0"/>
              </a:rPr>
              <a:t>at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effectLst/>
                <a:ea typeface="Calibri" charset="0"/>
                <a:cs typeface="Times New Roman" charset="0"/>
              </a:rPr>
              <a:t>intermediate test 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(85% of surveyed students)</a:t>
            </a:r>
            <a:endParaRPr lang="fr-FR" sz="2400" dirty="0" smtClean="0">
              <a:effectLst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Average self-reported test preparation  </a:t>
            </a:r>
            <a:endParaRPr lang="en-US" sz="2400" dirty="0" smtClean="0"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a typeface="Calibri" charset="0"/>
                <a:cs typeface="Times New Roman" charset="0"/>
              </a:rPr>
              <a:t>M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ajor reasons of non-preparation: </a:t>
            </a:r>
            <a:r>
              <a:rPr lang="en-US" sz="2400" dirty="0">
                <a:ea typeface="Calibri" charset="0"/>
                <a:cs typeface="Times New Roman" charset="0"/>
              </a:rPr>
              <a:t>l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ack of time </a:t>
            </a:r>
            <a:r>
              <a:rPr lang="fr-BE" sz="2400" i="1" dirty="0"/>
              <a:t>(33%)</a:t>
            </a:r>
            <a:r>
              <a:rPr lang="fr-FR" sz="2400" dirty="0" smtClean="0">
                <a:effectLst/>
              </a:rPr>
              <a:t> ;</a:t>
            </a:r>
            <a:r>
              <a:rPr lang="fr-FR" sz="2400" dirty="0">
                <a:ea typeface="Calibri" charset="0"/>
                <a:cs typeface="Times New Roman" charset="0"/>
              </a:rPr>
              <a:t> </a:t>
            </a:r>
            <a:r>
              <a:rPr lang="fr-FR" sz="2400" dirty="0" smtClean="0">
                <a:ea typeface="Calibri" charset="0"/>
                <a:cs typeface="Times New Roman" charset="0"/>
              </a:rPr>
              <a:t>s</a:t>
            </a:r>
            <a:r>
              <a:rPr lang="en-US" sz="2400" dirty="0" err="1" smtClean="0">
                <a:effectLst/>
                <a:ea typeface="Calibri" charset="0"/>
                <a:cs typeface="Times New Roman" charset="0"/>
              </a:rPr>
              <a:t>ufficient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 knowledge of the subject</a:t>
            </a:r>
            <a:r>
              <a:rPr lang="fr-BE" sz="2400" i="1" dirty="0"/>
              <a:t> (23</a:t>
            </a:r>
            <a:r>
              <a:rPr lang="fr-BE" sz="2400" i="1" dirty="0" smtClean="0"/>
              <a:t>%), 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design architecture project </a:t>
            </a:r>
            <a:r>
              <a:rPr lang="fr-BE" sz="2400" i="1" dirty="0"/>
              <a:t>(19%)</a:t>
            </a:r>
            <a:r>
              <a:rPr lang="fr-FR" sz="2400" dirty="0" smtClean="0">
                <a:effectLst/>
              </a:rPr>
              <a:t> </a:t>
            </a:r>
            <a:endParaRPr lang="fr-FR" sz="2400" dirty="0" smtClean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717" y="129821"/>
            <a:ext cx="104881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accent2"/>
                </a:solidFill>
                <a:ea typeface="Calibri" charset="0"/>
                <a:cs typeface="Times New Roman" charset="0"/>
              </a:rPr>
              <a:t>Survey</a:t>
            </a:r>
            <a:endParaRPr lang="fr-FR" sz="2400" b="1" dirty="0">
              <a:solidFill>
                <a:schemeClr val="accent2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717" y="3400604"/>
            <a:ext cx="11729545" cy="14947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a typeface="Calibri" charset="0"/>
                <a:cs typeface="Times New Roman" charset="0"/>
              </a:rPr>
              <a:t>Average attendance at </a:t>
            </a:r>
            <a:r>
              <a:rPr lang="en-US" sz="2400" dirty="0">
                <a:solidFill>
                  <a:schemeClr val="accent2"/>
                </a:solidFill>
                <a:ea typeface="Calibri" charset="0"/>
                <a:cs typeface="Times New Roman" charset="0"/>
              </a:rPr>
              <a:t>mock exam </a:t>
            </a:r>
            <a:r>
              <a:rPr lang="en-US" sz="2400" dirty="0">
                <a:ea typeface="Calibri" charset="0"/>
                <a:cs typeface="Times New Roman" charset="0"/>
              </a:rPr>
              <a:t>(50% of surveyed students</a:t>
            </a:r>
            <a:r>
              <a:rPr lang="en-US" sz="2400" dirty="0" smtClean="0">
                <a:ea typeface="Calibri" charset="0"/>
                <a:cs typeface="Times New Roman" charset="0"/>
              </a:rPr>
              <a:t>)</a:t>
            </a:r>
            <a:endParaRPr lang="en-US" sz="2400" dirty="0" smtClean="0">
              <a:effectLst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Weak mock exam preparation</a:t>
            </a:r>
            <a:r>
              <a:rPr lang="fr-FR" sz="2400" dirty="0">
                <a:ea typeface="Calibri" charset="0"/>
                <a:cs typeface="Times New Roman" charset="0"/>
              </a:rPr>
              <a:t> </a:t>
            </a:r>
            <a:r>
              <a:rPr lang="fr-FR" sz="2400" dirty="0" smtClean="0">
                <a:ea typeface="Calibri" charset="0"/>
                <a:cs typeface="Times New Roman" charset="0"/>
              </a:rPr>
              <a:t>: </a:t>
            </a:r>
            <a:r>
              <a:rPr lang="en-US" sz="2400" dirty="0">
                <a:ea typeface="Calibri" charset="0"/>
                <a:cs typeface="Times New Roman" charset="0"/>
              </a:rPr>
              <a:t>design architecture </a:t>
            </a:r>
            <a:r>
              <a:rPr lang="en-US" sz="2400" dirty="0" smtClean="0">
                <a:ea typeface="Calibri" charset="0"/>
                <a:cs typeface="Times New Roman" charset="0"/>
              </a:rPr>
              <a:t>project </a:t>
            </a:r>
            <a:r>
              <a:rPr lang="fr-BE" sz="2400" i="1" dirty="0"/>
              <a:t>(34</a:t>
            </a:r>
            <a:r>
              <a:rPr lang="fr-BE" sz="2400" i="1" dirty="0" smtClean="0"/>
              <a:t>%) ;</a:t>
            </a:r>
            <a:r>
              <a:rPr lang="fr-FR" sz="2400" dirty="0" smtClean="0">
                <a:effectLst/>
              </a:rPr>
              <a:t> </a:t>
            </a:r>
            <a:r>
              <a:rPr lang="fr-FR" sz="2400" dirty="0">
                <a:ea typeface="Calibri" charset="0"/>
                <a:cs typeface="Times New Roman" charset="0"/>
              </a:rPr>
              <a:t>l</a:t>
            </a:r>
            <a:r>
              <a:rPr lang="en-US" sz="2400" dirty="0" err="1" smtClean="0">
                <a:effectLst/>
                <a:ea typeface="Calibri" charset="0"/>
                <a:cs typeface="Times New Roman" charset="0"/>
              </a:rPr>
              <a:t>ack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 of time </a:t>
            </a:r>
            <a:r>
              <a:rPr lang="fr-BE" sz="2400" i="1" dirty="0"/>
              <a:t>(27</a:t>
            </a:r>
            <a:r>
              <a:rPr lang="fr-BE" sz="2400" i="1" dirty="0" smtClean="0"/>
              <a:t>%) ;</a:t>
            </a:r>
            <a:r>
              <a:rPr lang="fr-FR" sz="2400" dirty="0">
                <a:ea typeface="Calibri" charset="0"/>
                <a:cs typeface="Times New Roman" charset="0"/>
              </a:rPr>
              <a:t> </a:t>
            </a:r>
            <a:r>
              <a:rPr lang="fr-FR" sz="2400" dirty="0" smtClean="0">
                <a:ea typeface="Calibri" charset="0"/>
                <a:cs typeface="Times New Roman" charset="0"/>
              </a:rPr>
              <a:t>a</a:t>
            </a:r>
            <a:r>
              <a:rPr lang="en-US" sz="2400" dirty="0" err="1" smtClean="0">
                <a:effectLst/>
                <a:ea typeface="Calibri" charset="0"/>
                <a:cs typeface="Times New Roman" charset="0"/>
              </a:rPr>
              <a:t>ttended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 only to glance/take a look at the questions </a:t>
            </a:r>
            <a:r>
              <a:rPr lang="fr-BE" sz="2400" i="1" dirty="0"/>
              <a:t>(14%)</a:t>
            </a:r>
            <a:r>
              <a:rPr lang="fr-FR" sz="2400" dirty="0" smtClean="0">
                <a:effectLst/>
              </a:rPr>
              <a:t> </a:t>
            </a:r>
            <a:endParaRPr lang="fr-FR" sz="2400" dirty="0" smtClean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094" y="5383312"/>
            <a:ext cx="11716168" cy="9417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Students evaluated the </a:t>
            </a:r>
            <a:r>
              <a:rPr lang="en-US" sz="2400" dirty="0" smtClean="0">
                <a:solidFill>
                  <a:schemeClr val="accent2"/>
                </a:solidFill>
                <a:effectLst/>
                <a:ea typeface="Calibri" charset="0"/>
                <a:cs typeface="Times New Roman" charset="0"/>
              </a:rPr>
              <a:t>intermediate test 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(</a:t>
            </a:r>
            <a:r>
              <a:rPr lang="fr-BE" sz="2400" i="1" dirty="0" smtClean="0"/>
              <a:t>N=145</a:t>
            </a:r>
            <a:r>
              <a:rPr lang="fr-BE" sz="2400" i="1" dirty="0"/>
              <a:t>; M=5.04, </a:t>
            </a:r>
            <a:r>
              <a:rPr lang="fr-BE" sz="2400" i="1" dirty="0" smtClean="0"/>
              <a:t>SD=1.99)</a:t>
            </a:r>
            <a:r>
              <a:rPr lang="fr-FR" sz="2400" dirty="0" smtClean="0">
                <a:effectLst/>
              </a:rPr>
              <a:t> 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as well as the </a:t>
            </a:r>
            <a:r>
              <a:rPr lang="en-US" sz="2400" dirty="0" smtClean="0">
                <a:solidFill>
                  <a:schemeClr val="accent2"/>
                </a:solidFill>
                <a:effectLst/>
                <a:ea typeface="Calibri" charset="0"/>
                <a:cs typeface="Times New Roman" charset="0"/>
              </a:rPr>
              <a:t>mock exam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 (</a:t>
            </a:r>
            <a:r>
              <a:rPr lang="fr-BE" sz="2400" i="1" dirty="0" smtClean="0"/>
              <a:t>N=105</a:t>
            </a:r>
            <a:r>
              <a:rPr lang="fr-BE" sz="2400" i="1" dirty="0"/>
              <a:t>; M=4.3, </a:t>
            </a:r>
            <a:r>
              <a:rPr lang="fr-BE" sz="2400" i="1" dirty="0" smtClean="0"/>
              <a:t>SD=1.99)</a:t>
            </a:r>
            <a:r>
              <a:rPr lang="fr-FR" sz="2400" dirty="0" smtClean="0">
                <a:effectLst/>
              </a:rPr>
              <a:t> 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as </a:t>
            </a:r>
            <a:r>
              <a:rPr lang="en-US" sz="2400" b="1" dirty="0" smtClean="0">
                <a:effectLst/>
                <a:ea typeface="Calibri" charset="0"/>
                <a:cs typeface="Times New Roman" charset="0"/>
              </a:rPr>
              <a:t>useful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 (on a 7 points </a:t>
            </a:r>
            <a:r>
              <a:rPr lang="en-US" sz="2400" dirty="0" smtClean="0">
                <a:ea typeface="Calibri" charset="0"/>
                <a:cs typeface="Times New Roman" charset="0"/>
              </a:rPr>
              <a:t>L</a:t>
            </a:r>
            <a:r>
              <a:rPr lang="en-US" sz="2400" dirty="0" smtClean="0">
                <a:effectLst/>
                <a:ea typeface="Calibri" charset="0"/>
                <a:cs typeface="Times New Roman" charset="0"/>
              </a:rPr>
              <a:t>ikert scale, 1 = not at all, 7 = totally)</a:t>
            </a:r>
            <a:endParaRPr lang="fr-FR" sz="2400" dirty="0" smtClean="0">
              <a:effectLst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4C4-3691-4567-ACB6-B8288675E695}" type="slidenum">
              <a:rPr lang="fr-BE" smtClean="0"/>
              <a:t>17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22233" y="423813"/>
            <a:ext cx="11412567" cy="15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effectLst/>
                <a:ea typeface="Calibri" charset="0"/>
                <a:cs typeface="Times New Roman" charset="0"/>
              </a:rPr>
              <a:t>Faculty of Veterinary medicine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rgbClr val="7030A0"/>
                </a:solidFill>
                <a:ea typeface="Calibri" charset="0"/>
                <a:cs typeface="Times New Roman" charset="0"/>
              </a:rPr>
              <a:t>English level B1-B2 </a:t>
            </a:r>
            <a:r>
              <a:rPr lang="en-GB" sz="2000" dirty="0" smtClean="0">
                <a:ea typeface="Calibri" charset="0"/>
                <a:cs typeface="Times New Roman" charset="0"/>
              </a:rPr>
              <a:t>(250 First-Year students)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>
                <a:effectLst/>
                <a:ea typeface="Calibri" charset="0"/>
                <a:cs typeface="Times New Roman" charset="0"/>
              </a:rPr>
              <a:t>A longitudinal dashboard </a:t>
            </a:r>
            <a:r>
              <a:rPr lang="en-GB" sz="2000" dirty="0" smtClean="0">
                <a:effectLst/>
                <a:ea typeface="Calibri" charset="0"/>
                <a:cs typeface="Times New Roman" charset="0"/>
              </a:rPr>
              <a:t>based on multiple tests and delivering </a:t>
            </a:r>
            <a:r>
              <a:rPr lang="en-GB" sz="2000" dirty="0" err="1" smtClean="0">
                <a:ea typeface="Calibri" charset="0"/>
                <a:cs typeface="Times New Roman" charset="0"/>
              </a:rPr>
              <a:t>personnalized</a:t>
            </a:r>
            <a:r>
              <a:rPr lang="en-GB" sz="2000" dirty="0" smtClean="0">
                <a:ea typeface="Calibri" charset="0"/>
                <a:cs typeface="Times New Roman" charset="0"/>
              </a:rPr>
              <a:t> </a:t>
            </a:r>
            <a:r>
              <a:rPr lang="en-GB" sz="2000" dirty="0" smtClean="0">
                <a:effectLst/>
                <a:ea typeface="Calibri" charset="0"/>
                <a:cs typeface="Times New Roman" charset="0"/>
              </a:rPr>
              <a:t>feedbacks and feed forward</a:t>
            </a:r>
            <a:endParaRPr lang="fr-FR" sz="2000" dirty="0">
              <a:effectLst/>
              <a:ea typeface="Calibri" charset="0"/>
              <a:cs typeface="Times New Roman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22233" y="4421051"/>
            <a:ext cx="7858126" cy="2395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b="1" dirty="0" smtClean="0">
                <a:ea typeface="Calibri" charset="0"/>
                <a:cs typeface="Times New Roman" charset="0"/>
              </a:rPr>
              <a:t>allowing the student to </a:t>
            </a:r>
            <a:r>
              <a:rPr lang="en-GB" sz="2000" dirty="0" smtClean="0">
                <a:ea typeface="Calibri" charset="0"/>
                <a:cs typeface="Times New Roman" charset="0"/>
              </a:rPr>
              <a:t>:</a:t>
            </a:r>
            <a:r>
              <a:rPr lang="en-GB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fr-FR" sz="1800" dirty="0" err="1" smtClean="0"/>
              <a:t>visualize</a:t>
            </a:r>
            <a:r>
              <a:rPr lang="fr-FR" sz="1800" dirty="0" smtClean="0"/>
              <a:t> </a:t>
            </a:r>
            <a:r>
              <a:rPr lang="fr-FR" sz="1800" dirty="0" err="1" smtClean="0"/>
              <a:t>his</a:t>
            </a:r>
            <a:r>
              <a:rPr lang="fr-FR" sz="1800" dirty="0" smtClean="0"/>
              <a:t>/</a:t>
            </a:r>
            <a:r>
              <a:rPr lang="fr-FR" sz="1800" dirty="0" err="1" smtClean="0"/>
              <a:t>her</a:t>
            </a:r>
            <a:r>
              <a:rPr lang="fr-FR" sz="1800" dirty="0" smtClean="0"/>
              <a:t> </a:t>
            </a:r>
            <a:r>
              <a:rPr lang="fr-FR" sz="1800" dirty="0" err="1" smtClean="0"/>
              <a:t>own</a:t>
            </a:r>
            <a:r>
              <a:rPr lang="fr-FR" sz="1800" dirty="0" smtClean="0"/>
              <a:t> </a:t>
            </a:r>
            <a:r>
              <a:rPr lang="fr-FR" sz="1800" dirty="0" err="1" smtClean="0"/>
              <a:t>results</a:t>
            </a:r>
            <a:r>
              <a:rPr lang="fr-FR" sz="1800" dirty="0" smtClean="0"/>
              <a:t> </a:t>
            </a:r>
            <a:r>
              <a:rPr lang="fr-FR" sz="1800" dirty="0" err="1" smtClean="0"/>
              <a:t>during</a:t>
            </a:r>
            <a:r>
              <a:rPr lang="fr-FR" sz="1800" dirty="0" smtClean="0"/>
              <a:t> the </a:t>
            </a:r>
            <a:r>
              <a:rPr lang="fr-FR" sz="1800" dirty="0" err="1" smtClean="0"/>
              <a:t>whole</a:t>
            </a:r>
            <a:r>
              <a:rPr lang="fr-FR" sz="1800" dirty="0" smtClean="0"/>
              <a:t> </a:t>
            </a:r>
            <a:r>
              <a:rPr lang="fr-FR" sz="1800" dirty="0" err="1" smtClean="0"/>
              <a:t>semester</a:t>
            </a:r>
            <a:r>
              <a:rPr lang="fr-FR" sz="1800" dirty="0" smtClean="0"/>
              <a:t> </a:t>
            </a:r>
            <a:r>
              <a:rPr lang="fr-FR" sz="1800" dirty="0" err="1" smtClean="0"/>
              <a:t>according</a:t>
            </a:r>
            <a:r>
              <a:rPr lang="fr-FR" sz="1800" dirty="0" smtClean="0"/>
              <a:t> to </a:t>
            </a:r>
            <a:r>
              <a:rPr lang="fr-FR" sz="1800" dirty="0" err="1" smtClean="0"/>
              <a:t>various</a:t>
            </a:r>
            <a:r>
              <a:rPr lang="fr-FR" sz="1800" dirty="0" smtClean="0"/>
              <a:t> aspects of the course (</a:t>
            </a:r>
            <a:r>
              <a:rPr lang="fr-FR" sz="1800" dirty="0" err="1" smtClean="0"/>
              <a:t>grammar</a:t>
            </a:r>
            <a:r>
              <a:rPr lang="fr-FR" sz="1800" dirty="0" smtClean="0"/>
              <a:t>, </a:t>
            </a:r>
            <a:r>
              <a:rPr lang="fr-FR" sz="1800" dirty="0" err="1" smtClean="0"/>
              <a:t>vocabulary</a:t>
            </a:r>
            <a:r>
              <a:rPr lang="fr-FR" sz="1800" dirty="0" smtClean="0"/>
              <a:t>, </a:t>
            </a:r>
            <a:r>
              <a:rPr lang="fr-FR" sz="1800" dirty="0" err="1" smtClean="0"/>
              <a:t>reading</a:t>
            </a:r>
            <a:r>
              <a:rPr lang="fr-FR" sz="1800" dirty="0" smtClean="0"/>
              <a:t>)</a:t>
            </a:r>
            <a:endParaRPr lang="fr-FR" sz="1800" dirty="0"/>
          </a:p>
          <a:p>
            <a:pPr>
              <a:spcBef>
                <a:spcPts val="0"/>
              </a:spcBef>
            </a:pPr>
            <a:r>
              <a:rPr lang="fr-FR" sz="1800" dirty="0"/>
              <a:t>c</a:t>
            </a:r>
            <a:r>
              <a:rPr lang="fr-FR" sz="1800" dirty="0" smtClean="0"/>
              <a:t>ompare </a:t>
            </a:r>
            <a:r>
              <a:rPr lang="fr-FR" sz="1800" dirty="0" err="1" smtClean="0"/>
              <a:t>those</a:t>
            </a:r>
            <a:r>
              <a:rPr lang="fr-FR" sz="1800" dirty="0" smtClean="0"/>
              <a:t> </a:t>
            </a:r>
            <a:r>
              <a:rPr lang="fr-FR" sz="1800" dirty="0" err="1" smtClean="0"/>
              <a:t>results</a:t>
            </a:r>
            <a:r>
              <a:rPr lang="fr-FR" sz="1800" dirty="0" smtClean="0"/>
              <a:t> to the class </a:t>
            </a:r>
            <a:r>
              <a:rPr lang="fr-FR" sz="1800" dirty="0" err="1" smtClean="0"/>
              <a:t>average</a:t>
            </a:r>
            <a:endParaRPr lang="fr-FR" sz="1800" dirty="0"/>
          </a:p>
          <a:p>
            <a:pPr>
              <a:spcBef>
                <a:spcPts val="0"/>
              </a:spcBef>
            </a:pPr>
            <a:r>
              <a:rPr lang="fr-FR" sz="1800" dirty="0" err="1"/>
              <a:t>a</a:t>
            </a:r>
            <a:r>
              <a:rPr lang="fr-FR" sz="1800" dirty="0" err="1" smtClean="0"/>
              <a:t>ctually</a:t>
            </a:r>
            <a:r>
              <a:rPr lang="fr-FR" sz="1800" dirty="0" smtClean="0"/>
              <a:t> use the </a:t>
            </a:r>
            <a:r>
              <a:rPr lang="fr-FR" sz="1800" dirty="0" err="1" smtClean="0"/>
              <a:t>automatic</a:t>
            </a:r>
            <a:r>
              <a:rPr lang="fr-FR" sz="1800" dirty="0" smtClean="0"/>
              <a:t> </a:t>
            </a:r>
            <a:r>
              <a:rPr lang="fr-FR" sz="1800" dirty="0" err="1" smtClean="0"/>
              <a:t>institutional</a:t>
            </a:r>
            <a:r>
              <a:rPr lang="fr-FR" sz="1800" dirty="0" smtClean="0"/>
              <a:t> feedback</a:t>
            </a:r>
            <a:endParaRPr lang="fr-FR" sz="1800" dirty="0"/>
          </a:p>
          <a:p>
            <a:pPr>
              <a:spcBef>
                <a:spcPts val="0"/>
              </a:spcBef>
            </a:pPr>
            <a:r>
              <a:rPr lang="fr-FR" sz="1800" dirty="0" err="1"/>
              <a:t>r</a:t>
            </a:r>
            <a:r>
              <a:rPr lang="fr-FR" sz="1800" dirty="0" err="1" smtClean="0"/>
              <a:t>eceive</a:t>
            </a:r>
            <a:r>
              <a:rPr lang="fr-FR" sz="1800" dirty="0" smtClean="0"/>
              <a:t> </a:t>
            </a:r>
            <a:r>
              <a:rPr lang="fr-FR" sz="1800" dirty="0" err="1" smtClean="0"/>
              <a:t>personalized</a:t>
            </a:r>
            <a:r>
              <a:rPr lang="fr-FR" sz="1800" dirty="0" smtClean="0"/>
              <a:t> </a:t>
            </a:r>
            <a:r>
              <a:rPr lang="fr-FR" sz="1800" dirty="0" err="1" smtClean="0"/>
              <a:t>advices</a:t>
            </a:r>
            <a:endParaRPr lang="fr-FR" sz="1800" dirty="0"/>
          </a:p>
          <a:p>
            <a:pPr>
              <a:spcBef>
                <a:spcPts val="0"/>
              </a:spcBef>
            </a:pPr>
            <a:r>
              <a:rPr lang="fr-FR" sz="1800" dirty="0" err="1"/>
              <a:t>r</a:t>
            </a:r>
            <a:r>
              <a:rPr lang="fr-FR" sz="1800" dirty="0" err="1" smtClean="0"/>
              <a:t>eflect</a:t>
            </a:r>
            <a:r>
              <a:rPr lang="fr-FR" sz="1800" dirty="0" smtClean="0"/>
              <a:t> on </a:t>
            </a:r>
            <a:r>
              <a:rPr lang="fr-FR" sz="1800" dirty="0" err="1" smtClean="0"/>
              <a:t>his</a:t>
            </a:r>
            <a:r>
              <a:rPr lang="fr-FR" sz="1800" dirty="0" smtClean="0"/>
              <a:t>/</a:t>
            </a:r>
            <a:r>
              <a:rPr lang="fr-FR" sz="1800" dirty="0" err="1" smtClean="0"/>
              <a:t>her</a:t>
            </a:r>
            <a:r>
              <a:rPr lang="fr-FR" sz="1800" dirty="0" smtClean="0"/>
              <a:t> </a:t>
            </a:r>
            <a:r>
              <a:rPr lang="fr-FR" sz="1800" dirty="0" err="1" smtClean="0"/>
              <a:t>own</a:t>
            </a:r>
            <a:r>
              <a:rPr lang="fr-FR" sz="1800" dirty="0" smtClean="0"/>
              <a:t> </a:t>
            </a:r>
            <a:r>
              <a:rPr lang="fr-FR" sz="1800" dirty="0" err="1" smtClean="0"/>
              <a:t>learning</a:t>
            </a:r>
            <a:r>
              <a:rPr lang="fr-FR" sz="1800" dirty="0" smtClean="0"/>
              <a:t> </a:t>
            </a:r>
            <a:r>
              <a:rPr lang="fr-FR" sz="1800" dirty="0" err="1" smtClean="0"/>
              <a:t>strategies</a:t>
            </a:r>
            <a:endParaRPr lang="fr-FR" sz="1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814" y="161904"/>
            <a:ext cx="52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n°2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4615527" y="2193871"/>
            <a:ext cx="6819080" cy="234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200" b="1" dirty="0" smtClean="0">
                <a:sym typeface="Wingdings"/>
              </a:rPr>
              <a:t> </a:t>
            </a:r>
            <a:r>
              <a:rPr lang="fr-BE" sz="2200" b="1" dirty="0" err="1" smtClean="0"/>
              <a:t>Context</a:t>
            </a:r>
            <a:endParaRPr lang="fr-BE" sz="2200" b="1" dirty="0" smtClean="0"/>
          </a:p>
          <a:p>
            <a:r>
              <a:rPr lang="fr-BE" sz="1900" dirty="0" smtClean="0"/>
              <a:t>(</a:t>
            </a:r>
            <a:r>
              <a:rPr lang="fr-BE" sz="1900" dirty="0" err="1" smtClean="0"/>
              <a:t>Mostly</a:t>
            </a:r>
            <a:r>
              <a:rPr lang="fr-BE" sz="1900" dirty="0" smtClean="0"/>
              <a:t>) Online course </a:t>
            </a:r>
            <a:r>
              <a:rPr lang="fr-BE" sz="1900" dirty="0" err="1" smtClean="0"/>
              <a:t>with</a:t>
            </a:r>
            <a:r>
              <a:rPr lang="fr-BE" sz="1900" dirty="0" smtClean="0"/>
              <a:t> </a:t>
            </a:r>
            <a:r>
              <a:rPr lang="fr-BE" sz="1900" dirty="0" err="1" smtClean="0"/>
              <a:t>various</a:t>
            </a:r>
            <a:r>
              <a:rPr lang="fr-BE" sz="1900" dirty="0" smtClean="0"/>
              <a:t> </a:t>
            </a:r>
            <a:r>
              <a:rPr lang="fr-BE" sz="1900" dirty="0" err="1" smtClean="0"/>
              <a:t>teaching</a:t>
            </a:r>
            <a:r>
              <a:rPr lang="fr-BE" sz="1900" dirty="0" smtClean="0"/>
              <a:t> modules</a:t>
            </a:r>
            <a:br>
              <a:rPr lang="fr-BE" sz="1900" dirty="0" smtClean="0"/>
            </a:br>
            <a:r>
              <a:rPr lang="fr-BE" sz="1900" dirty="0" err="1" smtClean="0"/>
              <a:t>with</a:t>
            </a:r>
            <a:r>
              <a:rPr lang="fr-BE" sz="1900" dirty="0" smtClean="0"/>
              <a:t> </a:t>
            </a:r>
            <a:r>
              <a:rPr lang="fr-BE" sz="1900" dirty="0" err="1" smtClean="0"/>
              <a:t>schedule</a:t>
            </a:r>
            <a:r>
              <a:rPr lang="fr-BE" sz="1900" dirty="0" smtClean="0"/>
              <a:t> suggestions</a:t>
            </a:r>
          </a:p>
          <a:p>
            <a:r>
              <a:rPr lang="fr-BE" sz="1900" dirty="0" smtClean="0"/>
              <a:t>Six </a:t>
            </a:r>
            <a:r>
              <a:rPr lang="fr-BE" sz="1900" dirty="0" err="1" smtClean="0"/>
              <a:t>compulsory</a:t>
            </a:r>
            <a:r>
              <a:rPr lang="fr-BE" sz="1900" dirty="0" smtClean="0"/>
              <a:t> and </a:t>
            </a:r>
            <a:r>
              <a:rPr lang="fr-BE" sz="1900" dirty="0" err="1" smtClean="0"/>
              <a:t>recursive</a:t>
            </a:r>
            <a:r>
              <a:rPr lang="fr-BE" sz="1900" dirty="0" smtClean="0"/>
              <a:t> online tests  :</a:t>
            </a:r>
          </a:p>
          <a:p>
            <a:pPr lvl="1"/>
            <a:r>
              <a:rPr lang="fr-BE" sz="1900" dirty="0" err="1" smtClean="0"/>
              <a:t>Same</a:t>
            </a:r>
            <a:r>
              <a:rPr lang="fr-BE" sz="1900" dirty="0" smtClean="0"/>
              <a:t> structure, type of questions and </a:t>
            </a:r>
            <a:r>
              <a:rPr lang="fr-BE" sz="1900" dirty="0" err="1" smtClean="0"/>
              <a:t>grading</a:t>
            </a:r>
            <a:r>
              <a:rPr lang="fr-BE" sz="1900" dirty="0" smtClean="0"/>
              <a:t> as the final exam</a:t>
            </a:r>
          </a:p>
          <a:p>
            <a:pPr lvl="1"/>
            <a:r>
              <a:rPr lang="fr-BE" sz="1900" dirty="0" err="1" smtClean="0"/>
              <a:t>Homework</a:t>
            </a:r>
            <a:r>
              <a:rPr lang="fr-BE" sz="1900" dirty="0" smtClean="0"/>
              <a:t> </a:t>
            </a:r>
            <a:r>
              <a:rPr lang="fr-BE" sz="1900" dirty="0" err="1" smtClean="0"/>
              <a:t>assignments</a:t>
            </a:r>
            <a:endParaRPr lang="fr-BE" sz="1900" dirty="0" smtClean="0"/>
          </a:p>
          <a:p>
            <a:pPr lvl="1"/>
            <a:r>
              <a:rPr lang="fr-BE" sz="1900" dirty="0" err="1" smtClean="0"/>
              <a:t>Classroom</a:t>
            </a:r>
            <a:r>
              <a:rPr lang="fr-BE" sz="1900" dirty="0" smtClean="0"/>
              <a:t> correction</a:t>
            </a:r>
          </a:p>
          <a:p>
            <a:pPr lvl="1"/>
            <a:r>
              <a:rPr lang="fr-BE" sz="1900" dirty="0" err="1" smtClean="0"/>
              <a:t>Automatic</a:t>
            </a:r>
            <a:r>
              <a:rPr lang="fr-BE" sz="1900" dirty="0" smtClean="0"/>
              <a:t> </a:t>
            </a:r>
            <a:r>
              <a:rPr lang="fr-BE" sz="1900" dirty="0" err="1" smtClean="0"/>
              <a:t>institutional</a:t>
            </a:r>
            <a:r>
              <a:rPr lang="fr-BE" sz="1900" dirty="0" smtClean="0"/>
              <a:t> feedbacks</a:t>
            </a:r>
            <a:endParaRPr lang="fr-BE" sz="19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39" y="3796872"/>
            <a:ext cx="857344" cy="6225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0225" y="2291274"/>
            <a:ext cx="4055993" cy="1554626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v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t="60563" r="25123"/>
          <a:stretch/>
        </p:blipFill>
        <p:spPr>
          <a:xfrm>
            <a:off x="830801" y="2313168"/>
            <a:ext cx="3276158" cy="131461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4814" y="552306"/>
            <a:ext cx="580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TONUS</a:t>
            </a:r>
            <a:r>
              <a:rPr lang="fr-BE" sz="1400" dirty="0"/>
              <a:t>, C., BOUVY, C., LEDUC, L. (2018)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99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017" y="96932"/>
            <a:ext cx="2179938" cy="615587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  <a:latin typeface="+mn-lt"/>
              </a:rPr>
              <a:t>The Dashboard</a:t>
            </a:r>
            <a:endParaRPr lang="fr-BE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582" y="915874"/>
            <a:ext cx="6269097" cy="1886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000" b="1" dirty="0" smtClean="0"/>
              <a:t>Components</a:t>
            </a:r>
          </a:p>
          <a:p>
            <a:pPr lvl="1"/>
            <a:r>
              <a:rPr lang="fr-BE" sz="2000" dirty="0" err="1" smtClean="0"/>
              <a:t>Results</a:t>
            </a:r>
            <a:r>
              <a:rPr lang="fr-BE" sz="2000" dirty="0" smtClean="0"/>
              <a:t> test </a:t>
            </a:r>
            <a:r>
              <a:rPr lang="fr-BE" sz="2000" dirty="0" err="1" smtClean="0"/>
              <a:t>after</a:t>
            </a:r>
            <a:r>
              <a:rPr lang="fr-BE" sz="2000" dirty="0" smtClean="0"/>
              <a:t> test: </a:t>
            </a:r>
            <a:r>
              <a:rPr lang="fr-BE" sz="2000" dirty="0" err="1" smtClean="0"/>
              <a:t>grading</a:t>
            </a:r>
            <a:r>
              <a:rPr lang="fr-BE" sz="2000" dirty="0" smtClean="0"/>
              <a:t> and </a:t>
            </a:r>
            <a:r>
              <a:rPr lang="fr-BE" sz="2000" dirty="0" err="1" smtClean="0"/>
              <a:t>graphic</a:t>
            </a:r>
            <a:r>
              <a:rPr lang="fr-BE" sz="2000" dirty="0" smtClean="0"/>
              <a:t> formats</a:t>
            </a:r>
          </a:p>
          <a:p>
            <a:pPr lvl="1"/>
            <a:r>
              <a:rPr lang="fr-BE" sz="2000" dirty="0" err="1" smtClean="0"/>
              <a:t>Advices</a:t>
            </a:r>
            <a:r>
              <a:rPr lang="fr-BE" sz="2000" dirty="0" smtClean="0"/>
              <a:t> about the « </a:t>
            </a:r>
            <a:r>
              <a:rPr lang="fr-BE" sz="2000" dirty="0" err="1"/>
              <a:t>s</a:t>
            </a:r>
            <a:r>
              <a:rPr lang="fr-BE" sz="2000" dirty="0" err="1" smtClean="0"/>
              <a:t>ubject</a:t>
            </a:r>
            <a:r>
              <a:rPr lang="fr-BE" sz="2000" dirty="0" smtClean="0"/>
              <a:t> » (</a:t>
            </a:r>
            <a:r>
              <a:rPr lang="fr-BE" sz="2000" dirty="0" err="1" smtClean="0"/>
              <a:t>using</a:t>
            </a:r>
            <a:r>
              <a:rPr lang="fr-BE" sz="2000" dirty="0" smtClean="0"/>
              <a:t> buttons) </a:t>
            </a:r>
            <a:r>
              <a:rPr lang="fr-BE" sz="2000" dirty="0" smtClean="0">
                <a:sym typeface="Wingdings" panose="05000000000000000000" pitchFamily="2" charset="2"/>
              </a:rPr>
              <a:t></a:t>
            </a:r>
            <a:r>
              <a:rPr lang="fr-BE" sz="2000" dirty="0" smtClean="0"/>
              <a:t> self-</a:t>
            </a:r>
            <a:r>
              <a:rPr lang="fr-BE" sz="2000" dirty="0" err="1" smtClean="0"/>
              <a:t>regulation</a:t>
            </a:r>
            <a:r>
              <a:rPr lang="fr-BE" sz="2000" dirty="0" smtClean="0"/>
              <a:t> suggestions</a:t>
            </a:r>
          </a:p>
          <a:p>
            <a:pPr lvl="1"/>
            <a:r>
              <a:rPr lang="fr-BE" sz="2000" dirty="0" err="1"/>
              <a:t>Advices</a:t>
            </a:r>
            <a:r>
              <a:rPr lang="fr-BE" sz="2000" dirty="0"/>
              <a:t> about </a:t>
            </a:r>
            <a:r>
              <a:rPr lang="fr-BE" sz="2000" dirty="0" smtClean="0"/>
              <a:t>the « </a:t>
            </a:r>
            <a:r>
              <a:rPr lang="fr-BE" sz="2000" dirty="0" err="1" smtClean="0"/>
              <a:t>learning</a:t>
            </a:r>
            <a:r>
              <a:rPr lang="fr-BE" sz="2000" dirty="0" smtClean="0"/>
              <a:t> </a:t>
            </a:r>
            <a:r>
              <a:rPr lang="fr-BE" sz="2000" dirty="0" err="1" smtClean="0"/>
              <a:t>strategies</a:t>
            </a:r>
            <a:r>
              <a:rPr lang="fr-BE" sz="2000" dirty="0" smtClean="0"/>
              <a:t> » (</a:t>
            </a:r>
            <a:r>
              <a:rPr lang="fr-BE" sz="2000" dirty="0" err="1" smtClean="0"/>
              <a:t>starting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questions)</a:t>
            </a:r>
          </a:p>
          <a:p>
            <a:pPr marL="457200" lvl="1" indent="0">
              <a:buNone/>
            </a:pPr>
            <a:endParaRPr lang="fr-BE" dirty="0" smtClean="0"/>
          </a:p>
        </p:txBody>
      </p:sp>
      <p:pic>
        <p:nvPicPr>
          <p:cNvPr id="8" name="Image 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61" y="2899057"/>
            <a:ext cx="9718162" cy="38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795" y="1022142"/>
            <a:ext cx="6766593" cy="2108902"/>
          </a:xfrm>
        </p:spPr>
        <p:txBody>
          <a:bodyPr>
            <a:normAutofit/>
          </a:bodyPr>
          <a:lstStyle/>
          <a:p>
            <a:r>
              <a:rPr lang="fr-BE" sz="1800" dirty="0" smtClean="0"/>
              <a:t>Global and </a:t>
            </a:r>
            <a:r>
              <a:rPr lang="fr-BE" sz="1800" dirty="0" err="1" smtClean="0"/>
              <a:t>related</a:t>
            </a:r>
            <a:r>
              <a:rPr lang="fr-BE" sz="1800" dirty="0" smtClean="0"/>
              <a:t> to </a:t>
            </a:r>
            <a:r>
              <a:rPr lang="fr-BE" sz="1800" dirty="0" err="1" smtClean="0"/>
              <a:t>specific</a:t>
            </a:r>
            <a:r>
              <a:rPr lang="fr-BE" sz="1800" dirty="0" smtClean="0"/>
              <a:t> </a:t>
            </a:r>
            <a:r>
              <a:rPr lang="fr-BE" sz="1800" dirty="0" err="1" smtClean="0"/>
              <a:t>subjects</a:t>
            </a:r>
            <a:endParaRPr lang="fr-BE" sz="1800" dirty="0"/>
          </a:p>
          <a:p>
            <a:r>
              <a:rPr lang="fr-BE" sz="1800" dirty="0" err="1" smtClean="0"/>
              <a:t>Personnalized</a:t>
            </a:r>
            <a:r>
              <a:rPr lang="fr-BE" sz="1800" dirty="0" smtClean="0"/>
              <a:t> </a:t>
            </a:r>
            <a:r>
              <a:rPr lang="fr-BE" sz="1800" dirty="0" err="1" smtClean="0"/>
              <a:t>advices</a:t>
            </a:r>
            <a:r>
              <a:rPr lang="fr-BE" sz="1800" dirty="0" smtClean="0"/>
              <a:t> </a:t>
            </a:r>
            <a:r>
              <a:rPr lang="fr-BE" sz="1800" dirty="0" err="1" smtClean="0"/>
              <a:t>regarding</a:t>
            </a:r>
            <a:r>
              <a:rPr lang="fr-BE" sz="1800" dirty="0" smtClean="0"/>
              <a:t> :</a:t>
            </a:r>
            <a:endParaRPr lang="fr-BE" sz="1800" dirty="0"/>
          </a:p>
          <a:p>
            <a:pPr lvl="1"/>
            <a:r>
              <a:rPr lang="fr-BE" sz="1800" dirty="0"/>
              <a:t>t</a:t>
            </a:r>
            <a:r>
              <a:rPr lang="fr-BE" sz="1800" dirty="0" smtClean="0"/>
              <a:t>he score</a:t>
            </a:r>
          </a:p>
          <a:p>
            <a:pPr lvl="1"/>
            <a:r>
              <a:rPr lang="fr-BE" sz="1800" dirty="0"/>
              <a:t>t</a:t>
            </a:r>
            <a:r>
              <a:rPr lang="fr-BE" sz="1800" dirty="0" smtClean="0"/>
              <a:t>he time of the </a:t>
            </a:r>
            <a:r>
              <a:rPr lang="fr-BE" sz="1800" dirty="0" err="1" smtClean="0"/>
              <a:t>year</a:t>
            </a:r>
            <a:r>
              <a:rPr lang="fr-BE" sz="1800" dirty="0" smtClean="0"/>
              <a:t> (</a:t>
            </a:r>
            <a:r>
              <a:rPr lang="fr-BE" sz="1800" dirty="0" err="1" smtClean="0"/>
              <a:t>near</a:t>
            </a:r>
            <a:r>
              <a:rPr lang="fr-BE" sz="1800" dirty="0" smtClean="0"/>
              <a:t> the exam or not)</a:t>
            </a:r>
          </a:p>
          <a:p>
            <a:pPr lvl="1"/>
            <a:r>
              <a:rPr lang="fr-BE" sz="1800" dirty="0" err="1" smtClean="0"/>
              <a:t>Student’s</a:t>
            </a:r>
            <a:r>
              <a:rPr lang="fr-BE" sz="1800" dirty="0" smtClean="0"/>
              <a:t> progression (or not)</a:t>
            </a:r>
          </a:p>
          <a:p>
            <a:pPr marL="457200" lvl="1" indent="0">
              <a:buNone/>
            </a:pPr>
            <a:r>
              <a:rPr lang="fr-BE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=&gt; </a:t>
            </a:r>
            <a:r>
              <a:rPr lang="fr-BE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Pointing</a:t>
            </a:r>
            <a:r>
              <a:rPr lang="fr-B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out course </a:t>
            </a:r>
            <a:r>
              <a:rPr lang="fr-BE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resources</a:t>
            </a:r>
            <a:r>
              <a:rPr lang="fr-BE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use </a:t>
            </a:r>
            <a:r>
              <a:rPr lang="fr-BE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preferentially</a:t>
            </a:r>
            <a:endParaRPr lang="fr-BE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2551" y="322320"/>
            <a:ext cx="3372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sz="2000" b="1" dirty="0" err="1">
                <a:solidFill>
                  <a:srgbClr val="7030A0"/>
                </a:solidFill>
              </a:rPr>
              <a:t>Advices</a:t>
            </a:r>
            <a:r>
              <a:rPr lang="fr-BE" sz="2000" b="1" dirty="0">
                <a:solidFill>
                  <a:srgbClr val="7030A0"/>
                </a:solidFill>
              </a:rPr>
              <a:t> about the « </a:t>
            </a:r>
            <a:r>
              <a:rPr lang="fr-BE" sz="2000" b="1" dirty="0" err="1">
                <a:solidFill>
                  <a:srgbClr val="7030A0"/>
                </a:solidFill>
              </a:rPr>
              <a:t>subject</a:t>
            </a:r>
            <a:r>
              <a:rPr lang="fr-BE" sz="2000" b="1" dirty="0">
                <a:solidFill>
                  <a:srgbClr val="7030A0"/>
                </a:solidFill>
              </a:rPr>
              <a:t> </a:t>
            </a:r>
            <a:r>
              <a:rPr lang="fr-BE" sz="2000" b="1" dirty="0" smtClean="0">
                <a:solidFill>
                  <a:srgbClr val="7030A0"/>
                </a:solidFill>
              </a:rPr>
              <a:t>»</a:t>
            </a:r>
            <a:endParaRPr lang="fr-BE" sz="2000" b="1" dirty="0">
              <a:solidFill>
                <a:srgbClr val="7030A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025" y="2883823"/>
            <a:ext cx="4505816" cy="3096274"/>
          </a:xfrm>
          <a:prstGeom prst="rect">
            <a:avLst/>
          </a:prstGeom>
        </p:spPr>
      </p:pic>
      <p:sp>
        <p:nvSpPr>
          <p:cNvPr id="25" name="Espace réservé du contenu 2"/>
          <p:cNvSpPr txBox="1">
            <a:spLocks/>
          </p:cNvSpPr>
          <p:nvPr/>
        </p:nvSpPr>
        <p:spPr>
          <a:xfrm>
            <a:off x="6571089" y="1022142"/>
            <a:ext cx="4618436" cy="14714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 smtClean="0"/>
              <a:t>First </a:t>
            </a:r>
            <a:r>
              <a:rPr lang="fr-BE" sz="1800" dirty="0" err="1" smtClean="0"/>
              <a:t>two</a:t>
            </a:r>
            <a:r>
              <a:rPr lang="fr-BE" sz="1800" dirty="0" smtClean="0"/>
              <a:t> test : </a:t>
            </a:r>
            <a:r>
              <a:rPr lang="fr-BE" sz="1800" dirty="0" err="1" smtClean="0"/>
              <a:t>dealing</a:t>
            </a:r>
            <a:r>
              <a:rPr lang="fr-BE" sz="1800" dirty="0" smtClean="0"/>
              <a:t> </a:t>
            </a:r>
            <a:r>
              <a:rPr lang="fr-BE" sz="1800" dirty="0" err="1" smtClean="0"/>
              <a:t>with</a:t>
            </a:r>
            <a:r>
              <a:rPr lang="fr-BE" sz="1800" dirty="0" smtClean="0"/>
              <a:t> the good use of the « SMART tests » (right </a:t>
            </a:r>
            <a:r>
              <a:rPr lang="fr-BE" sz="1800" dirty="0" err="1" smtClean="0"/>
              <a:t>approach</a:t>
            </a:r>
            <a:r>
              <a:rPr lang="fr-BE" sz="1800" dirty="0" smtClean="0"/>
              <a:t> to the test, how to </a:t>
            </a:r>
            <a:r>
              <a:rPr lang="fr-BE" sz="1800" dirty="0" err="1" smtClean="0"/>
              <a:t>answer</a:t>
            </a:r>
            <a:r>
              <a:rPr lang="mr-IN" sz="1800" dirty="0" smtClean="0"/>
              <a:t>…</a:t>
            </a:r>
            <a:r>
              <a:rPr lang="fr-BE" sz="1800" dirty="0" smtClean="0"/>
              <a:t>)</a:t>
            </a:r>
          </a:p>
          <a:p>
            <a:r>
              <a:rPr lang="fr-BE" sz="1800" dirty="0" err="1" smtClean="0"/>
              <a:t>Next</a:t>
            </a:r>
            <a:r>
              <a:rPr lang="fr-BE" sz="1800" dirty="0" smtClean="0"/>
              <a:t> tests : performances trends</a:t>
            </a:r>
          </a:p>
          <a:p>
            <a:r>
              <a:rPr lang="fr-BE" sz="1800" dirty="0" smtClean="0"/>
              <a:t>Can </a:t>
            </a:r>
            <a:r>
              <a:rPr lang="fr-BE" sz="1800" dirty="0" err="1" smtClean="0"/>
              <a:t>foster</a:t>
            </a:r>
            <a:r>
              <a:rPr lang="fr-BE" sz="1800" dirty="0" smtClean="0"/>
              <a:t> </a:t>
            </a:r>
            <a:r>
              <a:rPr lang="fr-BE" sz="1800" dirty="0" err="1" smtClean="0"/>
              <a:t>tutoring</a:t>
            </a:r>
            <a:endParaRPr lang="fr-BE" sz="1800" dirty="0" smtClean="0"/>
          </a:p>
          <a:p>
            <a:pPr lvl="1"/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6553104" y="322320"/>
            <a:ext cx="465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>
                <a:solidFill>
                  <a:srgbClr val="7030A0"/>
                </a:solidFill>
              </a:rPr>
              <a:t>Advices</a:t>
            </a:r>
            <a:r>
              <a:rPr lang="fr-BE" sz="2000" b="1" dirty="0">
                <a:solidFill>
                  <a:srgbClr val="7030A0"/>
                </a:solidFill>
              </a:rPr>
              <a:t> about the « </a:t>
            </a:r>
            <a:r>
              <a:rPr lang="fr-BE" sz="2000" b="1" dirty="0" err="1">
                <a:solidFill>
                  <a:srgbClr val="7030A0"/>
                </a:solidFill>
              </a:rPr>
              <a:t>learning</a:t>
            </a:r>
            <a:r>
              <a:rPr lang="fr-BE" sz="2000" b="1" dirty="0">
                <a:solidFill>
                  <a:srgbClr val="7030A0"/>
                </a:solidFill>
              </a:rPr>
              <a:t> </a:t>
            </a:r>
            <a:r>
              <a:rPr lang="fr-BE" sz="2000" b="1" dirty="0" err="1">
                <a:solidFill>
                  <a:srgbClr val="7030A0"/>
                </a:solidFill>
              </a:rPr>
              <a:t>strategies</a:t>
            </a:r>
            <a:r>
              <a:rPr lang="fr-BE" sz="2000" b="1" dirty="0">
                <a:solidFill>
                  <a:srgbClr val="7030A0"/>
                </a:solidFill>
              </a:rPr>
              <a:t> »</a:t>
            </a:r>
            <a:endParaRPr lang="fr-FR" sz="2000" b="1" dirty="0">
              <a:solidFill>
                <a:srgbClr val="7030A0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46" y="3340970"/>
            <a:ext cx="5793242" cy="1445142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132545" y="4949802"/>
            <a:ext cx="6420559" cy="1414662"/>
            <a:chOff x="128586" y="4555825"/>
            <a:chExt cx="8879986" cy="170695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586" y="4555825"/>
              <a:ext cx="8879986" cy="1706952"/>
            </a:xfrm>
            <a:prstGeom prst="rect">
              <a:avLst/>
            </a:prstGeom>
          </p:spPr>
        </p:pic>
        <p:cxnSp>
          <p:nvCxnSpPr>
            <p:cNvPr id="7" name="Connecteur droit 6"/>
            <p:cNvCxnSpPr/>
            <p:nvPr/>
          </p:nvCxnSpPr>
          <p:spPr>
            <a:xfrm>
              <a:off x="871268" y="4951562"/>
              <a:ext cx="188055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4931434" y="5719853"/>
              <a:ext cx="358391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192656" y="5926347"/>
              <a:ext cx="2921480" cy="62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1883434" y="5346041"/>
              <a:ext cx="4767532" cy="23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933645" y="5532947"/>
              <a:ext cx="475315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96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89902"/>
            <a:ext cx="10515600" cy="4587062"/>
          </a:xfrm>
          <a:noFill/>
        </p:spPr>
        <p:txBody>
          <a:bodyPr>
            <a:normAutofit lnSpcReduction="10000"/>
          </a:bodyPr>
          <a:lstStyle/>
          <a:p>
            <a:pPr marL="0" lvl="0" indent="0">
              <a:spcBef>
                <a:spcPct val="20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A project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oriented towards the learning support, </a:t>
            </a:r>
            <a:r>
              <a:rPr lang="fr-BE" sz="2000" dirty="0" err="1"/>
              <a:t>failure</a:t>
            </a:r>
            <a:r>
              <a:rPr lang="fr-BE" sz="2000" dirty="0"/>
              <a:t> </a:t>
            </a:r>
            <a:r>
              <a:rPr lang="fr-BE" sz="2000" dirty="0" err="1"/>
              <a:t>prevention</a:t>
            </a:r>
            <a:r>
              <a:rPr lang="fr-BE" sz="2000" dirty="0"/>
              <a:t> and </a:t>
            </a:r>
            <a:r>
              <a:rPr lang="fr-BE" sz="2000" dirty="0" err="1"/>
              <a:t>retention</a:t>
            </a:r>
            <a:r>
              <a:rPr lang="fr-BE" sz="2000" dirty="0"/>
              <a:t> of </a:t>
            </a:r>
            <a:r>
              <a:rPr lang="fr-BE" sz="2000" dirty="0" err="1" smtClean="0"/>
              <a:t>freshmen</a:t>
            </a:r>
            <a:r>
              <a:rPr lang="fr-BE" sz="2000" dirty="0" smtClean="0"/>
              <a:t> at the </a:t>
            </a:r>
            <a:r>
              <a:rPr lang="fr-BE" sz="2000" dirty="0" err="1" smtClean="0"/>
              <a:t>University</a:t>
            </a:r>
            <a:r>
              <a:rPr lang="fr-BE" sz="2000" dirty="0" smtClean="0"/>
              <a:t> of Liège,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of </a:t>
            </a:r>
            <a:r>
              <a:rPr lang="en-US" sz="2000" dirty="0">
                <a:solidFill>
                  <a:prstClr val="black"/>
                </a:solidFill>
              </a:rPr>
              <a:t>action-research centered on a </a:t>
            </a:r>
            <a:r>
              <a:rPr lang="fr-BE" sz="2000" dirty="0" err="1"/>
              <a:t>well-documented</a:t>
            </a:r>
            <a:r>
              <a:rPr lang="fr-BE" sz="2000" dirty="0"/>
              <a:t> key </a:t>
            </a:r>
            <a:r>
              <a:rPr lang="fr-BE" sz="2000" dirty="0" err="1"/>
              <a:t>theme</a:t>
            </a:r>
            <a:r>
              <a:rPr lang="fr-BE" sz="2000" dirty="0"/>
              <a:t> in </a:t>
            </a:r>
            <a:r>
              <a:rPr lang="fr-BE" sz="2000" dirty="0" err="1"/>
              <a:t>learning</a:t>
            </a:r>
            <a:r>
              <a:rPr lang="fr-BE" sz="2000" dirty="0"/>
              <a:t> </a:t>
            </a:r>
            <a:r>
              <a:rPr lang="fr-BE" sz="2000" dirty="0" err="1"/>
              <a:t>literature</a:t>
            </a:r>
            <a:r>
              <a:rPr lang="fr-BE" sz="2000" dirty="0"/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promoting </a:t>
            </a:r>
            <a:r>
              <a:rPr lang="en-US" sz="2000" b="1" dirty="0">
                <a:solidFill>
                  <a:prstClr val="black"/>
                </a:solidFill>
              </a:rPr>
              <a:t>and </a:t>
            </a:r>
            <a:r>
              <a:rPr lang="en-GB" sz="2000" b="1" dirty="0">
                <a:solidFill>
                  <a:prstClr val="black"/>
                </a:solidFill>
              </a:rPr>
              <a:t>optimising</a:t>
            </a:r>
            <a:r>
              <a:rPr lang="en-US" sz="2000" b="1" dirty="0">
                <a:solidFill>
                  <a:prstClr val="black"/>
                </a:solidFill>
              </a:rPr>
              <a:t> formative feedback </a:t>
            </a:r>
            <a:r>
              <a:rPr lang="en-US" sz="2000" b="1" dirty="0" smtClean="0">
                <a:solidFill>
                  <a:prstClr val="black"/>
                </a:solidFill>
              </a:rPr>
              <a:t>practices </a:t>
            </a:r>
            <a:r>
              <a:rPr lang="en-US" sz="2000" b="1" dirty="0">
                <a:solidFill>
                  <a:prstClr val="black"/>
                </a:solidFill>
              </a:rPr>
              <a:t>within the First-Yea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endParaRPr lang="en-US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aimed to involve a group of professors from the same </a:t>
            </a:r>
            <a:r>
              <a:rPr lang="en-GB" sz="2000" dirty="0" smtClean="0">
                <a:solidFill>
                  <a:prstClr val="black"/>
                </a:solidFill>
              </a:rPr>
              <a:t>Faculties </a:t>
            </a:r>
            <a:r>
              <a:rPr lang="en-GB" sz="2000" dirty="0">
                <a:solidFill>
                  <a:prstClr val="black"/>
                </a:solidFill>
              </a:rPr>
              <a:t>in </a:t>
            </a:r>
            <a:r>
              <a:rPr lang="en-GB" sz="2000" dirty="0" smtClean="0">
                <a:solidFill>
                  <a:prstClr val="black"/>
                </a:solidFill>
              </a:rPr>
              <a:t>a (both individual and collective) </a:t>
            </a:r>
            <a:r>
              <a:rPr lang="en-GB" sz="2000" dirty="0">
                <a:solidFill>
                  <a:prstClr val="black"/>
                </a:solidFill>
              </a:rPr>
              <a:t>reflection about their current teaching and assessment practice and possible </a:t>
            </a:r>
            <a:r>
              <a:rPr lang="en-GB" sz="2000" dirty="0" smtClean="0">
                <a:solidFill>
                  <a:prstClr val="black"/>
                </a:solidFill>
              </a:rPr>
              <a:t>improvements (</a:t>
            </a:r>
            <a:r>
              <a:rPr lang="fr-BE" sz="2000" dirty="0" smtClean="0"/>
              <a:t>multiple </a:t>
            </a:r>
            <a:r>
              <a:rPr lang="fr-BE" sz="2000" dirty="0" err="1"/>
              <a:t>levels</a:t>
            </a:r>
            <a:r>
              <a:rPr lang="fr-BE" sz="2000" dirty="0"/>
              <a:t> </a:t>
            </a:r>
            <a:r>
              <a:rPr lang="fr-BE" sz="2000" dirty="0" smtClean="0"/>
              <a:t>and </a:t>
            </a:r>
            <a:r>
              <a:rPr lang="fr-BE" sz="2000" dirty="0" err="1" smtClean="0"/>
              <a:t>modalities</a:t>
            </a:r>
            <a:r>
              <a:rPr lang="fr-BE" sz="2000" dirty="0" smtClean="0"/>
              <a:t> </a:t>
            </a:r>
            <a:r>
              <a:rPr lang="fr-BE" sz="2000" dirty="0"/>
              <a:t>of </a:t>
            </a:r>
            <a:r>
              <a:rPr lang="fr-BE" sz="2000" dirty="0" smtClean="0"/>
              <a:t>engagement)</a:t>
            </a:r>
            <a:r>
              <a:rPr lang="en-GB" sz="2000" dirty="0" smtClean="0">
                <a:solidFill>
                  <a:prstClr val="black"/>
                </a:solidFill>
              </a:rPr>
              <a:t>,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</a:endParaRPr>
          </a:p>
          <a:p>
            <a:r>
              <a:rPr lang="en-GB" sz="2000" dirty="0"/>
              <a:t>t</a:t>
            </a:r>
            <a:r>
              <a:rPr lang="fr-BE" sz="2000" dirty="0" err="1" smtClean="0"/>
              <a:t>hanks</a:t>
            </a:r>
            <a:r>
              <a:rPr lang="fr-BE" sz="2000" dirty="0" smtClean="0"/>
              <a:t> to the help of a </a:t>
            </a:r>
            <a:r>
              <a:rPr lang="fr-BE" sz="2000" dirty="0" err="1" smtClean="0"/>
              <a:t>closely</a:t>
            </a:r>
            <a:r>
              <a:rPr lang="fr-BE" sz="2000" dirty="0" smtClean="0"/>
              <a:t> </a:t>
            </a:r>
            <a:r>
              <a:rPr lang="fr-BE" sz="2000" dirty="0" err="1" smtClean="0"/>
              <a:t>supervised</a:t>
            </a:r>
            <a:r>
              <a:rPr lang="fr-BE" sz="2000" dirty="0" smtClean="0"/>
              <a:t>* </a:t>
            </a:r>
            <a:r>
              <a:rPr lang="fr-BE" sz="2000" dirty="0"/>
              <a:t>pair of </a:t>
            </a:r>
            <a:r>
              <a:rPr lang="fr-BE" sz="2000" dirty="0" err="1"/>
              <a:t>pedagogical</a:t>
            </a:r>
            <a:r>
              <a:rPr lang="fr-BE" sz="2000" dirty="0"/>
              <a:t> </a:t>
            </a:r>
            <a:r>
              <a:rPr lang="fr-BE" sz="2000" dirty="0" err="1" smtClean="0"/>
              <a:t>advisers</a:t>
            </a:r>
            <a:r>
              <a:rPr lang="fr-BE" sz="2000" dirty="0" smtClean="0"/>
              <a:t> (a </a:t>
            </a:r>
            <a:r>
              <a:rPr lang="fr-BE" sz="2000" dirty="0" err="1" smtClean="0"/>
              <a:t>graduate</a:t>
            </a:r>
            <a:r>
              <a:rPr lang="fr-BE" sz="2000" dirty="0" smtClean="0"/>
              <a:t> in the discipline and a </a:t>
            </a:r>
            <a:r>
              <a:rPr lang="fr-BE" sz="2000" dirty="0" err="1" smtClean="0"/>
              <a:t>pedagogical</a:t>
            </a:r>
            <a:r>
              <a:rPr lang="fr-BE" sz="2000" dirty="0" smtClean="0"/>
              <a:t> </a:t>
            </a:r>
            <a:r>
              <a:rPr lang="fr-BE" sz="2000" dirty="0" err="1" smtClean="0"/>
              <a:t>counsellor</a:t>
            </a:r>
            <a:r>
              <a:rPr lang="fr-BE" sz="2000" dirty="0" smtClean="0"/>
              <a:t>) </a:t>
            </a:r>
            <a:r>
              <a:rPr lang="fr-BE" sz="2000" dirty="0" err="1" smtClean="0"/>
              <a:t>mixing</a:t>
            </a:r>
            <a:r>
              <a:rPr lang="fr-BE" sz="2000" dirty="0" smtClean="0"/>
              <a:t> </a:t>
            </a:r>
            <a:r>
              <a:rPr lang="fr-BE" sz="2000" dirty="0" err="1" smtClean="0"/>
              <a:t>individual</a:t>
            </a:r>
            <a:r>
              <a:rPr lang="fr-BE" sz="2000" dirty="0" smtClean="0"/>
              <a:t> </a:t>
            </a:r>
            <a:r>
              <a:rPr lang="fr-BE" sz="2000" dirty="0" err="1"/>
              <a:t>tutoring</a:t>
            </a:r>
            <a:r>
              <a:rPr lang="fr-BE" sz="2000" dirty="0"/>
              <a:t> and </a:t>
            </a:r>
            <a:r>
              <a:rPr lang="fr-BE" sz="2000" dirty="0" err="1"/>
              <a:t>plenaries</a:t>
            </a:r>
            <a:r>
              <a:rPr lang="fr-BE" sz="2000" dirty="0"/>
              <a:t> </a:t>
            </a:r>
            <a:r>
              <a:rPr lang="fr-BE" sz="2000" dirty="0" smtClean="0"/>
              <a:t>sessions on </a:t>
            </a:r>
            <a:r>
              <a:rPr lang="fr-BE" sz="2000" dirty="0"/>
              <a:t>a one-</a:t>
            </a:r>
            <a:r>
              <a:rPr lang="fr-BE" sz="2000" dirty="0" err="1"/>
              <a:t>year</a:t>
            </a:r>
            <a:r>
              <a:rPr lang="fr-BE" sz="2000" dirty="0"/>
              <a:t> </a:t>
            </a:r>
            <a:r>
              <a:rPr lang="fr-BE" sz="2000" dirty="0" err="1"/>
              <a:t>period</a:t>
            </a:r>
            <a:endParaRPr lang="fr-BE" sz="2000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</a:endParaRPr>
          </a:p>
          <a:p>
            <a:pPr marL="0" lvl="0" indent="0">
              <a:spcBef>
                <a:spcPct val="20000"/>
              </a:spcBef>
              <a:buNone/>
            </a:pPr>
            <a:r>
              <a:rPr lang="en-GB" sz="1500" dirty="0" smtClean="0">
                <a:solidFill>
                  <a:prstClr val="black"/>
                </a:solidFill>
              </a:rPr>
              <a:t>*supervised jointly by the </a:t>
            </a:r>
            <a:r>
              <a:rPr lang="en-GB" sz="1500" i="1" dirty="0" smtClean="0">
                <a:solidFill>
                  <a:prstClr val="black"/>
                </a:solidFill>
              </a:rPr>
              <a:t>Institute of Training and Research in </a:t>
            </a:r>
            <a:r>
              <a:rPr lang="en-GB" sz="1500" i="1" dirty="0" err="1" smtClean="0">
                <a:solidFill>
                  <a:prstClr val="black"/>
                </a:solidFill>
              </a:rPr>
              <a:t>Highe</a:t>
            </a:r>
            <a:r>
              <a:rPr lang="en-GB" sz="1500" i="1" dirty="0" smtClean="0">
                <a:solidFill>
                  <a:prstClr val="black"/>
                </a:solidFill>
              </a:rPr>
              <a:t> Education </a:t>
            </a:r>
            <a:r>
              <a:rPr lang="en-GB" sz="1500" dirty="0" smtClean="0">
                <a:solidFill>
                  <a:prstClr val="black"/>
                </a:solidFill>
              </a:rPr>
              <a:t>(IFRES) </a:t>
            </a:r>
            <a:br>
              <a:rPr lang="en-GB" sz="1500" dirty="0" smtClean="0">
                <a:solidFill>
                  <a:prstClr val="black"/>
                </a:solidFill>
              </a:rPr>
            </a:br>
            <a:r>
              <a:rPr lang="en-GB" sz="1500" dirty="0" smtClean="0">
                <a:solidFill>
                  <a:prstClr val="black"/>
                </a:solidFill>
              </a:rPr>
              <a:t>and the </a:t>
            </a:r>
            <a:r>
              <a:rPr lang="en-GB" sz="1500" i="1" dirty="0" smtClean="0">
                <a:solidFill>
                  <a:prstClr val="black"/>
                </a:solidFill>
              </a:rPr>
              <a:t>Study Guiding Service</a:t>
            </a:r>
            <a:r>
              <a:rPr lang="en-GB" sz="1500" dirty="0" smtClean="0">
                <a:solidFill>
                  <a:prstClr val="black"/>
                </a:solidFill>
              </a:rPr>
              <a:t> of the University of Liège</a:t>
            </a:r>
            <a:endParaRPr lang="en-GB" sz="1500" dirty="0">
              <a:solidFill>
                <a:prstClr val="black"/>
              </a:solidFill>
            </a:endParaRPr>
          </a:p>
          <a:p>
            <a:pPr marL="0" indent="0">
              <a:buClr>
                <a:srgbClr val="92D050"/>
              </a:buClr>
              <a:buNone/>
            </a:pPr>
            <a:endParaRPr lang="fr-BE" sz="2000" b="1" dirty="0" smtClean="0">
              <a:solidFill>
                <a:srgbClr val="92D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2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4218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charset="0"/>
              </a:rPr>
              <a:t>The Feedback First-Year Project 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269530" y="4580460"/>
            <a:ext cx="3061978" cy="562629"/>
          </a:xfrm>
        </p:spPr>
        <p:txBody>
          <a:bodyPr>
            <a:normAutofit fontScale="90000"/>
          </a:bodyPr>
          <a:lstStyle/>
          <a:p>
            <a:r>
              <a:rPr lang="fr-BE" sz="2400" dirty="0" err="1" smtClean="0">
                <a:latin typeface="+mn-lt"/>
              </a:rPr>
              <a:t>Perceived</a:t>
            </a:r>
            <a:r>
              <a:rPr lang="fr-BE" sz="2400" dirty="0" smtClean="0">
                <a:latin typeface="+mn-lt"/>
              </a:rPr>
              <a:t> </a:t>
            </a:r>
            <a:r>
              <a:rPr lang="fr-BE" sz="2400" dirty="0" err="1" smtClean="0">
                <a:latin typeface="+mn-lt"/>
              </a:rPr>
              <a:t>usefulness</a:t>
            </a:r>
            <a:r>
              <a:rPr lang="fr-BE" sz="2400" dirty="0" smtClean="0">
                <a:latin typeface="+mn-lt"/>
              </a:rPr>
              <a:t> of </a:t>
            </a:r>
            <a:r>
              <a:rPr lang="fr-BE" sz="2400" dirty="0" err="1" smtClean="0">
                <a:latin typeface="+mn-lt"/>
              </a:rPr>
              <a:t>various</a:t>
            </a:r>
            <a:r>
              <a:rPr lang="fr-BE" sz="2400" dirty="0" smtClean="0">
                <a:latin typeface="+mn-lt"/>
              </a:rPr>
              <a:t> components of the Dashboard</a:t>
            </a:r>
            <a:endParaRPr lang="fr-BE" sz="24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477" y="3540993"/>
            <a:ext cx="7301587" cy="3204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695" y="105102"/>
            <a:ext cx="9024779" cy="3265973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541350" y="898445"/>
            <a:ext cx="2474982" cy="1939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200" dirty="0" err="1" smtClean="0">
                <a:latin typeface="+mn-lt"/>
              </a:rPr>
              <a:t>Declared</a:t>
            </a:r>
            <a:r>
              <a:rPr lang="fr-BE" sz="2200" dirty="0" smtClean="0">
                <a:latin typeface="+mn-lt"/>
              </a:rPr>
              <a:t> impact on self-</a:t>
            </a:r>
            <a:r>
              <a:rPr lang="fr-BE" sz="2200" dirty="0" err="1" smtClean="0">
                <a:latin typeface="+mn-lt"/>
              </a:rPr>
              <a:t>reflection</a:t>
            </a:r>
            <a:r>
              <a:rPr lang="fr-BE" sz="2200" dirty="0" smtClean="0">
                <a:latin typeface="+mn-lt"/>
              </a:rPr>
              <a:t> and self-</a:t>
            </a:r>
            <a:r>
              <a:rPr lang="fr-BE" sz="2200" dirty="0" err="1" smtClean="0">
                <a:latin typeface="+mn-lt"/>
              </a:rPr>
              <a:t>regulation</a:t>
            </a:r>
            <a:endParaRPr lang="fr-BE" sz="22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717" y="129821"/>
            <a:ext cx="104881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7030A0"/>
                </a:solidFill>
                <a:ea typeface="Calibri" charset="0"/>
                <a:cs typeface="Times New Roman" charset="0"/>
              </a:rPr>
              <a:t>Survey</a:t>
            </a:r>
            <a:endParaRPr lang="fr-FR" sz="2400" b="1" dirty="0">
              <a:solidFill>
                <a:srgbClr val="7030A0"/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4C4-3691-4567-ACB6-B8288675E695}" type="slidenum">
              <a:rPr lang="fr-BE" smtClean="0"/>
              <a:t>21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22233" y="423813"/>
            <a:ext cx="11412567" cy="150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effectLst/>
                <a:ea typeface="Calibri" charset="0"/>
                <a:cs typeface="Times New Roman" charset="0"/>
              </a:rPr>
              <a:t>Faculty of Law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Introduction to Public Law </a:t>
            </a:r>
            <a:r>
              <a:rPr lang="en-GB" sz="2000" dirty="0" smtClean="0">
                <a:ea typeface="Calibri" charset="0"/>
                <a:cs typeface="Times New Roman" charset="0"/>
              </a:rPr>
              <a:t>(500 First-Year students)</a:t>
            </a:r>
          </a:p>
          <a:p>
            <a:r>
              <a:rPr lang="fr-BE" sz="2000" b="1" dirty="0" err="1" smtClean="0"/>
              <a:t>Helping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students</a:t>
            </a:r>
            <a:r>
              <a:rPr lang="fr-BE" sz="2000" b="1" dirty="0" smtClean="0"/>
              <a:t> to </a:t>
            </a:r>
            <a:r>
              <a:rPr lang="fr-BE" sz="2000" b="1" dirty="0" err="1" smtClean="0"/>
              <a:t>fruitfully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assess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their</a:t>
            </a:r>
            <a:r>
              <a:rPr lang="fr-BE" sz="2000" b="1" dirty="0" smtClean="0"/>
              <a:t> performance at </a:t>
            </a:r>
            <a:r>
              <a:rPr lang="fr-BE" sz="2000" dirty="0" err="1" smtClean="0"/>
              <a:t>their</a:t>
            </a:r>
            <a:r>
              <a:rPr lang="fr-BE" sz="2000" dirty="0" smtClean="0"/>
              <a:t> last </a:t>
            </a:r>
            <a:r>
              <a:rPr lang="fr-BE" sz="2000" dirty="0" err="1" smtClean="0"/>
              <a:t>unsuccessful</a:t>
            </a:r>
            <a:r>
              <a:rPr lang="fr-BE" sz="2000" dirty="0" smtClean="0"/>
              <a:t> </a:t>
            </a:r>
            <a:r>
              <a:rPr lang="fr-BE" sz="2000" dirty="0" err="1" smtClean="0"/>
              <a:t>attempt</a:t>
            </a:r>
            <a:r>
              <a:rPr lang="fr-BE" sz="2000" dirty="0" smtClean="0"/>
              <a:t> to </a:t>
            </a:r>
            <a:r>
              <a:rPr lang="fr-BE" sz="2000" dirty="0" err="1" smtClean="0"/>
              <a:t>pass</a:t>
            </a:r>
            <a:r>
              <a:rPr lang="fr-BE" sz="2000" dirty="0" smtClean="0"/>
              <a:t> </a:t>
            </a:r>
            <a:r>
              <a:rPr lang="fr-BE" sz="2000" b="1" dirty="0" smtClean="0"/>
              <a:t>the exam</a:t>
            </a:r>
            <a:endParaRPr lang="fr-BE" sz="2000" b="1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45982" y="2342366"/>
            <a:ext cx="7871743" cy="4013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dirty="0" smtClean="0">
                <a:ea typeface="Calibri" charset="0"/>
                <a:cs typeface="Times New Roman" charset="0"/>
              </a:rPr>
              <a:t>A three hour face-to-face training session </a:t>
            </a:r>
          </a:p>
          <a:p>
            <a:pPr marL="0" indent="0">
              <a:buNone/>
            </a:pPr>
            <a:r>
              <a:rPr lang="en-GB" sz="2200" dirty="0">
                <a:ea typeface="Calibri" charset="0"/>
                <a:cs typeface="Times New Roman" charset="0"/>
              </a:rPr>
              <a:t>t</a:t>
            </a:r>
            <a:r>
              <a:rPr lang="en-GB" sz="2200" dirty="0" smtClean="0">
                <a:ea typeface="Calibri" charset="0"/>
                <a:cs typeface="Times New Roman" charset="0"/>
              </a:rPr>
              <a:t>utored by 2 or 3 course staff members and pedagogical advisors</a:t>
            </a:r>
          </a:p>
          <a:p>
            <a:pPr marL="0" indent="0">
              <a:buNone/>
            </a:pPr>
            <a:r>
              <a:rPr lang="en-GB" sz="2200" dirty="0" smtClean="0">
                <a:ea typeface="Calibri" charset="0"/>
                <a:cs typeface="Times New Roman" charset="0"/>
              </a:rPr>
              <a:t>in small groups (+/- 20 students) </a:t>
            </a:r>
          </a:p>
          <a:p>
            <a:pPr marL="0" indent="0">
              <a:buNone/>
            </a:pPr>
            <a:r>
              <a:rPr lang="en-GB" sz="2200" dirty="0">
                <a:ea typeface="Calibri" charset="0"/>
                <a:cs typeface="Times New Roman" charset="0"/>
              </a:rPr>
              <a:t>a</a:t>
            </a:r>
            <a:r>
              <a:rPr lang="en-GB" sz="2200" dirty="0" smtClean="0">
                <a:ea typeface="Calibri" charset="0"/>
                <a:cs typeface="Times New Roman" charset="0"/>
              </a:rPr>
              <a:t>nd in five steps </a:t>
            </a:r>
          </a:p>
          <a:p>
            <a:pPr marL="0" indent="0">
              <a:buNone/>
            </a:pPr>
            <a:r>
              <a:rPr lang="en-GB" sz="2200" b="1" dirty="0">
                <a:ea typeface="Calibri" charset="0"/>
                <a:cs typeface="Times New Roman" charset="0"/>
              </a:rPr>
              <a:t>h</a:t>
            </a:r>
            <a:r>
              <a:rPr lang="en-GB" sz="2200" b="1" dirty="0" smtClean="0">
                <a:ea typeface="Calibri" charset="0"/>
                <a:cs typeface="Times New Roman" charset="0"/>
              </a:rPr>
              <a:t>elping freshmen to </a:t>
            </a:r>
            <a:r>
              <a:rPr lang="en-GB" sz="2200" dirty="0" smtClean="0">
                <a:ea typeface="Calibri" charset="0"/>
                <a:cs typeface="Times New Roman" charset="0"/>
              </a:rPr>
              <a:t>:</a:t>
            </a:r>
            <a:r>
              <a:rPr lang="en-GB" sz="2200" dirty="0" smtClean="0"/>
              <a:t> </a:t>
            </a:r>
          </a:p>
          <a:p>
            <a:r>
              <a:rPr lang="en-GB" sz="1900" dirty="0">
                <a:sym typeface="Wingdings" panose="05000000000000000000" pitchFamily="2" charset="2"/>
              </a:rPr>
              <a:t>r</a:t>
            </a:r>
            <a:r>
              <a:rPr lang="fr-BE" sz="1900" dirty="0" err="1" smtClean="0">
                <a:sym typeface="Wingdings" panose="05000000000000000000" pitchFamily="2" charset="2"/>
              </a:rPr>
              <a:t>emember</a:t>
            </a:r>
            <a:r>
              <a:rPr lang="fr-BE" sz="1900" dirty="0" smtClean="0">
                <a:sym typeface="Wingdings" panose="05000000000000000000" pitchFamily="2" charset="2"/>
              </a:rPr>
              <a:t> </a:t>
            </a:r>
            <a:r>
              <a:rPr lang="fr-BE" sz="1900" dirty="0" err="1" smtClean="0">
                <a:sym typeface="Wingdings" panose="05000000000000000000" pitchFamily="2" charset="2"/>
              </a:rPr>
              <a:t>what</a:t>
            </a:r>
            <a:r>
              <a:rPr lang="fr-BE" sz="1900" dirty="0" smtClean="0">
                <a:sym typeface="Wingdings" panose="05000000000000000000" pitchFamily="2" charset="2"/>
              </a:rPr>
              <a:t> </a:t>
            </a:r>
            <a:r>
              <a:rPr lang="fr-BE" sz="1900" dirty="0" err="1" smtClean="0">
                <a:sym typeface="Wingdings" panose="05000000000000000000" pitchFamily="2" charset="2"/>
              </a:rPr>
              <a:t>happened</a:t>
            </a:r>
            <a:r>
              <a:rPr lang="fr-BE" sz="1900" dirty="0" smtClean="0">
                <a:sym typeface="Wingdings" panose="05000000000000000000" pitchFamily="2" charset="2"/>
              </a:rPr>
              <a:t> </a:t>
            </a:r>
            <a:r>
              <a:rPr lang="fr-BE" sz="1900" dirty="0" err="1" smtClean="0">
                <a:sym typeface="Wingdings" panose="05000000000000000000" pitchFamily="2" charset="2"/>
              </a:rPr>
              <a:t>during</a:t>
            </a:r>
            <a:r>
              <a:rPr lang="fr-BE" sz="1900" dirty="0" smtClean="0">
                <a:sym typeface="Wingdings" panose="05000000000000000000" pitchFamily="2" charset="2"/>
              </a:rPr>
              <a:t> the oral exam </a:t>
            </a:r>
            <a:r>
              <a:rPr lang="fr-BE" sz="1900" dirty="0" err="1" smtClean="0">
                <a:sym typeface="Wingdings" panose="05000000000000000000" pitchFamily="2" charset="2"/>
              </a:rPr>
              <a:t>step</a:t>
            </a:r>
            <a:r>
              <a:rPr lang="fr-BE" sz="1900" dirty="0" smtClean="0">
                <a:sym typeface="Wingdings" panose="05000000000000000000" pitchFamily="2" charset="2"/>
              </a:rPr>
              <a:t> by </a:t>
            </a:r>
            <a:r>
              <a:rPr lang="fr-BE" sz="1900" dirty="0" err="1" smtClean="0">
                <a:sym typeface="Wingdings" panose="05000000000000000000" pitchFamily="2" charset="2"/>
              </a:rPr>
              <a:t>step</a:t>
            </a:r>
            <a:endParaRPr lang="fr-BE" sz="1900" dirty="0" smtClean="0">
              <a:sym typeface="Wingdings" panose="05000000000000000000" pitchFamily="2" charset="2"/>
            </a:endParaRPr>
          </a:p>
          <a:p>
            <a:r>
              <a:rPr lang="fr-BE" sz="1900" dirty="0" err="1">
                <a:sym typeface="Wingdings" panose="05000000000000000000" pitchFamily="2" charset="2"/>
              </a:rPr>
              <a:t>a</a:t>
            </a:r>
            <a:r>
              <a:rPr lang="fr-BE" sz="1900" dirty="0" err="1" smtClean="0">
                <a:sym typeface="Wingdings" panose="05000000000000000000" pitchFamily="2" charset="2"/>
              </a:rPr>
              <a:t>nalyze</a:t>
            </a:r>
            <a:r>
              <a:rPr lang="fr-BE" sz="1900" dirty="0" smtClean="0">
                <a:sym typeface="Wingdings" panose="05000000000000000000" pitchFamily="2" charset="2"/>
              </a:rPr>
              <a:t> (« </a:t>
            </a:r>
            <a:r>
              <a:rPr lang="fr-BE" sz="1900" dirty="0" err="1" smtClean="0">
                <a:sym typeface="Wingdings" panose="05000000000000000000" pitchFamily="2" charset="2"/>
              </a:rPr>
              <a:t>attribute</a:t>
            </a:r>
            <a:r>
              <a:rPr lang="fr-BE" sz="1900" dirty="0" smtClean="0">
                <a:sym typeface="Wingdings" panose="05000000000000000000" pitchFamily="2" charset="2"/>
              </a:rPr>
              <a:t> ») the cause of </a:t>
            </a:r>
            <a:r>
              <a:rPr lang="fr-BE" sz="1900" dirty="0" err="1" smtClean="0">
                <a:sym typeface="Wingdings" panose="05000000000000000000" pitchFamily="2" charset="2"/>
              </a:rPr>
              <a:t>their</a:t>
            </a:r>
            <a:r>
              <a:rPr lang="fr-BE" sz="1900" dirty="0" smtClean="0">
                <a:sym typeface="Wingdings" panose="05000000000000000000" pitchFamily="2" charset="2"/>
              </a:rPr>
              <a:t> </a:t>
            </a:r>
            <a:r>
              <a:rPr lang="fr-BE" sz="1900" dirty="0" err="1" smtClean="0">
                <a:sym typeface="Wingdings" panose="05000000000000000000" pitchFamily="2" charset="2"/>
              </a:rPr>
              <a:t>failure</a:t>
            </a:r>
            <a:endParaRPr lang="fr-BE" sz="1900" dirty="0" smtClean="0">
              <a:sym typeface="Wingdings" panose="05000000000000000000" pitchFamily="2" charset="2"/>
            </a:endParaRPr>
          </a:p>
          <a:p>
            <a:r>
              <a:rPr lang="fr-BE" sz="1900" dirty="0">
                <a:solidFill>
                  <a:srgbClr val="000000"/>
                </a:solidFill>
                <a:sym typeface="Wingdings" panose="05000000000000000000" pitchFamily="2" charset="2"/>
              </a:rPr>
              <a:t>i</a:t>
            </a:r>
            <a:r>
              <a:rPr lang="nl-BE" sz="1900" dirty="0" smtClean="0">
                <a:solidFill>
                  <a:srgbClr val="000000"/>
                </a:solidFill>
                <a:sym typeface="Wingdings" panose="05000000000000000000" pitchFamily="2" charset="2"/>
              </a:rPr>
              <a:t>dentify the expectations and assessment criteria of the professor</a:t>
            </a:r>
            <a:endParaRPr lang="fr-BE" sz="1900" dirty="0" smtClean="0">
              <a:sym typeface="Wingdings" panose="05000000000000000000" pitchFamily="2" charset="2"/>
            </a:endParaRPr>
          </a:p>
          <a:p>
            <a:r>
              <a:rPr lang="fr-BE" sz="1900" dirty="0" err="1">
                <a:sym typeface="Wingdings" panose="05000000000000000000" pitchFamily="2" charset="2"/>
              </a:rPr>
              <a:t>d</a:t>
            </a:r>
            <a:r>
              <a:rPr lang="fr-BE" sz="1900" dirty="0" err="1" smtClean="0">
                <a:sym typeface="Wingdings" panose="05000000000000000000" pitchFamily="2" charset="2"/>
              </a:rPr>
              <a:t>efine</a:t>
            </a:r>
            <a:r>
              <a:rPr lang="fr-BE" sz="1900" dirty="0" smtClean="0">
                <a:sym typeface="Wingdings" panose="05000000000000000000" pitchFamily="2" charset="2"/>
              </a:rPr>
              <a:t> a programme of </a:t>
            </a:r>
            <a:r>
              <a:rPr lang="fr-BE" sz="1900" dirty="0" err="1" smtClean="0">
                <a:sym typeface="Wingdings" panose="05000000000000000000" pitchFamily="2" charset="2"/>
              </a:rPr>
              <a:t>adequate</a:t>
            </a:r>
            <a:r>
              <a:rPr lang="fr-BE" sz="1900" dirty="0" smtClean="0">
                <a:sym typeface="Wingdings" panose="05000000000000000000" pitchFamily="2" charset="2"/>
              </a:rPr>
              <a:t> / relevant </a:t>
            </a:r>
            <a:r>
              <a:rPr lang="fr-BE" sz="1900" dirty="0" err="1" smtClean="0">
                <a:sym typeface="Wingdings" panose="05000000000000000000" pitchFamily="2" charset="2"/>
              </a:rPr>
              <a:t>learning</a:t>
            </a:r>
            <a:r>
              <a:rPr lang="fr-BE" sz="1900" dirty="0" smtClean="0">
                <a:sym typeface="Wingdings" panose="05000000000000000000" pitchFamily="2" charset="2"/>
              </a:rPr>
              <a:t> </a:t>
            </a:r>
            <a:r>
              <a:rPr lang="fr-BE" sz="1900" dirty="0" err="1" smtClean="0">
                <a:sym typeface="Wingdings" panose="05000000000000000000" pitchFamily="2" charset="2"/>
              </a:rPr>
              <a:t>strategies</a:t>
            </a:r>
            <a:r>
              <a:rPr lang="fr-BE" sz="1900" dirty="0" smtClean="0">
                <a:sym typeface="Wingdings" panose="05000000000000000000" pitchFamily="2" charset="2"/>
              </a:rPr>
              <a:t> for the </a:t>
            </a:r>
            <a:r>
              <a:rPr lang="fr-BE" sz="1900" dirty="0" err="1" smtClean="0">
                <a:sym typeface="Wingdings" panose="05000000000000000000" pitchFamily="2" charset="2"/>
              </a:rPr>
              <a:t>next</a:t>
            </a:r>
            <a:r>
              <a:rPr lang="fr-BE" sz="1900" dirty="0" smtClean="0">
                <a:sym typeface="Wingdings" panose="05000000000000000000" pitchFamily="2" charset="2"/>
              </a:rPr>
              <a:t> </a:t>
            </a:r>
            <a:r>
              <a:rPr lang="fr-BE" sz="1900" dirty="0" err="1" smtClean="0">
                <a:sym typeface="Wingdings" panose="05000000000000000000" pitchFamily="2" charset="2"/>
              </a:rPr>
              <a:t>attempt</a:t>
            </a:r>
            <a:r>
              <a:rPr lang="fr-BE" sz="1900" dirty="0" smtClean="0">
                <a:sym typeface="Wingdings" panose="05000000000000000000" pitchFamily="2" charset="2"/>
              </a:rPr>
              <a:t> to </a:t>
            </a:r>
            <a:r>
              <a:rPr lang="fr-BE" sz="1900" dirty="0" err="1" smtClean="0">
                <a:sym typeface="Wingdings" panose="05000000000000000000" pitchFamily="2" charset="2"/>
              </a:rPr>
              <a:t>pass</a:t>
            </a:r>
            <a:r>
              <a:rPr lang="fr-BE" sz="1900" dirty="0" smtClean="0">
                <a:sym typeface="Wingdings" panose="05000000000000000000" pitchFamily="2" charset="2"/>
              </a:rPr>
              <a:t> the exam</a:t>
            </a:r>
          </a:p>
          <a:p>
            <a:r>
              <a:rPr lang="fr-BE" sz="1900" dirty="0" smtClean="0">
                <a:sym typeface="Wingdings" panose="05000000000000000000" pitchFamily="2" charset="2"/>
              </a:rPr>
              <a:t>Encourage interaction and dialogue </a:t>
            </a:r>
            <a:r>
              <a:rPr lang="fr-BE" sz="1900" dirty="0" err="1" smtClean="0">
                <a:sym typeface="Wingdings" panose="05000000000000000000" pitchFamily="2" charset="2"/>
              </a:rPr>
              <a:t>between</a:t>
            </a:r>
            <a:r>
              <a:rPr lang="fr-BE" sz="1900" dirty="0" smtClean="0">
                <a:sym typeface="Wingdings" panose="05000000000000000000" pitchFamily="2" charset="2"/>
              </a:rPr>
              <a:t> </a:t>
            </a:r>
            <a:r>
              <a:rPr lang="fr-BE" sz="1900" dirty="0" err="1" smtClean="0">
                <a:sym typeface="Wingdings" panose="05000000000000000000" pitchFamily="2" charset="2"/>
              </a:rPr>
              <a:t>peers</a:t>
            </a:r>
            <a:endParaRPr lang="fr-BE" sz="1900" dirty="0">
              <a:sym typeface="Wingdings" panose="05000000000000000000" pitchFamily="2" charset="2"/>
            </a:endParaRPr>
          </a:p>
          <a:p>
            <a:endParaRPr lang="fr-FR" sz="19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814" y="161904"/>
            <a:ext cx="52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n°3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089" y="683404"/>
            <a:ext cx="527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a) </a:t>
            </a:r>
            <a:r>
              <a:rPr lang="en-GB" dirty="0" smtClean="0">
                <a:sym typeface="Wingdings" panose="05000000000000000000" pitchFamily="2" charset="2"/>
              </a:rPr>
              <a:t>R</a:t>
            </a:r>
            <a:r>
              <a:rPr lang="fr-BE" dirty="0" err="1" smtClean="0">
                <a:sym typeface="Wingdings" panose="05000000000000000000" pitchFamily="2" charset="2"/>
              </a:rPr>
              <a:t>emembering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what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happened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during</a:t>
            </a:r>
            <a:r>
              <a:rPr lang="fr-BE" dirty="0">
                <a:sym typeface="Wingdings" panose="05000000000000000000" pitchFamily="2" charset="2"/>
              </a:rPr>
              <a:t> the oral </a:t>
            </a:r>
            <a:r>
              <a:rPr lang="fr-BE" dirty="0" smtClean="0">
                <a:sym typeface="Wingdings" panose="05000000000000000000" pitchFamily="2" charset="2"/>
              </a:rPr>
              <a:t>exam</a:t>
            </a:r>
            <a:endParaRPr lang="fr-BE" dirty="0"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7088" y="3902510"/>
            <a:ext cx="492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b) </a:t>
            </a:r>
            <a:r>
              <a:rPr lang="fr-BE" dirty="0" err="1" smtClean="0">
                <a:sym typeface="Wingdings" panose="05000000000000000000" pitchFamily="2" charset="2"/>
              </a:rPr>
              <a:t>Attributing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>
                <a:sym typeface="Wingdings" panose="05000000000000000000" pitchFamily="2" charset="2"/>
              </a:rPr>
              <a:t>the cause of </a:t>
            </a:r>
            <a:r>
              <a:rPr lang="fr-BE" dirty="0" err="1" smtClean="0">
                <a:sym typeface="Wingdings" panose="05000000000000000000" pitchFamily="2" charset="2"/>
              </a:rPr>
              <a:t>each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student’s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failure</a:t>
            </a:r>
            <a:endParaRPr lang="fr-BE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6068291" y="619173"/>
            <a:ext cx="567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c) </a:t>
            </a:r>
            <a:r>
              <a:rPr lang="fr-BE" dirty="0" smtClean="0">
                <a:sym typeface="Wingdings" panose="05000000000000000000" pitchFamily="2" charset="2"/>
              </a:rPr>
              <a:t>Collective </a:t>
            </a:r>
            <a:r>
              <a:rPr lang="fr-BE" dirty="0" err="1" smtClean="0">
                <a:sym typeface="Wingdings" panose="05000000000000000000" pitchFamily="2" charset="2"/>
              </a:rPr>
              <a:t>reflection</a:t>
            </a:r>
            <a:r>
              <a:rPr lang="fr-BE" dirty="0" smtClean="0">
                <a:sym typeface="Wingdings" panose="05000000000000000000" pitchFamily="2" charset="2"/>
              </a:rPr>
              <a:t> about the </a:t>
            </a:r>
            <a:r>
              <a:rPr lang="fr-BE" dirty="0" err="1" smtClean="0">
                <a:sym typeface="Wingdings" panose="05000000000000000000" pitchFamily="2" charset="2"/>
              </a:rPr>
              <a:t>professor’s</a:t>
            </a:r>
            <a:r>
              <a:rPr lang="fr-BE" dirty="0" smtClean="0">
                <a:sym typeface="Wingdings" panose="05000000000000000000" pitchFamily="2" charset="2"/>
              </a:rPr>
              <a:t> expectations*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6553200" y="3284984"/>
            <a:ext cx="4007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sz="1200" i="1" dirty="0" smtClean="0">
                <a:sym typeface="Wingdings" panose="05000000000000000000" pitchFamily="2" charset="2"/>
              </a:rPr>
              <a:t>*</a:t>
            </a:r>
            <a:r>
              <a:rPr lang="fr-BE" sz="1200" i="1" dirty="0" err="1" smtClean="0">
                <a:sym typeface="Wingdings" panose="05000000000000000000" pitchFamily="2" charset="2"/>
              </a:rPr>
              <a:t>Observed</a:t>
            </a:r>
            <a:r>
              <a:rPr lang="fr-BE" sz="1200" i="1" dirty="0" smtClean="0">
                <a:sym typeface="Wingdings" panose="05000000000000000000" pitchFamily="2" charset="2"/>
              </a:rPr>
              <a:t> by the FFYP team </a:t>
            </a:r>
            <a:r>
              <a:rPr lang="fr-BE" sz="1200" i="1" dirty="0" err="1" smtClean="0">
                <a:sym typeface="Wingdings" panose="05000000000000000000" pitchFamily="2" charset="2"/>
              </a:rPr>
              <a:t>during</a:t>
            </a:r>
            <a:r>
              <a:rPr lang="fr-BE" sz="1200" i="1" dirty="0" smtClean="0">
                <a:sym typeface="Wingdings" panose="05000000000000000000" pitchFamily="2" charset="2"/>
              </a:rPr>
              <a:t> the </a:t>
            </a:r>
            <a:r>
              <a:rPr lang="fr-BE" sz="1200" i="1" dirty="0" err="1" smtClean="0">
                <a:sym typeface="Wingdings" panose="05000000000000000000" pitchFamily="2" charset="2"/>
              </a:rPr>
              <a:t>professor’s</a:t>
            </a:r>
            <a:r>
              <a:rPr lang="fr-BE" sz="1200" i="1" dirty="0" smtClean="0">
                <a:sym typeface="Wingdings" panose="05000000000000000000" pitchFamily="2" charset="2"/>
              </a:rPr>
              <a:t> oral exam </a:t>
            </a:r>
            <a:endParaRPr lang="fr-BE" sz="1200" i="1" dirty="0"/>
          </a:p>
          <a:p>
            <a:endParaRPr lang="fr-BE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951984" y="3789041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d) </a:t>
            </a:r>
            <a:r>
              <a:rPr lang="fr-BE" dirty="0" err="1" smtClean="0">
                <a:sym typeface="Wingdings" panose="05000000000000000000" pitchFamily="2" charset="2"/>
              </a:rPr>
              <a:t>Defining</a:t>
            </a:r>
            <a:r>
              <a:rPr lang="fr-BE" dirty="0">
                <a:sym typeface="Wingdings" panose="05000000000000000000" pitchFamily="2" charset="2"/>
              </a:rPr>
              <a:t> self-</a:t>
            </a:r>
            <a:r>
              <a:rPr lang="fr-BE" dirty="0" err="1">
                <a:sym typeface="Wingdings" panose="05000000000000000000" pitchFamily="2" charset="2"/>
              </a:rPr>
              <a:t>regulated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learning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strategies</a:t>
            </a:r>
            <a:r>
              <a:rPr lang="fr-BE" dirty="0">
                <a:sym typeface="Wingdings" panose="05000000000000000000" pitchFamily="2" charset="2"/>
              </a:rPr>
              <a:t> for the </a:t>
            </a:r>
            <a:r>
              <a:rPr lang="fr-BE" dirty="0" err="1">
                <a:sym typeface="Wingdings" panose="05000000000000000000" pitchFamily="2" charset="2"/>
              </a:rPr>
              <a:t>next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attempt</a:t>
            </a:r>
            <a:r>
              <a:rPr lang="fr-BE" dirty="0" smtClean="0">
                <a:sym typeface="Wingdings" panose="05000000000000000000" pitchFamily="2" charset="2"/>
              </a:rPr>
              <a:t> to </a:t>
            </a:r>
            <a:r>
              <a:rPr lang="fr-BE" dirty="0" err="1" smtClean="0">
                <a:sym typeface="Wingdings" panose="05000000000000000000" pitchFamily="2" charset="2"/>
              </a:rPr>
              <a:t>pass</a:t>
            </a:r>
            <a:r>
              <a:rPr lang="fr-BE" dirty="0" smtClean="0">
                <a:sym typeface="Wingdings" panose="05000000000000000000" pitchFamily="2" charset="2"/>
              </a:rPr>
              <a:t> the exam 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5807968" y="56612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e) </a:t>
            </a:r>
            <a:r>
              <a:rPr lang="fr-BE" dirty="0" err="1" smtClean="0"/>
              <a:t>Debate</a:t>
            </a:r>
            <a:endParaRPr lang="fr-BE" dirty="0"/>
          </a:p>
        </p:txBody>
      </p:sp>
      <p:pic>
        <p:nvPicPr>
          <p:cNvPr id="7" name="Image 6" descr="Capture d’écran 2014-12-17 à 11.25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84" y="4435372"/>
            <a:ext cx="3744416" cy="2422235"/>
          </a:xfrm>
          <a:prstGeom prst="rect">
            <a:avLst/>
          </a:prstGeom>
        </p:spPr>
      </p:pic>
      <p:pic>
        <p:nvPicPr>
          <p:cNvPr id="18" name="Image 17" descr="Capture d’écran 2014-12-17 à 11.39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7" y="5517232"/>
            <a:ext cx="2195735" cy="1207048"/>
          </a:xfrm>
          <a:prstGeom prst="rect">
            <a:avLst/>
          </a:prstGeom>
        </p:spPr>
      </p:pic>
      <p:pic>
        <p:nvPicPr>
          <p:cNvPr id="15" name="Image 14" descr="Capture d’écran 2014-12-16 à 10.09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052736"/>
            <a:ext cx="4157092" cy="2119842"/>
          </a:xfrm>
          <a:prstGeom prst="rect">
            <a:avLst/>
          </a:prstGeom>
        </p:spPr>
      </p:pic>
      <p:pic>
        <p:nvPicPr>
          <p:cNvPr id="3" name="Image 2" descr="Capture d’écran 2014-12-17 à 11.36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81200"/>
            <a:ext cx="76200" cy="25400"/>
          </a:xfrm>
          <a:prstGeom prst="rect">
            <a:avLst/>
          </a:prstGeom>
        </p:spPr>
      </p:pic>
      <p:pic>
        <p:nvPicPr>
          <p:cNvPr id="4" name="Image 3" descr="Capture d’écran 2014-12-17 à 12.37.37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7754"/>
          <a:stretch/>
        </p:blipFill>
        <p:spPr>
          <a:xfrm>
            <a:off x="966664" y="1213973"/>
            <a:ext cx="3995936" cy="2527300"/>
          </a:xfrm>
          <a:prstGeom prst="rect">
            <a:avLst/>
          </a:prstGeom>
        </p:spPr>
      </p:pic>
      <p:pic>
        <p:nvPicPr>
          <p:cNvPr id="16" name="Image 15" descr="Capture d’écran 2014-12-17 à 12.41.1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19491"/>
          <a:stretch/>
        </p:blipFill>
        <p:spPr>
          <a:xfrm>
            <a:off x="6214110" y="4496487"/>
            <a:ext cx="4021842" cy="8640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19613"/>
            <a:ext cx="10082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5"/>
                </a:solidFill>
              </a:rPr>
              <a:t>Session </a:t>
            </a:r>
            <a:r>
              <a:rPr lang="fr-BE" sz="2400" b="1" dirty="0" err="1" smtClean="0">
                <a:solidFill>
                  <a:schemeClr val="accent5"/>
                </a:solidFill>
              </a:rPr>
              <a:t>helping</a:t>
            </a:r>
            <a:r>
              <a:rPr lang="fr-BE" sz="2400" b="1" dirty="0" smtClean="0">
                <a:solidFill>
                  <a:schemeClr val="accent5"/>
                </a:solidFill>
              </a:rPr>
              <a:t> </a:t>
            </a:r>
            <a:r>
              <a:rPr lang="fr-BE" sz="2400" b="1" dirty="0" err="1">
                <a:solidFill>
                  <a:schemeClr val="accent5"/>
                </a:solidFill>
              </a:rPr>
              <a:t>students</a:t>
            </a:r>
            <a:r>
              <a:rPr lang="fr-BE" sz="2400" b="1" dirty="0">
                <a:solidFill>
                  <a:schemeClr val="accent5"/>
                </a:solidFill>
              </a:rPr>
              <a:t> to </a:t>
            </a:r>
            <a:r>
              <a:rPr lang="fr-BE" sz="2400" b="1" dirty="0" err="1">
                <a:solidFill>
                  <a:schemeClr val="accent5"/>
                </a:solidFill>
              </a:rPr>
              <a:t>fruitfully</a:t>
            </a:r>
            <a:r>
              <a:rPr lang="fr-BE" sz="2400" b="1" dirty="0">
                <a:solidFill>
                  <a:schemeClr val="accent5"/>
                </a:solidFill>
              </a:rPr>
              <a:t> </a:t>
            </a:r>
            <a:r>
              <a:rPr lang="fr-BE" sz="2400" b="1" dirty="0" err="1">
                <a:solidFill>
                  <a:schemeClr val="accent5"/>
                </a:solidFill>
              </a:rPr>
              <a:t>assess</a:t>
            </a:r>
            <a:r>
              <a:rPr lang="fr-BE" sz="2400" b="1" dirty="0">
                <a:solidFill>
                  <a:schemeClr val="accent5"/>
                </a:solidFill>
              </a:rPr>
              <a:t> </a:t>
            </a:r>
            <a:r>
              <a:rPr lang="fr-BE" sz="2400" b="1" dirty="0" err="1">
                <a:solidFill>
                  <a:schemeClr val="accent5"/>
                </a:solidFill>
              </a:rPr>
              <a:t>their</a:t>
            </a:r>
            <a:r>
              <a:rPr lang="fr-BE" sz="2400" b="1" dirty="0">
                <a:solidFill>
                  <a:schemeClr val="accent5"/>
                </a:solidFill>
              </a:rPr>
              <a:t> performance at </a:t>
            </a:r>
            <a:r>
              <a:rPr lang="fr-BE" sz="2400" b="1" dirty="0" smtClean="0">
                <a:solidFill>
                  <a:schemeClr val="accent5"/>
                </a:solidFill>
              </a:rPr>
              <a:t>the </a:t>
            </a:r>
            <a:r>
              <a:rPr lang="fr-BE" sz="2400" b="1" dirty="0">
                <a:solidFill>
                  <a:schemeClr val="accent5"/>
                </a:solidFill>
              </a:rPr>
              <a:t>exam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1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5046" y="103365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But </a:t>
            </a:r>
            <a:r>
              <a:rPr lang="fr-FR" sz="2000" b="1" dirty="0" err="1" smtClean="0"/>
              <a:t>also</a:t>
            </a:r>
            <a:r>
              <a:rPr lang="fr-FR" sz="2000" b="1" dirty="0" smtClean="0"/>
              <a:t>…</a:t>
            </a:r>
            <a:endParaRPr lang="fr-FR" sz="2000" b="1" dirty="0"/>
          </a:p>
        </p:txBody>
      </p:sp>
      <p:pic>
        <p:nvPicPr>
          <p:cNvPr id="16" name="Image 15" descr="Capture d’écran 2014-12-16 à 10.08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204865"/>
            <a:ext cx="4499992" cy="2966835"/>
          </a:xfrm>
          <a:prstGeom prst="rect">
            <a:avLst/>
          </a:prstGeom>
        </p:spPr>
      </p:pic>
      <p:pic>
        <p:nvPicPr>
          <p:cNvPr id="19" name="Image 18" descr="Capture d’écran 2014-12-16 à 10.0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68" y="692696"/>
            <a:ext cx="4121229" cy="2880320"/>
          </a:xfrm>
          <a:prstGeom prst="rect">
            <a:avLst/>
          </a:prstGeom>
        </p:spPr>
      </p:pic>
      <p:pic>
        <p:nvPicPr>
          <p:cNvPr id="20" name="Image 19" descr="Capture d’écran 2014-12-16 à 10.10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36" y="3777660"/>
            <a:ext cx="4211960" cy="281969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47528" y="177357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</a:t>
            </a:r>
            <a:r>
              <a:rPr lang="fr-FR" dirty="0" err="1" smtClean="0"/>
              <a:t>methodological</a:t>
            </a:r>
            <a:r>
              <a:rPr lang="fr-FR" dirty="0" smtClean="0"/>
              <a:t> </a:t>
            </a:r>
            <a:r>
              <a:rPr lang="fr-FR" dirty="0" err="1" smtClean="0"/>
              <a:t>advices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12024" y="611396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… </a:t>
            </a:r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summaries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56040" y="3717032"/>
            <a:ext cx="331236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…self-</a:t>
            </a:r>
            <a:r>
              <a:rPr lang="fr-FR" dirty="0" err="1" smtClean="0"/>
              <a:t>assessment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119613"/>
            <a:ext cx="10082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chemeClr val="accent5"/>
                </a:solidFill>
              </a:rPr>
              <a:t>Session </a:t>
            </a:r>
            <a:r>
              <a:rPr lang="fr-BE" sz="2400" b="1" dirty="0" err="1" smtClean="0">
                <a:solidFill>
                  <a:schemeClr val="accent5"/>
                </a:solidFill>
              </a:rPr>
              <a:t>helping</a:t>
            </a:r>
            <a:r>
              <a:rPr lang="fr-BE" sz="2400" b="1" dirty="0" smtClean="0">
                <a:solidFill>
                  <a:schemeClr val="accent5"/>
                </a:solidFill>
              </a:rPr>
              <a:t> </a:t>
            </a:r>
            <a:r>
              <a:rPr lang="fr-BE" sz="2400" b="1" dirty="0" err="1">
                <a:solidFill>
                  <a:schemeClr val="accent5"/>
                </a:solidFill>
              </a:rPr>
              <a:t>students</a:t>
            </a:r>
            <a:r>
              <a:rPr lang="fr-BE" sz="2400" b="1" dirty="0">
                <a:solidFill>
                  <a:schemeClr val="accent5"/>
                </a:solidFill>
              </a:rPr>
              <a:t> to </a:t>
            </a:r>
            <a:r>
              <a:rPr lang="fr-BE" sz="2400" b="1" dirty="0" err="1">
                <a:solidFill>
                  <a:schemeClr val="accent5"/>
                </a:solidFill>
              </a:rPr>
              <a:t>fruitfully</a:t>
            </a:r>
            <a:r>
              <a:rPr lang="fr-BE" sz="2400" b="1" dirty="0">
                <a:solidFill>
                  <a:schemeClr val="accent5"/>
                </a:solidFill>
              </a:rPr>
              <a:t> </a:t>
            </a:r>
            <a:r>
              <a:rPr lang="fr-BE" sz="2400" b="1" dirty="0" err="1">
                <a:solidFill>
                  <a:schemeClr val="accent5"/>
                </a:solidFill>
              </a:rPr>
              <a:t>assess</a:t>
            </a:r>
            <a:r>
              <a:rPr lang="fr-BE" sz="2400" b="1" dirty="0">
                <a:solidFill>
                  <a:schemeClr val="accent5"/>
                </a:solidFill>
              </a:rPr>
              <a:t> </a:t>
            </a:r>
            <a:r>
              <a:rPr lang="fr-BE" sz="2400" b="1" dirty="0" err="1">
                <a:solidFill>
                  <a:schemeClr val="accent5"/>
                </a:solidFill>
              </a:rPr>
              <a:t>their</a:t>
            </a:r>
            <a:r>
              <a:rPr lang="fr-BE" sz="2400" b="1" dirty="0">
                <a:solidFill>
                  <a:schemeClr val="accent5"/>
                </a:solidFill>
              </a:rPr>
              <a:t> performance at </a:t>
            </a:r>
            <a:r>
              <a:rPr lang="fr-BE" sz="2400" b="1" dirty="0" smtClean="0">
                <a:solidFill>
                  <a:schemeClr val="accent5"/>
                </a:solidFill>
              </a:rPr>
              <a:t>the </a:t>
            </a:r>
            <a:r>
              <a:rPr lang="fr-BE" sz="2400" b="1" dirty="0">
                <a:solidFill>
                  <a:schemeClr val="accent5"/>
                </a:solidFill>
              </a:rPr>
              <a:t>exam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61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065" y="934975"/>
            <a:ext cx="10515600" cy="51280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BE" sz="3200" b="1" dirty="0" smtClean="0"/>
              <a:t>High levels of satisfaction </a:t>
            </a:r>
            <a:r>
              <a:rPr lang="nl-BE" sz="3200" dirty="0" smtClean="0"/>
              <a:t>(N= 17)</a:t>
            </a:r>
            <a:br>
              <a:rPr lang="nl-BE" sz="3200" dirty="0" smtClean="0"/>
            </a:br>
            <a:r>
              <a:rPr lang="nl-BE" sz="3200" dirty="0" smtClean="0"/>
              <a:t>regarding the session which :</a:t>
            </a:r>
            <a:endParaRPr lang="fr-FR" sz="3200" dirty="0"/>
          </a:p>
          <a:p>
            <a:pPr>
              <a:buFontTx/>
              <a:buChar char="-"/>
            </a:pPr>
            <a:r>
              <a:rPr lang="fr-BE" sz="3200" dirty="0" smtClean="0"/>
              <a:t>met the participants expectations (15/17 </a:t>
            </a:r>
            <a:r>
              <a:rPr lang="fr-BE" sz="3200" i="1" dirty="0" err="1" smtClean="0"/>
              <a:t>agree</a:t>
            </a:r>
            <a:r>
              <a:rPr lang="fr-BE" sz="3200" dirty="0" smtClean="0"/>
              <a:t>);</a:t>
            </a:r>
            <a:endParaRPr lang="fr-FR" sz="3200" dirty="0"/>
          </a:p>
          <a:p>
            <a:pPr>
              <a:buFontTx/>
              <a:buChar char="-"/>
            </a:pPr>
            <a:r>
              <a:rPr lang="fr-BE" sz="3200" dirty="0" err="1" smtClean="0"/>
              <a:t>allowed</a:t>
            </a:r>
            <a:r>
              <a:rPr lang="fr-BE" sz="3200" dirty="0" smtClean="0"/>
              <a:t> </a:t>
            </a:r>
            <a:r>
              <a:rPr lang="fr-BE" sz="3200" dirty="0" err="1" smtClean="0"/>
              <a:t>them</a:t>
            </a:r>
            <a:r>
              <a:rPr lang="fr-BE" sz="3200" dirty="0" smtClean="0"/>
              <a:t> to </a:t>
            </a:r>
            <a:r>
              <a:rPr lang="fr-BE" sz="3200" dirty="0" err="1" smtClean="0"/>
              <a:t>better</a:t>
            </a:r>
            <a:r>
              <a:rPr lang="fr-BE" sz="3200" dirty="0" smtClean="0"/>
              <a:t> </a:t>
            </a:r>
            <a:r>
              <a:rPr lang="fr-BE" sz="3200" dirty="0" err="1" smtClean="0"/>
              <a:t>understand</a:t>
            </a:r>
            <a:r>
              <a:rPr lang="fr-BE" sz="3200" dirty="0" smtClean="0"/>
              <a:t> the causes of </a:t>
            </a:r>
            <a:r>
              <a:rPr lang="fr-BE" sz="3200" dirty="0" err="1" smtClean="0"/>
              <a:t>their</a:t>
            </a:r>
            <a:r>
              <a:rPr lang="fr-BE" sz="3200" dirty="0" smtClean="0"/>
              <a:t> </a:t>
            </a:r>
            <a:r>
              <a:rPr lang="fr-BE" sz="3200" dirty="0" err="1" smtClean="0"/>
              <a:t>failure</a:t>
            </a:r>
            <a:r>
              <a:rPr lang="fr-BE" sz="3200" dirty="0"/>
              <a:t> (15/17 </a:t>
            </a:r>
            <a:r>
              <a:rPr lang="fr-BE" sz="3200" i="1" dirty="0" err="1" smtClean="0"/>
              <a:t>agree</a:t>
            </a:r>
            <a:r>
              <a:rPr lang="fr-BE" sz="3200" dirty="0" smtClean="0"/>
              <a:t>);</a:t>
            </a:r>
            <a:endParaRPr lang="fr-FR" sz="3200" dirty="0"/>
          </a:p>
          <a:p>
            <a:pPr>
              <a:buFontTx/>
              <a:buChar char="-"/>
            </a:pPr>
            <a:r>
              <a:rPr lang="fr-BE" sz="3200" dirty="0" err="1" smtClean="0"/>
              <a:t>allowed</a:t>
            </a:r>
            <a:r>
              <a:rPr lang="fr-BE" sz="3200" dirty="0" smtClean="0"/>
              <a:t> </a:t>
            </a:r>
            <a:r>
              <a:rPr lang="fr-BE" sz="3200" dirty="0" err="1" smtClean="0"/>
              <a:t>them</a:t>
            </a:r>
            <a:r>
              <a:rPr lang="fr-BE" sz="3200" dirty="0" smtClean="0"/>
              <a:t> to </a:t>
            </a:r>
            <a:r>
              <a:rPr lang="fr-BE" sz="3200" dirty="0" err="1" smtClean="0"/>
              <a:t>find</a:t>
            </a:r>
            <a:r>
              <a:rPr lang="fr-BE" sz="3200" dirty="0" smtClean="0"/>
              <a:t> a </a:t>
            </a:r>
            <a:r>
              <a:rPr lang="fr-BE" sz="3200" dirty="0" err="1" smtClean="0"/>
              <a:t>better</a:t>
            </a:r>
            <a:r>
              <a:rPr lang="fr-BE" sz="3200" dirty="0" smtClean="0"/>
              <a:t> </a:t>
            </a:r>
            <a:r>
              <a:rPr lang="fr-BE" sz="3200" dirty="0" err="1" smtClean="0"/>
              <a:t>approach</a:t>
            </a:r>
            <a:r>
              <a:rPr lang="fr-BE" sz="3200" dirty="0" smtClean="0"/>
              <a:t> to </a:t>
            </a:r>
            <a:r>
              <a:rPr lang="fr-BE" sz="3200" dirty="0" err="1" smtClean="0"/>
              <a:t>their</a:t>
            </a:r>
            <a:r>
              <a:rPr lang="fr-BE" sz="3200" dirty="0" smtClean="0"/>
              <a:t> </a:t>
            </a:r>
            <a:r>
              <a:rPr lang="fr-BE" sz="3200" dirty="0" err="1" smtClean="0"/>
              <a:t>study</a:t>
            </a:r>
            <a:r>
              <a:rPr lang="fr-BE" sz="3200" dirty="0" smtClean="0"/>
              <a:t> of the course (17/17 </a:t>
            </a:r>
            <a:r>
              <a:rPr lang="fr-BE" sz="3200" i="1" dirty="0" err="1" smtClean="0"/>
              <a:t>agree</a:t>
            </a:r>
            <a:r>
              <a:rPr lang="fr-BE" sz="3200" dirty="0" smtClean="0"/>
              <a:t>);</a:t>
            </a:r>
            <a:endParaRPr lang="fr-FR" sz="3200" dirty="0"/>
          </a:p>
          <a:p>
            <a:pPr>
              <a:buFontTx/>
              <a:buChar char="-"/>
            </a:pPr>
            <a:r>
              <a:rPr lang="fr-BE" sz="3200" dirty="0" err="1"/>
              <a:t>o</a:t>
            </a:r>
            <a:r>
              <a:rPr lang="fr-BE" sz="3200" dirty="0" err="1" smtClean="0"/>
              <a:t>ffered</a:t>
            </a:r>
            <a:r>
              <a:rPr lang="fr-BE" sz="3200" dirty="0" smtClean="0"/>
              <a:t> good </a:t>
            </a:r>
            <a:r>
              <a:rPr lang="fr-BE" sz="3200" dirty="0" err="1" smtClean="0"/>
              <a:t>opportunities</a:t>
            </a:r>
            <a:r>
              <a:rPr lang="fr-BE" sz="3200" dirty="0" smtClean="0"/>
              <a:t> of </a:t>
            </a:r>
            <a:r>
              <a:rPr lang="fr-BE" sz="3200" dirty="0" err="1" smtClean="0"/>
              <a:t>interacting</a:t>
            </a:r>
            <a:r>
              <a:rPr lang="fr-BE" sz="3200" dirty="0" smtClean="0"/>
              <a:t> </a:t>
            </a:r>
            <a:r>
              <a:rPr lang="fr-BE" sz="3200" dirty="0" err="1" smtClean="0"/>
              <a:t>with</a:t>
            </a:r>
            <a:r>
              <a:rPr lang="fr-BE" sz="3200" dirty="0" smtClean="0"/>
              <a:t> </a:t>
            </a:r>
            <a:r>
              <a:rPr lang="fr-BE" sz="3200" dirty="0" err="1" smtClean="0"/>
              <a:t>peers</a:t>
            </a:r>
            <a:r>
              <a:rPr lang="fr-BE" sz="3200" dirty="0" smtClean="0"/>
              <a:t> and </a:t>
            </a:r>
            <a:r>
              <a:rPr lang="fr-BE" sz="3200" dirty="0" err="1" smtClean="0"/>
              <a:t>steff</a:t>
            </a:r>
            <a:r>
              <a:rPr lang="fr-BE" sz="3200" dirty="0" smtClean="0"/>
              <a:t> (17/17 </a:t>
            </a:r>
            <a:r>
              <a:rPr lang="fr-BE" sz="3200" i="1" dirty="0" err="1"/>
              <a:t>agree</a:t>
            </a:r>
            <a:r>
              <a:rPr lang="fr-BE" sz="3200" dirty="0" smtClean="0"/>
              <a:t>);</a:t>
            </a:r>
            <a:endParaRPr lang="fr-FR" sz="3200" dirty="0"/>
          </a:p>
          <a:p>
            <a:pPr>
              <a:buFontTx/>
              <a:buChar char="-"/>
            </a:pPr>
            <a:r>
              <a:rPr lang="fr-FR" sz="3200" dirty="0"/>
              <a:t>w</a:t>
            </a:r>
            <a:r>
              <a:rPr lang="fr-BE" sz="3200" dirty="0" smtClean="0"/>
              <a:t>as </a:t>
            </a:r>
            <a:r>
              <a:rPr lang="fr-BE" sz="3200" dirty="0" err="1" smtClean="0"/>
              <a:t>welcomed</a:t>
            </a:r>
            <a:r>
              <a:rPr lang="fr-BE" sz="3200" dirty="0" smtClean="0"/>
              <a:t> </a:t>
            </a:r>
            <a:r>
              <a:rPr lang="fr-BE" sz="3200" dirty="0" err="1" smtClean="0"/>
              <a:t>with</a:t>
            </a:r>
            <a:r>
              <a:rPr lang="fr-BE" sz="3200" dirty="0" smtClean="0"/>
              <a:t> a </a:t>
            </a:r>
            <a:r>
              <a:rPr lang="fr-BE" sz="3200" dirty="0"/>
              <a:t> </a:t>
            </a:r>
            <a:r>
              <a:rPr lang="fr-BE" sz="3200" dirty="0" smtClean="0"/>
              <a:t>high </a:t>
            </a:r>
            <a:r>
              <a:rPr lang="fr-BE" sz="3200" dirty="0" err="1" smtClean="0"/>
              <a:t>level</a:t>
            </a:r>
            <a:r>
              <a:rPr lang="fr-BE" sz="3200" dirty="0" smtClean="0"/>
              <a:t> of satisfaction by the participants (16/17 </a:t>
            </a:r>
            <a:r>
              <a:rPr lang="fr-BE" sz="3200" i="1" dirty="0" err="1"/>
              <a:t>agree</a:t>
            </a:r>
            <a:r>
              <a:rPr lang="fr-BE" sz="3200" dirty="0" smtClean="0"/>
              <a:t>)</a:t>
            </a:r>
            <a:endParaRPr lang="fr-FR" sz="3200" dirty="0"/>
          </a:p>
          <a:p>
            <a:pPr>
              <a:buFontTx/>
              <a:buChar char="-"/>
            </a:pPr>
            <a:r>
              <a:rPr lang="fr-FR" sz="3200" dirty="0"/>
              <a:t>w</a:t>
            </a:r>
            <a:r>
              <a:rPr lang="fr-BE" sz="3200" dirty="0" err="1" smtClean="0"/>
              <a:t>ould</a:t>
            </a:r>
            <a:r>
              <a:rPr lang="fr-BE" sz="3200" dirty="0" smtClean="0"/>
              <a:t> have a </a:t>
            </a:r>
            <a:r>
              <a:rPr lang="fr-BE" sz="3200" dirty="0" err="1" smtClean="0"/>
              <a:t>concrete</a:t>
            </a:r>
            <a:r>
              <a:rPr lang="fr-BE" sz="3200" dirty="0" smtClean="0"/>
              <a:t> impact on </a:t>
            </a:r>
            <a:r>
              <a:rPr lang="fr-BE" sz="3200" dirty="0" err="1" smtClean="0"/>
              <a:t>their</a:t>
            </a:r>
            <a:r>
              <a:rPr lang="fr-BE" sz="3200" dirty="0" smtClean="0"/>
              <a:t> </a:t>
            </a:r>
            <a:r>
              <a:rPr lang="fr-BE" sz="3200" dirty="0" err="1" smtClean="0"/>
              <a:t>study</a:t>
            </a:r>
            <a:r>
              <a:rPr lang="fr-BE" sz="3200" dirty="0" smtClean="0"/>
              <a:t> </a:t>
            </a:r>
            <a:r>
              <a:rPr lang="fr-BE" sz="3200" dirty="0" err="1" smtClean="0"/>
              <a:t>methods</a:t>
            </a:r>
            <a:r>
              <a:rPr lang="fr-BE" sz="3200" dirty="0" smtClean="0"/>
              <a:t> (17/17 </a:t>
            </a:r>
            <a:r>
              <a:rPr lang="fr-BE" sz="3200" i="1" dirty="0" err="1"/>
              <a:t>agree</a:t>
            </a:r>
            <a:r>
              <a:rPr lang="fr-BE" sz="3200" dirty="0" smtClean="0"/>
              <a:t>);</a:t>
            </a:r>
            <a:endParaRPr lang="fr-FR" sz="3200" dirty="0"/>
          </a:p>
          <a:p>
            <a:pPr marL="0" indent="0">
              <a:buNone/>
            </a:pPr>
            <a:r>
              <a:rPr lang="fr-BE" sz="3200" dirty="0"/>
              <a:t> </a:t>
            </a:r>
            <a:endParaRPr lang="fr-FR" sz="3200" dirty="0"/>
          </a:p>
          <a:p>
            <a:pPr marL="0" indent="0">
              <a:buNone/>
            </a:pPr>
            <a:r>
              <a:rPr lang="fr-FR" sz="3200" i="1" dirty="0" err="1" smtClean="0"/>
              <a:t>Decribe</a:t>
            </a:r>
            <a:r>
              <a:rPr lang="fr-FR" sz="3200" i="1" dirty="0" smtClean="0"/>
              <a:t> </a:t>
            </a:r>
            <a:r>
              <a:rPr lang="fr-FR" sz="3200" b="1" i="1" dirty="0" smtClean="0"/>
              <a:t>the main avenues </a:t>
            </a:r>
            <a:r>
              <a:rPr lang="fr-FR" sz="3200" i="1" dirty="0" err="1" smtClean="0"/>
              <a:t>that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you’ve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retained</a:t>
            </a:r>
            <a:r>
              <a:rPr lang="fr-FR" sz="3200" i="1" dirty="0" smtClean="0"/>
              <a:t> in </a:t>
            </a:r>
            <a:r>
              <a:rPr lang="fr-FR" sz="3200" i="1" dirty="0" err="1" smtClean="0"/>
              <a:t>order</a:t>
            </a:r>
            <a:r>
              <a:rPr lang="fr-FR" sz="3200" i="1" dirty="0" smtClean="0"/>
              <a:t> to </a:t>
            </a:r>
            <a:r>
              <a:rPr lang="fr-FR" sz="3200" i="1" dirty="0" err="1" smtClean="0"/>
              <a:t>improve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your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work</a:t>
            </a:r>
            <a:r>
              <a:rPr lang="fr-FR" sz="3200" i="1" dirty="0" smtClean="0"/>
              <a:t> / </a:t>
            </a:r>
            <a:r>
              <a:rPr lang="fr-FR" sz="3200" i="1" dirty="0" err="1" smtClean="0"/>
              <a:t>learning</a:t>
            </a:r>
            <a:r>
              <a:rPr lang="fr-FR" sz="3200" i="1" dirty="0" smtClean="0"/>
              <a:t> </a:t>
            </a:r>
            <a:r>
              <a:rPr lang="fr-FR" sz="3200" i="1" dirty="0" err="1" smtClean="0"/>
              <a:t>approach</a:t>
            </a:r>
            <a:endParaRPr lang="fr-FR" sz="3200" i="1" dirty="0"/>
          </a:p>
          <a:p>
            <a:pPr marL="0" indent="0">
              <a:buNone/>
            </a:pPr>
            <a:r>
              <a:rPr lang="fr-FR" sz="3200" dirty="0"/>
              <a:t>(Open-</a:t>
            </a:r>
            <a:r>
              <a:rPr lang="fr-FR" sz="3200" dirty="0" err="1"/>
              <a:t>ended</a:t>
            </a:r>
            <a:r>
              <a:rPr lang="fr-FR" sz="3200" dirty="0"/>
              <a:t> question</a:t>
            </a:r>
            <a:r>
              <a:rPr lang="fr-FR" sz="3200" dirty="0" smtClean="0"/>
              <a:t>):</a:t>
            </a:r>
            <a:endParaRPr lang="fr-FR" sz="3200" i="1" dirty="0" smtClean="0"/>
          </a:p>
          <a:p>
            <a:pPr marL="0" indent="0">
              <a:buNone/>
            </a:pPr>
            <a:r>
              <a:rPr lang="fr-FR" sz="3200" dirty="0" smtClean="0"/>
              <a:t>The </a:t>
            </a:r>
            <a:r>
              <a:rPr lang="fr-FR" sz="3200" dirty="0" err="1" smtClean="0"/>
              <a:t>respondents</a:t>
            </a:r>
            <a:r>
              <a:rPr lang="fr-FR" sz="3200" dirty="0" smtClean="0"/>
              <a:t> </a:t>
            </a:r>
            <a:r>
              <a:rPr lang="fr-FR" sz="3200" dirty="0" err="1" smtClean="0"/>
              <a:t>emphasized</a:t>
            </a:r>
            <a:r>
              <a:rPr lang="fr-FR" sz="3200" dirty="0" smtClean="0"/>
              <a:t> the </a:t>
            </a:r>
            <a:r>
              <a:rPr lang="fr-FR" sz="3200" dirty="0" err="1" smtClean="0"/>
              <a:t>need</a:t>
            </a:r>
            <a:r>
              <a:rPr lang="fr-FR" sz="3200" dirty="0" smtClean="0"/>
              <a:t> to :</a:t>
            </a:r>
            <a:br>
              <a:rPr lang="fr-FR" sz="3200" dirty="0" smtClean="0"/>
            </a:br>
            <a:r>
              <a:rPr lang="fr-FR" sz="3200" dirty="0" smtClean="0"/>
              <a:t>- </a:t>
            </a:r>
            <a:r>
              <a:rPr lang="fr-FR" sz="3200" dirty="0" err="1" smtClean="0"/>
              <a:t>diversify</a:t>
            </a:r>
            <a:r>
              <a:rPr lang="fr-FR" sz="3200" dirty="0" smtClean="0"/>
              <a:t> </a:t>
            </a:r>
            <a:r>
              <a:rPr lang="fr-FR" sz="3200" dirty="0" err="1" smtClean="0"/>
              <a:t>their</a:t>
            </a:r>
            <a:r>
              <a:rPr lang="fr-FR" sz="3200" dirty="0" smtClean="0"/>
              <a:t> </a:t>
            </a:r>
            <a:r>
              <a:rPr lang="fr-FR" sz="3200" dirty="0" err="1" smtClean="0"/>
              <a:t>study</a:t>
            </a:r>
            <a:r>
              <a:rPr lang="fr-FR" sz="3200" dirty="0" smtClean="0"/>
              <a:t> </a:t>
            </a:r>
            <a:r>
              <a:rPr lang="fr-FR" sz="3200" dirty="0" err="1" smtClean="0"/>
              <a:t>tools</a:t>
            </a:r>
            <a:r>
              <a:rPr lang="fr-FR" sz="3200" dirty="0" smtClean="0"/>
              <a:t> (</a:t>
            </a:r>
            <a:r>
              <a:rPr lang="fr-FR" sz="3200" dirty="0" err="1" smtClean="0"/>
              <a:t>summaries</a:t>
            </a:r>
            <a:r>
              <a:rPr lang="fr-FR" sz="3200" dirty="0" smtClean="0"/>
              <a:t>, </a:t>
            </a:r>
            <a:r>
              <a:rPr lang="fr-FR" sz="3200" dirty="0" err="1" smtClean="0"/>
              <a:t>mindmap</a:t>
            </a:r>
            <a:r>
              <a:rPr lang="fr-FR" sz="3200" dirty="0" smtClean="0"/>
              <a:t>, etc.) </a:t>
            </a:r>
            <a:r>
              <a:rPr lang="fr-FR" sz="3200" dirty="0" err="1" smtClean="0"/>
              <a:t>regarding</a:t>
            </a:r>
            <a:r>
              <a:rPr lang="fr-FR" sz="3200" dirty="0" smtClean="0"/>
              <a:t> the course </a:t>
            </a:r>
            <a:r>
              <a:rPr lang="fr-FR" sz="3200" dirty="0" err="1" smtClean="0"/>
              <a:t>handbook</a:t>
            </a:r>
            <a:r>
              <a:rPr lang="fr-FR" sz="3200" dirty="0" smtClean="0"/>
              <a:t> and the </a:t>
            </a:r>
            <a:r>
              <a:rPr lang="fr-FR" sz="3200" dirty="0" err="1" smtClean="0"/>
              <a:t>related</a:t>
            </a:r>
            <a:r>
              <a:rPr lang="fr-FR" sz="3200" dirty="0" smtClean="0"/>
              <a:t> </a:t>
            </a:r>
            <a:r>
              <a:rPr lang="fr-FR" sz="3200" dirty="0" err="1" smtClean="0"/>
              <a:t>texts</a:t>
            </a:r>
            <a:r>
              <a:rPr lang="fr-FR" sz="3200" dirty="0" smtClean="0"/>
              <a:t>; </a:t>
            </a:r>
            <a:br>
              <a:rPr lang="fr-FR" sz="3200" dirty="0" smtClean="0"/>
            </a:br>
            <a:r>
              <a:rPr lang="fr-FR" sz="3200" dirty="0" smtClean="0"/>
              <a:t>- </a:t>
            </a:r>
            <a:r>
              <a:rPr lang="fr-FR" sz="3200" dirty="0" err="1" smtClean="0"/>
              <a:t>deepen</a:t>
            </a:r>
            <a:r>
              <a:rPr lang="fr-FR" sz="3200" dirty="0" smtClean="0"/>
              <a:t> </a:t>
            </a:r>
            <a:r>
              <a:rPr lang="fr-FR" sz="3200" dirty="0" err="1" smtClean="0"/>
              <a:t>their</a:t>
            </a:r>
            <a:r>
              <a:rPr lang="fr-FR" sz="3200" dirty="0" smtClean="0"/>
              <a:t> </a:t>
            </a:r>
            <a:r>
              <a:rPr lang="fr-FR" sz="3200" dirty="0" err="1" smtClean="0"/>
              <a:t>strategies</a:t>
            </a:r>
            <a:r>
              <a:rPr lang="fr-FR" sz="3200" dirty="0" smtClean="0"/>
              <a:t> </a:t>
            </a:r>
            <a:r>
              <a:rPr lang="fr-FR" sz="3200" dirty="0" err="1" smtClean="0"/>
              <a:t>related</a:t>
            </a:r>
            <a:r>
              <a:rPr lang="fr-FR" sz="3200" dirty="0" smtClean="0"/>
              <a:t> </a:t>
            </a:r>
            <a:r>
              <a:rPr lang="fr-FR" sz="3200" dirty="0" err="1" smtClean="0"/>
              <a:t>memorizing</a:t>
            </a:r>
            <a:r>
              <a:rPr lang="fr-FR" sz="3200" dirty="0" smtClean="0"/>
              <a:t> and </a:t>
            </a:r>
            <a:r>
              <a:rPr lang="fr-FR" sz="3200" dirty="0" err="1" smtClean="0"/>
              <a:t>understanding</a:t>
            </a:r>
            <a:r>
              <a:rPr lang="fr-FR" sz="3200" dirty="0" smtClean="0"/>
              <a:t> the course.</a:t>
            </a:r>
            <a:endParaRPr lang="fr-BE" sz="3200" dirty="0"/>
          </a:p>
          <a:p>
            <a:pPr marL="0" indent="0">
              <a:buNone/>
            </a:pPr>
            <a:r>
              <a:rPr lang="fr-BE" dirty="0"/>
              <a:t/>
            </a:r>
            <a:br>
              <a:rPr lang="fr-BE" dirty="0"/>
            </a:br>
            <a:r>
              <a:rPr lang="fr-BE" dirty="0"/>
              <a:t> 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24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0717" y="129821"/>
            <a:ext cx="104881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Survey</a:t>
            </a:r>
            <a:endParaRPr lang="fr-FR" sz="2400" b="1" dirty="0">
              <a:solidFill>
                <a:schemeClr val="accent5"/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C4C4-3691-4567-ACB6-B8288675E695}" type="slidenum">
              <a:rPr lang="fr-BE" smtClean="0"/>
              <a:t>25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22233" y="423813"/>
            <a:ext cx="11412567" cy="150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effectLst/>
                <a:ea typeface="Calibri" charset="0"/>
                <a:cs typeface="Times New Roman" charset="0"/>
              </a:rPr>
              <a:t>Faculty of Applied sciences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ea typeface="Calibri" charset="0"/>
                <a:cs typeface="Times New Roman" charset="0"/>
              </a:rPr>
              <a:t>Chemistry</a:t>
            </a:r>
            <a:r>
              <a:rPr lang="en-GB" sz="2400" b="1" dirty="0" smtClean="0">
                <a:solidFill>
                  <a:schemeClr val="accent5"/>
                </a:solidFill>
                <a:ea typeface="Calibri" charset="0"/>
                <a:cs typeface="Times New Roman" charset="0"/>
              </a:rPr>
              <a:t> </a:t>
            </a:r>
            <a:r>
              <a:rPr lang="en-GB" sz="2000" dirty="0" smtClean="0">
                <a:ea typeface="Calibri" charset="0"/>
                <a:cs typeface="Times New Roman" charset="0"/>
              </a:rPr>
              <a:t>(200 First-Year students)</a:t>
            </a:r>
          </a:p>
          <a:p>
            <a:r>
              <a:rPr lang="fr-BE" sz="2000" b="1" dirty="0" err="1" smtClean="0"/>
              <a:t>Mock</a:t>
            </a:r>
            <a:r>
              <a:rPr lang="fr-BE" sz="2000" b="1" dirty="0" smtClean="0"/>
              <a:t> tests </a:t>
            </a:r>
            <a:r>
              <a:rPr lang="fr-BE" sz="2000" b="1" dirty="0" err="1" smtClean="0"/>
              <a:t>featuring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criterion-based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grading</a:t>
            </a:r>
            <a:r>
              <a:rPr lang="fr-BE" sz="2000" dirty="0" smtClean="0"/>
              <a:t>, </a:t>
            </a:r>
            <a:r>
              <a:rPr lang="fr-BE" sz="2000" b="1" dirty="0" err="1" smtClean="0"/>
              <a:t>peer</a:t>
            </a:r>
            <a:r>
              <a:rPr lang="fr-BE" sz="2000" b="1" dirty="0" smtClean="0"/>
              <a:t> and </a:t>
            </a:r>
            <a:r>
              <a:rPr lang="fr-BE" sz="2000" b="1" dirty="0" err="1" smtClean="0"/>
              <a:t>then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professor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assessment</a:t>
            </a:r>
            <a:endParaRPr lang="fr-BE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4814" y="161904"/>
            <a:ext cx="521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n°4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1364" y="2196546"/>
            <a:ext cx="568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1) </a:t>
            </a:r>
            <a:r>
              <a:rPr lang="fr-BE" dirty="0" err="1" smtClean="0"/>
              <a:t>Early</a:t>
            </a:r>
            <a:r>
              <a:rPr lang="fr-BE" dirty="0" smtClean="0"/>
              <a:t> formative </a:t>
            </a:r>
            <a:r>
              <a:rPr lang="fr-BE" dirty="0" err="1" smtClean="0"/>
              <a:t>assessment</a:t>
            </a:r>
            <a:r>
              <a:rPr lang="fr-BE" dirty="0" smtClean="0"/>
              <a:t> </a:t>
            </a:r>
            <a:r>
              <a:rPr lang="fr-BE" dirty="0" err="1" smtClean="0"/>
              <a:t>related</a:t>
            </a:r>
            <a:r>
              <a:rPr lang="fr-BE" dirty="0" smtClean="0"/>
              <a:t> to the first </a:t>
            </a:r>
            <a:r>
              <a:rPr lang="fr-BE" dirty="0" err="1" smtClean="0"/>
              <a:t>three</a:t>
            </a:r>
            <a:r>
              <a:rPr lang="fr-BE" dirty="0" smtClean="0"/>
              <a:t> </a:t>
            </a:r>
            <a:r>
              <a:rPr lang="fr-BE" dirty="0" err="1" smtClean="0"/>
              <a:t>chapters</a:t>
            </a:r>
            <a:r>
              <a:rPr lang="fr-BE" dirty="0" smtClean="0"/>
              <a:t> of the course (</a:t>
            </a:r>
            <a:r>
              <a:rPr lang="fr-BE" dirty="0" err="1" smtClean="0"/>
              <a:t>difficulty</a:t>
            </a:r>
            <a:r>
              <a:rPr lang="fr-BE" dirty="0" smtClean="0"/>
              <a:t> </a:t>
            </a:r>
            <a:r>
              <a:rPr lang="fr-BE" dirty="0" err="1" smtClean="0"/>
              <a:t>level</a:t>
            </a:r>
            <a:r>
              <a:rPr lang="fr-BE" dirty="0" smtClean="0"/>
              <a:t> </a:t>
            </a:r>
            <a:r>
              <a:rPr lang="fr-BE" dirty="0" err="1" smtClean="0"/>
              <a:t>similar</a:t>
            </a:r>
            <a:r>
              <a:rPr lang="fr-BE" dirty="0" smtClean="0"/>
              <a:t> to the exam)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411365" y="291360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2) </a:t>
            </a:r>
            <a:r>
              <a:rPr lang="fr-BE" dirty="0" err="1" smtClean="0"/>
              <a:t>Students</a:t>
            </a:r>
            <a:r>
              <a:rPr lang="fr-BE" dirty="0" smtClean="0"/>
              <a:t> </a:t>
            </a:r>
            <a:r>
              <a:rPr lang="fr-BE" dirty="0" err="1" smtClean="0"/>
              <a:t>exchanging</a:t>
            </a:r>
            <a:r>
              <a:rPr lang="fr-BE" dirty="0" smtClean="0"/>
              <a:t> copies for a first </a:t>
            </a:r>
            <a:r>
              <a:rPr lang="fr-BE" dirty="0" err="1" smtClean="0"/>
              <a:t>marking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411365" y="338127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3) Public </a:t>
            </a:r>
            <a:r>
              <a:rPr lang="fr-BE" dirty="0" err="1" smtClean="0"/>
              <a:t>debriefing</a:t>
            </a:r>
            <a:r>
              <a:rPr lang="fr-BE" dirty="0" smtClean="0"/>
              <a:t> </a:t>
            </a:r>
            <a:r>
              <a:rPr lang="fr-BE" dirty="0" err="1" smtClean="0"/>
              <a:t>involving</a:t>
            </a:r>
            <a:r>
              <a:rPr lang="fr-BE" dirty="0" smtClean="0"/>
              <a:t> the </a:t>
            </a:r>
            <a:r>
              <a:rPr lang="fr-BE" dirty="0" err="1" smtClean="0"/>
              <a:t>professor</a:t>
            </a:r>
            <a:r>
              <a:rPr lang="fr-BE" dirty="0" smtClean="0"/>
              <a:t> </a:t>
            </a:r>
            <a:r>
              <a:rPr lang="fr-BE" dirty="0" err="1" smtClean="0"/>
              <a:t>explaing</a:t>
            </a:r>
            <a:r>
              <a:rPr lang="fr-BE" dirty="0" smtClean="0"/>
              <a:t> the right </a:t>
            </a:r>
            <a:r>
              <a:rPr lang="fr-BE" dirty="0" err="1" smtClean="0"/>
              <a:t>answers</a:t>
            </a:r>
            <a:r>
              <a:rPr lang="fr-BE" dirty="0" smtClean="0"/>
              <a:t> and </a:t>
            </a:r>
            <a:r>
              <a:rPr lang="fr-BE" dirty="0" err="1" smtClean="0"/>
              <a:t>assessment</a:t>
            </a:r>
            <a:r>
              <a:rPr lang="fr-BE" dirty="0" smtClean="0"/>
              <a:t> </a:t>
            </a:r>
            <a:r>
              <a:rPr lang="fr-BE" dirty="0" err="1" smtClean="0"/>
              <a:t>criteria</a:t>
            </a:r>
            <a:r>
              <a:rPr lang="fr-BE" dirty="0" smtClean="0"/>
              <a:t> on the </a:t>
            </a:r>
            <a:r>
              <a:rPr lang="fr-BE" dirty="0" err="1" smtClean="0"/>
              <a:t>blackboard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411365" y="437972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4) </a:t>
            </a:r>
            <a:r>
              <a:rPr lang="fr-BE" dirty="0" smtClean="0"/>
              <a:t>Second </a:t>
            </a:r>
            <a:r>
              <a:rPr lang="fr-BE" dirty="0" err="1" smtClean="0"/>
              <a:t>marking</a:t>
            </a:r>
            <a:r>
              <a:rPr lang="fr-BE" dirty="0" smtClean="0"/>
              <a:t> by the </a:t>
            </a:r>
            <a:r>
              <a:rPr lang="fr-BE" dirty="0" err="1" smtClean="0"/>
              <a:t>professor</a:t>
            </a:r>
            <a:r>
              <a:rPr lang="fr-BE" dirty="0" smtClean="0"/>
              <a:t> </a:t>
            </a:r>
            <a:r>
              <a:rPr lang="fr-BE" dirty="0" err="1" smtClean="0"/>
              <a:t>himself</a:t>
            </a:r>
            <a:endParaRPr lang="fr-BE" dirty="0"/>
          </a:p>
        </p:txBody>
      </p:sp>
      <p:pic>
        <p:nvPicPr>
          <p:cNvPr id="10" name="Image 9" descr="Chimie_EVA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2889" y="2547339"/>
            <a:ext cx="4231321" cy="30963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Image 10" descr="Chimie-CorrEF(12-04-14)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112" y="5105684"/>
            <a:ext cx="1944216" cy="145816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Image 12" descr="Chimie-CorrEF(12-12-13)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2336" y="5114304"/>
            <a:ext cx="1944216" cy="1458162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4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26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89" y="3486603"/>
            <a:ext cx="4552950" cy="27336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" y="1186315"/>
            <a:ext cx="5810250" cy="46005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77" y="87539"/>
            <a:ext cx="5819775" cy="2943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717" y="129821"/>
            <a:ext cx="104881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a typeface="Calibri" charset="0"/>
                <a:cs typeface="Times New Roman" charset="0"/>
              </a:rPr>
              <a:t>Survey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621611"/>
            <a:ext cx="10515600" cy="95979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Data 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collected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from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1st-Year </a:t>
            </a:r>
            <a:r>
              <a:rPr lang="fr-F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professors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702A-3700-C942-A9CD-D697C2711482}" type="slidenum">
              <a:rPr lang="fr-FR" smtClean="0"/>
              <a:t>27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01800" y="39751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 </a:t>
            </a:r>
            <a:r>
              <a:rPr lang="en-US" dirty="0"/>
              <a:t>on the way those teachers perceived </a:t>
            </a:r>
            <a:r>
              <a:rPr lang="en-US" b="1" dirty="0" smtClean="0"/>
              <a:t>4 main </a:t>
            </a:r>
            <a:r>
              <a:rPr lang="en-US" b="1" dirty="0"/>
              <a:t>traits of the FFYP </a:t>
            </a:r>
            <a:r>
              <a:rPr lang="en-US" b="1" dirty="0" smtClean="0"/>
              <a:t>program 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the </a:t>
            </a:r>
            <a:r>
              <a:rPr lang="en-US" dirty="0" smtClean="0"/>
              <a:t>effort concentrated on </a:t>
            </a:r>
            <a:r>
              <a:rPr lang="en-US" dirty="0"/>
              <a:t>the First-Year courses ; </a:t>
            </a:r>
            <a:endParaRPr lang="en-US" dirty="0" smtClean="0"/>
          </a:p>
          <a:p>
            <a:r>
              <a:rPr lang="en-US" dirty="0" smtClean="0"/>
              <a:t>- the </a:t>
            </a:r>
            <a:r>
              <a:rPr lang="en-US" dirty="0"/>
              <a:t>individual / collective dimension of the </a:t>
            </a:r>
            <a:r>
              <a:rPr lang="en-US" dirty="0" smtClean="0"/>
              <a:t>process ; </a:t>
            </a:r>
            <a:br>
              <a:rPr lang="en-US" dirty="0" smtClean="0"/>
            </a:br>
            <a:r>
              <a:rPr lang="en-US" dirty="0" smtClean="0"/>
              <a:t>- the </a:t>
            </a:r>
            <a:r>
              <a:rPr lang="en-US" dirty="0"/>
              <a:t>« formative feedbacks and Assessment for Learning » </a:t>
            </a:r>
            <a:r>
              <a:rPr lang="en-US" dirty="0" smtClean="0"/>
              <a:t>entry ; </a:t>
            </a:r>
            <a:br>
              <a:rPr lang="en-US" dirty="0" smtClean="0"/>
            </a:br>
            <a:r>
              <a:rPr lang="en-US" dirty="0" smtClean="0"/>
              <a:t>- the </a:t>
            </a:r>
            <a:r>
              <a:rPr lang="en-US" dirty="0"/>
              <a:t>availability and help of the project </a:t>
            </a:r>
            <a:r>
              <a:rPr lang="en-US" dirty="0" smtClean="0"/>
              <a:t>advisers.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01800" y="3320111"/>
            <a:ext cx="10515600" cy="553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latin typeface="+mn-lt"/>
              </a:rPr>
              <a:t>Semi-</a:t>
            </a:r>
            <a:r>
              <a:rPr lang="fr-FR" sz="2000" b="1" dirty="0" err="1" smtClean="0">
                <a:latin typeface="+mn-lt"/>
              </a:rPr>
              <a:t>structured</a:t>
            </a:r>
            <a:r>
              <a:rPr lang="fr-FR" sz="2000" b="1" dirty="0" smtClean="0">
                <a:latin typeface="+mn-lt"/>
              </a:rPr>
              <a:t> interviews </a:t>
            </a:r>
            <a:r>
              <a:rPr lang="fr-FR" sz="2000" dirty="0" smtClean="0">
                <a:latin typeface="+mn-lt"/>
              </a:rPr>
              <a:t>lead </a:t>
            </a:r>
            <a:r>
              <a:rPr lang="fr-FR" sz="2000" dirty="0" err="1" smtClean="0">
                <a:latin typeface="+mn-lt"/>
              </a:rPr>
              <a:t>with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b="1" dirty="0" smtClean="0">
                <a:latin typeface="+mn-lt"/>
              </a:rPr>
              <a:t>19</a:t>
            </a:r>
            <a:r>
              <a:rPr lang="fr-FR" sz="2000" dirty="0" smtClean="0">
                <a:latin typeface="+mn-lt"/>
              </a:rPr>
              <a:t> participants </a:t>
            </a:r>
            <a:r>
              <a:rPr lang="fr-FR" sz="2000" dirty="0" err="1" smtClean="0">
                <a:latin typeface="+mn-lt"/>
              </a:rPr>
              <a:t>from</a:t>
            </a:r>
            <a:r>
              <a:rPr lang="fr-FR" sz="2000" dirty="0" smtClean="0">
                <a:latin typeface="+mn-lt"/>
              </a:rPr>
              <a:t> 3 </a:t>
            </a:r>
            <a:r>
              <a:rPr lang="fr-FR" sz="2000" dirty="0" err="1" smtClean="0">
                <a:latin typeface="+mn-lt"/>
              </a:rPr>
              <a:t>faculties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28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4576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focus on the First-Year courses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3832" y="1647094"/>
            <a:ext cx="10460268" cy="4937760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en-GB" sz="2000" b="1" dirty="0"/>
              <a:t>T</a:t>
            </a:r>
            <a:r>
              <a:rPr lang="en-GB" sz="2000" b="1" dirty="0" smtClean="0"/>
              <a:t>he </a:t>
            </a:r>
            <a:r>
              <a:rPr lang="en-GB" sz="2000" b="1" dirty="0"/>
              <a:t>strict focus on the First-Year teaching and learning context </a:t>
            </a:r>
            <a:r>
              <a:rPr lang="en-GB" sz="2000" b="1" dirty="0" smtClean="0"/>
              <a:t>as </a:t>
            </a:r>
            <a:r>
              <a:rPr lang="en-GB" sz="2000" b="1" dirty="0"/>
              <a:t>a federative factor </a:t>
            </a:r>
            <a:r>
              <a:rPr lang="en-GB" sz="2000" b="1" dirty="0" smtClean="0"/>
              <a:t>?</a:t>
            </a:r>
            <a:r>
              <a:rPr lang="fr-BE" sz="2000" b="1" dirty="0" smtClean="0"/>
              <a:t/>
            </a:r>
            <a:br>
              <a:rPr lang="fr-BE" sz="2000" b="1" dirty="0" smtClean="0"/>
            </a:br>
            <a:r>
              <a:rPr lang="en-GB" sz="1800" dirty="0" smtClean="0"/>
              <a:t>For most of the respondents in </a:t>
            </a:r>
            <a:r>
              <a:rPr lang="en-GB" sz="1800" dirty="0"/>
              <a:t>the </a:t>
            </a:r>
            <a:r>
              <a:rPr lang="en-GB" sz="1800" dirty="0" smtClean="0"/>
              <a:t>Faculties of Science and Applied </a:t>
            </a:r>
            <a:r>
              <a:rPr lang="en-GB" sz="1800" dirty="0"/>
              <a:t>Sciences, </a:t>
            </a:r>
            <a:r>
              <a:rPr lang="en-GB" sz="1800" dirty="0" smtClean="0"/>
              <a:t>concentrating </a:t>
            </a:r>
            <a:r>
              <a:rPr lang="en-GB" sz="1800" dirty="0"/>
              <a:t>their efforts on the First-Year courses and programs actually </a:t>
            </a:r>
            <a:r>
              <a:rPr lang="en-GB" sz="1800" dirty="0" smtClean="0"/>
              <a:t>make </a:t>
            </a:r>
            <a:r>
              <a:rPr lang="en-GB" sz="1800" dirty="0"/>
              <a:t>sense </a:t>
            </a:r>
            <a:r>
              <a:rPr lang="en-GB" sz="1800" dirty="0" smtClean="0"/>
              <a:t>:</a:t>
            </a:r>
            <a:br>
              <a:rPr lang="en-GB" sz="1800" dirty="0" smtClean="0"/>
            </a:br>
            <a:r>
              <a:rPr lang="en-GB" sz="1800" dirty="0" smtClean="0"/>
              <a:t>	</a:t>
            </a:r>
            <a:r>
              <a:rPr lang="en-GB" sz="1800" i="1" dirty="0" smtClean="0"/>
              <a:t>“</a:t>
            </a:r>
            <a:r>
              <a:rPr lang="en-GB" sz="1800" i="1" dirty="0"/>
              <a:t>it’s in the first year that we should especially look after students”, </a:t>
            </a:r>
            <a:r>
              <a:rPr lang="en-GB" sz="1800" i="1" dirty="0" smtClean="0"/>
              <a:t/>
            </a:r>
            <a:br>
              <a:rPr lang="en-GB" sz="1800" i="1" dirty="0" smtClean="0"/>
            </a:br>
            <a:r>
              <a:rPr lang="en-GB" sz="1800" i="1" dirty="0" smtClean="0"/>
              <a:t>	“</a:t>
            </a:r>
            <a:r>
              <a:rPr lang="en-GB" sz="1800" i="1" dirty="0"/>
              <a:t>interventions are much more necessary in the First-Year” </a:t>
            </a:r>
            <a:br>
              <a:rPr lang="en-GB" sz="1800" i="1" dirty="0"/>
            </a:br>
            <a:r>
              <a:rPr lang="en-GB" sz="1800" i="1" dirty="0" smtClean="0"/>
              <a:t>	“this </a:t>
            </a:r>
            <a:r>
              <a:rPr lang="en-GB" sz="1800" i="1" dirty="0"/>
              <a:t>is where we have to be the more careful</a:t>
            </a:r>
            <a:r>
              <a:rPr lang="en-GB" sz="1800" i="1" dirty="0" smtClean="0"/>
              <a:t>”</a:t>
            </a:r>
            <a:br>
              <a:rPr lang="en-GB" sz="1800" i="1" dirty="0" smtClean="0"/>
            </a:br>
            <a:r>
              <a:rPr lang="en-GB" sz="1800" i="1" dirty="0" smtClean="0"/>
              <a:t>	“this is where the main problems are”</a:t>
            </a:r>
            <a:r>
              <a:rPr lang="mr-IN" sz="1800" i="1" dirty="0" smtClean="0"/>
              <a:t>…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BUT : since students empowerment is to be supported at this stage, more autonomy is expected afterwards</a:t>
            </a:r>
            <a:br>
              <a:rPr lang="nl-BE" sz="1800" dirty="0" smtClean="0"/>
            </a:br>
            <a:r>
              <a:rPr lang="nl-BE" sz="1800" dirty="0" smtClean="0"/>
              <a:t>	</a:t>
            </a:r>
            <a:r>
              <a:rPr lang="nl-BE" sz="1800" i="1" dirty="0" smtClean="0"/>
              <a:t>“since we provided them with the needed tools during the First-Year”</a:t>
            </a:r>
            <a:br>
              <a:rPr lang="nl-BE" sz="1800" i="1" dirty="0" smtClean="0"/>
            </a:br>
            <a:r>
              <a:rPr lang="nl-BE" sz="1800" i="1" dirty="0" smtClean="0"/>
              <a:t>	“they do not need our close assistance during the following year”</a:t>
            </a:r>
            <a:endParaRPr lang="fr-BE" sz="1800" i="1" dirty="0"/>
          </a:p>
          <a:p>
            <a:r>
              <a:rPr lang="en-GB" sz="2000" dirty="0"/>
              <a:t>P</a:t>
            </a:r>
            <a:r>
              <a:rPr lang="en-GB" sz="2000" dirty="0" smtClean="0"/>
              <a:t>rofessors justifying the </a:t>
            </a:r>
            <a:r>
              <a:rPr lang="en-GB" sz="2000" dirty="0"/>
              <a:t>importance to focus on the First-Year </a:t>
            </a:r>
            <a:r>
              <a:rPr lang="en-GB" sz="2000" b="1" dirty="0"/>
              <a:t>according to </a:t>
            </a:r>
            <a:r>
              <a:rPr lang="en-GB" sz="2000" b="1" dirty="0" smtClean="0"/>
              <a:t>essential </a:t>
            </a:r>
            <a:r>
              <a:rPr lang="en-GB" sz="2000" b="1" dirty="0"/>
              <a:t>points </a:t>
            </a:r>
            <a:r>
              <a:rPr lang="en-GB" sz="2000" b="1" dirty="0" smtClean="0"/>
              <a:t>stressed in the </a:t>
            </a:r>
            <a:r>
              <a:rPr lang="en-GB" sz="2000" b="1" dirty="0"/>
              <a:t>literature </a:t>
            </a:r>
            <a:r>
              <a:rPr lang="en-GB" sz="2000" b="1" dirty="0" smtClean="0"/>
              <a:t>on FYE</a:t>
            </a:r>
            <a:r>
              <a:rPr lang="en-GB" sz="2000" dirty="0" smtClean="0"/>
              <a:t> : </a:t>
            </a:r>
            <a:br>
              <a:rPr lang="en-GB" sz="2000" dirty="0" smtClean="0"/>
            </a:br>
            <a:r>
              <a:rPr lang="en-GB" sz="2000" dirty="0" smtClean="0"/>
              <a:t>- </a:t>
            </a:r>
            <a:r>
              <a:rPr lang="en-GB" sz="1800" dirty="0" smtClean="0"/>
              <a:t>the </a:t>
            </a:r>
            <a:r>
              <a:rPr lang="en-GB" sz="1800" dirty="0"/>
              <a:t>difficulties related to the transition from secondary school to university and the notion of academic integration </a:t>
            </a:r>
            <a:r>
              <a:rPr lang="en-GB" sz="1800" dirty="0" smtClean="0"/>
              <a:t>(</a:t>
            </a:r>
            <a:r>
              <a:rPr lang="en-GB" sz="1800" dirty="0"/>
              <a:t>Tinto, </a:t>
            </a:r>
            <a:r>
              <a:rPr lang="en-GB" sz="1800" dirty="0" smtClean="0"/>
              <a:t>2012) </a:t>
            </a:r>
            <a:r>
              <a:rPr lang="en-GB" sz="1800" dirty="0" smtClean="0">
                <a:sym typeface="Wingdings"/>
              </a:rPr>
              <a:t> </a:t>
            </a:r>
            <a:r>
              <a:rPr lang="en-GB" sz="1800" dirty="0" smtClean="0"/>
              <a:t>5 X</a:t>
            </a:r>
            <a:br>
              <a:rPr lang="en-GB" sz="1800" dirty="0" smtClean="0"/>
            </a:br>
            <a:r>
              <a:rPr lang="en-GB" sz="1800" dirty="0" smtClean="0"/>
              <a:t>- the </a:t>
            </a:r>
            <a:r>
              <a:rPr lang="en-GB" sz="1800" dirty="0"/>
              <a:t>need to support the autonomy or the empowerment of the freshmen (</a:t>
            </a:r>
            <a:r>
              <a:rPr lang="en-GB" sz="1800" dirty="0" err="1"/>
              <a:t>Bovill</a:t>
            </a:r>
            <a:r>
              <a:rPr lang="en-GB" sz="1800" dirty="0"/>
              <a:t> et al, </a:t>
            </a:r>
            <a:r>
              <a:rPr lang="en-GB" sz="1800" dirty="0" smtClean="0"/>
              <a:t>2008) </a:t>
            </a:r>
            <a:r>
              <a:rPr lang="en-GB" sz="1800" dirty="0" smtClean="0">
                <a:sym typeface="Wingdings"/>
              </a:rPr>
              <a:t> 5 X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- respondents spontaneously relating </a:t>
            </a:r>
            <a:r>
              <a:rPr lang="en-GB" sz="1800" dirty="0"/>
              <a:t>their </a:t>
            </a:r>
            <a:r>
              <a:rPr lang="en-GB" sz="1800" dirty="0" err="1"/>
              <a:t>A</a:t>
            </a:r>
            <a:r>
              <a:rPr lang="en-GB" sz="1800" i="1" dirty="0" err="1"/>
              <a:t>f</a:t>
            </a:r>
            <a:r>
              <a:rPr lang="en-GB" sz="1800" dirty="0" err="1"/>
              <a:t>L</a:t>
            </a:r>
            <a:r>
              <a:rPr lang="en-GB" sz="1800" dirty="0"/>
              <a:t> practices in the First-Year to various aspects of </a:t>
            </a:r>
            <a:r>
              <a:rPr lang="en-GB" sz="1800" dirty="0" err="1" smtClean="0"/>
              <a:t>Nicol’s</a:t>
            </a:r>
            <a:r>
              <a:rPr lang="en-GB" sz="1800" dirty="0" smtClean="0"/>
              <a:t> framework (attention paid to reflective </a:t>
            </a:r>
            <a:r>
              <a:rPr lang="en-GB" sz="1800" dirty="0"/>
              <a:t>or self-assessment dimension, </a:t>
            </a:r>
            <a:r>
              <a:rPr lang="en-GB" sz="1800" dirty="0" smtClean="0"/>
              <a:t>involving peers, direct contacts…)</a:t>
            </a:r>
            <a:endParaRPr lang="en-GB" sz="18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8119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29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6738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individual / collective dimension of the process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3832" y="1608994"/>
            <a:ext cx="10599968" cy="4937760"/>
          </a:xfrm>
        </p:spPr>
        <p:txBody>
          <a:bodyPr>
            <a:normAutofit fontScale="85000" lnSpcReduction="20000"/>
          </a:bodyPr>
          <a:lstStyle/>
          <a:p>
            <a:r>
              <a:rPr lang="nl-BE" sz="2100" dirty="0" smtClean="0"/>
              <a:t>Many respondents insisting on </a:t>
            </a:r>
            <a:r>
              <a:rPr lang="en-GB" sz="2100" b="1" dirty="0" smtClean="0"/>
              <a:t>the </a:t>
            </a:r>
            <a:r>
              <a:rPr lang="en-GB" sz="2100" b="1" dirty="0"/>
              <a:t>diverse richness of the plenary sessions </a:t>
            </a:r>
            <a:r>
              <a:rPr lang="en-GB" sz="2100" dirty="0"/>
              <a:t>and their contents </a:t>
            </a:r>
            <a:r>
              <a:rPr lang="en-US" sz="2100" dirty="0"/>
              <a:t>allowing 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see what is done locally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i="1" dirty="0" smtClean="0"/>
              <a:t>“</a:t>
            </a:r>
            <a:r>
              <a:rPr lang="en-GB" sz="2000" i="1" dirty="0"/>
              <a:t>in the other </a:t>
            </a:r>
            <a:r>
              <a:rPr lang="en-GB" sz="2000" i="1" dirty="0" smtClean="0"/>
              <a:t>courses or by </a:t>
            </a:r>
            <a:r>
              <a:rPr lang="en-GB" sz="2000" i="1" dirty="0"/>
              <a:t>the colleagues</a:t>
            </a:r>
            <a:r>
              <a:rPr lang="en-GB" sz="2000" i="1" dirty="0" smtClean="0"/>
              <a:t>”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</a:t>
            </a:r>
            <a:r>
              <a:rPr lang="en-GB" sz="2000" dirty="0"/>
              <a:t>or from a more holistic or collegial perspective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i="1" dirty="0" smtClean="0"/>
              <a:t>“</a:t>
            </a:r>
            <a:r>
              <a:rPr lang="en-GB" sz="2000" i="1" dirty="0"/>
              <a:t>it allows to have a global view”, 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i="1" dirty="0" smtClean="0"/>
              <a:t>	“</a:t>
            </a:r>
            <a:r>
              <a:rPr lang="en-GB" sz="2000" i="1" dirty="0"/>
              <a:t>the plenary sessions are the very first opportunity to discuss about </a:t>
            </a:r>
            <a:r>
              <a:rPr lang="en-GB" sz="2000" i="1" dirty="0" smtClean="0"/>
              <a:t>everything </a:t>
            </a:r>
            <a:r>
              <a:rPr lang="en-GB" sz="2000" i="1" dirty="0"/>
              <a:t>which is done </a:t>
            </a:r>
            <a:r>
              <a:rPr lang="en-GB" sz="2000" i="1" dirty="0" smtClean="0"/>
              <a:t>in 	First-Year </a:t>
            </a:r>
            <a:r>
              <a:rPr lang="en-GB" sz="2000" i="1" dirty="0"/>
              <a:t>courses</a:t>
            </a:r>
            <a:r>
              <a:rPr lang="en-GB" sz="2000" i="1" dirty="0" smtClean="0"/>
              <a:t>”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to </a:t>
            </a:r>
            <a:r>
              <a:rPr lang="en-GB" sz="2000" dirty="0"/>
              <a:t>exchange with each other about teaching approaches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i="1" dirty="0" smtClean="0"/>
              <a:t>“</a:t>
            </a:r>
            <a:r>
              <a:rPr lang="en-GB" sz="2000" i="1" dirty="0"/>
              <a:t>good to have the point of view of our </a:t>
            </a:r>
            <a:r>
              <a:rPr lang="en-GB" sz="2000" i="1" dirty="0" smtClean="0"/>
              <a:t>colleagues”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to </a:t>
            </a:r>
            <a:r>
              <a:rPr lang="en-GB" sz="2000" dirty="0"/>
              <a:t>get theoretical inputs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i="1" dirty="0" smtClean="0"/>
              <a:t>“</a:t>
            </a:r>
            <a:r>
              <a:rPr lang="en-GB" sz="2000" i="1" dirty="0"/>
              <a:t>happy to hear the presentation of the theoretical framework during these meetings</a:t>
            </a:r>
            <a:r>
              <a:rPr lang="en-GB" sz="2000" i="1" dirty="0" smtClean="0"/>
              <a:t>”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>
                <a:sym typeface="Wingdings"/>
              </a:rPr>
              <a:t> </a:t>
            </a:r>
            <a:r>
              <a:rPr lang="en-GB" sz="2000" dirty="0" smtClean="0"/>
              <a:t>Positive </a:t>
            </a:r>
            <a:r>
              <a:rPr lang="en-GB" sz="2000" dirty="0"/>
              <a:t>comments toward the idea, even in the only </a:t>
            </a:r>
            <a:r>
              <a:rPr lang="en-GB" sz="2000" dirty="0" smtClean="0"/>
              <a:t>faculty </a:t>
            </a:r>
            <a:r>
              <a:rPr lang="en-GB" sz="2000" dirty="0"/>
              <a:t>where those plenary sessions did not </a:t>
            </a:r>
            <a:r>
              <a:rPr lang="en-GB" sz="2000" dirty="0" smtClean="0"/>
              <a:t>happen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/>
              <a:t>“it could have been a positive </a:t>
            </a:r>
            <a:r>
              <a:rPr lang="en-GB" sz="2000" i="1" dirty="0" smtClean="0"/>
              <a:t>aspect to discover </a:t>
            </a:r>
            <a:r>
              <a:rPr lang="en-GB" sz="2000" i="1" dirty="0"/>
              <a:t>what learning devices are used in other </a:t>
            </a:r>
            <a:r>
              <a:rPr lang="en-GB" sz="2000" i="1" dirty="0" smtClean="0"/>
              <a:t>courses</a:t>
            </a:r>
            <a:r>
              <a:rPr lang="en-GB" sz="2000" i="1" dirty="0"/>
              <a:t>”</a:t>
            </a:r>
            <a:br>
              <a:rPr lang="en-GB" sz="2000" i="1" dirty="0"/>
            </a:br>
            <a:r>
              <a:rPr lang="en-GB" sz="2000" i="1" dirty="0"/>
              <a:t>	“this kind of interactions would have allowed to bring something more : exchanges between colleagues </a:t>
            </a:r>
            <a:r>
              <a:rPr lang="en-GB" sz="2000" i="1" dirty="0" smtClean="0"/>
              <a:t>	and 	some </a:t>
            </a:r>
            <a:r>
              <a:rPr lang="en-GB" sz="2000" i="1" dirty="0"/>
              <a:t>kind of </a:t>
            </a:r>
            <a:r>
              <a:rPr lang="en-GB" sz="2000" i="1" dirty="0" smtClean="0"/>
              <a:t>recognition </a:t>
            </a:r>
            <a:r>
              <a:rPr lang="en-GB" sz="2000" i="1" dirty="0"/>
              <a:t>of </a:t>
            </a:r>
            <a:r>
              <a:rPr lang="en-GB" sz="2000" i="1" dirty="0" smtClean="0"/>
              <a:t>the </a:t>
            </a:r>
            <a:r>
              <a:rPr lang="en-GB" sz="2000" i="1" dirty="0"/>
              <a:t>difficulties experienced by all of us”</a:t>
            </a:r>
            <a:endParaRPr lang="en-GB" sz="2000" i="1" dirty="0" smtClean="0"/>
          </a:p>
          <a:p>
            <a:r>
              <a:rPr lang="en-GB" sz="2000" dirty="0" smtClean="0"/>
              <a:t> BUT : </a:t>
            </a:r>
            <a:r>
              <a:rPr lang="en-GB" sz="2000" b="1" dirty="0" smtClean="0"/>
              <a:t>reservations </a:t>
            </a:r>
            <a:r>
              <a:rPr lang="en-GB" sz="2000" b="1" dirty="0"/>
              <a:t>about </a:t>
            </a:r>
            <a:r>
              <a:rPr lang="en-GB" sz="2000" b="1" dirty="0" smtClean="0"/>
              <a:t>the </a:t>
            </a:r>
            <a:r>
              <a:rPr lang="en-GB" sz="2000" b="1" dirty="0"/>
              <a:t>constant efficiency </a:t>
            </a:r>
            <a:r>
              <a:rPr lang="en-GB" sz="2000" dirty="0" smtClean="0"/>
              <a:t>of those collective moments </a:t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i="1" dirty="0" smtClean="0"/>
              <a:t>“</a:t>
            </a:r>
            <a:r>
              <a:rPr lang="en-GB" sz="2000" i="1" dirty="0"/>
              <a:t>the plenary meetings were less focused and could digress at times” 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i="1" dirty="0" smtClean="0"/>
              <a:t>	“</a:t>
            </a:r>
            <a:r>
              <a:rPr lang="en-GB" sz="2000" i="1" dirty="0"/>
              <a:t>more a place for exchange among professors than an opportunity to solve </a:t>
            </a:r>
            <a:r>
              <a:rPr lang="en-GB" sz="2000" i="1" dirty="0" smtClean="0"/>
              <a:t>problems”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or about their </a:t>
            </a:r>
            <a:r>
              <a:rPr lang="en-GB" sz="2000" dirty="0"/>
              <a:t>frequency as time-consuming activities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2000" i="1" dirty="0" smtClean="0"/>
              <a:t>“</a:t>
            </a:r>
            <a:r>
              <a:rPr lang="en-GB" sz="2000" i="1" dirty="0"/>
              <a:t>the most important thing here is that we were working together on a project, so there’s no need for </a:t>
            </a:r>
            <a:r>
              <a:rPr lang="en-GB" sz="2000" i="1" dirty="0" smtClean="0"/>
              <a:t>	that </a:t>
            </a:r>
            <a:r>
              <a:rPr lang="en-GB" sz="2000" i="1" dirty="0"/>
              <a:t>many meetings if </a:t>
            </a:r>
            <a:r>
              <a:rPr lang="en-GB" sz="2000" i="1" dirty="0" smtClean="0"/>
              <a:t>we </a:t>
            </a:r>
            <a:r>
              <a:rPr lang="en-GB" sz="2000" i="1" dirty="0"/>
              <a:t>go on </a:t>
            </a:r>
            <a:r>
              <a:rPr lang="en-GB" sz="2000" i="1" dirty="0" smtClean="0"/>
              <a:t>with it”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>
                <a:sym typeface="Wingdings"/>
              </a:rPr>
              <a:t> </a:t>
            </a:r>
            <a:r>
              <a:rPr lang="en-GB" sz="2000" dirty="0" smtClean="0"/>
              <a:t>Same </a:t>
            </a:r>
            <a:r>
              <a:rPr lang="en-GB" sz="2000" dirty="0"/>
              <a:t>argument of the lack of time </a:t>
            </a:r>
            <a:r>
              <a:rPr lang="en-GB" sz="2000" dirty="0" smtClean="0"/>
              <a:t>prevalent </a:t>
            </a:r>
            <a:r>
              <a:rPr lang="en-GB" sz="2000" dirty="0"/>
              <a:t>in the decision not to organise this kind of sessions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i="1" dirty="0"/>
              <a:t>“exchange can bring a lot in the field of education, but the collective dimension was not further </a:t>
            </a:r>
            <a:r>
              <a:rPr lang="en-GB" sz="2000" i="1" dirty="0" smtClean="0"/>
              <a:t>	developed </a:t>
            </a:r>
            <a:r>
              <a:rPr lang="en-GB" sz="2000" i="1" dirty="0"/>
              <a:t>due to the lack of </a:t>
            </a:r>
            <a:r>
              <a:rPr lang="en-GB" sz="2000" i="1" dirty="0" smtClean="0"/>
              <a:t>available time </a:t>
            </a:r>
            <a:r>
              <a:rPr lang="en-GB" sz="2000" i="1" dirty="0"/>
              <a:t>for both professors and </a:t>
            </a:r>
            <a:r>
              <a:rPr lang="en-GB" sz="2000" i="1" dirty="0" smtClean="0"/>
              <a:t>assistants”</a:t>
            </a:r>
            <a:endParaRPr lang="fr-FR" sz="2000" i="1" dirty="0"/>
          </a:p>
          <a:p>
            <a:endParaRPr lang="fr-FR" sz="20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9822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Feedback First-</a:t>
            </a:r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Year</a:t>
            </a:r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Project: final goals 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3832" y="1748694"/>
            <a:ext cx="10218968" cy="4937760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fr-BE" sz="2000" b="1" dirty="0" smtClean="0"/>
              <a:t>General objective </a:t>
            </a:r>
            <a:r>
              <a:rPr lang="fr-BE" sz="2000" dirty="0"/>
              <a:t>: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1800" dirty="0" err="1" smtClean="0"/>
              <a:t>develop</a:t>
            </a:r>
            <a:r>
              <a:rPr lang="fr-BE" sz="1800" dirty="0" smtClean="0"/>
              <a:t> and </a:t>
            </a:r>
            <a:r>
              <a:rPr lang="fr-BE" sz="1800" dirty="0" err="1" smtClean="0"/>
              <a:t>integrate</a:t>
            </a:r>
            <a:r>
              <a:rPr lang="fr-BE" sz="1800" dirty="0" smtClean="0"/>
              <a:t> relevant formative feedback practices for First-</a:t>
            </a:r>
            <a:r>
              <a:rPr lang="fr-BE" sz="1800" dirty="0" err="1" smtClean="0"/>
              <a:t>Year</a:t>
            </a:r>
            <a:r>
              <a:rPr lang="fr-BE" sz="1800" dirty="0" smtClean="0"/>
              <a:t> courses of the </a:t>
            </a:r>
            <a:r>
              <a:rPr lang="fr-BE" sz="1800" dirty="0" err="1" smtClean="0"/>
              <a:t>same</a:t>
            </a:r>
            <a:r>
              <a:rPr lang="fr-BE" sz="1800" dirty="0" smtClean="0"/>
              <a:t> programmes</a:t>
            </a:r>
            <a:endParaRPr lang="fr-BE" sz="18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  <a:p>
            <a:pPr>
              <a:buClr>
                <a:schemeClr val="accent5"/>
              </a:buClr>
            </a:pPr>
            <a:r>
              <a:rPr lang="fr-BE" sz="2000" b="1" dirty="0" err="1" smtClean="0"/>
              <a:t>Benefits</a:t>
            </a:r>
            <a:r>
              <a:rPr lang="fr-BE" sz="2000" b="1" dirty="0" smtClean="0"/>
              <a:t> for First-</a:t>
            </a:r>
            <a:r>
              <a:rPr lang="fr-BE" sz="2000" b="1" dirty="0" err="1" smtClean="0"/>
              <a:t>Year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students</a:t>
            </a:r>
            <a:r>
              <a:rPr lang="fr-BE" sz="2000" b="1" dirty="0" smtClean="0"/>
              <a:t> </a:t>
            </a:r>
            <a:r>
              <a:rPr lang="fr-BE" sz="2000" dirty="0" smtClean="0"/>
              <a:t>:</a:t>
            </a:r>
            <a:endParaRPr lang="fr-BE" sz="2000" dirty="0"/>
          </a:p>
          <a:p>
            <a:pPr marL="0" indent="0">
              <a:buClr>
                <a:srgbClr val="92D050"/>
              </a:buClr>
              <a:buNone/>
            </a:pPr>
            <a:r>
              <a:rPr lang="fr-BE" sz="1800" dirty="0"/>
              <a:t>adaptation </a:t>
            </a:r>
            <a:r>
              <a:rPr lang="fr-BE" sz="1800" dirty="0" smtClean="0"/>
              <a:t>to </a:t>
            </a:r>
            <a:r>
              <a:rPr lang="fr-BE" sz="1800" dirty="0" err="1" smtClean="0"/>
              <a:t>college</a:t>
            </a:r>
            <a:r>
              <a:rPr lang="fr-BE" sz="1800" dirty="0" smtClean="0"/>
              <a:t> expectations or </a:t>
            </a:r>
            <a:r>
              <a:rPr lang="fr-BE" sz="1800" dirty="0" err="1" smtClean="0"/>
              <a:t>requirements</a:t>
            </a:r>
            <a:r>
              <a:rPr lang="fr-BE" sz="1800" dirty="0" smtClean="0"/>
              <a:t>, </a:t>
            </a:r>
            <a:r>
              <a:rPr lang="fr-BE" sz="1800" dirty="0" err="1" smtClean="0"/>
              <a:t>forstering</a:t>
            </a:r>
            <a:r>
              <a:rPr lang="fr-BE" sz="1800" dirty="0" smtClean="0"/>
              <a:t> </a:t>
            </a:r>
            <a:r>
              <a:rPr lang="fr-BE" sz="1800" dirty="0" err="1" smtClean="0"/>
              <a:t>freshmen’s</a:t>
            </a:r>
            <a:r>
              <a:rPr lang="fr-BE" sz="1800" dirty="0" smtClean="0"/>
              <a:t> </a:t>
            </a:r>
            <a:r>
              <a:rPr lang="fr-BE" sz="1800" dirty="0" err="1" smtClean="0"/>
              <a:t>abilities</a:t>
            </a:r>
            <a:r>
              <a:rPr lang="fr-BE" sz="1800" dirty="0" smtClean="0"/>
              <a:t> to self-</a:t>
            </a:r>
            <a:r>
              <a:rPr lang="fr-BE" sz="1800" dirty="0" err="1" smtClean="0"/>
              <a:t>regulate</a:t>
            </a:r>
            <a:r>
              <a:rPr lang="fr-BE" sz="1800" dirty="0" smtClean="0"/>
              <a:t> / </a:t>
            </a:r>
            <a:r>
              <a:rPr lang="fr-BE" sz="1800" dirty="0" err="1" smtClean="0"/>
              <a:t>adjust</a:t>
            </a:r>
            <a:r>
              <a:rPr lang="fr-BE" sz="1800" dirty="0" smtClean="0"/>
              <a:t> </a:t>
            </a:r>
            <a:r>
              <a:rPr lang="fr-BE" sz="1800" dirty="0" err="1" smtClean="0"/>
              <a:t>earlier</a:t>
            </a:r>
            <a:r>
              <a:rPr lang="fr-BE" sz="1800" dirty="0" smtClean="0"/>
              <a:t> and </a:t>
            </a:r>
            <a:r>
              <a:rPr lang="fr-BE" sz="1800" dirty="0" err="1" smtClean="0"/>
              <a:t>empowerment</a:t>
            </a:r>
            <a:r>
              <a:rPr lang="fr-BE" sz="1800" dirty="0" smtClean="0"/>
              <a:t> </a:t>
            </a:r>
            <a:endParaRPr lang="fr-BE" sz="18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  <a:p>
            <a:pPr>
              <a:buClr>
                <a:schemeClr val="accent5"/>
              </a:buClr>
            </a:pPr>
            <a:r>
              <a:rPr lang="fr-BE" sz="2000" b="1" dirty="0" err="1"/>
              <a:t>Benefits</a:t>
            </a:r>
            <a:r>
              <a:rPr lang="fr-BE" sz="2000" b="1" dirty="0"/>
              <a:t> for First-</a:t>
            </a:r>
            <a:r>
              <a:rPr lang="fr-BE" sz="2000" b="1" dirty="0" err="1"/>
              <a:t>Year</a:t>
            </a:r>
            <a:r>
              <a:rPr lang="fr-BE" sz="2000" b="1" dirty="0"/>
              <a:t> </a:t>
            </a:r>
            <a:r>
              <a:rPr lang="fr-BE" sz="2000" b="1" dirty="0" err="1" smtClean="0"/>
              <a:t>professors</a:t>
            </a:r>
            <a:r>
              <a:rPr lang="fr-BE" sz="2000" b="1" dirty="0" smtClean="0"/>
              <a:t> </a:t>
            </a:r>
            <a:r>
              <a:rPr lang="fr-BE" sz="2000" dirty="0" smtClean="0"/>
              <a:t>: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1800" dirty="0" err="1" smtClean="0"/>
              <a:t>maximizing</a:t>
            </a:r>
            <a:r>
              <a:rPr lang="fr-BE" sz="1800" dirty="0" smtClean="0"/>
              <a:t> the </a:t>
            </a:r>
            <a:r>
              <a:rPr lang="fr-BE" sz="1800" dirty="0" err="1" smtClean="0"/>
              <a:t>pedagogical</a:t>
            </a:r>
            <a:r>
              <a:rPr lang="fr-BE" sz="1800" dirty="0" smtClean="0"/>
              <a:t> </a:t>
            </a:r>
            <a:r>
              <a:rPr lang="fr-BE" sz="1800" dirty="0" err="1" smtClean="0"/>
              <a:t>quality</a:t>
            </a:r>
            <a:r>
              <a:rPr lang="fr-BE" sz="1800" dirty="0" smtClean="0"/>
              <a:t> of the </a:t>
            </a:r>
            <a:r>
              <a:rPr lang="fr-BE" sz="1800" dirty="0" err="1" smtClean="0"/>
              <a:t>individual</a:t>
            </a:r>
            <a:r>
              <a:rPr lang="fr-BE" sz="1800" dirty="0" smtClean="0"/>
              <a:t> and collective </a:t>
            </a:r>
            <a:r>
              <a:rPr lang="fr-BE" sz="1800" dirty="0" err="1" smtClean="0"/>
              <a:t>offer</a:t>
            </a:r>
            <a:r>
              <a:rPr lang="fr-BE" sz="1800" dirty="0" smtClean="0"/>
              <a:t> of course designs in the </a:t>
            </a:r>
            <a:r>
              <a:rPr lang="fr-BE" sz="1800" dirty="0" err="1" smtClean="0"/>
              <a:t>involved</a:t>
            </a:r>
            <a:r>
              <a:rPr lang="fr-BE" sz="1800" dirty="0" smtClean="0"/>
              <a:t> programmes</a:t>
            </a:r>
            <a:endParaRPr lang="fr-BE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A0AE-A1EB-42F9-8B92-969386B0050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30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6738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individual / collective dimension of the process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3832" y="1634394"/>
            <a:ext cx="10599968" cy="4937760"/>
          </a:xfrm>
        </p:spPr>
        <p:txBody>
          <a:bodyPr>
            <a:normAutofit/>
          </a:bodyPr>
          <a:lstStyle/>
          <a:p>
            <a:r>
              <a:rPr lang="en-GB" sz="2000" dirty="0"/>
              <a:t>Usefulness of the plenary sessions </a:t>
            </a:r>
            <a:r>
              <a:rPr lang="en-GB" sz="2000" b="1" dirty="0"/>
              <a:t>to catch new ideas from colleagues and be inspired by them </a:t>
            </a:r>
            <a:r>
              <a:rPr lang="en-GB" sz="1900" b="1" dirty="0" smtClean="0"/>
              <a:t/>
            </a:r>
            <a:br>
              <a:rPr lang="en-GB" sz="1900" b="1" dirty="0" smtClean="0"/>
            </a:br>
            <a:r>
              <a:rPr lang="en-GB" sz="1900" b="1" dirty="0" smtClean="0"/>
              <a:t>	</a:t>
            </a:r>
            <a:r>
              <a:rPr lang="en-GB" sz="1700" i="1" dirty="0" smtClean="0"/>
              <a:t>“ </a:t>
            </a:r>
            <a:r>
              <a:rPr lang="fr-FR" sz="1700" i="1" dirty="0" smtClean="0"/>
              <a:t>the </a:t>
            </a:r>
            <a:r>
              <a:rPr lang="fr-FR" sz="1700" i="1" dirty="0" err="1"/>
              <a:t>plenary</a:t>
            </a:r>
            <a:r>
              <a:rPr lang="fr-FR" sz="1700" i="1" dirty="0"/>
              <a:t> sessions </a:t>
            </a:r>
            <a:r>
              <a:rPr lang="fr-FR" sz="1700" i="1" dirty="0" err="1"/>
              <a:t>allow</a:t>
            </a:r>
            <a:r>
              <a:rPr lang="fr-FR" sz="1700" i="1" dirty="0"/>
              <a:t> to </a:t>
            </a:r>
            <a:r>
              <a:rPr lang="fr-FR" sz="1700" i="1" dirty="0" err="1"/>
              <a:t>see</a:t>
            </a:r>
            <a:r>
              <a:rPr lang="fr-FR" sz="1700" i="1" dirty="0"/>
              <a:t> / know </a:t>
            </a:r>
            <a:r>
              <a:rPr lang="fr-FR" sz="1700" i="1" dirty="0" err="1"/>
              <a:t>what</a:t>
            </a:r>
            <a:r>
              <a:rPr lang="fr-FR" sz="1700" i="1" dirty="0"/>
              <a:t> the </a:t>
            </a:r>
            <a:r>
              <a:rPr lang="fr-FR" sz="1700" i="1" dirty="0" err="1"/>
              <a:t>others</a:t>
            </a:r>
            <a:r>
              <a:rPr lang="fr-FR" sz="1700" i="1" dirty="0"/>
              <a:t> </a:t>
            </a:r>
            <a:r>
              <a:rPr lang="fr-FR" sz="1700" i="1" dirty="0" smtClean="0"/>
              <a:t>do</a:t>
            </a:r>
            <a:r>
              <a:rPr lang="en-GB" sz="1700" i="1" dirty="0"/>
              <a:t> “ </a:t>
            </a:r>
            <a:r>
              <a:rPr lang="fr-FR" sz="1700" i="1" dirty="0"/>
              <a:t/>
            </a:r>
            <a:br>
              <a:rPr lang="fr-FR" sz="1700" i="1" dirty="0"/>
            </a:br>
            <a:r>
              <a:rPr lang="fr-FR" sz="1700" i="1" dirty="0" smtClean="0"/>
              <a:t>	</a:t>
            </a:r>
            <a:r>
              <a:rPr lang="en-GB" sz="1700" i="1" dirty="0" smtClean="0"/>
              <a:t>“ those </a:t>
            </a:r>
            <a:r>
              <a:rPr lang="en-GB" sz="1700" i="1" dirty="0"/>
              <a:t>meetings are places where we can discover ideas</a:t>
            </a:r>
            <a:r>
              <a:rPr lang="en-GB" sz="1700" i="1" dirty="0" smtClean="0"/>
              <a:t>”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>
                <a:sym typeface="Wingdings"/>
              </a:rPr>
              <a:t></a:t>
            </a:r>
            <a:r>
              <a:rPr lang="fr-FR" sz="2000" dirty="0" smtClean="0"/>
              <a:t> a</a:t>
            </a:r>
            <a:r>
              <a:rPr lang="en-GB" sz="2000" dirty="0" smtClean="0"/>
              <a:t>n expectation of the FFYP team that teachers would </a:t>
            </a:r>
            <a:r>
              <a:rPr lang="en-GB" sz="2000" dirty="0"/>
              <a:t>influence each other to some </a:t>
            </a:r>
            <a:r>
              <a:rPr lang="en-GB" sz="2000" dirty="0" smtClean="0"/>
              <a:t>extent, thus making </a:t>
            </a:r>
            <a:r>
              <a:rPr lang="en-GB" sz="2000" dirty="0"/>
              <a:t>their bets on </a:t>
            </a:r>
            <a:r>
              <a:rPr lang="en-GB" sz="2000" dirty="0" smtClean="0"/>
              <a:t>a </a:t>
            </a:r>
            <a:r>
              <a:rPr lang="en-GB" sz="2000" b="1" dirty="0"/>
              <a:t>“snowball </a:t>
            </a:r>
            <a:r>
              <a:rPr lang="en-GB" sz="2000" b="1" dirty="0" smtClean="0"/>
              <a:t>effect”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</a:t>
            </a:r>
            <a:r>
              <a:rPr lang="en-GB" sz="1700" i="1" dirty="0" smtClean="0"/>
              <a:t>“sustaining </a:t>
            </a:r>
            <a:r>
              <a:rPr lang="en-GB" sz="1700" i="1" dirty="0"/>
              <a:t>this kind of plenary meetings in order to see what is done in similar courses </a:t>
            </a:r>
            <a:r>
              <a:rPr lang="en-GB" sz="1700" i="1" dirty="0" smtClean="0"/>
              <a:t>could </a:t>
            </a:r>
            <a:r>
              <a:rPr lang="en-GB" sz="1700" i="1" dirty="0"/>
              <a:t>be interesting </a:t>
            </a:r>
            <a:r>
              <a:rPr lang="en-GB" sz="1700" i="1" dirty="0" smtClean="0"/>
              <a:t>	for </a:t>
            </a:r>
            <a:r>
              <a:rPr lang="en-GB" sz="1700" i="1" dirty="0"/>
              <a:t>new faculties</a:t>
            </a:r>
            <a:r>
              <a:rPr lang="en-GB" sz="1700" i="1" dirty="0" smtClean="0"/>
              <a:t>”</a:t>
            </a:r>
            <a:br>
              <a:rPr lang="en-GB" sz="1700" i="1" dirty="0" smtClean="0"/>
            </a:br>
            <a:r>
              <a:rPr lang="en-GB" sz="1700" i="1" dirty="0"/>
              <a:t> </a:t>
            </a:r>
            <a:r>
              <a:rPr lang="en-GB" sz="1700" i="1" dirty="0" smtClean="0"/>
              <a:t>	“ </a:t>
            </a:r>
            <a:r>
              <a:rPr lang="en-GB" sz="1700" i="1" dirty="0"/>
              <a:t>we had the idea of our formative assessment device from the one presented by our </a:t>
            </a:r>
            <a:r>
              <a:rPr lang="en-GB" sz="1700" i="1" dirty="0" smtClean="0"/>
              <a:t>colleague”</a:t>
            </a:r>
          </a:p>
          <a:p>
            <a:r>
              <a:rPr lang="en-GB" sz="2000" dirty="0"/>
              <a:t>More generally, beside the </a:t>
            </a:r>
            <a:r>
              <a:rPr lang="en-GB" sz="2000" b="1" dirty="0"/>
              <a:t>complementarity of the individual and collective phases</a:t>
            </a:r>
            <a:r>
              <a:rPr lang="en-GB" sz="2000" dirty="0"/>
              <a:t>, </a:t>
            </a:r>
            <a:br>
              <a:rPr lang="en-GB" sz="2000" dirty="0"/>
            </a:br>
            <a:r>
              <a:rPr lang="en-GB" sz="2000" dirty="0" smtClean="0"/>
              <a:t>	</a:t>
            </a:r>
            <a:r>
              <a:rPr lang="en-GB" sz="1700" i="1" dirty="0" smtClean="0"/>
              <a:t>“</a:t>
            </a:r>
            <a:r>
              <a:rPr lang="en-GB" sz="1700" i="1" dirty="0"/>
              <a:t>both are necessary”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en-GB" sz="2000" dirty="0"/>
              <a:t>fostering a more collective approach of their job is </a:t>
            </a:r>
            <a:r>
              <a:rPr lang="en-GB" sz="2000" b="1" dirty="0"/>
              <a:t>positive as such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	</a:t>
            </a:r>
            <a:r>
              <a:rPr lang="en-GB" sz="1700" i="1" dirty="0" smtClean="0"/>
              <a:t>“</a:t>
            </a:r>
            <a:r>
              <a:rPr lang="en-GB" sz="1700" i="1" dirty="0"/>
              <a:t>it makes sense to dedicate ourselves to such a project if everybody gets involved in it”</a:t>
            </a:r>
            <a:br>
              <a:rPr lang="en-GB" sz="1700" i="1" dirty="0"/>
            </a:br>
            <a:r>
              <a:rPr lang="en-GB" sz="1700" i="1" dirty="0" smtClean="0"/>
              <a:t>	“</a:t>
            </a:r>
            <a:r>
              <a:rPr lang="en-GB" sz="1700" i="1" dirty="0"/>
              <a:t>I find it good not to have everyone working separately in their own corners</a:t>
            </a:r>
            <a:r>
              <a:rPr lang="en-GB" sz="1700" i="1" dirty="0" smtClean="0"/>
              <a:t>”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fr-FR" sz="2000" dirty="0"/>
              <a:t> </a:t>
            </a:r>
            <a:r>
              <a:rPr lang="fr-FR" sz="2000" dirty="0" smtClean="0"/>
              <a:t>a</a:t>
            </a:r>
            <a:r>
              <a:rPr lang="en-GB" sz="2000" dirty="0" err="1" smtClean="0"/>
              <a:t>nd</a:t>
            </a:r>
            <a:r>
              <a:rPr lang="en-GB" sz="2000" dirty="0" smtClean="0"/>
              <a:t> </a:t>
            </a:r>
            <a:r>
              <a:rPr lang="en-GB" sz="2000" dirty="0"/>
              <a:t>in terms of </a:t>
            </a:r>
            <a:r>
              <a:rPr lang="en-GB" sz="2000" b="1" dirty="0"/>
              <a:t>consistency of the respective </a:t>
            </a:r>
            <a:r>
              <a:rPr lang="en-GB" sz="2000" b="1" dirty="0" smtClean="0"/>
              <a:t>actions of the different colleagues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	</a:t>
            </a:r>
            <a:r>
              <a:rPr lang="en-GB" sz="1700" i="1" dirty="0" smtClean="0"/>
              <a:t>“ </a:t>
            </a:r>
            <a:r>
              <a:rPr lang="fr-FR" sz="1700" i="1" dirty="0"/>
              <a:t>the collective </a:t>
            </a:r>
            <a:r>
              <a:rPr lang="fr-FR" sz="1700" i="1" dirty="0" err="1"/>
              <a:t>approach</a:t>
            </a:r>
            <a:r>
              <a:rPr lang="fr-FR" sz="1700" i="1" dirty="0"/>
              <a:t> </a:t>
            </a:r>
            <a:r>
              <a:rPr lang="fr-FR" sz="1700" i="1" dirty="0" err="1"/>
              <a:t>is</a:t>
            </a:r>
            <a:r>
              <a:rPr lang="fr-FR" sz="1700" i="1" dirty="0"/>
              <a:t> a </a:t>
            </a:r>
            <a:r>
              <a:rPr lang="fr-FR" sz="1700" i="1" dirty="0" err="1"/>
              <a:t>will</a:t>
            </a:r>
            <a:r>
              <a:rPr lang="fr-FR" sz="1700" i="1" dirty="0"/>
              <a:t> to have a consistent </a:t>
            </a:r>
            <a:r>
              <a:rPr lang="fr-FR" sz="1700" i="1" dirty="0" err="1"/>
              <a:t>device</a:t>
            </a:r>
            <a:r>
              <a:rPr lang="en-GB" sz="1700" i="1" dirty="0"/>
              <a:t> “ </a:t>
            </a:r>
            <a:r>
              <a:rPr lang="fr-FR" sz="1700" i="1" dirty="0"/>
              <a:t/>
            </a:r>
            <a:br>
              <a:rPr lang="fr-FR" sz="1700" i="1" dirty="0"/>
            </a:br>
            <a:r>
              <a:rPr lang="fr-FR" sz="1700" i="1" dirty="0" smtClean="0"/>
              <a:t>	</a:t>
            </a:r>
            <a:r>
              <a:rPr lang="en-GB" sz="1700" i="1" dirty="0" smtClean="0"/>
              <a:t>“ </a:t>
            </a:r>
            <a:r>
              <a:rPr lang="fr-FR" sz="1700" i="1" dirty="0" err="1"/>
              <a:t>together</a:t>
            </a:r>
            <a:r>
              <a:rPr lang="fr-FR" sz="1700" i="1" dirty="0"/>
              <a:t>, </a:t>
            </a:r>
            <a:r>
              <a:rPr lang="fr-FR" sz="1700" i="1" dirty="0" err="1"/>
              <a:t>we’re</a:t>
            </a:r>
            <a:r>
              <a:rPr lang="fr-FR" sz="1700" i="1" dirty="0"/>
              <a:t> </a:t>
            </a:r>
            <a:r>
              <a:rPr lang="fr-FR" sz="1700" i="1" dirty="0" err="1"/>
              <a:t>stronger</a:t>
            </a:r>
            <a:r>
              <a:rPr lang="fr-FR" sz="1700" i="1" dirty="0"/>
              <a:t>, </a:t>
            </a:r>
            <a:r>
              <a:rPr lang="fr-FR" sz="1700" i="1" dirty="0" err="1"/>
              <a:t>we</a:t>
            </a:r>
            <a:r>
              <a:rPr lang="fr-FR" sz="1700" i="1" dirty="0"/>
              <a:t> are a team </a:t>
            </a:r>
            <a:r>
              <a:rPr lang="fr-FR" sz="1700" i="1" dirty="0" err="1"/>
              <a:t>towards</a:t>
            </a:r>
            <a:r>
              <a:rPr lang="fr-FR" sz="1700" i="1" dirty="0"/>
              <a:t> </a:t>
            </a:r>
            <a:r>
              <a:rPr lang="fr-FR" sz="1700" i="1" dirty="0" err="1"/>
              <a:t>students</a:t>
            </a:r>
            <a:r>
              <a:rPr lang="en-GB" sz="1700" i="1" dirty="0"/>
              <a:t> “ </a:t>
            </a:r>
            <a:r>
              <a:rPr lang="fr-FR" sz="1700" i="1" dirty="0"/>
              <a:t/>
            </a:r>
            <a:br>
              <a:rPr lang="fr-FR" sz="1700" i="1" dirty="0"/>
            </a:br>
            <a:r>
              <a:rPr lang="fr-FR" sz="1700" i="1" dirty="0" smtClean="0"/>
              <a:t>	</a:t>
            </a:r>
            <a:r>
              <a:rPr lang="en-GB" sz="1700" i="1" dirty="0" smtClean="0"/>
              <a:t>“ </a:t>
            </a:r>
            <a:r>
              <a:rPr lang="fr-FR" sz="1700" i="1" dirty="0" err="1" smtClean="0"/>
              <a:t>it’s</a:t>
            </a:r>
            <a:r>
              <a:rPr lang="fr-FR" sz="1700" i="1" dirty="0" smtClean="0"/>
              <a:t> </a:t>
            </a:r>
            <a:r>
              <a:rPr lang="fr-FR" sz="1700" i="1" dirty="0"/>
              <a:t>the </a:t>
            </a:r>
            <a:r>
              <a:rPr lang="fr-FR" sz="1700" i="1" dirty="0" err="1"/>
              <a:t>opportunity</a:t>
            </a:r>
            <a:r>
              <a:rPr lang="fr-FR" sz="1700" i="1" dirty="0"/>
              <a:t> of a dialogue about the </a:t>
            </a:r>
            <a:r>
              <a:rPr lang="fr-FR" sz="1700" i="1" dirty="0" err="1"/>
              <a:t>most</a:t>
            </a:r>
            <a:r>
              <a:rPr lang="fr-FR" sz="1700" i="1" dirty="0"/>
              <a:t> important </a:t>
            </a:r>
            <a:r>
              <a:rPr lang="fr-FR" sz="1700" i="1" dirty="0" err="1"/>
              <a:t>subjects</a:t>
            </a:r>
            <a:r>
              <a:rPr lang="fr-FR" sz="1700" i="1" dirty="0"/>
              <a:t> to </a:t>
            </a:r>
            <a:r>
              <a:rPr lang="fr-FR" sz="1700" i="1" dirty="0" err="1"/>
              <a:t>be</a:t>
            </a:r>
            <a:r>
              <a:rPr lang="fr-FR" sz="1700" i="1" dirty="0"/>
              <a:t> </a:t>
            </a:r>
            <a:r>
              <a:rPr lang="fr-FR" sz="1700" i="1" dirty="0" err="1"/>
              <a:t>covered</a:t>
            </a:r>
            <a:r>
              <a:rPr lang="en-GB" sz="1700" i="1" dirty="0"/>
              <a:t> “</a:t>
            </a:r>
            <a:endParaRPr lang="en-GB" sz="1700" i="1" dirty="0" smtClean="0"/>
          </a:p>
          <a:p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endParaRPr lang="fr-FR" sz="20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2912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31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8278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« formative feedbacks and Assessment for Learning » entry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3832" y="1621694"/>
            <a:ext cx="10218968" cy="4937760"/>
          </a:xfrm>
        </p:spPr>
        <p:txBody>
          <a:bodyPr>
            <a:normAutofit/>
          </a:bodyPr>
          <a:lstStyle/>
          <a:p>
            <a:r>
              <a:rPr lang="en-GB" sz="2000" b="1" dirty="0"/>
              <a:t>T</a:t>
            </a:r>
            <a:r>
              <a:rPr lang="en-GB" sz="2000" b="1" dirty="0" smtClean="0"/>
              <a:t>he </a:t>
            </a:r>
            <a:r>
              <a:rPr lang="en-GB" sz="2000" b="1" dirty="0"/>
              <a:t>focus on </a:t>
            </a:r>
            <a:r>
              <a:rPr lang="en-GB" sz="2000" dirty="0"/>
              <a:t>the development of formative </a:t>
            </a:r>
            <a:r>
              <a:rPr lang="en-GB" sz="2000" b="1" dirty="0"/>
              <a:t>feedback practices </a:t>
            </a:r>
            <a:r>
              <a:rPr lang="en-GB" sz="2000" b="1" dirty="0" smtClean="0"/>
              <a:t>well </a:t>
            </a:r>
            <a:r>
              <a:rPr lang="en-GB" sz="2000" b="1" dirty="0"/>
              <a:t>perceived</a:t>
            </a:r>
            <a:r>
              <a:rPr lang="en-GB" sz="2000" dirty="0" smtClean="0"/>
              <a:t>,  </a:t>
            </a:r>
            <a:br>
              <a:rPr lang="en-GB" sz="2000" dirty="0" smtClean="0"/>
            </a:br>
            <a:r>
              <a:rPr lang="en-GB" sz="2000" dirty="0"/>
              <a:t>first </a:t>
            </a:r>
            <a:r>
              <a:rPr lang="en-GB" sz="2000" b="1" dirty="0"/>
              <a:t>as </a:t>
            </a:r>
            <a:r>
              <a:rPr lang="en-GB" sz="2000" b="1" dirty="0" smtClean="0"/>
              <a:t>such</a:t>
            </a:r>
            <a:br>
              <a:rPr lang="en-GB" sz="2000" b="1" dirty="0" smtClean="0"/>
            </a:br>
            <a:r>
              <a:rPr lang="en-GB" sz="2000" i="1" dirty="0"/>
              <a:t> </a:t>
            </a:r>
            <a:r>
              <a:rPr lang="en-GB" sz="2000" i="1" dirty="0" smtClean="0"/>
              <a:t>	</a:t>
            </a:r>
            <a:r>
              <a:rPr lang="en-GB" sz="1900" i="1" dirty="0" smtClean="0"/>
              <a:t>“</a:t>
            </a:r>
            <a:r>
              <a:rPr lang="fr-BE" sz="1900" i="1" dirty="0" err="1" smtClean="0"/>
              <a:t>some</a:t>
            </a:r>
            <a:r>
              <a:rPr lang="fr-BE" sz="1900" i="1" dirty="0" smtClean="0"/>
              <a:t> </a:t>
            </a:r>
            <a:r>
              <a:rPr lang="fr-BE" sz="1900" i="1" dirty="0" err="1" smtClean="0"/>
              <a:t>colleagues</a:t>
            </a:r>
            <a:r>
              <a:rPr lang="fr-BE" sz="1900" i="1" dirty="0" smtClean="0"/>
              <a:t> do not </a:t>
            </a:r>
            <a:r>
              <a:rPr lang="fr-BE" sz="1900" i="1" dirty="0" err="1" smtClean="0"/>
              <a:t>actually</a:t>
            </a:r>
            <a:r>
              <a:rPr lang="fr-BE" sz="1900" i="1" dirty="0" smtClean="0"/>
              <a:t> </a:t>
            </a:r>
            <a:r>
              <a:rPr lang="fr-BE" sz="1900" i="1" dirty="0" err="1" smtClean="0"/>
              <a:t>deliver</a:t>
            </a:r>
            <a:r>
              <a:rPr lang="fr-BE" sz="1900" i="1" dirty="0" smtClean="0"/>
              <a:t> feedbacks. It </a:t>
            </a:r>
            <a:r>
              <a:rPr lang="fr-BE" sz="1900" i="1" dirty="0" err="1" smtClean="0"/>
              <a:t>is</a:t>
            </a:r>
            <a:r>
              <a:rPr lang="fr-BE" sz="1900" i="1" dirty="0" smtClean="0"/>
              <a:t> no self-</a:t>
            </a:r>
            <a:r>
              <a:rPr lang="fr-BE" sz="1900" i="1" dirty="0" err="1" smtClean="0"/>
              <a:t>evident</a:t>
            </a:r>
            <a:r>
              <a:rPr lang="fr-BE" sz="1900" i="1" dirty="0" smtClean="0"/>
              <a:t> practice</a:t>
            </a:r>
            <a:r>
              <a:rPr lang="en-GB" sz="1900" i="1" dirty="0" smtClean="0"/>
              <a:t>“</a:t>
            </a:r>
            <a:br>
              <a:rPr lang="en-GB" sz="1900" i="1" dirty="0" smtClean="0"/>
            </a:br>
            <a:r>
              <a:rPr lang="en-GB" sz="1900" i="1" dirty="0" smtClean="0"/>
              <a:t>	“</a:t>
            </a:r>
            <a:r>
              <a:rPr lang="fr-BE" sz="1900" i="1" dirty="0" err="1" smtClean="0"/>
              <a:t>it</a:t>
            </a:r>
            <a:r>
              <a:rPr lang="fr-BE" sz="1900" i="1" dirty="0" smtClean="0"/>
              <a:t> </a:t>
            </a:r>
            <a:r>
              <a:rPr lang="fr-BE" sz="1900" i="1" dirty="0" err="1" smtClean="0"/>
              <a:t>is</a:t>
            </a:r>
            <a:r>
              <a:rPr lang="fr-BE" sz="1900" i="1" dirty="0" smtClean="0"/>
              <a:t> </a:t>
            </a:r>
            <a:r>
              <a:rPr lang="fr-BE" sz="1900" i="1" dirty="0" err="1" smtClean="0"/>
              <a:t>very</a:t>
            </a:r>
            <a:r>
              <a:rPr lang="fr-BE" sz="1900" i="1" dirty="0" smtClean="0"/>
              <a:t> important to </a:t>
            </a:r>
            <a:r>
              <a:rPr lang="fr-BE" sz="1900" i="1" dirty="0" err="1" smtClean="0"/>
              <a:t>give</a:t>
            </a:r>
            <a:r>
              <a:rPr lang="fr-BE" sz="1900" i="1" dirty="0" smtClean="0"/>
              <a:t> feedbacks, </a:t>
            </a:r>
            <a:r>
              <a:rPr lang="fr-BE" sz="1900" i="1" dirty="0" err="1" smtClean="0"/>
              <a:t>which</a:t>
            </a:r>
            <a:r>
              <a:rPr lang="fr-BE" sz="1900" i="1" dirty="0" smtClean="0"/>
              <a:t> are not </a:t>
            </a:r>
            <a:r>
              <a:rPr lang="fr-BE" sz="1900" i="1" dirty="0" err="1" smtClean="0"/>
              <a:t>disheartening</a:t>
            </a:r>
            <a:r>
              <a:rPr lang="en-GB" sz="1900" i="1" dirty="0" smtClean="0"/>
              <a:t>“</a:t>
            </a:r>
            <a:endParaRPr lang="en-GB" sz="1900" i="1" dirty="0"/>
          </a:p>
          <a:p>
            <a:r>
              <a:rPr lang="en-GB" sz="2000" dirty="0" smtClean="0"/>
              <a:t>BUT </a:t>
            </a:r>
            <a:r>
              <a:rPr lang="en-GB" sz="2000" dirty="0"/>
              <a:t>mostly as </a:t>
            </a:r>
            <a:r>
              <a:rPr lang="en-GB" sz="2000" b="1" dirty="0" smtClean="0"/>
              <a:t>a starting </a:t>
            </a:r>
            <a:r>
              <a:rPr lang="en-GB" sz="2000" b="1" dirty="0"/>
              <a:t>point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	</a:t>
            </a:r>
            <a:r>
              <a:rPr lang="en-GB" sz="1800" i="1" dirty="0" smtClean="0"/>
              <a:t>“a good basis”</a:t>
            </a:r>
            <a:br>
              <a:rPr lang="en-GB" sz="1800" i="1" dirty="0" smtClean="0"/>
            </a:br>
            <a:r>
              <a:rPr lang="en-GB" sz="1800" i="1" dirty="0" smtClean="0"/>
              <a:t>	“a great </a:t>
            </a:r>
            <a:r>
              <a:rPr lang="en-GB" sz="1800" i="1" dirty="0"/>
              <a:t>gateway</a:t>
            </a:r>
            <a:r>
              <a:rPr lang="en-GB" sz="1800" i="1" dirty="0" smtClean="0"/>
              <a:t>” </a:t>
            </a:r>
            <a:br>
              <a:rPr lang="en-GB" sz="1800" i="1" dirty="0" smtClean="0"/>
            </a:br>
            <a:r>
              <a:rPr lang="en-GB" sz="1800" i="1" dirty="0" smtClean="0"/>
              <a:t>	“</a:t>
            </a:r>
            <a:r>
              <a:rPr lang="en-GB" sz="1800" i="1" dirty="0"/>
              <a:t>a direction given</a:t>
            </a:r>
            <a:r>
              <a:rPr lang="en-GB" sz="1800" i="1" dirty="0" smtClean="0"/>
              <a:t>” </a:t>
            </a:r>
            <a:r>
              <a:rPr lang="en-GB" sz="1800" i="1" dirty="0"/>
              <a:t/>
            </a:r>
            <a:br>
              <a:rPr lang="en-GB" sz="1800" i="1" dirty="0"/>
            </a:br>
            <a:r>
              <a:rPr lang="en-GB" sz="1800" i="1" dirty="0" smtClean="0"/>
              <a:t>	“a </a:t>
            </a:r>
            <a:r>
              <a:rPr lang="en-GB" sz="1800" i="1" dirty="0"/>
              <a:t>good alibi the enter in the offices</a:t>
            </a:r>
            <a:r>
              <a:rPr lang="en-GB" sz="1800" i="1" dirty="0" smtClean="0"/>
              <a:t>” </a:t>
            </a:r>
            <a:br>
              <a:rPr lang="en-GB" sz="1800" i="1" dirty="0" smtClean="0"/>
            </a:br>
            <a:r>
              <a:rPr lang="en-GB" sz="1800" i="1" dirty="0" smtClean="0"/>
              <a:t>	“</a:t>
            </a:r>
            <a:r>
              <a:rPr lang="fr-BE" sz="1800" i="1" dirty="0" err="1" smtClean="0"/>
              <a:t>it’s</a:t>
            </a:r>
            <a:r>
              <a:rPr lang="fr-BE" sz="1800" i="1" dirty="0" smtClean="0"/>
              <a:t> a good </a:t>
            </a:r>
            <a:r>
              <a:rPr lang="fr-BE" sz="1800" i="1" dirty="0" err="1" smtClean="0"/>
              <a:t>idea</a:t>
            </a:r>
            <a:r>
              <a:rPr lang="fr-BE" sz="1800" i="1" dirty="0" smtClean="0"/>
              <a:t> </a:t>
            </a:r>
            <a:r>
              <a:rPr lang="fr-BE" sz="1800" i="1" dirty="0" err="1" smtClean="0"/>
              <a:t>because</a:t>
            </a:r>
            <a:r>
              <a:rPr lang="fr-BE" sz="1800" i="1" dirty="0" smtClean="0"/>
              <a:t> </a:t>
            </a:r>
            <a:r>
              <a:rPr lang="fr-BE" sz="1800" i="1" dirty="0" err="1" smtClean="0"/>
              <a:t>it</a:t>
            </a:r>
            <a:r>
              <a:rPr lang="fr-BE" sz="1800" i="1" dirty="0" smtClean="0"/>
              <a:t> capture the </a:t>
            </a:r>
            <a:r>
              <a:rPr lang="fr-BE" sz="1800" i="1" dirty="0" err="1" smtClean="0"/>
              <a:t>interest</a:t>
            </a:r>
            <a:r>
              <a:rPr lang="fr-BE" sz="1800" i="1" dirty="0" smtClean="0"/>
              <a:t> of the </a:t>
            </a:r>
            <a:r>
              <a:rPr lang="fr-BE" sz="1800" i="1" dirty="0" err="1" smtClean="0"/>
              <a:t>professors</a:t>
            </a:r>
            <a:r>
              <a:rPr lang="fr-BE" sz="1800" i="1" dirty="0" smtClean="0"/>
              <a:t> of the </a:t>
            </a:r>
            <a:r>
              <a:rPr lang="fr-BE" sz="1800" i="1" dirty="0" err="1" smtClean="0"/>
              <a:t>faculty</a:t>
            </a:r>
            <a:r>
              <a:rPr lang="en-GB" sz="1800" i="1" dirty="0" smtClean="0"/>
              <a:t>“ </a:t>
            </a:r>
            <a:endParaRPr lang="en-GB" sz="2000" b="1" dirty="0"/>
          </a:p>
          <a:p>
            <a:pPr marL="0" indent="0">
              <a:buNone/>
            </a:pPr>
            <a:r>
              <a:rPr lang="en-GB" sz="2000" dirty="0" smtClean="0">
                <a:sym typeface="Wingdings"/>
              </a:rPr>
              <a:t></a:t>
            </a:r>
            <a:r>
              <a:rPr lang="en-GB" sz="2000" dirty="0" smtClean="0"/>
              <a:t> the </a:t>
            </a:r>
            <a:r>
              <a:rPr lang="en-GB" sz="2000" dirty="0"/>
              <a:t>diverse initiatives taken in </a:t>
            </a:r>
            <a:r>
              <a:rPr lang="en-GB" sz="2000" dirty="0" smtClean="0"/>
              <a:t>the three faculties cover broader than </a:t>
            </a:r>
            <a:r>
              <a:rPr lang="en-GB" sz="2000" dirty="0"/>
              <a:t>the strict </a:t>
            </a:r>
            <a:r>
              <a:rPr lang="en-GB" sz="2000" dirty="0" smtClean="0"/>
              <a:t>enhancing of the </a:t>
            </a:r>
            <a:r>
              <a:rPr lang="en-GB" sz="2000" dirty="0"/>
              <a:t>quality </a:t>
            </a:r>
            <a:r>
              <a:rPr lang="en-GB" sz="2000" dirty="0" smtClean="0"/>
              <a:t>of </a:t>
            </a:r>
            <a:r>
              <a:rPr lang="en-GB" sz="2000" dirty="0"/>
              <a:t>feedbacks </a:t>
            </a:r>
            <a:r>
              <a:rPr lang="en-GB" sz="2000" dirty="0" smtClean="0"/>
              <a:t>delivered, yet all relating to the </a:t>
            </a:r>
            <a:r>
              <a:rPr lang="en-GB" sz="2000" i="1" dirty="0"/>
              <a:t>Assessment for Learning</a:t>
            </a:r>
            <a:r>
              <a:rPr lang="en-GB" sz="2000" dirty="0"/>
              <a:t> practices </a:t>
            </a:r>
            <a:r>
              <a:rPr lang="en-GB" sz="2000" dirty="0" smtClean="0"/>
              <a:t>(Leduc </a:t>
            </a:r>
            <a:r>
              <a:rPr lang="en-GB" sz="2000" i="1" dirty="0"/>
              <a:t>et </a:t>
            </a:r>
            <a:r>
              <a:rPr lang="en-GB" sz="2000" i="1" dirty="0" smtClean="0"/>
              <a:t>al.</a:t>
            </a:r>
            <a:r>
              <a:rPr lang="en-GB" sz="2000" dirty="0" smtClean="0"/>
              <a:t>, 2016): </a:t>
            </a:r>
            <a:br>
              <a:rPr lang="en-GB" sz="2000" dirty="0" smtClean="0"/>
            </a:br>
            <a:r>
              <a:rPr lang="en-GB" sz="1800" dirty="0" smtClean="0"/>
              <a:t>defining </a:t>
            </a:r>
            <a:r>
              <a:rPr lang="en-GB" sz="1800" dirty="0"/>
              <a:t>criteria of assessment grids, fostering student activity through adapted assignments, supporting self-evaluation or reflective </a:t>
            </a:r>
            <a:r>
              <a:rPr lang="en-GB" sz="1800" dirty="0" smtClean="0"/>
              <a:t>thinking, </a:t>
            </a:r>
            <a:r>
              <a:rPr lang="en-GB" sz="1800" dirty="0"/>
              <a:t>developing opportunities of contacts with pairs and </a:t>
            </a:r>
            <a:r>
              <a:rPr lang="en-GB" sz="1800" dirty="0" smtClean="0"/>
              <a:t>teachers, </a:t>
            </a:r>
            <a:r>
              <a:rPr lang="en-GB" sz="1800" dirty="0"/>
              <a:t>writing course syllabi, creating remediation </a:t>
            </a:r>
            <a:r>
              <a:rPr lang="en-GB" sz="1800" dirty="0" smtClean="0"/>
              <a:t>opportunities…</a:t>
            </a:r>
          </a:p>
          <a:p>
            <a:endParaRPr lang="fr-FR" sz="18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0140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32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8278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« formative feedbacks and Assessment for Learning » entry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3832" y="1748694"/>
            <a:ext cx="10218968" cy="493776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About the </a:t>
            </a:r>
            <a:r>
              <a:rPr lang="en-GB" sz="2000" b="1" dirty="0"/>
              <a:t>SOTL potential of the feedbacks </a:t>
            </a:r>
            <a:r>
              <a:rPr lang="en-GB" sz="2000" b="1" dirty="0" smtClean="0"/>
              <a:t>theme</a:t>
            </a:r>
            <a:r>
              <a:rPr lang="en-GB" sz="2000" dirty="0" smtClean="0"/>
              <a:t>, </a:t>
            </a:r>
            <a:r>
              <a:rPr lang="en-GB" sz="2000" dirty="0"/>
              <a:t>several respondents </a:t>
            </a:r>
            <a:r>
              <a:rPr lang="en-GB" sz="2000" dirty="0" smtClean="0"/>
              <a:t>described </a:t>
            </a:r>
            <a:r>
              <a:rPr lang="en-GB" sz="2000" dirty="0"/>
              <a:t>it as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	“</a:t>
            </a:r>
            <a:r>
              <a:rPr lang="en-GB" sz="1800" dirty="0"/>
              <a:t>interesting”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	“</a:t>
            </a:r>
            <a:r>
              <a:rPr lang="en-GB" sz="1800" dirty="0"/>
              <a:t>stimulating”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	</a:t>
            </a:r>
            <a:r>
              <a:rPr lang="en-GB" sz="1800" i="1" dirty="0" smtClean="0"/>
              <a:t>“</a:t>
            </a:r>
            <a:r>
              <a:rPr lang="en-GB" sz="1800" i="1" dirty="0"/>
              <a:t>asking us to open ourselves”</a:t>
            </a:r>
            <a:br>
              <a:rPr lang="en-GB" sz="1800" i="1" dirty="0"/>
            </a:br>
            <a:r>
              <a:rPr lang="en-GB" sz="1800" i="1" dirty="0" smtClean="0"/>
              <a:t>	“</a:t>
            </a:r>
            <a:r>
              <a:rPr lang="en-GB" sz="1800" i="1" dirty="0"/>
              <a:t>allowing to break down problems”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	</a:t>
            </a:r>
            <a:r>
              <a:rPr lang="en-GB" sz="1800" dirty="0" smtClean="0"/>
              <a:t>“</a:t>
            </a:r>
            <a:r>
              <a:rPr lang="en-GB" sz="1800" dirty="0"/>
              <a:t>especially </a:t>
            </a:r>
            <a:r>
              <a:rPr lang="en-GB" sz="1800" dirty="0" smtClean="0"/>
              <a:t>in </a:t>
            </a:r>
            <a:r>
              <a:rPr lang="en-GB" sz="1800" dirty="0"/>
              <a:t>the perspective of First-Year </a:t>
            </a:r>
            <a:r>
              <a:rPr lang="en-GB" sz="1800" dirty="0" smtClean="0"/>
              <a:t>teaching”</a:t>
            </a:r>
            <a:br>
              <a:rPr lang="en-GB" sz="1800" dirty="0" smtClean="0"/>
            </a:br>
            <a:r>
              <a:rPr lang="en-GB" sz="2000" dirty="0" smtClean="0"/>
              <a:t>and notably likely </a:t>
            </a:r>
            <a:r>
              <a:rPr lang="en-GB" sz="2000" b="1" dirty="0" smtClean="0"/>
              <a:t>to inform </a:t>
            </a:r>
            <a:r>
              <a:rPr lang="en-GB" sz="2000" b="1" dirty="0"/>
              <a:t>the teacher </a:t>
            </a:r>
            <a:r>
              <a:rPr lang="en-GB" sz="2000" dirty="0"/>
              <a:t>on the quality of his/her teaching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	</a:t>
            </a:r>
            <a:r>
              <a:rPr lang="en-GB" sz="1800" i="1" dirty="0" smtClean="0"/>
              <a:t>“</a:t>
            </a:r>
            <a:r>
              <a:rPr lang="en-GB" sz="1800" i="1" dirty="0"/>
              <a:t>a good </a:t>
            </a:r>
            <a:r>
              <a:rPr lang="en-GB" sz="1800" i="1" dirty="0" smtClean="0"/>
              <a:t>idea </a:t>
            </a:r>
            <a:r>
              <a:rPr lang="en-GB" sz="1800" i="1" dirty="0"/>
              <a:t>allowing to </a:t>
            </a:r>
            <a:r>
              <a:rPr lang="en-GB" sz="1800" i="1" dirty="0" smtClean="0"/>
              <a:t>reverse </a:t>
            </a:r>
            <a:r>
              <a:rPr lang="en-GB" sz="1800" i="1" dirty="0"/>
              <a:t>the trend (of assessment)” </a:t>
            </a:r>
            <a:r>
              <a:rPr lang="en-GB" sz="1800" i="1" dirty="0" smtClean="0"/>
              <a:t/>
            </a:r>
            <a:br>
              <a:rPr lang="en-GB" sz="1800" i="1" dirty="0" smtClean="0"/>
            </a:br>
            <a:r>
              <a:rPr lang="en-GB" sz="1800" i="1" dirty="0" smtClean="0"/>
              <a:t>	“</a:t>
            </a:r>
            <a:r>
              <a:rPr lang="en-GB" sz="1800" i="1" dirty="0"/>
              <a:t>an effective self-evaluation look</a:t>
            </a:r>
            <a:r>
              <a:rPr lang="en-GB" sz="1800" i="1" dirty="0" smtClean="0"/>
              <a:t>”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fr-FR" sz="18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8742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33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621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availability and help of the project advisers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26724" y="1725900"/>
            <a:ext cx="10754076" cy="493776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About the duo’s contacts and contributions </a:t>
            </a:r>
            <a:r>
              <a:rPr lang="en-US" sz="2200" dirty="0"/>
              <a:t>to their </a:t>
            </a:r>
            <a:r>
              <a:rPr lang="en-US" sz="2200" dirty="0" smtClean="0"/>
              <a:t>reflection, from the Faculty </a:t>
            </a:r>
            <a:r>
              <a:rPr lang="en-US" sz="2200" dirty="0"/>
              <a:t>of Applied </a:t>
            </a:r>
            <a:r>
              <a:rPr lang="en-US" sz="2200" dirty="0" smtClean="0"/>
              <a:t>Sciences (and </a:t>
            </a:r>
            <a:r>
              <a:rPr lang="en-US" sz="2200" dirty="0"/>
              <a:t>some from the Faculty of Sciences </a:t>
            </a:r>
            <a:r>
              <a:rPr lang="en-US" sz="2200" dirty="0" smtClean="0"/>
              <a:t>*)</a:t>
            </a:r>
            <a:r>
              <a:rPr lang="en-US" sz="2200" b="1" i="1" dirty="0" smtClean="0"/>
              <a:t> </a:t>
            </a:r>
            <a:r>
              <a:rPr lang="en-US" sz="2200" dirty="0"/>
              <a:t>those </a:t>
            </a:r>
            <a:r>
              <a:rPr lang="en-US" sz="2200" b="1" dirty="0" smtClean="0"/>
              <a:t>who </a:t>
            </a:r>
            <a:r>
              <a:rPr lang="en-US" sz="2200" b="1" dirty="0"/>
              <a:t>had </a:t>
            </a:r>
            <a:r>
              <a:rPr lang="en-US" sz="2200" b="1" dirty="0" smtClean="0"/>
              <a:t>few </a:t>
            </a:r>
            <a:r>
              <a:rPr lang="en-US" sz="2200" b="1" dirty="0"/>
              <a:t>exchanges with the team</a:t>
            </a:r>
            <a:r>
              <a:rPr lang="en-US" sz="2200" dirty="0"/>
              <a:t> </a:t>
            </a:r>
            <a:r>
              <a:rPr lang="en-US" sz="2200" dirty="0" smtClean="0"/>
              <a:t>either felt :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1900" dirty="0" smtClean="0"/>
              <a:t>indifferent / </a:t>
            </a:r>
            <a:r>
              <a:rPr lang="en-GB" sz="1900" dirty="0" smtClean="0"/>
              <a:t>undecided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	</a:t>
            </a:r>
            <a:r>
              <a:rPr lang="en-US" sz="1900" i="1" dirty="0" smtClean="0"/>
              <a:t>“</a:t>
            </a:r>
            <a:r>
              <a:rPr lang="en-GB" sz="1900" i="1" dirty="0"/>
              <a:t>two persons who coordinate and manage the project. It was neither negative nor positive, </a:t>
            </a:r>
            <a:r>
              <a:rPr lang="en-GB" sz="1900" i="1" dirty="0" smtClean="0"/>
              <a:t>there’s 	no intrusion </a:t>
            </a:r>
            <a:r>
              <a:rPr lang="en-GB" sz="1900" i="1" dirty="0"/>
              <a:t>from them: they were just additional colleagues</a:t>
            </a:r>
            <a:r>
              <a:rPr lang="en-GB" sz="1900" i="1" dirty="0" smtClean="0"/>
              <a:t>“</a:t>
            </a:r>
            <a:r>
              <a:rPr lang="en-US" sz="1900" i="1" dirty="0" smtClean="0"/>
              <a:t>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GB" sz="1900" dirty="0"/>
              <a:t>	</a:t>
            </a:r>
            <a:r>
              <a:rPr lang="en-GB" sz="1900" i="1" dirty="0"/>
              <a:t>“we haven’t interacted very much, given what was done, so I don’t really have an opinion“ </a:t>
            </a:r>
            <a:br>
              <a:rPr lang="en-GB" sz="1900" i="1" dirty="0"/>
            </a:br>
            <a:r>
              <a:rPr lang="en-GB" sz="1900" dirty="0" smtClean="0"/>
              <a:t>self-sufficient</a:t>
            </a:r>
            <a:r>
              <a:rPr lang="en-GB" sz="1900" i="1" dirty="0" smtClean="0"/>
              <a:t/>
            </a:r>
            <a:br>
              <a:rPr lang="en-GB" sz="1900" i="1" dirty="0" smtClean="0"/>
            </a:br>
            <a:r>
              <a:rPr lang="en-GB" sz="1900" i="1" dirty="0" smtClean="0"/>
              <a:t>	“our device was a more advanced one, so we needed less support”*</a:t>
            </a:r>
            <a:br>
              <a:rPr lang="en-GB" sz="1900" i="1" dirty="0" smtClean="0"/>
            </a:br>
            <a:r>
              <a:rPr lang="en-GB" sz="1900" dirty="0" smtClean="0"/>
              <a:t>or </a:t>
            </a:r>
            <a:r>
              <a:rPr lang="en-US" sz="1900" dirty="0" smtClean="0"/>
              <a:t>puzzled </a:t>
            </a:r>
            <a:br>
              <a:rPr lang="en-US" sz="1900" dirty="0" smtClean="0"/>
            </a:br>
            <a:r>
              <a:rPr lang="en-US" sz="1900" dirty="0" smtClean="0"/>
              <a:t>	</a:t>
            </a:r>
            <a:r>
              <a:rPr lang="en-US" sz="1900" i="1" dirty="0" smtClean="0"/>
              <a:t>“</a:t>
            </a:r>
            <a:r>
              <a:rPr lang="en-GB" sz="1900" i="1" dirty="0"/>
              <a:t>it’s certainly a good thing… It’s surely interesting for you to ask questions... We had the end </a:t>
            </a:r>
            <a:r>
              <a:rPr lang="en-GB" sz="1900" i="1" dirty="0" smtClean="0"/>
              <a:t>	product</a:t>
            </a:r>
            <a:r>
              <a:rPr lang="en-GB" sz="1900" i="1" dirty="0"/>
              <a:t>, </a:t>
            </a:r>
            <a:r>
              <a:rPr lang="en-GB" sz="1900" i="1" dirty="0" smtClean="0"/>
              <a:t>	so </a:t>
            </a:r>
            <a:r>
              <a:rPr lang="en-GB" sz="1900" i="1" dirty="0"/>
              <a:t>we couldn’t feel it</a:t>
            </a:r>
            <a:r>
              <a:rPr lang="en-GB" sz="1900" i="1" dirty="0" smtClean="0"/>
              <a:t>” </a:t>
            </a:r>
            <a:endParaRPr lang="en-GB" sz="1900" dirty="0"/>
          </a:p>
          <a:p>
            <a:r>
              <a:rPr lang="en-GB" sz="2200" dirty="0" smtClean="0"/>
              <a:t>Those </a:t>
            </a:r>
            <a:r>
              <a:rPr lang="en-GB" sz="2200" b="1" dirty="0" smtClean="0"/>
              <a:t>who </a:t>
            </a:r>
            <a:r>
              <a:rPr lang="en-GB" sz="2200" b="1" dirty="0"/>
              <a:t>were more taking advantage of the duo’s </a:t>
            </a:r>
            <a:r>
              <a:rPr lang="en-GB" sz="2200" b="1" dirty="0" smtClean="0"/>
              <a:t>support </a:t>
            </a:r>
            <a:r>
              <a:rPr lang="en-GB" sz="2200" dirty="0" smtClean="0"/>
              <a:t>praised :</a:t>
            </a:r>
            <a:r>
              <a:rPr lang="en-GB" sz="2100" dirty="0" smtClean="0"/>
              <a:t/>
            </a:r>
            <a:br>
              <a:rPr lang="en-GB" sz="2100" dirty="0" smtClean="0"/>
            </a:br>
            <a:r>
              <a:rPr lang="en-GB" sz="1900" dirty="0" smtClean="0"/>
              <a:t>the </a:t>
            </a:r>
            <a:r>
              <a:rPr lang="en-GB" sz="1900" dirty="0"/>
              <a:t>role of the </a:t>
            </a:r>
            <a:r>
              <a:rPr lang="en-GB" sz="1900" b="1" dirty="0"/>
              <a:t>subject expert </a:t>
            </a:r>
            <a:r>
              <a:rPr lang="en-GB" sz="1900" dirty="0"/>
              <a:t>and his ability to directly turn </a:t>
            </a:r>
            <a:r>
              <a:rPr lang="en-GB" sz="1900" dirty="0" smtClean="0"/>
              <a:t>to practice </a:t>
            </a:r>
            <a:br>
              <a:rPr lang="en-GB" sz="1900" dirty="0" smtClean="0"/>
            </a:br>
            <a:r>
              <a:rPr lang="en-GB" sz="1900" dirty="0" smtClean="0"/>
              <a:t>	</a:t>
            </a:r>
            <a:r>
              <a:rPr lang="en-GB" sz="1900" i="1" dirty="0" smtClean="0"/>
              <a:t>“</a:t>
            </a:r>
            <a:r>
              <a:rPr lang="en-GB" sz="1900" i="1" dirty="0"/>
              <a:t>it’s a good idea to have a practical look on things</a:t>
            </a:r>
            <a:r>
              <a:rPr lang="en-GB" sz="1900" i="1" dirty="0" smtClean="0"/>
              <a:t>“</a:t>
            </a:r>
            <a:r>
              <a:rPr lang="en-GB" sz="1900" dirty="0" smtClean="0"/>
              <a:t/>
            </a:r>
            <a:br>
              <a:rPr lang="en-GB" sz="1900" dirty="0" smtClean="0"/>
            </a:br>
            <a:r>
              <a:rPr lang="en-GB" sz="1900" dirty="0" smtClean="0"/>
              <a:t> </a:t>
            </a:r>
            <a:r>
              <a:rPr lang="en-GB" sz="1900" dirty="0"/>
              <a:t>or his </a:t>
            </a:r>
            <a:r>
              <a:rPr lang="en-GB" sz="1900" b="1" dirty="0"/>
              <a:t>complementarity with the educational science expert </a:t>
            </a:r>
            <a:r>
              <a:rPr lang="en-GB" sz="1900" dirty="0" smtClean="0"/>
              <a:t>which </a:t>
            </a:r>
            <a:r>
              <a:rPr lang="en-GB" sz="1900" dirty="0"/>
              <a:t>is </a:t>
            </a:r>
            <a:r>
              <a:rPr lang="en-GB" sz="1900" dirty="0" smtClean="0"/>
              <a:t/>
            </a:r>
            <a:br>
              <a:rPr lang="en-GB" sz="1900" dirty="0" smtClean="0"/>
            </a:br>
            <a:r>
              <a:rPr lang="en-GB" sz="1900" dirty="0" smtClean="0"/>
              <a:t>	</a:t>
            </a:r>
            <a:r>
              <a:rPr lang="en-GB" sz="1900" i="1" dirty="0" smtClean="0"/>
              <a:t>“</a:t>
            </a:r>
            <a:r>
              <a:rPr lang="en-GB" sz="1900" i="1" dirty="0"/>
              <a:t>crucial for the impact toward the colleagues : an expert in education is needed to take </a:t>
            </a:r>
            <a:r>
              <a:rPr lang="en-GB" sz="1900" i="1" dirty="0" smtClean="0"/>
              <a:t>things </a:t>
            </a:r>
            <a:r>
              <a:rPr lang="en-GB" sz="1900" i="1" dirty="0"/>
              <a:t>further, </a:t>
            </a:r>
            <a:r>
              <a:rPr lang="en-GB" sz="1900" i="1" dirty="0" smtClean="0"/>
              <a:t>	and </a:t>
            </a:r>
            <a:r>
              <a:rPr lang="en-GB" sz="1900" i="1" dirty="0"/>
              <a:t>a subject expert is needed to help the advancements go smoother and to </a:t>
            </a:r>
            <a:r>
              <a:rPr lang="en-GB" sz="1900" i="1" dirty="0" smtClean="0"/>
              <a:t>convince </a:t>
            </a:r>
            <a:r>
              <a:rPr lang="en-GB" sz="1900" i="1" dirty="0"/>
              <a:t>the most </a:t>
            </a:r>
            <a:r>
              <a:rPr lang="en-GB" sz="1900" i="1" dirty="0" smtClean="0"/>
              <a:t>	reluctant ones”</a:t>
            </a:r>
            <a:br>
              <a:rPr lang="en-GB" sz="1900" i="1" dirty="0" smtClean="0"/>
            </a:br>
            <a:r>
              <a:rPr lang="en-US" sz="1900" i="1" dirty="0"/>
              <a:t> </a:t>
            </a:r>
            <a:r>
              <a:rPr lang="en-US" sz="1900" i="1" dirty="0" smtClean="0"/>
              <a:t>	“</a:t>
            </a:r>
            <a:r>
              <a:rPr lang="en-US" sz="1900" i="1" dirty="0"/>
              <a:t>necessity to dispose of a team with a lawyer and a pedagogy expert</a:t>
            </a:r>
            <a:r>
              <a:rPr lang="en-US" sz="1900" i="1" dirty="0" smtClean="0"/>
              <a:t>”</a:t>
            </a:r>
            <a:br>
              <a:rPr lang="en-US" sz="1900" i="1" dirty="0" smtClean="0"/>
            </a:br>
            <a:r>
              <a:rPr lang="en-US" sz="1900" i="1" dirty="0" smtClean="0"/>
              <a:t>	“It is important to have a little bit of  both since it is useful to have someone from one’s own discipline 	so that disciplinary practice can catch up with the theoretical pedagogy”*</a:t>
            </a:r>
            <a:r>
              <a:rPr lang="en-US" sz="1900" dirty="0" smtClean="0"/>
              <a:t>	</a:t>
            </a:r>
            <a:br>
              <a:rPr lang="en-US" sz="1900" dirty="0" smtClean="0"/>
            </a:br>
            <a:endParaRPr lang="en-US" sz="1900" dirty="0"/>
          </a:p>
          <a:p>
            <a:endParaRPr lang="fr-FR" sz="20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9065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34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621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availability and help of the project advisers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3832" y="1748694"/>
            <a:ext cx="10498368" cy="49377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 the </a:t>
            </a:r>
            <a:r>
              <a:rPr lang="en-GB" sz="2000" dirty="0"/>
              <a:t>Faculty of Law, Criminology and Political </a:t>
            </a:r>
            <a:r>
              <a:rPr lang="en-GB" sz="2000" dirty="0" smtClean="0"/>
              <a:t>Sciences, the </a:t>
            </a:r>
            <a:r>
              <a:rPr lang="en-US" sz="2000" dirty="0" smtClean="0"/>
              <a:t>tendency </a:t>
            </a:r>
            <a:r>
              <a:rPr lang="en-US" sz="2000" dirty="0"/>
              <a:t>to focus on the </a:t>
            </a:r>
            <a:r>
              <a:rPr lang="en-US" sz="2000" b="1" dirty="0"/>
              <a:t>contribution of the subject experts</a:t>
            </a:r>
            <a:r>
              <a:rPr lang="en-US" sz="2000" dirty="0"/>
              <a:t> </a:t>
            </a:r>
            <a:r>
              <a:rPr lang="en-US" sz="2000" dirty="0" smtClean="0"/>
              <a:t>was almost systematic, the respondents praising </a:t>
            </a:r>
            <a:r>
              <a:rPr lang="nl-BE" sz="2000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their </a:t>
            </a:r>
            <a:r>
              <a:rPr lang="en-US" sz="1800" dirty="0"/>
              <a:t>experience of the </a:t>
            </a:r>
            <a:r>
              <a:rPr lang="en-US" sz="1800" dirty="0" smtClean="0"/>
              <a:t>contents</a:t>
            </a:r>
            <a:r>
              <a:rPr lang="en-US" sz="1800" dirty="0"/>
              <a:t>, </a:t>
            </a:r>
            <a:r>
              <a:rPr lang="en-US" sz="1800" dirty="0" smtClean="0"/>
              <a:t>allowing </a:t>
            </a:r>
            <a:r>
              <a:rPr lang="en-US" sz="1800" dirty="0"/>
              <a:t>them </a:t>
            </a:r>
            <a:r>
              <a:rPr lang="en-US" sz="1800" b="1" dirty="0"/>
              <a:t>to measure the expectations of the discipline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i="1" dirty="0" smtClean="0"/>
              <a:t>“</a:t>
            </a:r>
            <a:r>
              <a:rPr lang="en-US" sz="1800" i="1" dirty="0"/>
              <a:t>the presence of the subject experts was necessary since they have followed the same </a:t>
            </a:r>
            <a:r>
              <a:rPr lang="en-US" sz="1800" i="1" dirty="0" smtClean="0"/>
              <a:t>courses 	and </a:t>
            </a:r>
            <a:r>
              <a:rPr lang="en-US" sz="1800" i="1" dirty="0"/>
              <a:t>know what is expected from students in the Faculty of Law</a:t>
            </a:r>
            <a:r>
              <a:rPr lang="en-US" sz="1800" i="1" dirty="0" smtClean="0"/>
              <a:t>”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their </a:t>
            </a:r>
            <a:r>
              <a:rPr lang="en-US" sz="1800" b="1" dirty="0" smtClean="0"/>
              <a:t>ability to </a:t>
            </a:r>
            <a:r>
              <a:rPr lang="en-US" sz="1800" b="1" dirty="0"/>
              <a:t>play an active role </a:t>
            </a:r>
            <a:r>
              <a:rPr lang="en-US" sz="1800" dirty="0"/>
              <a:t>in the teaching activities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i="1" dirty="0" smtClean="0"/>
              <a:t>“</a:t>
            </a:r>
            <a:r>
              <a:rPr lang="en-US" sz="1800" i="1" dirty="0"/>
              <a:t>the subject experts have a knowledge of law and understand the notions, they are </a:t>
            </a:r>
            <a:r>
              <a:rPr lang="en-US" sz="1800" i="1" dirty="0" smtClean="0"/>
              <a:t>able </a:t>
            </a:r>
            <a:r>
              <a:rPr lang="en-US" sz="1800" i="1" dirty="0"/>
              <a:t>to </a:t>
            </a:r>
            <a:r>
              <a:rPr lang="en-US" sz="1800" i="1" dirty="0" smtClean="0"/>
              <a:t>	measure </a:t>
            </a:r>
            <a:r>
              <a:rPr lang="en-US" sz="1800" i="1" dirty="0"/>
              <a:t>the theoretical implications of an exercise and help to conceive a </a:t>
            </a:r>
            <a:r>
              <a:rPr lang="en-US" sz="1800" i="1" dirty="0" smtClean="0"/>
              <a:t>course slideshow </a:t>
            </a:r>
            <a:r>
              <a:rPr lang="en-US" sz="1800" i="1" dirty="0"/>
              <a:t>for </a:t>
            </a:r>
            <a:r>
              <a:rPr lang="en-US" sz="1800" i="1" dirty="0" smtClean="0"/>
              <a:t>	instance”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ability to </a:t>
            </a:r>
            <a:r>
              <a:rPr lang="en-US" sz="1800" dirty="0"/>
              <a:t>make the </a:t>
            </a:r>
            <a:r>
              <a:rPr lang="en-US" sz="1800" b="1" dirty="0"/>
              <a:t>educational language accessible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“</a:t>
            </a:r>
            <a:r>
              <a:rPr lang="en-US" sz="1800" i="1" dirty="0"/>
              <a:t>since they had not studied education sciences, they could also have helped in using </a:t>
            </a:r>
            <a:r>
              <a:rPr lang="en-US" sz="1800" i="1" dirty="0" smtClean="0"/>
              <a:t>plain language 	so </a:t>
            </a:r>
            <a:r>
              <a:rPr lang="en-US" sz="1800" i="1" dirty="0"/>
              <a:t>that we felt on familiar territory</a:t>
            </a:r>
            <a:r>
              <a:rPr lang="en-US" sz="1800" i="1" dirty="0" smtClean="0"/>
              <a:t>”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and</a:t>
            </a:r>
            <a:r>
              <a:rPr lang="en-US" sz="1800" dirty="0"/>
              <a:t>, at the end of the day, </a:t>
            </a:r>
            <a:r>
              <a:rPr lang="en-US" sz="1800" b="1" dirty="0"/>
              <a:t>to </a:t>
            </a:r>
            <a:r>
              <a:rPr lang="en-US" sz="1800" b="1" dirty="0" smtClean="0"/>
              <a:t>help </a:t>
            </a:r>
            <a:r>
              <a:rPr lang="en-US" sz="1800" b="1" dirty="0"/>
              <a:t>the professors in being more reflective </a:t>
            </a:r>
            <a:r>
              <a:rPr lang="en-US" sz="1800" dirty="0"/>
              <a:t>about their teaching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i="1" dirty="0" smtClean="0"/>
              <a:t>“</a:t>
            </a:r>
            <a:r>
              <a:rPr lang="en-US" sz="1800" i="1" dirty="0"/>
              <a:t>as former students from the Faculty, the lawyers followed the same curriculum as the </a:t>
            </a:r>
            <a:r>
              <a:rPr lang="en-US" sz="1800" i="1" dirty="0" smtClean="0"/>
              <a:t>freshmen 	targeted </a:t>
            </a:r>
            <a:r>
              <a:rPr lang="en-US" sz="1800" i="1" dirty="0"/>
              <a:t>by the project, </a:t>
            </a:r>
            <a:r>
              <a:rPr lang="en-US" sz="1800" i="1" dirty="0" smtClean="0"/>
              <a:t>bringing an </a:t>
            </a:r>
            <a:r>
              <a:rPr lang="en-US" sz="1800" i="1" dirty="0"/>
              <a:t>added value for the teaching </a:t>
            </a:r>
            <a:r>
              <a:rPr lang="en-US" sz="1800" i="1" dirty="0" smtClean="0"/>
              <a:t>reflection”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fr-FR" sz="18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2133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35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6724" y="935048"/>
            <a:ext cx="621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availability and help of the project advisers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53832" y="1748694"/>
            <a:ext cx="10218968" cy="4937760"/>
          </a:xfrm>
        </p:spPr>
        <p:txBody>
          <a:bodyPr>
            <a:normAutofit/>
          </a:bodyPr>
          <a:lstStyle/>
          <a:p>
            <a:r>
              <a:rPr lang="en-US" sz="2000" dirty="0"/>
              <a:t>Same feeling - expressed once </a:t>
            </a:r>
            <a:r>
              <a:rPr lang="mr-IN" sz="2000" dirty="0"/>
              <a:t>–</a:t>
            </a:r>
            <a:r>
              <a:rPr lang="en-US" sz="2000" dirty="0"/>
              <a:t> in the Faculty of Law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GB" sz="2000" i="1" dirty="0"/>
              <a:t> “</a:t>
            </a:r>
            <a:r>
              <a:rPr lang="en-GB" sz="1800" i="1" dirty="0"/>
              <a:t>many pedagogues have passed through here, and it goes smoother if someone is there to </a:t>
            </a:r>
            <a:r>
              <a:rPr lang="en-GB" sz="1800" i="1" dirty="0" smtClean="0"/>
              <a:t>	translate </a:t>
            </a:r>
            <a:r>
              <a:rPr lang="en-GB" sz="1800" i="1" dirty="0"/>
              <a:t>theory into practice, someone who has a similar </a:t>
            </a:r>
            <a:r>
              <a:rPr lang="en-GB" sz="1800" i="1" dirty="0" smtClean="0"/>
              <a:t>way </a:t>
            </a:r>
            <a:r>
              <a:rPr lang="en-GB" sz="1800" i="1" dirty="0"/>
              <a:t>of reasoning as the interlocutors </a:t>
            </a:r>
            <a:r>
              <a:rPr lang="en-GB" sz="1800" i="1" dirty="0" smtClean="0"/>
              <a:t>	and </a:t>
            </a:r>
            <a:r>
              <a:rPr lang="en-GB" sz="1800" i="1" dirty="0"/>
              <a:t>serves as an </a:t>
            </a:r>
            <a:r>
              <a:rPr lang="en-GB" sz="1800" i="1" dirty="0" smtClean="0"/>
              <a:t>intermediary</a:t>
            </a:r>
            <a:r>
              <a:rPr lang="en-GB" sz="1800" i="1" dirty="0"/>
              <a:t>” </a:t>
            </a:r>
            <a:endParaRPr lang="en-GB" sz="2000" i="1" dirty="0" smtClean="0"/>
          </a:p>
          <a:p>
            <a:r>
              <a:rPr lang="mr-IN" sz="2000" dirty="0" smtClean="0"/>
              <a:t>…</a:t>
            </a:r>
            <a:r>
              <a:rPr lang="en-GB" sz="2000" dirty="0" smtClean="0"/>
              <a:t>or </a:t>
            </a:r>
            <a:r>
              <a:rPr lang="en-US" sz="2000" dirty="0" smtClean="0"/>
              <a:t>in </a:t>
            </a:r>
            <a:r>
              <a:rPr lang="en-US" sz="2000" dirty="0"/>
              <a:t>the Faculty of Sciences,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using </a:t>
            </a:r>
            <a:r>
              <a:rPr lang="en-US" sz="1800" dirty="0"/>
              <a:t>the same </a:t>
            </a:r>
            <a:r>
              <a:rPr lang="en-US" sz="1800" dirty="0" smtClean="0"/>
              <a:t>language to express the need </a:t>
            </a:r>
            <a:r>
              <a:rPr lang="en-US" sz="1800" dirty="0"/>
              <a:t>of a </a:t>
            </a:r>
            <a:r>
              <a:rPr lang="en-US" sz="1800" b="1" i="1" dirty="0" err="1"/>
              <a:t>translater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 smtClean="0"/>
              <a:t>“We need a subject expert to work </a:t>
            </a:r>
            <a:r>
              <a:rPr lang="en-US" sz="1800" i="1" dirty="0" err="1" smtClean="0"/>
              <a:t>onf</a:t>
            </a:r>
            <a:r>
              <a:rPr lang="en-US" sz="1800" i="1" dirty="0" smtClean="0"/>
              <a:t> the subject problems, otherwise some translation work has  	to be done“</a:t>
            </a:r>
            <a:endParaRPr lang="en-US" sz="1800" dirty="0" smtClean="0"/>
          </a:p>
          <a:p>
            <a:r>
              <a:rPr lang="en-US" sz="2000" dirty="0" smtClean="0"/>
              <a:t>BUT there prevails </a:t>
            </a:r>
            <a:r>
              <a:rPr lang="en-US" sz="2000" dirty="0"/>
              <a:t>though a general opinion of a </a:t>
            </a:r>
            <a:r>
              <a:rPr lang="en-US" sz="2000" b="1" dirty="0"/>
              <a:t>constructive work </a:t>
            </a:r>
            <a:r>
              <a:rPr lang="en-US" sz="2000" dirty="0"/>
              <a:t>with the duo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 smtClean="0"/>
              <a:t>“It’s working well since the FFYP team is not authoritative</a:t>
            </a:r>
            <a:r>
              <a:rPr lang="en-US" sz="1800" i="1" dirty="0"/>
              <a:t> : </a:t>
            </a:r>
            <a:r>
              <a:rPr lang="en-US" sz="1800" i="1" dirty="0" smtClean="0"/>
              <a:t>first, they look at what’s already done 	and then suggests developments”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en-US" sz="1800" i="1" dirty="0"/>
              <a:t>	</a:t>
            </a:r>
            <a:r>
              <a:rPr lang="en-US" sz="1800" i="1" dirty="0" smtClean="0"/>
              <a:t>“discussions with the FFYP team were interesting and ideas were fruitfully debated ”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/>
              <a:t>which was even </a:t>
            </a:r>
            <a:r>
              <a:rPr lang="en-US" sz="2000" dirty="0"/>
              <a:t>perceived as assuming </a:t>
            </a:r>
            <a:r>
              <a:rPr lang="en-US" sz="2000" b="1" dirty="0"/>
              <a:t>a part of the professor’s workload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	</a:t>
            </a:r>
            <a:r>
              <a:rPr lang="en-US" sz="1800" i="1" dirty="0"/>
              <a:t>“I felt guided and relieved</a:t>
            </a:r>
            <a:r>
              <a:rPr lang="en-US" sz="1800" i="1" dirty="0" smtClean="0"/>
              <a:t>”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fr-FR" sz="2000" dirty="0"/>
          </a:p>
          <a:p>
            <a:pPr marL="0" indent="0">
              <a:buClr>
                <a:srgbClr val="92D050"/>
              </a:buClr>
              <a:buNone/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2904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4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834682"/>
            <a:ext cx="10515600" cy="755221"/>
          </a:xfrm>
        </p:spPr>
        <p:txBody>
          <a:bodyPr>
            <a:normAutofit/>
          </a:bodyPr>
          <a:lstStyle/>
          <a:p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Main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factors</a:t>
            </a:r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 of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success</a:t>
            </a:r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 and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failure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Gisha" panose="020B0502040204020203" pitchFamily="34" charset="-79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77" y="1692934"/>
            <a:ext cx="8096251" cy="52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5552538" y="3144324"/>
            <a:ext cx="1447800" cy="1638300"/>
          </a:xfrm>
          <a:prstGeom prst="ellipse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4714876" y="4626871"/>
            <a:ext cx="1296877" cy="600075"/>
          </a:xfrm>
          <a:prstGeom prst="ellipse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990600" y="17423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990600" y="63499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0E79-591E-4EBE-B142-8D5E891B18C0}" type="slidenum">
              <a:rPr lang="fr-BE" smtClean="0"/>
              <a:t>5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38200" y="834682"/>
            <a:ext cx="10515600" cy="755221"/>
          </a:xfrm>
        </p:spPr>
        <p:txBody>
          <a:bodyPr>
            <a:normAutofit/>
          </a:bodyPr>
          <a:lstStyle/>
          <a:p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Main </a:t>
            </a:r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factors</a:t>
            </a:r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 of </a:t>
            </a:r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success</a:t>
            </a:r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 and </a:t>
            </a:r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Gisha" panose="020B0502040204020203" pitchFamily="34" charset="-79"/>
              </a:rPr>
              <a:t>failure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Gisha" panose="020B0502040204020203" pitchFamily="34" charset="-79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8200" y="1708819"/>
            <a:ext cx="4775198" cy="3152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fr-FR" sz="2000" b="1" dirty="0" smtClean="0">
                <a:ea typeface="Calibri" panose="020F0502020204030204" pitchFamily="34" charset="0"/>
                <a:cs typeface="Gisha" panose="020B0502040204020203" pitchFamily="34" charset="-79"/>
              </a:rPr>
              <a:t>Student’s job</a:t>
            </a:r>
          </a:p>
          <a:p>
            <a: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Some well-known predictors: </a:t>
            </a:r>
          </a:p>
          <a:p>
            <a:pPr lvl="1"/>
            <a: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In-depth study</a:t>
            </a:r>
          </a:p>
          <a:p>
            <a:pPr lvl="1"/>
            <a: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Regular work</a:t>
            </a:r>
          </a:p>
          <a:p>
            <a:pPr lvl="1"/>
            <a: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Optional activities attendance</a:t>
            </a:r>
          </a:p>
          <a:p>
            <a:pPr lvl="1"/>
            <a: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Handling of diverse sources of distraction </a:t>
            </a:r>
          </a:p>
          <a:p>
            <a:pPr marL="457200" lvl="1" indent="0">
              <a:buNone/>
            </a:pPr>
            <a: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(Zuniga Carrasco, 1989 ; </a:t>
            </a:r>
            <a:r>
              <a:rPr lang="en-GB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Parmentier</a:t>
            </a:r>
            <a: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, 1994; </a:t>
            </a:r>
            <a:b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</a:br>
            <a:r>
              <a:rPr lang="en-GB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Robbins et al., 2004)</a:t>
            </a:r>
          </a:p>
          <a:p>
            <a:pPr lvl="1"/>
            <a:endParaRPr lang="fr-BE" altLang="fr-FR" sz="800" dirty="0">
              <a:ea typeface="Calibri" panose="020F0502020204030204" pitchFamily="34" charset="0"/>
              <a:cs typeface="Gisha" panose="020B0502040204020203" pitchFamily="34" charset="-79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38200" y="64388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838200" y="4285331"/>
            <a:ext cx="4393703" cy="2253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altLang="fr-FR" sz="2000" b="1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Educational</a:t>
            </a:r>
            <a:r>
              <a:rPr lang="fr-BE" altLang="fr-FR" sz="2000" b="1" dirty="0" smtClean="0">
                <a:ea typeface="Calibri" panose="020F0502020204030204" pitchFamily="34" charset="0"/>
                <a:cs typeface="Gisha" panose="020B0502040204020203" pitchFamily="34" charset="-79"/>
              </a:rPr>
              <a:t> </a:t>
            </a:r>
            <a:r>
              <a:rPr lang="fr-BE" altLang="fr-FR" sz="2000" b="1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experience</a:t>
            </a:r>
            <a:endParaRPr lang="fr-BE" altLang="fr-FR" sz="2000" b="1" dirty="0" smtClean="0">
              <a:ea typeface="Calibri" panose="020F0502020204030204" pitchFamily="34" charset="0"/>
              <a:cs typeface="Gisha" panose="020B0502040204020203" pitchFamily="34" charset="-79"/>
            </a:endParaRPr>
          </a:p>
          <a:p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Quality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of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teaching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and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pedagogic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support as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factors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that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allow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to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prevent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students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’ dropout (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Béchard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et Bédard, 2009)</a:t>
            </a:r>
            <a:endParaRPr lang="fr-BE" altLang="fr-FR" sz="1800" b="1" dirty="0" smtClean="0">
              <a:solidFill>
                <a:srgbClr val="92D050"/>
              </a:solidFill>
              <a:ea typeface="Calibri" pitchFamily="34" charset="0"/>
              <a:cs typeface="Gisha" panose="020B0502040204020203" pitchFamily="34" charset="-79"/>
            </a:endParaRPr>
          </a:p>
          <a:p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One of the best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predictors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of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success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lies in the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quality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of </a:t>
            </a:r>
            <a:r>
              <a:rPr lang="fr-BE" altLang="fr-FR" sz="1800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teaching</a:t>
            </a:r>
            <a:r>
              <a:rPr lang="fr-BE" altLang="fr-FR" sz="1800" dirty="0" smtClean="0">
                <a:ea typeface="Calibri" panose="020F0502020204030204" pitchFamily="34" charset="0"/>
                <a:cs typeface="Gisha" panose="020B0502040204020203" pitchFamily="34" charset="-79"/>
              </a:rPr>
              <a:t>  (</a:t>
            </a:r>
            <a:r>
              <a:rPr lang="fr-BE" altLang="fr-FR" sz="1800" b="1" dirty="0" err="1" smtClean="0">
                <a:ea typeface="Calibri" panose="020F0502020204030204" pitchFamily="34" charset="0"/>
                <a:cs typeface="Gisha" panose="020B0502040204020203" pitchFamily="34" charset="-79"/>
              </a:rPr>
              <a:t>Lizzio</a:t>
            </a:r>
            <a:r>
              <a:rPr lang="fr-BE" altLang="fr-FR" sz="1800" b="1" dirty="0" smtClean="0">
                <a:ea typeface="Calibri" panose="020F0502020204030204" pitchFamily="34" charset="0"/>
                <a:cs typeface="Gisha" panose="020B0502040204020203" pitchFamily="34" charset="-79"/>
              </a:rPr>
              <a:t> et al., 2002)</a:t>
            </a:r>
            <a:endParaRPr lang="fr-BE" altLang="fr-FR" sz="1800" b="1" dirty="0">
              <a:ea typeface="Calibri" panose="020F0502020204030204" pitchFamily="34" charset="0"/>
              <a:cs typeface="Gisha" panose="020B0502040204020203" pitchFamily="34" charset="-79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40" y="1610497"/>
            <a:ext cx="5996555" cy="45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838199" y="670635"/>
            <a:ext cx="10765665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(En-têtes)"/>
              </a:rPr>
              <a:t>Promoting</a:t>
            </a:r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(En-têtes)"/>
              </a:rPr>
              <a:t> formative feedback practice in the First-</a:t>
            </a:r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(En-têtes)"/>
              </a:rPr>
              <a:t>Year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(En-têtes)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38200" y="1589901"/>
            <a:ext cx="10388600" cy="4607657"/>
          </a:xfrm>
        </p:spPr>
        <p:txBody>
          <a:bodyPr>
            <a:noAutofit/>
          </a:bodyPr>
          <a:lstStyle/>
          <a:p>
            <a:r>
              <a:rPr lang="fr-BE" sz="1400" b="1" i="1" dirty="0" err="1"/>
              <a:t>Rethinking</a:t>
            </a:r>
            <a:r>
              <a:rPr lang="fr-BE" sz="1400" b="1" i="1" dirty="0"/>
              <a:t> the first </a:t>
            </a:r>
            <a:r>
              <a:rPr lang="fr-BE" sz="1400" b="1" i="1" dirty="0" err="1"/>
              <a:t>year</a:t>
            </a:r>
            <a:r>
              <a:rPr lang="fr-BE" sz="1400" b="1" i="1" dirty="0"/>
              <a:t> of </a:t>
            </a:r>
            <a:r>
              <a:rPr lang="fr-BE" sz="1400" b="1" i="1" dirty="0" err="1"/>
              <a:t>college</a:t>
            </a:r>
            <a:r>
              <a:rPr lang="fr-BE" sz="1400" b="1" dirty="0"/>
              <a:t> </a:t>
            </a:r>
            <a:r>
              <a:rPr lang="fr-BE" sz="1400" dirty="0"/>
              <a:t>(Tinto, 2001): </a:t>
            </a:r>
            <a:r>
              <a:rPr lang="fr-BE" sz="1400" dirty="0" smtClean="0"/>
              <a:t>			</a:t>
            </a:r>
            <a:endParaRPr lang="fr-BE" sz="1400" dirty="0"/>
          </a:p>
          <a:p>
            <a:pPr marL="0" indent="0">
              <a:buNone/>
            </a:pPr>
            <a:r>
              <a:rPr lang="fr-BE" sz="1400" dirty="0" smtClean="0"/>
              <a:t>	- « Five </a:t>
            </a:r>
            <a:r>
              <a:rPr lang="fr-BE" sz="1400" dirty="0"/>
              <a:t>conditions stand out as </a:t>
            </a:r>
            <a:r>
              <a:rPr lang="fr-BE" sz="1400" dirty="0" err="1"/>
              <a:t>supportive</a:t>
            </a:r>
            <a:r>
              <a:rPr lang="fr-BE" sz="1400" dirty="0"/>
              <a:t> of </a:t>
            </a:r>
            <a:r>
              <a:rPr lang="fr-BE" sz="1400" dirty="0" err="1"/>
              <a:t>student</a:t>
            </a:r>
            <a:r>
              <a:rPr lang="fr-BE" sz="1400" dirty="0"/>
              <a:t> </a:t>
            </a:r>
            <a:r>
              <a:rPr lang="fr-BE" sz="1400" dirty="0" err="1"/>
              <a:t>learning</a:t>
            </a:r>
            <a:r>
              <a:rPr lang="fr-BE" sz="1400" dirty="0"/>
              <a:t> and </a:t>
            </a:r>
            <a:r>
              <a:rPr lang="fr-BE" sz="1400" dirty="0" err="1"/>
              <a:t>retention</a:t>
            </a:r>
            <a:r>
              <a:rPr lang="fr-BE" sz="1400" dirty="0"/>
              <a:t>, </a:t>
            </a:r>
            <a:r>
              <a:rPr lang="fr-BE" sz="1400" dirty="0" err="1"/>
              <a:t>namely</a:t>
            </a:r>
            <a:r>
              <a:rPr lang="fr-BE" sz="1400" dirty="0"/>
              <a:t> expectations, </a:t>
            </a:r>
            <a:r>
              <a:rPr lang="fr-BE" sz="1400" dirty="0" smtClean="0"/>
              <a:t>support</a:t>
            </a:r>
            <a:r>
              <a:rPr lang="fr-BE" sz="1400" dirty="0"/>
              <a:t>, </a:t>
            </a:r>
            <a:r>
              <a:rPr lang="fr-BE" sz="1400" dirty="0" err="1" smtClean="0"/>
              <a:t>involvement</a:t>
            </a:r>
            <a:r>
              <a:rPr lang="fr-BE" sz="1400" dirty="0"/>
              <a:t>, </a:t>
            </a:r>
            <a:r>
              <a:rPr lang="fr-BE" sz="1400" dirty="0" smtClean="0"/>
              <a:t>	relevant </a:t>
            </a:r>
            <a:r>
              <a:rPr lang="fr-BE" sz="1400" dirty="0" err="1" smtClean="0"/>
              <a:t>learning</a:t>
            </a:r>
            <a:r>
              <a:rPr lang="fr-BE" sz="1400" dirty="0"/>
              <a:t>, </a:t>
            </a:r>
            <a:r>
              <a:rPr lang="fr-BE" sz="1400" dirty="0" smtClean="0"/>
              <a:t>and feedback  (</a:t>
            </a:r>
            <a:r>
              <a:rPr lang="mr-IN" sz="1400" dirty="0" smtClean="0"/>
              <a:t>…</a:t>
            </a:r>
            <a:r>
              <a:rPr lang="nl-BE" sz="1400" dirty="0" smtClean="0"/>
              <a:t>) </a:t>
            </a:r>
            <a:r>
              <a:rPr lang="fr-BE" sz="1400" dirty="0" err="1" smtClean="0"/>
              <a:t>Students</a:t>
            </a:r>
            <a:r>
              <a:rPr lang="fr-BE" sz="1400" dirty="0" smtClean="0"/>
              <a:t> </a:t>
            </a:r>
            <a:r>
              <a:rPr lang="fr-BE" sz="1400" dirty="0"/>
              <a:t>are more </a:t>
            </a:r>
            <a:r>
              <a:rPr lang="fr-BE" sz="1400" dirty="0" err="1"/>
              <a:t>likely</a:t>
            </a:r>
            <a:r>
              <a:rPr lang="fr-BE" sz="1400" dirty="0"/>
              <a:t> to </a:t>
            </a:r>
            <a:r>
              <a:rPr lang="fr-BE" sz="1400" dirty="0" err="1"/>
              <a:t>succeed</a:t>
            </a:r>
            <a:r>
              <a:rPr lang="fr-BE" sz="1400" dirty="0"/>
              <a:t> in </a:t>
            </a:r>
            <a:r>
              <a:rPr lang="fr-BE" sz="1400" dirty="0" smtClean="0"/>
              <a:t>settings </a:t>
            </a:r>
            <a:r>
              <a:rPr lang="fr-BE" sz="1400" dirty="0" err="1"/>
              <a:t>that</a:t>
            </a:r>
            <a:r>
              <a:rPr lang="fr-BE" sz="1400" dirty="0"/>
              <a:t> </a:t>
            </a:r>
            <a:r>
              <a:rPr lang="fr-BE" sz="1400" dirty="0" err="1"/>
              <a:t>provide</a:t>
            </a:r>
            <a:r>
              <a:rPr lang="fr-BE" sz="1400" dirty="0"/>
              <a:t> </a:t>
            </a:r>
            <a:r>
              <a:rPr lang="fr-BE" sz="1400" dirty="0" err="1" smtClean="0"/>
              <a:t>faculty</a:t>
            </a:r>
            <a:r>
              <a:rPr lang="fr-BE" sz="1400" dirty="0"/>
              <a:t>, staff, and </a:t>
            </a:r>
            <a:r>
              <a:rPr lang="fr-BE" sz="1400" dirty="0" err="1"/>
              <a:t>students</a:t>
            </a:r>
            <a:r>
              <a:rPr lang="fr-BE" sz="1400" dirty="0"/>
              <a:t> </a:t>
            </a:r>
            <a:r>
              <a:rPr lang="fr-BE" sz="1400" dirty="0" smtClean="0"/>
              <a:t>	</a:t>
            </a:r>
            <a:r>
              <a:rPr lang="fr-BE" sz="1400" dirty="0" err="1" smtClean="0"/>
              <a:t>frequent</a:t>
            </a:r>
            <a:r>
              <a:rPr lang="fr-BE" sz="1400" dirty="0" smtClean="0"/>
              <a:t> </a:t>
            </a:r>
            <a:r>
              <a:rPr lang="fr-BE" sz="1400" dirty="0"/>
              <a:t>feedback about </a:t>
            </a:r>
            <a:r>
              <a:rPr lang="fr-BE" sz="1400" dirty="0" err="1"/>
              <a:t>their</a:t>
            </a:r>
            <a:r>
              <a:rPr lang="fr-BE" sz="1400" dirty="0"/>
              <a:t> </a:t>
            </a:r>
            <a:r>
              <a:rPr lang="fr-BE" sz="1400" dirty="0" smtClean="0"/>
              <a:t>performance</a:t>
            </a:r>
            <a:r>
              <a:rPr lang="fr-BE" sz="1400" i="1" dirty="0" smtClean="0"/>
              <a:t> </a:t>
            </a:r>
            <a:r>
              <a:rPr lang="fr-BE" sz="1400" dirty="0" smtClean="0"/>
              <a:t>»</a:t>
            </a:r>
            <a:r>
              <a:rPr lang="fr-BE" sz="1400" i="1" dirty="0" smtClean="0"/>
              <a:t>. </a:t>
            </a:r>
            <a:endParaRPr lang="fr-BE" sz="1400" i="1" dirty="0"/>
          </a:p>
          <a:p>
            <a:pPr>
              <a:defRPr/>
            </a:pPr>
            <a:r>
              <a:rPr lang="fr-BE" sz="1400" b="1" i="1" kern="0" dirty="0" smtClean="0">
                <a:cs typeface="Calibri" pitchFamily="34" charset="0"/>
              </a:rPr>
              <a:t>Five </a:t>
            </a:r>
            <a:r>
              <a:rPr lang="fr-BE" sz="1400" b="1" i="1" kern="0" dirty="0">
                <a:cs typeface="Calibri" pitchFamily="34" charset="0"/>
              </a:rPr>
              <a:t>Cs of Good Practice in the First </a:t>
            </a:r>
            <a:r>
              <a:rPr lang="fr-BE" sz="1400" b="1" i="1" kern="0" dirty="0" err="1">
                <a:cs typeface="Calibri" pitchFamily="34" charset="0"/>
              </a:rPr>
              <a:t>Year</a:t>
            </a:r>
            <a:r>
              <a:rPr lang="fr-BE" sz="1400" b="1" kern="0" dirty="0">
                <a:cs typeface="Calibri" pitchFamily="34" charset="0"/>
              </a:rPr>
              <a:t> </a:t>
            </a:r>
            <a:r>
              <a:rPr lang="fr-BE" sz="1400" kern="0" dirty="0">
                <a:cs typeface="Calibri" pitchFamily="34" charset="0"/>
              </a:rPr>
              <a:t>(</a:t>
            </a:r>
            <a:r>
              <a:rPr lang="fr-BE" sz="1400" kern="0" dirty="0" err="1">
                <a:cs typeface="Calibri" pitchFamily="34" charset="0"/>
              </a:rPr>
              <a:t>Krause</a:t>
            </a:r>
            <a:r>
              <a:rPr lang="fr-BE" sz="1400" kern="0" dirty="0">
                <a:cs typeface="Calibri" pitchFamily="34" charset="0"/>
              </a:rPr>
              <a:t>, 2006) : </a:t>
            </a:r>
            <a:endParaRPr lang="fr-BE" sz="1400" dirty="0"/>
          </a:p>
          <a:p>
            <a:pPr marL="457200" lvl="1" indent="0">
              <a:buNone/>
            </a:pPr>
            <a:r>
              <a:rPr lang="fr-BE" sz="1400" dirty="0">
                <a:cs typeface="Calibri" pitchFamily="34" charset="0"/>
              </a:rPr>
              <a:t>	- </a:t>
            </a:r>
            <a:r>
              <a:rPr lang="fr-BE" sz="1400" dirty="0" smtClean="0">
                <a:cs typeface="Calibri" pitchFamily="34" charset="0"/>
              </a:rPr>
              <a:t>At the </a:t>
            </a:r>
            <a:r>
              <a:rPr lang="fr-BE" sz="1400" i="1" dirty="0" smtClean="0">
                <a:cs typeface="Calibri" pitchFamily="34" charset="0"/>
              </a:rPr>
              <a:t>Curriculum</a:t>
            </a:r>
            <a:r>
              <a:rPr lang="fr-BE" sz="1400" dirty="0" smtClean="0">
                <a:cs typeface="Calibri" pitchFamily="34" charset="0"/>
              </a:rPr>
              <a:t> </a:t>
            </a:r>
            <a:r>
              <a:rPr lang="fr-BE" sz="1400" dirty="0" err="1" smtClean="0">
                <a:cs typeface="Calibri" pitchFamily="34" charset="0"/>
              </a:rPr>
              <a:t>level</a:t>
            </a:r>
            <a:r>
              <a:rPr lang="fr-BE" sz="1400" dirty="0" smtClean="0">
                <a:cs typeface="Calibri" pitchFamily="34" charset="0"/>
              </a:rPr>
              <a:t> : « </a:t>
            </a:r>
            <a:r>
              <a:rPr lang="fr-BE" sz="1400" dirty="0"/>
              <a:t>A </a:t>
            </a:r>
            <a:r>
              <a:rPr lang="fr-BE" sz="1400" dirty="0" err="1"/>
              <a:t>shared</a:t>
            </a:r>
            <a:r>
              <a:rPr lang="fr-BE" sz="1400" dirty="0"/>
              <a:t> </a:t>
            </a:r>
            <a:r>
              <a:rPr lang="fr-BE" sz="1400" dirty="0" err="1"/>
              <a:t>understanding</a:t>
            </a:r>
            <a:r>
              <a:rPr lang="fr-BE" sz="1400" dirty="0"/>
              <a:t> of how to </a:t>
            </a:r>
            <a:r>
              <a:rPr lang="fr-BE" sz="1400" dirty="0" err="1"/>
              <a:t>integrate</a:t>
            </a:r>
            <a:r>
              <a:rPr lang="fr-BE" sz="1400" dirty="0"/>
              <a:t> </a:t>
            </a:r>
            <a:r>
              <a:rPr lang="fr-BE" sz="1400" dirty="0" err="1"/>
              <a:t>assessment</a:t>
            </a:r>
            <a:r>
              <a:rPr lang="fr-BE" sz="1400" dirty="0"/>
              <a:t> and </a:t>
            </a:r>
            <a:r>
              <a:rPr lang="fr-BE" sz="1400" dirty="0" smtClean="0"/>
              <a:t>feedback structures </a:t>
            </a:r>
            <a:r>
              <a:rPr lang="fr-BE" sz="1400" dirty="0" err="1"/>
              <a:t>into</a:t>
            </a:r>
            <a:r>
              <a:rPr lang="fr-BE" sz="1400" dirty="0"/>
              <a:t> the </a:t>
            </a:r>
            <a:r>
              <a:rPr lang="fr-BE" sz="1400" dirty="0" smtClean="0"/>
              <a:t>	curriculum </a:t>
            </a:r>
            <a:r>
              <a:rPr lang="fr-BE" sz="1400" dirty="0" err="1"/>
              <a:t>so</a:t>
            </a:r>
            <a:r>
              <a:rPr lang="fr-BE" sz="1400" dirty="0"/>
              <a:t> as to </a:t>
            </a:r>
            <a:r>
              <a:rPr lang="fr-BE" sz="1400" dirty="0" err="1"/>
              <a:t>enhance</a:t>
            </a:r>
            <a:r>
              <a:rPr lang="fr-BE" sz="1400" dirty="0"/>
              <a:t> </a:t>
            </a:r>
            <a:r>
              <a:rPr lang="fr-BE" sz="1400" dirty="0" err="1"/>
              <a:t>student</a:t>
            </a:r>
            <a:r>
              <a:rPr lang="fr-BE" sz="1400" dirty="0"/>
              <a:t> </a:t>
            </a:r>
            <a:r>
              <a:rPr lang="fr-BE" sz="1400" dirty="0" err="1"/>
              <a:t>learning</a:t>
            </a:r>
            <a:r>
              <a:rPr lang="fr-BE" sz="1400" dirty="0"/>
              <a:t>. In </a:t>
            </a:r>
            <a:r>
              <a:rPr lang="fr-BE" sz="1400" dirty="0" err="1"/>
              <a:t>other</a:t>
            </a:r>
            <a:r>
              <a:rPr lang="fr-BE" sz="1400" dirty="0"/>
              <a:t> </a:t>
            </a:r>
            <a:r>
              <a:rPr lang="fr-BE" sz="1400" dirty="0" err="1"/>
              <a:t>words</a:t>
            </a:r>
            <a:r>
              <a:rPr lang="fr-BE" sz="1400" dirty="0"/>
              <a:t>, </a:t>
            </a:r>
            <a:r>
              <a:rPr lang="fr-BE" sz="1400" dirty="0" err="1" smtClean="0"/>
              <a:t>shifting</a:t>
            </a:r>
            <a:r>
              <a:rPr lang="fr-BE" sz="1400" dirty="0" smtClean="0"/>
              <a:t> </a:t>
            </a:r>
            <a:r>
              <a:rPr lang="fr-BE" sz="1400" dirty="0" err="1"/>
              <a:t>from</a:t>
            </a:r>
            <a:r>
              <a:rPr lang="fr-BE" sz="1400" dirty="0"/>
              <a:t> ‘</a:t>
            </a:r>
            <a:r>
              <a:rPr lang="fr-BE" sz="1400" dirty="0" err="1"/>
              <a:t>assessment</a:t>
            </a:r>
            <a:r>
              <a:rPr lang="fr-BE" sz="1400" dirty="0"/>
              <a:t> </a:t>
            </a:r>
            <a:r>
              <a:rPr lang="fr-BE" sz="1400" i="1" dirty="0"/>
              <a:t>of </a:t>
            </a:r>
            <a:r>
              <a:rPr lang="fr-BE" sz="1400" dirty="0" err="1"/>
              <a:t>learning</a:t>
            </a:r>
            <a:r>
              <a:rPr lang="fr-BE" sz="1400" dirty="0"/>
              <a:t>’ to </a:t>
            </a:r>
            <a:r>
              <a:rPr lang="fr-BE" sz="1400" dirty="0" smtClean="0"/>
              <a:t>‘</a:t>
            </a:r>
            <a:r>
              <a:rPr lang="fr-BE" sz="1400" dirty="0" err="1"/>
              <a:t>assessment</a:t>
            </a:r>
            <a:r>
              <a:rPr lang="fr-BE" sz="1400" dirty="0"/>
              <a:t> </a:t>
            </a:r>
            <a:r>
              <a:rPr lang="fr-BE" sz="1400" i="1" dirty="0"/>
              <a:t>for </a:t>
            </a:r>
            <a:r>
              <a:rPr lang="fr-BE" sz="1400" dirty="0" err="1"/>
              <a:t>learning</a:t>
            </a:r>
            <a:r>
              <a:rPr lang="fr-BE" sz="1400" dirty="0"/>
              <a:t>’ </a:t>
            </a:r>
            <a:r>
              <a:rPr lang="fr-BE" sz="1400" dirty="0" smtClean="0"/>
              <a:t>	in </a:t>
            </a:r>
            <a:r>
              <a:rPr lang="fr-BE" sz="1400" dirty="0"/>
              <a:t>the first </a:t>
            </a:r>
            <a:r>
              <a:rPr lang="fr-BE" sz="1400" dirty="0" err="1" smtClean="0"/>
              <a:t>year</a:t>
            </a:r>
            <a:r>
              <a:rPr lang="fr-BE" sz="1400" dirty="0" smtClean="0"/>
              <a:t> »</a:t>
            </a:r>
          </a:p>
          <a:p>
            <a:pPr marL="457200" lvl="1" indent="0">
              <a:buNone/>
            </a:pPr>
            <a:r>
              <a:rPr lang="fr-BE" sz="1400" dirty="0"/>
              <a:t>	</a:t>
            </a:r>
            <a:r>
              <a:rPr lang="fr-BE" sz="1400" dirty="0" smtClean="0"/>
              <a:t>-  at the </a:t>
            </a:r>
            <a:r>
              <a:rPr lang="fr-BE" sz="1400" dirty="0" err="1" smtClean="0"/>
              <a:t>Classromm</a:t>
            </a:r>
            <a:r>
              <a:rPr lang="fr-BE" sz="1400" dirty="0" smtClean="0"/>
              <a:t> </a:t>
            </a:r>
            <a:r>
              <a:rPr lang="fr-BE" sz="1400" dirty="0" err="1" smtClean="0"/>
              <a:t>level</a:t>
            </a:r>
            <a:r>
              <a:rPr lang="fr-BE" sz="1400" dirty="0" smtClean="0"/>
              <a:t> : « </a:t>
            </a:r>
            <a:r>
              <a:rPr lang="fr-BE" sz="1400" dirty="0"/>
              <a:t>Use </a:t>
            </a:r>
            <a:r>
              <a:rPr lang="fr-BE" sz="1400" dirty="0" err="1"/>
              <a:t>early</a:t>
            </a:r>
            <a:r>
              <a:rPr lang="fr-BE" sz="1400" dirty="0"/>
              <a:t> and </a:t>
            </a:r>
            <a:r>
              <a:rPr lang="fr-BE" sz="1400" dirty="0" err="1"/>
              <a:t>continuous</a:t>
            </a:r>
            <a:r>
              <a:rPr lang="fr-BE" sz="1400" dirty="0"/>
              <a:t> </a:t>
            </a:r>
            <a:r>
              <a:rPr lang="fr-BE" sz="1400" dirty="0" err="1"/>
              <a:t>assessment</a:t>
            </a:r>
            <a:r>
              <a:rPr lang="fr-BE" sz="1400" dirty="0"/>
              <a:t> and </a:t>
            </a:r>
            <a:r>
              <a:rPr lang="fr-BE" sz="1400" dirty="0" err="1"/>
              <a:t>timely</a:t>
            </a:r>
            <a:r>
              <a:rPr lang="fr-BE" sz="1400" dirty="0"/>
              <a:t> feedback to: engage </a:t>
            </a:r>
            <a:r>
              <a:rPr lang="fr-BE" sz="1400" dirty="0" err="1"/>
              <a:t>with</a:t>
            </a:r>
            <a:r>
              <a:rPr lang="fr-BE" sz="1400" dirty="0"/>
              <a:t> </a:t>
            </a:r>
            <a:r>
              <a:rPr lang="fr-BE" sz="1400" dirty="0" err="1" smtClean="0"/>
              <a:t>your</a:t>
            </a:r>
            <a:r>
              <a:rPr lang="fr-BE" sz="1400" dirty="0" smtClean="0"/>
              <a:t> </a:t>
            </a:r>
            <a:r>
              <a:rPr lang="fr-BE" sz="1400" dirty="0" err="1" smtClean="0"/>
              <a:t>students</a:t>
            </a:r>
            <a:r>
              <a:rPr lang="fr-BE" sz="1400" dirty="0"/>
              <a:t>; </a:t>
            </a:r>
            <a:r>
              <a:rPr lang="fr-BE" sz="1400" dirty="0" smtClean="0"/>
              <a:t>	monitor </a:t>
            </a:r>
            <a:r>
              <a:rPr lang="fr-BE" sz="1400" dirty="0" err="1"/>
              <a:t>their</a:t>
            </a:r>
            <a:r>
              <a:rPr lang="fr-BE" sz="1400" dirty="0"/>
              <a:t> </a:t>
            </a:r>
            <a:r>
              <a:rPr lang="fr-BE" sz="1400" dirty="0" err="1"/>
              <a:t>progress</a:t>
            </a:r>
            <a:r>
              <a:rPr lang="fr-BE" sz="1400" dirty="0"/>
              <a:t>; </a:t>
            </a:r>
            <a:r>
              <a:rPr lang="fr-BE" sz="1400" dirty="0" err="1"/>
              <a:t>communicate</a:t>
            </a:r>
            <a:r>
              <a:rPr lang="fr-BE" sz="1400" dirty="0"/>
              <a:t> standards and expectations; encourage </a:t>
            </a:r>
            <a:r>
              <a:rPr lang="fr-BE" sz="1400" dirty="0" err="1"/>
              <a:t>students</a:t>
            </a:r>
            <a:r>
              <a:rPr lang="fr-BE" sz="1400" dirty="0"/>
              <a:t> to </a:t>
            </a:r>
            <a:r>
              <a:rPr lang="fr-BE" sz="1400" dirty="0" smtClean="0"/>
              <a:t>self-manage and self-</a:t>
            </a:r>
            <a:r>
              <a:rPr lang="fr-BE" sz="1400" dirty="0" err="1" smtClean="0"/>
              <a:t>assess</a:t>
            </a:r>
            <a:r>
              <a:rPr lang="fr-BE" sz="1400" dirty="0"/>
              <a:t>; </a:t>
            </a:r>
            <a:r>
              <a:rPr lang="fr-BE" sz="1400" dirty="0" err="1"/>
              <a:t>reward</a:t>
            </a:r>
            <a:r>
              <a:rPr lang="fr-BE" sz="1400" dirty="0"/>
              <a:t> </a:t>
            </a:r>
            <a:r>
              <a:rPr lang="fr-BE" sz="1400" dirty="0" smtClean="0"/>
              <a:t>	</a:t>
            </a:r>
            <a:r>
              <a:rPr lang="fr-BE" sz="1400" dirty="0" err="1" smtClean="0"/>
              <a:t>those</a:t>
            </a:r>
            <a:r>
              <a:rPr lang="fr-BE" sz="1400" dirty="0" smtClean="0"/>
              <a:t> </a:t>
            </a:r>
            <a:r>
              <a:rPr lang="fr-BE" sz="1400" dirty="0" err="1"/>
              <a:t>who</a:t>
            </a:r>
            <a:r>
              <a:rPr lang="fr-BE" sz="1400" dirty="0"/>
              <a:t> are </a:t>
            </a:r>
            <a:r>
              <a:rPr lang="fr-BE" sz="1400" dirty="0" err="1"/>
              <a:t>succeeding</a:t>
            </a:r>
            <a:r>
              <a:rPr lang="fr-BE" sz="1400" dirty="0"/>
              <a:t>; and </a:t>
            </a:r>
            <a:r>
              <a:rPr lang="fr-BE" sz="1400" dirty="0" err="1"/>
              <a:t>identify</a:t>
            </a:r>
            <a:r>
              <a:rPr lang="fr-BE" sz="1400" dirty="0"/>
              <a:t> </a:t>
            </a:r>
            <a:r>
              <a:rPr lang="fr-BE" sz="1400" dirty="0" err="1"/>
              <a:t>early</a:t>
            </a:r>
            <a:r>
              <a:rPr lang="fr-BE" sz="1400" dirty="0"/>
              <a:t> </a:t>
            </a:r>
            <a:r>
              <a:rPr lang="fr-BE" sz="1400" dirty="0" err="1"/>
              <a:t>those</a:t>
            </a:r>
            <a:r>
              <a:rPr lang="fr-BE" sz="1400" dirty="0"/>
              <a:t> at </a:t>
            </a:r>
            <a:r>
              <a:rPr lang="fr-BE" sz="1400" dirty="0" err="1" smtClean="0"/>
              <a:t>risk</a:t>
            </a:r>
            <a:r>
              <a:rPr lang="fr-BE" sz="1400" dirty="0" smtClean="0"/>
              <a:t> » </a:t>
            </a:r>
            <a:endParaRPr lang="fr-BE" sz="1400" dirty="0"/>
          </a:p>
          <a:p>
            <a:r>
              <a:rPr lang="fr-BE" sz="1400" b="1" i="1" dirty="0" smtClean="0">
                <a:cs typeface="Calibri" pitchFamily="34" charset="0"/>
              </a:rPr>
              <a:t>Key components of an </a:t>
            </a:r>
            <a:r>
              <a:rPr lang="fr-BE" sz="1400" b="1" i="1" dirty="0" err="1" smtClean="0">
                <a:cs typeface="Calibri" pitchFamily="34" charset="0"/>
              </a:rPr>
              <a:t>ideal</a:t>
            </a:r>
            <a:r>
              <a:rPr lang="fr-BE" sz="1400" b="1" i="1" dirty="0" smtClean="0">
                <a:cs typeface="Calibri" pitchFamily="34" charset="0"/>
              </a:rPr>
              <a:t> First-</a:t>
            </a:r>
            <a:r>
              <a:rPr lang="fr-BE" sz="1400" b="1" i="1" dirty="0" err="1" smtClean="0">
                <a:cs typeface="Calibri" pitchFamily="34" charset="0"/>
              </a:rPr>
              <a:t>Year</a:t>
            </a:r>
            <a:r>
              <a:rPr lang="fr-BE" sz="1400" b="1" i="1" dirty="0" smtClean="0">
                <a:cs typeface="Calibri" pitchFamily="34" charset="0"/>
              </a:rPr>
              <a:t> curriculum </a:t>
            </a:r>
            <a:r>
              <a:rPr lang="fr-BE" sz="1400" dirty="0" smtClean="0">
                <a:cs typeface="Calibri" pitchFamily="34" charset="0"/>
              </a:rPr>
              <a:t>(</a:t>
            </a:r>
            <a:r>
              <a:rPr lang="fr-BE" sz="1400" dirty="0" err="1" smtClean="0">
                <a:cs typeface="Calibri" pitchFamily="34" charset="0"/>
              </a:rPr>
              <a:t>Bovill</a:t>
            </a:r>
            <a:r>
              <a:rPr lang="fr-BE" sz="1400" dirty="0">
                <a:cs typeface="Calibri" pitchFamily="34" charset="0"/>
              </a:rPr>
              <a:t>, </a:t>
            </a:r>
            <a:r>
              <a:rPr lang="fr-BE" sz="1400" dirty="0" err="1">
                <a:cs typeface="Calibri" pitchFamily="34" charset="0"/>
              </a:rPr>
              <a:t>Morss</a:t>
            </a:r>
            <a:r>
              <a:rPr lang="fr-BE" sz="1400" dirty="0">
                <a:cs typeface="Calibri" pitchFamily="34" charset="0"/>
              </a:rPr>
              <a:t> &amp; </a:t>
            </a:r>
            <a:r>
              <a:rPr lang="fr-BE" sz="1400" dirty="0" err="1">
                <a:cs typeface="Calibri" pitchFamily="34" charset="0"/>
              </a:rPr>
              <a:t>Bulley</a:t>
            </a:r>
            <a:r>
              <a:rPr lang="fr-BE" sz="1400" dirty="0"/>
              <a:t>, </a:t>
            </a:r>
            <a:r>
              <a:rPr lang="fr-BE" sz="1400" dirty="0">
                <a:cs typeface="Calibri" pitchFamily="34" charset="0"/>
              </a:rPr>
              <a:t>2008) :</a:t>
            </a:r>
            <a:endParaRPr lang="fr-BE" sz="1400" dirty="0">
              <a:ea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fr-BE" sz="1400" dirty="0">
                <a:cs typeface="Calibri" pitchFamily="34" charset="0"/>
              </a:rPr>
              <a:t>	- </a:t>
            </a:r>
            <a:r>
              <a:rPr lang="fr-BE" sz="1400" dirty="0" err="1" smtClean="0">
                <a:cs typeface="Calibri" pitchFamily="34" charset="0"/>
              </a:rPr>
              <a:t>according</a:t>
            </a:r>
            <a:r>
              <a:rPr lang="fr-BE" sz="1400" dirty="0" smtClean="0">
                <a:cs typeface="Calibri" pitchFamily="34" charset="0"/>
              </a:rPr>
              <a:t> to the </a:t>
            </a:r>
            <a:r>
              <a:rPr lang="fr-BE" sz="1400" dirty="0" err="1" smtClean="0">
                <a:cs typeface="Calibri" pitchFamily="34" charset="0"/>
              </a:rPr>
              <a:t>literature</a:t>
            </a:r>
            <a:r>
              <a:rPr lang="fr-BE" sz="1400" dirty="0">
                <a:cs typeface="Calibri" pitchFamily="34" charset="0"/>
              </a:rPr>
              <a:t/>
            </a:r>
            <a:br>
              <a:rPr lang="fr-BE" sz="1400" dirty="0">
                <a:cs typeface="Calibri" pitchFamily="34" charset="0"/>
              </a:rPr>
            </a:br>
            <a:r>
              <a:rPr lang="fr-BE" sz="1400" dirty="0">
                <a:cs typeface="Calibri" pitchFamily="34" charset="0"/>
                <a:sym typeface="Wingdings" pitchFamily="2" charset="2"/>
              </a:rPr>
              <a:t> 	 </a:t>
            </a:r>
            <a:r>
              <a:rPr lang="en-US" sz="1400" dirty="0" smtClean="0">
                <a:cs typeface="Calibri" pitchFamily="34" charset="0"/>
                <a:sym typeface="Wingdings" pitchFamily="2" charset="2"/>
              </a:rPr>
              <a:t>formative assessment and feedbacks</a:t>
            </a:r>
            <a:r>
              <a:rPr lang="fr-FR" sz="1400" dirty="0" smtClean="0">
                <a:ea typeface="Calibri" pitchFamily="34" charset="0"/>
                <a:cs typeface="Calibri" pitchFamily="34" charset="0"/>
              </a:rPr>
              <a:t>(</a:t>
            </a:r>
            <a:r>
              <a:rPr lang="fr-FR" sz="1400" dirty="0" err="1" smtClean="0">
                <a:ea typeface="Calibri" pitchFamily="34" charset="0"/>
                <a:cs typeface="Calibri" pitchFamily="34" charset="0"/>
              </a:rPr>
              <a:t>Yorke</a:t>
            </a:r>
            <a:r>
              <a:rPr lang="fr-FR" sz="1400" dirty="0">
                <a:ea typeface="Calibri" pitchFamily="34" charset="0"/>
                <a:cs typeface="Calibri" pitchFamily="34" charset="0"/>
              </a:rPr>
              <a:t>, 2003; Nicol </a:t>
            </a:r>
            <a:r>
              <a:rPr lang="fr-BE" sz="1400" dirty="0">
                <a:ea typeface="Calibri" pitchFamily="34" charset="0"/>
                <a:cs typeface="Calibri" pitchFamily="34" charset="0"/>
              </a:rPr>
              <a:t>&amp; </a:t>
            </a:r>
            <a:r>
              <a:rPr lang="fr-FR" sz="1400" dirty="0">
                <a:ea typeface="Calibri" pitchFamily="34" charset="0"/>
                <a:cs typeface="Calibri" pitchFamily="34" charset="0"/>
              </a:rPr>
              <a:t>Macfarlane-Dick, 2006)</a:t>
            </a:r>
            <a:endParaRPr lang="fr-BE" sz="1400" dirty="0">
              <a:cs typeface="Calibri" pitchFamily="34" charset="0"/>
            </a:endParaRPr>
          </a:p>
          <a:p>
            <a:pPr marL="457200" lvl="1" indent="0">
              <a:buNone/>
            </a:pPr>
            <a:r>
              <a:rPr lang="fr-BE" sz="1400" dirty="0">
                <a:cs typeface="Calibri" pitchFamily="34" charset="0"/>
              </a:rPr>
              <a:t>	- </a:t>
            </a:r>
            <a:r>
              <a:rPr lang="fr-BE" sz="1400" dirty="0" err="1" smtClean="0">
                <a:cs typeface="Calibri" pitchFamily="34" charset="0"/>
              </a:rPr>
              <a:t>according</a:t>
            </a:r>
            <a:r>
              <a:rPr lang="fr-BE" sz="1400" dirty="0" smtClean="0">
                <a:cs typeface="Calibri" pitchFamily="34" charset="0"/>
              </a:rPr>
              <a:t> to </a:t>
            </a:r>
            <a:r>
              <a:rPr lang="fr-BE" sz="1400" dirty="0" err="1" smtClean="0">
                <a:cs typeface="Calibri" pitchFamily="34" charset="0"/>
              </a:rPr>
              <a:t>professors</a:t>
            </a:r>
            <a:r>
              <a:rPr lang="fr-BE" sz="1400" dirty="0" smtClean="0">
                <a:cs typeface="Calibri" pitchFamily="34" charset="0"/>
              </a:rPr>
              <a:t> (workshops)</a:t>
            </a:r>
            <a:r>
              <a:rPr lang="fr-BE" sz="1400" dirty="0">
                <a:cs typeface="Calibri" pitchFamily="34" charset="0"/>
              </a:rPr>
              <a:t/>
            </a:r>
            <a:br>
              <a:rPr lang="fr-BE" sz="1400" dirty="0">
                <a:cs typeface="Calibri" pitchFamily="34" charset="0"/>
              </a:rPr>
            </a:br>
            <a:r>
              <a:rPr lang="fr-BE" sz="1400" dirty="0">
                <a:cs typeface="Calibri" pitchFamily="34" charset="0"/>
              </a:rPr>
              <a:t>	</a:t>
            </a:r>
            <a:r>
              <a:rPr lang="fr-BE" sz="1400" dirty="0">
                <a:cs typeface="Calibri" pitchFamily="34" charset="0"/>
                <a:sym typeface="Wingdings" pitchFamily="2" charset="2"/>
              </a:rPr>
              <a:t> </a:t>
            </a:r>
            <a:r>
              <a:rPr lang="fr-BE" sz="1400" dirty="0" err="1" smtClean="0">
                <a:cs typeface="Calibri" pitchFamily="34" charset="0"/>
                <a:sym typeface="Wingdings" pitchFamily="2" charset="2"/>
              </a:rPr>
              <a:t>early</a:t>
            </a:r>
            <a:r>
              <a:rPr lang="fr-BE" sz="1400" dirty="0" smtClean="0">
                <a:cs typeface="Calibri" pitchFamily="34" charset="0"/>
                <a:sym typeface="Wingdings" pitchFamily="2" charset="2"/>
              </a:rPr>
              <a:t> formative feedbacks</a:t>
            </a:r>
            <a:endParaRPr lang="fr-BE" sz="1400" dirty="0">
              <a:ea typeface="Calibri" pitchFamily="34" charset="0"/>
              <a:cs typeface="Calibri" pitchFamily="34" charset="0"/>
            </a:endParaRPr>
          </a:p>
          <a:p>
            <a:pPr marL="457200" lvl="1" indent="0">
              <a:buNone/>
            </a:pPr>
            <a:r>
              <a:rPr lang="fr-BE" sz="1400" dirty="0">
                <a:cs typeface="Calibri" pitchFamily="34" charset="0"/>
              </a:rPr>
              <a:t>	- </a:t>
            </a:r>
            <a:r>
              <a:rPr lang="fr-BE" sz="1400" dirty="0" err="1" smtClean="0">
                <a:cs typeface="Calibri" pitchFamily="34" charset="0"/>
              </a:rPr>
              <a:t>according</a:t>
            </a:r>
            <a:r>
              <a:rPr lang="fr-BE" sz="1400" dirty="0" smtClean="0">
                <a:cs typeface="Calibri" pitchFamily="34" charset="0"/>
              </a:rPr>
              <a:t> to </a:t>
            </a:r>
            <a:r>
              <a:rPr lang="fr-BE" sz="1400" dirty="0" err="1" smtClean="0">
                <a:cs typeface="Calibri" pitchFamily="34" charset="0"/>
              </a:rPr>
              <a:t>students</a:t>
            </a:r>
            <a:r>
              <a:rPr lang="fr-BE" sz="1400" dirty="0" smtClean="0">
                <a:cs typeface="Calibri" pitchFamily="34" charset="0"/>
              </a:rPr>
              <a:t> (focus groups)</a:t>
            </a:r>
            <a:r>
              <a:rPr lang="fr-BE" sz="1400" dirty="0">
                <a:cs typeface="Calibri" pitchFamily="34" charset="0"/>
              </a:rPr>
              <a:t/>
            </a:r>
            <a:br>
              <a:rPr lang="fr-BE" sz="1400" dirty="0">
                <a:cs typeface="Calibri" pitchFamily="34" charset="0"/>
              </a:rPr>
            </a:br>
            <a:r>
              <a:rPr lang="fr-BE" sz="1400" dirty="0">
                <a:cs typeface="Calibri" pitchFamily="34" charset="0"/>
              </a:rPr>
              <a:t>	</a:t>
            </a:r>
            <a:r>
              <a:rPr lang="fr-BE" sz="1400" dirty="0">
                <a:cs typeface="Calibri" pitchFamily="34" charset="0"/>
                <a:sym typeface="Wingdings" pitchFamily="2" charset="2"/>
              </a:rPr>
              <a:t> </a:t>
            </a:r>
            <a:r>
              <a:rPr lang="fr-BE" sz="1400" dirty="0" smtClean="0">
                <a:cs typeface="Calibri" pitchFamily="34" charset="0"/>
                <a:sym typeface="Wingdings" pitchFamily="2" charset="2"/>
              </a:rPr>
              <a:t>more attention </a:t>
            </a:r>
            <a:r>
              <a:rPr lang="fr-BE" sz="1400" dirty="0" err="1" smtClean="0">
                <a:cs typeface="Calibri" pitchFamily="34" charset="0"/>
                <a:sym typeface="Wingdings" pitchFamily="2" charset="2"/>
              </a:rPr>
              <a:t>paid</a:t>
            </a:r>
            <a:r>
              <a:rPr lang="fr-BE" sz="1400" dirty="0" smtClean="0">
                <a:cs typeface="Calibri" pitchFamily="34" charset="0"/>
                <a:sym typeface="Wingdings" pitchFamily="2" charset="2"/>
              </a:rPr>
              <a:t> to </a:t>
            </a:r>
            <a:r>
              <a:rPr lang="fr-BE" sz="1400" dirty="0" err="1" smtClean="0">
                <a:cs typeface="Calibri" pitchFamily="34" charset="0"/>
                <a:sym typeface="Wingdings" pitchFamily="2" charset="2"/>
              </a:rPr>
              <a:t>assessment</a:t>
            </a:r>
            <a:r>
              <a:rPr lang="fr-BE" sz="1400" dirty="0" smtClean="0">
                <a:cs typeface="Calibri" pitchFamily="34" charset="0"/>
                <a:sym typeface="Wingdings" pitchFamily="2" charset="2"/>
              </a:rPr>
              <a:t> and </a:t>
            </a:r>
            <a:r>
              <a:rPr lang="fr-BE" sz="1400" dirty="0" smtClean="0">
                <a:ea typeface="Calibri" pitchFamily="34" charset="0"/>
                <a:cs typeface="Calibri" pitchFamily="34" charset="0"/>
              </a:rPr>
              <a:t>«</a:t>
            </a:r>
            <a:r>
              <a:rPr lang="fr-BE" sz="1400" dirty="0">
                <a:ea typeface="Calibri" pitchFamily="34" charset="0"/>
                <a:cs typeface="Calibri" pitchFamily="34" charset="0"/>
              </a:rPr>
              <a:t> </a:t>
            </a:r>
            <a:r>
              <a:rPr lang="fr-BE" sz="1400" dirty="0" err="1">
                <a:ea typeface="Calibri" pitchFamily="34" charset="0"/>
                <a:cs typeface="Calibri" pitchFamily="34" charset="0"/>
              </a:rPr>
              <a:t>timely</a:t>
            </a:r>
            <a:r>
              <a:rPr lang="fr-BE" sz="1400" dirty="0">
                <a:ea typeface="Calibri" pitchFamily="34" charset="0"/>
                <a:cs typeface="Calibri" pitchFamily="34" charset="0"/>
              </a:rPr>
              <a:t> feedbacks  »</a:t>
            </a:r>
            <a:endParaRPr lang="fr-BE" sz="1400" dirty="0"/>
          </a:p>
          <a:p>
            <a:r>
              <a:rPr lang="fr-BE" sz="1400" b="1" dirty="0" err="1" smtClean="0"/>
              <a:t>Other</a:t>
            </a:r>
            <a:r>
              <a:rPr lang="fr-BE" sz="1400" b="1" dirty="0" smtClean="0"/>
              <a:t> </a:t>
            </a:r>
            <a:r>
              <a:rPr lang="fr-BE" sz="1400" b="1" dirty="0" err="1" smtClean="0"/>
              <a:t>authors</a:t>
            </a:r>
            <a:r>
              <a:rPr lang="fr-BE" sz="1400" b="1" dirty="0" smtClean="0"/>
              <a:t> </a:t>
            </a:r>
            <a:r>
              <a:rPr lang="fr-BE" sz="1400" dirty="0" smtClean="0"/>
              <a:t>: Fisher </a:t>
            </a:r>
            <a:r>
              <a:rPr lang="fr-BE" sz="1400" i="1" dirty="0"/>
              <a:t>et al</a:t>
            </a:r>
            <a:r>
              <a:rPr lang="fr-BE" sz="1400" dirty="0"/>
              <a:t>. (2011), </a:t>
            </a:r>
            <a:r>
              <a:rPr lang="fr-BE" sz="1400" dirty="0" err="1" smtClean="0"/>
              <a:t>Goos</a:t>
            </a:r>
            <a:r>
              <a:rPr lang="fr-BE" sz="1400" dirty="0" smtClean="0"/>
              <a:t> </a:t>
            </a:r>
            <a:r>
              <a:rPr lang="fr-BE" sz="1400" i="1" dirty="0"/>
              <a:t>et al</a:t>
            </a:r>
            <a:r>
              <a:rPr lang="fr-BE" sz="1400" dirty="0"/>
              <a:t>. (2011</a:t>
            </a:r>
            <a:r>
              <a:rPr lang="fr-BE" sz="1400" dirty="0" smtClean="0"/>
              <a:t>),</a:t>
            </a:r>
            <a:r>
              <a:rPr lang="fr-BE" sz="1400" dirty="0"/>
              <a:t> </a:t>
            </a:r>
            <a:r>
              <a:rPr lang="fr-BE" sz="1400" dirty="0" err="1" smtClean="0"/>
              <a:t>Donnison</a:t>
            </a:r>
            <a:r>
              <a:rPr lang="fr-BE" sz="1400" dirty="0" smtClean="0"/>
              <a:t> </a:t>
            </a:r>
            <a:r>
              <a:rPr lang="fr-BE" sz="1400" dirty="0"/>
              <a:t>et Penn-Edwards (2012)…</a:t>
            </a:r>
            <a:endParaRPr lang="fr-BE" sz="1400" dirty="0"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852331" y="666554"/>
            <a:ext cx="836295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(En-têtes)"/>
              </a:rPr>
              <a:t>Focus on the </a:t>
            </a:r>
            <a:r>
              <a:rPr lang="fr-BE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(En-têtes)"/>
              </a:rPr>
              <a:t>Formarive</a:t>
            </a:r>
            <a:r>
              <a:rPr lang="fr-BE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(En-têtes)"/>
              </a:rPr>
              <a:t> Feedback </a:t>
            </a:r>
            <a:r>
              <a:rPr lang="fr-B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(En-têtes)"/>
              </a:rPr>
              <a:t>concept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(En-têtes)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0900" y="1748694"/>
            <a:ext cx="9093200" cy="5040560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r-BE" sz="1800" b="1" dirty="0" smtClean="0">
                <a:latin typeface="Gill Sans MT" panose="020B0502020104020203" pitchFamily="34" charset="0"/>
              </a:rPr>
              <a:t>Restrictive acception </a:t>
            </a:r>
            <a:r>
              <a:rPr lang="fr-BE" sz="1800" dirty="0" smtClean="0">
                <a:latin typeface="Gill Sans MT" panose="020B0502020104020203" pitchFamily="34" charset="0"/>
              </a:rPr>
              <a:t>:  </a:t>
            </a:r>
            <a:endParaRPr lang="fr-BE" sz="1800" dirty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fr-BE" sz="1800" i="1" dirty="0" smtClean="0">
                <a:latin typeface="Gill Sans MT" panose="020B0502020104020203" pitchFamily="34" charset="0"/>
              </a:rPr>
              <a:t>Information </a:t>
            </a:r>
            <a:r>
              <a:rPr lang="fr-BE" sz="1800" i="1" dirty="0" err="1" smtClean="0">
                <a:latin typeface="Gill Sans MT" panose="020B0502020104020203" pitchFamily="34" charset="0"/>
              </a:rPr>
              <a:t>from</a:t>
            </a:r>
            <a:r>
              <a:rPr lang="fr-BE" sz="1800" i="1" dirty="0" smtClean="0">
                <a:latin typeface="Gill Sans MT" panose="020B0502020104020203" pitchFamily="34" charset="0"/>
              </a:rPr>
              <a:t> the </a:t>
            </a:r>
            <a:r>
              <a:rPr lang="fr-BE" sz="1800" i="1" dirty="0" err="1" smtClean="0">
                <a:latin typeface="Gill Sans MT" panose="020B0502020104020203" pitchFamily="34" charset="0"/>
              </a:rPr>
              <a:t>professor</a:t>
            </a:r>
            <a:r>
              <a:rPr lang="fr-BE" sz="1800" i="1" dirty="0" smtClean="0">
                <a:latin typeface="Gill Sans MT" panose="020B0502020104020203" pitchFamily="34" charset="0"/>
              </a:rPr>
              <a:t> </a:t>
            </a:r>
            <a:r>
              <a:rPr lang="fr-BE" sz="1800" i="1" dirty="0" err="1" smtClean="0">
                <a:latin typeface="Gill Sans MT" panose="020B0502020104020203" pitchFamily="34" charset="0"/>
              </a:rPr>
              <a:t>following</a:t>
            </a:r>
            <a:r>
              <a:rPr lang="fr-BE" sz="1800" i="1" dirty="0" smtClean="0">
                <a:latin typeface="Gill Sans MT" panose="020B0502020104020203" pitchFamily="34" charset="0"/>
              </a:rPr>
              <a:t> the </a:t>
            </a:r>
            <a:r>
              <a:rPr lang="fr-BE" sz="1800" i="1" dirty="0" err="1" smtClean="0">
                <a:latin typeface="Gill Sans MT" panose="020B0502020104020203" pitchFamily="34" charset="0"/>
              </a:rPr>
              <a:t>assessment</a:t>
            </a:r>
            <a:r>
              <a:rPr lang="fr-BE" sz="1800" i="1" dirty="0" smtClean="0">
                <a:latin typeface="Gill Sans MT" panose="020B0502020104020203" pitchFamily="34" charset="0"/>
              </a:rPr>
              <a:t> of a </a:t>
            </a:r>
            <a:r>
              <a:rPr lang="fr-BE" sz="1800" i="1" dirty="0" err="1" smtClean="0">
                <a:latin typeface="Gill Sans MT" panose="020B0502020104020203" pitchFamily="34" charset="0"/>
              </a:rPr>
              <a:t>written</a:t>
            </a:r>
            <a:r>
              <a:rPr lang="fr-BE" sz="1800" i="1" dirty="0" smtClean="0">
                <a:latin typeface="Gill Sans MT" panose="020B0502020104020203" pitchFamily="34" charset="0"/>
              </a:rPr>
              <a:t> or oral performance </a:t>
            </a:r>
            <a:r>
              <a:rPr lang="fr-BE" sz="1800" i="1" dirty="0" err="1" smtClean="0">
                <a:latin typeface="Gill Sans MT" panose="020B0502020104020203" pitchFamily="34" charset="0"/>
              </a:rPr>
              <a:t>from</a:t>
            </a:r>
            <a:r>
              <a:rPr lang="fr-BE" sz="1800" i="1" dirty="0" smtClean="0">
                <a:latin typeface="Gill Sans MT" panose="020B0502020104020203" pitchFamily="34" charset="0"/>
              </a:rPr>
              <a:t> </a:t>
            </a:r>
            <a:r>
              <a:rPr lang="fr-BE" sz="1800" i="1" dirty="0" err="1" smtClean="0">
                <a:latin typeface="Gill Sans MT" panose="020B0502020104020203" pitchFamily="34" charset="0"/>
              </a:rPr>
              <a:t>students</a:t>
            </a:r>
            <a:r>
              <a:rPr lang="fr-BE" sz="1800" i="1" dirty="0">
                <a:latin typeface="Gill Sans MT" panose="020B0502020104020203" pitchFamily="34" charset="0"/>
              </a:rPr>
              <a:t/>
            </a:r>
            <a:br>
              <a:rPr lang="fr-BE" sz="1800" i="1" dirty="0">
                <a:latin typeface="Gill Sans MT" panose="020B0502020104020203" pitchFamily="34" charset="0"/>
              </a:rPr>
            </a:br>
            <a:r>
              <a:rPr lang="fr-BE" sz="1800" dirty="0">
                <a:latin typeface="Gill Sans MT" panose="020B0502020104020203" pitchFamily="34" charset="0"/>
              </a:rPr>
              <a:t>(Lambert et al., 2009)</a:t>
            </a:r>
          </a:p>
          <a:p>
            <a:pPr marL="0" indent="0">
              <a:buClr>
                <a:srgbClr val="92D050"/>
              </a:buClr>
              <a:buNone/>
            </a:pPr>
            <a:endParaRPr lang="fr-BE" sz="1800" dirty="0">
              <a:latin typeface="Gill Sans MT" panose="020B0502020104020203" pitchFamily="34" charset="0"/>
            </a:endParaRPr>
          </a:p>
          <a:p>
            <a:pPr>
              <a:buClr>
                <a:schemeClr val="accent5"/>
              </a:buClr>
            </a:pPr>
            <a:r>
              <a:rPr lang="fr-BE" sz="1800" b="1" dirty="0" smtClean="0">
                <a:latin typeface="Gill Sans MT" panose="020B0502020104020203" pitchFamily="34" charset="0"/>
              </a:rPr>
              <a:t>Wide acception </a:t>
            </a:r>
            <a:r>
              <a:rPr lang="fr-BE" sz="1800" dirty="0" smtClean="0">
                <a:latin typeface="Gill Sans MT" panose="020B0502020104020203" pitchFamily="34" charset="0"/>
              </a:rPr>
              <a:t>:</a:t>
            </a:r>
            <a:endParaRPr lang="fr-BE" sz="1800" dirty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en-US" sz="1800" i="1" dirty="0">
                <a:latin typeface="Gill Sans MT" panose="020B0502020104020203" pitchFamily="34" charset="0"/>
              </a:rPr>
              <a:t>information provided by an agent (e.g., teacher, peer, book, self) </a:t>
            </a:r>
            <a:r>
              <a:rPr lang="en-US" sz="1800" i="1" dirty="0" smtClean="0">
                <a:latin typeface="Gill Sans MT" panose="020B0502020104020203" pitchFamily="34" charset="0"/>
              </a:rPr>
              <a:t>regarding </a:t>
            </a:r>
            <a:r>
              <a:rPr lang="en-US" sz="1800" i="1" dirty="0">
                <a:latin typeface="Gill Sans MT" panose="020B0502020104020203" pitchFamily="34" charset="0"/>
              </a:rPr>
              <a:t>aspects of one’s performance </a:t>
            </a:r>
            <a:r>
              <a:rPr lang="en-US" sz="1800" dirty="0">
                <a:latin typeface="Gill Sans MT" panose="020B0502020104020203" pitchFamily="34" charset="0"/>
              </a:rPr>
              <a:t>(Hattie &amp; Timperley, 2007) 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fr-BE" sz="1800" dirty="0">
                <a:latin typeface="Gill Sans MT" panose="020B0502020104020203" pitchFamily="34" charset="0"/>
              </a:rPr>
              <a:t>	</a:t>
            </a:r>
          </a:p>
          <a:p>
            <a:pPr>
              <a:buClr>
                <a:schemeClr val="accent5"/>
              </a:buClr>
            </a:pPr>
            <a:r>
              <a:rPr lang="fr-BE" sz="1800" b="1" dirty="0" smtClean="0">
                <a:latin typeface="Gill Sans MT" panose="020B0502020104020203" pitchFamily="34" charset="0"/>
              </a:rPr>
              <a:t>Final goal </a:t>
            </a:r>
            <a:r>
              <a:rPr lang="fr-BE" sz="1800" dirty="0" smtClean="0">
                <a:latin typeface="Gill Sans MT" panose="020B0502020104020203" pitchFamily="34" charset="0"/>
              </a:rPr>
              <a:t>: </a:t>
            </a:r>
            <a:endParaRPr lang="fr-BE" sz="1800" dirty="0">
              <a:latin typeface="Gill Sans MT" panose="020B0502020104020203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en-US" sz="1800" i="1" dirty="0">
                <a:latin typeface="Gill Sans MT" panose="020B0502020104020203" pitchFamily="34" charset="0"/>
              </a:rPr>
              <a:t>… intended to modify thinking or behavior for the purpose of improving learning </a:t>
            </a:r>
            <a:br>
              <a:rPr lang="en-US" sz="1800" i="1" dirty="0">
                <a:latin typeface="Gill Sans MT" panose="020B0502020104020203" pitchFamily="34" charset="0"/>
              </a:rPr>
            </a:br>
            <a:r>
              <a:rPr lang="en-US" sz="1800" dirty="0">
                <a:latin typeface="Gill Sans MT" panose="020B0502020104020203" pitchFamily="34" charset="0"/>
              </a:rPr>
              <a:t>(Shute, 2008)</a:t>
            </a:r>
            <a:endParaRPr lang="fr-BE" sz="1800" dirty="0">
              <a:latin typeface="Gill Sans MT" panose="020B0502020104020203" pitchFamily="34" charset="0"/>
            </a:endParaRP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fr-BE" sz="1800" dirty="0">
                <a:latin typeface="Gill Sans MT" panose="020B0502020104020203" pitchFamily="34" charset="0"/>
              </a:rPr>
              <a:t>			 </a:t>
            </a:r>
            <a:r>
              <a:rPr lang="fr-BE" sz="1800" dirty="0" err="1" smtClean="0">
                <a:latin typeface="Gill Sans MT" panose="020B0502020104020203" pitchFamily="34" charset="0"/>
              </a:rPr>
              <a:t>student</a:t>
            </a:r>
            <a:r>
              <a:rPr lang="fr-BE" sz="1800" dirty="0" smtClean="0">
                <a:latin typeface="Gill Sans MT" panose="020B0502020104020203" pitchFamily="34" charset="0"/>
              </a:rPr>
              <a:t> </a:t>
            </a:r>
            <a:r>
              <a:rPr lang="fr-BE" sz="18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self-</a:t>
            </a:r>
            <a:r>
              <a:rPr lang="fr-BE" sz="1800" dirty="0" err="1" smtClean="0">
                <a:solidFill>
                  <a:srgbClr val="92D050"/>
                </a:solidFill>
                <a:latin typeface="Gill Sans MT" panose="020B0502020104020203" pitchFamily="34" charset="0"/>
              </a:rPr>
              <a:t>regulation</a:t>
            </a:r>
            <a:r>
              <a:rPr lang="fr-BE" sz="1800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 </a:t>
            </a:r>
            <a:r>
              <a:rPr lang="fr-BE" sz="1800" dirty="0">
                <a:latin typeface="Gill Sans MT" panose="020B0502020104020203" pitchFamily="34" charset="0"/>
              </a:rPr>
              <a:t>: </a:t>
            </a:r>
            <a:r>
              <a:rPr lang="fr-BE" sz="1800" dirty="0" err="1" smtClean="0">
                <a:latin typeface="Gill Sans MT" panose="020B0502020104020203" pitchFamily="34" charset="0"/>
              </a:rPr>
              <a:t>feedback’s</a:t>
            </a:r>
            <a:r>
              <a:rPr lang="fr-BE" sz="1800" dirty="0" smtClean="0">
                <a:latin typeface="Gill Sans MT" panose="020B0502020104020203" pitchFamily="34" charset="0"/>
              </a:rPr>
              <a:t> </a:t>
            </a:r>
            <a:r>
              <a:rPr lang="fr-BE" sz="1800" dirty="0" err="1" smtClean="0">
                <a:latin typeface="Gill Sans MT" panose="020B0502020104020203" pitchFamily="34" charset="0"/>
              </a:rPr>
              <a:t>rationale</a:t>
            </a:r>
            <a:endParaRPr lang="fr-BE" sz="1800" dirty="0">
              <a:latin typeface="Gill Sans MT" panose="020B0502020104020203" pitchFamily="34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endParaRPr lang="fr-BE" sz="1800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endParaRPr lang="fr-BE" sz="1800" dirty="0">
              <a:solidFill>
                <a:schemeClr val="accent4"/>
              </a:solidFill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None/>
            </a:pPr>
            <a:endParaRPr lang="fr-BE" sz="1800" dirty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fld id="{E8E2ED97-D4DF-48A2-80D9-E62AD69FC7BC}" type="slidenum">
              <a:rPr lang="fr-FR" smtClean="0"/>
              <a:pPr/>
              <a:t>7</a:t>
            </a:fld>
            <a:endParaRPr lang="fr-FR" dirty="0" smtClean="0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927910" y="5671219"/>
            <a:ext cx="72008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171" y="676792"/>
            <a:ext cx="5626968" cy="990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Two</a:t>
            </a:r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reference</a:t>
            </a:r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fr-B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models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A0AE-A1EB-42F9-8B92-969386B0050A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953918" y="3620226"/>
            <a:ext cx="423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From</a:t>
            </a:r>
            <a:r>
              <a:rPr lang="fr-BE" sz="1400" dirty="0" smtClean="0"/>
              <a:t> </a:t>
            </a:r>
            <a:r>
              <a:rPr lang="fr-BE" sz="1400" dirty="0" err="1" smtClean="0"/>
              <a:t>Assessment</a:t>
            </a:r>
            <a:r>
              <a:rPr lang="fr-BE" sz="1400" dirty="0" smtClean="0"/>
              <a:t> </a:t>
            </a:r>
            <a:r>
              <a:rPr lang="fr-BE" sz="1400" i="1" dirty="0"/>
              <a:t>for</a:t>
            </a:r>
            <a:r>
              <a:rPr lang="fr-BE" sz="1400" dirty="0"/>
              <a:t> </a:t>
            </a:r>
            <a:r>
              <a:rPr lang="fr-BE" sz="1400" dirty="0" smtClean="0"/>
              <a:t>Learning to self-</a:t>
            </a:r>
            <a:r>
              <a:rPr lang="fr-BE" sz="1400" dirty="0" err="1" smtClean="0"/>
              <a:t>regulation</a:t>
            </a:r>
            <a:r>
              <a:rPr lang="fr-BE" sz="1400" dirty="0" smtClean="0"/>
              <a:t> (Leduc </a:t>
            </a:r>
            <a:r>
              <a:rPr lang="fr-BE" sz="1400" i="1" dirty="0" smtClean="0"/>
              <a:t>et al</a:t>
            </a:r>
            <a:r>
              <a:rPr lang="fr-BE" sz="1400" dirty="0" smtClean="0"/>
              <a:t>., </a:t>
            </a:r>
            <a:r>
              <a:rPr lang="fr-BE" sz="1400" dirty="0"/>
              <a:t>2016)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80475" y="5046586"/>
            <a:ext cx="589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Global orientation </a:t>
            </a:r>
            <a:r>
              <a:rPr lang="en-GB" dirty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Intentional </a:t>
            </a:r>
            <a:r>
              <a:rPr lang="en-GB" dirty="0"/>
              <a:t>“tight but loose” approach to the work with teachers (</a:t>
            </a:r>
            <a:r>
              <a:rPr lang="en-GB" dirty="0" err="1"/>
              <a:t>Nicol</a:t>
            </a:r>
            <a:r>
              <a:rPr lang="en-GB" dirty="0"/>
              <a:t> 2009; Thompson and </a:t>
            </a:r>
            <a:r>
              <a:rPr lang="en-GB" dirty="0" err="1"/>
              <a:t>Wiliam</a:t>
            </a:r>
            <a:r>
              <a:rPr lang="en-GB" dirty="0"/>
              <a:t> 2008) </a:t>
            </a:r>
            <a:endParaRPr lang="fr-BE" dirty="0"/>
          </a:p>
          <a:p>
            <a:endParaRPr lang="fr-FR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1" y="1866310"/>
            <a:ext cx="5657473" cy="364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5269" y="-1102580"/>
            <a:ext cx="2566303" cy="5796135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5670353" y="463882"/>
            <a:ext cx="5912046" cy="315634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00" dirty="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6271" y="5707976"/>
            <a:ext cx="4429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12 </a:t>
            </a:r>
            <a:r>
              <a:rPr lang="fr-BE" sz="1400" dirty="0" err="1"/>
              <a:t>principle</a:t>
            </a:r>
            <a:r>
              <a:rPr lang="fr-BE" sz="1400" dirty="0"/>
              <a:t> of good </a:t>
            </a:r>
            <a:r>
              <a:rPr lang="fr-BE" sz="1400" dirty="0" err="1" smtClean="0"/>
              <a:t>assessment</a:t>
            </a:r>
            <a:r>
              <a:rPr lang="fr-BE" sz="1400" dirty="0" smtClean="0"/>
              <a:t> and feedback practice </a:t>
            </a:r>
            <a:r>
              <a:rPr lang="fr-BE" sz="1400" i="1" dirty="0" smtClean="0"/>
              <a:t>(</a:t>
            </a:r>
            <a:r>
              <a:rPr lang="fr-BE" sz="1400" dirty="0" smtClean="0"/>
              <a:t>Nicol</a:t>
            </a:r>
            <a:r>
              <a:rPr lang="fr-BE" sz="1400" dirty="0"/>
              <a:t>, 2009</a:t>
            </a:r>
            <a:r>
              <a:rPr lang="fr-BE" sz="1200" dirty="0">
                <a:latin typeface="Gill Sans MT" panose="020B0502020104020203" pitchFamily="34" charset="0"/>
              </a:rPr>
              <a:t>)</a:t>
            </a:r>
            <a:endParaRPr lang="fr-BE" sz="1200" dirty="0"/>
          </a:p>
          <a:p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9138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400" y="492125"/>
            <a:ext cx="10515600" cy="1325563"/>
          </a:xfrm>
        </p:spPr>
        <p:txBody>
          <a:bodyPr>
            <a:normAutofit/>
          </a:bodyPr>
          <a:lstStyle/>
          <a:p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Wingdings" panose="05000000000000000000" pitchFamily="2" charset="2"/>
              </a:rPr>
              <a:t>An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Wingdings" panose="05000000000000000000" pitchFamily="2" charset="2"/>
              </a:rPr>
              <a:t>instrumented</a:t>
            </a:r>
            <a:r>
              <a:rPr lang="fr-BE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BE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Wingdings" panose="05000000000000000000" pitchFamily="2" charset="2"/>
              </a:rPr>
              <a:t>process</a:t>
            </a:r>
            <a:endParaRPr lang="fr-BE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8229600" cy="51212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BE" sz="2100" b="1" dirty="0"/>
          </a:p>
          <a:p>
            <a:pPr algn="ctr">
              <a:buNone/>
            </a:pPr>
            <a:r>
              <a:rPr lang="fr-BE" sz="2100" dirty="0" err="1"/>
              <a:t>Context</a:t>
            </a:r>
            <a:r>
              <a:rPr lang="fr-BE" sz="2100" dirty="0"/>
              <a:t>, goals, </a:t>
            </a:r>
            <a:r>
              <a:rPr lang="fr-BE" sz="2100" dirty="0" err="1"/>
              <a:t>instructional</a:t>
            </a:r>
            <a:r>
              <a:rPr lang="fr-BE" sz="2100" dirty="0"/>
              <a:t> design, </a:t>
            </a:r>
            <a:r>
              <a:rPr lang="fr-BE" sz="2100" dirty="0" err="1"/>
              <a:t>résults</a:t>
            </a:r>
            <a:endParaRPr lang="fr-BE" sz="2100" dirty="0"/>
          </a:p>
          <a:p>
            <a:pPr algn="ctr">
              <a:buNone/>
            </a:pPr>
            <a:endParaRPr lang="fr-BE" i="1" dirty="0" smtClean="0"/>
          </a:p>
          <a:p>
            <a:pPr algn="ctr">
              <a:buNone/>
            </a:pPr>
            <a:endParaRPr lang="fr-BE" i="1" dirty="0" smtClean="0"/>
          </a:p>
          <a:p>
            <a:pPr algn="ctr">
              <a:buNone/>
            </a:pPr>
            <a:endParaRPr lang="fr-BE" i="1" dirty="0" smtClean="0"/>
          </a:p>
          <a:p>
            <a:pPr algn="ctr">
              <a:buNone/>
            </a:pPr>
            <a:endParaRPr lang="fr-BE" i="1" dirty="0" smtClean="0"/>
          </a:p>
          <a:p>
            <a:pPr algn="ctr">
              <a:buNone/>
            </a:pPr>
            <a:endParaRPr lang="fr-BE" i="1" dirty="0" smtClean="0"/>
          </a:p>
          <a:p>
            <a:pPr algn="ctr">
              <a:buNone/>
            </a:pPr>
            <a:endParaRPr lang="fr-BE" i="1" dirty="0" smtClean="0"/>
          </a:p>
          <a:p>
            <a:pPr algn="ctr">
              <a:buNone/>
            </a:pPr>
            <a:endParaRPr lang="fr-BE" sz="1200" i="1" dirty="0"/>
          </a:p>
          <a:p>
            <a:pPr algn="ctr">
              <a:buNone/>
            </a:pPr>
            <a:r>
              <a:rPr lang="fr-BE" sz="2000" dirty="0" err="1"/>
              <a:t>Conceptual</a:t>
            </a:r>
            <a:r>
              <a:rPr lang="fr-BE" sz="2000" dirty="0"/>
              <a:t> </a:t>
            </a:r>
            <a:r>
              <a:rPr lang="fr-BE" sz="2000" dirty="0" err="1"/>
              <a:t>tooling</a:t>
            </a:r>
            <a:r>
              <a:rPr lang="fr-BE" sz="2000" dirty="0"/>
              <a:t> for discussion, </a:t>
            </a:r>
            <a:r>
              <a:rPr lang="fr-BE" sz="2000" dirty="0" err="1"/>
              <a:t>regulation</a:t>
            </a:r>
            <a:r>
              <a:rPr lang="fr-BE" sz="2000" dirty="0"/>
              <a:t>, </a:t>
            </a:r>
            <a:r>
              <a:rPr lang="fr-BE" sz="2000" dirty="0" err="1"/>
              <a:t>dissemination</a:t>
            </a:r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4A0AE-A1EB-42F9-8B92-969386B0050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5" name="Image 4" descr="fich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4145">
            <a:off x="2217974" y="3121405"/>
            <a:ext cx="3715200" cy="2483217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6" name="Image 5" descr="fich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4145">
            <a:off x="3639966" y="2972311"/>
            <a:ext cx="3715200" cy="2483217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7" name="Image 6" descr="fich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4145">
            <a:off x="5292547" y="2736668"/>
            <a:ext cx="3715200" cy="2483217"/>
          </a:xfrm>
          <a:prstGeom prst="rect">
            <a:avLst/>
          </a:prstGeom>
          <a:ln>
            <a:solidFill>
              <a:srgbClr val="FF6600"/>
            </a:solidFill>
          </a:ln>
        </p:spPr>
      </p:pic>
      <p:cxnSp>
        <p:nvCxnSpPr>
          <p:cNvPr id="8" name="Connecteur droit 7"/>
          <p:cNvCxnSpPr/>
          <p:nvPr/>
        </p:nvCxnSpPr>
        <p:spPr>
          <a:xfrm>
            <a:off x="838200" y="1589902"/>
            <a:ext cx="10515600" cy="0"/>
          </a:xfrm>
          <a:prstGeom prst="line">
            <a:avLst/>
          </a:prstGeom>
          <a:ln w="19050">
            <a:solidFill>
              <a:srgbClr val="4BACC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38200" y="6197558"/>
            <a:ext cx="10515600" cy="0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29670" r="1936" b="27087"/>
          <a:stretch/>
        </p:blipFill>
        <p:spPr>
          <a:xfrm>
            <a:off x="9089803" y="711111"/>
            <a:ext cx="2263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E_2018_Leduc_Verpoorten_final" id="{607D93AC-9647-794B-90E4-6C0CDA64D513}" vid="{F2760078-97EE-0A46-AC4E-94C9A46BAB1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FYE_2018_Leduc_Verpoorten_final</Template>
  <TotalTime>1069</TotalTime>
  <Words>1462</Words>
  <Application>Microsoft Macintosh PowerPoint</Application>
  <PresentationFormat>Grand écran</PresentationFormat>
  <Paragraphs>323</Paragraphs>
  <Slides>35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Calibri</vt:lpstr>
      <vt:lpstr>Calibri (En-têtes)</vt:lpstr>
      <vt:lpstr>Calibri Light</vt:lpstr>
      <vt:lpstr>Gill Sans MT</vt:lpstr>
      <vt:lpstr>Gisha</vt:lpstr>
      <vt:lpstr>Mangal</vt:lpstr>
      <vt:lpstr>Times New Roman</vt:lpstr>
      <vt:lpstr>Wingdings</vt:lpstr>
      <vt:lpstr>Arial</vt:lpstr>
      <vt:lpstr>Thème Office</vt:lpstr>
      <vt:lpstr>Présentation PowerPoint</vt:lpstr>
      <vt:lpstr>Présentation PowerPoint</vt:lpstr>
      <vt:lpstr>The Feedback First-Year Project: final goals </vt:lpstr>
      <vt:lpstr>Main factors of success and failure</vt:lpstr>
      <vt:lpstr>Main factors of success and failure</vt:lpstr>
      <vt:lpstr>Promoting formative feedback practice in the First-Year</vt:lpstr>
      <vt:lpstr>Focus on the Formarive Feedback concept</vt:lpstr>
      <vt:lpstr>Two reference models</vt:lpstr>
      <vt:lpstr>An instrumented process</vt:lpstr>
      <vt:lpstr>Présentation PowerPoint</vt:lpstr>
      <vt:lpstr>Présentation PowerPoint</vt:lpstr>
      <vt:lpstr>Examples of outcomes et data collected from 1st-Year students</vt:lpstr>
      <vt:lpstr>Présentation PowerPoint</vt:lpstr>
      <vt:lpstr>Graphic syllabus</vt:lpstr>
      <vt:lpstr>Présentation PowerPoint</vt:lpstr>
      <vt:lpstr>Présentation PowerPoint</vt:lpstr>
      <vt:lpstr>Présentation PowerPoint</vt:lpstr>
      <vt:lpstr>The Dashboard</vt:lpstr>
      <vt:lpstr>Présentation PowerPoint</vt:lpstr>
      <vt:lpstr>Perceived usefulness of various components of the Dashboard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Data collected from 1st-Year professors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34</cp:revision>
  <cp:lastPrinted>2018-02-08T16:16:44Z</cp:lastPrinted>
  <dcterms:created xsi:type="dcterms:W3CDTF">2018-02-11T03:28:51Z</dcterms:created>
  <dcterms:modified xsi:type="dcterms:W3CDTF">2018-02-16T14:46:28Z</dcterms:modified>
</cp:coreProperties>
</file>