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5" r:id="rId26"/>
    <p:sldId id="283" r:id="rId27"/>
    <p:sldId id="284" r:id="rId28"/>
    <p:sldId id="286" r:id="rId29"/>
    <p:sldId id="269" r:id="rId30"/>
    <p:sldId id="268" r:id="rId31"/>
    <p:sldId id="27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0" d="100"/>
          <a:sy n="80" d="100"/>
        </p:scale>
        <p:origin x="-1720" y="-4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Cliquez et modifiez le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Cliquez et modifiez le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Content Placeholder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Date Placeholder 3"/>
          <p:cNvSpPr>
            <a:spLocks noGrp="1"/>
          </p:cNvSpPr>
          <p:nvPr>
            <p:ph type="dt" sz="half" idx="10"/>
          </p:nvPr>
        </p:nvSpPr>
        <p:spPr/>
        <p:txBody>
          <a:bodyPr/>
          <a:lstStyle/>
          <a:p>
            <a:fld id="{6BFECD78-3C8E-49F2-8FAB-59489D168ABB}" type="datetimeFigureOut">
              <a:rPr lang="en-US" smtClean="0"/>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23/02/16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Cliquez et modifiez le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23/02/16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23/02/16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23/02/16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6BFECD78-3C8E-49F2-8FAB-59489D168ABB}" type="datetimeFigureOut">
              <a:rPr lang="en-US" smtClean="0"/>
              <a:t>23/02/16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6BFECD78-3C8E-49F2-8FAB-59489D168ABB}" type="datetimeFigureOut">
              <a:rPr lang="en-US" smtClean="0"/>
              <a:t>23/02/16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Cliquez et modifiez le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23/02/16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1" Type="http://schemas.microsoft.com/office/2007/relationships/media" Target="../media/media3.mp4"/><Relationship Id="rId2" Type="http://schemas.openxmlformats.org/officeDocument/2006/relationships/video" Target="../media/media3.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g"/><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25996" y="1654771"/>
            <a:ext cx="7932204" cy="1945679"/>
          </a:xfrm>
        </p:spPr>
        <p:txBody>
          <a:bodyPr/>
          <a:lstStyle/>
          <a:p>
            <a:r>
              <a:rPr lang="fr-FR" dirty="0" smtClean="0"/>
              <a:t>Discours et imaginaire(s) du sport</a:t>
            </a:r>
            <a:endParaRPr lang="fr-FR" dirty="0"/>
          </a:p>
        </p:txBody>
      </p:sp>
      <p:sp>
        <p:nvSpPr>
          <p:cNvPr id="3" name="Sous-titre 2"/>
          <p:cNvSpPr>
            <a:spLocks noGrp="1"/>
          </p:cNvSpPr>
          <p:nvPr>
            <p:ph type="subTitle" idx="1"/>
          </p:nvPr>
        </p:nvSpPr>
        <p:spPr/>
        <p:txBody>
          <a:bodyPr/>
          <a:lstStyle/>
          <a:p>
            <a:r>
              <a:rPr lang="fr-FR" dirty="0" smtClean="0"/>
              <a:t>De l’athlétisme à la littérature ou la littérarité de l’exploit du stade</a:t>
            </a:r>
            <a:endParaRPr lang="fr-FR" dirty="0"/>
          </a:p>
        </p:txBody>
      </p:sp>
    </p:spTree>
    <p:extLst>
      <p:ext uri="{BB962C8B-B14F-4D97-AF65-F5344CB8AC3E}">
        <p14:creationId xmlns:p14="http://schemas.microsoft.com/office/powerpoint/2010/main" val="28696513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Times"/>
                <a:cs typeface="Times"/>
              </a:rPr>
              <a:t>Le </a:t>
            </a:r>
            <a:r>
              <a:rPr lang="fr-FR" i="1" dirty="0" smtClean="0">
                <a:latin typeface="Times"/>
                <a:cs typeface="Times"/>
              </a:rPr>
              <a:t>Miroir de l’athlétisme</a:t>
            </a:r>
            <a:endParaRPr lang="fr-FR" i="1" dirty="0">
              <a:latin typeface="Times"/>
              <a:cs typeface="Times"/>
            </a:endParaRPr>
          </a:p>
        </p:txBody>
      </p:sp>
      <p:pic>
        <p:nvPicPr>
          <p:cNvPr id="8" name="Espace réservé du contenu 7" descr="Zatopek magazine.jpg"/>
          <p:cNvPicPr>
            <a:picLocks noGrp="1" noChangeAspect="1"/>
          </p:cNvPicPr>
          <p:nvPr>
            <p:ph sz="half" idx="2"/>
          </p:nvPr>
        </p:nvPicPr>
        <p:blipFill>
          <a:blip r:embed="rId2">
            <a:extLst>
              <a:ext uri="{28A0092B-C50C-407E-A947-70E740481C1C}">
                <a14:useLocalDpi xmlns:a14="http://schemas.microsoft.com/office/drawing/2010/main" val="0"/>
              </a:ext>
            </a:extLst>
          </a:blip>
          <a:srcRect l="-11066" r="-11066"/>
          <a:stretch>
            <a:fillRect/>
          </a:stretch>
        </p:blipFill>
        <p:spPr/>
      </p:pic>
      <p:pic>
        <p:nvPicPr>
          <p:cNvPr id="7" name="Espace réservé du contenu 6" descr="Miroir-De-L-Athletisme-921735405_L.jpg"/>
          <p:cNvPicPr>
            <a:picLocks noGrp="1" noChangeAspect="1"/>
          </p:cNvPicPr>
          <p:nvPr>
            <p:ph sz="half" idx="1"/>
          </p:nvPr>
        </p:nvPicPr>
        <p:blipFill>
          <a:blip r:embed="rId3">
            <a:extLst>
              <a:ext uri="{28A0092B-C50C-407E-A947-70E740481C1C}">
                <a14:useLocalDpi xmlns:a14="http://schemas.microsoft.com/office/drawing/2010/main" val="0"/>
              </a:ext>
            </a:extLst>
          </a:blip>
          <a:srcRect l="5384" r="5384"/>
          <a:stretch>
            <a:fillRect/>
          </a:stretch>
        </p:blipFill>
        <p:spPr/>
      </p:pic>
    </p:spTree>
    <p:extLst>
      <p:ext uri="{BB962C8B-B14F-4D97-AF65-F5344CB8AC3E}">
        <p14:creationId xmlns:p14="http://schemas.microsoft.com/office/powerpoint/2010/main" val="31068230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32013"/>
            <a:ext cx="8229600" cy="1143000"/>
          </a:xfrm>
        </p:spPr>
        <p:txBody>
          <a:bodyPr/>
          <a:lstStyle/>
          <a:p>
            <a:r>
              <a:rPr lang="fr-FR" dirty="0" smtClean="0"/>
              <a:t>Héro</a:t>
            </a:r>
            <a:r>
              <a:rPr lang="fr-FR" dirty="0" smtClean="0"/>
              <a:t>ïsation VS Vedettisation</a:t>
            </a:r>
            <a:endParaRPr lang="fr-FR" dirty="0"/>
          </a:p>
        </p:txBody>
      </p:sp>
    </p:spTree>
    <p:extLst>
      <p:ext uri="{BB962C8B-B14F-4D97-AF65-F5344CB8AC3E}">
        <p14:creationId xmlns:p14="http://schemas.microsoft.com/office/powerpoint/2010/main" val="34622819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L’esseulement du coureur</a:t>
            </a:r>
            <a:endParaRPr lang="fr-FR" dirty="0"/>
          </a:p>
        </p:txBody>
      </p:sp>
      <p:pic>
        <p:nvPicPr>
          <p:cNvPr id="5" name="Espace réservé du contenu 4" descr="the-loneliness-of-the-long-distance-runner-movie-poster-1962-1020462060.jpg"/>
          <p:cNvPicPr>
            <a:picLocks noGrp="1" noChangeAspect="1"/>
          </p:cNvPicPr>
          <p:nvPr>
            <p:ph sz="half" idx="1"/>
          </p:nvPr>
        </p:nvPicPr>
        <p:blipFill>
          <a:blip r:embed="rId2">
            <a:extLst>
              <a:ext uri="{28A0092B-C50C-407E-A947-70E740481C1C}">
                <a14:useLocalDpi xmlns:a14="http://schemas.microsoft.com/office/drawing/2010/main" val="0"/>
              </a:ext>
            </a:extLst>
          </a:blip>
          <a:srcRect l="-13115" r="-13115"/>
          <a:stretch>
            <a:fillRect/>
          </a:stretch>
        </p:blipFill>
        <p:spPr/>
      </p:pic>
      <p:pic>
        <p:nvPicPr>
          <p:cNvPr id="6" name="Espace réservé du contenu 5" descr="La_Solitude_du_coureur_de_fond.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0812" r="-10812"/>
          <a:stretch>
            <a:fillRect/>
          </a:stretch>
        </p:blipFill>
        <p:spPr/>
      </p:pic>
    </p:spTree>
    <p:extLst>
      <p:ext uri="{BB962C8B-B14F-4D97-AF65-F5344CB8AC3E}">
        <p14:creationId xmlns:p14="http://schemas.microsoft.com/office/powerpoint/2010/main" val="12238539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Kévin </a:t>
            </a:r>
            <a:r>
              <a:rPr lang="fr-FR" sz="2400" dirty="0" err="1" smtClean="0"/>
              <a:t>Borlée</a:t>
            </a:r>
            <a:r>
              <a:rPr lang="fr-FR" sz="2400" dirty="0" smtClean="0"/>
              <a:t> (BEL) - 4x400m JO de Pékin</a:t>
            </a:r>
            <a:endParaRPr lang="fr-FR" sz="2400" dirty="0"/>
          </a:p>
        </p:txBody>
      </p:sp>
      <p:pic>
        <p:nvPicPr>
          <p:cNvPr id="4" name="Espace réservé du contenu 3" descr="kev.jpg"/>
          <p:cNvPicPr>
            <a:picLocks noGrp="1" noChangeAspect="1"/>
          </p:cNvPicPr>
          <p:nvPr>
            <p:ph idx="1"/>
          </p:nvPr>
        </p:nvPicPr>
        <p:blipFill>
          <a:blip r:embed="rId2">
            <a:extLst>
              <a:ext uri="{28A0092B-C50C-407E-A947-70E740481C1C}">
                <a14:useLocalDpi xmlns:a14="http://schemas.microsoft.com/office/drawing/2010/main" val="0"/>
              </a:ext>
            </a:extLst>
          </a:blip>
          <a:srcRect l="-10705" r="-10705"/>
          <a:stretch>
            <a:fillRect/>
          </a:stretch>
        </p:blipFill>
        <p:spPr/>
      </p:pic>
    </p:spTree>
    <p:extLst>
      <p:ext uri="{BB962C8B-B14F-4D97-AF65-F5344CB8AC3E}">
        <p14:creationId xmlns:p14="http://schemas.microsoft.com/office/powerpoint/2010/main" val="16412246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r>
              <a:rPr lang="fr-FR" dirty="0" err="1" smtClean="0"/>
              <a:t>Lightning</a:t>
            </a:r>
            <a:r>
              <a:rPr lang="fr-FR" dirty="0" smtClean="0"/>
              <a:t> » </a:t>
            </a:r>
            <a:r>
              <a:rPr lang="fr-FR" dirty="0" err="1" smtClean="0"/>
              <a:t>Bolt</a:t>
            </a:r>
            <a:endParaRPr lang="fr-FR" dirty="0"/>
          </a:p>
        </p:txBody>
      </p:sp>
      <p:pic>
        <p:nvPicPr>
          <p:cNvPr id="4" name="Espace réservé du contenu 3" descr="Bolt pose.jpg"/>
          <p:cNvPicPr>
            <a:picLocks noGrp="1" noChangeAspect="1"/>
          </p:cNvPicPr>
          <p:nvPr>
            <p:ph idx="1"/>
          </p:nvPr>
        </p:nvPicPr>
        <p:blipFill>
          <a:blip r:embed="rId2">
            <a:extLst>
              <a:ext uri="{28A0092B-C50C-407E-A947-70E740481C1C}">
                <a14:useLocalDpi xmlns:a14="http://schemas.microsoft.com/office/drawing/2010/main" val="0"/>
              </a:ext>
            </a:extLst>
          </a:blip>
          <a:srcRect l="-19108" r="-19108"/>
          <a:stretch>
            <a:fillRect/>
          </a:stretch>
        </p:blipFill>
        <p:spPr/>
      </p:pic>
    </p:spTree>
    <p:extLst>
      <p:ext uri="{BB962C8B-B14F-4D97-AF65-F5344CB8AC3E}">
        <p14:creationId xmlns:p14="http://schemas.microsoft.com/office/powerpoint/2010/main" val="14563995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il-copie-usain-bolt-et-son-signe-de-léclair.jpg"/>
          <p:cNvPicPr>
            <a:picLocks noGrp="1" noChangeAspect="1"/>
          </p:cNvPicPr>
          <p:nvPr>
            <p:ph sz="half" idx="1"/>
          </p:nvPr>
        </p:nvPicPr>
        <p:blipFill>
          <a:blip r:embed="rId2">
            <a:extLst>
              <a:ext uri="{28A0092B-C50C-407E-A947-70E740481C1C}">
                <a14:useLocalDpi xmlns:a14="http://schemas.microsoft.com/office/drawing/2010/main" val="0"/>
              </a:ext>
            </a:extLst>
          </a:blip>
          <a:srcRect t="-24992" b="-24992"/>
          <a:stretch>
            <a:fillRect/>
          </a:stretch>
        </p:blipFill>
        <p:spPr>
          <a:xfrm>
            <a:off x="457200" y="1282700"/>
            <a:ext cx="4038600" cy="4525963"/>
          </a:xfrm>
        </p:spPr>
      </p:pic>
      <p:pic>
        <p:nvPicPr>
          <p:cNvPr id="8" name="Espace réservé du contenu 7" descr="il-fait-le-signe-de-la-foudre.jpg"/>
          <p:cNvPicPr>
            <a:picLocks noGrp="1" noChangeAspect="1"/>
          </p:cNvPicPr>
          <p:nvPr>
            <p:ph sz="half" idx="2"/>
          </p:nvPr>
        </p:nvPicPr>
        <p:blipFill>
          <a:blip r:embed="rId3">
            <a:extLst>
              <a:ext uri="{28A0092B-C50C-407E-A947-70E740481C1C}">
                <a14:useLocalDpi xmlns:a14="http://schemas.microsoft.com/office/drawing/2010/main" val="0"/>
              </a:ext>
            </a:extLst>
          </a:blip>
          <a:srcRect t="-28876" b="-28876"/>
          <a:stretch>
            <a:fillRect/>
          </a:stretch>
        </p:blipFill>
        <p:spPr>
          <a:xfrm>
            <a:off x="4648200" y="1171575"/>
            <a:ext cx="4038600" cy="4525963"/>
          </a:xfrm>
        </p:spPr>
      </p:pic>
    </p:spTree>
    <p:extLst>
      <p:ext uri="{BB962C8B-B14F-4D97-AF65-F5344CB8AC3E}">
        <p14:creationId xmlns:p14="http://schemas.microsoft.com/office/powerpoint/2010/main" val="10843644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oliciers-imite-usain-bolt.jpg"/>
          <p:cNvPicPr>
            <a:picLocks noGrp="1" noChangeAspect="1"/>
          </p:cNvPicPr>
          <p:nvPr>
            <p:ph idx="1"/>
          </p:nvPr>
        </p:nvPicPr>
        <p:blipFill>
          <a:blip r:embed="rId2">
            <a:extLst>
              <a:ext uri="{28A0092B-C50C-407E-A947-70E740481C1C}">
                <a14:useLocalDpi xmlns:a14="http://schemas.microsoft.com/office/drawing/2010/main" val="0"/>
              </a:ext>
            </a:extLst>
          </a:blip>
          <a:srcRect l="-18035" r="-18035"/>
          <a:stretch>
            <a:fillRect/>
          </a:stretch>
        </p:blipFill>
        <p:spPr>
          <a:xfrm>
            <a:off x="0" y="1000126"/>
            <a:ext cx="9320722" cy="5126038"/>
          </a:xfrm>
        </p:spPr>
      </p:pic>
    </p:spTree>
    <p:extLst>
      <p:ext uri="{BB962C8B-B14F-4D97-AF65-F5344CB8AC3E}">
        <p14:creationId xmlns:p14="http://schemas.microsoft.com/office/powerpoint/2010/main" val="42708405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obama-bolt-1.jpg"/>
          <p:cNvPicPr>
            <a:picLocks noGrp="1" noChangeAspect="1"/>
          </p:cNvPicPr>
          <p:nvPr>
            <p:ph idx="1"/>
          </p:nvPr>
        </p:nvPicPr>
        <p:blipFill>
          <a:blip r:embed="rId2">
            <a:extLst>
              <a:ext uri="{28A0092B-C50C-407E-A947-70E740481C1C}">
                <a14:useLocalDpi xmlns:a14="http://schemas.microsoft.com/office/drawing/2010/main" val="0"/>
              </a:ext>
            </a:extLst>
          </a:blip>
          <a:srcRect l="-18224" r="-18224"/>
          <a:stretch>
            <a:fillRect/>
          </a:stretch>
        </p:blipFill>
        <p:spPr>
          <a:xfrm>
            <a:off x="-365545" y="571500"/>
            <a:ext cx="10100095" cy="5554663"/>
          </a:xfrm>
        </p:spPr>
      </p:pic>
    </p:spTree>
    <p:extLst>
      <p:ext uri="{BB962C8B-B14F-4D97-AF65-F5344CB8AC3E}">
        <p14:creationId xmlns:p14="http://schemas.microsoft.com/office/powerpoint/2010/main" val="5778479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latin typeface="Times"/>
                <a:cs typeface="Times"/>
              </a:rPr>
              <a:t>Bolt</a:t>
            </a:r>
            <a:r>
              <a:rPr lang="fr-FR" dirty="0" smtClean="0">
                <a:latin typeface="Times"/>
                <a:cs typeface="Times"/>
              </a:rPr>
              <a:t>, Zeus, le toit du monde</a:t>
            </a:r>
            <a:endParaRPr lang="fr-FR" dirty="0">
              <a:latin typeface="Times"/>
              <a:cs typeface="Times"/>
            </a:endParaRPr>
          </a:p>
        </p:txBody>
      </p:sp>
      <p:pic>
        <p:nvPicPr>
          <p:cNvPr id="4" name="Espace réservé du contenu 3" descr="BOLT-ECLAIR-facebook.jpg"/>
          <p:cNvPicPr>
            <a:picLocks noGrp="1" noChangeAspect="1"/>
          </p:cNvPicPr>
          <p:nvPr>
            <p:ph idx="1"/>
          </p:nvPr>
        </p:nvPicPr>
        <p:blipFill>
          <a:blip r:embed="rId2">
            <a:extLst>
              <a:ext uri="{28A0092B-C50C-407E-A947-70E740481C1C}">
                <a14:useLocalDpi xmlns:a14="http://schemas.microsoft.com/office/drawing/2010/main" val="0"/>
              </a:ext>
            </a:extLst>
          </a:blip>
          <a:srcRect l="-8894" r="-8894"/>
          <a:stretch>
            <a:fillRect/>
          </a:stretch>
        </p:blipFill>
        <p:spPr/>
      </p:pic>
    </p:spTree>
    <p:extLst>
      <p:ext uri="{BB962C8B-B14F-4D97-AF65-F5344CB8AC3E}">
        <p14:creationId xmlns:p14="http://schemas.microsoft.com/office/powerpoint/2010/main" val="42295900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2800" dirty="0" smtClean="0">
                <a:latin typeface="Times"/>
                <a:cs typeface="Times"/>
              </a:rPr>
              <a:t>Nike &lt; « </a:t>
            </a:r>
            <a:r>
              <a:rPr lang="fr-FR" sz="2800" dirty="0" err="1" smtClean="0">
                <a:latin typeface="Times"/>
                <a:cs typeface="Times"/>
              </a:rPr>
              <a:t>Niké</a:t>
            </a:r>
            <a:r>
              <a:rPr lang="fr-FR" sz="2800" dirty="0" smtClean="0">
                <a:latin typeface="Times"/>
                <a:cs typeface="Times"/>
              </a:rPr>
              <a:t> », déesse de la victoire</a:t>
            </a:r>
            <a:endParaRPr lang="fr-FR" sz="2800" dirty="0">
              <a:latin typeface="Times"/>
              <a:cs typeface="Times"/>
            </a:endParaRPr>
          </a:p>
        </p:txBody>
      </p:sp>
      <p:pic>
        <p:nvPicPr>
          <p:cNvPr id="13" name="Espace réservé du contenu 12" descr="nike-just-do-it.jpg"/>
          <p:cNvPicPr>
            <a:picLocks noGrp="1" noChangeAspect="1"/>
          </p:cNvPicPr>
          <p:nvPr>
            <p:ph sz="half" idx="1"/>
          </p:nvPr>
        </p:nvPicPr>
        <p:blipFill>
          <a:blip r:embed="rId2">
            <a:extLst>
              <a:ext uri="{28A0092B-C50C-407E-A947-70E740481C1C}">
                <a14:useLocalDpi xmlns:a14="http://schemas.microsoft.com/office/drawing/2010/main" val="0"/>
              </a:ext>
            </a:extLst>
          </a:blip>
          <a:srcRect t="-6034" b="-6034"/>
          <a:stretch>
            <a:fillRect/>
          </a:stretch>
        </p:blipFill>
        <p:spPr>
          <a:xfrm>
            <a:off x="457200" y="1266825"/>
            <a:ext cx="4038600" cy="4525963"/>
          </a:xfrm>
        </p:spPr>
      </p:pic>
      <p:pic>
        <p:nvPicPr>
          <p:cNvPr id="12" name="Espace réservé du contenu 9" descr="Nike one and only.jpg"/>
          <p:cNvPicPr>
            <a:picLocks noGrp="1" noChangeAspect="1"/>
          </p:cNvPicPr>
          <p:nvPr>
            <p:ph sz="half" idx="2"/>
          </p:nvPr>
        </p:nvPicPr>
        <p:blipFill>
          <a:blip r:embed="rId3">
            <a:extLst>
              <a:ext uri="{28A0092B-C50C-407E-A947-70E740481C1C}">
                <a14:useLocalDpi xmlns:a14="http://schemas.microsoft.com/office/drawing/2010/main" val="0"/>
              </a:ext>
            </a:extLst>
          </a:blip>
          <a:srcRect l="-9785" r="-9785"/>
          <a:stretch>
            <a:fillRect/>
          </a:stretch>
        </p:blipFill>
        <p:spPr>
          <a:xfrm>
            <a:off x="4648200" y="1417638"/>
            <a:ext cx="4038600" cy="4525963"/>
          </a:xfrm>
        </p:spPr>
      </p:pic>
    </p:spTree>
    <p:extLst>
      <p:ext uri="{BB962C8B-B14F-4D97-AF65-F5344CB8AC3E}">
        <p14:creationId xmlns:p14="http://schemas.microsoft.com/office/powerpoint/2010/main" val="39113455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sz="2000" dirty="0">
                <a:latin typeface="Times"/>
                <a:cs typeface="Times"/>
              </a:rPr>
              <a:t>« La piste est l'image de l'infini, sur lequel chaque coureur découpe sa distance </a:t>
            </a:r>
            <a:r>
              <a:rPr lang="fr-FR" sz="2000" dirty="0" smtClean="0">
                <a:latin typeface="Times"/>
                <a:cs typeface="Times"/>
              </a:rPr>
              <a:t>favorite</a:t>
            </a:r>
            <a:r>
              <a:rPr lang="fr-FR" sz="2000" dirty="0">
                <a:latin typeface="Times"/>
                <a:cs typeface="Times"/>
              </a:rPr>
              <a:t> </a:t>
            </a:r>
            <a:r>
              <a:rPr lang="fr-FR" sz="2000" dirty="0" smtClean="0">
                <a:latin typeface="Times"/>
                <a:cs typeface="Times"/>
              </a:rPr>
              <a:t>»</a:t>
            </a:r>
            <a:endParaRPr lang="fr-FR" sz="2000" dirty="0">
              <a:latin typeface="Times"/>
              <a:cs typeface="Times"/>
            </a:endParaRPr>
          </a:p>
          <a:p>
            <a:pPr marL="0" indent="0">
              <a:buNone/>
            </a:pPr>
            <a:r>
              <a:rPr lang="fr-FR" sz="2000" dirty="0" smtClean="0">
                <a:latin typeface="Times"/>
                <a:cs typeface="Times"/>
              </a:rPr>
              <a:t>—Jean </a:t>
            </a:r>
            <a:r>
              <a:rPr lang="fr-FR" sz="2000" dirty="0">
                <a:latin typeface="Times"/>
                <a:cs typeface="Times"/>
              </a:rPr>
              <a:t>Giraudoux</a:t>
            </a:r>
          </a:p>
          <a:p>
            <a:endParaRPr lang="fr-FR" sz="2000" dirty="0" smtClean="0">
              <a:latin typeface="Times"/>
              <a:cs typeface="Times"/>
            </a:endParaRPr>
          </a:p>
          <a:p>
            <a:pPr marL="0" indent="0">
              <a:buNone/>
            </a:pPr>
            <a:r>
              <a:rPr lang="fr-FR" sz="2000" dirty="0" smtClean="0">
                <a:latin typeface="Times"/>
                <a:cs typeface="Times"/>
              </a:rPr>
              <a:t>« Si tu veux courir, cours un kilomètre. Si tu veux changer ta vie, cours un marathon »</a:t>
            </a:r>
          </a:p>
          <a:p>
            <a:pPr marL="0" indent="0">
              <a:buNone/>
            </a:pPr>
            <a:r>
              <a:rPr lang="fr-FR" sz="2000" dirty="0" smtClean="0">
                <a:latin typeface="Times"/>
                <a:cs typeface="Times"/>
              </a:rPr>
              <a:t>— Emil Zatopek</a:t>
            </a:r>
            <a:endParaRPr lang="fr-FR" sz="2000" dirty="0">
              <a:latin typeface="Times"/>
              <a:cs typeface="Times"/>
            </a:endParaRPr>
          </a:p>
        </p:txBody>
      </p:sp>
    </p:spTree>
    <p:extLst>
      <p:ext uri="{BB962C8B-B14F-4D97-AF65-F5344CB8AC3E}">
        <p14:creationId xmlns:p14="http://schemas.microsoft.com/office/powerpoint/2010/main" val="4918750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no finish line.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38572" y="698501"/>
            <a:ext cx="9782572" cy="5380038"/>
          </a:xfrm>
        </p:spPr>
      </p:pic>
    </p:spTree>
    <p:extLst>
      <p:ext uri="{BB962C8B-B14F-4D97-AF65-F5344CB8AC3E}">
        <p14:creationId xmlns:p14="http://schemas.microsoft.com/office/powerpoint/2010/main" val="32148107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Steve </a:t>
            </a:r>
            <a:r>
              <a:rPr lang="fr-FR" dirty="0" err="1" smtClean="0"/>
              <a:t>Prefontaine</a:t>
            </a:r>
            <a:r>
              <a:rPr lang="fr-FR" dirty="0" smtClean="0"/>
              <a:t> (1951-1975)</a:t>
            </a:r>
            <a:endParaRPr lang="fr-FR" dirty="0"/>
          </a:p>
        </p:txBody>
      </p:sp>
      <p:pic>
        <p:nvPicPr>
          <p:cNvPr id="4" name="Espace réservé du contenu 3" descr="3751730337_d704ecb634_o-674x506.jpg"/>
          <p:cNvPicPr>
            <a:picLocks noGrp="1" noChangeAspect="1"/>
          </p:cNvPicPr>
          <p:nvPr>
            <p:ph idx="1"/>
          </p:nvPr>
        </p:nvPicPr>
        <p:blipFill>
          <a:blip r:embed="rId2">
            <a:extLst>
              <a:ext uri="{28A0092B-C50C-407E-A947-70E740481C1C}">
                <a14:useLocalDpi xmlns:a14="http://schemas.microsoft.com/office/drawing/2010/main" val="0"/>
              </a:ext>
            </a:extLst>
          </a:blip>
          <a:srcRect l="-18254" r="-18254"/>
          <a:stretch>
            <a:fillRect/>
          </a:stretch>
        </p:blipFill>
        <p:spPr/>
      </p:pic>
    </p:spTree>
    <p:extLst>
      <p:ext uri="{BB962C8B-B14F-4D97-AF65-F5344CB8AC3E}">
        <p14:creationId xmlns:p14="http://schemas.microsoft.com/office/powerpoint/2010/main" val="5008656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 Mythe » du courage</a:t>
            </a:r>
            <a:endParaRPr lang="fr-FR" dirty="0"/>
          </a:p>
        </p:txBody>
      </p:sp>
      <p:sp>
        <p:nvSpPr>
          <p:cNvPr id="9" name="Espace réservé du contenu 8"/>
          <p:cNvSpPr>
            <a:spLocks noGrp="1"/>
          </p:cNvSpPr>
          <p:nvPr>
            <p:ph sz="half" idx="2"/>
          </p:nvPr>
        </p:nvSpPr>
        <p:spPr/>
        <p:txBody>
          <a:bodyPr>
            <a:normAutofit fontScale="77500" lnSpcReduction="20000"/>
          </a:bodyPr>
          <a:lstStyle/>
          <a:p>
            <a:r>
              <a:rPr lang="fr-FR" dirty="0" smtClean="0"/>
              <a:t>« The best pace </a:t>
            </a:r>
            <a:r>
              <a:rPr lang="fr-FR" dirty="0" err="1" smtClean="0"/>
              <a:t>is</a:t>
            </a:r>
            <a:r>
              <a:rPr lang="fr-FR" dirty="0" smtClean="0"/>
              <a:t> a suicide pace, and </a:t>
            </a:r>
            <a:r>
              <a:rPr lang="fr-FR" dirty="0" err="1" smtClean="0"/>
              <a:t>today</a:t>
            </a:r>
            <a:r>
              <a:rPr lang="fr-FR" dirty="0" smtClean="0"/>
              <a:t> </a:t>
            </a:r>
            <a:r>
              <a:rPr lang="fr-FR" dirty="0" err="1" smtClean="0"/>
              <a:t>is</a:t>
            </a:r>
            <a:r>
              <a:rPr lang="fr-FR" dirty="0" smtClean="0"/>
              <a:t> a good </a:t>
            </a:r>
            <a:r>
              <a:rPr lang="fr-FR" dirty="0" err="1" smtClean="0"/>
              <a:t>day</a:t>
            </a:r>
            <a:r>
              <a:rPr lang="fr-FR" dirty="0" smtClean="0"/>
              <a:t> to die. »</a:t>
            </a:r>
          </a:p>
          <a:p>
            <a:endParaRPr lang="fr-FR" dirty="0" smtClean="0"/>
          </a:p>
          <a:p>
            <a:r>
              <a:rPr lang="fr-FR" dirty="0" smtClean="0"/>
              <a:t>« </a:t>
            </a:r>
            <a:r>
              <a:rPr lang="en-US" dirty="0" smtClean="0"/>
              <a:t>Some </a:t>
            </a:r>
            <a:r>
              <a:rPr lang="en-US" dirty="0"/>
              <a:t>people create with words or with music or with a brush and paints. I like to make something beautiful when I run. I like to make people stop and say, 'I've never seen anyone run like that before.' It's more than just a race, it's a style. It's doing something better than anyone else. It's being </a:t>
            </a:r>
            <a:r>
              <a:rPr lang="en-US" dirty="0" smtClean="0"/>
              <a:t>creative.</a:t>
            </a:r>
            <a:r>
              <a:rPr lang="fr-FR" dirty="0"/>
              <a:t> »</a:t>
            </a:r>
            <a:endParaRPr lang="fr-FR" dirty="0" smtClean="0"/>
          </a:p>
        </p:txBody>
      </p:sp>
      <p:pic>
        <p:nvPicPr>
          <p:cNvPr id="10" name="Espace réservé du contenu 5" descr="prefontaine_s_19720709_el_l1.jpg"/>
          <p:cNvPicPr>
            <a:picLocks noGrp="1" noChangeAspect="1"/>
          </p:cNvPicPr>
          <p:nvPr>
            <p:ph sz="half" idx="1"/>
          </p:nvPr>
        </p:nvPicPr>
        <p:blipFill>
          <a:blip r:embed="rId2">
            <a:extLst>
              <a:ext uri="{28A0092B-C50C-407E-A947-70E740481C1C}">
                <a14:useLocalDpi xmlns:a14="http://schemas.microsoft.com/office/drawing/2010/main" val="0"/>
              </a:ext>
            </a:extLst>
          </a:blip>
          <a:srcRect t="8124" b="8124"/>
          <a:stretch>
            <a:fillRect/>
          </a:stretch>
        </p:blipFill>
        <p:spPr/>
      </p:pic>
    </p:spTree>
    <p:extLst>
      <p:ext uri="{BB962C8B-B14F-4D97-AF65-F5344CB8AC3E}">
        <p14:creationId xmlns:p14="http://schemas.microsoft.com/office/powerpoint/2010/main" val="37724180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Steve </a:t>
            </a:r>
            <a:r>
              <a:rPr lang="fr-FR" dirty="0" err="1" smtClean="0"/>
              <a:t>Prefontaine</a:t>
            </a:r>
            <a:r>
              <a:rPr lang="fr-FR" dirty="0" smtClean="0"/>
              <a:t> et Bill </a:t>
            </a:r>
            <a:r>
              <a:rPr lang="fr-FR" dirty="0" err="1" smtClean="0"/>
              <a:t>Bowerman</a:t>
            </a:r>
            <a:endParaRPr lang="fr-FR" dirty="0"/>
          </a:p>
        </p:txBody>
      </p:sp>
      <p:pic>
        <p:nvPicPr>
          <p:cNvPr id="7" name="Espace réservé du contenu 6" descr="Perf + Bowerman.jpg"/>
          <p:cNvPicPr>
            <a:picLocks noGrp="1" noChangeAspect="1"/>
          </p:cNvPicPr>
          <p:nvPr>
            <p:ph idx="1"/>
          </p:nvPr>
        </p:nvPicPr>
        <p:blipFill>
          <a:blip r:embed="rId2">
            <a:extLst>
              <a:ext uri="{28A0092B-C50C-407E-A947-70E740481C1C}">
                <a14:useLocalDpi xmlns:a14="http://schemas.microsoft.com/office/drawing/2010/main" val="0"/>
              </a:ext>
            </a:extLst>
          </a:blip>
          <a:srcRect l="-18715" r="-18715"/>
          <a:stretch>
            <a:fillRect/>
          </a:stretch>
        </p:blipFill>
        <p:spPr/>
      </p:pic>
    </p:spTree>
    <p:extLst>
      <p:ext uri="{BB962C8B-B14F-4D97-AF65-F5344CB8AC3E}">
        <p14:creationId xmlns:p14="http://schemas.microsoft.com/office/powerpoint/2010/main" val="28702337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Emil Zatopek (CZE) : 5000 – 10000 - Marathon </a:t>
            </a:r>
            <a:br>
              <a:rPr lang="fr-FR" sz="3200" dirty="0" smtClean="0"/>
            </a:br>
            <a:r>
              <a:rPr lang="fr-FR" sz="3200" dirty="0" smtClean="0"/>
              <a:t>(1922-2000)</a:t>
            </a:r>
            <a:endParaRPr lang="fr-FR" sz="3200" dirty="0"/>
          </a:p>
        </p:txBody>
      </p:sp>
      <p:pic>
        <p:nvPicPr>
          <p:cNvPr id="4" name="Espace réservé du contenu 3" descr="1339069330_extras_mosaico_noticia_2_g_0.jpg"/>
          <p:cNvPicPr>
            <a:picLocks noGrp="1" noChangeAspect="1"/>
          </p:cNvPicPr>
          <p:nvPr>
            <p:ph idx="1"/>
          </p:nvPr>
        </p:nvPicPr>
        <p:blipFill>
          <a:blip r:embed="rId2">
            <a:extLst>
              <a:ext uri="{28A0092B-C50C-407E-A947-70E740481C1C}">
                <a14:useLocalDpi xmlns:a14="http://schemas.microsoft.com/office/drawing/2010/main" val="0"/>
              </a:ext>
            </a:extLst>
          </a:blip>
          <a:srcRect l="-25259" r="-25259"/>
          <a:stretch>
            <a:fillRect/>
          </a:stretch>
        </p:blipFill>
        <p:spPr/>
      </p:pic>
    </p:spTree>
    <p:extLst>
      <p:ext uri="{BB962C8B-B14F-4D97-AF65-F5344CB8AC3E}">
        <p14:creationId xmlns:p14="http://schemas.microsoft.com/office/powerpoint/2010/main" val="31282011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Jean Echenoz (FR), </a:t>
            </a:r>
            <a:r>
              <a:rPr lang="fr-FR" i="1" dirty="0" smtClean="0"/>
              <a:t>Courir</a:t>
            </a:r>
            <a:r>
              <a:rPr lang="fr-FR" dirty="0" smtClean="0"/>
              <a:t> (2008)</a:t>
            </a:r>
            <a:endParaRPr lang="fr-FR" dirty="0"/>
          </a:p>
        </p:txBody>
      </p:sp>
      <p:pic>
        <p:nvPicPr>
          <p:cNvPr id="7" name="Espace réservé du contenu 6" descr="courir couv.png"/>
          <p:cNvPicPr>
            <a:picLocks noGrp="1" noChangeAspect="1"/>
          </p:cNvPicPr>
          <p:nvPr>
            <p:ph sz="half" idx="1"/>
          </p:nvPr>
        </p:nvPicPr>
        <p:blipFill>
          <a:blip r:embed="rId2">
            <a:extLst>
              <a:ext uri="{28A0092B-C50C-407E-A947-70E740481C1C}">
                <a14:useLocalDpi xmlns:a14="http://schemas.microsoft.com/office/drawing/2010/main" val="0"/>
              </a:ext>
            </a:extLst>
          </a:blip>
          <a:srcRect l="-11226" r="-11226"/>
          <a:stretch>
            <a:fillRect/>
          </a:stretch>
        </p:blipFill>
        <p:spPr/>
      </p:pic>
      <p:sp>
        <p:nvSpPr>
          <p:cNvPr id="6" name="Espace réservé du contenu 5"/>
          <p:cNvSpPr>
            <a:spLocks noGrp="1"/>
          </p:cNvSpPr>
          <p:nvPr>
            <p:ph sz="half" idx="2"/>
          </p:nvPr>
        </p:nvSpPr>
        <p:spPr/>
        <p:txBody>
          <a:bodyPr/>
          <a:lstStyle/>
          <a:p>
            <a:r>
              <a:rPr lang="fr-FR" dirty="0" smtClean="0"/>
              <a:t>Cycle de 3 vies (</a:t>
            </a:r>
            <a:r>
              <a:rPr lang="fr-FR" i="1" dirty="0" smtClean="0"/>
              <a:t>Ravel</a:t>
            </a:r>
            <a:r>
              <a:rPr lang="fr-FR" dirty="0" smtClean="0"/>
              <a:t>, </a:t>
            </a:r>
            <a:r>
              <a:rPr lang="fr-FR" i="1" dirty="0" smtClean="0"/>
              <a:t>Des éclairs</a:t>
            </a:r>
            <a:r>
              <a:rPr lang="fr-FR" dirty="0" smtClean="0"/>
              <a:t>)</a:t>
            </a:r>
          </a:p>
          <a:p>
            <a:r>
              <a:rPr lang="fr-FR" dirty="0" smtClean="0"/>
              <a:t>« Fiction </a:t>
            </a:r>
            <a:r>
              <a:rPr lang="fr-FR" dirty="0"/>
              <a:t>sans scrupules </a:t>
            </a:r>
            <a:r>
              <a:rPr lang="fr-FR" dirty="0" smtClean="0"/>
              <a:t>biographiques »</a:t>
            </a:r>
            <a:endParaRPr lang="fr-FR" dirty="0"/>
          </a:p>
        </p:txBody>
      </p:sp>
    </p:spTree>
    <p:extLst>
      <p:ext uri="{BB962C8B-B14F-4D97-AF65-F5344CB8AC3E}">
        <p14:creationId xmlns:p14="http://schemas.microsoft.com/office/powerpoint/2010/main" val="33232800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 « style » Zatopek</a:t>
            </a:r>
            <a:endParaRPr lang="fr-FR" dirty="0"/>
          </a:p>
        </p:txBody>
      </p:sp>
      <p:sp>
        <p:nvSpPr>
          <p:cNvPr id="5" name="Espace réservé du contenu 4"/>
          <p:cNvSpPr>
            <a:spLocks noGrp="1"/>
          </p:cNvSpPr>
          <p:nvPr>
            <p:ph sz="half" idx="1"/>
          </p:nvPr>
        </p:nvSpPr>
        <p:spPr/>
        <p:txBody>
          <a:bodyPr>
            <a:normAutofit/>
          </a:bodyPr>
          <a:lstStyle/>
          <a:p>
            <a:r>
              <a:rPr lang="fr-FR" sz="1800" dirty="0">
                <a:latin typeface="Times"/>
                <a:cs typeface="Times"/>
              </a:rPr>
              <a:t>« Emile, on dirait qu'il creuse ou qu'il se creuse, comme en transe ou comme un terrassier. Loin des canons académiques et de tout souci d'élégance, Emile progresse de façon lourde, heurtée, torturée, tout en à-coups. Il ne cache pas la violence de son effort qui se lit sur son visage crispé, tétanisé, grimaçant, continûment tordu par un rictus pénible à voir. » (p.49</a:t>
            </a:r>
            <a:r>
              <a:rPr lang="fr-FR" sz="1800" dirty="0" smtClean="0">
                <a:latin typeface="Times"/>
                <a:cs typeface="Times"/>
              </a:rPr>
              <a:t>)</a:t>
            </a:r>
          </a:p>
          <a:p>
            <a:endParaRPr lang="fr-FR" dirty="0"/>
          </a:p>
        </p:txBody>
      </p:sp>
      <p:pic>
        <p:nvPicPr>
          <p:cNvPr id="7" name="Espace réservé du contenu 6" descr="zatop.jpg"/>
          <p:cNvPicPr>
            <a:picLocks noGrp="1" noChangeAspect="1"/>
          </p:cNvPicPr>
          <p:nvPr>
            <p:ph sz="half" idx="2"/>
          </p:nvPr>
        </p:nvPicPr>
        <p:blipFill>
          <a:blip r:embed="rId2">
            <a:extLst>
              <a:ext uri="{28A0092B-C50C-407E-A947-70E740481C1C}">
                <a14:useLocalDpi xmlns:a14="http://schemas.microsoft.com/office/drawing/2010/main" val="0"/>
              </a:ext>
            </a:extLst>
          </a:blip>
          <a:srcRect l="-16924" r="-16924"/>
          <a:stretch>
            <a:fillRect/>
          </a:stretch>
        </p:blipFill>
        <p:spPr>
          <a:xfrm>
            <a:off x="4648200" y="1600200"/>
            <a:ext cx="4038600" cy="4525963"/>
          </a:xfrm>
        </p:spPr>
      </p:pic>
    </p:spTree>
    <p:extLst>
      <p:ext uri="{BB962C8B-B14F-4D97-AF65-F5344CB8AC3E}">
        <p14:creationId xmlns:p14="http://schemas.microsoft.com/office/powerpoint/2010/main" val="1389014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7376" y="412750"/>
            <a:ext cx="7794624" cy="5937249"/>
          </a:xfrm>
          <a:prstGeom prst="rect">
            <a:avLst/>
          </a:prstGeom>
          <a:noFill/>
        </p:spPr>
        <p:txBody>
          <a:bodyPr wrap="square" rtlCol="0">
            <a:spAutoFit/>
          </a:bodyPr>
          <a:lstStyle/>
          <a:p>
            <a:endParaRPr lang="fr-FR" dirty="0"/>
          </a:p>
        </p:txBody>
      </p:sp>
      <p:sp>
        <p:nvSpPr>
          <p:cNvPr id="6" name="Rectangle 5"/>
          <p:cNvSpPr/>
          <p:nvPr/>
        </p:nvSpPr>
        <p:spPr>
          <a:xfrm>
            <a:off x="587375" y="619126"/>
            <a:ext cx="7937499" cy="3477875"/>
          </a:xfrm>
          <a:prstGeom prst="rect">
            <a:avLst/>
          </a:prstGeom>
        </p:spPr>
        <p:txBody>
          <a:bodyPr wrap="square">
            <a:spAutoFit/>
          </a:bodyPr>
          <a:lstStyle/>
          <a:p>
            <a:pPr algn="just"/>
            <a:r>
              <a:rPr lang="fr-FR" sz="2000" dirty="0">
                <a:latin typeface="Times"/>
                <a:cs typeface="Times"/>
              </a:rPr>
              <a:t>« Son allure de course se modifie constamment, tout en tempos rompus, subtils changements de vitesse dont se plaignent amèrement ceux qui lui courent après. Car non seulement il leur est presque impossible de suivre sans se dérégler la petite foulée courte, heurtée, inégale et saccadée qu’Emile tricote, non seulement ces variations de rythmes incessantes </a:t>
            </a:r>
            <a:r>
              <a:rPr lang="fr-FR" sz="2000" dirty="0" smtClean="0">
                <a:latin typeface="Times"/>
                <a:cs typeface="Times"/>
              </a:rPr>
              <a:t>leur </a:t>
            </a:r>
            <a:r>
              <a:rPr lang="fr-FR" sz="2000" dirty="0">
                <a:latin typeface="Times"/>
                <a:cs typeface="Times"/>
              </a:rPr>
              <a:t>complique affreusement la vie, non seulement cette allure bizarre et fatiguée, montée sur des gestes roidis d’automate, les décourage car elle les trompe, mais son perpétuel dodelinement de la tête et le moulin permanent de ses bras, par surcroît, leur donnent aussi le vertige. </a:t>
            </a:r>
            <a:endParaRPr lang="fr-FR" sz="2000" dirty="0" smtClean="0">
              <a:latin typeface="Times"/>
              <a:cs typeface="Times"/>
            </a:endParaRPr>
          </a:p>
          <a:p>
            <a:pPr algn="just"/>
            <a:r>
              <a:rPr lang="fr-FR" sz="2000" dirty="0" smtClean="0">
                <a:latin typeface="Times"/>
                <a:cs typeface="Times"/>
              </a:rPr>
              <a:t>Jamais, jamais rien comme les autres, m</a:t>
            </a:r>
            <a:r>
              <a:rPr lang="fr-FR" sz="2000" dirty="0" smtClean="0">
                <a:latin typeface="Times"/>
                <a:cs typeface="Times"/>
              </a:rPr>
              <a:t>ême si c’est un type comme tout le monde. </a:t>
            </a:r>
            <a:r>
              <a:rPr lang="fr-FR" sz="2000" dirty="0" smtClean="0">
                <a:latin typeface="Times"/>
                <a:cs typeface="Times"/>
              </a:rPr>
              <a:t>» </a:t>
            </a:r>
            <a:r>
              <a:rPr lang="fr-FR" sz="2000" dirty="0">
                <a:latin typeface="Times"/>
                <a:cs typeface="Times"/>
              </a:rPr>
              <a:t>(p. 53)</a:t>
            </a:r>
          </a:p>
        </p:txBody>
      </p:sp>
    </p:spTree>
    <p:extLst>
      <p:ext uri="{BB962C8B-B14F-4D97-AF65-F5344CB8AC3E}">
        <p14:creationId xmlns:p14="http://schemas.microsoft.com/office/powerpoint/2010/main" val="4278451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400" dirty="0"/>
              <a:t>Marc </a:t>
            </a:r>
            <a:r>
              <a:rPr lang="fr-FR" sz="2400" dirty="0" err="1" smtClean="0"/>
              <a:t>Lev</a:t>
            </a:r>
            <a:r>
              <a:rPr lang="fr-FR" sz="2400" dirty="0" err="1" smtClean="0"/>
              <a:t>ê</a:t>
            </a:r>
            <a:r>
              <a:rPr lang="fr-FR" sz="2400" dirty="0" err="1" smtClean="0"/>
              <a:t>que</a:t>
            </a:r>
            <a:r>
              <a:rPr lang="fr-FR" sz="2400" dirty="0" smtClean="0"/>
              <a:t>, </a:t>
            </a:r>
            <a:r>
              <a:rPr lang="fr-FR" sz="2400" i="1" dirty="0" smtClean="0"/>
              <a:t>Au </a:t>
            </a:r>
            <a:r>
              <a:rPr lang="fr-FR" sz="2400" i="1" dirty="0"/>
              <a:t>cœur de la compétition </a:t>
            </a:r>
            <a:r>
              <a:rPr lang="fr-FR" sz="2400" i="1" dirty="0" smtClean="0"/>
              <a:t>sportive</a:t>
            </a:r>
            <a:r>
              <a:rPr lang="fr-FR" sz="2400" dirty="0" smtClean="0"/>
              <a:t>. </a:t>
            </a:r>
            <a:r>
              <a:rPr lang="fr-FR" sz="2400" i="1" dirty="0"/>
              <a:t>Approche psychologique et </a:t>
            </a:r>
            <a:r>
              <a:rPr lang="fr-FR" sz="2400" i="1" dirty="0" smtClean="0"/>
              <a:t>sociale</a:t>
            </a:r>
            <a:r>
              <a:rPr lang="fr-FR" sz="2400" dirty="0" smtClean="0"/>
              <a:t>, </a:t>
            </a:r>
            <a:r>
              <a:rPr lang="fr-FR" sz="2400" dirty="0"/>
              <a:t>Editions </a:t>
            </a:r>
            <a:r>
              <a:rPr lang="fr-FR" sz="2400" dirty="0" err="1"/>
              <a:t>Mardaga</a:t>
            </a:r>
            <a:r>
              <a:rPr lang="fr-FR" sz="2400" dirty="0"/>
              <a:t>, 2010</a:t>
            </a:r>
            <a:r>
              <a:rPr lang="fr-FR" sz="2400" dirty="0"/>
              <a:t> </a:t>
            </a:r>
          </a:p>
        </p:txBody>
      </p:sp>
      <p:pic>
        <p:nvPicPr>
          <p:cNvPr id="5" name="Espace réservé du contenu 4" descr="MARD_LEVEQ_2010_01_L204.jpg"/>
          <p:cNvPicPr>
            <a:picLocks noGrp="1" noChangeAspect="1"/>
          </p:cNvPicPr>
          <p:nvPr>
            <p:ph sz="half" idx="1"/>
          </p:nvPr>
        </p:nvPicPr>
        <p:blipFill>
          <a:blip r:embed="rId2">
            <a:extLst>
              <a:ext uri="{28A0092B-C50C-407E-A947-70E740481C1C}">
                <a14:useLocalDpi xmlns:a14="http://schemas.microsoft.com/office/drawing/2010/main" val="0"/>
              </a:ext>
            </a:extLst>
          </a:blip>
          <a:srcRect l="-15174" r="-15174"/>
          <a:stretch>
            <a:fillRect/>
          </a:stretch>
        </p:blipFill>
        <p:spPr/>
      </p:pic>
      <p:sp>
        <p:nvSpPr>
          <p:cNvPr id="4" name="Espace réservé du contenu 3"/>
          <p:cNvSpPr>
            <a:spLocks noGrp="1"/>
          </p:cNvSpPr>
          <p:nvPr>
            <p:ph sz="half" idx="2"/>
          </p:nvPr>
        </p:nvSpPr>
        <p:spPr/>
        <p:txBody>
          <a:bodyPr>
            <a:normAutofit/>
          </a:bodyPr>
          <a:lstStyle/>
          <a:p>
            <a:endParaRPr lang="fr-FR" sz="2000" dirty="0" smtClean="0"/>
          </a:p>
          <a:p>
            <a:endParaRPr lang="fr-FR" sz="2000" dirty="0"/>
          </a:p>
          <a:p>
            <a:r>
              <a:rPr lang="fr-FR" sz="2400" dirty="0" smtClean="0"/>
              <a:t>« le </a:t>
            </a:r>
            <a:r>
              <a:rPr lang="fr-FR" sz="2400" dirty="0"/>
              <a:t>sport est </a:t>
            </a:r>
            <a:r>
              <a:rPr lang="fr-FR" sz="2400" dirty="0" smtClean="0"/>
              <a:t>devenu le</a:t>
            </a:r>
            <a:r>
              <a:rPr lang="fr-FR" sz="2400" dirty="0"/>
              <a:t> linceul de la politique ». </a:t>
            </a:r>
            <a:endParaRPr lang="fr-FR" sz="2400" dirty="0"/>
          </a:p>
        </p:txBody>
      </p:sp>
    </p:spTree>
    <p:extLst>
      <p:ext uri="{BB962C8B-B14F-4D97-AF65-F5344CB8AC3E}">
        <p14:creationId xmlns:p14="http://schemas.microsoft.com/office/powerpoint/2010/main" val="2307340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France comme jamais</a:t>
            </a:r>
            <a:br>
              <a:rPr lang="fr-FR" dirty="0"/>
            </a:br>
            <a:r>
              <a:rPr lang="fr-FR" dirty="0"/>
              <a:t>La France plus que tout</a:t>
            </a:r>
          </a:p>
        </p:txBody>
      </p:sp>
      <p:pic>
        <p:nvPicPr>
          <p:cNvPr id="4" name="Le retour incroyable de Marc Raquil (Paris 2003) HQ.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33991429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3575" y="274638"/>
            <a:ext cx="8229600" cy="1143000"/>
          </a:xfrm>
        </p:spPr>
        <p:txBody>
          <a:bodyPr/>
          <a:lstStyle/>
          <a:p>
            <a:r>
              <a:rPr lang="fr-FR" dirty="0" smtClean="0">
                <a:latin typeface="Times"/>
                <a:cs typeface="Times"/>
              </a:rPr>
              <a:t>L’origine antique</a:t>
            </a:r>
            <a:endParaRPr lang="fr-FR" dirty="0">
              <a:latin typeface="Times"/>
              <a:cs typeface="Times"/>
            </a:endParaRPr>
          </a:p>
        </p:txBody>
      </p:sp>
      <p:sp>
        <p:nvSpPr>
          <p:cNvPr id="3" name="Espace réservé du contenu 2"/>
          <p:cNvSpPr>
            <a:spLocks noGrp="1"/>
          </p:cNvSpPr>
          <p:nvPr>
            <p:ph sz="half" idx="1"/>
          </p:nvPr>
        </p:nvSpPr>
        <p:spPr>
          <a:xfrm>
            <a:off x="5257800" y="1600200"/>
            <a:ext cx="4038600" cy="4525963"/>
          </a:xfrm>
        </p:spPr>
        <p:txBody>
          <a:bodyPr/>
          <a:lstStyle/>
          <a:p>
            <a:pPr marL="0" indent="0">
              <a:buNone/>
            </a:pPr>
            <a:endParaRPr lang="fr-FR" dirty="0" smtClean="0"/>
          </a:p>
          <a:p>
            <a:endParaRPr lang="fr-FR" dirty="0" smtClean="0">
              <a:latin typeface="Times"/>
              <a:cs typeface="Times"/>
            </a:endParaRPr>
          </a:p>
          <a:p>
            <a:r>
              <a:rPr lang="fr-FR" dirty="0" smtClean="0">
                <a:latin typeface="Times"/>
                <a:cs typeface="Times"/>
              </a:rPr>
              <a:t>Un sport matriciel</a:t>
            </a:r>
          </a:p>
          <a:p>
            <a:r>
              <a:rPr lang="fr-FR" dirty="0" smtClean="0">
                <a:latin typeface="Times"/>
                <a:cs typeface="Times"/>
              </a:rPr>
              <a:t>Un sport démocrate</a:t>
            </a:r>
          </a:p>
          <a:p>
            <a:pPr marL="0" indent="0">
              <a:buNone/>
            </a:pPr>
            <a:endParaRPr lang="fr-FR" dirty="0" smtClean="0">
              <a:latin typeface="Times"/>
              <a:cs typeface="Times"/>
            </a:endParaRPr>
          </a:p>
          <a:p>
            <a:pPr marL="0" indent="0">
              <a:buNone/>
            </a:pPr>
            <a:endParaRPr lang="fr-FR" dirty="0"/>
          </a:p>
        </p:txBody>
      </p:sp>
      <p:pic>
        <p:nvPicPr>
          <p:cNvPr id="5" name="Espace réservé du contenu 4" descr="antique.jpg"/>
          <p:cNvPicPr>
            <a:picLocks noGrp="1" noChangeAspect="1"/>
          </p:cNvPicPr>
          <p:nvPr>
            <p:ph sz="half" idx="2"/>
          </p:nvPr>
        </p:nvPicPr>
        <p:blipFill>
          <a:blip r:embed="rId2">
            <a:extLst>
              <a:ext uri="{28A0092B-C50C-407E-A947-70E740481C1C}">
                <a14:useLocalDpi xmlns:a14="http://schemas.microsoft.com/office/drawing/2010/main" val="0"/>
              </a:ext>
            </a:extLst>
          </a:blip>
          <a:srcRect t="-30818" b="-30818"/>
          <a:stretch>
            <a:fillRect/>
          </a:stretch>
        </p:blipFill>
        <p:spPr>
          <a:xfrm>
            <a:off x="206375" y="1076325"/>
            <a:ext cx="4908550" cy="5500688"/>
          </a:xfrm>
        </p:spPr>
      </p:pic>
    </p:spTree>
    <p:extLst>
      <p:ext uri="{BB962C8B-B14F-4D97-AF65-F5344CB8AC3E}">
        <p14:creationId xmlns:p14="http://schemas.microsoft.com/office/powerpoint/2010/main" val="33726406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France comme jamais</a:t>
            </a:r>
            <a:br>
              <a:rPr lang="fr-FR" dirty="0" smtClean="0"/>
            </a:br>
            <a:r>
              <a:rPr lang="fr-FR" dirty="0" smtClean="0"/>
              <a:t>La France plus que tout</a:t>
            </a:r>
            <a:endParaRPr lang="fr-FR" dirty="0"/>
          </a:p>
        </p:txBody>
      </p:sp>
      <p:pic>
        <p:nvPicPr>
          <p:cNvPr id="5" name="Finish INCROYABLE - France relais 4x400m Femme Championnat d'Europe 2014 Women - Incredible finis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15" b="1115"/>
          <a:stretch>
            <a:fillRect/>
          </a:stretch>
        </p:blipFill>
        <p:spPr>
          <a:xfrm>
            <a:off x="549275" y="1600200"/>
            <a:ext cx="8045450" cy="4525963"/>
          </a:xfrm>
        </p:spPr>
      </p:pic>
    </p:spTree>
    <p:extLst>
      <p:ext uri="{BB962C8B-B14F-4D97-AF65-F5344CB8AC3E}">
        <p14:creationId xmlns:p14="http://schemas.microsoft.com/office/powerpoint/2010/main" val="13259765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L’équivalence de la notoriété linguistique</a:t>
            </a:r>
            <a:endParaRPr lang="fr-FR" dirty="0"/>
          </a:p>
        </p:txBody>
      </p:sp>
      <p:pic>
        <p:nvPicPr>
          <p:cNvPr id="4" name="Michael Johnson s'éclipse avant la fin de son intervie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37156286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idx="1"/>
          </p:nvPr>
        </p:nvSpPr>
        <p:spPr>
          <a:xfrm>
            <a:off x="457200" y="752476"/>
            <a:ext cx="4040188" cy="639762"/>
          </a:xfrm>
        </p:spPr>
        <p:txBody>
          <a:bodyPr/>
          <a:lstStyle/>
          <a:p>
            <a:r>
              <a:rPr lang="fr-FR" dirty="0" smtClean="0"/>
              <a:t>Adams (NZL), JO de Pékin</a:t>
            </a:r>
            <a:endParaRPr lang="fr-FR" dirty="0"/>
          </a:p>
        </p:txBody>
      </p:sp>
      <p:sp>
        <p:nvSpPr>
          <p:cNvPr id="8" name="Espace réservé du texte 7"/>
          <p:cNvSpPr>
            <a:spLocks noGrp="1"/>
          </p:cNvSpPr>
          <p:nvPr>
            <p:ph type="body" sz="quarter" idx="3"/>
          </p:nvPr>
        </p:nvSpPr>
        <p:spPr>
          <a:xfrm>
            <a:off x="4645025" y="895351"/>
            <a:ext cx="4041775" cy="639762"/>
          </a:xfrm>
        </p:spPr>
        <p:txBody>
          <a:bodyPr>
            <a:normAutofit fontScale="92500" lnSpcReduction="20000"/>
          </a:bodyPr>
          <a:lstStyle/>
          <a:p>
            <a:r>
              <a:rPr lang="fr-FR" dirty="0" err="1" smtClean="0"/>
              <a:t>Vlasic</a:t>
            </a:r>
            <a:r>
              <a:rPr lang="fr-FR" dirty="0" smtClean="0"/>
              <a:t> (CRO), Coupe d’Europe 2010</a:t>
            </a:r>
            <a:endParaRPr lang="fr-FR" dirty="0"/>
          </a:p>
        </p:txBody>
      </p:sp>
      <p:pic>
        <p:nvPicPr>
          <p:cNvPr id="11" name="Espace réservé du contenu 10" descr="blanka-vlasic-fait-son-retour-339210.jpg"/>
          <p:cNvPicPr>
            <a:picLocks noGrp="1" noChangeAspect="1"/>
          </p:cNvPicPr>
          <p:nvPr>
            <p:ph sz="quarter" idx="4"/>
          </p:nvPr>
        </p:nvPicPr>
        <p:blipFill>
          <a:blip r:embed="rId2">
            <a:extLst>
              <a:ext uri="{28A0092B-C50C-407E-A947-70E740481C1C}">
                <a14:useLocalDpi xmlns:a14="http://schemas.microsoft.com/office/drawing/2010/main" val="0"/>
              </a:ext>
            </a:extLst>
          </a:blip>
          <a:srcRect t="-22965" b="-22965"/>
          <a:stretch>
            <a:fillRect/>
          </a:stretch>
        </p:blipFill>
        <p:spPr>
          <a:xfrm>
            <a:off x="4645025" y="2174875"/>
            <a:ext cx="4041775" cy="3951288"/>
          </a:xfrm>
        </p:spPr>
      </p:pic>
      <p:pic>
        <p:nvPicPr>
          <p:cNvPr id="13" name="Espace réservé du contenu 12" descr="adams.jpg"/>
          <p:cNvPicPr>
            <a:picLocks noGrp="1" noChangeAspect="1"/>
          </p:cNvPicPr>
          <p:nvPr>
            <p:ph sz="half" idx="2"/>
          </p:nvPr>
        </p:nvPicPr>
        <p:blipFill>
          <a:blip r:embed="rId3">
            <a:extLst>
              <a:ext uri="{28A0092B-C50C-407E-A947-70E740481C1C}">
                <a14:useLocalDpi xmlns:a14="http://schemas.microsoft.com/office/drawing/2010/main" val="0"/>
              </a:ext>
            </a:extLst>
          </a:blip>
          <a:srcRect l="15863" r="15863"/>
          <a:stretch>
            <a:fillRect/>
          </a:stretch>
        </p:blipFill>
        <p:spPr/>
      </p:pic>
    </p:spTree>
    <p:extLst>
      <p:ext uri="{BB962C8B-B14F-4D97-AF65-F5344CB8AC3E}">
        <p14:creationId xmlns:p14="http://schemas.microsoft.com/office/powerpoint/2010/main" val="36920401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darya-klishina-hot-girl-920-1.jpg"/>
          <p:cNvPicPr>
            <a:picLocks noGrp="1" noChangeAspect="1"/>
          </p:cNvPicPr>
          <p:nvPr>
            <p:ph sz="half" idx="1"/>
          </p:nvPr>
        </p:nvPicPr>
        <p:blipFill>
          <a:blip r:embed="rId2">
            <a:extLst>
              <a:ext uri="{28A0092B-C50C-407E-A947-70E740481C1C}">
                <a14:useLocalDpi xmlns:a14="http://schemas.microsoft.com/office/drawing/2010/main" val="0"/>
              </a:ext>
            </a:extLst>
          </a:blip>
          <a:srcRect l="20272" r="20272"/>
          <a:stretch>
            <a:fillRect/>
          </a:stretch>
        </p:blipFill>
        <p:spPr/>
      </p:pic>
      <p:pic>
        <p:nvPicPr>
          <p:cNvPr id="6" name="Espace réservé du contenu 5" descr="lanceur-de-poids-diaporama.jpg"/>
          <p:cNvPicPr>
            <a:picLocks noGrp="1" noChangeAspect="1"/>
          </p:cNvPicPr>
          <p:nvPr>
            <p:ph sz="half" idx="2"/>
          </p:nvPr>
        </p:nvPicPr>
        <p:blipFill>
          <a:blip r:embed="rId3">
            <a:extLst>
              <a:ext uri="{28A0092B-C50C-407E-A947-70E740481C1C}">
                <a14:useLocalDpi xmlns:a14="http://schemas.microsoft.com/office/drawing/2010/main" val="0"/>
              </a:ext>
            </a:extLst>
          </a:blip>
          <a:srcRect l="18391" r="18391"/>
          <a:stretch>
            <a:fillRect/>
          </a:stretch>
        </p:blipFill>
        <p:spPr/>
      </p:pic>
      <p:sp>
        <p:nvSpPr>
          <p:cNvPr id="7" name="ZoneTexte 6"/>
          <p:cNvSpPr txBox="1"/>
          <p:nvPr/>
        </p:nvSpPr>
        <p:spPr>
          <a:xfrm>
            <a:off x="457200" y="857250"/>
            <a:ext cx="4038599" cy="369332"/>
          </a:xfrm>
          <a:prstGeom prst="rect">
            <a:avLst/>
          </a:prstGeom>
          <a:noFill/>
        </p:spPr>
        <p:txBody>
          <a:bodyPr wrap="square" rtlCol="0">
            <a:spAutoFit/>
          </a:bodyPr>
          <a:lstStyle/>
          <a:p>
            <a:r>
              <a:rPr lang="fr-FR" dirty="0" err="1" smtClean="0"/>
              <a:t>Klishina</a:t>
            </a:r>
            <a:r>
              <a:rPr lang="fr-FR" dirty="0" smtClean="0"/>
              <a:t> (RUS), Long Jump - 2011</a:t>
            </a:r>
            <a:endParaRPr lang="fr-FR" dirty="0"/>
          </a:p>
        </p:txBody>
      </p:sp>
      <p:sp>
        <p:nvSpPr>
          <p:cNvPr id="8" name="ZoneTexte 7"/>
          <p:cNvSpPr txBox="1"/>
          <p:nvPr/>
        </p:nvSpPr>
        <p:spPr>
          <a:xfrm>
            <a:off x="4648200" y="857250"/>
            <a:ext cx="4038599" cy="369332"/>
          </a:xfrm>
          <a:prstGeom prst="rect">
            <a:avLst/>
          </a:prstGeom>
          <a:noFill/>
        </p:spPr>
        <p:txBody>
          <a:bodyPr wrap="square" rtlCol="0">
            <a:spAutoFit/>
          </a:bodyPr>
          <a:lstStyle/>
          <a:p>
            <a:r>
              <a:rPr lang="fr-FR" dirty="0" err="1" smtClean="0"/>
              <a:t>Cantwell</a:t>
            </a:r>
            <a:r>
              <a:rPr lang="fr-FR" dirty="0"/>
              <a:t> </a:t>
            </a:r>
            <a:r>
              <a:rPr lang="fr-FR" dirty="0" smtClean="0"/>
              <a:t>(USA), Marteau - 2009</a:t>
            </a:r>
            <a:endParaRPr lang="fr-FR" dirty="0"/>
          </a:p>
        </p:txBody>
      </p:sp>
    </p:spTree>
    <p:extLst>
      <p:ext uri="{BB962C8B-B14F-4D97-AF65-F5344CB8AC3E}">
        <p14:creationId xmlns:p14="http://schemas.microsoft.com/office/powerpoint/2010/main" val="35552066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idx="1"/>
          </p:nvPr>
        </p:nvSpPr>
        <p:spPr>
          <a:xfrm>
            <a:off x="457200" y="677863"/>
            <a:ext cx="4040188" cy="639762"/>
          </a:xfrm>
        </p:spPr>
        <p:txBody>
          <a:bodyPr>
            <a:normAutofit fontScale="92500"/>
          </a:bodyPr>
          <a:lstStyle/>
          <a:p>
            <a:r>
              <a:rPr lang="fr-FR" dirty="0" err="1" smtClean="0"/>
              <a:t>Dwain</a:t>
            </a:r>
            <a:r>
              <a:rPr lang="fr-FR" dirty="0" smtClean="0"/>
              <a:t> Chambers (GBR) – 100m</a:t>
            </a:r>
            <a:endParaRPr lang="fr-FR" dirty="0"/>
          </a:p>
        </p:txBody>
      </p:sp>
      <p:pic>
        <p:nvPicPr>
          <p:cNvPr id="10" name="Espace réservé du contenu 9" descr="Dwain+Chambers+Norwich+Union+World+Trials+URyEyOg8ldnl.jpg"/>
          <p:cNvPicPr>
            <a:picLocks noGrp="1" noChangeAspect="1"/>
          </p:cNvPicPr>
          <p:nvPr>
            <p:ph sz="half" idx="2"/>
          </p:nvPr>
        </p:nvPicPr>
        <p:blipFill>
          <a:blip r:embed="rId2">
            <a:extLst>
              <a:ext uri="{28A0092B-C50C-407E-A947-70E740481C1C}">
                <a14:useLocalDpi xmlns:a14="http://schemas.microsoft.com/office/drawing/2010/main" val="0"/>
              </a:ext>
            </a:extLst>
          </a:blip>
          <a:srcRect t="5087" b="5087"/>
          <a:stretch>
            <a:fillRect/>
          </a:stretch>
        </p:blipFill>
        <p:spPr>
          <a:xfrm>
            <a:off x="457200" y="1635125"/>
            <a:ext cx="4040188" cy="4491038"/>
          </a:xfrm>
        </p:spPr>
      </p:pic>
      <p:sp>
        <p:nvSpPr>
          <p:cNvPr id="8" name="Espace réservé du texte 7"/>
          <p:cNvSpPr>
            <a:spLocks noGrp="1"/>
          </p:cNvSpPr>
          <p:nvPr>
            <p:ph type="body" sz="quarter" idx="3"/>
          </p:nvPr>
        </p:nvSpPr>
        <p:spPr>
          <a:xfrm>
            <a:off x="4645025" y="677863"/>
            <a:ext cx="4041775" cy="639762"/>
          </a:xfrm>
        </p:spPr>
        <p:txBody>
          <a:bodyPr/>
          <a:lstStyle/>
          <a:p>
            <a:r>
              <a:rPr lang="fr-FR" dirty="0" err="1" smtClean="0"/>
              <a:t>Asbel</a:t>
            </a:r>
            <a:r>
              <a:rPr lang="fr-FR" dirty="0" smtClean="0"/>
              <a:t> </a:t>
            </a:r>
            <a:r>
              <a:rPr lang="fr-FR" dirty="0" err="1" smtClean="0"/>
              <a:t>Kiprop</a:t>
            </a:r>
            <a:r>
              <a:rPr lang="fr-FR" dirty="0" smtClean="0"/>
              <a:t> (KEN) – 1500m</a:t>
            </a:r>
            <a:endParaRPr lang="fr-FR" dirty="0"/>
          </a:p>
        </p:txBody>
      </p:sp>
      <p:pic>
        <p:nvPicPr>
          <p:cNvPr id="11" name="Espace réservé du contenu 10" descr="Kiprop.jpg"/>
          <p:cNvPicPr>
            <a:picLocks noGrp="1" noChangeAspect="1"/>
          </p:cNvPicPr>
          <p:nvPr>
            <p:ph sz="quarter" idx="4"/>
          </p:nvPr>
        </p:nvPicPr>
        <p:blipFill>
          <a:blip r:embed="rId3">
            <a:extLst>
              <a:ext uri="{28A0092B-C50C-407E-A947-70E740481C1C}">
                <a14:useLocalDpi xmlns:a14="http://schemas.microsoft.com/office/drawing/2010/main" val="0"/>
              </a:ext>
            </a:extLst>
          </a:blip>
          <a:srcRect t="8447" b="8447"/>
          <a:stretch>
            <a:fillRect/>
          </a:stretch>
        </p:blipFill>
        <p:spPr>
          <a:xfrm>
            <a:off x="4645025" y="1635125"/>
            <a:ext cx="4041775" cy="4491038"/>
          </a:xfrm>
        </p:spPr>
      </p:pic>
    </p:spTree>
    <p:extLst>
      <p:ext uri="{BB962C8B-B14F-4D97-AF65-F5344CB8AC3E}">
        <p14:creationId xmlns:p14="http://schemas.microsoft.com/office/powerpoint/2010/main" val="6583800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800m?</a:t>
            </a:r>
            <a:endParaRPr lang="fr-FR" dirty="0"/>
          </a:p>
        </p:txBody>
      </p:sp>
      <p:pic>
        <p:nvPicPr>
          <p:cNvPr id="5" name="Espace réservé du contenu 4" descr="Bishop.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870" r="-2870"/>
          <a:stretch>
            <a:fillRect/>
          </a:stretch>
        </p:blipFill>
        <p:spPr/>
      </p:pic>
      <p:pic>
        <p:nvPicPr>
          <p:cNvPr id="8" name="Espace réservé du contenu 7" descr="Mutola.jpg"/>
          <p:cNvPicPr>
            <a:picLocks noGrp="1" noChangeAspect="1"/>
          </p:cNvPicPr>
          <p:nvPr>
            <p:ph sz="half" idx="2"/>
          </p:nvPr>
        </p:nvPicPr>
        <p:blipFill>
          <a:blip r:embed="rId3">
            <a:extLst>
              <a:ext uri="{28A0092B-C50C-407E-A947-70E740481C1C}">
                <a14:useLocalDpi xmlns:a14="http://schemas.microsoft.com/office/drawing/2010/main" val="0"/>
              </a:ext>
            </a:extLst>
          </a:blip>
          <a:srcRect l="-20861" r="-20861"/>
          <a:stretch>
            <a:fillRect/>
          </a:stretch>
        </p:blipFill>
        <p:spPr/>
      </p:pic>
    </p:spTree>
    <p:extLst>
      <p:ext uri="{BB962C8B-B14F-4D97-AF65-F5344CB8AC3E}">
        <p14:creationId xmlns:p14="http://schemas.microsoft.com/office/powerpoint/2010/main" val="21905895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Times"/>
                <a:cs typeface="Times"/>
              </a:rPr>
              <a:t>L’Olympisme, valeur détournée?</a:t>
            </a:r>
            <a:endParaRPr lang="fr-FR" dirty="0">
              <a:latin typeface="Times"/>
              <a:cs typeface="Times"/>
            </a:endParaRPr>
          </a:p>
        </p:txBody>
      </p:sp>
      <p:sp>
        <p:nvSpPr>
          <p:cNvPr id="3" name="Espace réservé du contenu 2"/>
          <p:cNvSpPr>
            <a:spLocks noGrp="1"/>
          </p:cNvSpPr>
          <p:nvPr>
            <p:ph sz="half" idx="1"/>
          </p:nvPr>
        </p:nvSpPr>
        <p:spPr/>
        <p:txBody>
          <a:bodyPr/>
          <a:lstStyle/>
          <a:p>
            <a:endParaRPr lang="fr-FR" dirty="0" smtClean="0">
              <a:latin typeface="Times"/>
              <a:cs typeface="Times"/>
            </a:endParaRPr>
          </a:p>
          <a:p>
            <a:r>
              <a:rPr lang="fr-FR" dirty="0" smtClean="0">
                <a:latin typeface="Times"/>
                <a:cs typeface="Times"/>
              </a:rPr>
              <a:t>«</a:t>
            </a:r>
            <a:r>
              <a:rPr lang="fr-FR" dirty="0">
                <a:latin typeface="Times"/>
                <a:cs typeface="Times"/>
              </a:rPr>
              <a:t> </a:t>
            </a:r>
            <a:r>
              <a:rPr lang="fr-FR" dirty="0" err="1">
                <a:latin typeface="Times"/>
                <a:cs typeface="Times"/>
              </a:rPr>
              <a:t>Athlon</a:t>
            </a:r>
            <a:r>
              <a:rPr lang="fr-FR" dirty="0">
                <a:latin typeface="Times"/>
                <a:cs typeface="Times"/>
              </a:rPr>
              <a:t> » : </a:t>
            </a:r>
            <a:r>
              <a:rPr lang="fr-FR" dirty="0" smtClean="0">
                <a:latin typeface="Times"/>
                <a:cs typeface="Times"/>
              </a:rPr>
              <a:t>combat</a:t>
            </a:r>
          </a:p>
          <a:p>
            <a:r>
              <a:rPr lang="fr-FR" dirty="0" smtClean="0">
                <a:latin typeface="Times"/>
                <a:cs typeface="Times"/>
              </a:rPr>
              <a:t>« La couronne ou la mort »</a:t>
            </a:r>
          </a:p>
          <a:p>
            <a:endParaRPr lang="fr-FR" dirty="0">
              <a:latin typeface="Times"/>
              <a:cs typeface="Times"/>
            </a:endParaRPr>
          </a:p>
        </p:txBody>
      </p:sp>
      <p:sp>
        <p:nvSpPr>
          <p:cNvPr id="4" name="Espace réservé du contenu 3"/>
          <p:cNvSpPr>
            <a:spLocks noGrp="1"/>
          </p:cNvSpPr>
          <p:nvPr>
            <p:ph sz="half" idx="2"/>
          </p:nvPr>
        </p:nvSpPr>
        <p:spPr/>
        <p:txBody>
          <a:bodyPr/>
          <a:lstStyle/>
          <a:p>
            <a:endParaRPr lang="fr-FR" dirty="0" smtClean="0">
              <a:latin typeface="Times"/>
              <a:cs typeface="Times"/>
            </a:endParaRPr>
          </a:p>
          <a:p>
            <a:r>
              <a:rPr lang="fr-FR" dirty="0" smtClean="0">
                <a:latin typeface="Times"/>
                <a:cs typeface="Times"/>
              </a:rPr>
              <a:t>JO modernes : exigence d’amateurisme</a:t>
            </a:r>
          </a:p>
          <a:p>
            <a:r>
              <a:rPr lang="fr-FR" dirty="0" smtClean="0">
                <a:latin typeface="Times"/>
                <a:cs typeface="Times"/>
              </a:rPr>
              <a:t>Vertu participative</a:t>
            </a:r>
            <a:endParaRPr lang="fr-FR" dirty="0">
              <a:latin typeface="Times"/>
              <a:cs typeface="Times"/>
            </a:endParaRPr>
          </a:p>
        </p:txBody>
      </p:sp>
    </p:spTree>
    <p:extLst>
      <p:ext uri="{BB962C8B-B14F-4D97-AF65-F5344CB8AC3E}">
        <p14:creationId xmlns:p14="http://schemas.microsoft.com/office/powerpoint/2010/main" val="32299198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2700" dirty="0" smtClean="0"/>
              <a:t>Jules Ladoumègue: « Comme un cheval solitaire » </a:t>
            </a:r>
            <a:br>
              <a:rPr lang="fr-FR" sz="2700" dirty="0" smtClean="0"/>
            </a:br>
            <a:r>
              <a:rPr lang="fr-FR" sz="2700" dirty="0" smtClean="0"/>
              <a:t>(P. </a:t>
            </a:r>
            <a:r>
              <a:rPr lang="fr-FR" sz="2700" dirty="0" err="1" smtClean="0"/>
              <a:t>Delerme</a:t>
            </a:r>
            <a:r>
              <a:rPr lang="fr-FR" sz="2700" dirty="0" smtClean="0"/>
              <a:t>, </a:t>
            </a:r>
            <a:r>
              <a:rPr lang="fr-FR" sz="2700" i="1" dirty="0" smtClean="0"/>
              <a:t>La Beauté du geste</a:t>
            </a:r>
            <a:r>
              <a:rPr lang="fr-FR" sz="2700" dirty="0" smtClean="0"/>
              <a:t>, 2014)</a:t>
            </a:r>
            <a:endParaRPr lang="fr-FR" dirty="0"/>
          </a:p>
        </p:txBody>
      </p:sp>
      <p:pic>
        <p:nvPicPr>
          <p:cNvPr id="7" name="Espace réservé du contenu 6" descr="Ladoumègue.jp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p:pic>
    </p:spTree>
    <p:extLst>
      <p:ext uri="{BB962C8B-B14F-4D97-AF65-F5344CB8AC3E}">
        <p14:creationId xmlns:p14="http://schemas.microsoft.com/office/powerpoint/2010/main" val="6387268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Noir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Noir .thmx</Template>
  <TotalTime>2188</TotalTime>
  <Words>313</Words>
  <Application>Microsoft Macintosh PowerPoint</Application>
  <PresentationFormat>Présentation à l'écran (4:3)</PresentationFormat>
  <Paragraphs>55</Paragraphs>
  <Slides>31</Slides>
  <Notes>0</Notes>
  <HiddenSlides>0</HiddenSlides>
  <MMClips>3</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 Noir </vt:lpstr>
      <vt:lpstr>Discours et imaginaire(s) du sport</vt:lpstr>
      <vt:lpstr>Présentation PowerPoint</vt:lpstr>
      <vt:lpstr>L’origine antique</vt:lpstr>
      <vt:lpstr>Présentation PowerPoint</vt:lpstr>
      <vt:lpstr>Présentation PowerPoint</vt:lpstr>
      <vt:lpstr>Présentation PowerPoint</vt:lpstr>
      <vt:lpstr>Le 800m?</vt:lpstr>
      <vt:lpstr>L’Olympisme, valeur détournée?</vt:lpstr>
      <vt:lpstr>Jules Ladoumègue: « Comme un cheval solitaire »  (P. Delerme, La Beauté du geste, 2014)</vt:lpstr>
      <vt:lpstr>Le Miroir de l’athlétisme</vt:lpstr>
      <vt:lpstr>Héroïsation VS Vedettisation</vt:lpstr>
      <vt:lpstr>L’esseulement du coureur</vt:lpstr>
      <vt:lpstr>Kévin Borlée (BEL) - 4x400m JO de Pékin</vt:lpstr>
      <vt:lpstr>« Lightning » Bolt</vt:lpstr>
      <vt:lpstr>Présentation PowerPoint</vt:lpstr>
      <vt:lpstr>Présentation PowerPoint</vt:lpstr>
      <vt:lpstr>Présentation PowerPoint</vt:lpstr>
      <vt:lpstr>Bolt, Zeus, le toit du monde</vt:lpstr>
      <vt:lpstr>Nike &lt; « Niké », déesse de la victoire</vt:lpstr>
      <vt:lpstr>Présentation PowerPoint</vt:lpstr>
      <vt:lpstr>Steve Prefontaine (1951-1975)</vt:lpstr>
      <vt:lpstr>Le « Mythe » du courage</vt:lpstr>
      <vt:lpstr>Steve Prefontaine et Bill Bowerman</vt:lpstr>
      <vt:lpstr>Emil Zatopek (CZE) : 5000 – 10000 - Marathon  (1922-2000)</vt:lpstr>
      <vt:lpstr>Jean Echenoz (FR), Courir (2008)</vt:lpstr>
      <vt:lpstr>Le « style » Zatopek</vt:lpstr>
      <vt:lpstr>Présentation PowerPoint</vt:lpstr>
      <vt:lpstr>Marc Levêque, Au cœur de la compétition sportive. Approche psychologique et sociale, Editions Mardaga, 2010 </vt:lpstr>
      <vt:lpstr>La France comme jamais La France plus que tout</vt:lpstr>
      <vt:lpstr>La France comme jamais La France plus que tout</vt:lpstr>
      <vt:lpstr>L’équivalence de la notoriété linguistique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Discours et imaginaire(s) du sport</dc:title>
  <dc:creator>Tinnitu</dc:creator>
  <cp:lastModifiedBy>Tinnitu</cp:lastModifiedBy>
  <cp:revision>34</cp:revision>
  <dcterms:created xsi:type="dcterms:W3CDTF">2016-02-23T22:42:12Z</dcterms:created>
  <dcterms:modified xsi:type="dcterms:W3CDTF">2016-02-25T11:10:44Z</dcterms:modified>
</cp:coreProperties>
</file>