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9" r:id="rId4"/>
    <p:sldId id="280" r:id="rId5"/>
    <p:sldId id="259" r:id="rId6"/>
    <p:sldId id="281" r:id="rId7"/>
    <p:sldId id="283" r:id="rId8"/>
    <p:sldId id="284" r:id="rId9"/>
    <p:sldId id="286" r:id="rId10"/>
    <p:sldId id="287" r:id="rId11"/>
    <p:sldId id="288" r:id="rId12"/>
    <p:sldId id="319" r:id="rId13"/>
    <p:sldId id="320" r:id="rId14"/>
    <p:sldId id="321" r:id="rId15"/>
    <p:sldId id="314" r:id="rId16"/>
    <p:sldId id="277" r:id="rId17"/>
    <p:sldId id="304" r:id="rId18"/>
    <p:sldId id="305" r:id="rId19"/>
    <p:sldId id="306" r:id="rId20"/>
  </p:sldIdLst>
  <p:sldSz cx="9144000" cy="6858000" type="screen4x3"/>
  <p:notesSz cx="6858000" cy="9144000"/>
  <p:defaultTextStyle>
    <a:defPPr marL="0" marR="0" indent="0" algn="l" defTabSz="34284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85713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171426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257139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342848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428561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514274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599987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685700" algn="ctr" defTabSz="3095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555"/>
    <a:srgbClr val="53585F"/>
    <a:srgbClr val="DAA100"/>
    <a:srgbClr val="FAB900"/>
    <a:srgbClr val="E7E7E7"/>
    <a:srgbClr val="A61E2B"/>
    <a:srgbClr val="000000"/>
    <a:srgbClr val="17C49B"/>
    <a:srgbClr val="A6A6A6"/>
    <a:srgbClr val="F5B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4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1pPr>
    <a:lvl2pPr indent="85713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2pPr>
    <a:lvl3pPr indent="171426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3pPr>
    <a:lvl4pPr indent="257139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4pPr>
    <a:lvl5pPr indent="342848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5pPr>
    <a:lvl6pPr indent="428561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6pPr>
    <a:lvl7pPr indent="514274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7pPr>
    <a:lvl8pPr indent="599987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8pPr>
    <a:lvl9pPr indent="685700" defTabSz="171426" latinLnBrk="0">
      <a:lnSpc>
        <a:spcPct val="125000"/>
      </a:lnSpc>
      <a:defRPr sz="9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READ PLEASE!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</a:rPr>
              <a:t>Before you open this template be sure that you have </a:t>
            </a:r>
            <a:r>
              <a:t>installed these fonts: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buSzPct val="100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OpenSans-CondLight.ttf </a:t>
            </a:r>
            <a:r>
              <a:t>from: </a:t>
            </a:r>
            <a:r>
              <a:rPr u="sng"/>
              <a:t>http://www.fontsquirrel.com/fonts/open-sans-condensed</a:t>
            </a:r>
          </a:p>
          <a:p>
            <a:pPr marL="342900" indent="-342900" defTabSz="914400">
              <a:lnSpc>
                <a:spcPct val="100000"/>
              </a:lnSpc>
              <a:buSzPct val="100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Titillium-Light.otf </a:t>
            </a:r>
            <a:r>
              <a:t>from: </a:t>
            </a:r>
            <a:r>
              <a:rPr u="sng"/>
              <a:t>http://www.fontsquirrel.com/fonts/Titillium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endParaRPr u="sng"/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All fonts are free for use in commercial projects!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If you have any problems with this presentation, please contact with me from this page: http://graphicriver.net/user/Bandidos?ref=bandidos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When add image, you must sent it to back!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Right Click on Image </a:t>
            </a:r>
            <a:r>
              <a:t>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  <a:r>
              <a:t> 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</a:p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When add image, you must sent it to back!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Right Click on Image </a:t>
            </a:r>
            <a:r>
              <a:t>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  <a:r>
              <a:t> 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When add image, you must sent it to back!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Right Click on Image </a:t>
            </a:r>
            <a:r>
              <a:t>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  <a:r>
              <a:t> -&gt;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Send to Back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1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956" y="150818"/>
            <a:ext cx="6858001" cy="90074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DD4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0101" y="914400"/>
            <a:ext cx="6858001" cy="4457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0" indent="171426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0" indent="342848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0" indent="514274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0" indent="68570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/>
        </p:nvSpPr>
        <p:spPr>
          <a:xfrm>
            <a:off x="-5716" y="502922"/>
            <a:ext cx="702946" cy="600076"/>
          </a:xfrm>
          <a:prstGeom prst="rect">
            <a:avLst/>
          </a:pr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72968" y="501397"/>
            <a:ext cx="547489" cy="777126"/>
          </a:xfrm>
          <a:prstGeom prst="rect">
            <a:avLst/>
          </a:prstGeom>
        </p:spPr>
        <p:txBody>
          <a:bodyPr anchor="t"/>
          <a:lstStyle>
            <a:lvl1pPr algn="ctr">
              <a:defRPr sz="2300">
                <a:solidFill>
                  <a:srgbClr val="F6F6F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867100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F5BF5A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847965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4919347" y="6489121"/>
            <a:ext cx="134308" cy="47459"/>
            <a:chOff x="0" y="0"/>
            <a:chExt cx="358154" cy="94914"/>
          </a:xfrm>
        </p:grpSpPr>
        <p:sp>
          <p:nvSpPr>
            <p:cNvPr id="17" name="Shape 17"/>
            <p:cNvSpPr/>
            <p:nvPr/>
          </p:nvSpPr>
          <p:spPr>
            <a:xfrm>
              <a:off x="-1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38549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66714" y="3473"/>
              <a:ext cx="91441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22956" y="150818"/>
            <a:ext cx="6858001" cy="90074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DD4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740101" y="914400"/>
            <a:ext cx="6858001" cy="4457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0" indent="171426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0" indent="342848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0" indent="514274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0" indent="68570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/>
        </p:nvSpPr>
        <p:spPr>
          <a:xfrm>
            <a:off x="-5716" y="502922"/>
            <a:ext cx="702946" cy="600076"/>
          </a:xfrm>
          <a:prstGeom prst="rect">
            <a:avLst/>
          </a:pr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72968" y="501397"/>
            <a:ext cx="547489" cy="777126"/>
          </a:xfrm>
          <a:prstGeom prst="rect">
            <a:avLst/>
          </a:prstGeom>
        </p:spPr>
        <p:txBody>
          <a:bodyPr anchor="t"/>
          <a:lstStyle>
            <a:lvl1pPr algn="l">
              <a:defRPr sz="2300">
                <a:solidFill>
                  <a:srgbClr val="F6F6F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67100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F5BF5A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847965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3" name="Group 43"/>
          <p:cNvGrpSpPr/>
          <p:nvPr/>
        </p:nvGrpSpPr>
        <p:grpSpPr>
          <a:xfrm>
            <a:off x="4919347" y="6489121"/>
            <a:ext cx="134308" cy="47459"/>
            <a:chOff x="0" y="0"/>
            <a:chExt cx="358154" cy="94914"/>
          </a:xfrm>
        </p:grpSpPr>
        <p:sp>
          <p:nvSpPr>
            <p:cNvPr id="40" name="Shape 40"/>
            <p:cNvSpPr/>
            <p:nvPr/>
          </p:nvSpPr>
          <p:spPr>
            <a:xfrm>
              <a:off x="-1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38549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66714" y="3473"/>
              <a:ext cx="91441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722956" y="150818"/>
            <a:ext cx="6858001" cy="90074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DD4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740101" y="914400"/>
            <a:ext cx="6858001" cy="4457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0" indent="171426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0" indent="342848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0" indent="514274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0" indent="685700">
              <a:buSzTx/>
              <a:buFontTx/>
              <a:buNone/>
              <a:defRPr sz="1100">
                <a:solidFill>
                  <a:srgbClr val="878787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" name="Shape 52"/>
          <p:cNvSpPr/>
          <p:nvPr/>
        </p:nvSpPr>
        <p:spPr>
          <a:xfrm>
            <a:off x="614831" y="6385024"/>
            <a:ext cx="631894" cy="22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5" tIns="34285" rIns="34285" bIns="34285">
            <a:spAutoFit/>
          </a:bodyPr>
          <a:lstStyle>
            <a:lvl1pPr algn="l" defTabSz="914400">
              <a:defRPr sz="2600">
                <a:solidFill>
                  <a:srgbClr val="2178B5">
                    <a:alpha val="79000"/>
                  </a:srgbClr>
                </a:solidFill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>
                <a:solidFill>
                  <a:srgbClr val="2178B5">
                    <a:alpha val="79000"/>
                  </a:srgbClr>
                </a:solidFill>
                <a:latin typeface="Titillium Light"/>
                <a:ea typeface="Titillium Light"/>
                <a:cs typeface="Titillium Light"/>
                <a:sym typeface="Titillium Light"/>
              </a:rPr>
              <a:t>MODERA</a:t>
            </a:r>
          </a:p>
        </p:txBody>
      </p:sp>
      <p:sp>
        <p:nvSpPr>
          <p:cNvPr id="53" name="Shape 53"/>
          <p:cNvSpPr/>
          <p:nvPr/>
        </p:nvSpPr>
        <p:spPr>
          <a:xfrm>
            <a:off x="-5716" y="502922"/>
            <a:ext cx="702946" cy="600076"/>
          </a:xfrm>
          <a:prstGeom prst="rect">
            <a:avLst/>
          </a:pr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72968" y="501397"/>
            <a:ext cx="547489" cy="777126"/>
          </a:xfrm>
          <a:prstGeom prst="rect">
            <a:avLst/>
          </a:prstGeom>
        </p:spPr>
        <p:txBody>
          <a:bodyPr anchor="t"/>
          <a:lstStyle>
            <a:lvl1pPr algn="ctr">
              <a:defRPr sz="2300">
                <a:solidFill>
                  <a:srgbClr val="F6F6F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60" name="Group 60"/>
          <p:cNvGrpSpPr/>
          <p:nvPr/>
        </p:nvGrpSpPr>
        <p:grpSpPr>
          <a:xfrm>
            <a:off x="292058" y="6350623"/>
            <a:ext cx="287406" cy="336320"/>
            <a:chOff x="0" y="1"/>
            <a:chExt cx="766413" cy="672640"/>
          </a:xfrm>
        </p:grpSpPr>
        <p:sp>
          <p:nvSpPr>
            <p:cNvPr id="55" name="Shape 55"/>
            <p:cNvSpPr/>
            <p:nvPr/>
          </p:nvSpPr>
          <p:spPr>
            <a:xfrm rot="10800000">
              <a:off x="2" y="1"/>
              <a:ext cx="386991" cy="67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98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386995" y="1"/>
              <a:ext cx="379419" cy="67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455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rot="10800000">
              <a:off x="2" y="1"/>
              <a:ext cx="766413" cy="67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C49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10800000">
              <a:off x="375634" y="1"/>
              <a:ext cx="390779" cy="33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52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10800000">
              <a:off x="0" y="1"/>
              <a:ext cx="390779" cy="33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0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A7A7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1" name="Shape 61"/>
          <p:cNvSpPr/>
          <p:nvPr/>
        </p:nvSpPr>
        <p:spPr>
          <a:xfrm>
            <a:off x="867100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F5BF5A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10800000">
            <a:off x="8479651" y="6414510"/>
            <a:ext cx="233257" cy="194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6" y="4603"/>
                </a:moveTo>
                <a:lnTo>
                  <a:pt x="14826" y="0"/>
                </a:lnTo>
                <a:lnTo>
                  <a:pt x="21600" y="10796"/>
                </a:lnTo>
                <a:lnTo>
                  <a:pt x="14826" y="21600"/>
                </a:lnTo>
                <a:lnTo>
                  <a:pt x="14826" y="16988"/>
                </a:lnTo>
                <a:lnTo>
                  <a:pt x="0" y="16988"/>
                </a:lnTo>
                <a:lnTo>
                  <a:pt x="7759" y="4603"/>
                </a:lnTo>
                <a:lnTo>
                  <a:pt x="14826" y="4603"/>
                </a:ln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314854" y="6372324"/>
            <a:ext cx="1750790" cy="22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5" tIns="34285" rIns="34285" bIns="34285">
            <a:spAutoFit/>
          </a:bodyPr>
          <a:lstStyle>
            <a:lvl1pPr algn="l" defTabSz="914400">
              <a:defRPr sz="2600">
                <a:solidFill>
                  <a:srgbClr val="878787">
                    <a:alpha val="79000"/>
                  </a:srgbClr>
                </a:solidFill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>
                <a:solidFill>
                  <a:srgbClr val="878787">
                    <a:alpha val="79000"/>
                  </a:srgbClr>
                </a:solidFill>
                <a:latin typeface="Titillium Light"/>
                <a:ea typeface="Titillium Light"/>
                <a:cs typeface="Titillium Light"/>
                <a:sym typeface="Titillium Light"/>
              </a:rPr>
              <a:t>WWW.YOURWEBSITE.COM</a:t>
            </a:r>
          </a:p>
        </p:txBody>
      </p:sp>
      <p:sp>
        <p:nvSpPr>
          <p:cNvPr id="64" name="Shape 64"/>
          <p:cNvSpPr/>
          <p:nvPr/>
        </p:nvSpPr>
        <p:spPr>
          <a:xfrm>
            <a:off x="5566581" y="6406283"/>
            <a:ext cx="153591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79" y="0"/>
                </a:moveTo>
                <a:cubicBezTo>
                  <a:pt x="2621" y="0"/>
                  <a:pt x="2621" y="0"/>
                  <a:pt x="2621" y="0"/>
                </a:cubicBezTo>
                <a:cubicBezTo>
                  <a:pt x="1167" y="0"/>
                  <a:pt x="0" y="1180"/>
                  <a:pt x="0" y="2621"/>
                </a:cubicBezTo>
                <a:cubicBezTo>
                  <a:pt x="0" y="18979"/>
                  <a:pt x="0" y="18979"/>
                  <a:pt x="0" y="18979"/>
                </a:cubicBezTo>
                <a:cubicBezTo>
                  <a:pt x="0" y="20420"/>
                  <a:pt x="1167" y="21600"/>
                  <a:pt x="2621" y="21600"/>
                </a:cubicBezTo>
                <a:cubicBezTo>
                  <a:pt x="18979" y="21600"/>
                  <a:pt x="18979" y="21600"/>
                  <a:pt x="18979" y="21600"/>
                </a:cubicBezTo>
                <a:cubicBezTo>
                  <a:pt x="20420" y="21600"/>
                  <a:pt x="21600" y="20420"/>
                  <a:pt x="21600" y="18979"/>
                </a:cubicBezTo>
                <a:cubicBezTo>
                  <a:pt x="21600" y="2621"/>
                  <a:pt x="21600" y="2621"/>
                  <a:pt x="21600" y="2621"/>
                </a:cubicBezTo>
                <a:cubicBezTo>
                  <a:pt x="21600" y="1180"/>
                  <a:pt x="20420" y="0"/>
                  <a:pt x="18979" y="0"/>
                </a:cubicBezTo>
                <a:close/>
                <a:moveTo>
                  <a:pt x="14352" y="5806"/>
                </a:moveTo>
                <a:cubicBezTo>
                  <a:pt x="14352" y="5806"/>
                  <a:pt x="13146" y="5806"/>
                  <a:pt x="12674" y="5806"/>
                </a:cubicBezTo>
                <a:cubicBezTo>
                  <a:pt x="12084" y="5806"/>
                  <a:pt x="11953" y="6042"/>
                  <a:pt x="11953" y="6658"/>
                </a:cubicBezTo>
                <a:cubicBezTo>
                  <a:pt x="11953" y="7169"/>
                  <a:pt x="11953" y="8139"/>
                  <a:pt x="11953" y="8139"/>
                </a:cubicBezTo>
                <a:cubicBezTo>
                  <a:pt x="14352" y="8139"/>
                  <a:pt x="14352" y="8139"/>
                  <a:pt x="14352" y="8139"/>
                </a:cubicBezTo>
                <a:cubicBezTo>
                  <a:pt x="14116" y="10734"/>
                  <a:pt x="14116" y="10734"/>
                  <a:pt x="14116" y="10734"/>
                </a:cubicBezTo>
                <a:cubicBezTo>
                  <a:pt x="11953" y="10734"/>
                  <a:pt x="11953" y="10734"/>
                  <a:pt x="11953" y="10734"/>
                </a:cubicBezTo>
                <a:cubicBezTo>
                  <a:pt x="11953" y="18494"/>
                  <a:pt x="11953" y="18494"/>
                  <a:pt x="11953" y="18494"/>
                </a:cubicBezTo>
                <a:cubicBezTo>
                  <a:pt x="8860" y="18494"/>
                  <a:pt x="8860" y="18494"/>
                  <a:pt x="8860" y="18494"/>
                </a:cubicBezTo>
                <a:cubicBezTo>
                  <a:pt x="8860" y="10761"/>
                  <a:pt x="8860" y="10761"/>
                  <a:pt x="8860" y="10761"/>
                </a:cubicBezTo>
                <a:cubicBezTo>
                  <a:pt x="7248" y="10761"/>
                  <a:pt x="7248" y="10761"/>
                  <a:pt x="7248" y="10761"/>
                </a:cubicBezTo>
                <a:cubicBezTo>
                  <a:pt x="7248" y="8139"/>
                  <a:pt x="7248" y="8139"/>
                  <a:pt x="7248" y="8139"/>
                </a:cubicBezTo>
                <a:cubicBezTo>
                  <a:pt x="8860" y="8139"/>
                  <a:pt x="8860" y="8139"/>
                  <a:pt x="8860" y="8139"/>
                </a:cubicBezTo>
                <a:cubicBezTo>
                  <a:pt x="8860" y="8139"/>
                  <a:pt x="8860" y="7759"/>
                  <a:pt x="8860" y="6068"/>
                </a:cubicBezTo>
                <a:cubicBezTo>
                  <a:pt x="8860" y="4116"/>
                  <a:pt x="9896" y="3106"/>
                  <a:pt x="12202" y="3106"/>
                </a:cubicBezTo>
                <a:cubicBezTo>
                  <a:pt x="12583" y="3106"/>
                  <a:pt x="14352" y="3106"/>
                  <a:pt x="14352" y="3106"/>
                </a:cubicBezTo>
                <a:lnTo>
                  <a:pt x="14352" y="5806"/>
                </a:ln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378579" y="6406283"/>
            <a:ext cx="152400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79" y="0"/>
                </a:moveTo>
                <a:cubicBezTo>
                  <a:pt x="2621" y="0"/>
                  <a:pt x="2621" y="0"/>
                  <a:pt x="2621" y="0"/>
                </a:cubicBezTo>
                <a:cubicBezTo>
                  <a:pt x="1180" y="0"/>
                  <a:pt x="0" y="1180"/>
                  <a:pt x="0" y="2621"/>
                </a:cubicBezTo>
                <a:cubicBezTo>
                  <a:pt x="0" y="18979"/>
                  <a:pt x="0" y="18979"/>
                  <a:pt x="0" y="18979"/>
                </a:cubicBezTo>
                <a:cubicBezTo>
                  <a:pt x="0" y="20420"/>
                  <a:pt x="1180" y="21600"/>
                  <a:pt x="2621" y="21600"/>
                </a:cubicBezTo>
                <a:cubicBezTo>
                  <a:pt x="18979" y="21600"/>
                  <a:pt x="18979" y="21600"/>
                  <a:pt x="18979" y="21600"/>
                </a:cubicBezTo>
                <a:cubicBezTo>
                  <a:pt x="20420" y="21600"/>
                  <a:pt x="21600" y="20420"/>
                  <a:pt x="21600" y="18979"/>
                </a:cubicBezTo>
                <a:cubicBezTo>
                  <a:pt x="21600" y="2621"/>
                  <a:pt x="21600" y="2621"/>
                  <a:pt x="21600" y="2621"/>
                </a:cubicBezTo>
                <a:cubicBezTo>
                  <a:pt x="21600" y="1180"/>
                  <a:pt x="20420" y="0"/>
                  <a:pt x="18979" y="0"/>
                </a:cubicBezTo>
                <a:close/>
                <a:moveTo>
                  <a:pt x="16882" y="8231"/>
                </a:moveTo>
                <a:cubicBezTo>
                  <a:pt x="17065" y="12386"/>
                  <a:pt x="13972" y="17000"/>
                  <a:pt x="8506" y="17000"/>
                </a:cubicBezTo>
                <a:cubicBezTo>
                  <a:pt x="6842" y="17000"/>
                  <a:pt x="5295" y="16515"/>
                  <a:pt x="3984" y="15676"/>
                </a:cubicBezTo>
                <a:cubicBezTo>
                  <a:pt x="5544" y="15859"/>
                  <a:pt x="7104" y="15427"/>
                  <a:pt x="8349" y="14457"/>
                </a:cubicBezTo>
                <a:cubicBezTo>
                  <a:pt x="7065" y="14431"/>
                  <a:pt x="5964" y="13579"/>
                  <a:pt x="5597" y="12412"/>
                </a:cubicBezTo>
                <a:cubicBezTo>
                  <a:pt x="6055" y="12504"/>
                  <a:pt x="6514" y="12478"/>
                  <a:pt x="6920" y="12360"/>
                </a:cubicBezTo>
                <a:cubicBezTo>
                  <a:pt x="5505" y="12071"/>
                  <a:pt x="4535" y="10800"/>
                  <a:pt x="4561" y="9437"/>
                </a:cubicBezTo>
                <a:cubicBezTo>
                  <a:pt x="4954" y="9660"/>
                  <a:pt x="5413" y="9791"/>
                  <a:pt x="5898" y="9804"/>
                </a:cubicBezTo>
                <a:cubicBezTo>
                  <a:pt x="4587" y="8926"/>
                  <a:pt x="4207" y="7196"/>
                  <a:pt x="4981" y="5872"/>
                </a:cubicBezTo>
                <a:cubicBezTo>
                  <a:pt x="6435" y="7654"/>
                  <a:pt x="8611" y="8821"/>
                  <a:pt x="11062" y="8952"/>
                </a:cubicBezTo>
                <a:cubicBezTo>
                  <a:pt x="10630" y="7104"/>
                  <a:pt x="12032" y="5334"/>
                  <a:pt x="13933" y="5334"/>
                </a:cubicBezTo>
                <a:cubicBezTo>
                  <a:pt x="14771" y="5334"/>
                  <a:pt x="15545" y="5688"/>
                  <a:pt x="16082" y="6265"/>
                </a:cubicBezTo>
                <a:cubicBezTo>
                  <a:pt x="16750" y="6134"/>
                  <a:pt x="17380" y="5885"/>
                  <a:pt x="17956" y="5544"/>
                </a:cubicBezTo>
                <a:cubicBezTo>
                  <a:pt x="17733" y="6239"/>
                  <a:pt x="17262" y="6816"/>
                  <a:pt x="16659" y="7183"/>
                </a:cubicBezTo>
                <a:cubicBezTo>
                  <a:pt x="17249" y="7104"/>
                  <a:pt x="17825" y="6947"/>
                  <a:pt x="18350" y="6711"/>
                </a:cubicBezTo>
                <a:cubicBezTo>
                  <a:pt x="17956" y="7300"/>
                  <a:pt x="17458" y="7825"/>
                  <a:pt x="16882" y="8231"/>
                </a:cubicBez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189388" y="6406283"/>
            <a:ext cx="153591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79" y="0"/>
                </a:moveTo>
                <a:cubicBezTo>
                  <a:pt x="2621" y="0"/>
                  <a:pt x="2621" y="0"/>
                  <a:pt x="2621" y="0"/>
                </a:cubicBezTo>
                <a:cubicBezTo>
                  <a:pt x="1167" y="0"/>
                  <a:pt x="0" y="1180"/>
                  <a:pt x="0" y="2621"/>
                </a:cubicBezTo>
                <a:cubicBezTo>
                  <a:pt x="0" y="18979"/>
                  <a:pt x="0" y="18979"/>
                  <a:pt x="0" y="18979"/>
                </a:cubicBezTo>
                <a:cubicBezTo>
                  <a:pt x="0" y="20420"/>
                  <a:pt x="1167" y="21600"/>
                  <a:pt x="2621" y="21600"/>
                </a:cubicBezTo>
                <a:cubicBezTo>
                  <a:pt x="18979" y="21600"/>
                  <a:pt x="18979" y="21600"/>
                  <a:pt x="18979" y="21600"/>
                </a:cubicBezTo>
                <a:cubicBezTo>
                  <a:pt x="20420" y="21600"/>
                  <a:pt x="21600" y="20420"/>
                  <a:pt x="21600" y="18979"/>
                </a:cubicBezTo>
                <a:cubicBezTo>
                  <a:pt x="21600" y="2621"/>
                  <a:pt x="21600" y="2621"/>
                  <a:pt x="21600" y="2621"/>
                </a:cubicBezTo>
                <a:cubicBezTo>
                  <a:pt x="21600" y="1180"/>
                  <a:pt x="20420" y="0"/>
                  <a:pt x="18979" y="0"/>
                </a:cubicBezTo>
                <a:close/>
                <a:moveTo>
                  <a:pt x="6868" y="17983"/>
                </a:moveTo>
                <a:cubicBezTo>
                  <a:pt x="3906" y="17983"/>
                  <a:pt x="3906" y="17983"/>
                  <a:pt x="3906" y="17983"/>
                </a:cubicBezTo>
                <a:cubicBezTo>
                  <a:pt x="3906" y="8401"/>
                  <a:pt x="3906" y="8401"/>
                  <a:pt x="3906" y="8401"/>
                </a:cubicBezTo>
                <a:cubicBezTo>
                  <a:pt x="6868" y="8401"/>
                  <a:pt x="6868" y="8401"/>
                  <a:pt x="6868" y="8401"/>
                </a:cubicBezTo>
                <a:lnTo>
                  <a:pt x="6868" y="17983"/>
                </a:lnTo>
                <a:close/>
                <a:moveTo>
                  <a:pt x="5374" y="7156"/>
                </a:moveTo>
                <a:cubicBezTo>
                  <a:pt x="4404" y="7156"/>
                  <a:pt x="3617" y="6357"/>
                  <a:pt x="3617" y="5387"/>
                </a:cubicBezTo>
                <a:cubicBezTo>
                  <a:pt x="3617" y="4404"/>
                  <a:pt x="4404" y="3617"/>
                  <a:pt x="5374" y="3617"/>
                </a:cubicBezTo>
                <a:cubicBezTo>
                  <a:pt x="6344" y="3617"/>
                  <a:pt x="7130" y="4404"/>
                  <a:pt x="7130" y="5387"/>
                </a:cubicBezTo>
                <a:cubicBezTo>
                  <a:pt x="7130" y="6357"/>
                  <a:pt x="6344" y="7156"/>
                  <a:pt x="5374" y="7156"/>
                </a:cubicBezTo>
                <a:close/>
                <a:moveTo>
                  <a:pt x="17969" y="17983"/>
                </a:moveTo>
                <a:cubicBezTo>
                  <a:pt x="15020" y="17983"/>
                  <a:pt x="15020" y="17983"/>
                  <a:pt x="15020" y="17983"/>
                </a:cubicBezTo>
                <a:cubicBezTo>
                  <a:pt x="15020" y="17983"/>
                  <a:pt x="15020" y="14339"/>
                  <a:pt x="15020" y="12950"/>
                </a:cubicBezTo>
                <a:cubicBezTo>
                  <a:pt x="15020" y="11573"/>
                  <a:pt x="14496" y="10813"/>
                  <a:pt x="13408" y="10813"/>
                </a:cubicBezTo>
                <a:cubicBezTo>
                  <a:pt x="12229" y="10813"/>
                  <a:pt x="11600" y="11613"/>
                  <a:pt x="11600" y="12950"/>
                </a:cubicBezTo>
                <a:cubicBezTo>
                  <a:pt x="11600" y="14431"/>
                  <a:pt x="11600" y="17983"/>
                  <a:pt x="11600" y="17983"/>
                </a:cubicBezTo>
                <a:cubicBezTo>
                  <a:pt x="8768" y="17983"/>
                  <a:pt x="8768" y="17983"/>
                  <a:pt x="8768" y="17983"/>
                </a:cubicBezTo>
                <a:cubicBezTo>
                  <a:pt x="8768" y="8401"/>
                  <a:pt x="8768" y="8401"/>
                  <a:pt x="8768" y="8401"/>
                </a:cubicBezTo>
                <a:cubicBezTo>
                  <a:pt x="11600" y="8401"/>
                  <a:pt x="11600" y="8401"/>
                  <a:pt x="11600" y="8401"/>
                </a:cubicBezTo>
                <a:cubicBezTo>
                  <a:pt x="11600" y="9699"/>
                  <a:pt x="11600" y="9699"/>
                  <a:pt x="11600" y="9699"/>
                </a:cubicBezTo>
                <a:cubicBezTo>
                  <a:pt x="11600" y="9699"/>
                  <a:pt x="12465" y="8113"/>
                  <a:pt x="14496" y="8113"/>
                </a:cubicBezTo>
                <a:cubicBezTo>
                  <a:pt x="16528" y="8113"/>
                  <a:pt x="17969" y="9358"/>
                  <a:pt x="17969" y="11914"/>
                </a:cubicBezTo>
                <a:cubicBezTo>
                  <a:pt x="17969" y="14483"/>
                  <a:pt x="17969" y="17983"/>
                  <a:pt x="17969" y="17983"/>
                </a:cubicBez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70" name="Group 70"/>
          <p:cNvGrpSpPr/>
          <p:nvPr/>
        </p:nvGrpSpPr>
        <p:grpSpPr>
          <a:xfrm>
            <a:off x="4919347" y="6489121"/>
            <a:ext cx="134308" cy="47459"/>
            <a:chOff x="0" y="0"/>
            <a:chExt cx="358154" cy="94914"/>
          </a:xfrm>
        </p:grpSpPr>
        <p:sp>
          <p:nvSpPr>
            <p:cNvPr id="67" name="Shape 67"/>
            <p:cNvSpPr/>
            <p:nvPr/>
          </p:nvSpPr>
          <p:spPr>
            <a:xfrm>
              <a:off x="-1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38549" y="-1"/>
              <a:ext cx="91442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266714" y="3473"/>
              <a:ext cx="91441" cy="91442"/>
            </a:xfrm>
            <a:prstGeom prst="ellipse">
              <a:avLst/>
            </a:pr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82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5" tIns="34285" rIns="34285" bIns="34285" anchor="ctr"/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5" tIns="34285" rIns="34285" bIns="34285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52483"/>
            <a:ext cx="2133600" cy="207739"/>
          </a:xfrm>
          <a:prstGeom prst="rect">
            <a:avLst/>
          </a:prstGeom>
          <a:ln w="12700">
            <a:miter lim="400000"/>
          </a:ln>
        </p:spPr>
        <p:txBody>
          <a:bodyPr lIns="34285" tIns="34285" rIns="34285" bIns="34285" anchor="ctr">
            <a:spAutoFit/>
          </a:bodyPr>
          <a:lstStyle>
            <a:lvl1pPr algn="r" defTabSz="342848">
              <a:defRPr sz="9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4284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71426" marR="0" indent="-171426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1pPr>
      <a:lvl2pPr marL="371422" marR="0" indent="-199996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2pPr>
      <a:lvl3pPr marL="582842" marR="0" indent="-239995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3pPr>
      <a:lvl4pPr marL="780935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4pPr>
      <a:lvl5pPr marL="952360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5pPr>
      <a:lvl6pPr marL="1123786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6pPr>
      <a:lvl7pPr marL="1295211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7pPr>
      <a:lvl8pPr marL="1466636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8pPr>
      <a:lvl9pPr marL="1638059" marR="0" indent="-266663" algn="l" defTabSz="342848" rtl="0" latinLnBrk="0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2178B5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71426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42848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14274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685700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857126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028548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199973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371400" algn="r" defTabSz="34284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icartsfestival.com/wp-content/uploads/2015/02/Gregory-Bateson-Ecology-of-Mind.pdf" TargetMode="External"/><Relationship Id="rId7" Type="http://schemas.openxmlformats.org/officeDocument/2006/relationships/hyperlink" Target="https://www-users.cs.york.ac.uk/~pcairns/papers/Immersion.pdf" TargetMode="External"/><Relationship Id="rId2" Type="http://schemas.openxmlformats.org/officeDocument/2006/relationships/hyperlink" Target="http://ludicine.ca/sites/ludicine.ca/files/arsenault,-picard---le-jeu-video-entre-dependance-et-plaisir-immersif_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lshs.archives-ouvertes.fr/halshs-00851446/file/Ter_minassian_et_alii_A_paraA_tre_dans_MEI_37_.pdf" TargetMode="External"/><Relationship Id="rId5" Type="http://schemas.openxmlformats.org/officeDocument/2006/relationships/hyperlink" Target="https://www.cairn.info/revue-reseaux-2012-3-page-207.htm" TargetMode="External"/><Relationship Id="rId4" Type="http://schemas.openxmlformats.org/officeDocument/2006/relationships/hyperlink" Target="https://sdj.revues.org/23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21/podzim2016/IM082/Gordon_Calleja-In-Game__From_Immersion_to_Incorporation_-MIT_Press__2011_.pdf" TargetMode="External"/><Relationship Id="rId7" Type="http://schemas.openxmlformats.org/officeDocument/2006/relationships/hyperlink" Target="http://research.bangor.ac.uk/portal/files/7178360/PDB5367-00.pdf" TargetMode="External"/><Relationship Id="rId2" Type="http://schemas.openxmlformats.org/officeDocument/2006/relationships/hyperlink" Target="http://master-communication-upem.fr/wp-content/uploads/2014/05/M2-ComUPEM-2013-Youtubers-La%C3%ABtitia-Bricout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search.bangor.ac.uk/portal/files/7178360/PDB5367-00.pdfn" TargetMode="External"/><Relationship Id="rId5" Type="http://schemas.openxmlformats.org/officeDocument/2006/relationships/hyperlink" Target="https://pdfs.semanticscholar.org/381f/7d40b668a2924e602febaaeb297780365a7c.pdf" TargetMode="External"/><Relationship Id="rId4" Type="http://schemas.openxmlformats.org/officeDocument/2006/relationships/hyperlink" Target="https://www.academia.edu/654444/There_is_no_magic_circl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dologique.com/publis/Ludicisation_Genvo_S.pdf" TargetMode="External"/><Relationship Id="rId2" Type="http://schemas.openxmlformats.org/officeDocument/2006/relationships/hyperlink" Target="http://www.digra.org/wp-content/uploads/digital-library/06276.41516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l.archives-ouvertes.fr/tel-00907733/document" TargetMode="External"/><Relationship Id="rId4" Type="http://schemas.openxmlformats.org/officeDocument/2006/relationships/hyperlink" Target="http://sdj.revues.org/76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tudies.org/0102/newman/" TargetMode="External"/><Relationship Id="rId2" Type="http://schemas.openxmlformats.org/officeDocument/2006/relationships/hyperlink" Target="http://onlinelibrary.wiley.com/doi/10.1111/j.1083-6101.1997.tb00072.x/ful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il.cs.uno.edu/publications/papers/witmer1998measuring.pdf" TargetMode="External"/><Relationship Id="rId5" Type="http://schemas.openxmlformats.org/officeDocument/2006/relationships/hyperlink" Target="http://www.archipel.uqam.ca/4087/1/D2185.pdf" TargetMode="External"/><Relationship Id="rId4" Type="http://schemas.openxmlformats.org/officeDocument/2006/relationships/hyperlink" Target="http://citeseerx.ist.psu.edu/viewdoc/download?doi=10.1.1.472.622&amp;rep=rep1&amp;type=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23528" y="220096"/>
            <a:ext cx="8496944" cy="924104"/>
          </a:xfrm>
          <a:prstGeom prst="roundRect">
            <a:avLst/>
          </a:prstGeom>
          <a:solidFill>
            <a:srgbClr val="DD4555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115618" y="242874"/>
            <a:ext cx="6840761" cy="80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>
            <a:lvl1pPr defTabSz="914400">
              <a:defRPr sz="3400">
                <a:solidFill>
                  <a:srgbClr val="FBFBFB"/>
                </a:solidFill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>
                <a:solidFill>
                  <a:schemeClr val="bg1"/>
                </a:solidFill>
              </a:rPr>
              <a:t>Immersion: everybody talks about it, but nobody knows what it is, hence </a:t>
            </a:r>
            <a:r>
              <a:rPr lang="en-US" sz="2400" dirty="0" smtClean="0">
                <a:solidFill>
                  <a:schemeClr val="bg1"/>
                </a:solidFill>
              </a:rPr>
              <a:t>some conceptual propositions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23528" y="6078877"/>
            <a:ext cx="8496944" cy="672075"/>
          </a:xfrm>
          <a:prstGeom prst="round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53752" y="6040454"/>
            <a:ext cx="9036496" cy="561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>
            <a:lvl1pPr defTabSz="914400">
              <a:defRPr sz="3000">
                <a:solidFill>
                  <a:srgbClr val="53585F"/>
                </a:solidFill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fr-B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Björn-Olav Dozo  (</a:t>
            </a:r>
            <a:r>
              <a:rPr lang="fr-BE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B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Fanny Barnabé and Julie </a:t>
            </a:r>
            <a:r>
              <a:rPr lang="fr-BE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Delbouille</a:t>
            </a:r>
            <a:r>
              <a:rPr lang="fr-B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		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B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bjornolav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Liège Game Lab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University of Liège – Belgium – </a:t>
            </a:r>
            <a:r>
              <a:rPr lang="en-US" sz="1600" u="sng" dirty="0" smtClean="0">
                <a:solidFill>
                  <a:srgbClr val="DD4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bo.dozo@uliege.be</a:t>
            </a:r>
            <a:endParaRPr lang="en-US" sz="1600" dirty="0">
              <a:solidFill>
                <a:srgbClr val="DD455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sp>
        <p:nvSpPr>
          <p:cNvPr id="24" name="Shape 174"/>
          <p:cNvSpPr/>
          <p:nvPr/>
        </p:nvSpPr>
        <p:spPr>
          <a:xfrm>
            <a:off x="3635899" y="1601400"/>
            <a:ext cx="4746873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Playing = </a:t>
            </a:r>
            <a:r>
              <a:rPr lang="en-US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manipulating signs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making “as if”</a:t>
            </a:r>
          </a:p>
          <a:p>
            <a:pPr algn="just"/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(// Bateson) ( Immersion)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157"/>
          <p:cNvGrpSpPr/>
          <p:nvPr/>
        </p:nvGrpSpPr>
        <p:grpSpPr>
          <a:xfrm>
            <a:off x="773685" y="1518046"/>
            <a:ext cx="2743202" cy="777600"/>
            <a:chOff x="0" y="-178424"/>
            <a:chExt cx="7315201" cy="1641468"/>
          </a:xfrm>
          <a:solidFill>
            <a:srgbClr val="FAB900"/>
          </a:solidFill>
        </p:grpSpPr>
        <p:sp>
          <p:nvSpPr>
            <p:cNvPr id="27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155"/>
            <p:cNvSpPr/>
            <p:nvPr/>
          </p:nvSpPr>
          <p:spPr>
            <a:xfrm rot="16200000">
              <a:off x="757644" y="-757646"/>
              <a:ext cx="1463043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156"/>
            <p:cNvSpPr/>
            <p:nvPr/>
          </p:nvSpPr>
          <p:spPr>
            <a:xfrm>
              <a:off x="641341" y="-178424"/>
              <a:ext cx="5350834" cy="1299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800" dirty="0">
                  <a:solidFill>
                    <a:schemeClr val="bg1"/>
                  </a:solidFill>
                </a:rPr>
                <a:t>Schaeffer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Shape 174"/>
          <p:cNvSpPr/>
          <p:nvPr/>
        </p:nvSpPr>
        <p:spPr>
          <a:xfrm>
            <a:off x="352766" y="3030418"/>
            <a:ext cx="8438475" cy="310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fr-BE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Schaeffer </a:t>
            </a: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keeps the notion </a:t>
            </a:r>
            <a:r>
              <a:rPr 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of immersion:</a:t>
            </a:r>
          </a:p>
          <a:p>
            <a:pPr marL="357188" indent="-357188" algn="just"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“Any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fictional immersion implies the effectiveness of one representation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(=&gt;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fiction must be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 believe it on a “pre-attentional”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7188" indent="-357188" algn="just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However, immersion also implies that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this brief illusion is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immediately blocked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by our conscious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</a:p>
          <a:p>
            <a:pPr algn="just"/>
            <a:endParaRPr lang="fr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“Consequently, if the existence of such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moments of confusion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reality and representation is remarkable, their relative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rarity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extreme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brevity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equally noteworthy, since it illustrates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power of conscious control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[…]” (Schaeffer, 1999: 189)</a:t>
            </a:r>
          </a:p>
        </p:txBody>
      </p:sp>
    </p:spTree>
    <p:extLst>
      <p:ext uri="{BB962C8B-B14F-4D97-AF65-F5344CB8AC3E}">
        <p14:creationId xmlns:p14="http://schemas.microsoft.com/office/powerpoint/2010/main" val="22016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grpSp>
        <p:nvGrpSpPr>
          <p:cNvPr id="25" name="Group 157"/>
          <p:cNvGrpSpPr/>
          <p:nvPr/>
        </p:nvGrpSpPr>
        <p:grpSpPr>
          <a:xfrm>
            <a:off x="203276" y="1508130"/>
            <a:ext cx="2743202" cy="777600"/>
            <a:chOff x="0" y="-178424"/>
            <a:chExt cx="7315201" cy="1641468"/>
          </a:xfrm>
          <a:solidFill>
            <a:srgbClr val="FAB900"/>
          </a:solidFill>
        </p:grpSpPr>
        <p:sp>
          <p:nvSpPr>
            <p:cNvPr id="27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155"/>
            <p:cNvSpPr/>
            <p:nvPr/>
          </p:nvSpPr>
          <p:spPr>
            <a:xfrm rot="16200000">
              <a:off x="757644" y="-757646"/>
              <a:ext cx="1463043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156"/>
            <p:cNvSpPr/>
            <p:nvPr/>
          </p:nvSpPr>
          <p:spPr>
            <a:xfrm>
              <a:off x="641341" y="-178424"/>
              <a:ext cx="5350834" cy="1299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800" dirty="0">
                  <a:solidFill>
                    <a:schemeClr val="bg1"/>
                  </a:solidFill>
                </a:rPr>
                <a:t>Schaeffer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Shape 174"/>
          <p:cNvSpPr/>
          <p:nvPr/>
        </p:nvSpPr>
        <p:spPr>
          <a:xfrm>
            <a:off x="268046" y="3727386"/>
            <a:ext cx="8597298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marL="342900" indent="-342900" algn="just">
              <a:buFont typeface="Symbol"/>
              <a:buChar char="Þ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Schaeffer demonstrates is, ultimately,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total domination of the moments of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detachment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our consumption of fictions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b="14571"/>
          <a:stretch/>
        </p:blipFill>
        <p:spPr bwMode="auto">
          <a:xfrm>
            <a:off x="971600" y="4587203"/>
            <a:ext cx="2581408" cy="2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2695" y="1412776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 soon as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consciousness itself is deceived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are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longer 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state of fictional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immersion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illusion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the common sense of the term. As a consequence, we are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longer in the field of fiction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(Schaeffer, 1999: 192)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b="5749"/>
          <a:stretch/>
        </p:blipFill>
        <p:spPr bwMode="auto">
          <a:xfrm>
            <a:off x="5580112" y="4588115"/>
            <a:ext cx="2581408" cy="206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9" y="5058833"/>
            <a:ext cx="1204592" cy="112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123642" y="1550812"/>
            <a:ext cx="2743202" cy="693077"/>
            <a:chOff x="-1" y="-1"/>
            <a:chExt cx="7315202" cy="1463045"/>
          </a:xfrm>
          <a:solidFill>
            <a:srgbClr val="17C49B"/>
          </a:solidFill>
        </p:grpSpPr>
        <p:sp>
          <p:nvSpPr>
            <p:cNvPr id="153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720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/>
              <a:t>Eventually, what is immersion ?</a:t>
            </a:r>
            <a:endParaRPr sz="2600" dirty="0">
              <a:sym typeface="Titillium Light"/>
            </a:endParaRPr>
          </a:p>
        </p:txBody>
      </p:sp>
      <p:sp>
        <p:nvSpPr>
          <p:cNvPr id="31" name="Shape 174"/>
          <p:cNvSpPr/>
          <p:nvPr/>
        </p:nvSpPr>
        <p:spPr>
          <a:xfrm>
            <a:off x="3071294" y="1548915"/>
            <a:ext cx="5880134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/>
              <a:t>What remains when we leave behind all that helps immersion but is not the concept itself (as empathy, identification, </a:t>
            </a:r>
            <a:r>
              <a:rPr lang="en-US" sz="2000" dirty="0" smtClean="0"/>
              <a:t>attachment</a:t>
            </a:r>
            <a:r>
              <a:rPr lang="en-US" sz="2000" dirty="0"/>
              <a:t>, etc.) ?</a:t>
            </a:r>
          </a:p>
        </p:txBody>
      </p:sp>
      <p:sp>
        <p:nvSpPr>
          <p:cNvPr id="15" name="Shape 174"/>
          <p:cNvSpPr/>
          <p:nvPr/>
        </p:nvSpPr>
        <p:spPr>
          <a:xfrm>
            <a:off x="2216004" y="4152802"/>
            <a:ext cx="6649493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A specific play experience, in a context of action</a:t>
            </a:r>
          </a:p>
        </p:txBody>
      </p:sp>
    </p:spTree>
    <p:extLst>
      <p:ext uri="{BB962C8B-B14F-4D97-AF65-F5344CB8AC3E}">
        <p14:creationId xmlns:p14="http://schemas.microsoft.com/office/powerpoint/2010/main" val="41957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720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2800" dirty="0" err="1"/>
              <a:t>What</a:t>
            </a:r>
            <a:r>
              <a:rPr lang="fr-BE" sz="2800" dirty="0"/>
              <a:t> </a:t>
            </a:r>
            <a:r>
              <a:rPr lang="fr-BE" sz="2800" dirty="0" err="1"/>
              <a:t>kind</a:t>
            </a:r>
            <a:r>
              <a:rPr lang="fr-BE" sz="2800" dirty="0"/>
              <a:t> of </a:t>
            </a:r>
            <a:r>
              <a:rPr lang="fr-BE" sz="2800" dirty="0" err="1" smtClean="0"/>
              <a:t>play</a:t>
            </a:r>
            <a:r>
              <a:rPr lang="fr-BE" sz="2800" dirty="0" smtClean="0"/>
              <a:t> </a:t>
            </a:r>
            <a:r>
              <a:rPr lang="fr-BE" sz="2800" dirty="0" err="1" smtClean="0"/>
              <a:t>experience</a:t>
            </a:r>
            <a:r>
              <a:rPr lang="fr-BE" sz="2800" dirty="0" smtClean="0"/>
              <a:t> </a:t>
            </a:r>
            <a:r>
              <a:rPr lang="fr-BE" sz="2800" dirty="0"/>
              <a:t>?</a:t>
            </a:r>
            <a:endParaRPr sz="2600" dirty="0">
              <a:sym typeface="Titillium Light"/>
            </a:endParaRPr>
          </a:p>
        </p:txBody>
      </p:sp>
      <p:sp>
        <p:nvSpPr>
          <p:cNvPr id="31" name="Shape 174"/>
          <p:cNvSpPr/>
          <p:nvPr/>
        </p:nvSpPr>
        <p:spPr>
          <a:xfrm>
            <a:off x="3071294" y="1441816"/>
            <a:ext cx="5880134" cy="2808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vertigo that, upsetting the traditional landmarks of time and space, suspends and surprises the player in a double state: at the same time eminently present at the game, and a fascinated observer, enjoying his own playful pleasure. That a grain of sand comes to slip into the wheels of this sensory machinery and this moment of grace - which is not unlike 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of jazz or certain descriptions of 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flow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in positive psychology - ends.</a:t>
            </a:r>
          </a:p>
        </p:txBody>
      </p:sp>
      <p:sp>
        <p:nvSpPr>
          <p:cNvPr id="15" name="Shape 174"/>
          <p:cNvSpPr/>
          <p:nvPr/>
        </p:nvSpPr>
        <p:spPr>
          <a:xfrm>
            <a:off x="2216004" y="4429800"/>
            <a:ext cx="6649493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r"/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Barnabé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Delbouille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Dozo, 2018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Group 157"/>
          <p:cNvGrpSpPr/>
          <p:nvPr/>
        </p:nvGrpSpPr>
        <p:grpSpPr>
          <a:xfrm>
            <a:off x="129812" y="3698277"/>
            <a:ext cx="2092361" cy="731523"/>
            <a:chOff x="-1" y="-1"/>
            <a:chExt cx="7315202" cy="1463045"/>
          </a:xfrm>
          <a:solidFill>
            <a:srgbClr val="DD4555"/>
          </a:solidFill>
        </p:grpSpPr>
        <p:sp>
          <p:nvSpPr>
            <p:cNvPr id="17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69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168102" y="2714777"/>
            <a:ext cx="2743202" cy="731523"/>
            <a:chOff x="-1" y="-1"/>
            <a:chExt cx="7315202" cy="1463045"/>
          </a:xfrm>
        </p:grpSpPr>
        <p:sp>
          <p:nvSpPr>
            <p:cNvPr id="153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Beyond the Immersion:</a:t>
            </a:r>
            <a:br>
              <a:rPr lang="en-US" sz="2600" dirty="0">
                <a:sym typeface="Open Sans"/>
              </a:rPr>
            </a:br>
            <a:r>
              <a:rPr lang="en-US" sz="2600" dirty="0">
                <a:sym typeface="Open Sans"/>
              </a:rPr>
              <a:t>Other Kinds of Relationships to Game and Play</a:t>
            </a:r>
            <a:endParaRPr sz="2600" dirty="0">
              <a:sym typeface="Titillium Light"/>
            </a:endParaRPr>
          </a:p>
        </p:txBody>
      </p:sp>
      <p:sp>
        <p:nvSpPr>
          <p:cNvPr id="19" name="Shape 174"/>
          <p:cNvSpPr/>
          <p:nvPr/>
        </p:nvSpPr>
        <p:spPr>
          <a:xfrm>
            <a:off x="2992727" y="2924944"/>
            <a:ext cx="5880134" cy="1577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marL="457200" indent="-457200" algn="l">
              <a:buAutoNum type="arabicParenBoth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Open Sans"/>
              </a:rPr>
              <a:t>Disengagement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Open Sans"/>
              </a:rPr>
              <a:t>and Low Intensity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Open Sans"/>
              </a:rPr>
              <a:t>Games</a:t>
            </a:r>
          </a:p>
          <a:p>
            <a:pPr marL="457200" indent="-457200" algn="l">
              <a:buAutoNum type="arabicParenBoth"/>
            </a:pPr>
            <a:endParaRPr lang="en-US" sz="2000" dirty="0">
              <a:solidFill>
                <a:schemeClr val="accent5">
                  <a:lumMod val="75000"/>
                </a:schemeClr>
              </a:solidFill>
              <a:sym typeface="Open Sans"/>
            </a:endParaRPr>
          </a:p>
          <a:p>
            <a:pPr algn="l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Open Sans"/>
              </a:rPr>
              <a:t>(2) Secondary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Open Sans"/>
              </a:rPr>
              <a:t>Play</a:t>
            </a:r>
          </a:p>
          <a:p>
            <a:pPr algn="l"/>
            <a:endParaRPr lang="en-US" sz="2000" dirty="0">
              <a:solidFill>
                <a:schemeClr val="accent5">
                  <a:lumMod val="75000"/>
                </a:schemeClr>
              </a:solidFill>
              <a:sym typeface="Open Sans"/>
            </a:endParaRPr>
          </a:p>
          <a:p>
            <a:pPr algn="l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Open Sans"/>
              </a:rPr>
              <a:t>(3) Transformative Play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842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stanley parab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22" y="0"/>
            <a:ext cx="6860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33" y="0"/>
            <a:ext cx="1491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hape 138"/>
          <p:cNvSpPr txBox="1">
            <a:spLocks/>
          </p:cNvSpPr>
          <p:nvPr/>
        </p:nvSpPr>
        <p:spPr>
          <a:xfrm>
            <a:off x="425208" y="740703"/>
            <a:ext cx="583728" cy="5376597"/>
          </a:xfrm>
          <a:prstGeom prst="rect">
            <a:avLst/>
          </a:prstGeom>
        </p:spPr>
        <p:txBody>
          <a:bodyPr vert="wordArtVert">
            <a:noAutofit/>
          </a:bodyPr>
          <a:lstStyle>
            <a:lvl1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Titillium Light"/>
                <a:ea typeface="Titillium Light"/>
                <a:cs typeface="Titillium Light"/>
                <a:sym typeface="Titillium Light"/>
              </a:defRPr>
            </a:lvl1pPr>
            <a:lvl2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342848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2178B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b="1" spc="-300" dirty="0" smtClean="0">
                <a:solidFill>
                  <a:srgbClr val="DD4555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lang="en-US" sz="2600" b="1" spc="-300" dirty="0">
              <a:solidFill>
                <a:srgbClr val="DD4555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32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733034" y="268677"/>
            <a:ext cx="2186428" cy="900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Works cited</a:t>
            </a:r>
            <a:endParaRPr dirty="0">
              <a:latin typeface="Titillium Light"/>
              <a:ea typeface="Titillium Light"/>
              <a:cs typeface="Titillium Light"/>
              <a:sym typeface="Titillium Light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79512" y="1214982"/>
            <a:ext cx="8784976" cy="39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Arsenault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Dominic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Picard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Martin (2008), « Le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vidéo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dépendance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plaisir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immersif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: les trois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formes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d’immersion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vidéoludique » [trans. : “Video game between addiction and immersive pleasure: the three forms of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videoludic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immersion”], 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Proceedings of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HomoLudens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Le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vidéo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un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phénomène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massivement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pratiqué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[online].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URL: 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ludicine.ca/sites/ludicine.ca/files/arsenault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,-picard---le-jeu-video-entre-dependance-et-plaisir-immersif_0.pdf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Bateson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Gregory (1987) [1972], “A Theory of Play and Fantasy”, 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Steps to an ecology of mind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Northvale, Jason Aronson Inc., pp. 183-198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[online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]. URL: 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nomadicartsfestival.com/wp-content/uploads/2015/02/Gregory-Bateson-Ecology-of-Mind.pdf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Bonenfant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Maude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(2013), « La conception de la “distance” de Jacques Henriot : un espace virtuel de jeu » [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.: “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Jacques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Henriot’s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conception of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distance’: a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of play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”], 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Sciences du jeu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n° 1 [online].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URL:</a:t>
            </a:r>
            <a:r>
              <a:rPr lang="fr-BE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https://sdj.revues.org/235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Bonenfant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Maude (2015),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Le libre jeu. Réflexion sur l’appropriation de l’activité ludique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The free play.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about the appropriation of the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], Montréal, Liber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Boutet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Manuel (2012), « Jouer aux jeux vidéo avec style. Pour une ethnographie des sociabilités vidéoludiques » [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.: “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games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style.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an ethnography of gaming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sociabilities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”],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Réseaux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n° 207, pp. 173-174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www.cairn.info/revue-reseaux-2012-3-page-207.htm</a:t>
            </a:r>
            <a:endParaRPr lang="en-US" sz="1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Boutet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Manuel,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Colón de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Carvajal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Isabel,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Minassian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Hovig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Triclot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Mathieu (2014), « Au-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delà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virtuel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 : interactions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spatiales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autour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d'un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univers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vidéoludique » [trans. : Beyond the virtual: social and spatial interactions in and around a video game world],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MEI -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Médiation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information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n° 37, pp. 103-116 [online]. URL 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halshs.archives-ouvertes.fr/halshs-00851446/file/</a:t>
            </a:r>
            <a:b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Ter_minassian_et_alii_A_paraA_tre_dans_MEI_37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_.pdf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Brown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Emily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Cairns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Paul (2004), “A Grounded Investigation of Game Immersion”, 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 of CHI '04 Extended Abstracts on Human Factors in Computing Systems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New York, ACM Publications, pp. 1297-1300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https://www-users.cs.york.ac.uk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/~pcairns/</a:t>
            </a:r>
            <a:b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papers/Immersion.pdf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733034" y="268677"/>
            <a:ext cx="2186428" cy="900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Works cited</a:t>
            </a:r>
            <a:endParaRPr dirty="0">
              <a:latin typeface="Titillium Light"/>
              <a:ea typeface="Titillium Light"/>
              <a:cs typeface="Titillium Light"/>
              <a:sym typeface="Titillium Light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82637" y="1412778"/>
            <a:ext cx="8784976" cy="4070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Bricout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Laëtitia (2013), « Partage, singularité et création de valeur.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L’expérience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jeux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vidéo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vidéos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 » [trans.: “Sharing, singularity and value creation. The video game experience in videos on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”], Master’s thesis in Sociology of business and innovation,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Paris-Est [online]. URL 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http://master-communication-upem.fr/wp-content/uploads/2014/05/M2-ComUPEM-2013-Youtubers-La%C3%ABtitia-Bricout.pdf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Caïra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Olivier (2016), « Les dimensions multiples de l’engagement ludique » 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 “The multiple dimensions of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playful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”], Paper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LabJMV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À quoi nous engage le jeu ?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Institut des Hautes Etudes des Communications Sociales – IHECS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Calleja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Gordon (2011),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In-Game: From immersion to incorporation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Cambridge, MIT Press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https://is.muni.cz/el/1421/podzim2016/IM082/Gordon_Calleja-In-Game__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From_Immersion_to_Incorporation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_-MIT_Press__2011_.pdf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Consalvo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Mia (2009), “There is No Magic Circle”,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Games and Culture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4, n° 4, pp. 408-417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www.academia.edu/</a:t>
            </a:r>
            <a:b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654444/</a:t>
            </a:r>
            <a:r>
              <a:rPr lang="en-US" sz="1200" u="sng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There_is_no_magic_circle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Csikszentmihályi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Mihály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(1990),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Flow: The Psychology of Optimal Experience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New York, Harper &amp; Row</a:t>
            </a:r>
          </a:p>
          <a:p>
            <a:pPr algn="just">
              <a:spcAft>
                <a:spcPts val="300"/>
              </a:spcAft>
            </a:pP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Delbouille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Julie (2017), « L'avatar du jeu vidéo. De la composante ludique à l'opérateur de réflexivité » [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 :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game avatar.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game component to reflexivity operator”], Class of History and analysis of video game practices, University of Liège</a:t>
            </a:r>
          </a:p>
          <a:p>
            <a:pPr algn="just">
              <a:spcAft>
                <a:spcPts val="300"/>
              </a:spcAft>
            </a:pPr>
            <a:r>
              <a:rPr lang="fr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Barnabé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Fanny et </a:t>
            </a:r>
            <a:r>
              <a:rPr lang="fr-B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Delbouille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Julie, </a:t>
            </a:r>
            <a:r>
              <a:rPr lang="fr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Dozo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Björn-Olav (2018), «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Immersion et 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réflexivité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 L’avatar au cœur de la construction de la posture </a:t>
            </a:r>
            <a:r>
              <a:rPr lang="fr-B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vidéoludique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dans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René Audet et Nicolas Xanthos (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.), Le personnage contemporain, Presses de la Sorbonne nouvelle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Douglas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Jane Y.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Hargadon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Andrew (2001), “The Pleasures of Immersion and Engagement: Schemas, Scripts and the Fifth Business”,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Digital Creativity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12, n° 3, pp. 153-166 [online].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URL: 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pdfs.semanticscholar.org/381f/7d40b668a2924e602febaaeb2977803</a:t>
            </a:r>
            <a:b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65a7c.pdf</a:t>
            </a:r>
            <a:endParaRPr lang="en-US" sz="1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Ensslin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Astrid (2015), “Video Games as Unnatural Narratives”, in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Fuchs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Mathias (ed.),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Diversity of Play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Lunebourg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Meson Press, pp. 41-72 [online]. URL:</a:t>
            </a:r>
            <a:r>
              <a:rPr lang="fr-BE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research.bangor.ac.uk/portal/files/7178360/PDB5367-00.pdf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733034" y="268677"/>
            <a:ext cx="2186428" cy="900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Works cited</a:t>
            </a:r>
            <a:endParaRPr dirty="0">
              <a:latin typeface="Titillium Light"/>
              <a:ea typeface="Titillium Light"/>
              <a:cs typeface="Titillium Light"/>
              <a:sym typeface="Titillium Light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79512" y="1444429"/>
            <a:ext cx="8784976" cy="3662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Ermi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Laura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Mäyrä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Frans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(2005), “Fundamental Components of the Gameplay Experience: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Immersion”, 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Proceedings of the 2005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International Conference: Changing Views: Worlds in Play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Vancouver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http://www.digra.org/wp-content/uploads/</a:t>
            </a:r>
            <a:b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digital-library/06276.41516.pdf</a:t>
            </a:r>
            <a:endParaRPr lang="fr-BE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Frissen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Valerie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Lammes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Sybille, </a:t>
            </a:r>
            <a:r>
              <a:rPr lang="fr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 Lange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Michiel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Jos and </a:t>
            </a: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Raessens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Joost (2015),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Playful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Identities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Ludification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of Digital Media Cultures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Amsterdam, Amsterdam University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endParaRPr lang="fr-BE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Genvo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Sébastien (2011), « Penser les phénomènes de “ludicisation” du numérique : pour une théorie de la jouabilité » 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 “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the ‘ludicisation’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phenomena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of digital: for a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playability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”],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Revue des sciences sociales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n° 45 [online].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URL:</a:t>
            </a:r>
            <a:r>
              <a:rPr lang="fr-BE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www.ludologique.com/publis/Ludicisation_Genvo_S.pdf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Richard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Durlach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Nathaniel (1992), “Telepresence”,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Presence: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Teleoperators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and Virtual Environments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1, n° 1, pp. 109-112</a:t>
            </a:r>
          </a:p>
          <a:p>
            <a:pPr algn="just">
              <a:spcAft>
                <a:spcPts val="300"/>
              </a:spcAft>
            </a:pPr>
            <a:r>
              <a:rPr lang="fr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Henriot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Jacques (1969),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Le jeu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The play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], Paris, Presses Universitaires de France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Henriot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Jacques (1989),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Sous couleur de jouer.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métaphore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ludique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[trans.: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Wearing the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of a player.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playful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metaphor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], Paris, José Corti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Hurel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Pierre-Yves (2017), « Le passage du jeu à la création : le cas du jeu vidéo amateur » 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 : “The transition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play to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: the case of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fannish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game”],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Sciences du jeu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n° 7 [online]. URL : </a:t>
            </a:r>
            <a:r>
              <a:rPr lang="fr-BE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http://sdj.revues.org/766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Kapp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Sébastien (2013),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L’immersion fictionnelle collaborative. Une étude de la posture d’engagement dans les jeux de rôles grandeur nature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Fictional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collaborative immersion. A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of the posture of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live action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role-playing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games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], PhD dissertation in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Sociology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École des Hautes Études en Sciences Sociales (EHESS), Université Libre de Bruxelles [online].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tel.archives-ouvertes.fr/tel-00907733/document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733034" y="268677"/>
            <a:ext cx="2186428" cy="900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Works cited</a:t>
            </a:r>
            <a:endParaRPr dirty="0">
              <a:latin typeface="Titillium Light"/>
              <a:ea typeface="Titillium Light"/>
              <a:cs typeface="Titillium Light"/>
              <a:sym typeface="Titillium Light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80405" y="1412776"/>
            <a:ext cx="8784976" cy="374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Lombard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Matthew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Ditton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Theresa (1997), “At the Heart of It All: The Concept of Presence”,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Computer-Mediated Communication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3, n° 2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http://onlinelibrary.wiley.com/doi/10.1111/j.1083-6101.1997.tb00072.x/full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Newman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James (2002), “The Myth of the Ergodic Videogame. Some thoughts on player-character relationships in videogames”,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Game Studies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2, n° 1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http://www.gamestudies.org/0102/newman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n-U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Richardson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Brian (2011), “What is Unnatural Narrative Theory?”, in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Alber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Jan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Heinze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Rüdiger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(eds.),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Unnatural Narratives – Unnatural Narratology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Berlin, Walter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pp. 23-40</a:t>
            </a:r>
          </a:p>
          <a:p>
            <a:pPr algn="just">
              <a:spcAft>
                <a:spcPts val="6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Salen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Katie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Zimmerman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Eric (2004),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Rules of Play: Game Design Fundamentals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MIT Press, Cambridge</a:t>
            </a:r>
          </a:p>
          <a:p>
            <a:pPr algn="just">
              <a:spcAft>
                <a:spcPts val="600"/>
              </a:spcAft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Schaeffer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Jean-Marie (1999), 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Pourquoi la fiction ?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[trans.: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Why the fiction?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], Paris,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Seuil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Mel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Wilbur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Sylvia (1997), “A Framework for Immersive Virtual Environments (Five): Speculations on the Role of Presence in Virtual Environments”,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Presence: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Teleoperators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and Virtual Environments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6, n° 6, pp. 603-616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citeseerx.ist.psu.edu/viewdoc/download?doi=10.1.1.472.622&amp;rep=rep1&amp;type=pdf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B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Therrien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Carl (2011),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Illusion, idéalisation, gratification : l'immersion dans les univers de fiction à l'ère du jeu vidéo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Illusion,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idealization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gratification: immersion in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fictional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worlds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games</a:t>
            </a:r>
            <a:r>
              <a:rPr lang="fr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], PhD dissertation in </a:t>
            </a: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Semiology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, Université du Québec à Montréal [online].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http://www.archipel.uqam.ca/4087/1/D2185.pdf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Witmer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Bob G.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Singer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Michael J. (1998), “Measuring Presence in Virtual Environments: A Presence Questionnaire”,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Presence: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Teleoperators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and Virtual Environments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vol. 7, n° 3, pp. 225-240 [online]. URL: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nil.cs.uno.edu/publications/papers/witmer</a:t>
            </a:r>
            <a:b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1998measuring.pdf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6" y="4265781"/>
            <a:ext cx="8383061" cy="2263923"/>
          </a:xfrm>
          <a:prstGeom prst="rect">
            <a:avLst/>
          </a:prstGeom>
          <a:solidFill>
            <a:srgbClr val="FFFFFF">
              <a:alpha val="90818"/>
            </a:srgbClr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3" name="Shape 343"/>
          <p:cNvSpPr>
            <a:spLocks noChangeAspect="1"/>
          </p:cNvSpPr>
          <p:nvPr/>
        </p:nvSpPr>
        <p:spPr>
          <a:xfrm>
            <a:off x="8253458" y="4265783"/>
            <a:ext cx="890549" cy="1131960"/>
          </a:xfrm>
          <a:prstGeom prst="rect">
            <a:avLst/>
          </a:prstGeom>
          <a:solidFill>
            <a:srgbClr val="DD4555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7320" y="4296625"/>
            <a:ext cx="8075080" cy="1921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>
            <a:lvl1pPr algn="l" defTabSz="457200">
              <a:defRPr sz="340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just">
              <a:spcAft>
                <a:spcPts val="1000"/>
              </a:spcAft>
            </a:pPr>
            <a:r>
              <a:rPr lang="en-US" sz="1600" b="1" i="1" dirty="0">
                <a:solidFill>
                  <a:srgbClr val="DD4555"/>
                </a:solidFill>
              </a:rPr>
              <a:t>Immersion</a:t>
            </a:r>
            <a:r>
              <a:rPr lang="en-US" sz="1600" b="1" dirty="0">
                <a:solidFill>
                  <a:srgbClr val="DD4555"/>
                </a:solidFill>
              </a:rPr>
              <a:t> </a:t>
            </a:r>
            <a:r>
              <a:rPr lang="en-US" sz="1600" dirty="0" smtClean="0">
                <a:solidFill>
                  <a:srgbClr val="DD4555"/>
                </a:solidFill>
              </a:rPr>
              <a:t>= </a:t>
            </a:r>
            <a:r>
              <a:rPr lang="en-US" sz="1600" b="1" dirty="0"/>
              <a:t>omnipresent</a:t>
            </a:r>
            <a:r>
              <a:rPr lang="en-US" sz="1600" dirty="0"/>
              <a:t> concept in the field of video games: it appears in the </a:t>
            </a:r>
            <a:r>
              <a:rPr lang="en-US" sz="1600" b="1" dirty="0"/>
              <a:t>players</a:t>
            </a:r>
            <a:r>
              <a:rPr lang="en-US" sz="1600" dirty="0"/>
              <a:t>’ debates, in the discourses of the </a:t>
            </a:r>
            <a:r>
              <a:rPr lang="en-US" sz="1600" b="1" dirty="0"/>
              <a:t>industry</a:t>
            </a:r>
            <a:r>
              <a:rPr lang="en-US" sz="1600" dirty="0"/>
              <a:t>, in the </a:t>
            </a:r>
            <a:r>
              <a:rPr lang="en-US" sz="1600" b="1" dirty="0"/>
              <a:t>press</a:t>
            </a:r>
            <a:r>
              <a:rPr lang="en-US" sz="1600" dirty="0"/>
              <a:t> and in the </a:t>
            </a:r>
            <a:r>
              <a:rPr lang="en-US" sz="1600" b="1" dirty="0"/>
              <a:t>academic research </a:t>
            </a:r>
            <a:r>
              <a:rPr lang="en-US" sz="1600" dirty="0"/>
              <a:t>(it is a commonplace in all the theories about fiction)</a:t>
            </a:r>
          </a:p>
          <a:p>
            <a:pPr algn="just">
              <a:spcAft>
                <a:spcPts val="1000"/>
              </a:spcAft>
            </a:pPr>
            <a:r>
              <a:rPr lang="en-US" sz="1600" dirty="0"/>
              <a:t>The word carries the idea that the audiences are likely to </a:t>
            </a:r>
            <a:r>
              <a:rPr lang="en-US" sz="1600" b="1" dirty="0"/>
              <a:t>“absorb” themselves </a:t>
            </a:r>
            <a:r>
              <a:rPr lang="en-US" sz="1600" dirty="0"/>
              <a:t>in fictional worlds, to </a:t>
            </a:r>
            <a:r>
              <a:rPr lang="en-US" sz="1600" b="1" dirty="0"/>
              <a:t>get lost </a:t>
            </a:r>
            <a:r>
              <a:rPr lang="en-US" sz="1600" dirty="0"/>
              <a:t>in them. Fictions would have the power (and the danger) to make us </a:t>
            </a:r>
            <a:r>
              <a:rPr lang="en-US" sz="1600" b="1" dirty="0"/>
              <a:t>forget about “reality”</a:t>
            </a:r>
            <a:r>
              <a:rPr lang="en-US" sz="1600" dirty="0"/>
              <a:t> and confuse the empirical world with the representation</a:t>
            </a:r>
            <a:endParaRPr sz="1600" dirty="0"/>
          </a:p>
        </p:txBody>
      </p:sp>
      <p:sp>
        <p:nvSpPr>
          <p:cNvPr id="345" name="Shape 345"/>
          <p:cNvSpPr>
            <a:spLocks noChangeAspect="1"/>
          </p:cNvSpPr>
          <p:nvPr/>
        </p:nvSpPr>
        <p:spPr>
          <a:xfrm>
            <a:off x="8469543" y="4531957"/>
            <a:ext cx="492042" cy="599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85" y="16153"/>
                </a:moveTo>
                <a:cubicBezTo>
                  <a:pt x="14056" y="15073"/>
                  <a:pt x="13158" y="14134"/>
                  <a:pt x="13158" y="12209"/>
                </a:cubicBezTo>
                <a:cubicBezTo>
                  <a:pt x="13158" y="11035"/>
                  <a:pt x="14011" y="11410"/>
                  <a:pt x="14415" y="9250"/>
                </a:cubicBezTo>
                <a:cubicBezTo>
                  <a:pt x="14550" y="8405"/>
                  <a:pt x="15313" y="9250"/>
                  <a:pt x="15493" y="7231"/>
                </a:cubicBezTo>
                <a:cubicBezTo>
                  <a:pt x="15493" y="6433"/>
                  <a:pt x="15044" y="6198"/>
                  <a:pt x="15044" y="6198"/>
                </a:cubicBezTo>
                <a:cubicBezTo>
                  <a:pt x="15044" y="6198"/>
                  <a:pt x="15268" y="5024"/>
                  <a:pt x="15358" y="4085"/>
                </a:cubicBezTo>
                <a:cubicBezTo>
                  <a:pt x="15448" y="2958"/>
                  <a:pt x="14729" y="0"/>
                  <a:pt x="10778" y="0"/>
                </a:cubicBezTo>
                <a:cubicBezTo>
                  <a:pt x="6871" y="0"/>
                  <a:pt x="6107" y="2958"/>
                  <a:pt x="6197" y="4085"/>
                </a:cubicBezTo>
                <a:cubicBezTo>
                  <a:pt x="6287" y="5024"/>
                  <a:pt x="6511" y="6198"/>
                  <a:pt x="6511" y="6198"/>
                </a:cubicBezTo>
                <a:cubicBezTo>
                  <a:pt x="6511" y="6198"/>
                  <a:pt x="6107" y="6433"/>
                  <a:pt x="6107" y="7231"/>
                </a:cubicBezTo>
                <a:cubicBezTo>
                  <a:pt x="6242" y="9250"/>
                  <a:pt x="7005" y="8405"/>
                  <a:pt x="7185" y="9250"/>
                </a:cubicBezTo>
                <a:cubicBezTo>
                  <a:pt x="7544" y="11410"/>
                  <a:pt x="8398" y="11035"/>
                  <a:pt x="8398" y="12209"/>
                </a:cubicBezTo>
                <a:cubicBezTo>
                  <a:pt x="8398" y="14134"/>
                  <a:pt x="7499" y="15073"/>
                  <a:pt x="4670" y="16153"/>
                </a:cubicBezTo>
                <a:cubicBezTo>
                  <a:pt x="1841" y="17233"/>
                  <a:pt x="0" y="18313"/>
                  <a:pt x="0" y="19064"/>
                </a:cubicBezTo>
                <a:cubicBezTo>
                  <a:pt x="0" y="19863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19863"/>
                  <a:pt x="21600" y="19064"/>
                </a:cubicBezTo>
                <a:cubicBezTo>
                  <a:pt x="21600" y="18313"/>
                  <a:pt x="19759" y="17233"/>
                  <a:pt x="16885" y="1615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8" name="Shape 348"/>
          <p:cNvSpPr>
            <a:spLocks noChangeAspect="1"/>
          </p:cNvSpPr>
          <p:nvPr/>
        </p:nvSpPr>
        <p:spPr>
          <a:xfrm>
            <a:off x="8253458" y="5389360"/>
            <a:ext cx="890549" cy="1140344"/>
          </a:xfrm>
          <a:prstGeom prst="rect">
            <a:avLst/>
          </a:prstGeom>
          <a:solidFill>
            <a:srgbClr val="F5BF5A"/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9" name="Shape 349"/>
          <p:cNvSpPr>
            <a:spLocks noChangeAspect="1"/>
          </p:cNvSpPr>
          <p:nvPr/>
        </p:nvSpPr>
        <p:spPr>
          <a:xfrm>
            <a:off x="8518000" y="5630072"/>
            <a:ext cx="376921" cy="65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700"/>
                </a:moveTo>
                <a:cubicBezTo>
                  <a:pt x="20057" y="20250"/>
                  <a:pt x="20057" y="20250"/>
                  <a:pt x="20057" y="20250"/>
                </a:cubicBezTo>
                <a:cubicBezTo>
                  <a:pt x="3857" y="20250"/>
                  <a:pt x="3857" y="20250"/>
                  <a:pt x="3857" y="20250"/>
                </a:cubicBezTo>
                <a:cubicBezTo>
                  <a:pt x="2555" y="20250"/>
                  <a:pt x="1543" y="19364"/>
                  <a:pt x="1543" y="18225"/>
                </a:cubicBezTo>
                <a:cubicBezTo>
                  <a:pt x="1543" y="17086"/>
                  <a:pt x="2555" y="16200"/>
                  <a:pt x="3857" y="16200"/>
                </a:cubicBezTo>
                <a:cubicBezTo>
                  <a:pt x="18514" y="16200"/>
                  <a:pt x="18514" y="16200"/>
                  <a:pt x="18514" y="16200"/>
                </a:cubicBezTo>
                <a:cubicBezTo>
                  <a:pt x="18514" y="0"/>
                  <a:pt x="18514" y="0"/>
                  <a:pt x="18514" y="0"/>
                </a:cubicBezTo>
                <a:cubicBezTo>
                  <a:pt x="3086" y="0"/>
                  <a:pt x="3086" y="0"/>
                  <a:pt x="3086" y="0"/>
                </a:cubicBezTo>
                <a:cubicBezTo>
                  <a:pt x="1398" y="0"/>
                  <a:pt x="0" y="1223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377"/>
                  <a:pt x="1398" y="21600"/>
                  <a:pt x="308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700"/>
                  <a:pt x="21600" y="2700"/>
                  <a:pt x="21600" y="2700"/>
                </a:cubicBezTo>
                <a:lnTo>
                  <a:pt x="20057" y="2700"/>
                </a:lnTo>
                <a:close/>
                <a:moveTo>
                  <a:pt x="4629" y="17550"/>
                </a:moveTo>
                <a:cubicBezTo>
                  <a:pt x="18514" y="17550"/>
                  <a:pt x="18514" y="17550"/>
                  <a:pt x="18514" y="17550"/>
                </a:cubicBezTo>
                <a:cubicBezTo>
                  <a:pt x="18514" y="18900"/>
                  <a:pt x="18514" y="18900"/>
                  <a:pt x="18514" y="18900"/>
                </a:cubicBezTo>
                <a:cubicBezTo>
                  <a:pt x="4629" y="18900"/>
                  <a:pt x="4629" y="18900"/>
                  <a:pt x="4629" y="18900"/>
                </a:cubicBezTo>
                <a:lnTo>
                  <a:pt x="4629" y="17550"/>
                </a:lnTo>
                <a:close/>
              </a:path>
            </a:pathLst>
          </a:custGeom>
          <a:solidFill>
            <a:srgbClr val="FBFBFB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Shape 201"/>
          <p:cNvSpPr/>
          <p:nvPr/>
        </p:nvSpPr>
        <p:spPr>
          <a:xfrm>
            <a:off x="139871" y="96938"/>
            <a:ext cx="8864265" cy="697095"/>
          </a:xfrm>
          <a:prstGeom prst="roundRect">
            <a:avLst/>
          </a:prstGeom>
          <a:solidFill>
            <a:srgbClr val="FBFBFB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34286" tIns="34286" rIns="34286" bIns="34286" numCol="1" anchor="ctr">
            <a:noAutofit/>
          </a:bodyPr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274439" y="153091"/>
            <a:ext cx="8595122" cy="438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/>
          <a:p>
            <a:pPr defTabSz="171426">
              <a:tabLst>
                <a:tab pos="809625" algn="l"/>
              </a:tabLst>
              <a:defRPr sz="520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dirty="0">
                <a:solidFill>
                  <a:srgbClr val="DD4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Immersion in Video Games: A Dominant Paradigm of Research</a:t>
            </a:r>
            <a:endParaRPr sz="2400" dirty="0">
              <a:solidFill>
                <a:srgbClr val="DD4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047927" y="3789041"/>
            <a:ext cx="7794612" cy="2751801"/>
          </a:xfrm>
          <a:prstGeom prst="rect">
            <a:avLst/>
          </a:prstGeom>
          <a:solidFill>
            <a:srgbClr val="FFFFFF">
              <a:alpha val="90818"/>
            </a:srgbClr>
          </a:solidFill>
          <a:ln w="12700">
            <a:miter lim="400000"/>
          </a:ln>
        </p:spPr>
        <p:txBody>
          <a:bodyPr lIns="34285" tIns="34285" rIns="34285" bIns="34285" anchor="ctr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277944" y="4226125"/>
            <a:ext cx="7416824" cy="207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5" tIns="34285" rIns="34285" bIns="34285">
            <a:spAutoFit/>
          </a:bodyPr>
          <a:lstStyle>
            <a:lvl1pPr algn="l" defTabSz="457200">
              <a:defRPr sz="340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just">
              <a:spcAft>
                <a:spcPts val="300"/>
              </a:spcAft>
            </a:pPr>
            <a:r>
              <a:rPr lang="en-US" sz="1600" dirty="0"/>
              <a:t>In </a:t>
            </a:r>
            <a:r>
              <a:rPr lang="en-US" sz="1600" b="1" dirty="0">
                <a:solidFill>
                  <a:srgbClr val="DD4555"/>
                </a:solidFill>
              </a:rPr>
              <a:t>game studies</a:t>
            </a:r>
            <a:r>
              <a:rPr lang="en-US" sz="1600" dirty="0"/>
              <a:t>, </a:t>
            </a:r>
            <a:r>
              <a:rPr lang="en-US" sz="1600" dirty="0" smtClean="0"/>
              <a:t>researchers use </a:t>
            </a:r>
            <a:r>
              <a:rPr lang="en-US" sz="1600" dirty="0"/>
              <a:t>the concept of immersion to describe the </a:t>
            </a:r>
            <a:r>
              <a:rPr lang="en-US" sz="1600" b="1" dirty="0"/>
              <a:t>playing activity as a “diving”</a:t>
            </a:r>
            <a:r>
              <a:rPr lang="en-US" sz="1600" dirty="0"/>
              <a:t> into a video game universe, BUT:</a:t>
            </a:r>
            <a:endParaRPr lang="en-US" sz="1600" b="1" dirty="0"/>
          </a:p>
          <a:p>
            <a:pPr marL="534988" indent="-284163" algn="just">
              <a:buFontTx/>
              <a:buChar char="-"/>
            </a:pPr>
            <a:r>
              <a:rPr lang="en-US" sz="1600" dirty="0"/>
              <a:t>the word </a:t>
            </a:r>
            <a:r>
              <a:rPr lang="en-US" sz="1600" i="1" dirty="0"/>
              <a:t>immersion</a:t>
            </a:r>
            <a:r>
              <a:rPr lang="en-US" sz="1600" dirty="0"/>
              <a:t> continues to </a:t>
            </a:r>
            <a:r>
              <a:rPr lang="en-US" sz="1600" b="1" dirty="0"/>
              <a:t>convey negative preconceptions </a:t>
            </a:r>
            <a:r>
              <a:rPr lang="en-US" sz="1600" dirty="0"/>
              <a:t>against play and fiction</a:t>
            </a:r>
          </a:p>
          <a:p>
            <a:pPr marL="534988" indent="-284163" algn="just">
              <a:buFontTx/>
              <a:buChar char="-"/>
            </a:pPr>
            <a:r>
              <a:rPr lang="en-US" sz="1600" dirty="0"/>
              <a:t>the concept is </a:t>
            </a:r>
            <a:r>
              <a:rPr lang="en-US" sz="1600" b="1" dirty="0"/>
              <a:t>extremely vague and shape-shifting</a:t>
            </a:r>
            <a:r>
              <a:rPr lang="en-US" sz="1600" dirty="0"/>
              <a:t>: it can be used to describe the player’s </a:t>
            </a:r>
            <a:r>
              <a:rPr lang="en-US" sz="1600" b="1" i="1" dirty="0"/>
              <a:t>involvement</a:t>
            </a:r>
            <a:r>
              <a:rPr lang="en-US" sz="1600" b="1" dirty="0"/>
              <a:t> </a:t>
            </a:r>
            <a:r>
              <a:rPr lang="en-US" sz="1600" dirty="0"/>
              <a:t>or</a:t>
            </a:r>
            <a:r>
              <a:rPr lang="en-US" sz="1600" b="1" dirty="0"/>
              <a:t> </a:t>
            </a:r>
            <a:r>
              <a:rPr lang="en-US" sz="1600" i="1" dirty="0"/>
              <a:t>commitment</a:t>
            </a:r>
            <a:r>
              <a:rPr lang="en-US" sz="1600" dirty="0"/>
              <a:t> to the game, the feeling of </a:t>
            </a:r>
            <a:r>
              <a:rPr lang="en-US" sz="1600" b="1" i="1" dirty="0" smtClean="0"/>
              <a:t>presence</a:t>
            </a:r>
            <a:r>
              <a:rPr lang="en-US" sz="1600" dirty="0" smtClean="0"/>
              <a:t>, </a:t>
            </a:r>
            <a:r>
              <a:rPr lang="en-US" sz="1600" dirty="0"/>
              <a:t>the </a:t>
            </a:r>
            <a:r>
              <a:rPr lang="en-US" sz="1600" b="1" i="1" dirty="0" smtClean="0"/>
              <a:t>addiction</a:t>
            </a:r>
            <a:r>
              <a:rPr lang="en-US" sz="1600" dirty="0" smtClean="0"/>
              <a:t>, </a:t>
            </a:r>
            <a:r>
              <a:rPr lang="en-US" sz="1600" dirty="0"/>
              <a:t>the </a:t>
            </a:r>
            <a:r>
              <a:rPr lang="en-US" sz="1600" b="1" i="1" dirty="0"/>
              <a:t>identification</a:t>
            </a:r>
            <a:r>
              <a:rPr lang="en-US" sz="1600" b="1" dirty="0"/>
              <a:t> </a:t>
            </a:r>
            <a:r>
              <a:rPr lang="en-US" sz="1600" dirty="0"/>
              <a:t>with a </a:t>
            </a:r>
            <a:r>
              <a:rPr lang="en-US" sz="1600" dirty="0" smtClean="0"/>
              <a:t>character, </a:t>
            </a:r>
            <a:r>
              <a:rPr lang="en-US" sz="1600" dirty="0"/>
              <a:t>the </a:t>
            </a:r>
            <a:r>
              <a:rPr lang="en-US" sz="1600" b="1" i="1" dirty="0"/>
              <a:t>suspension of </a:t>
            </a:r>
            <a:r>
              <a:rPr lang="en-US" sz="1600" b="1" i="1" dirty="0" smtClean="0"/>
              <a:t>disbelief</a:t>
            </a:r>
            <a:r>
              <a:rPr lang="en-US" sz="1600" dirty="0" smtClean="0"/>
              <a:t>, </a:t>
            </a:r>
            <a:r>
              <a:rPr lang="en-US" sz="1600" dirty="0"/>
              <a:t>etc.</a:t>
            </a:r>
            <a:endParaRPr sz="1600" dirty="0"/>
          </a:p>
        </p:txBody>
      </p:sp>
      <p:sp>
        <p:nvSpPr>
          <p:cNvPr id="10" name="Shape 311"/>
          <p:cNvSpPr>
            <a:spLocks noChangeAspect="1"/>
          </p:cNvSpPr>
          <p:nvPr/>
        </p:nvSpPr>
        <p:spPr>
          <a:xfrm>
            <a:off x="283398" y="5156518"/>
            <a:ext cx="878803" cy="1384324"/>
          </a:xfrm>
          <a:prstGeom prst="rect">
            <a:avLst/>
          </a:prstGeom>
          <a:solidFill>
            <a:srgbClr val="DD4555"/>
          </a:solidFill>
          <a:ln w="12700">
            <a:miter lim="400000"/>
          </a:ln>
        </p:spPr>
        <p:txBody>
          <a:bodyPr lIns="30855" tIns="30855" rIns="30855" bIns="30855" anchor="ctr"/>
          <a:lstStyle/>
          <a:p>
            <a:pPr defTabSz="308563">
              <a:defRPr sz="32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Shape 312"/>
          <p:cNvSpPr>
            <a:spLocks noChangeAspect="1"/>
          </p:cNvSpPr>
          <p:nvPr/>
        </p:nvSpPr>
        <p:spPr>
          <a:xfrm>
            <a:off x="295865" y="3789040"/>
            <a:ext cx="878803" cy="1375789"/>
          </a:xfrm>
          <a:prstGeom prst="rect">
            <a:avLst/>
          </a:prstGeom>
          <a:solidFill>
            <a:srgbClr val="F5BF5A"/>
          </a:solidFill>
          <a:ln w="12700">
            <a:miter lim="400000"/>
          </a:ln>
        </p:spPr>
        <p:txBody>
          <a:bodyPr lIns="30855" tIns="30855" rIns="30855" bIns="30855" anchor="ctr"/>
          <a:lstStyle/>
          <a:p>
            <a:pPr defTabSz="308563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Shape 316"/>
          <p:cNvSpPr>
            <a:spLocks noChangeAspect="1"/>
          </p:cNvSpPr>
          <p:nvPr/>
        </p:nvSpPr>
        <p:spPr>
          <a:xfrm>
            <a:off x="411063" y="4072777"/>
            <a:ext cx="672564" cy="808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1" h="20643" extrusionOk="0">
                <a:moveTo>
                  <a:pt x="20575" y="17621"/>
                </a:moveTo>
                <a:cubicBezTo>
                  <a:pt x="18558" y="7779"/>
                  <a:pt x="18558" y="7779"/>
                  <a:pt x="18558" y="7779"/>
                </a:cubicBezTo>
                <a:cubicBezTo>
                  <a:pt x="18382" y="6933"/>
                  <a:pt x="17743" y="6354"/>
                  <a:pt x="17016" y="6354"/>
                </a:cubicBezTo>
                <a:cubicBezTo>
                  <a:pt x="3636" y="6354"/>
                  <a:pt x="3636" y="6354"/>
                  <a:pt x="3636" y="6354"/>
                </a:cubicBezTo>
                <a:cubicBezTo>
                  <a:pt x="2909" y="6354"/>
                  <a:pt x="2270" y="6933"/>
                  <a:pt x="2094" y="7779"/>
                </a:cubicBezTo>
                <a:cubicBezTo>
                  <a:pt x="77" y="17621"/>
                  <a:pt x="77" y="17621"/>
                  <a:pt x="77" y="17621"/>
                </a:cubicBezTo>
                <a:cubicBezTo>
                  <a:pt x="-474" y="20279"/>
                  <a:pt x="2069" y="21600"/>
                  <a:pt x="3548" y="19848"/>
                </a:cubicBezTo>
                <a:cubicBezTo>
                  <a:pt x="6116" y="16790"/>
                  <a:pt x="6116" y="16790"/>
                  <a:pt x="6116" y="16790"/>
                </a:cubicBezTo>
                <a:cubicBezTo>
                  <a:pt x="6492" y="16256"/>
                  <a:pt x="7056" y="15944"/>
                  <a:pt x="7657" y="15944"/>
                </a:cubicBezTo>
                <a:cubicBezTo>
                  <a:pt x="12995" y="15944"/>
                  <a:pt x="12995" y="15944"/>
                  <a:pt x="12995" y="15944"/>
                </a:cubicBezTo>
                <a:cubicBezTo>
                  <a:pt x="13596" y="15944"/>
                  <a:pt x="14160" y="16256"/>
                  <a:pt x="14536" y="16790"/>
                </a:cubicBezTo>
                <a:cubicBezTo>
                  <a:pt x="17104" y="19848"/>
                  <a:pt x="17104" y="19848"/>
                  <a:pt x="17104" y="19848"/>
                </a:cubicBezTo>
                <a:cubicBezTo>
                  <a:pt x="18583" y="21600"/>
                  <a:pt x="21126" y="20279"/>
                  <a:pt x="20575" y="17621"/>
                </a:cubicBezTo>
                <a:close/>
                <a:moveTo>
                  <a:pt x="7645" y="11817"/>
                </a:moveTo>
                <a:cubicBezTo>
                  <a:pt x="6267" y="11817"/>
                  <a:pt x="6267" y="11817"/>
                  <a:pt x="6267" y="11817"/>
                </a:cubicBezTo>
                <a:cubicBezTo>
                  <a:pt x="6267" y="13435"/>
                  <a:pt x="6267" y="13435"/>
                  <a:pt x="6267" y="13435"/>
                </a:cubicBezTo>
                <a:cubicBezTo>
                  <a:pt x="5189" y="13435"/>
                  <a:pt x="5189" y="13435"/>
                  <a:pt x="5189" y="13435"/>
                </a:cubicBezTo>
                <a:cubicBezTo>
                  <a:pt x="5189" y="11817"/>
                  <a:pt x="5189" y="11817"/>
                  <a:pt x="5189" y="11817"/>
                </a:cubicBezTo>
                <a:cubicBezTo>
                  <a:pt x="3811" y="11817"/>
                  <a:pt x="3811" y="11817"/>
                  <a:pt x="3811" y="11817"/>
                </a:cubicBezTo>
                <a:cubicBezTo>
                  <a:pt x="3811" y="10525"/>
                  <a:pt x="3811" y="10525"/>
                  <a:pt x="3811" y="10525"/>
                </a:cubicBezTo>
                <a:cubicBezTo>
                  <a:pt x="5189" y="10525"/>
                  <a:pt x="5189" y="10525"/>
                  <a:pt x="5189" y="10525"/>
                </a:cubicBezTo>
                <a:cubicBezTo>
                  <a:pt x="5189" y="8907"/>
                  <a:pt x="5189" y="8907"/>
                  <a:pt x="5189" y="8907"/>
                </a:cubicBezTo>
                <a:cubicBezTo>
                  <a:pt x="6267" y="8907"/>
                  <a:pt x="6267" y="8907"/>
                  <a:pt x="6267" y="8907"/>
                </a:cubicBezTo>
                <a:cubicBezTo>
                  <a:pt x="6267" y="10525"/>
                  <a:pt x="6267" y="10525"/>
                  <a:pt x="6267" y="10525"/>
                </a:cubicBezTo>
                <a:cubicBezTo>
                  <a:pt x="7645" y="10525"/>
                  <a:pt x="7645" y="10525"/>
                  <a:pt x="7645" y="10525"/>
                </a:cubicBezTo>
                <a:lnTo>
                  <a:pt x="7645" y="11817"/>
                </a:lnTo>
                <a:close/>
                <a:moveTo>
                  <a:pt x="11065" y="13331"/>
                </a:moveTo>
                <a:cubicBezTo>
                  <a:pt x="9587" y="13331"/>
                  <a:pt x="9587" y="13331"/>
                  <a:pt x="9587" y="13331"/>
                </a:cubicBezTo>
                <a:cubicBezTo>
                  <a:pt x="9587" y="12574"/>
                  <a:pt x="9587" y="12574"/>
                  <a:pt x="9587" y="12574"/>
                </a:cubicBezTo>
                <a:cubicBezTo>
                  <a:pt x="11065" y="12574"/>
                  <a:pt x="11065" y="12574"/>
                  <a:pt x="11065" y="12574"/>
                </a:cubicBezTo>
                <a:lnTo>
                  <a:pt x="11065" y="13331"/>
                </a:lnTo>
                <a:close/>
                <a:moveTo>
                  <a:pt x="14072" y="11713"/>
                </a:moveTo>
                <a:cubicBezTo>
                  <a:pt x="13822" y="12025"/>
                  <a:pt x="13408" y="12025"/>
                  <a:pt x="13145" y="11713"/>
                </a:cubicBezTo>
                <a:cubicBezTo>
                  <a:pt x="12894" y="11416"/>
                  <a:pt x="12894" y="10926"/>
                  <a:pt x="13145" y="10629"/>
                </a:cubicBezTo>
                <a:cubicBezTo>
                  <a:pt x="13408" y="10318"/>
                  <a:pt x="13822" y="10318"/>
                  <a:pt x="14072" y="10629"/>
                </a:cubicBezTo>
                <a:cubicBezTo>
                  <a:pt x="14323" y="10926"/>
                  <a:pt x="14323" y="11416"/>
                  <a:pt x="14072" y="11713"/>
                </a:cubicBezTo>
                <a:close/>
                <a:moveTo>
                  <a:pt x="15513" y="13287"/>
                </a:moveTo>
                <a:cubicBezTo>
                  <a:pt x="15262" y="13598"/>
                  <a:pt x="14849" y="13598"/>
                  <a:pt x="14586" y="13287"/>
                </a:cubicBezTo>
                <a:cubicBezTo>
                  <a:pt x="14335" y="12990"/>
                  <a:pt x="14335" y="12500"/>
                  <a:pt x="14586" y="12203"/>
                </a:cubicBezTo>
                <a:cubicBezTo>
                  <a:pt x="14849" y="11891"/>
                  <a:pt x="15262" y="11891"/>
                  <a:pt x="15513" y="12203"/>
                </a:cubicBezTo>
                <a:cubicBezTo>
                  <a:pt x="15764" y="12500"/>
                  <a:pt x="15764" y="12990"/>
                  <a:pt x="15513" y="13287"/>
                </a:cubicBezTo>
                <a:close/>
                <a:moveTo>
                  <a:pt x="15513" y="10169"/>
                </a:moveTo>
                <a:cubicBezTo>
                  <a:pt x="15262" y="10481"/>
                  <a:pt x="14849" y="10481"/>
                  <a:pt x="14586" y="10169"/>
                </a:cubicBezTo>
                <a:cubicBezTo>
                  <a:pt x="14335" y="9872"/>
                  <a:pt x="14335" y="9382"/>
                  <a:pt x="14586" y="9085"/>
                </a:cubicBezTo>
                <a:cubicBezTo>
                  <a:pt x="14849" y="8774"/>
                  <a:pt x="15262" y="8774"/>
                  <a:pt x="15513" y="9085"/>
                </a:cubicBezTo>
                <a:cubicBezTo>
                  <a:pt x="15764" y="9382"/>
                  <a:pt x="15764" y="9872"/>
                  <a:pt x="15513" y="10169"/>
                </a:cubicBezTo>
                <a:close/>
                <a:moveTo>
                  <a:pt x="16954" y="11713"/>
                </a:moveTo>
                <a:cubicBezTo>
                  <a:pt x="16691" y="12025"/>
                  <a:pt x="16277" y="12025"/>
                  <a:pt x="16027" y="11713"/>
                </a:cubicBezTo>
                <a:cubicBezTo>
                  <a:pt x="15776" y="11416"/>
                  <a:pt x="15776" y="10926"/>
                  <a:pt x="16027" y="10629"/>
                </a:cubicBezTo>
                <a:cubicBezTo>
                  <a:pt x="16277" y="10318"/>
                  <a:pt x="16691" y="10318"/>
                  <a:pt x="16954" y="10629"/>
                </a:cubicBezTo>
                <a:cubicBezTo>
                  <a:pt x="17204" y="10926"/>
                  <a:pt x="17204" y="11416"/>
                  <a:pt x="16954" y="11713"/>
                </a:cubicBezTo>
                <a:close/>
                <a:moveTo>
                  <a:pt x="5828" y="2212"/>
                </a:moveTo>
                <a:cubicBezTo>
                  <a:pt x="6981" y="846"/>
                  <a:pt x="8572" y="0"/>
                  <a:pt x="10326" y="0"/>
                </a:cubicBezTo>
                <a:cubicBezTo>
                  <a:pt x="12080" y="0"/>
                  <a:pt x="13671" y="846"/>
                  <a:pt x="14824" y="2212"/>
                </a:cubicBezTo>
                <a:cubicBezTo>
                  <a:pt x="14060" y="3118"/>
                  <a:pt x="14060" y="3118"/>
                  <a:pt x="14060" y="3118"/>
                </a:cubicBezTo>
                <a:cubicBezTo>
                  <a:pt x="13107" y="1974"/>
                  <a:pt x="11779" y="1277"/>
                  <a:pt x="10326" y="1277"/>
                </a:cubicBezTo>
                <a:cubicBezTo>
                  <a:pt x="8873" y="1277"/>
                  <a:pt x="7545" y="1974"/>
                  <a:pt x="6592" y="3118"/>
                </a:cubicBezTo>
                <a:lnTo>
                  <a:pt x="5828" y="2212"/>
                </a:lnTo>
                <a:close/>
                <a:moveTo>
                  <a:pt x="7971" y="4751"/>
                </a:moveTo>
                <a:cubicBezTo>
                  <a:pt x="8572" y="4038"/>
                  <a:pt x="9411" y="3593"/>
                  <a:pt x="10326" y="3593"/>
                </a:cubicBezTo>
                <a:cubicBezTo>
                  <a:pt x="11241" y="3593"/>
                  <a:pt x="12080" y="4038"/>
                  <a:pt x="12681" y="4751"/>
                </a:cubicBezTo>
                <a:cubicBezTo>
                  <a:pt x="13471" y="3815"/>
                  <a:pt x="13471" y="3815"/>
                  <a:pt x="13471" y="3815"/>
                </a:cubicBezTo>
                <a:cubicBezTo>
                  <a:pt x="12656" y="2865"/>
                  <a:pt x="11554" y="2271"/>
                  <a:pt x="10326" y="2271"/>
                </a:cubicBezTo>
                <a:cubicBezTo>
                  <a:pt x="9098" y="2271"/>
                  <a:pt x="7996" y="2865"/>
                  <a:pt x="7181" y="3815"/>
                </a:cubicBezTo>
                <a:lnTo>
                  <a:pt x="7971" y="475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defTabSz="342848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317"/>
          <p:cNvSpPr>
            <a:spLocks noChangeAspect="1"/>
          </p:cNvSpPr>
          <p:nvPr/>
        </p:nvSpPr>
        <p:spPr>
          <a:xfrm>
            <a:off x="569586" y="5531717"/>
            <a:ext cx="306412" cy="63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18462" y="1452"/>
                </a:moveTo>
                <a:cubicBezTo>
                  <a:pt x="16273" y="469"/>
                  <a:pt x="13646" y="0"/>
                  <a:pt x="10435" y="0"/>
                </a:cubicBezTo>
                <a:cubicBezTo>
                  <a:pt x="7954" y="0"/>
                  <a:pt x="5911" y="328"/>
                  <a:pt x="4232" y="1031"/>
                </a:cubicBezTo>
                <a:cubicBezTo>
                  <a:pt x="1532" y="2108"/>
                  <a:pt x="146" y="3936"/>
                  <a:pt x="0" y="6560"/>
                </a:cubicBezTo>
                <a:cubicBezTo>
                  <a:pt x="6130" y="6560"/>
                  <a:pt x="6130" y="6560"/>
                  <a:pt x="6130" y="6560"/>
                </a:cubicBezTo>
                <a:cubicBezTo>
                  <a:pt x="6130" y="5810"/>
                  <a:pt x="6495" y="5060"/>
                  <a:pt x="7151" y="4357"/>
                </a:cubicBezTo>
                <a:cubicBezTo>
                  <a:pt x="7881" y="3655"/>
                  <a:pt x="9049" y="3327"/>
                  <a:pt x="10654" y="3327"/>
                </a:cubicBezTo>
                <a:cubicBezTo>
                  <a:pt x="12332" y="3327"/>
                  <a:pt x="13500" y="3608"/>
                  <a:pt x="14157" y="4170"/>
                </a:cubicBezTo>
                <a:cubicBezTo>
                  <a:pt x="14814" y="4732"/>
                  <a:pt x="15105" y="5388"/>
                  <a:pt x="15105" y="6044"/>
                </a:cubicBezTo>
                <a:cubicBezTo>
                  <a:pt x="15105" y="6653"/>
                  <a:pt x="14595" y="7216"/>
                  <a:pt x="14084" y="7731"/>
                </a:cubicBezTo>
                <a:cubicBezTo>
                  <a:pt x="13719" y="8012"/>
                  <a:pt x="13354" y="8293"/>
                  <a:pt x="12843" y="8528"/>
                </a:cubicBezTo>
                <a:cubicBezTo>
                  <a:pt x="12843" y="8528"/>
                  <a:pt x="9486" y="9886"/>
                  <a:pt x="8027" y="11011"/>
                </a:cubicBezTo>
                <a:cubicBezTo>
                  <a:pt x="7151" y="11667"/>
                  <a:pt x="7078" y="12604"/>
                  <a:pt x="7005" y="14010"/>
                </a:cubicBezTo>
                <a:cubicBezTo>
                  <a:pt x="7005" y="14103"/>
                  <a:pt x="7078" y="14291"/>
                  <a:pt x="7589" y="14291"/>
                </a:cubicBezTo>
                <a:cubicBezTo>
                  <a:pt x="8100" y="14291"/>
                  <a:pt x="11895" y="14291"/>
                  <a:pt x="12405" y="14291"/>
                </a:cubicBezTo>
                <a:cubicBezTo>
                  <a:pt x="12843" y="14291"/>
                  <a:pt x="12989" y="14056"/>
                  <a:pt x="12989" y="13963"/>
                </a:cubicBezTo>
                <a:cubicBezTo>
                  <a:pt x="12989" y="13494"/>
                  <a:pt x="13062" y="13213"/>
                  <a:pt x="13208" y="12932"/>
                </a:cubicBezTo>
                <a:cubicBezTo>
                  <a:pt x="13500" y="12370"/>
                  <a:pt x="14230" y="11901"/>
                  <a:pt x="15032" y="11479"/>
                </a:cubicBezTo>
                <a:cubicBezTo>
                  <a:pt x="16784" y="10730"/>
                  <a:pt x="16784" y="10730"/>
                  <a:pt x="16784" y="10730"/>
                </a:cubicBezTo>
                <a:cubicBezTo>
                  <a:pt x="18316" y="9980"/>
                  <a:pt x="19557" y="9324"/>
                  <a:pt x="20068" y="8856"/>
                </a:cubicBezTo>
                <a:cubicBezTo>
                  <a:pt x="21016" y="8012"/>
                  <a:pt x="21600" y="7028"/>
                  <a:pt x="21600" y="5857"/>
                </a:cubicBezTo>
                <a:cubicBezTo>
                  <a:pt x="21600" y="3889"/>
                  <a:pt x="20578" y="2436"/>
                  <a:pt x="18462" y="1452"/>
                </a:cubicBezTo>
                <a:close/>
                <a:moveTo>
                  <a:pt x="10289" y="16680"/>
                </a:moveTo>
                <a:cubicBezTo>
                  <a:pt x="8173" y="16633"/>
                  <a:pt x="6422" y="17570"/>
                  <a:pt x="6349" y="19070"/>
                </a:cubicBezTo>
                <a:cubicBezTo>
                  <a:pt x="6276" y="20569"/>
                  <a:pt x="7954" y="21553"/>
                  <a:pt x="10070" y="21553"/>
                </a:cubicBezTo>
                <a:cubicBezTo>
                  <a:pt x="12332" y="21600"/>
                  <a:pt x="14011" y="20710"/>
                  <a:pt x="14084" y="19210"/>
                </a:cubicBezTo>
                <a:cubicBezTo>
                  <a:pt x="14157" y="17711"/>
                  <a:pt x="12551" y="16727"/>
                  <a:pt x="10289" y="16680"/>
                </a:cubicBezTo>
                <a:close/>
              </a:path>
            </a:pathLst>
          </a:custGeom>
          <a:solidFill>
            <a:srgbClr val="FBFBFB"/>
          </a:solidFill>
          <a:ln w="12700">
            <a:miter lim="400000"/>
          </a:ln>
        </p:spPr>
        <p:txBody>
          <a:bodyPr lIns="34285" tIns="34285" rIns="34285" bIns="34285"/>
          <a:lstStyle/>
          <a:p>
            <a:pPr algn="l" defTabSz="342848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776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32472" y="452671"/>
            <a:ext cx="4847640" cy="7063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ym typeface="Open Sans"/>
              </a:rPr>
              <a:t>Some </a:t>
            </a:r>
            <a:r>
              <a:rPr lang="en-US" sz="2800" dirty="0" smtClean="0">
                <a:sym typeface="Open Sans"/>
              </a:rPr>
              <a:t>Attempts </a:t>
            </a:r>
            <a:r>
              <a:rPr lang="en-US" sz="2800" dirty="0">
                <a:sym typeface="Open Sans"/>
              </a:rPr>
              <a:t>of </a:t>
            </a:r>
            <a:r>
              <a:rPr lang="en-US" sz="2800" dirty="0" smtClean="0">
                <a:sym typeface="Open Sans"/>
              </a:rPr>
              <a:t>Typologies</a:t>
            </a:r>
            <a:endParaRPr sz="2800" dirty="0">
              <a:sym typeface="Titillium Light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403600" y="3774591"/>
            <a:ext cx="1162092" cy="1166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005987"/>
          </a:solidFill>
          <a:ln w="12700">
            <a:miter lim="400000"/>
          </a:ln>
        </p:spPr>
        <p:txBody>
          <a:bodyPr lIns="34290" tIns="34290" rIns="34290" bIns="34290" anchor="ctr"/>
          <a:lstStyle/>
          <a:p>
            <a:pPr defTabSz="3429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5400000">
            <a:off x="3395419" y="2573084"/>
            <a:ext cx="1178452" cy="1162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5BF5A"/>
          </a:solidFill>
          <a:ln w="12700">
            <a:miter lim="400000"/>
          </a:ln>
        </p:spPr>
        <p:txBody>
          <a:bodyPr lIns="34290" tIns="34290" rIns="34290" bIns="34290" anchor="ctr"/>
          <a:lstStyle/>
          <a:p>
            <a:pPr defTabSz="3429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6200000">
            <a:off x="4590176" y="3782478"/>
            <a:ext cx="1155289" cy="1162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17C49B"/>
          </a:solidFill>
          <a:ln w="12700">
            <a:miter lim="400000"/>
          </a:ln>
        </p:spPr>
        <p:txBody>
          <a:bodyPr lIns="34290" tIns="34290" rIns="34290" bIns="34290" anchor="ctr"/>
          <a:lstStyle/>
          <a:p>
            <a:pPr defTabSz="3429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10800000">
            <a:off x="4586775" y="2564903"/>
            <a:ext cx="1162092" cy="117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D4555"/>
          </a:solidFill>
          <a:ln w="12700">
            <a:miter lim="400000"/>
          </a:ln>
        </p:spPr>
        <p:txBody>
          <a:bodyPr lIns="34290" tIns="34290" rIns="34290" bIns="34290" anchor="ctr"/>
          <a:lstStyle/>
          <a:p>
            <a:pPr defTabSz="3429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4407151" y="3520678"/>
            <a:ext cx="367887" cy="490516"/>
          </a:xfrm>
          <a:prstGeom prst="ellipse">
            <a:avLst/>
          </a:prstGeom>
          <a:solidFill>
            <a:srgbClr val="FBFBFB"/>
          </a:solidFill>
          <a:ln w="12700">
            <a:miter lim="400000"/>
          </a:ln>
        </p:spPr>
        <p:txBody>
          <a:bodyPr lIns="34290" tIns="34290" rIns="34290" bIns="34290" anchor="ctr"/>
          <a:lstStyle/>
          <a:p>
            <a:pPr defTabSz="3429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46435" y="1470960"/>
            <a:ext cx="3518912" cy="37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>
            <a:spAutoFit/>
          </a:bodyPr>
          <a:lstStyle>
            <a:lvl1pPr defTabSz="914400">
              <a:defRPr sz="3600">
                <a:solidFill>
                  <a:srgbClr val="F5BF5A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/>
              <a:t>Douglas and </a:t>
            </a:r>
            <a:r>
              <a:rPr lang="en-US" sz="2000" dirty="0" err="1"/>
              <a:t>Hargadon</a:t>
            </a:r>
            <a:r>
              <a:rPr lang="en-US" sz="2000" dirty="0"/>
              <a:t> (2001)</a:t>
            </a:r>
            <a:endParaRPr sz="2000" dirty="0"/>
          </a:p>
        </p:txBody>
      </p:sp>
      <p:sp>
        <p:nvSpPr>
          <p:cNvPr id="146" name="Shape 146"/>
          <p:cNvSpPr/>
          <p:nvPr/>
        </p:nvSpPr>
        <p:spPr>
          <a:xfrm>
            <a:off x="5816698" y="1470960"/>
            <a:ext cx="2794541" cy="37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defTabSz="914400">
              <a:defRPr sz="3600">
                <a:solidFill>
                  <a:srgbClr val="DD4555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 err="1"/>
              <a:t>Ermi</a:t>
            </a:r>
            <a:r>
              <a:rPr lang="en-US" sz="2000" dirty="0"/>
              <a:t> and </a:t>
            </a:r>
            <a:r>
              <a:rPr lang="en-US" sz="2000" dirty="0" err="1"/>
              <a:t>Mäyrä</a:t>
            </a:r>
            <a:r>
              <a:rPr lang="en-US" sz="2000" dirty="0"/>
              <a:t> (2005)</a:t>
            </a:r>
            <a:endParaRPr sz="2000" dirty="0"/>
          </a:p>
        </p:txBody>
      </p:sp>
      <p:sp>
        <p:nvSpPr>
          <p:cNvPr id="147" name="Shape 147"/>
          <p:cNvSpPr/>
          <p:nvPr/>
        </p:nvSpPr>
        <p:spPr>
          <a:xfrm>
            <a:off x="5845188" y="4057904"/>
            <a:ext cx="3232339" cy="37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defTabSz="914400">
              <a:defRPr sz="3600">
                <a:solidFill>
                  <a:srgbClr val="17C49B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/>
              <a:t>Arsenault and Picard (2008)</a:t>
            </a:r>
            <a:endParaRPr sz="2200" dirty="0"/>
          </a:p>
        </p:txBody>
      </p:sp>
      <p:sp>
        <p:nvSpPr>
          <p:cNvPr id="148" name="Shape 148"/>
          <p:cNvSpPr/>
          <p:nvPr/>
        </p:nvSpPr>
        <p:spPr>
          <a:xfrm>
            <a:off x="146438" y="4057904"/>
            <a:ext cx="2919389" cy="37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>
            <a:spAutoFit/>
          </a:bodyPr>
          <a:lstStyle>
            <a:lvl1pPr defTabSz="914400">
              <a:defRPr sz="3600">
                <a:solidFill>
                  <a:srgbClr val="005987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000" dirty="0"/>
              <a:t>Brown and Cairns (2004</a:t>
            </a:r>
            <a:r>
              <a:rPr lang="en-US" sz="2000" dirty="0" smtClean="0"/>
              <a:t>)</a:t>
            </a:r>
            <a:endParaRPr sz="2000" dirty="0"/>
          </a:p>
        </p:txBody>
      </p:sp>
      <p:sp>
        <p:nvSpPr>
          <p:cNvPr id="152" name="Shape 152"/>
          <p:cNvSpPr/>
          <p:nvPr/>
        </p:nvSpPr>
        <p:spPr>
          <a:xfrm>
            <a:off x="3665347" y="4103571"/>
            <a:ext cx="652412" cy="508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6" y="21600"/>
                </a:moveTo>
                <a:cubicBezTo>
                  <a:pt x="6553" y="21600"/>
                  <a:pt x="2543" y="16570"/>
                  <a:pt x="0" y="10194"/>
                </a:cubicBezTo>
                <a:cubicBezTo>
                  <a:pt x="2831" y="3413"/>
                  <a:pt x="6999" y="0"/>
                  <a:pt x="10826" y="0"/>
                </a:cubicBezTo>
                <a:cubicBezTo>
                  <a:pt x="14680" y="0"/>
                  <a:pt x="18874" y="3368"/>
                  <a:pt x="21600" y="10149"/>
                </a:cubicBezTo>
                <a:cubicBezTo>
                  <a:pt x="19267" y="16817"/>
                  <a:pt x="15256" y="21600"/>
                  <a:pt x="10826" y="21600"/>
                </a:cubicBezTo>
                <a:close/>
                <a:moveTo>
                  <a:pt x="2281" y="10239"/>
                </a:moveTo>
                <a:cubicBezTo>
                  <a:pt x="4378" y="14662"/>
                  <a:pt x="7458" y="18457"/>
                  <a:pt x="10826" y="18457"/>
                </a:cubicBezTo>
                <a:cubicBezTo>
                  <a:pt x="15427" y="18457"/>
                  <a:pt x="18402" y="12551"/>
                  <a:pt x="19372" y="10284"/>
                </a:cubicBezTo>
                <a:cubicBezTo>
                  <a:pt x="17301" y="6085"/>
                  <a:pt x="14247" y="3143"/>
                  <a:pt x="10826" y="3143"/>
                </a:cubicBezTo>
                <a:cubicBezTo>
                  <a:pt x="6383" y="3143"/>
                  <a:pt x="3355" y="8173"/>
                  <a:pt x="2281" y="10239"/>
                </a:cubicBezTo>
                <a:close/>
                <a:moveTo>
                  <a:pt x="10918" y="10800"/>
                </a:moveTo>
                <a:cubicBezTo>
                  <a:pt x="7864" y="7410"/>
                  <a:pt x="7864" y="7410"/>
                  <a:pt x="7864" y="7410"/>
                </a:cubicBezTo>
                <a:cubicBezTo>
                  <a:pt x="7497" y="8398"/>
                  <a:pt x="7274" y="9565"/>
                  <a:pt x="7274" y="10800"/>
                </a:cubicBezTo>
                <a:cubicBezTo>
                  <a:pt x="7274" y="14258"/>
                  <a:pt x="8913" y="17042"/>
                  <a:pt x="10918" y="17042"/>
                </a:cubicBezTo>
                <a:cubicBezTo>
                  <a:pt x="12936" y="17042"/>
                  <a:pt x="14562" y="14258"/>
                  <a:pt x="14562" y="10800"/>
                </a:cubicBezTo>
                <a:cubicBezTo>
                  <a:pt x="14562" y="7365"/>
                  <a:pt x="12936" y="4558"/>
                  <a:pt x="10918" y="4558"/>
                </a:cubicBezTo>
                <a:cubicBezTo>
                  <a:pt x="10250" y="4558"/>
                  <a:pt x="9620" y="4872"/>
                  <a:pt x="9070" y="5434"/>
                </a:cubicBezTo>
                <a:lnTo>
                  <a:pt x="10918" y="10800"/>
                </a:lnTo>
                <a:close/>
              </a:path>
            </a:pathLst>
          </a:custGeom>
          <a:solidFill>
            <a:srgbClr val="FBFBFB"/>
          </a:solidFill>
          <a:ln w="12700">
            <a:miter lim="400000"/>
          </a:ln>
        </p:spPr>
        <p:txBody>
          <a:bodyPr lIns="34290" tIns="34290" rIns="34290" bIns="34290"/>
          <a:lstStyle/>
          <a:p>
            <a:pPr algn="l" defTabSz="342900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983879" y="2899497"/>
            <a:ext cx="367887" cy="50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700"/>
                </a:moveTo>
                <a:cubicBezTo>
                  <a:pt x="20057" y="20250"/>
                  <a:pt x="20057" y="20250"/>
                  <a:pt x="20057" y="20250"/>
                </a:cubicBezTo>
                <a:cubicBezTo>
                  <a:pt x="3857" y="20250"/>
                  <a:pt x="3857" y="20250"/>
                  <a:pt x="3857" y="20250"/>
                </a:cubicBezTo>
                <a:cubicBezTo>
                  <a:pt x="2555" y="20250"/>
                  <a:pt x="1543" y="19364"/>
                  <a:pt x="1543" y="18225"/>
                </a:cubicBezTo>
                <a:cubicBezTo>
                  <a:pt x="1543" y="17086"/>
                  <a:pt x="2555" y="16200"/>
                  <a:pt x="3857" y="16200"/>
                </a:cubicBezTo>
                <a:cubicBezTo>
                  <a:pt x="18514" y="16200"/>
                  <a:pt x="18514" y="16200"/>
                  <a:pt x="18514" y="16200"/>
                </a:cubicBezTo>
                <a:cubicBezTo>
                  <a:pt x="18514" y="0"/>
                  <a:pt x="18514" y="0"/>
                  <a:pt x="18514" y="0"/>
                </a:cubicBezTo>
                <a:cubicBezTo>
                  <a:pt x="3086" y="0"/>
                  <a:pt x="3086" y="0"/>
                  <a:pt x="3086" y="0"/>
                </a:cubicBezTo>
                <a:cubicBezTo>
                  <a:pt x="1398" y="0"/>
                  <a:pt x="0" y="1223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377"/>
                  <a:pt x="1398" y="21600"/>
                  <a:pt x="308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700"/>
                  <a:pt x="21600" y="2700"/>
                  <a:pt x="21600" y="2700"/>
                </a:cubicBezTo>
                <a:lnTo>
                  <a:pt x="20057" y="2700"/>
                </a:lnTo>
                <a:close/>
                <a:moveTo>
                  <a:pt x="4629" y="17550"/>
                </a:moveTo>
                <a:cubicBezTo>
                  <a:pt x="18514" y="17550"/>
                  <a:pt x="18514" y="17550"/>
                  <a:pt x="18514" y="17550"/>
                </a:cubicBezTo>
                <a:cubicBezTo>
                  <a:pt x="18514" y="18900"/>
                  <a:pt x="18514" y="18900"/>
                  <a:pt x="18514" y="18900"/>
                </a:cubicBezTo>
                <a:cubicBezTo>
                  <a:pt x="4629" y="18900"/>
                  <a:pt x="4629" y="18900"/>
                  <a:pt x="4629" y="18900"/>
                </a:cubicBezTo>
                <a:lnTo>
                  <a:pt x="4629" y="17550"/>
                </a:lnTo>
                <a:close/>
              </a:path>
            </a:pathLst>
          </a:custGeom>
          <a:solidFill>
            <a:srgbClr val="FBFBFB"/>
          </a:solidFill>
          <a:ln w="12700">
            <a:miter lim="400000"/>
          </a:ln>
        </p:spPr>
        <p:txBody>
          <a:bodyPr lIns="34290" tIns="34290" rIns="34290" bIns="34290"/>
          <a:lstStyle/>
          <a:p>
            <a:pPr algn="l" defTabSz="342900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50"/>
          <p:cNvSpPr/>
          <p:nvPr/>
        </p:nvSpPr>
        <p:spPr>
          <a:xfrm>
            <a:off x="115584" y="4537923"/>
            <a:ext cx="3542859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Divide immersion into a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three-degree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scale: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engagement &lt;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engrossment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&lt; total immersion</a:t>
            </a:r>
            <a:endParaRPr sz="20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9" name="Shape 150"/>
          <p:cNvSpPr/>
          <p:nvPr/>
        </p:nvSpPr>
        <p:spPr>
          <a:xfrm>
            <a:off x="5816695" y="1973662"/>
            <a:ext cx="3203848" cy="141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Distinguish between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sensory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immersion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imaginative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immersion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challenge-based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immersion</a:t>
            </a:r>
            <a:endParaRPr sz="20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20" name="Shape 150"/>
          <p:cNvSpPr/>
          <p:nvPr/>
        </p:nvSpPr>
        <p:spPr>
          <a:xfrm>
            <a:off x="134986" y="1973662"/>
            <a:ext cx="3268615" cy="141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Make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 distinction between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immersion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engagement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based on the critical stance of the reader or player </a:t>
            </a:r>
            <a:endParaRPr sz="20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21" name="Shape 150"/>
          <p:cNvSpPr/>
          <p:nvPr/>
        </p:nvSpPr>
        <p:spPr>
          <a:xfrm>
            <a:off x="5845185" y="4537923"/>
            <a:ext cx="3175358" cy="141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Distinguish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between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three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types of immersion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(sensory, fictional and systemic)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three degrees</a:t>
            </a:r>
            <a:endParaRPr sz="2000" b="1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15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827584" y="356660"/>
            <a:ext cx="4559608" cy="7680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smtClean="0">
                <a:sym typeface="Open Sans"/>
              </a:rPr>
              <a:t>Epistemological Issues</a:t>
            </a:r>
            <a:endParaRPr dirty="0">
              <a:sym typeface="Titillium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16832"/>
            <a:ext cx="1589390" cy="156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Shape 150"/>
          <p:cNvSpPr/>
          <p:nvPr/>
        </p:nvSpPr>
        <p:spPr>
          <a:xfrm>
            <a:off x="208961" y="4070032"/>
            <a:ext cx="3024335" cy="1569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Researchers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rarely question the 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desirability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of the immersion state: it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is postulated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as the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purpose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of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any gaming practice </a:t>
            </a:r>
            <a:endParaRPr sz="1800" b="1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9" name="Shape 150"/>
          <p:cNvSpPr/>
          <p:nvPr/>
        </p:nvSpPr>
        <p:spPr>
          <a:xfrm>
            <a:off x="3297623" y="4070032"/>
            <a:ext cx="2820262" cy="1569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concepts of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immersion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fun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pleasure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and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play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end up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getting </a:t>
            </a:r>
            <a:r>
              <a:rPr lang="en-US" sz="1800" b="1" dirty="0">
                <a:solidFill>
                  <a:srgbClr val="17C49B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confused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and superimposed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into the theories</a:t>
            </a:r>
            <a:endParaRPr sz="18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90" name="Shape 150"/>
          <p:cNvSpPr/>
          <p:nvPr/>
        </p:nvSpPr>
        <p:spPr>
          <a:xfrm>
            <a:off x="6206701" y="3738324"/>
            <a:ext cx="2716863" cy="212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457200">
              <a:defRPr sz="3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word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immersion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conveys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idea that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the “immersed state” is reached </a:t>
            </a:r>
            <a:r>
              <a:rPr lang="en-US" sz="1800" b="1" dirty="0">
                <a:solidFill>
                  <a:srgbClr val="DD4555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mechanically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and unconsciously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as soon as the player interacts with the system </a:t>
            </a:r>
            <a:endParaRPr sz="18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42" y="1844824"/>
            <a:ext cx="1290296" cy="163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517422" cy="14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50"/>
          <p:cNvSpPr/>
          <p:nvPr/>
        </p:nvSpPr>
        <p:spPr>
          <a:xfrm>
            <a:off x="95718" y="1402097"/>
            <a:ext cx="8952564" cy="87203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defTabSz="914400">
              <a:defRPr sz="3600">
                <a:solidFill>
                  <a:srgbClr val="20AA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7" name="Group 157"/>
          <p:cNvGrpSpPr/>
          <p:nvPr/>
        </p:nvGrpSpPr>
        <p:grpSpPr>
          <a:xfrm>
            <a:off x="154756" y="2571539"/>
            <a:ext cx="2743202" cy="820735"/>
            <a:chOff x="-1" y="-178424"/>
            <a:chExt cx="7315202" cy="1641468"/>
          </a:xfrm>
        </p:grpSpPr>
        <p:sp>
          <p:nvSpPr>
            <p:cNvPr id="153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5BF5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41340" y="-178424"/>
              <a:ext cx="5350835" cy="1231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800" dirty="0" err="1" smtClean="0">
                  <a:solidFill>
                    <a:schemeClr val="bg1"/>
                  </a:solidFill>
                </a:rPr>
                <a:t>Henriot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Shape 174"/>
          <p:cNvSpPr/>
          <p:nvPr/>
        </p:nvSpPr>
        <p:spPr>
          <a:xfrm>
            <a:off x="434548" y="1495715"/>
            <a:ext cx="7953876" cy="68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r>
              <a:rPr lang="en-US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Theorists define play 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reflexive attitude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a </a:t>
            </a: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players take with their ongoing </a:t>
            </a:r>
            <a:r>
              <a:rPr lang="en-US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</a:t>
            </a:r>
            <a:endParaRPr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sp>
        <p:nvSpPr>
          <p:cNvPr id="19" name="Shape 174"/>
          <p:cNvSpPr/>
          <p:nvPr/>
        </p:nvSpPr>
        <p:spPr>
          <a:xfrm>
            <a:off x="3072430" y="2772877"/>
            <a:ext cx="5880134" cy="120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“If we penetrate the game to the point of having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no more ability to step back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and to disengage ourselves, if we play to the point of forgetting that we are playing, then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we are alienated: we are no longer playing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(1969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: 88)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0" y="4721634"/>
            <a:ext cx="2743203" cy="8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156"/>
          <p:cNvSpPr/>
          <p:nvPr/>
        </p:nvSpPr>
        <p:spPr>
          <a:xfrm>
            <a:off x="369346" y="4721634"/>
            <a:ext cx="200656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l" defTabSz="914400">
              <a:defRPr sz="4000">
                <a:solidFill>
                  <a:srgbClr val="FBFBFB"/>
                </a:solidFill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 algn="ctr">
              <a:defRPr sz="3600">
                <a:solidFill>
                  <a:srgbClr val="2178B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BE" sz="2800" dirty="0" err="1" smtClean="0">
                <a:solidFill>
                  <a:schemeClr val="bg1"/>
                </a:solidFill>
              </a:rPr>
              <a:t>Bonenfant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1" name="Shape 174"/>
          <p:cNvSpPr/>
          <p:nvPr/>
        </p:nvSpPr>
        <p:spPr>
          <a:xfrm>
            <a:off x="3072430" y="4899001"/>
            <a:ext cx="5880134" cy="150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“To play is to appropriate the game, that is to say, to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create a distance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allowing freedom in the interpretation of the rules and results [...]”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: 86). “This internal distance created by the player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differentiates what the player does as a game, or not as one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(2013)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123642" y="1466289"/>
            <a:ext cx="2743202" cy="777600"/>
            <a:chOff x="-1" y="-178424"/>
            <a:chExt cx="7315202" cy="1641468"/>
          </a:xfrm>
          <a:solidFill>
            <a:srgbClr val="17C49B"/>
          </a:solidFill>
        </p:grpSpPr>
        <p:sp>
          <p:nvSpPr>
            <p:cNvPr id="153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41340" y="-178424"/>
              <a:ext cx="5350835" cy="1266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700" dirty="0" err="1" smtClean="0">
                  <a:solidFill>
                    <a:schemeClr val="bg1"/>
                  </a:solidFill>
                </a:rPr>
                <a:t>Consalvo</a:t>
              </a:r>
              <a:endParaRPr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sp>
        <p:nvSpPr>
          <p:cNvPr id="31" name="Shape 174"/>
          <p:cNvSpPr/>
          <p:nvPr/>
        </p:nvSpPr>
        <p:spPr>
          <a:xfrm>
            <a:off x="3071294" y="1765089"/>
            <a:ext cx="5880134" cy="1792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“[…]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cannot say that games are magic circles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where the ordinary rules of life do not apply.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 course they apply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in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to, in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with,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 rules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in relation to multiple contexts, across varying cultures, and into different groups, legal situations, and homes” (</a:t>
            </a:r>
            <a:r>
              <a:rPr lang="en-U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Consalvo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2009: 416)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611" y="2287026"/>
            <a:ext cx="16867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( Huizinga)</a:t>
            </a:r>
            <a:endParaRPr lang="en-US" dirty="0"/>
          </a:p>
        </p:txBody>
      </p:sp>
      <p:sp>
        <p:nvSpPr>
          <p:cNvPr id="15" name="Shape 174"/>
          <p:cNvSpPr/>
          <p:nvPr/>
        </p:nvSpPr>
        <p:spPr>
          <a:xfrm>
            <a:off x="2301938" y="4399874"/>
            <a:ext cx="6649493" cy="1792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“When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we engage in playful activities,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we do not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as Huizinga and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Caillois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suggest,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step outside the everyday world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into the magic circle of the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play-world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[...].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When we play, we can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enthusiastically immerse ourselves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 the play-world, while at the same time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keeping an ironic distance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towards our playful behavior,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which just for that reason can be termed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‘playful’”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: 19)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7"/>
          <p:cNvGrpSpPr/>
          <p:nvPr/>
        </p:nvGrpSpPr>
        <p:grpSpPr>
          <a:xfrm>
            <a:off x="123642" y="4213075"/>
            <a:ext cx="2092362" cy="755612"/>
            <a:chOff x="-4" y="-48180"/>
            <a:chExt cx="7315205" cy="1511224"/>
          </a:xfrm>
          <a:solidFill>
            <a:srgbClr val="DD4555"/>
          </a:solidFill>
        </p:grpSpPr>
        <p:sp>
          <p:nvSpPr>
            <p:cNvPr id="17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 155"/>
            <p:cNvSpPr/>
            <p:nvPr/>
          </p:nvSpPr>
          <p:spPr>
            <a:xfrm rot="16200000">
              <a:off x="757644" y="-757646"/>
              <a:ext cx="1463042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Shape 156"/>
            <p:cNvSpPr/>
            <p:nvPr/>
          </p:nvSpPr>
          <p:spPr>
            <a:xfrm>
              <a:off x="-4" y="-48180"/>
              <a:ext cx="6805750" cy="1138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500" dirty="0" err="1">
                  <a:solidFill>
                    <a:schemeClr val="bg1"/>
                  </a:solidFill>
                </a:rPr>
                <a:t>Frissen</a:t>
              </a:r>
              <a:r>
                <a:rPr lang="fr-BE" sz="2500" dirty="0">
                  <a:solidFill>
                    <a:schemeClr val="bg1"/>
                  </a:solidFill>
                </a:rPr>
                <a:t> </a:t>
              </a:r>
              <a:r>
                <a:rPr lang="fr-BE" sz="2500" i="1" dirty="0">
                  <a:solidFill>
                    <a:schemeClr val="bg1"/>
                  </a:solidFill>
                </a:rPr>
                <a:t>et. al.</a:t>
              </a:r>
              <a:endParaRPr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6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139173" y="2852938"/>
            <a:ext cx="2743202" cy="777600"/>
            <a:chOff x="0" y="-178424"/>
            <a:chExt cx="7315201" cy="1641468"/>
          </a:xfrm>
          <a:solidFill>
            <a:schemeClr val="accent1"/>
          </a:solidFill>
        </p:grpSpPr>
        <p:sp>
          <p:nvSpPr>
            <p:cNvPr id="153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6200000">
              <a:off x="757644" y="-757646"/>
              <a:ext cx="1463043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41341" y="-178424"/>
              <a:ext cx="5350834" cy="1299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800" dirty="0" smtClean="0">
                  <a:solidFill>
                    <a:schemeClr val="bg1"/>
                  </a:solidFill>
                </a:rPr>
                <a:t>Bateson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sp>
        <p:nvSpPr>
          <p:cNvPr id="31" name="Shape 174"/>
          <p:cNvSpPr/>
          <p:nvPr/>
        </p:nvSpPr>
        <p:spPr>
          <a:xfrm>
            <a:off x="245427" y="1680043"/>
            <a:ext cx="8653153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marL="342900" indent="-342900" algn="just">
              <a:buFont typeface="Symbol"/>
              <a:buChar char="Þ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game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layer of meaning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that is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superimposed on everyday reality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during the play-time: it is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 a separate world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mediation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between us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reality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ésultat de recherche d'images pour &quot;monkeys play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9" y="3946136"/>
            <a:ext cx="2636951" cy="2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174"/>
          <p:cNvSpPr/>
          <p:nvPr/>
        </p:nvSpPr>
        <p:spPr>
          <a:xfrm>
            <a:off x="3031862" y="3064532"/>
            <a:ext cx="5880134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play is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metaphoric or figurative mode of interaction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where the actions performed by the players and the objects manipulated are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literal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become </a:t>
            </a:r>
            <a:r>
              <a:rPr lang="en-US" sz="20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5907" y="4869162"/>
            <a:ext cx="5932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monkey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playfully nips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one of its peers, its action “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denotes the bite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it </a:t>
            </a:r>
            <a:r>
              <a:rPr lang="en-US" sz="2000" b="1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denote what would be denoted by the bite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smtClean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(1987</a:t>
            </a:r>
            <a:r>
              <a:rPr lang="en-US" sz="2000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186)</a:t>
            </a:r>
          </a:p>
        </p:txBody>
      </p:sp>
    </p:spTree>
    <p:extLst>
      <p:ext uri="{BB962C8B-B14F-4D97-AF65-F5344CB8AC3E}">
        <p14:creationId xmlns:p14="http://schemas.microsoft.com/office/powerpoint/2010/main" val="2777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8"/>
          <p:cNvSpPr>
            <a:spLocks noGrp="1"/>
          </p:cNvSpPr>
          <p:nvPr>
            <p:ph type="title"/>
          </p:nvPr>
        </p:nvSpPr>
        <p:spPr>
          <a:xfrm>
            <a:off x="732472" y="260651"/>
            <a:ext cx="8304024" cy="10561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Titillium Light"/>
                <a:ea typeface="Titillium Light"/>
                <a:cs typeface="Titillium Light"/>
                <a:sym typeface="Titillium Light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600" dirty="0">
                <a:sym typeface="Open Sans"/>
              </a:rPr>
              <a:t>Some Contradictions Between the Concept of </a:t>
            </a:r>
            <a:r>
              <a:rPr lang="en-US" sz="2600" i="1" dirty="0">
                <a:sym typeface="Open Sans"/>
              </a:rPr>
              <a:t>Immersion</a:t>
            </a:r>
            <a:r>
              <a:rPr lang="en-US" sz="2600" dirty="0">
                <a:sym typeface="Open Sans"/>
              </a:rPr>
              <a:t> and the Theories of Play</a:t>
            </a:r>
            <a:endParaRPr sz="2600" dirty="0">
              <a:sym typeface="Titillium Light"/>
            </a:endParaRPr>
          </a:p>
        </p:txBody>
      </p:sp>
      <p:grpSp>
        <p:nvGrpSpPr>
          <p:cNvPr id="18" name="Group 157"/>
          <p:cNvGrpSpPr/>
          <p:nvPr/>
        </p:nvGrpSpPr>
        <p:grpSpPr>
          <a:xfrm>
            <a:off x="224555" y="1509882"/>
            <a:ext cx="2682000" cy="777600"/>
            <a:chOff x="0" y="-178424"/>
            <a:chExt cx="7315201" cy="1641468"/>
          </a:xfrm>
          <a:solidFill>
            <a:schemeClr val="accent1"/>
          </a:solidFill>
        </p:grpSpPr>
        <p:sp>
          <p:nvSpPr>
            <p:cNvPr id="20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Shape 155"/>
            <p:cNvSpPr/>
            <p:nvPr/>
          </p:nvSpPr>
          <p:spPr>
            <a:xfrm rot="16200000">
              <a:off x="757644" y="-757646"/>
              <a:ext cx="1463043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 156"/>
            <p:cNvSpPr/>
            <p:nvPr/>
          </p:nvSpPr>
          <p:spPr>
            <a:xfrm>
              <a:off x="641340" y="-178424"/>
              <a:ext cx="5350835" cy="1299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800" dirty="0" smtClean="0">
                  <a:solidFill>
                    <a:schemeClr val="bg1"/>
                  </a:solidFill>
                </a:rPr>
                <a:t>Bateson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Shape 174"/>
          <p:cNvSpPr/>
          <p:nvPr/>
        </p:nvSpPr>
        <p:spPr>
          <a:xfrm>
            <a:off x="3078397" y="1652689"/>
            <a:ext cx="5880134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“This phenomenon, play,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could only occur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 participant organisms were capable of some degree of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meta-communication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exchanging signals which would carry the message ‘this is play’”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(1987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185)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157"/>
          <p:cNvGrpSpPr/>
          <p:nvPr/>
        </p:nvGrpSpPr>
        <p:grpSpPr>
          <a:xfrm>
            <a:off x="224556" y="3337099"/>
            <a:ext cx="2682984" cy="777600"/>
            <a:chOff x="0" y="-178424"/>
            <a:chExt cx="7315201" cy="164146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Shape 153"/>
            <p:cNvSpPr/>
            <p:nvPr/>
          </p:nvSpPr>
          <p:spPr>
            <a:xfrm>
              <a:off x="2978334" y="2"/>
              <a:ext cx="3526972" cy="146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680" y="0"/>
                  </a:lnTo>
                  <a:lnTo>
                    <a:pt x="21600" y="10800"/>
                  </a:lnTo>
                  <a:lnTo>
                    <a:pt x="1968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" name="Shape 154"/>
            <p:cNvSpPr/>
            <p:nvPr/>
          </p:nvSpPr>
          <p:spPr>
            <a:xfrm>
              <a:off x="6296299" y="1"/>
              <a:ext cx="1018902" cy="1463041"/>
            </a:xfrm>
            <a:prstGeom prst="chevron">
              <a:avLst>
                <a:gd name="adj" fmla="val 55128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155"/>
            <p:cNvSpPr/>
            <p:nvPr/>
          </p:nvSpPr>
          <p:spPr>
            <a:xfrm rot="16200000">
              <a:off x="757644" y="-757646"/>
              <a:ext cx="1463043" cy="297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375"/>
                    <a:pt x="21600" y="530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305"/>
                  </a:lnTo>
                  <a:cubicBezTo>
                    <a:pt x="0" y="237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342848">
                <a:defRPr sz="3600">
                  <a:solidFill>
                    <a:srgbClr val="20AA8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156"/>
            <p:cNvSpPr/>
            <p:nvPr/>
          </p:nvSpPr>
          <p:spPr>
            <a:xfrm>
              <a:off x="641339" y="-178424"/>
              <a:ext cx="5350836" cy="1299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914400">
                <a:defRPr sz="4000">
                  <a:solidFill>
                    <a:srgbClr val="FBFBFB"/>
                  </a:solidFill>
                  <a:latin typeface="Titillium Light"/>
                  <a:ea typeface="Titillium Light"/>
                  <a:cs typeface="Titillium Light"/>
                  <a:sym typeface="Titillium Light"/>
                </a:defRPr>
              </a:lvl1pPr>
            </a:lstStyle>
            <a:p>
              <a:pPr algn="ctr">
                <a:defRPr sz="3600">
                  <a:solidFill>
                    <a:srgbClr val="2178B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BE" sz="2800" dirty="0" err="1" smtClean="0">
                  <a:solidFill>
                    <a:schemeClr val="bg1"/>
                  </a:solidFill>
                </a:rPr>
                <a:t>Genvo</a:t>
              </a:r>
              <a:endParaRPr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Shape 174"/>
          <p:cNvSpPr/>
          <p:nvPr/>
        </p:nvSpPr>
        <p:spPr>
          <a:xfrm>
            <a:off x="3071278" y="3451517"/>
            <a:ext cx="5880134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800">
                <a:solidFill>
                  <a:srgbClr val="53585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algn="just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activity or situation must make sure to be recognized as being a game through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 markers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 playability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(2011: 76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146" name="Picture 2" descr="Résultat de recherche d'images pour &quot;larp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6" y="4677139"/>
            <a:ext cx="2695931" cy="20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larp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85" y="4677139"/>
            <a:ext cx="2779985" cy="20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grandeur natu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97" y="4677140"/>
            <a:ext cx="2966745" cy="20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E7E7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20AA8B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E7E7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20AA8B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1471</Words>
  <Application>Microsoft Office PowerPoint</Application>
  <PresentationFormat>Affichage à l'écran (4:3)</PresentationFormat>
  <Paragraphs>119</Paragraphs>
  <Slides>19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White</vt:lpstr>
      <vt:lpstr>Présentation PowerPoint</vt:lpstr>
      <vt:lpstr>Présentation PowerPoint</vt:lpstr>
      <vt:lpstr>Présentation PowerPoint</vt:lpstr>
      <vt:lpstr>Some Attempts of Typologies</vt:lpstr>
      <vt:lpstr>Epistemological Issues</vt:lpstr>
      <vt:lpstr>Some Contradictions Between the Concept of Immersion and the Theories of Play</vt:lpstr>
      <vt:lpstr>Some Contradictions Between the Concept of Immersion and the Theories of Play</vt:lpstr>
      <vt:lpstr>Some Contradictions Between the Concept of Immersion and the Theories of Play</vt:lpstr>
      <vt:lpstr>Some Contradictions Between the Concept of Immersion and the Theories of Play</vt:lpstr>
      <vt:lpstr>Some Contradictions Between the Concept of Immersion and the Theories of Play</vt:lpstr>
      <vt:lpstr>Some Contradictions Between the Concept of Immersion and the Theories of Play</vt:lpstr>
      <vt:lpstr>Eventually, what is immersion ?</vt:lpstr>
      <vt:lpstr>What kind of play experience ?</vt:lpstr>
      <vt:lpstr>Beyond the Immersion: Other Kinds of Relationships to Game and Play</vt:lpstr>
      <vt:lpstr>Présentation PowerPoint</vt:lpstr>
      <vt:lpstr>Works cited</vt:lpstr>
      <vt:lpstr>Works cited</vt:lpstr>
      <vt:lpstr>Works cited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Björn-Olav Dozo</dc:creator>
  <cp:lastModifiedBy>BO.Dozo</cp:lastModifiedBy>
  <cp:revision>142</cp:revision>
  <dcterms:modified xsi:type="dcterms:W3CDTF">2017-12-10T17:53:28Z</dcterms:modified>
</cp:coreProperties>
</file>