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4" r:id="rId19"/>
    <p:sldId id="273" r:id="rId20"/>
    <p:sldId id="275" r:id="rId21"/>
    <p:sldId id="276" r:id="rId22"/>
    <p:sldId id="277" r:id="rId23"/>
    <p:sldId id="278" r:id="rId24"/>
    <p:sldId id="279" r:id="rId25"/>
    <p:sldId id="280" r:id="rId26"/>
    <p:sldId id="281" r:id="rId27"/>
    <p:sldId id="282" r:id="rId28"/>
    <p:sldId id="283" r:id="rId29"/>
    <p:sldId id="284" r:id="rId30"/>
    <p:sldId id="286" r:id="rId31"/>
    <p:sldId id="287" r:id="rId32"/>
    <p:sldId id="288" r:id="rId33"/>
    <p:sldId id="289" r:id="rId34"/>
    <p:sldId id="285" r:id="rId35"/>
    <p:sldId id="290" r:id="rId36"/>
    <p:sldId id="291" r:id="rId3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BE"/>
          </a:p>
        </p:txBody>
      </p:sp>
      <p:sp>
        <p:nvSpPr>
          <p:cNvPr id="4" name="Espace réservé de la date 3"/>
          <p:cNvSpPr>
            <a:spLocks noGrp="1"/>
          </p:cNvSpPr>
          <p:nvPr>
            <p:ph type="dt" sz="half" idx="10"/>
          </p:nvPr>
        </p:nvSpPr>
        <p:spPr/>
        <p:txBody>
          <a:bodyPr/>
          <a:lstStyle/>
          <a:p>
            <a:fld id="{859DF980-F1F9-4CAA-BC89-DC2120B5EB85}" type="datetimeFigureOut">
              <a:rPr lang="fr-BE" smtClean="0"/>
              <a:t>08-01-18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1001884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859DF980-F1F9-4CAA-BC89-DC2120B5EB85}" type="datetimeFigureOut">
              <a:rPr lang="fr-BE" smtClean="0"/>
              <a:t>08-01-18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1464265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859DF980-F1F9-4CAA-BC89-DC2120B5EB85}" type="datetimeFigureOut">
              <a:rPr lang="fr-BE" smtClean="0"/>
              <a:t>08-01-18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686209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859DF980-F1F9-4CAA-BC89-DC2120B5EB85}" type="datetimeFigureOut">
              <a:rPr lang="fr-BE" smtClean="0"/>
              <a:t>08-01-18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604425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59DF980-F1F9-4CAA-BC89-DC2120B5EB85}" type="datetimeFigureOut">
              <a:rPr lang="fr-BE" smtClean="0"/>
              <a:t>08-01-18</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428737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859DF980-F1F9-4CAA-BC89-DC2120B5EB85}" type="datetimeFigureOut">
              <a:rPr lang="fr-BE" smtClean="0"/>
              <a:t>08-01-18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526985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859DF980-F1F9-4CAA-BC89-DC2120B5EB85}" type="datetimeFigureOut">
              <a:rPr lang="fr-BE" smtClean="0"/>
              <a:t>08-01-18</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3047461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859DF980-F1F9-4CAA-BC89-DC2120B5EB85}" type="datetimeFigureOut">
              <a:rPr lang="fr-BE" smtClean="0"/>
              <a:t>08-01-18</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846691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59DF980-F1F9-4CAA-BC89-DC2120B5EB85}" type="datetimeFigureOut">
              <a:rPr lang="fr-BE" smtClean="0"/>
              <a:t>08-01-18</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3048490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59DF980-F1F9-4CAA-BC89-DC2120B5EB85}" type="datetimeFigureOut">
              <a:rPr lang="fr-BE" smtClean="0"/>
              <a:t>08-01-18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3844116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59DF980-F1F9-4CAA-BC89-DC2120B5EB85}" type="datetimeFigureOut">
              <a:rPr lang="fr-BE" smtClean="0"/>
              <a:t>08-01-18</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F2142B95-8F54-4882-A9A1-7EEF05764F68}" type="slidenum">
              <a:rPr lang="fr-BE" smtClean="0"/>
              <a:t>‹N°›</a:t>
            </a:fld>
            <a:endParaRPr lang="fr-BE"/>
          </a:p>
        </p:txBody>
      </p:sp>
    </p:spTree>
    <p:extLst>
      <p:ext uri="{BB962C8B-B14F-4D97-AF65-F5344CB8AC3E}">
        <p14:creationId xmlns:p14="http://schemas.microsoft.com/office/powerpoint/2010/main" val="1216167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DF980-F1F9-4CAA-BC89-DC2120B5EB85}" type="datetimeFigureOut">
              <a:rPr lang="fr-BE" smtClean="0"/>
              <a:t>08-01-18</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142B95-8F54-4882-A9A1-7EEF05764F68}" type="slidenum">
              <a:rPr lang="fr-BE" smtClean="0"/>
              <a:t>‹N°›</a:t>
            </a:fld>
            <a:endParaRPr lang="fr-BE"/>
          </a:p>
        </p:txBody>
      </p:sp>
    </p:spTree>
    <p:extLst>
      <p:ext uri="{BB962C8B-B14F-4D97-AF65-F5344CB8AC3E}">
        <p14:creationId xmlns:p14="http://schemas.microsoft.com/office/powerpoint/2010/main" val="2826493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users.cs.york.ac.uk/~pcairns/papers/Immersion.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digra.org/wp-content/uploads/digital-library/06276.41516.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gamasutra.com/view/feature/130531/the_designers_notebook_.ph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labos.ulg.ac.be/liege-game-lab/"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fr.wikipedia.org/wiki/Ludifica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43608" y="2132856"/>
            <a:ext cx="7126560" cy="1470025"/>
          </a:xfrm>
        </p:spPr>
        <p:txBody>
          <a:bodyPr>
            <a:normAutofit fontScale="90000"/>
          </a:bodyPr>
          <a:lstStyle/>
          <a:p>
            <a:r>
              <a:rPr lang="fr-BE" dirty="0" smtClean="0"/>
              <a:t>Quelques concepts pour penser le </a:t>
            </a:r>
            <a:r>
              <a:rPr lang="fr-BE" dirty="0"/>
              <a:t>numérique au service de la médecine</a:t>
            </a:r>
          </a:p>
        </p:txBody>
      </p:sp>
      <p:sp>
        <p:nvSpPr>
          <p:cNvPr id="3" name="Sous-titre 2"/>
          <p:cNvSpPr>
            <a:spLocks noGrp="1"/>
          </p:cNvSpPr>
          <p:nvPr>
            <p:ph type="subTitle" idx="1"/>
          </p:nvPr>
        </p:nvSpPr>
        <p:spPr>
          <a:xfrm>
            <a:off x="1475656" y="3861048"/>
            <a:ext cx="6400800" cy="1752600"/>
          </a:xfrm>
        </p:spPr>
        <p:txBody>
          <a:bodyPr/>
          <a:lstStyle/>
          <a:p>
            <a:endParaRPr lang="fr-BE" dirty="0"/>
          </a:p>
        </p:txBody>
      </p:sp>
      <p:sp>
        <p:nvSpPr>
          <p:cNvPr id="4" name="ZoneTexte 3"/>
          <p:cNvSpPr txBox="1"/>
          <p:nvPr/>
        </p:nvSpPr>
        <p:spPr>
          <a:xfrm>
            <a:off x="4860032" y="5877272"/>
            <a:ext cx="1728192" cy="646331"/>
          </a:xfrm>
          <a:prstGeom prst="rect">
            <a:avLst/>
          </a:prstGeom>
          <a:noFill/>
        </p:spPr>
        <p:txBody>
          <a:bodyPr wrap="square" rtlCol="0">
            <a:spAutoFit/>
          </a:bodyPr>
          <a:lstStyle/>
          <a:p>
            <a:r>
              <a:rPr lang="fr-BE" dirty="0" smtClean="0"/>
              <a:t>Björn-Olav Dozo</a:t>
            </a:r>
          </a:p>
          <a:p>
            <a:r>
              <a:rPr lang="fr-BE" dirty="0" smtClean="0"/>
              <a:t>Liège Game </a:t>
            </a:r>
            <a:r>
              <a:rPr lang="fr-BE" dirty="0" err="1" smtClean="0"/>
              <a:t>Lab</a:t>
            </a:r>
            <a:r>
              <a:rPr lang="fr-BE" dirty="0" smtClean="0"/>
              <a:t> </a:t>
            </a:r>
            <a:endParaRPr lang="fr-BE" dirty="0"/>
          </a:p>
        </p:txBody>
      </p:sp>
      <p:sp>
        <p:nvSpPr>
          <p:cNvPr id="5" name="ZoneTexte 4"/>
          <p:cNvSpPr txBox="1"/>
          <p:nvPr/>
        </p:nvSpPr>
        <p:spPr>
          <a:xfrm>
            <a:off x="6588224" y="5877271"/>
            <a:ext cx="2232248" cy="646331"/>
          </a:xfrm>
          <a:prstGeom prst="rect">
            <a:avLst/>
          </a:prstGeom>
          <a:noFill/>
        </p:spPr>
        <p:txBody>
          <a:bodyPr wrap="square" rtlCol="0">
            <a:spAutoFit/>
          </a:bodyPr>
          <a:lstStyle/>
          <a:p>
            <a:r>
              <a:rPr lang="fr-BE" dirty="0" smtClean="0"/>
              <a:t>bo.dozo@uliege.be</a:t>
            </a:r>
          </a:p>
          <a:p>
            <a:r>
              <a:rPr lang="fr-BE" dirty="0" smtClean="0"/>
              <a:t>@</a:t>
            </a:r>
            <a:r>
              <a:rPr lang="fr-BE" dirty="0" err="1" smtClean="0"/>
              <a:t>bjornolav</a:t>
            </a:r>
            <a:endParaRPr lang="fr-BE" dirty="0"/>
          </a:p>
        </p:txBody>
      </p:sp>
    </p:spTree>
    <p:extLst>
      <p:ext uri="{BB962C8B-B14F-4D97-AF65-F5344CB8AC3E}">
        <p14:creationId xmlns:p14="http://schemas.microsoft.com/office/powerpoint/2010/main" val="486891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Un agencement de jeu créé par l’attitude ludique</a:t>
            </a:r>
            <a:endParaRPr lang="fr-BE" dirty="0"/>
          </a:p>
        </p:txBody>
      </p:sp>
      <p:pic>
        <p:nvPicPr>
          <p:cNvPr id="2050" name="Picture 2" descr="https://sdj.revues.org/docannexe/image/251/img-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19671" y="1523462"/>
            <a:ext cx="5948075" cy="4713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162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Contenus et expressions des agencements de jeu</a:t>
            </a:r>
          </a:p>
        </p:txBody>
      </p:sp>
      <p:pic>
        <p:nvPicPr>
          <p:cNvPr id="4098" name="Picture 2" descr="https://sdj.revues.org/docannexe/image/251/img-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7704" y="1460216"/>
            <a:ext cx="5616624" cy="50657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6835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Agencements de jeu, diagramme de </a:t>
            </a:r>
            <a:r>
              <a:rPr lang="fr-BE" dirty="0" err="1"/>
              <a:t>ludicisation</a:t>
            </a:r>
            <a:r>
              <a:rPr lang="fr-BE" dirty="0"/>
              <a:t> et strates ludiques</a:t>
            </a:r>
          </a:p>
        </p:txBody>
      </p:sp>
      <p:pic>
        <p:nvPicPr>
          <p:cNvPr id="3074" name="Picture 2" descr="https://sdj.revues.org/docannexe/image/251/img-3.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1720" y="1563426"/>
            <a:ext cx="5358804" cy="48899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1308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BE" dirty="0" smtClean="0"/>
              <a:t>Immersion</a:t>
            </a:r>
            <a:endParaRPr lang="fr-BE" dirty="0"/>
          </a:p>
        </p:txBody>
      </p:sp>
      <p:sp>
        <p:nvSpPr>
          <p:cNvPr id="5" name="Espace réservé du texte 4"/>
          <p:cNvSpPr>
            <a:spLocks noGrp="1"/>
          </p:cNvSpPr>
          <p:nvPr>
            <p:ph type="body" idx="1"/>
          </p:nvPr>
        </p:nvSpPr>
        <p:spPr/>
        <p:txBody>
          <a:bodyPr/>
          <a:lstStyle/>
          <a:p>
            <a:endParaRPr lang="fr-BE"/>
          </a:p>
        </p:txBody>
      </p:sp>
    </p:spTree>
    <p:extLst>
      <p:ext uri="{BB962C8B-B14F-4D97-AF65-F5344CB8AC3E}">
        <p14:creationId xmlns:p14="http://schemas.microsoft.com/office/powerpoint/2010/main" val="3817772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BE" dirty="0" smtClean="0"/>
              <a:t>Saturation discursive</a:t>
            </a:r>
            <a:endParaRPr lang="fr-BE" dirty="0"/>
          </a:p>
        </p:txBody>
      </p:sp>
      <p:sp>
        <p:nvSpPr>
          <p:cNvPr id="5" name="Espace réservé du contenu 4"/>
          <p:cNvSpPr>
            <a:spLocks noGrp="1"/>
          </p:cNvSpPr>
          <p:nvPr>
            <p:ph idx="1"/>
          </p:nvPr>
        </p:nvSpPr>
        <p:spPr/>
        <p:txBody>
          <a:bodyPr>
            <a:normAutofit fontScale="85000" lnSpcReduction="10000"/>
          </a:bodyPr>
          <a:lstStyle/>
          <a:p>
            <a:r>
              <a:rPr lang="fr-BE" dirty="0" smtClean="0"/>
              <a:t>Comme </a:t>
            </a:r>
            <a:r>
              <a:rPr lang="fr-BE" dirty="0"/>
              <a:t>le souligne </a:t>
            </a:r>
            <a:r>
              <a:rPr lang="fr-BE" dirty="0" smtClean="0"/>
              <a:t>Carl </a:t>
            </a:r>
            <a:r>
              <a:rPr lang="fr-BE" dirty="0" err="1" smtClean="0"/>
              <a:t>Therrien</a:t>
            </a:r>
            <a:r>
              <a:rPr lang="fr-BE" dirty="0"/>
              <a:t>, ce terme « a saturé le discours des techniciens au cours des années 1990, au moment où plusieurs dispositifs – réunis sous l'expression très mystifiante de ‘réalité virtuelle’ – assaillent l'imaginaire collectif » (2011 : 15</a:t>
            </a:r>
            <a:r>
              <a:rPr lang="fr-BE" dirty="0" smtClean="0"/>
              <a:t>)</a:t>
            </a:r>
          </a:p>
          <a:p>
            <a:r>
              <a:rPr lang="fr-BE" dirty="0"/>
              <a:t>« toutes les innovations technologiques dites immersives se fondent sur cette inévitabilité physiologique, et participent ainsi d'une conception résolument mécanique de l'immersion qui se résume à une équation fort simple : illusion = immersion. </a:t>
            </a:r>
            <a:r>
              <a:rPr lang="fr-BE" dirty="0" smtClean="0"/>
              <a:t>» </a:t>
            </a:r>
            <a:r>
              <a:rPr lang="fr-BE" dirty="0"/>
              <a:t>(</a:t>
            </a:r>
            <a:r>
              <a:rPr lang="fr-BE" dirty="0" err="1"/>
              <a:t>Therrien</a:t>
            </a:r>
            <a:r>
              <a:rPr lang="fr-BE" dirty="0"/>
              <a:t>, 2011 : 16)</a:t>
            </a:r>
            <a:endParaRPr lang="fr-BE" dirty="0" smtClean="0"/>
          </a:p>
          <a:p>
            <a:endParaRPr lang="fr-BE" dirty="0"/>
          </a:p>
        </p:txBody>
      </p:sp>
      <p:sp>
        <p:nvSpPr>
          <p:cNvPr id="6" name="ZoneTexte 5"/>
          <p:cNvSpPr txBox="1"/>
          <p:nvPr/>
        </p:nvSpPr>
        <p:spPr>
          <a:xfrm>
            <a:off x="827584" y="5921643"/>
            <a:ext cx="7344816" cy="923330"/>
          </a:xfrm>
          <a:prstGeom prst="rect">
            <a:avLst/>
          </a:prstGeom>
          <a:noFill/>
        </p:spPr>
        <p:txBody>
          <a:bodyPr wrap="square" rtlCol="0">
            <a:spAutoFit/>
          </a:bodyPr>
          <a:lstStyle/>
          <a:p>
            <a:r>
              <a:rPr lang="fr-BE" dirty="0" err="1"/>
              <a:t>Therrien</a:t>
            </a:r>
            <a:r>
              <a:rPr lang="fr-BE" dirty="0"/>
              <a:t> C. (2011), </a:t>
            </a:r>
            <a:r>
              <a:rPr lang="fr-BE" i="1" dirty="0"/>
              <a:t>Illusion, idéalisation, gratification : l'immersion dans les univers de fiction à l'ère du jeu vidéo</a:t>
            </a:r>
            <a:r>
              <a:rPr lang="fr-BE" dirty="0"/>
              <a:t>, thèse de doctorat en sémiologie, Montréal (Québec, Canada), Université du Québec à Montréal.</a:t>
            </a:r>
          </a:p>
        </p:txBody>
      </p:sp>
    </p:spTree>
    <p:extLst>
      <p:ext uri="{BB962C8B-B14F-4D97-AF65-F5344CB8AC3E}">
        <p14:creationId xmlns:p14="http://schemas.microsoft.com/office/powerpoint/2010/main" val="1317407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Presse spécialisée</a:t>
            </a:r>
            <a:endParaRPr lang="fr-BE" dirty="0"/>
          </a:p>
        </p:txBody>
      </p:sp>
      <p:sp>
        <p:nvSpPr>
          <p:cNvPr id="3" name="Espace réservé du contenu 2"/>
          <p:cNvSpPr>
            <a:spLocks noGrp="1"/>
          </p:cNvSpPr>
          <p:nvPr>
            <p:ph idx="1"/>
          </p:nvPr>
        </p:nvSpPr>
        <p:spPr/>
        <p:txBody>
          <a:bodyPr>
            <a:normAutofit fontScale="92500" lnSpcReduction="10000"/>
          </a:bodyPr>
          <a:lstStyle/>
          <a:p>
            <a:r>
              <a:rPr lang="fr-BE" dirty="0" smtClean="0"/>
              <a:t>Qualité graphique (beauté = réalisme = facilitateur d’immersion)</a:t>
            </a:r>
          </a:p>
          <a:p>
            <a:endParaRPr lang="fr-BE" dirty="0"/>
          </a:p>
          <a:p>
            <a:pPr marL="0" indent="0">
              <a:buNone/>
            </a:pPr>
            <a:r>
              <a:rPr lang="fr-BE" dirty="0"/>
              <a:t>Que ce soit l’esthétique des périphériques de jeu (volant, fusil, etc.), le développement de la vue subjective, ou encore l’apparition de nouveaux dispositifs (dont la réalité virtuelle), un raccourci est régulièrement esquissé entre le réalisme, l’effacement supposé de la frontière entre réel et virtuel qu’il provoque, et l’immersion.</a:t>
            </a:r>
            <a:endParaRPr lang="fr-BE" dirty="0" smtClean="0"/>
          </a:p>
          <a:p>
            <a:endParaRPr lang="fr-BE" dirty="0"/>
          </a:p>
          <a:p>
            <a:endParaRPr lang="fr-BE" dirty="0"/>
          </a:p>
        </p:txBody>
      </p:sp>
    </p:spTree>
    <p:extLst>
      <p:ext uri="{BB962C8B-B14F-4D97-AF65-F5344CB8AC3E}">
        <p14:creationId xmlns:p14="http://schemas.microsoft.com/office/powerpoint/2010/main" val="3525873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Ambivalence et imprécision</a:t>
            </a:r>
            <a:endParaRPr lang="fr-BE" dirty="0"/>
          </a:p>
        </p:txBody>
      </p:sp>
      <p:sp>
        <p:nvSpPr>
          <p:cNvPr id="3" name="Espace réservé du contenu 2"/>
          <p:cNvSpPr>
            <a:spLocks noGrp="1"/>
          </p:cNvSpPr>
          <p:nvPr>
            <p:ph idx="1"/>
          </p:nvPr>
        </p:nvSpPr>
        <p:spPr/>
        <p:txBody>
          <a:bodyPr/>
          <a:lstStyle/>
          <a:p>
            <a:r>
              <a:rPr lang="fr-BE" dirty="0" smtClean="0"/>
              <a:t>L’immersion </a:t>
            </a:r>
            <a:r>
              <a:rPr lang="fr-BE" dirty="0"/>
              <a:t>désigne, dans un enchevêtrement des significations, « l’engagement, l’impression de réalisme, l’addiction, la suspension d’incrédulité, l’identification à des personnages, etc. » (Calleja, 2014 : 227). Un trait commun lie cependant nombre de ces définitions : l’immersion est perçue et présentée comme un état </a:t>
            </a:r>
            <a:r>
              <a:rPr lang="fr-BE" i="1" dirty="0"/>
              <a:t>désirable</a:t>
            </a:r>
            <a:r>
              <a:rPr lang="fr-BE" dirty="0"/>
              <a:t>.</a:t>
            </a:r>
          </a:p>
        </p:txBody>
      </p:sp>
      <p:sp>
        <p:nvSpPr>
          <p:cNvPr id="4" name="ZoneTexte 3"/>
          <p:cNvSpPr txBox="1"/>
          <p:nvPr/>
        </p:nvSpPr>
        <p:spPr>
          <a:xfrm>
            <a:off x="2411760" y="6093296"/>
            <a:ext cx="6120680" cy="646331"/>
          </a:xfrm>
          <a:prstGeom prst="rect">
            <a:avLst/>
          </a:prstGeom>
          <a:noFill/>
        </p:spPr>
        <p:txBody>
          <a:bodyPr wrap="square" rtlCol="0">
            <a:spAutoFit/>
          </a:bodyPr>
          <a:lstStyle/>
          <a:p>
            <a:r>
              <a:rPr lang="en-US" dirty="0" err="1"/>
              <a:t>Calleja</a:t>
            </a:r>
            <a:r>
              <a:rPr lang="en-US" dirty="0"/>
              <a:t> G. (2011), </a:t>
            </a:r>
            <a:r>
              <a:rPr lang="en-US" i="1" dirty="0"/>
              <a:t>In-Game : From immersion to incorporation</a:t>
            </a:r>
            <a:r>
              <a:rPr lang="en-US" dirty="0"/>
              <a:t>, Cambridge, MIT Press</a:t>
            </a:r>
            <a:endParaRPr lang="fr-BE" dirty="0"/>
          </a:p>
        </p:txBody>
      </p:sp>
    </p:spTree>
    <p:extLst>
      <p:ext uri="{BB962C8B-B14F-4D97-AF65-F5344CB8AC3E}">
        <p14:creationId xmlns:p14="http://schemas.microsoft.com/office/powerpoint/2010/main" val="1768881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err="1" smtClean="0"/>
              <a:t>Caleja</a:t>
            </a:r>
            <a:r>
              <a:rPr lang="fr-BE" dirty="0" smtClean="0"/>
              <a:t> : </a:t>
            </a:r>
            <a:r>
              <a:rPr lang="fr-BE" dirty="0"/>
              <a:t>deux conceptions différentes de l’immersion</a:t>
            </a:r>
          </a:p>
        </p:txBody>
      </p:sp>
      <p:sp>
        <p:nvSpPr>
          <p:cNvPr id="3" name="Espace réservé du contenu 2"/>
          <p:cNvSpPr>
            <a:spLocks noGrp="1"/>
          </p:cNvSpPr>
          <p:nvPr>
            <p:ph idx="1"/>
          </p:nvPr>
        </p:nvSpPr>
        <p:spPr/>
        <p:txBody>
          <a:bodyPr>
            <a:normAutofit fontScale="92500"/>
          </a:bodyPr>
          <a:lstStyle/>
          <a:p>
            <a:r>
              <a:rPr lang="fr-BE" dirty="0" smtClean="0"/>
              <a:t>1. l’immersion </a:t>
            </a:r>
            <a:r>
              <a:rPr lang="fr-BE" dirty="0"/>
              <a:t>« par absorption </a:t>
            </a:r>
            <a:r>
              <a:rPr lang="fr-BE" dirty="0" smtClean="0"/>
              <a:t>»</a:t>
            </a:r>
          </a:p>
          <a:p>
            <a:pPr marL="457200" lvl="1" indent="0">
              <a:buNone/>
            </a:pPr>
            <a:r>
              <a:rPr lang="fr-BE" dirty="0"/>
              <a:t>le récepteur, lorsque les </a:t>
            </a:r>
            <a:r>
              <a:rPr lang="fr-BE" i="1" dirty="0"/>
              <a:t>conditions adéquates</a:t>
            </a:r>
            <a:r>
              <a:rPr lang="fr-BE" dirty="0"/>
              <a:t> sont réunies, est absorbé par l’action qu’il réalise au point d’être projeté au sein de l’univers </a:t>
            </a:r>
            <a:r>
              <a:rPr lang="fr-BE" dirty="0" smtClean="0"/>
              <a:t>fictionnel</a:t>
            </a:r>
          </a:p>
          <a:p>
            <a:pPr marL="457200" lvl="1" indent="0">
              <a:buNone/>
            </a:pPr>
            <a:endParaRPr lang="fr-BE" dirty="0"/>
          </a:p>
          <a:p>
            <a:pPr marL="457200" lvl="1" indent="0">
              <a:buNone/>
            </a:pPr>
            <a:r>
              <a:rPr lang="fr-BE" dirty="0" smtClean="0"/>
              <a:t>// Flow : </a:t>
            </a:r>
            <a:r>
              <a:rPr lang="fr-BE" dirty="0"/>
              <a:t>cet état se caractérise par « une concentration intense », « une perte de conscience de soi réflexive », « un sentiment de contrôle sur l’activité » en cours, ainsi que par  « la satisfaction » dans l’accomplissement de cette </a:t>
            </a:r>
            <a:r>
              <a:rPr lang="fr-BE" dirty="0" smtClean="0"/>
              <a:t>activité (</a:t>
            </a:r>
            <a:r>
              <a:rPr lang="fr-BE" dirty="0" err="1"/>
              <a:t>Csíkszentmihályi</a:t>
            </a:r>
            <a:r>
              <a:rPr lang="fr-BE" dirty="0"/>
              <a:t> </a:t>
            </a:r>
            <a:r>
              <a:rPr lang="fr-BE" dirty="0" smtClean="0"/>
              <a:t>1990)</a:t>
            </a:r>
            <a:endParaRPr lang="fr-BE" dirty="0"/>
          </a:p>
          <a:p>
            <a:endParaRPr lang="fr-BE" dirty="0" smtClean="0"/>
          </a:p>
          <a:p>
            <a:pPr marL="457200" lvl="1" indent="0">
              <a:buNone/>
            </a:pPr>
            <a:endParaRPr lang="fr-BE" dirty="0"/>
          </a:p>
        </p:txBody>
      </p:sp>
    </p:spTree>
    <p:extLst>
      <p:ext uri="{BB962C8B-B14F-4D97-AF65-F5344CB8AC3E}">
        <p14:creationId xmlns:p14="http://schemas.microsoft.com/office/powerpoint/2010/main" val="4258096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Immersion et flow</a:t>
            </a:r>
            <a:endParaRPr lang="fr-BE" dirty="0"/>
          </a:p>
        </p:txBody>
      </p:sp>
      <p:sp>
        <p:nvSpPr>
          <p:cNvPr id="3" name="Espace réservé du contenu 2"/>
          <p:cNvSpPr>
            <a:spLocks noGrp="1"/>
          </p:cNvSpPr>
          <p:nvPr>
            <p:ph idx="1"/>
          </p:nvPr>
        </p:nvSpPr>
        <p:spPr/>
        <p:txBody>
          <a:bodyPr>
            <a:normAutofit lnSpcReduction="10000"/>
          </a:bodyPr>
          <a:lstStyle/>
          <a:p>
            <a:pPr marL="0" indent="0">
              <a:buNone/>
            </a:pPr>
            <a:r>
              <a:rPr lang="fr-BE" dirty="0"/>
              <a:t>La définition du </a:t>
            </a:r>
            <a:r>
              <a:rPr lang="fr-BE" i="1" dirty="0"/>
              <a:t>flow</a:t>
            </a:r>
            <a:r>
              <a:rPr lang="fr-BE" dirty="0"/>
              <a:t> comme « a </a:t>
            </a:r>
            <a:r>
              <a:rPr lang="fr-BE" dirty="0" err="1"/>
              <a:t>particular</a:t>
            </a:r>
            <a:r>
              <a:rPr lang="fr-BE" dirty="0"/>
              <a:t> </a:t>
            </a:r>
            <a:r>
              <a:rPr lang="fr-BE" dirty="0" err="1"/>
              <a:t>successful</a:t>
            </a:r>
            <a:r>
              <a:rPr lang="fr-BE" dirty="0"/>
              <a:t> balance of the </a:t>
            </a:r>
            <a:r>
              <a:rPr lang="fr-BE" dirty="0" err="1"/>
              <a:t>perceived</a:t>
            </a:r>
            <a:r>
              <a:rPr lang="fr-BE" dirty="0"/>
              <a:t> </a:t>
            </a:r>
            <a:r>
              <a:rPr lang="fr-BE" dirty="0" err="1"/>
              <a:t>level</a:t>
            </a:r>
            <a:r>
              <a:rPr lang="fr-BE" dirty="0"/>
              <a:t> of challenge and the </a:t>
            </a:r>
            <a:r>
              <a:rPr lang="fr-BE" dirty="0" err="1"/>
              <a:t>skills</a:t>
            </a:r>
            <a:r>
              <a:rPr lang="fr-BE" dirty="0"/>
              <a:t> of the </a:t>
            </a:r>
            <a:r>
              <a:rPr lang="fr-BE" dirty="0" err="1"/>
              <a:t>person</a:t>
            </a:r>
            <a:r>
              <a:rPr lang="fr-BE" dirty="0"/>
              <a:t> » (</a:t>
            </a:r>
            <a:r>
              <a:rPr lang="fr-BE" dirty="0" err="1"/>
              <a:t>Ermi</a:t>
            </a:r>
            <a:r>
              <a:rPr lang="fr-BE" dirty="0"/>
              <a:t> et </a:t>
            </a:r>
            <a:r>
              <a:rPr lang="fr-BE" dirty="0" err="1"/>
              <a:t>Mäyrä</a:t>
            </a:r>
            <a:r>
              <a:rPr lang="fr-BE" dirty="0"/>
              <a:t>, 2005 : 2 ; paraphrasant </a:t>
            </a:r>
            <a:r>
              <a:rPr lang="fr-BE" dirty="0" err="1"/>
              <a:t>Csíkszentmihályi</a:t>
            </a:r>
            <a:r>
              <a:rPr lang="fr-BE" dirty="0"/>
              <a:t>, 1991) se rapproche ainsi de la conception du </a:t>
            </a:r>
            <a:r>
              <a:rPr lang="fr-BE" i="1" dirty="0" err="1"/>
              <a:t>gameplay</a:t>
            </a:r>
            <a:r>
              <a:rPr lang="fr-BE" dirty="0"/>
              <a:t> (« the </a:t>
            </a:r>
            <a:r>
              <a:rPr lang="fr-BE" dirty="0" err="1"/>
              <a:t>combination</a:t>
            </a:r>
            <a:r>
              <a:rPr lang="fr-BE" dirty="0"/>
              <a:t> of pace and cognitive effort </a:t>
            </a:r>
            <a:r>
              <a:rPr lang="fr-BE" dirty="0" err="1"/>
              <a:t>required</a:t>
            </a:r>
            <a:r>
              <a:rPr lang="fr-BE" dirty="0"/>
              <a:t> by the </a:t>
            </a:r>
            <a:r>
              <a:rPr lang="fr-BE" dirty="0" err="1"/>
              <a:t>game</a:t>
            </a:r>
            <a:r>
              <a:rPr lang="fr-BE" dirty="0"/>
              <a:t> ») par Crawford (1984) ; cette proximité du </a:t>
            </a:r>
            <a:r>
              <a:rPr lang="fr-BE" i="1" dirty="0"/>
              <a:t>flow</a:t>
            </a:r>
            <a:r>
              <a:rPr lang="fr-BE" dirty="0"/>
              <a:t> avec l’expérience ludique a abondamment nourri les théories de </a:t>
            </a:r>
            <a:r>
              <a:rPr lang="fr-BE" dirty="0" smtClean="0"/>
              <a:t>l’immersion.</a:t>
            </a:r>
            <a:endParaRPr lang="fr-BE" dirty="0"/>
          </a:p>
        </p:txBody>
      </p:sp>
    </p:spTree>
    <p:extLst>
      <p:ext uri="{BB962C8B-B14F-4D97-AF65-F5344CB8AC3E}">
        <p14:creationId xmlns:p14="http://schemas.microsoft.com/office/powerpoint/2010/main" val="3320345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err="1" smtClean="0"/>
              <a:t>Caleja</a:t>
            </a:r>
            <a:r>
              <a:rPr lang="fr-BE" dirty="0" smtClean="0"/>
              <a:t> : deux conceptions différentes de l’immersion</a:t>
            </a:r>
            <a:endParaRPr lang="fr-BE" dirty="0"/>
          </a:p>
        </p:txBody>
      </p:sp>
      <p:sp>
        <p:nvSpPr>
          <p:cNvPr id="3" name="Espace réservé du contenu 2"/>
          <p:cNvSpPr>
            <a:spLocks noGrp="1"/>
          </p:cNvSpPr>
          <p:nvPr>
            <p:ph idx="1"/>
          </p:nvPr>
        </p:nvSpPr>
        <p:spPr/>
        <p:txBody>
          <a:bodyPr>
            <a:normAutofit lnSpcReduction="10000"/>
          </a:bodyPr>
          <a:lstStyle/>
          <a:p>
            <a:r>
              <a:rPr lang="fr-BE" dirty="0" smtClean="0"/>
              <a:t>2. </a:t>
            </a:r>
            <a:r>
              <a:rPr lang="fr-BE" dirty="0"/>
              <a:t>L</a:t>
            </a:r>
            <a:r>
              <a:rPr lang="fr-BE" dirty="0" smtClean="0"/>
              <a:t>’immersion « par transport »</a:t>
            </a:r>
          </a:p>
          <a:p>
            <a:pPr marL="457200" lvl="1" indent="0">
              <a:buNone/>
            </a:pPr>
            <a:r>
              <a:rPr lang="fr-BE" dirty="0" smtClean="0"/>
              <a:t>Elle </a:t>
            </a:r>
            <a:r>
              <a:rPr lang="fr-BE" dirty="0"/>
              <a:t>désigne le fait d’être ancré physiquement (notamment par le biais d’un avatar) dans un univers virtuel, que le joueur peut dès lors explorer, voire </a:t>
            </a:r>
            <a:r>
              <a:rPr lang="fr-BE" i="1" dirty="0" smtClean="0"/>
              <a:t>habiter</a:t>
            </a:r>
          </a:p>
          <a:p>
            <a:pPr marL="457200" lvl="1" indent="0">
              <a:buNone/>
            </a:pPr>
            <a:endParaRPr lang="fr-BE" i="1" dirty="0"/>
          </a:p>
          <a:p>
            <a:pPr marL="457200" lvl="1" indent="0">
              <a:buNone/>
            </a:pPr>
            <a:r>
              <a:rPr lang="fr-BE" dirty="0"/>
              <a:t>L’immersion par transport ne concerne donc pas le jeu vidéo </a:t>
            </a:r>
            <a:r>
              <a:rPr lang="fr-BE" i="1" dirty="0"/>
              <a:t>stricto sensu</a:t>
            </a:r>
            <a:r>
              <a:rPr lang="fr-BE" dirty="0"/>
              <a:t>, mais bien les environnements virtuels – excluant ainsi les jeux ne proposant pas d’environnement navigable</a:t>
            </a:r>
          </a:p>
        </p:txBody>
      </p:sp>
    </p:spTree>
    <p:extLst>
      <p:ext uri="{BB962C8B-B14F-4D97-AF65-F5344CB8AC3E}">
        <p14:creationId xmlns:p14="http://schemas.microsoft.com/office/powerpoint/2010/main" val="3026091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Plan</a:t>
            </a:r>
            <a:endParaRPr lang="fr-BE" dirty="0"/>
          </a:p>
        </p:txBody>
      </p:sp>
      <p:sp>
        <p:nvSpPr>
          <p:cNvPr id="3" name="Espace réservé du contenu 2"/>
          <p:cNvSpPr>
            <a:spLocks noGrp="1"/>
          </p:cNvSpPr>
          <p:nvPr>
            <p:ph idx="1"/>
          </p:nvPr>
        </p:nvSpPr>
        <p:spPr/>
        <p:txBody>
          <a:bodyPr/>
          <a:lstStyle/>
          <a:p>
            <a:r>
              <a:rPr lang="fr-BE" dirty="0" smtClean="0"/>
              <a:t>Introduction : les </a:t>
            </a:r>
            <a:r>
              <a:rPr lang="fr-BE" dirty="0" err="1" smtClean="0"/>
              <a:t>game</a:t>
            </a:r>
            <a:r>
              <a:rPr lang="fr-BE" dirty="0" smtClean="0"/>
              <a:t> </a:t>
            </a:r>
            <a:r>
              <a:rPr lang="fr-BE" dirty="0" err="1" smtClean="0"/>
              <a:t>studies</a:t>
            </a:r>
            <a:r>
              <a:rPr lang="fr-BE" dirty="0" smtClean="0"/>
              <a:t> à l’</a:t>
            </a:r>
            <a:r>
              <a:rPr lang="fr-BE" dirty="0" err="1" smtClean="0"/>
              <a:t>ULiège</a:t>
            </a:r>
            <a:endParaRPr lang="fr-BE" dirty="0" smtClean="0"/>
          </a:p>
          <a:p>
            <a:r>
              <a:rPr lang="fr-BE" dirty="0" smtClean="0"/>
              <a:t>La </a:t>
            </a:r>
            <a:r>
              <a:rPr lang="fr-BE" dirty="0" err="1" smtClean="0"/>
              <a:t>gamification</a:t>
            </a:r>
            <a:endParaRPr lang="fr-BE" dirty="0" smtClean="0"/>
          </a:p>
          <a:p>
            <a:r>
              <a:rPr lang="fr-BE" dirty="0" smtClean="0"/>
              <a:t>L’immersion</a:t>
            </a:r>
          </a:p>
          <a:p>
            <a:r>
              <a:rPr lang="fr-BE" dirty="0" smtClean="0"/>
              <a:t>La narration au sein des </a:t>
            </a:r>
            <a:r>
              <a:rPr lang="fr-BE" dirty="0" smtClean="0"/>
              <a:t>jeux (</a:t>
            </a:r>
            <a:r>
              <a:rPr lang="fr-BE" dirty="0" err="1" smtClean="0"/>
              <a:t>ppt</a:t>
            </a:r>
            <a:r>
              <a:rPr lang="fr-BE" dirty="0" smtClean="0"/>
              <a:t> annexe pas projeté)</a:t>
            </a:r>
            <a:endParaRPr lang="fr-BE" dirty="0" smtClean="0"/>
          </a:p>
          <a:p>
            <a:pPr marL="0" indent="0">
              <a:buNone/>
            </a:pPr>
            <a:endParaRPr lang="fr-BE" dirty="0"/>
          </a:p>
        </p:txBody>
      </p:sp>
    </p:spTree>
    <p:extLst>
      <p:ext uri="{BB962C8B-B14F-4D97-AF65-F5344CB8AC3E}">
        <p14:creationId xmlns:p14="http://schemas.microsoft.com/office/powerpoint/2010/main" val="3425655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Obsessions de la recherche</a:t>
            </a:r>
            <a:endParaRPr lang="fr-BE" dirty="0"/>
          </a:p>
        </p:txBody>
      </p:sp>
      <p:sp>
        <p:nvSpPr>
          <p:cNvPr id="3" name="Espace réservé du contenu 2"/>
          <p:cNvSpPr>
            <a:spLocks noGrp="1"/>
          </p:cNvSpPr>
          <p:nvPr>
            <p:ph idx="1"/>
          </p:nvPr>
        </p:nvSpPr>
        <p:spPr/>
        <p:txBody>
          <a:bodyPr/>
          <a:lstStyle/>
          <a:p>
            <a:r>
              <a:rPr lang="fr-BE" dirty="0"/>
              <a:t>Définir plusieurs degrés </a:t>
            </a:r>
            <a:r>
              <a:rPr lang="fr-BE" dirty="0" smtClean="0"/>
              <a:t>d’immersion (ce qui fait obstacle ou la favorise)</a:t>
            </a:r>
          </a:p>
          <a:p>
            <a:endParaRPr lang="fr-BE" dirty="0"/>
          </a:p>
          <a:p>
            <a:r>
              <a:rPr lang="fr-BE" dirty="0" smtClean="0"/>
              <a:t>Proposer une typologie des différents types d’immersion</a:t>
            </a:r>
          </a:p>
          <a:p>
            <a:endParaRPr lang="fr-BE" dirty="0"/>
          </a:p>
          <a:p>
            <a:endParaRPr lang="fr-BE" dirty="0"/>
          </a:p>
        </p:txBody>
      </p:sp>
    </p:spTree>
    <p:extLst>
      <p:ext uri="{BB962C8B-B14F-4D97-AF65-F5344CB8AC3E}">
        <p14:creationId xmlns:p14="http://schemas.microsoft.com/office/powerpoint/2010/main" val="501124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Brown et Cairns (2004)</a:t>
            </a:r>
            <a:endParaRPr lang="fr-BE" dirty="0"/>
          </a:p>
        </p:txBody>
      </p:sp>
      <p:sp>
        <p:nvSpPr>
          <p:cNvPr id="3" name="Espace réservé du contenu 2"/>
          <p:cNvSpPr>
            <a:spLocks noGrp="1"/>
          </p:cNvSpPr>
          <p:nvPr>
            <p:ph idx="1"/>
          </p:nvPr>
        </p:nvSpPr>
        <p:spPr/>
        <p:txBody>
          <a:bodyPr>
            <a:normAutofit fontScale="92500" lnSpcReduction="10000"/>
          </a:bodyPr>
          <a:lstStyle/>
          <a:p>
            <a:r>
              <a:rPr lang="fr-BE" dirty="0" smtClean="0"/>
              <a:t>Engagement</a:t>
            </a:r>
          </a:p>
          <a:p>
            <a:r>
              <a:rPr lang="fr-BE" dirty="0" err="1" smtClean="0"/>
              <a:t>Engrossment</a:t>
            </a:r>
            <a:r>
              <a:rPr lang="fr-BE" dirty="0" smtClean="0"/>
              <a:t> (</a:t>
            </a:r>
            <a:r>
              <a:rPr lang="en-US" dirty="0"/>
              <a:t>the state of being absorbed or </a:t>
            </a:r>
            <a:r>
              <a:rPr lang="en-US" dirty="0" smtClean="0"/>
              <a:t>occupied)</a:t>
            </a:r>
            <a:endParaRPr lang="fr-BE" dirty="0" smtClean="0"/>
          </a:p>
          <a:p>
            <a:r>
              <a:rPr lang="fr-BE" dirty="0" smtClean="0"/>
              <a:t>Total immersion</a:t>
            </a:r>
          </a:p>
          <a:p>
            <a:endParaRPr lang="fr-BE" dirty="0"/>
          </a:p>
          <a:p>
            <a:endParaRPr lang="fr-BE" dirty="0" smtClean="0"/>
          </a:p>
          <a:p>
            <a:r>
              <a:rPr lang="fr-BE" dirty="0" smtClean="0"/>
              <a:t>Critique principale : ne prend pas en compte le caractère multidimensionnel de l’expérience immersive</a:t>
            </a:r>
            <a:endParaRPr lang="fr-BE" dirty="0"/>
          </a:p>
        </p:txBody>
      </p:sp>
      <p:sp>
        <p:nvSpPr>
          <p:cNvPr id="4" name="ZoneTexte 3"/>
          <p:cNvSpPr txBox="1"/>
          <p:nvPr/>
        </p:nvSpPr>
        <p:spPr>
          <a:xfrm>
            <a:off x="3131840" y="5589240"/>
            <a:ext cx="5688632" cy="1169551"/>
          </a:xfrm>
          <a:prstGeom prst="rect">
            <a:avLst/>
          </a:prstGeom>
          <a:noFill/>
        </p:spPr>
        <p:txBody>
          <a:bodyPr wrap="square" rtlCol="0">
            <a:spAutoFit/>
          </a:bodyPr>
          <a:lstStyle/>
          <a:p>
            <a:r>
              <a:rPr lang="en-US" sz="1400" dirty="0"/>
              <a:t>Brown E. et Cairns P. (2004), « A Grounded Investigation of Game Immersion », in </a:t>
            </a:r>
            <a:r>
              <a:rPr lang="en-US" sz="1400" i="1" dirty="0"/>
              <a:t>Proceeding of CHI '04 Extended Abstracts on Human Factors in Computing Systems</a:t>
            </a:r>
            <a:r>
              <a:rPr lang="en-US" sz="1400" dirty="0"/>
              <a:t>, New York, ACM Publications, pp. 1297-1300 [</a:t>
            </a:r>
            <a:r>
              <a:rPr lang="en-US" sz="1400" dirty="0" err="1"/>
              <a:t>en</a:t>
            </a:r>
            <a:r>
              <a:rPr lang="en-US" sz="1400" dirty="0"/>
              <a:t> </a:t>
            </a:r>
            <a:r>
              <a:rPr lang="en-US" sz="1400" dirty="0" err="1"/>
              <a:t>ligne</a:t>
            </a:r>
            <a:r>
              <a:rPr lang="en-US" sz="1400" dirty="0"/>
              <a:t>]. </a:t>
            </a:r>
            <a:r>
              <a:rPr lang="fr-BE" sz="1400" dirty="0"/>
              <a:t>URL :</a:t>
            </a:r>
            <a:r>
              <a:rPr lang="fr-BE" sz="1400" u="sng" dirty="0">
                <a:hlinkClick r:id="rId2"/>
              </a:rPr>
              <a:t> https://www-users.cs.york.ac.uk/~pcairns/papers/Immersion.pdf</a:t>
            </a:r>
            <a:endParaRPr lang="fr-BE" sz="1400" dirty="0"/>
          </a:p>
        </p:txBody>
      </p:sp>
    </p:spTree>
    <p:extLst>
      <p:ext uri="{BB962C8B-B14F-4D97-AF65-F5344CB8AC3E}">
        <p14:creationId xmlns:p14="http://schemas.microsoft.com/office/powerpoint/2010/main" val="2067245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Ermi</a:t>
            </a:r>
            <a:r>
              <a:rPr lang="fr-BE" dirty="0" smtClean="0"/>
              <a:t> et </a:t>
            </a:r>
            <a:r>
              <a:rPr lang="fr-BE" dirty="0" err="1" smtClean="0"/>
              <a:t>Mäyrä</a:t>
            </a:r>
            <a:r>
              <a:rPr lang="fr-BE" dirty="0" smtClean="0"/>
              <a:t> (2005)</a:t>
            </a:r>
            <a:endParaRPr lang="fr-BE" dirty="0"/>
          </a:p>
        </p:txBody>
      </p:sp>
      <p:sp>
        <p:nvSpPr>
          <p:cNvPr id="3" name="Espace réservé du contenu 2"/>
          <p:cNvSpPr>
            <a:spLocks noGrp="1"/>
          </p:cNvSpPr>
          <p:nvPr>
            <p:ph idx="1"/>
          </p:nvPr>
        </p:nvSpPr>
        <p:spPr/>
        <p:txBody>
          <a:bodyPr/>
          <a:lstStyle/>
          <a:p>
            <a:r>
              <a:rPr lang="fr-BE" i="1" dirty="0" err="1"/>
              <a:t>sensory</a:t>
            </a:r>
            <a:r>
              <a:rPr lang="fr-BE" i="1" dirty="0"/>
              <a:t> immersion </a:t>
            </a:r>
            <a:r>
              <a:rPr lang="fr-BE" dirty="0"/>
              <a:t>(« liée à l’exécution audiovisuelle du jeu </a:t>
            </a:r>
            <a:r>
              <a:rPr lang="fr-BE" dirty="0" smtClean="0"/>
              <a:t>»)</a:t>
            </a:r>
          </a:p>
          <a:p>
            <a:r>
              <a:rPr lang="fr-BE" i="1" dirty="0" smtClean="0"/>
              <a:t>challenge-</a:t>
            </a:r>
            <a:r>
              <a:rPr lang="fr-BE" i="1" dirty="0" err="1" smtClean="0"/>
              <a:t>based</a:t>
            </a:r>
            <a:r>
              <a:rPr lang="fr-BE" dirty="0" smtClean="0"/>
              <a:t> </a:t>
            </a:r>
            <a:r>
              <a:rPr lang="fr-BE" dirty="0"/>
              <a:t>(qui est atteinte par un « équilibre satisfaisant entre les épreuves et les capacités » du joueur</a:t>
            </a:r>
            <a:r>
              <a:rPr lang="fr-BE" dirty="0" smtClean="0"/>
              <a:t>)</a:t>
            </a:r>
          </a:p>
          <a:p>
            <a:r>
              <a:rPr lang="fr-BE" i="1" dirty="0" smtClean="0"/>
              <a:t>imaginative </a:t>
            </a:r>
            <a:r>
              <a:rPr lang="fr-BE" i="1" dirty="0"/>
              <a:t>immersion</a:t>
            </a:r>
            <a:r>
              <a:rPr lang="fr-BE" dirty="0"/>
              <a:t> (qui correspond à « l’absorption dans le récit et l’univers du jeu » ou « l’identification à un personnage »)</a:t>
            </a:r>
          </a:p>
        </p:txBody>
      </p:sp>
      <p:sp>
        <p:nvSpPr>
          <p:cNvPr id="4" name="ZoneTexte 3"/>
          <p:cNvSpPr txBox="1"/>
          <p:nvPr/>
        </p:nvSpPr>
        <p:spPr>
          <a:xfrm>
            <a:off x="3080082" y="5688136"/>
            <a:ext cx="5688632" cy="1169551"/>
          </a:xfrm>
          <a:prstGeom prst="rect">
            <a:avLst/>
          </a:prstGeom>
          <a:noFill/>
        </p:spPr>
        <p:txBody>
          <a:bodyPr wrap="square" rtlCol="0">
            <a:spAutoFit/>
          </a:bodyPr>
          <a:lstStyle/>
          <a:p>
            <a:r>
              <a:rPr lang="en-US" sz="1400" dirty="0" err="1"/>
              <a:t>Ermi</a:t>
            </a:r>
            <a:r>
              <a:rPr lang="en-US" sz="1400" dirty="0"/>
              <a:t> L. et </a:t>
            </a:r>
            <a:r>
              <a:rPr lang="en-US" sz="1400" dirty="0" err="1"/>
              <a:t>Mäyrä</a:t>
            </a:r>
            <a:r>
              <a:rPr lang="en-US" sz="1400" dirty="0"/>
              <a:t> F. (2005), « Fundamental Components of the Gameplay Experience: </a:t>
            </a:r>
            <a:r>
              <a:rPr lang="en-US" sz="1400" dirty="0" err="1"/>
              <a:t>Analysing</a:t>
            </a:r>
            <a:r>
              <a:rPr lang="en-US" sz="1400" dirty="0"/>
              <a:t> Immersion », in </a:t>
            </a:r>
            <a:r>
              <a:rPr lang="en-US" sz="1400" i="1" dirty="0"/>
              <a:t>Proceedings of the 2005 </a:t>
            </a:r>
            <a:r>
              <a:rPr lang="en-US" sz="1400" i="1" dirty="0" err="1"/>
              <a:t>DiGRA</a:t>
            </a:r>
            <a:r>
              <a:rPr lang="en-US" sz="1400" i="1" dirty="0"/>
              <a:t> International Conference: Changing Views: Worlds in Play</a:t>
            </a:r>
            <a:r>
              <a:rPr lang="en-US" sz="1400" dirty="0"/>
              <a:t>, Vancouver [</a:t>
            </a:r>
            <a:r>
              <a:rPr lang="en-US" sz="1400" dirty="0" err="1"/>
              <a:t>en</a:t>
            </a:r>
            <a:r>
              <a:rPr lang="en-US" sz="1400" dirty="0"/>
              <a:t> </a:t>
            </a:r>
            <a:r>
              <a:rPr lang="en-US" sz="1400" dirty="0" err="1"/>
              <a:t>ligne</a:t>
            </a:r>
            <a:r>
              <a:rPr lang="en-US" sz="1400" dirty="0"/>
              <a:t>]. </a:t>
            </a:r>
            <a:r>
              <a:rPr lang="fr-BE" sz="1400" dirty="0"/>
              <a:t>URL :</a:t>
            </a:r>
            <a:r>
              <a:rPr lang="fr-BE" sz="1400" u="sng" dirty="0">
                <a:hlinkClick r:id="rId2"/>
              </a:rPr>
              <a:t> http://www.digra.org/wp-content/uploads/digital-library/06276.41516.pdf</a:t>
            </a:r>
            <a:endParaRPr lang="fr-BE" sz="1400" dirty="0"/>
          </a:p>
        </p:txBody>
      </p:sp>
    </p:spTree>
    <p:extLst>
      <p:ext uri="{BB962C8B-B14F-4D97-AF65-F5344CB8AC3E}">
        <p14:creationId xmlns:p14="http://schemas.microsoft.com/office/powerpoint/2010/main" val="3542884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Arsenault et Picard (2008)</a:t>
            </a:r>
            <a:endParaRPr lang="fr-BE" dirty="0"/>
          </a:p>
        </p:txBody>
      </p:sp>
      <p:sp>
        <p:nvSpPr>
          <p:cNvPr id="3" name="Espace réservé du contenu 2"/>
          <p:cNvSpPr>
            <a:spLocks noGrp="1"/>
          </p:cNvSpPr>
          <p:nvPr>
            <p:ph idx="1"/>
          </p:nvPr>
        </p:nvSpPr>
        <p:spPr/>
        <p:txBody>
          <a:bodyPr/>
          <a:lstStyle/>
          <a:p>
            <a:r>
              <a:rPr lang="fr-BE" dirty="0" smtClean="0"/>
              <a:t>Immersion sensorielle</a:t>
            </a:r>
          </a:p>
          <a:p>
            <a:r>
              <a:rPr lang="fr-BE" dirty="0" smtClean="0"/>
              <a:t>Immersion fictionnelle</a:t>
            </a:r>
          </a:p>
          <a:p>
            <a:r>
              <a:rPr lang="fr-BE" dirty="0" smtClean="0"/>
              <a:t>Immersion systémique</a:t>
            </a:r>
          </a:p>
          <a:p>
            <a:pPr marL="0" indent="0">
              <a:buNone/>
            </a:pPr>
            <a:endParaRPr lang="fr-BE" dirty="0"/>
          </a:p>
          <a:p>
            <a:pPr marL="0" indent="0">
              <a:buNone/>
            </a:pPr>
            <a:r>
              <a:rPr lang="fr-BE" dirty="0" smtClean="0"/>
              <a:t>+ sous-types des différentes formes</a:t>
            </a:r>
            <a:endParaRPr lang="fr-BE" dirty="0"/>
          </a:p>
        </p:txBody>
      </p:sp>
      <p:sp>
        <p:nvSpPr>
          <p:cNvPr id="4" name="ZoneTexte 3"/>
          <p:cNvSpPr txBox="1"/>
          <p:nvPr/>
        </p:nvSpPr>
        <p:spPr>
          <a:xfrm>
            <a:off x="3635896" y="5445224"/>
            <a:ext cx="5184576" cy="954107"/>
          </a:xfrm>
          <a:prstGeom prst="rect">
            <a:avLst/>
          </a:prstGeom>
          <a:noFill/>
        </p:spPr>
        <p:txBody>
          <a:bodyPr wrap="square" rtlCol="0">
            <a:spAutoFit/>
          </a:bodyPr>
          <a:lstStyle/>
          <a:p>
            <a:r>
              <a:rPr lang="fr-BE" sz="1400" dirty="0"/>
              <a:t>Arsenault D. et Picard M. (2008), « Le jeu vidéo entre dépendance et plaisir immersif : les trois formes d’immersion </a:t>
            </a:r>
            <a:r>
              <a:rPr lang="fr-BE" sz="1400" dirty="0" err="1"/>
              <a:t>vidéoludique</a:t>
            </a:r>
            <a:r>
              <a:rPr lang="fr-BE" sz="1400" dirty="0"/>
              <a:t> », Actes du colloque Homo </a:t>
            </a:r>
            <a:r>
              <a:rPr lang="fr-BE" sz="1400" dirty="0" err="1"/>
              <a:t>Ludens</a:t>
            </a:r>
            <a:r>
              <a:rPr lang="fr-BE" sz="1400" dirty="0"/>
              <a:t> </a:t>
            </a:r>
            <a:r>
              <a:rPr lang="fr-BE" sz="1400" i="1" dirty="0"/>
              <a:t>Le jeu vidéo : un phénomène social massivement pratiqué</a:t>
            </a:r>
            <a:r>
              <a:rPr lang="fr-BE" sz="1400" dirty="0"/>
              <a:t>, 75</a:t>
            </a:r>
            <a:r>
              <a:rPr lang="fr-BE" sz="1400" baseline="30000" dirty="0"/>
              <a:t>ème</a:t>
            </a:r>
            <a:r>
              <a:rPr lang="fr-BE" sz="1400" dirty="0"/>
              <a:t> Congrès de l’ACFAS, Québec.</a:t>
            </a:r>
          </a:p>
        </p:txBody>
      </p:sp>
    </p:spTree>
    <p:extLst>
      <p:ext uri="{BB962C8B-B14F-4D97-AF65-F5344CB8AC3E}">
        <p14:creationId xmlns:p14="http://schemas.microsoft.com/office/powerpoint/2010/main" val="441548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Adams (2004)</a:t>
            </a:r>
            <a:endParaRPr lang="fr-BE" dirty="0"/>
          </a:p>
        </p:txBody>
      </p:sp>
      <p:sp>
        <p:nvSpPr>
          <p:cNvPr id="3" name="Espace réservé du contenu 2"/>
          <p:cNvSpPr>
            <a:spLocks noGrp="1"/>
          </p:cNvSpPr>
          <p:nvPr>
            <p:ph idx="1"/>
          </p:nvPr>
        </p:nvSpPr>
        <p:spPr/>
        <p:txBody>
          <a:bodyPr/>
          <a:lstStyle/>
          <a:p>
            <a:r>
              <a:rPr lang="fr-BE" dirty="0" smtClean="0"/>
              <a:t>Immersion narrative (liée aux personnages et à la narration)</a:t>
            </a:r>
          </a:p>
          <a:p>
            <a:r>
              <a:rPr lang="fr-BE" dirty="0" smtClean="0"/>
              <a:t>Immersion tactique (liée à la dimension sensorielle et motrice du jeu)</a:t>
            </a:r>
          </a:p>
          <a:p>
            <a:r>
              <a:rPr lang="fr-BE" dirty="0" smtClean="0"/>
              <a:t>Immersion stratégique</a:t>
            </a:r>
            <a:endParaRPr lang="fr-BE" dirty="0"/>
          </a:p>
        </p:txBody>
      </p:sp>
      <p:sp>
        <p:nvSpPr>
          <p:cNvPr id="4" name="ZoneTexte 3"/>
          <p:cNvSpPr txBox="1"/>
          <p:nvPr/>
        </p:nvSpPr>
        <p:spPr>
          <a:xfrm>
            <a:off x="3131840" y="4986173"/>
            <a:ext cx="5256584" cy="954107"/>
          </a:xfrm>
          <a:prstGeom prst="rect">
            <a:avLst/>
          </a:prstGeom>
          <a:noFill/>
        </p:spPr>
        <p:txBody>
          <a:bodyPr wrap="square" rtlCol="0">
            <a:spAutoFit/>
          </a:bodyPr>
          <a:lstStyle/>
          <a:p>
            <a:r>
              <a:rPr lang="en-US" sz="1400" dirty="0"/>
              <a:t>Adams E. (2004), « The Designer's Notebook: Postmodernism and the Three Types of Immersion », </a:t>
            </a:r>
            <a:r>
              <a:rPr lang="en-US" sz="1400" dirty="0" err="1"/>
              <a:t>dans</a:t>
            </a:r>
            <a:r>
              <a:rPr lang="en-US" sz="1400" dirty="0"/>
              <a:t> </a:t>
            </a:r>
            <a:r>
              <a:rPr lang="en-US" sz="1400" dirty="0" err="1"/>
              <a:t>Gamasutra</a:t>
            </a:r>
            <a:r>
              <a:rPr lang="en-US" sz="1400" dirty="0"/>
              <a:t> [</a:t>
            </a:r>
            <a:r>
              <a:rPr lang="en-US" sz="1400" dirty="0" err="1"/>
              <a:t>en</a:t>
            </a:r>
            <a:r>
              <a:rPr lang="en-US" sz="1400" dirty="0"/>
              <a:t> </a:t>
            </a:r>
            <a:r>
              <a:rPr lang="en-US" sz="1400" dirty="0" err="1"/>
              <a:t>ligne</a:t>
            </a:r>
            <a:r>
              <a:rPr lang="en-US" sz="1400" dirty="0"/>
              <a:t>]. </a:t>
            </a:r>
            <a:r>
              <a:rPr lang="fr-BE" sz="1400" dirty="0"/>
              <a:t>URL : </a:t>
            </a:r>
            <a:r>
              <a:rPr lang="fr-BE" sz="1400" u="sng" dirty="0">
                <a:hlinkClick r:id="rId2"/>
              </a:rPr>
              <a:t>http://www.gamasutra.com/view/feature/130531/the_designers_notebook_.php</a:t>
            </a:r>
            <a:endParaRPr lang="fr-BE" sz="1400" dirty="0"/>
          </a:p>
        </p:txBody>
      </p:sp>
    </p:spTree>
    <p:extLst>
      <p:ext uri="{BB962C8B-B14F-4D97-AF65-F5344CB8AC3E}">
        <p14:creationId xmlns:p14="http://schemas.microsoft.com/office/powerpoint/2010/main" val="610635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3" name="Espace réservé du contenu 2"/>
          <p:cNvSpPr>
            <a:spLocks noGrp="1"/>
          </p:cNvSpPr>
          <p:nvPr>
            <p:ph idx="1"/>
          </p:nvPr>
        </p:nvSpPr>
        <p:spPr/>
        <p:txBody>
          <a:bodyPr/>
          <a:lstStyle/>
          <a:p>
            <a:pPr marL="0" indent="0">
              <a:buNone/>
            </a:pPr>
            <a:r>
              <a:rPr lang="fr-BE" dirty="0" smtClean="0">
                <a:sym typeface="Wingdings" panose="05000000000000000000" pitchFamily="2" charset="2"/>
              </a:rPr>
              <a:t> Toutes ces typologies définissent avant tout des variétés d’attitudes ludiques ou des sensations…</a:t>
            </a:r>
          </a:p>
          <a:p>
            <a:pPr marL="0" indent="0">
              <a:buNone/>
            </a:pPr>
            <a:endParaRPr lang="fr-BE" dirty="0" smtClean="0"/>
          </a:p>
          <a:p>
            <a:pPr marL="0" indent="0">
              <a:buNone/>
            </a:pPr>
            <a:r>
              <a:rPr lang="fr-BE" dirty="0" smtClean="0"/>
              <a:t>On ne sait finalement rien sur l’immersion</a:t>
            </a:r>
            <a:endParaRPr lang="fr-BE" dirty="0"/>
          </a:p>
        </p:txBody>
      </p:sp>
    </p:spTree>
    <p:extLst>
      <p:ext uri="{BB962C8B-B14F-4D97-AF65-F5344CB8AC3E}">
        <p14:creationId xmlns:p14="http://schemas.microsoft.com/office/powerpoint/2010/main" val="26595483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Pour compléter la généalogie…</a:t>
            </a:r>
            <a:endParaRPr lang="fr-BE" dirty="0"/>
          </a:p>
        </p:txBody>
      </p:sp>
      <p:sp>
        <p:nvSpPr>
          <p:cNvPr id="3" name="Espace réservé du contenu 2"/>
          <p:cNvSpPr>
            <a:spLocks noGrp="1"/>
          </p:cNvSpPr>
          <p:nvPr>
            <p:ph idx="1"/>
          </p:nvPr>
        </p:nvSpPr>
        <p:spPr/>
        <p:txBody>
          <a:bodyPr/>
          <a:lstStyle/>
          <a:p>
            <a:r>
              <a:rPr lang="fr-BE" dirty="0" smtClean="0"/>
              <a:t>Concept de présence (Slater 2007)</a:t>
            </a:r>
          </a:p>
          <a:p>
            <a:endParaRPr lang="fr-BE" dirty="0"/>
          </a:p>
          <a:p>
            <a:r>
              <a:rPr lang="fr-BE" dirty="0" smtClean="0"/>
              <a:t>Concept d’engagement (Douglas et </a:t>
            </a:r>
            <a:r>
              <a:rPr lang="fr-BE" dirty="0" err="1" smtClean="0"/>
              <a:t>Hargadon</a:t>
            </a:r>
            <a:r>
              <a:rPr lang="fr-BE" dirty="0" smtClean="0"/>
              <a:t> 2000, </a:t>
            </a:r>
            <a:r>
              <a:rPr lang="fr-BE" dirty="0" err="1" smtClean="0"/>
              <a:t>Caïra</a:t>
            </a:r>
            <a:r>
              <a:rPr lang="fr-BE" dirty="0" smtClean="0"/>
              <a:t> 2016)</a:t>
            </a:r>
            <a:endParaRPr lang="fr-BE" dirty="0"/>
          </a:p>
        </p:txBody>
      </p:sp>
    </p:spTree>
    <p:extLst>
      <p:ext uri="{BB962C8B-B14F-4D97-AF65-F5344CB8AC3E}">
        <p14:creationId xmlns:p14="http://schemas.microsoft.com/office/powerpoint/2010/main" val="20358710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Présence</a:t>
            </a:r>
            <a:endParaRPr lang="fr-BE" dirty="0"/>
          </a:p>
        </p:txBody>
      </p:sp>
      <p:sp>
        <p:nvSpPr>
          <p:cNvPr id="3" name="Espace réservé du contenu 2"/>
          <p:cNvSpPr>
            <a:spLocks noGrp="1"/>
          </p:cNvSpPr>
          <p:nvPr>
            <p:ph idx="1"/>
          </p:nvPr>
        </p:nvSpPr>
        <p:spPr/>
        <p:txBody>
          <a:bodyPr/>
          <a:lstStyle/>
          <a:p>
            <a:r>
              <a:rPr lang="fr-BE" dirty="0" err="1" smtClean="0"/>
              <a:t>Téléprésence</a:t>
            </a:r>
            <a:r>
              <a:rPr lang="fr-BE" dirty="0" smtClean="0"/>
              <a:t> : sentiment de présence sur un lieu d’opération à distance</a:t>
            </a:r>
          </a:p>
          <a:p>
            <a:endParaRPr lang="fr-BE" dirty="0"/>
          </a:p>
          <a:p>
            <a:r>
              <a:rPr lang="fr-BE" dirty="0" smtClean="0"/>
              <a:t>Présence virtuelle : sentiment de présence au sein d’un environnement généré informatiquement</a:t>
            </a:r>
          </a:p>
          <a:p>
            <a:endParaRPr lang="fr-BE" dirty="0"/>
          </a:p>
          <a:p>
            <a:pPr marL="0" indent="0">
              <a:buNone/>
            </a:pPr>
            <a:r>
              <a:rPr lang="fr-BE" dirty="0" smtClean="0"/>
              <a:t>== contexte des </a:t>
            </a:r>
            <a:r>
              <a:rPr lang="fr-BE" dirty="0" err="1" smtClean="0"/>
              <a:t>téléopérations</a:t>
            </a:r>
            <a:endParaRPr lang="fr-BE" dirty="0" smtClean="0"/>
          </a:p>
        </p:txBody>
      </p:sp>
    </p:spTree>
    <p:extLst>
      <p:ext uri="{BB962C8B-B14F-4D97-AF65-F5344CB8AC3E}">
        <p14:creationId xmlns:p14="http://schemas.microsoft.com/office/powerpoint/2010/main" val="3403583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Omniprésence de l’immersion</a:t>
            </a:r>
            <a:endParaRPr lang="fr-BE" dirty="0"/>
          </a:p>
        </p:txBody>
      </p:sp>
      <p:sp>
        <p:nvSpPr>
          <p:cNvPr id="3" name="Espace réservé du contenu 2"/>
          <p:cNvSpPr>
            <a:spLocks noGrp="1"/>
          </p:cNvSpPr>
          <p:nvPr>
            <p:ph idx="1"/>
          </p:nvPr>
        </p:nvSpPr>
        <p:spPr>
          <a:xfrm>
            <a:off x="457200" y="2348880"/>
            <a:ext cx="8229600" cy="3777283"/>
          </a:xfrm>
        </p:spPr>
        <p:txBody>
          <a:bodyPr/>
          <a:lstStyle/>
          <a:p>
            <a:r>
              <a:rPr lang="fr-BE" dirty="0" smtClean="0"/>
              <a:t>Expérience très spécifique, pas du tout majoritaire lorsqu’on joue</a:t>
            </a:r>
          </a:p>
          <a:p>
            <a:endParaRPr lang="fr-BE" dirty="0"/>
          </a:p>
          <a:p>
            <a:r>
              <a:rPr lang="fr-BE" dirty="0" smtClean="0"/>
              <a:t>Occulte d’autres formes d’engagement, qualifiées de « faibles », telles que la distanciation critique, les temps de recherche ou d’attente, ou encore l’ennui</a:t>
            </a:r>
            <a:endParaRPr lang="fr-BE" dirty="0"/>
          </a:p>
        </p:txBody>
      </p:sp>
      <p:sp>
        <p:nvSpPr>
          <p:cNvPr id="4" name="ZoneTexte 3"/>
          <p:cNvSpPr txBox="1"/>
          <p:nvPr/>
        </p:nvSpPr>
        <p:spPr>
          <a:xfrm>
            <a:off x="3779912" y="1628800"/>
            <a:ext cx="1512168" cy="523220"/>
          </a:xfrm>
          <a:prstGeom prst="rect">
            <a:avLst/>
          </a:prstGeom>
          <a:noFill/>
        </p:spPr>
        <p:txBody>
          <a:bodyPr wrap="square" rtlCol="0">
            <a:spAutoFit/>
          </a:bodyPr>
          <a:lstStyle/>
          <a:p>
            <a:pPr algn="ctr"/>
            <a:r>
              <a:rPr lang="fr-BE" sz="2800" dirty="0" smtClean="0"/>
              <a:t>MAIS</a:t>
            </a:r>
            <a:endParaRPr lang="fr-BE" dirty="0"/>
          </a:p>
        </p:txBody>
      </p:sp>
    </p:spTree>
    <p:extLst>
      <p:ext uri="{BB962C8B-B14F-4D97-AF65-F5344CB8AC3E}">
        <p14:creationId xmlns:p14="http://schemas.microsoft.com/office/powerpoint/2010/main" val="8198050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Personnage, avatar</a:t>
            </a:r>
            <a:endParaRPr lang="fr-BE" dirty="0"/>
          </a:p>
        </p:txBody>
      </p:sp>
      <p:sp>
        <p:nvSpPr>
          <p:cNvPr id="3" name="Espace réservé du contenu 2"/>
          <p:cNvSpPr>
            <a:spLocks noGrp="1"/>
          </p:cNvSpPr>
          <p:nvPr>
            <p:ph idx="1"/>
          </p:nvPr>
        </p:nvSpPr>
        <p:spPr/>
        <p:txBody>
          <a:bodyPr>
            <a:normAutofit fontScale="92500" lnSpcReduction="10000"/>
          </a:bodyPr>
          <a:lstStyle/>
          <a:p>
            <a:r>
              <a:rPr lang="fr-BE" dirty="0" smtClean="0"/>
              <a:t>Vecteur potentiel de l’immersion</a:t>
            </a:r>
          </a:p>
          <a:p>
            <a:pPr lvl="1"/>
            <a:r>
              <a:rPr lang="fr-BE" dirty="0" smtClean="0"/>
              <a:t>Empathie pour le personnage chez Brown et Cairns</a:t>
            </a:r>
          </a:p>
          <a:p>
            <a:pPr lvl="1"/>
            <a:r>
              <a:rPr lang="fr-BE" dirty="0" smtClean="0"/>
              <a:t>Composante de l’</a:t>
            </a:r>
            <a:r>
              <a:rPr lang="fr-BE" i="1" dirty="0" smtClean="0"/>
              <a:t>imaginative immersion</a:t>
            </a:r>
            <a:r>
              <a:rPr lang="fr-BE" dirty="0" smtClean="0"/>
              <a:t> chez </a:t>
            </a:r>
            <a:r>
              <a:rPr lang="fr-BE" dirty="0" err="1" smtClean="0"/>
              <a:t>Ermi</a:t>
            </a:r>
            <a:r>
              <a:rPr lang="fr-BE" dirty="0" smtClean="0"/>
              <a:t> et </a:t>
            </a:r>
            <a:r>
              <a:rPr lang="fr-BE" dirty="0" err="1" smtClean="0"/>
              <a:t>Mäyrä</a:t>
            </a:r>
            <a:endParaRPr lang="fr-BE" dirty="0" smtClean="0"/>
          </a:p>
          <a:p>
            <a:pPr lvl="1"/>
            <a:r>
              <a:rPr lang="fr-BE" dirty="0" smtClean="0"/>
              <a:t>Immersion fictionnelle chez Arsenault et Picard</a:t>
            </a:r>
          </a:p>
          <a:p>
            <a:pPr marL="0" indent="0">
              <a:buNone/>
            </a:pPr>
            <a:r>
              <a:rPr lang="fr-BE" dirty="0" smtClean="0"/>
              <a:t>« Moment où le joueur devient absorbé par l’histoire ou le monde diégétique du jeu, ou lorsqu’il s’identifie ou devient émotionnellement attaché à un personnage (évidemment, le plus souvent son avatar) »  (2008 : 3)</a:t>
            </a:r>
          </a:p>
        </p:txBody>
      </p:sp>
      <p:sp>
        <p:nvSpPr>
          <p:cNvPr id="4" name="ZoneTexte 3"/>
          <p:cNvSpPr txBox="1"/>
          <p:nvPr/>
        </p:nvSpPr>
        <p:spPr>
          <a:xfrm>
            <a:off x="467544" y="6021288"/>
            <a:ext cx="7992888" cy="369332"/>
          </a:xfrm>
          <a:prstGeom prst="rect">
            <a:avLst/>
          </a:prstGeom>
          <a:noFill/>
        </p:spPr>
        <p:txBody>
          <a:bodyPr wrap="square" rtlCol="0">
            <a:spAutoFit/>
          </a:bodyPr>
          <a:lstStyle/>
          <a:p>
            <a:r>
              <a:rPr lang="fr-BE" dirty="0" smtClean="0">
                <a:sym typeface="Wingdings" panose="05000000000000000000" pitchFamily="2" charset="2"/>
              </a:rPr>
              <a:t>dans ces théories, </a:t>
            </a:r>
            <a:r>
              <a:rPr lang="fr-BE" dirty="0" smtClean="0">
                <a:solidFill>
                  <a:srgbClr val="FF0000"/>
                </a:solidFill>
                <a:sym typeface="Wingdings" panose="05000000000000000000" pitchFamily="2" charset="2"/>
              </a:rPr>
              <a:t>personnage = moyen pour favoriser le sentiment d’immersion</a:t>
            </a:r>
            <a:endParaRPr lang="fr-BE" dirty="0">
              <a:solidFill>
                <a:srgbClr val="FF0000"/>
              </a:solidFill>
            </a:endParaRPr>
          </a:p>
        </p:txBody>
      </p:sp>
    </p:spTree>
    <p:extLst>
      <p:ext uri="{BB962C8B-B14F-4D97-AF65-F5344CB8AC3E}">
        <p14:creationId xmlns:p14="http://schemas.microsoft.com/office/powerpoint/2010/main" val="3693165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Game </a:t>
            </a:r>
            <a:r>
              <a:rPr lang="fr-BE" dirty="0" err="1" smtClean="0"/>
              <a:t>studies</a:t>
            </a:r>
            <a:endParaRPr lang="fr-BE" dirty="0"/>
          </a:p>
        </p:txBody>
      </p:sp>
      <p:sp>
        <p:nvSpPr>
          <p:cNvPr id="3" name="Espace réservé du contenu 2"/>
          <p:cNvSpPr>
            <a:spLocks noGrp="1"/>
          </p:cNvSpPr>
          <p:nvPr>
            <p:ph idx="1"/>
          </p:nvPr>
        </p:nvSpPr>
        <p:spPr/>
        <p:txBody>
          <a:bodyPr>
            <a:normAutofit fontScale="92500" lnSpcReduction="10000"/>
          </a:bodyPr>
          <a:lstStyle/>
          <a:p>
            <a:r>
              <a:rPr lang="fr-BE" dirty="0" smtClean="0"/>
              <a:t>Jeu / jeu vidéo</a:t>
            </a:r>
          </a:p>
          <a:p>
            <a:r>
              <a:rPr lang="fr-BE" dirty="0" smtClean="0"/>
              <a:t>Conflit fondateur études du jeu vidéo : </a:t>
            </a:r>
            <a:r>
              <a:rPr lang="fr-BE" dirty="0" err="1" smtClean="0"/>
              <a:t>narratologues</a:t>
            </a:r>
            <a:r>
              <a:rPr lang="fr-BE" dirty="0" smtClean="0"/>
              <a:t> vs ludologues</a:t>
            </a:r>
          </a:p>
          <a:p>
            <a:endParaRPr lang="fr-BE" dirty="0" smtClean="0"/>
          </a:p>
          <a:p>
            <a:r>
              <a:rPr lang="fr-BE" dirty="0" smtClean="0"/>
              <a:t>Johan Huizinga,</a:t>
            </a:r>
            <a:r>
              <a:rPr lang="fr-BE" dirty="0"/>
              <a:t> </a:t>
            </a:r>
            <a:r>
              <a:rPr lang="fr-BE" i="1" dirty="0"/>
              <a:t>Homo </a:t>
            </a:r>
            <a:r>
              <a:rPr lang="fr-BE" i="1" dirty="0" err="1"/>
              <a:t>ludens</a:t>
            </a:r>
            <a:r>
              <a:rPr lang="fr-BE" i="1" dirty="0"/>
              <a:t>. Essai sur la fonction sociale du jeu </a:t>
            </a:r>
            <a:r>
              <a:rPr lang="fr-BE" dirty="0"/>
              <a:t>[1938]</a:t>
            </a:r>
            <a:endParaRPr lang="fr-BE" dirty="0" smtClean="0"/>
          </a:p>
          <a:p>
            <a:r>
              <a:rPr lang="fr-BE" dirty="0" smtClean="0"/>
              <a:t>Roger Caillois, </a:t>
            </a:r>
            <a:r>
              <a:rPr lang="fr-BE" i="1" dirty="0" smtClean="0"/>
              <a:t>Les </a:t>
            </a:r>
            <a:r>
              <a:rPr lang="fr-BE" i="1" dirty="0"/>
              <a:t>jeux et les hommes</a:t>
            </a:r>
            <a:r>
              <a:rPr lang="fr-BE" dirty="0"/>
              <a:t> (1958)</a:t>
            </a:r>
          </a:p>
          <a:p>
            <a:r>
              <a:rPr lang="fr-BE" dirty="0" smtClean="0"/>
              <a:t>Jacques Henriot, </a:t>
            </a:r>
            <a:r>
              <a:rPr lang="fr-BE" i="1" dirty="0"/>
              <a:t>Le Jeu</a:t>
            </a:r>
            <a:r>
              <a:rPr lang="fr-BE" dirty="0"/>
              <a:t> </a:t>
            </a:r>
            <a:r>
              <a:rPr lang="fr-BE" dirty="0" smtClean="0"/>
              <a:t>(1969) </a:t>
            </a:r>
            <a:r>
              <a:rPr lang="fr-BE" dirty="0"/>
              <a:t>et </a:t>
            </a:r>
            <a:r>
              <a:rPr lang="fr-BE" i="1" dirty="0"/>
              <a:t>Sous couleur de jouer : la métaphore ludique</a:t>
            </a:r>
            <a:r>
              <a:rPr lang="fr-BE" dirty="0"/>
              <a:t> </a:t>
            </a:r>
            <a:r>
              <a:rPr lang="fr-BE" dirty="0" smtClean="0"/>
              <a:t>(1989</a:t>
            </a:r>
            <a:r>
              <a:rPr lang="fr-BE" dirty="0"/>
              <a:t>)</a:t>
            </a:r>
            <a:endParaRPr lang="fr-BE" dirty="0" smtClean="0"/>
          </a:p>
        </p:txBody>
      </p:sp>
    </p:spTree>
    <p:extLst>
      <p:ext uri="{BB962C8B-B14F-4D97-AF65-F5344CB8AC3E}">
        <p14:creationId xmlns:p14="http://schemas.microsoft.com/office/powerpoint/2010/main" val="3680092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Distanciation et cercle magique</a:t>
            </a:r>
            <a:endParaRPr lang="fr-BE" dirty="0"/>
          </a:p>
        </p:txBody>
      </p:sp>
      <p:sp>
        <p:nvSpPr>
          <p:cNvPr id="3" name="Espace réservé du contenu 2"/>
          <p:cNvSpPr>
            <a:spLocks noGrp="1"/>
          </p:cNvSpPr>
          <p:nvPr>
            <p:ph idx="1"/>
          </p:nvPr>
        </p:nvSpPr>
        <p:spPr/>
        <p:txBody>
          <a:bodyPr/>
          <a:lstStyle/>
          <a:p>
            <a:r>
              <a:rPr lang="fr-BE" dirty="0"/>
              <a:t>équivalence un peu trop intuitive entre immersion et jeu, voire à présupposer que l’immersion constitue par défaut </a:t>
            </a:r>
            <a:r>
              <a:rPr lang="fr-BE" i="1" dirty="0"/>
              <a:t>ce que devrait être ou atteindre</a:t>
            </a:r>
            <a:r>
              <a:rPr lang="fr-BE" dirty="0"/>
              <a:t> l’expérience </a:t>
            </a:r>
            <a:r>
              <a:rPr lang="fr-BE" dirty="0" smtClean="0"/>
              <a:t>ludique</a:t>
            </a:r>
          </a:p>
          <a:p>
            <a:endParaRPr lang="fr-BE" dirty="0"/>
          </a:p>
          <a:p>
            <a:r>
              <a:rPr lang="fr-BE" dirty="0" smtClean="0"/>
              <a:t>Pourtant, d’autres auteurs introduisent une rupture dans ces définitions</a:t>
            </a:r>
            <a:endParaRPr lang="fr-BE" dirty="0"/>
          </a:p>
        </p:txBody>
      </p:sp>
    </p:spTree>
    <p:extLst>
      <p:ext uri="{BB962C8B-B14F-4D97-AF65-F5344CB8AC3E}">
        <p14:creationId xmlns:p14="http://schemas.microsoft.com/office/powerpoint/2010/main" val="1318621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Henriot (1989)</a:t>
            </a:r>
            <a:endParaRPr lang="fr-BE" dirty="0"/>
          </a:p>
        </p:txBody>
      </p:sp>
      <p:sp>
        <p:nvSpPr>
          <p:cNvPr id="3" name="Espace réservé du contenu 2"/>
          <p:cNvSpPr>
            <a:spLocks noGrp="1"/>
          </p:cNvSpPr>
          <p:nvPr>
            <p:ph idx="1"/>
          </p:nvPr>
        </p:nvSpPr>
        <p:spPr/>
        <p:txBody>
          <a:bodyPr/>
          <a:lstStyle/>
          <a:p>
            <a:r>
              <a:rPr lang="fr-BE" dirty="0"/>
              <a:t>« [l]’idée de Jeu est avant tout affaire de point de vue. Elle suppose un survol, un détachement, une sorte de légèreté mentale, au moins provisoire – qui n’a rien d’un retour à l’esprit d’enfance, mais qui amène à voir les choses d’une manière plus abstraite, moins immédiatement engagée » (Henriot, 1989 : 53)</a:t>
            </a:r>
          </a:p>
        </p:txBody>
      </p:sp>
    </p:spTree>
    <p:extLst>
      <p:ext uri="{BB962C8B-B14F-4D97-AF65-F5344CB8AC3E}">
        <p14:creationId xmlns:p14="http://schemas.microsoft.com/office/powerpoint/2010/main" val="29661823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Bonenfant</a:t>
            </a:r>
            <a:endParaRPr lang="fr-BE" dirty="0"/>
          </a:p>
        </p:txBody>
      </p:sp>
      <p:sp>
        <p:nvSpPr>
          <p:cNvPr id="3" name="Espace réservé du contenu 2"/>
          <p:cNvSpPr>
            <a:spLocks noGrp="1"/>
          </p:cNvSpPr>
          <p:nvPr>
            <p:ph idx="1"/>
          </p:nvPr>
        </p:nvSpPr>
        <p:spPr/>
        <p:txBody>
          <a:bodyPr>
            <a:normAutofit fontScale="85000" lnSpcReduction="10000"/>
          </a:bodyPr>
          <a:lstStyle/>
          <a:p>
            <a:r>
              <a:rPr lang="fr-BE" dirty="0"/>
              <a:t>« ce vide produit par les règles et la distance du joueur face à son activité est l’espace d’appropriation, propriété nécessaire à la fonction de jeu. Jouer, c’est s’approprier le jeu, c’est-à-dire créer une distance permettant une liberté interprétative des règles et des résultats […] » (</a:t>
            </a:r>
            <a:r>
              <a:rPr lang="fr-BE" dirty="0" err="1"/>
              <a:t>Bonenfant</a:t>
            </a:r>
            <a:r>
              <a:rPr lang="fr-BE" dirty="0"/>
              <a:t>, 2015 : 86</a:t>
            </a:r>
            <a:r>
              <a:rPr lang="fr-BE" dirty="0" smtClean="0"/>
              <a:t>)</a:t>
            </a:r>
          </a:p>
          <a:p>
            <a:r>
              <a:rPr lang="fr-BE" dirty="0"/>
              <a:t>« Le joueur doit faire l’effort d’entrer dans un rapport de composition avec le jeu et les autres joueurs pour pouvoir élargir son espace de jeu, c’est-à-dire la distance entre lui et le jeu » (</a:t>
            </a:r>
            <a:r>
              <a:rPr lang="fr-BE" dirty="0" err="1"/>
              <a:t>Bonenfant</a:t>
            </a:r>
            <a:r>
              <a:rPr lang="fr-BE" dirty="0"/>
              <a:t>, 2013)</a:t>
            </a:r>
          </a:p>
        </p:txBody>
      </p:sp>
      <p:sp>
        <p:nvSpPr>
          <p:cNvPr id="4" name="ZoneTexte 3"/>
          <p:cNvSpPr txBox="1"/>
          <p:nvPr/>
        </p:nvSpPr>
        <p:spPr>
          <a:xfrm>
            <a:off x="395536" y="5733256"/>
            <a:ext cx="8352928" cy="923330"/>
          </a:xfrm>
          <a:prstGeom prst="rect">
            <a:avLst/>
          </a:prstGeom>
          <a:noFill/>
        </p:spPr>
        <p:txBody>
          <a:bodyPr wrap="square" rtlCol="0">
            <a:spAutoFit/>
          </a:bodyPr>
          <a:lstStyle/>
          <a:p>
            <a:r>
              <a:rPr lang="fr-BE" dirty="0">
                <a:solidFill>
                  <a:schemeClr val="tx2">
                    <a:lumMod val="75000"/>
                  </a:schemeClr>
                </a:solidFill>
              </a:rPr>
              <a:t>Remettant en question le concept de « cercle magique », le jeu est donc régulièrement conçu comme une activité distanciée et </a:t>
            </a:r>
            <a:r>
              <a:rPr lang="fr-BE" dirty="0" smtClean="0">
                <a:solidFill>
                  <a:schemeClr val="tx2">
                    <a:lumMod val="75000"/>
                  </a:schemeClr>
                </a:solidFill>
              </a:rPr>
              <a:t>circulatoire : remise en cause du cercle magique, signe d’adhésion totale au monde du jeu</a:t>
            </a:r>
            <a:endParaRPr lang="fr-BE" dirty="0">
              <a:solidFill>
                <a:schemeClr val="tx2">
                  <a:lumMod val="75000"/>
                </a:schemeClr>
              </a:solidFill>
            </a:endParaRPr>
          </a:p>
        </p:txBody>
      </p:sp>
    </p:spTree>
    <p:extLst>
      <p:ext uri="{BB962C8B-B14F-4D97-AF65-F5344CB8AC3E}">
        <p14:creationId xmlns:p14="http://schemas.microsoft.com/office/powerpoint/2010/main" val="14352067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Finalement, l’immersion ?</a:t>
            </a:r>
            <a:endParaRPr lang="fr-BE" dirty="0"/>
          </a:p>
        </p:txBody>
      </p:sp>
      <p:sp>
        <p:nvSpPr>
          <p:cNvPr id="3" name="Espace réservé du contenu 2"/>
          <p:cNvSpPr>
            <a:spLocks noGrp="1"/>
          </p:cNvSpPr>
          <p:nvPr>
            <p:ph idx="1"/>
          </p:nvPr>
        </p:nvSpPr>
        <p:spPr/>
        <p:txBody>
          <a:bodyPr/>
          <a:lstStyle/>
          <a:p>
            <a:r>
              <a:rPr lang="fr-BE" dirty="0"/>
              <a:t>Que reste-t-il, en essence, lorsqu’on dépouille les différentes définitions de l’immersion de ses facilitateurs </a:t>
            </a:r>
            <a:r>
              <a:rPr lang="fr-BE" dirty="0" smtClean="0"/>
              <a:t>? (adjuvants, comme l’empathie, l’identification, l’attachement, etc.)</a:t>
            </a:r>
          </a:p>
          <a:p>
            <a:r>
              <a:rPr lang="fr-BE" dirty="0" smtClean="0"/>
              <a:t>Il reste une expérience de jeu spécifique</a:t>
            </a:r>
          </a:p>
          <a:p>
            <a:endParaRPr lang="fr-BE" dirty="0"/>
          </a:p>
          <a:p>
            <a:endParaRPr lang="fr-BE" dirty="0"/>
          </a:p>
        </p:txBody>
      </p:sp>
      <p:sp>
        <p:nvSpPr>
          <p:cNvPr id="4" name="ZoneTexte 3"/>
          <p:cNvSpPr txBox="1"/>
          <p:nvPr/>
        </p:nvSpPr>
        <p:spPr>
          <a:xfrm>
            <a:off x="395536" y="4869160"/>
            <a:ext cx="8496944" cy="1754326"/>
          </a:xfrm>
          <a:prstGeom prst="rect">
            <a:avLst/>
          </a:prstGeom>
          <a:noFill/>
        </p:spPr>
        <p:txBody>
          <a:bodyPr wrap="square" rtlCol="0">
            <a:spAutoFit/>
          </a:bodyPr>
          <a:lstStyle/>
          <a:p>
            <a:r>
              <a:rPr lang="fr-BE" dirty="0">
                <a:solidFill>
                  <a:schemeClr val="tx2">
                    <a:lumMod val="75000"/>
                  </a:schemeClr>
                </a:solidFill>
              </a:rPr>
              <a:t>Un vertige qui, bouleversant les repères traditionnels de temps et d’espace, </a:t>
            </a:r>
            <a:r>
              <a:rPr lang="fr-BE" i="1" dirty="0">
                <a:solidFill>
                  <a:schemeClr val="tx2">
                    <a:lumMod val="75000"/>
                  </a:schemeClr>
                </a:solidFill>
              </a:rPr>
              <a:t>suspend</a:t>
            </a:r>
            <a:r>
              <a:rPr lang="fr-BE" dirty="0">
                <a:solidFill>
                  <a:schemeClr val="tx2">
                    <a:lumMod val="75000"/>
                  </a:schemeClr>
                </a:solidFill>
              </a:rPr>
              <a:t> et surprend le joueur dans un état double : à la fois éminemment </a:t>
            </a:r>
            <a:r>
              <a:rPr lang="fr-BE" i="1" dirty="0">
                <a:solidFill>
                  <a:schemeClr val="tx2">
                    <a:lumMod val="75000"/>
                  </a:schemeClr>
                </a:solidFill>
              </a:rPr>
              <a:t>présent au jeu</a:t>
            </a:r>
            <a:r>
              <a:rPr lang="fr-BE" dirty="0">
                <a:solidFill>
                  <a:schemeClr val="tx2">
                    <a:lumMod val="75000"/>
                  </a:schemeClr>
                </a:solidFill>
              </a:rPr>
              <a:t>, et </a:t>
            </a:r>
            <a:r>
              <a:rPr lang="fr-BE" i="1" dirty="0">
                <a:solidFill>
                  <a:schemeClr val="tx2">
                    <a:lumMod val="75000"/>
                  </a:schemeClr>
                </a:solidFill>
              </a:rPr>
              <a:t>observateur</a:t>
            </a:r>
            <a:r>
              <a:rPr lang="fr-BE" dirty="0">
                <a:solidFill>
                  <a:schemeClr val="tx2">
                    <a:lumMod val="75000"/>
                  </a:schemeClr>
                </a:solidFill>
              </a:rPr>
              <a:t> fasciné, goûtant son propre plaisir ludique. Qu’un grain de sable vienne se glisser dans les rouages de cette machinerie sensorielle et ce moment de grâce – qui n’est pas sans rappeler le </a:t>
            </a:r>
            <a:r>
              <a:rPr lang="fr-BE" i="1" dirty="0">
                <a:solidFill>
                  <a:schemeClr val="tx2">
                    <a:lumMod val="75000"/>
                  </a:schemeClr>
                </a:solidFill>
              </a:rPr>
              <a:t>It</a:t>
            </a:r>
            <a:r>
              <a:rPr lang="fr-BE" dirty="0">
                <a:solidFill>
                  <a:schemeClr val="tx2">
                    <a:lumMod val="75000"/>
                  </a:schemeClr>
                </a:solidFill>
              </a:rPr>
              <a:t> du jazz ou certaines descriptions du </a:t>
            </a:r>
            <a:r>
              <a:rPr lang="fr-BE" i="1" dirty="0">
                <a:solidFill>
                  <a:schemeClr val="tx2">
                    <a:lumMod val="75000"/>
                  </a:schemeClr>
                </a:solidFill>
              </a:rPr>
              <a:t>flow</a:t>
            </a:r>
            <a:r>
              <a:rPr lang="fr-BE" dirty="0">
                <a:solidFill>
                  <a:schemeClr val="tx2">
                    <a:lumMod val="75000"/>
                  </a:schemeClr>
                </a:solidFill>
              </a:rPr>
              <a:t> en psychologie positive – s’achève.</a:t>
            </a:r>
          </a:p>
        </p:txBody>
      </p:sp>
    </p:spTree>
    <p:extLst>
      <p:ext uri="{BB962C8B-B14F-4D97-AF65-F5344CB8AC3E}">
        <p14:creationId xmlns:p14="http://schemas.microsoft.com/office/powerpoint/2010/main" val="26510424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Apprentissage</a:t>
            </a:r>
            <a:endParaRPr lang="fr-BE" dirty="0"/>
          </a:p>
        </p:txBody>
      </p:sp>
      <p:sp>
        <p:nvSpPr>
          <p:cNvPr id="3" name="Espace réservé du contenu 2"/>
          <p:cNvSpPr>
            <a:spLocks noGrp="1"/>
          </p:cNvSpPr>
          <p:nvPr>
            <p:ph idx="1"/>
          </p:nvPr>
        </p:nvSpPr>
        <p:spPr/>
        <p:txBody>
          <a:bodyPr>
            <a:normAutofit fontScale="92500" lnSpcReduction="20000"/>
          </a:bodyPr>
          <a:lstStyle/>
          <a:p>
            <a:r>
              <a:rPr lang="fr-BE" dirty="0"/>
              <a:t>Cette double posture de présence au jeu et d’observation de son propre plaisir ludique ne survient donc pas « naturellement », lorsque le récepteur est placé « dans les conditions optimales ». Au contraire, elle nécessite un socle préalable, constitué dans le cas qui nous occupe d’une culture suffisante de l’objet goûté, d’un apprentissage de savoirs (les codes médiatiques liés au jeu) et de compétences (les gestes autorisant l’interaction avec le jeu), ainsi que de la construction active de son propre goût pour l’objet.</a:t>
            </a:r>
          </a:p>
        </p:txBody>
      </p:sp>
    </p:spTree>
    <p:extLst>
      <p:ext uri="{BB962C8B-B14F-4D97-AF65-F5344CB8AC3E}">
        <p14:creationId xmlns:p14="http://schemas.microsoft.com/office/powerpoint/2010/main" val="33500222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contexte d’action</a:t>
            </a:r>
            <a:endParaRPr lang="fr-BE" dirty="0"/>
          </a:p>
        </p:txBody>
      </p:sp>
      <p:sp>
        <p:nvSpPr>
          <p:cNvPr id="3" name="Espace réservé du contenu 2"/>
          <p:cNvSpPr>
            <a:spLocks noGrp="1"/>
          </p:cNvSpPr>
          <p:nvPr>
            <p:ph idx="1"/>
          </p:nvPr>
        </p:nvSpPr>
        <p:spPr/>
        <p:txBody>
          <a:bodyPr/>
          <a:lstStyle/>
          <a:p>
            <a:r>
              <a:rPr lang="fr-BE" dirty="0"/>
              <a:t>Cette vision de l’immersion quitte les rivages des théories de la fiction (même si celle-ci peut en constituer, comme nous venons de le souligner, un adjuvant), et s’inscrit plutôt dans un contexte d’action, accordant ainsi une place particulière à l’apprentissage et au geste – réintroduisant ainsi la dimension, trop souvent oubliée, de corps virtuel endossée par l’avatar.</a:t>
            </a:r>
          </a:p>
        </p:txBody>
      </p:sp>
    </p:spTree>
    <p:extLst>
      <p:ext uri="{BB962C8B-B14F-4D97-AF65-F5344CB8AC3E}">
        <p14:creationId xmlns:p14="http://schemas.microsoft.com/office/powerpoint/2010/main" val="10504652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BE" smtClean="0"/>
              <a:t>Narration</a:t>
            </a:r>
            <a:endParaRPr lang="fr-BE"/>
          </a:p>
        </p:txBody>
      </p:sp>
      <p:sp>
        <p:nvSpPr>
          <p:cNvPr id="5" name="Espace réservé du texte 4"/>
          <p:cNvSpPr>
            <a:spLocks noGrp="1"/>
          </p:cNvSpPr>
          <p:nvPr>
            <p:ph type="body" idx="1"/>
          </p:nvPr>
        </p:nvSpPr>
        <p:spPr/>
        <p:txBody>
          <a:bodyPr/>
          <a:lstStyle/>
          <a:p>
            <a:endParaRPr lang="fr-BE"/>
          </a:p>
        </p:txBody>
      </p:sp>
    </p:spTree>
    <p:extLst>
      <p:ext uri="{BB962C8B-B14F-4D97-AF65-F5344CB8AC3E}">
        <p14:creationId xmlns:p14="http://schemas.microsoft.com/office/powerpoint/2010/main" val="2353242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Liège Game </a:t>
            </a:r>
            <a:r>
              <a:rPr lang="fr-BE" dirty="0" err="1" smtClean="0"/>
              <a:t>Lab</a:t>
            </a:r>
            <a:endParaRPr lang="fr-BE" dirty="0"/>
          </a:p>
        </p:txBody>
      </p:sp>
      <p:sp>
        <p:nvSpPr>
          <p:cNvPr id="3" name="Espace réservé du contenu 2"/>
          <p:cNvSpPr>
            <a:spLocks noGrp="1"/>
          </p:cNvSpPr>
          <p:nvPr>
            <p:ph idx="1"/>
          </p:nvPr>
        </p:nvSpPr>
        <p:spPr>
          <a:xfrm>
            <a:off x="467544" y="1340768"/>
            <a:ext cx="8229600" cy="4525963"/>
          </a:xfrm>
        </p:spPr>
        <p:txBody>
          <a:bodyPr/>
          <a:lstStyle/>
          <a:p>
            <a:r>
              <a:rPr lang="fr-BE" dirty="0" smtClean="0">
                <a:hlinkClick r:id="rId2"/>
              </a:rPr>
              <a:t>http://labos.ulg.ac.be/liege-game-lab/</a:t>
            </a:r>
            <a:r>
              <a:rPr lang="fr-BE" dirty="0" smtClean="0"/>
              <a:t> </a:t>
            </a:r>
            <a:endParaRPr lang="fr-BE"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1988840"/>
            <a:ext cx="5616624" cy="4776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95370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BE" dirty="0" err="1" smtClean="0"/>
              <a:t>Gamification</a:t>
            </a:r>
            <a:endParaRPr lang="fr-BE" dirty="0"/>
          </a:p>
        </p:txBody>
      </p:sp>
      <p:sp>
        <p:nvSpPr>
          <p:cNvPr id="5" name="Espace réservé du texte 4"/>
          <p:cNvSpPr>
            <a:spLocks noGrp="1"/>
          </p:cNvSpPr>
          <p:nvPr>
            <p:ph type="body" idx="1"/>
          </p:nvPr>
        </p:nvSpPr>
        <p:spPr/>
        <p:txBody>
          <a:bodyPr/>
          <a:lstStyle/>
          <a:p>
            <a:endParaRPr lang="fr-BE"/>
          </a:p>
        </p:txBody>
      </p:sp>
    </p:spTree>
    <p:extLst>
      <p:ext uri="{BB962C8B-B14F-4D97-AF65-F5344CB8AC3E}">
        <p14:creationId xmlns:p14="http://schemas.microsoft.com/office/powerpoint/2010/main" val="3869532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BE" dirty="0" smtClean="0"/>
              <a:t>Définition courante</a:t>
            </a:r>
            <a:endParaRPr lang="fr-BE" dirty="0"/>
          </a:p>
        </p:txBody>
      </p:sp>
      <p:sp>
        <p:nvSpPr>
          <p:cNvPr id="5" name="Espace réservé du contenu 4"/>
          <p:cNvSpPr>
            <a:spLocks noGrp="1"/>
          </p:cNvSpPr>
          <p:nvPr>
            <p:ph idx="1"/>
          </p:nvPr>
        </p:nvSpPr>
        <p:spPr/>
        <p:txBody>
          <a:bodyPr/>
          <a:lstStyle/>
          <a:p>
            <a:r>
              <a:rPr lang="fr-BE" dirty="0"/>
              <a:t>La ludification, couramment désignée par l'anglicisme </a:t>
            </a:r>
            <a:r>
              <a:rPr lang="fr-BE" dirty="0" err="1"/>
              <a:t>gamification</a:t>
            </a:r>
            <a:r>
              <a:rPr lang="fr-BE" dirty="0"/>
              <a:t>, est l'utilisation des mécanismes du jeu dans d’autres domaines, en particulier des sites web, des situations d'apprentissage, des situations de travail ou des réseaux </a:t>
            </a:r>
            <a:r>
              <a:rPr lang="fr-BE" dirty="0" smtClean="0"/>
              <a:t>sociaux.</a:t>
            </a:r>
          </a:p>
          <a:p>
            <a:pPr marL="0" indent="0">
              <a:buNone/>
            </a:pPr>
            <a:r>
              <a:rPr lang="fr-BE" dirty="0" smtClean="0"/>
              <a:t>			</a:t>
            </a:r>
            <a:r>
              <a:rPr lang="fr-BE" sz="2400" dirty="0" smtClean="0">
                <a:hlinkClick r:id="rId2"/>
              </a:rPr>
              <a:t>https://fr.wikipedia.org/wiki/Ludification</a:t>
            </a:r>
            <a:r>
              <a:rPr lang="fr-BE" sz="2400" dirty="0" smtClean="0"/>
              <a:t> </a:t>
            </a:r>
            <a:endParaRPr lang="fr-BE" dirty="0" smtClean="0"/>
          </a:p>
          <a:p>
            <a:endParaRPr lang="fr-BE" dirty="0"/>
          </a:p>
          <a:p>
            <a:endParaRPr lang="fr-BE" dirty="0"/>
          </a:p>
        </p:txBody>
      </p:sp>
    </p:spTree>
    <p:extLst>
      <p:ext uri="{BB962C8B-B14F-4D97-AF65-F5344CB8AC3E}">
        <p14:creationId xmlns:p14="http://schemas.microsoft.com/office/powerpoint/2010/main" val="2898910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Amy Jo Kim</a:t>
            </a:r>
            <a:endParaRPr lang="fr-BE" dirty="0"/>
          </a:p>
        </p:txBody>
      </p:sp>
      <p:sp>
        <p:nvSpPr>
          <p:cNvPr id="3" name="Espace réservé du contenu 2"/>
          <p:cNvSpPr>
            <a:spLocks noGrp="1"/>
          </p:cNvSpPr>
          <p:nvPr>
            <p:ph idx="1"/>
          </p:nvPr>
        </p:nvSpPr>
        <p:spPr/>
        <p:txBody>
          <a:bodyPr/>
          <a:lstStyle/>
          <a:p>
            <a:pPr fontAlgn="base"/>
            <a:r>
              <a:rPr lang="fr-BE" dirty="0"/>
              <a:t>Collectionner</a:t>
            </a:r>
          </a:p>
          <a:p>
            <a:pPr fontAlgn="base"/>
            <a:r>
              <a:rPr lang="fr-BE" dirty="0"/>
              <a:t>Gagner des points</a:t>
            </a:r>
          </a:p>
          <a:p>
            <a:pPr fontAlgn="base"/>
            <a:r>
              <a:rPr lang="fr-BE" dirty="0"/>
              <a:t>Intégrer un mécanisme de feedback</a:t>
            </a:r>
          </a:p>
          <a:p>
            <a:pPr fontAlgn="base"/>
            <a:r>
              <a:rPr lang="fr-BE" dirty="0"/>
              <a:t>Favoriser les échanges entre joueurs</a:t>
            </a:r>
          </a:p>
          <a:p>
            <a:pPr fontAlgn="base"/>
            <a:r>
              <a:rPr lang="fr-BE" dirty="0"/>
              <a:t>Permettre la personnalisation du service</a:t>
            </a:r>
          </a:p>
          <a:p>
            <a:endParaRPr lang="fr-BE" dirty="0"/>
          </a:p>
        </p:txBody>
      </p:sp>
      <p:sp>
        <p:nvSpPr>
          <p:cNvPr id="4" name="ZoneTexte 3"/>
          <p:cNvSpPr txBox="1"/>
          <p:nvPr/>
        </p:nvSpPr>
        <p:spPr>
          <a:xfrm>
            <a:off x="2627784" y="5013176"/>
            <a:ext cx="5904656" cy="1200329"/>
          </a:xfrm>
          <a:prstGeom prst="rect">
            <a:avLst/>
          </a:prstGeom>
          <a:noFill/>
        </p:spPr>
        <p:txBody>
          <a:bodyPr wrap="square" rtlCol="0">
            <a:spAutoFit/>
          </a:bodyPr>
          <a:lstStyle/>
          <a:p>
            <a:r>
              <a:rPr lang="fr-BE" dirty="0" smtClean="0"/>
              <a:t>Amy Jo Kim, </a:t>
            </a:r>
            <a:r>
              <a:rPr lang="en-US" i="1" dirty="0" smtClean="0"/>
              <a:t>Community </a:t>
            </a:r>
            <a:r>
              <a:rPr lang="en-US" i="1" dirty="0"/>
              <a:t>Building on the Web : Secrets and Strategies for Successful Online </a:t>
            </a:r>
            <a:r>
              <a:rPr lang="en-US" i="1" dirty="0" smtClean="0"/>
              <a:t>Communities</a:t>
            </a:r>
            <a:r>
              <a:rPr lang="en-US" dirty="0" smtClean="0"/>
              <a:t>, 2000</a:t>
            </a:r>
          </a:p>
          <a:p>
            <a:endParaRPr lang="en-US" dirty="0" smtClean="0"/>
          </a:p>
          <a:p>
            <a:r>
              <a:rPr lang="en-US" dirty="0" smtClean="0"/>
              <a:t>CEO of </a:t>
            </a:r>
            <a:r>
              <a:rPr lang="fr-BE" dirty="0" err="1"/>
              <a:t>Shuffle</a:t>
            </a:r>
            <a:r>
              <a:rPr lang="fr-BE" dirty="0"/>
              <a:t> Brain</a:t>
            </a:r>
          </a:p>
        </p:txBody>
      </p:sp>
    </p:spTree>
    <p:extLst>
      <p:ext uri="{BB962C8B-B14F-4D97-AF65-F5344CB8AC3E}">
        <p14:creationId xmlns:p14="http://schemas.microsoft.com/office/powerpoint/2010/main" val="1066828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Critique majeure</a:t>
            </a:r>
            <a:endParaRPr lang="fr-BE" dirty="0"/>
          </a:p>
        </p:txBody>
      </p:sp>
      <p:sp>
        <p:nvSpPr>
          <p:cNvPr id="3" name="Espace réservé du contenu 2"/>
          <p:cNvSpPr>
            <a:spLocks noGrp="1"/>
          </p:cNvSpPr>
          <p:nvPr>
            <p:ph idx="1"/>
          </p:nvPr>
        </p:nvSpPr>
        <p:spPr/>
        <p:txBody>
          <a:bodyPr>
            <a:normAutofit fontScale="85000" lnSpcReduction="10000"/>
          </a:bodyPr>
          <a:lstStyle/>
          <a:p>
            <a:r>
              <a:rPr lang="fr-BE" dirty="0" smtClean="0"/>
              <a:t>Ajouter des éléments soi-disant ludiques = penser le jeu comme une essence</a:t>
            </a:r>
          </a:p>
          <a:p>
            <a:endParaRPr lang="fr-BE" dirty="0"/>
          </a:p>
          <a:p>
            <a:r>
              <a:rPr lang="fr-BE" dirty="0" smtClean="0"/>
              <a:t>Jeu =/= dispositif absolu, essentialisé</a:t>
            </a:r>
          </a:p>
          <a:p>
            <a:endParaRPr lang="fr-BE" dirty="0"/>
          </a:p>
          <a:p>
            <a:r>
              <a:rPr lang="fr-BE" dirty="0" smtClean="0"/>
              <a:t>Le jeu est fondé avant tout sur une « attitude ludique »</a:t>
            </a:r>
          </a:p>
          <a:p>
            <a:endParaRPr lang="fr-BE" dirty="0"/>
          </a:p>
          <a:p>
            <a:r>
              <a:rPr lang="fr-BE" dirty="0" smtClean="0"/>
              <a:t>Considérer </a:t>
            </a:r>
            <a:r>
              <a:rPr lang="fr-BE" dirty="0"/>
              <a:t>le jeu comme un processus mouvant (notamment </a:t>
            </a:r>
            <a:r>
              <a:rPr lang="fr-BE" dirty="0" err="1" smtClean="0"/>
              <a:t>Malaby</a:t>
            </a:r>
            <a:r>
              <a:rPr lang="fr-BE" dirty="0" smtClean="0"/>
              <a:t> 2007), </a:t>
            </a:r>
            <a:r>
              <a:rPr lang="fr-BE" dirty="0"/>
              <a:t>remettant en cause les conceptions essentialistes des phénomènes ludiques.</a:t>
            </a:r>
          </a:p>
        </p:txBody>
      </p:sp>
    </p:spTree>
    <p:extLst>
      <p:ext uri="{BB962C8B-B14F-4D97-AF65-F5344CB8AC3E}">
        <p14:creationId xmlns:p14="http://schemas.microsoft.com/office/powerpoint/2010/main" val="1363146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Attitude ludique</a:t>
            </a:r>
            <a:endParaRPr lang="fr-BE" dirty="0"/>
          </a:p>
        </p:txBody>
      </p:sp>
      <p:sp>
        <p:nvSpPr>
          <p:cNvPr id="3" name="Espace réservé du contenu 2"/>
          <p:cNvSpPr>
            <a:spLocks noGrp="1"/>
          </p:cNvSpPr>
          <p:nvPr>
            <p:ph idx="1"/>
          </p:nvPr>
        </p:nvSpPr>
        <p:spPr/>
        <p:txBody>
          <a:bodyPr>
            <a:normAutofit fontScale="92500" lnSpcReduction="10000"/>
          </a:bodyPr>
          <a:lstStyle/>
          <a:p>
            <a:r>
              <a:rPr lang="fr-BE" dirty="0" smtClean="0"/>
              <a:t>Proposé par Jacques Henriot et développée par Sébastien </a:t>
            </a:r>
            <a:r>
              <a:rPr lang="fr-BE" dirty="0" err="1" smtClean="0"/>
              <a:t>Genvo</a:t>
            </a:r>
            <a:endParaRPr lang="fr-BE" dirty="0" smtClean="0"/>
          </a:p>
          <a:p>
            <a:endParaRPr lang="fr-BE" dirty="0" smtClean="0"/>
          </a:p>
          <a:p>
            <a:r>
              <a:rPr lang="fr-BE" sz="1700" dirty="0"/>
              <a:t>Sébastien </a:t>
            </a:r>
            <a:r>
              <a:rPr lang="fr-BE" sz="1700" dirty="0" err="1"/>
              <a:t>Genvo</a:t>
            </a:r>
            <a:r>
              <a:rPr lang="fr-BE" sz="1700" dirty="0"/>
              <a:t>, « Penser les phénomènes de </a:t>
            </a:r>
            <a:r>
              <a:rPr lang="fr-BE" sz="1700" dirty="0" err="1"/>
              <a:t>ludicisation</a:t>
            </a:r>
            <a:r>
              <a:rPr lang="fr-BE" sz="1700" dirty="0"/>
              <a:t> à partir de Jacques Henriot », </a:t>
            </a:r>
            <a:r>
              <a:rPr lang="fr-BE" sz="1700" i="1" dirty="0"/>
              <a:t>Sciences du jeu</a:t>
            </a:r>
            <a:r>
              <a:rPr lang="fr-BE" sz="1700" dirty="0"/>
              <a:t> [En ligne], 1 | 2013, mis en ligne le 01 octobre 2013, consulté le 20 novembre 2017. URL : http://sdj.revues.org/251 ; DOI : 10.4000/sdj.251</a:t>
            </a:r>
            <a:endParaRPr lang="fr-BE" sz="1700" dirty="0" smtClean="0"/>
          </a:p>
          <a:p>
            <a:endParaRPr lang="fr-BE" dirty="0"/>
          </a:p>
          <a:p>
            <a:r>
              <a:rPr lang="fr-BE" dirty="0" smtClean="0"/>
              <a:t>Insiste sur le </a:t>
            </a:r>
            <a:r>
              <a:rPr lang="fr-BE" dirty="0" err="1" smtClean="0"/>
              <a:t>play</a:t>
            </a:r>
            <a:r>
              <a:rPr lang="fr-BE" dirty="0" smtClean="0"/>
              <a:t> (vs. le </a:t>
            </a:r>
            <a:r>
              <a:rPr lang="fr-BE" dirty="0" err="1" smtClean="0"/>
              <a:t>game</a:t>
            </a:r>
            <a:r>
              <a:rPr lang="fr-BE" dirty="0" smtClean="0"/>
              <a:t>)</a:t>
            </a:r>
          </a:p>
          <a:p>
            <a:endParaRPr lang="fr-BE" dirty="0"/>
          </a:p>
          <a:p>
            <a:r>
              <a:rPr lang="fr-BE" dirty="0" smtClean="0"/>
              <a:t>Revenons sur trois schémas présents dans l’article</a:t>
            </a:r>
            <a:endParaRPr lang="fr-BE" dirty="0"/>
          </a:p>
        </p:txBody>
      </p:sp>
    </p:spTree>
    <p:extLst>
      <p:ext uri="{BB962C8B-B14F-4D97-AF65-F5344CB8AC3E}">
        <p14:creationId xmlns:p14="http://schemas.microsoft.com/office/powerpoint/2010/main" val="12935229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836</Words>
  <Application>Microsoft Office PowerPoint</Application>
  <PresentationFormat>Affichage à l'écran (4:3)</PresentationFormat>
  <Paragraphs>148</Paragraphs>
  <Slides>36</Slides>
  <Notes>0</Notes>
  <HiddenSlides>0</HiddenSlides>
  <MMClips>0</MMClips>
  <ScaleCrop>false</ScaleCrop>
  <HeadingPairs>
    <vt:vector size="4" baseType="variant">
      <vt:variant>
        <vt:lpstr>Thème</vt:lpstr>
      </vt:variant>
      <vt:variant>
        <vt:i4>1</vt:i4>
      </vt:variant>
      <vt:variant>
        <vt:lpstr>Titres des diapositives</vt:lpstr>
      </vt:variant>
      <vt:variant>
        <vt:i4>36</vt:i4>
      </vt:variant>
    </vt:vector>
  </HeadingPairs>
  <TitlesOfParts>
    <vt:vector size="37" baseType="lpstr">
      <vt:lpstr>Thème Office</vt:lpstr>
      <vt:lpstr>Quelques concepts pour penser le numérique au service de la médecine</vt:lpstr>
      <vt:lpstr>Plan</vt:lpstr>
      <vt:lpstr>Game studies</vt:lpstr>
      <vt:lpstr>Liège Game Lab</vt:lpstr>
      <vt:lpstr>Gamification</vt:lpstr>
      <vt:lpstr>Définition courante</vt:lpstr>
      <vt:lpstr>Amy Jo Kim</vt:lpstr>
      <vt:lpstr>Critique majeure</vt:lpstr>
      <vt:lpstr>Attitude ludique</vt:lpstr>
      <vt:lpstr>Un agencement de jeu créé par l’attitude ludique</vt:lpstr>
      <vt:lpstr>Contenus et expressions des agencements de jeu</vt:lpstr>
      <vt:lpstr>Agencements de jeu, diagramme de ludicisation et strates ludiques</vt:lpstr>
      <vt:lpstr>Immersion</vt:lpstr>
      <vt:lpstr>Saturation discursive</vt:lpstr>
      <vt:lpstr>Presse spécialisée</vt:lpstr>
      <vt:lpstr>Ambivalence et imprécision</vt:lpstr>
      <vt:lpstr>Caleja : deux conceptions différentes de l’immersion</vt:lpstr>
      <vt:lpstr>Immersion et flow</vt:lpstr>
      <vt:lpstr>Caleja : deux conceptions différentes de l’immersion</vt:lpstr>
      <vt:lpstr>Obsessions de la recherche</vt:lpstr>
      <vt:lpstr>Brown et Cairns (2004)</vt:lpstr>
      <vt:lpstr>Ermi et Mäyrä (2005)</vt:lpstr>
      <vt:lpstr>Arsenault et Picard (2008)</vt:lpstr>
      <vt:lpstr>Adams (2004)</vt:lpstr>
      <vt:lpstr>Présentation PowerPoint</vt:lpstr>
      <vt:lpstr>Pour compléter la généalogie…</vt:lpstr>
      <vt:lpstr>Présence</vt:lpstr>
      <vt:lpstr>Omniprésence de l’immersion</vt:lpstr>
      <vt:lpstr>Personnage, avatar</vt:lpstr>
      <vt:lpstr>Distanciation et cercle magique</vt:lpstr>
      <vt:lpstr>Henriot (1989)</vt:lpstr>
      <vt:lpstr>Bonenfant</vt:lpstr>
      <vt:lpstr>Finalement, l’immersion ?</vt:lpstr>
      <vt:lpstr>Apprentissage</vt:lpstr>
      <vt:lpstr>Un contexte d’action</vt:lpstr>
      <vt:lpstr>Narration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Quelques concepts autour du numérique</dc:title>
  <dc:creator>BO.Dozo</dc:creator>
  <cp:lastModifiedBy>BO.Dozo</cp:lastModifiedBy>
  <cp:revision>14</cp:revision>
  <dcterms:created xsi:type="dcterms:W3CDTF">2017-11-20T19:50:49Z</dcterms:created>
  <dcterms:modified xsi:type="dcterms:W3CDTF">2018-01-08T12:02:23Z</dcterms:modified>
</cp:coreProperties>
</file>