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9975" cy="42808525"/>
  <p:notesSz cx="6797675" cy="9928225"/>
  <p:defaultTextStyle>
    <a:defPPr>
      <a:defRPr lang="fr-FR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35">
          <p15:clr>
            <a:srgbClr val="A4A3A4"/>
          </p15:clr>
        </p15:guide>
        <p15:guide id="2" pos="186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3E0"/>
    <a:srgbClr val="FEF1F0"/>
    <a:srgbClr val="F3FBF4"/>
    <a:srgbClr val="D32918"/>
    <a:srgbClr val="F2F6FC"/>
    <a:srgbClr val="D4E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4340" autoAdjust="0"/>
  </p:normalViewPr>
  <p:slideViewPr>
    <p:cSldViewPr snapToObjects="1">
      <p:cViewPr>
        <p:scale>
          <a:sx n="10" d="100"/>
          <a:sy n="10" d="100"/>
        </p:scale>
        <p:origin x="2611" y="523"/>
      </p:cViewPr>
      <p:guideLst>
        <p:guide orient="horz" pos="1735"/>
        <p:guide pos="186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1" d="100"/>
          <a:sy n="61" d="100"/>
        </p:scale>
        <p:origin x="38" y="43"/>
      </p:cViewPr>
      <p:guideLst>
        <p:guide orient="horz" pos="3127"/>
        <p:guide pos="2141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F4726-441C-4608-A7A5-89C203335E4A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9653642" y="1417352"/>
            <a:ext cx="7575960" cy="547286"/>
          </a:xfrm>
          <a:prstGeom prst="rect">
            <a:avLst/>
          </a:prstGeom>
        </p:spPr>
        <p:txBody>
          <a:bodyPr vert="horz" lIns="417643" tIns="208822" rIns="417643" bIns="208822" rtlCol="0" anchor="ctr">
            <a:noAutofit/>
          </a:bodyPr>
          <a:lstStyle>
            <a:lvl1pPr algn="r" defTabSz="4176431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wcwxwx</a:t>
            </a:r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1912126" y="1525320"/>
            <a:ext cx="26656046" cy="2950309"/>
          </a:xfrm>
          <a:prstGeom prst="rect">
            <a:avLst/>
          </a:prstGeom>
          <a:solidFill>
            <a:srgbClr val="203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" y="870661"/>
            <a:ext cx="3788377" cy="414978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29840" y="1525321"/>
            <a:ext cx="253383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bg1"/>
                </a:solidFill>
                <a:latin typeface="Futura PT Book" pitchFamily="34" charset="0"/>
              </a:rPr>
              <a:t>Titre du poster Titre du poster Titre du poster </a:t>
            </a:r>
          </a:p>
          <a:p>
            <a:pPr algn="ctr"/>
            <a:r>
              <a:rPr lang="fr-BE" dirty="0" smtClean="0">
                <a:solidFill>
                  <a:schemeClr val="bg1"/>
                </a:solidFill>
                <a:latin typeface="Futura PT Book" pitchFamily="34" charset="0"/>
              </a:rPr>
              <a:t>Titre du poster Titre du poster Titre du poster Titre du poster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3668" y="4954227"/>
            <a:ext cx="27854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u="sng" dirty="0" err="1" smtClean="0">
                <a:latin typeface="Futura PT Heavy" pitchFamily="34" charset="0"/>
              </a:rPr>
              <a:t>P.Nom</a:t>
            </a:r>
            <a:r>
              <a:rPr lang="en-GB" sz="5000" b="1" dirty="0" smtClean="0">
                <a:latin typeface="Futura PT Heavy" pitchFamily="34" charset="0"/>
              </a:rPr>
              <a:t>, </a:t>
            </a:r>
            <a:r>
              <a:rPr lang="en-GB" sz="5000" b="1" dirty="0" err="1" smtClean="0">
                <a:latin typeface="Futura PT Heavy" pitchFamily="34" charset="0"/>
              </a:rPr>
              <a:t>P.Nom</a:t>
            </a:r>
            <a:r>
              <a:rPr lang="en-GB" sz="5000" b="1" dirty="0" smtClean="0">
                <a:latin typeface="Futura PT Heavy" pitchFamily="34" charset="0"/>
              </a:rPr>
              <a:t> </a:t>
            </a:r>
            <a:r>
              <a:rPr lang="en-GB" sz="5000" b="1" baseline="30000" dirty="0" smtClean="0">
                <a:latin typeface="Futura PT Heavy" pitchFamily="34" charset="0"/>
              </a:rPr>
              <a:t>2</a:t>
            </a:r>
            <a:r>
              <a:rPr lang="en-GB" sz="5000" b="1" dirty="0" smtClean="0">
                <a:latin typeface="Futura PT Heavy" pitchFamily="34" charset="0"/>
              </a:rPr>
              <a:t>, </a:t>
            </a:r>
            <a:r>
              <a:rPr lang="en-GB" sz="5000" b="1" dirty="0" err="1" smtClean="0">
                <a:latin typeface="Futura PT Heavy" pitchFamily="34" charset="0"/>
              </a:rPr>
              <a:t>P.Nom</a:t>
            </a:r>
            <a:r>
              <a:rPr lang="en-GB" sz="5000" b="1" dirty="0" smtClean="0">
                <a:latin typeface="Futura PT Heavy" pitchFamily="34" charset="0"/>
              </a:rPr>
              <a:t> </a:t>
            </a:r>
            <a:r>
              <a:rPr lang="en-GB" sz="5000" b="1" baseline="30000" dirty="0" smtClean="0">
                <a:latin typeface="Futura PT Heavy" pitchFamily="34" charset="0"/>
              </a:rPr>
              <a:t>1</a:t>
            </a:r>
            <a:r>
              <a:rPr lang="en-GB" sz="5000" b="1" dirty="0" smtClean="0">
                <a:latin typeface="Futura PT Heavy" pitchFamily="34" charset="0"/>
              </a:rPr>
              <a:t>, P.Nom</a:t>
            </a:r>
            <a:r>
              <a:rPr lang="en-GB" sz="5000" b="1" baseline="30000" dirty="0" smtClean="0">
                <a:latin typeface="Futura PT Heavy" pitchFamily="34" charset="0"/>
              </a:rPr>
              <a:t>3</a:t>
            </a:r>
            <a:r>
              <a:rPr lang="en-GB" sz="5000" b="1" dirty="0" smtClean="0">
                <a:latin typeface="Futura PT Heavy" pitchFamily="34" charset="0"/>
              </a:rPr>
              <a:t>, P.Nom</a:t>
            </a:r>
            <a:r>
              <a:rPr lang="en-GB" sz="5000" b="1" baseline="30000" dirty="0" smtClean="0">
                <a:latin typeface="Futura PT Heavy" pitchFamily="34" charset="0"/>
              </a:rPr>
              <a:t>4</a:t>
            </a:r>
            <a:r>
              <a:rPr lang="en-GB" sz="5000" b="1" dirty="0" smtClean="0">
                <a:latin typeface="Futura PT Heavy" pitchFamily="34" charset="0"/>
              </a:rPr>
              <a:t>, P.Nom</a:t>
            </a:r>
            <a:r>
              <a:rPr lang="en-GB" sz="5000" b="1" baseline="30000" dirty="0" smtClean="0">
                <a:latin typeface="Futura PT Heavy" pitchFamily="34" charset="0"/>
              </a:rPr>
              <a:t>5</a:t>
            </a:r>
            <a:r>
              <a:rPr lang="en-GB" sz="5000" b="1" dirty="0" smtClean="0">
                <a:latin typeface="Futura PT Heavy" pitchFamily="34" charset="0"/>
              </a:rPr>
              <a:t>, P.Nom</a:t>
            </a:r>
            <a:r>
              <a:rPr lang="en-GB" sz="5000" b="1" baseline="30000" dirty="0" smtClean="0">
                <a:latin typeface="Futura PT Heavy" pitchFamily="34" charset="0"/>
              </a:rPr>
              <a:t>6</a:t>
            </a:r>
            <a:r>
              <a:rPr lang="en-GB" sz="5000" b="1" dirty="0" smtClean="0">
                <a:latin typeface="Futura PT Heavy" pitchFamily="34" charset="0"/>
              </a:rPr>
              <a:t> and P.Nom</a:t>
            </a:r>
            <a:r>
              <a:rPr lang="en-GB" sz="5000" b="1" baseline="30000" dirty="0" smtClean="0">
                <a:latin typeface="Futura PT Heavy" pitchFamily="34" charset="0"/>
              </a:rPr>
              <a:t>1</a:t>
            </a:r>
            <a:endParaRPr lang="fr-BE" sz="5000" dirty="0">
              <a:latin typeface="Futura PT Heavy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11230" y="6003515"/>
            <a:ext cx="12847606" cy="1323439"/>
          </a:xfrm>
          <a:prstGeom prst="rect">
            <a:avLst/>
          </a:prstGeom>
          <a:noFill/>
        </p:spPr>
        <p:txBody>
          <a:bodyPr wrap="square" lIns="72000" rIns="0" numCol="1" spcCol="72000" rtlCol="0">
            <a:spAutoFit/>
          </a:bodyPr>
          <a:lstStyle/>
          <a:p>
            <a:r>
              <a:rPr lang="fr-BE" sz="2000" b="1" i="1" dirty="0" smtClean="0"/>
              <a:t>1.</a:t>
            </a:r>
            <a:r>
              <a:rPr lang="fr-BE" sz="2000" i="1" dirty="0" smtClean="0"/>
              <a:t> Département des Sciences fonctionnelles, FARAH, </a:t>
            </a:r>
            <a:r>
              <a:rPr lang="fr-BE" sz="2000" i="1" dirty="0" err="1" smtClean="0"/>
              <a:t>Faculty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veterinary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Medicine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Liege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Belgium</a:t>
            </a:r>
            <a:endParaRPr lang="fr-BE" sz="2000" dirty="0" smtClean="0"/>
          </a:p>
          <a:p>
            <a:r>
              <a:rPr lang="fr-BE" sz="2000" b="1" i="1" dirty="0" smtClean="0"/>
              <a:t>2.</a:t>
            </a:r>
            <a:r>
              <a:rPr lang="fr-BE" sz="2000" i="1" dirty="0" smtClean="0"/>
              <a:t> Département des Maladies infectieuses et parasitaires, FARAH, </a:t>
            </a:r>
            <a:r>
              <a:rPr lang="fr-BE" sz="2000" i="1" dirty="0" err="1" smtClean="0"/>
              <a:t>Faculty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veterinary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Medicine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Liege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Belgium</a:t>
            </a:r>
            <a:endParaRPr lang="fr-BE" sz="2000" dirty="0" smtClean="0"/>
          </a:p>
          <a:p>
            <a:r>
              <a:rPr lang="fr-BE" sz="2000" b="1" i="1" dirty="0" smtClean="0"/>
              <a:t>3.</a:t>
            </a:r>
            <a:r>
              <a:rPr lang="fr-BE" sz="2000" i="1" dirty="0" smtClean="0"/>
              <a:t> Centre de l’Oxygène, Recherche et Développement (CORD), FARAH,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Liège, </a:t>
            </a:r>
            <a:r>
              <a:rPr lang="fr-BE" sz="2000" i="1" dirty="0" err="1" smtClean="0"/>
              <a:t>Belgium</a:t>
            </a:r>
            <a:endParaRPr lang="fr-BE" sz="240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17229603" y="5995737"/>
            <a:ext cx="7851314" cy="1015663"/>
          </a:xfrm>
          <a:prstGeom prst="rect">
            <a:avLst/>
          </a:prstGeom>
          <a:noFill/>
        </p:spPr>
        <p:txBody>
          <a:bodyPr wrap="square" lIns="72000" rIns="0" numCol="1" spcCol="72000" rtlCol="0">
            <a:spAutoFit/>
          </a:bodyPr>
          <a:lstStyle/>
          <a:p>
            <a:r>
              <a:rPr lang="fr-BE" sz="2000" b="1" i="1" dirty="0" smtClean="0"/>
              <a:t>4</a:t>
            </a:r>
            <a:r>
              <a:rPr lang="fr-BE" sz="2000" i="1" dirty="0" smtClean="0"/>
              <a:t>. </a:t>
            </a:r>
            <a:r>
              <a:rPr lang="fr-BE" sz="2000" i="1" dirty="0" err="1" smtClean="0"/>
              <a:t>Usc</a:t>
            </a:r>
            <a:r>
              <a:rPr lang="fr-BE" sz="2000" i="1" dirty="0" smtClean="0"/>
              <a:t> 1233 </a:t>
            </a:r>
            <a:r>
              <a:rPr lang="fr-BE" sz="2000" i="1" dirty="0" err="1" smtClean="0"/>
              <a:t>Ediss</a:t>
            </a:r>
            <a:r>
              <a:rPr lang="fr-BE" sz="2000" i="1" dirty="0" smtClean="0"/>
              <a:t>, VETAGROSUP, Ecole nationale vétérinaire de Lyon, France </a:t>
            </a:r>
            <a:endParaRPr lang="fr-BE" sz="2000" dirty="0" smtClean="0"/>
          </a:p>
          <a:p>
            <a:r>
              <a:rPr lang="fr-BE" sz="2000" b="1" i="1" dirty="0" smtClean="0"/>
              <a:t>5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Latlumtox</a:t>
            </a:r>
            <a:r>
              <a:rPr lang="fr-BE" sz="2000" i="1" dirty="0" smtClean="0"/>
              <a:t>, EDISS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Lyon France</a:t>
            </a:r>
          </a:p>
          <a:p>
            <a:r>
              <a:rPr lang="fr-BE" sz="2000" b="1" i="1" dirty="0" smtClean="0"/>
              <a:t>6.</a:t>
            </a:r>
            <a:r>
              <a:rPr lang="fr-BE" sz="2000" i="1" dirty="0" smtClean="0"/>
              <a:t> Equine Pole, FARAH,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Liège, </a:t>
            </a:r>
            <a:r>
              <a:rPr lang="fr-BE" sz="2000" i="1" dirty="0" err="1" smtClean="0"/>
              <a:t>Belgium</a:t>
            </a:r>
            <a:endParaRPr lang="fr-BE" sz="2000" dirty="0" smtClean="0"/>
          </a:p>
        </p:txBody>
      </p:sp>
    </p:spTree>
    <p:extLst>
      <p:ext uri="{BB962C8B-B14F-4D97-AF65-F5344CB8AC3E}">
        <p14:creationId xmlns:p14="http://schemas.microsoft.com/office/powerpoint/2010/main" val="3625926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F8C10-B50A-4487-8014-FE10C5C16D9A}" type="datetimeFigureOut">
              <a:rPr lang="fr-BE" smtClean="0"/>
              <a:t>10-10-17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135F8-DF45-4104-B933-CFA917555A4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9548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Remarques: une marge de 2cm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135F8-DF45-4104-B933-CFA917555A42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569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22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 userDrawn="1"/>
        </p:nvSpPr>
        <p:spPr>
          <a:xfrm>
            <a:off x="4046827" y="5529301"/>
            <a:ext cx="12961620" cy="1487032"/>
          </a:xfrm>
          <a:prstGeom prst="rect">
            <a:avLst/>
          </a:prstGeom>
          <a:noFill/>
        </p:spPr>
        <p:txBody>
          <a:bodyPr wrap="square" lIns="72000" rIns="0" numCol="1" spcCol="72000" rtlCol="0">
            <a:spAutoFit/>
          </a:bodyPr>
          <a:lstStyle/>
          <a:p>
            <a:r>
              <a:rPr lang="fr-BE" sz="2000" b="1" i="1" dirty="0" smtClean="0"/>
              <a:t>1.</a:t>
            </a:r>
            <a:r>
              <a:rPr lang="fr-BE" sz="2000" i="1" dirty="0" smtClean="0"/>
              <a:t> Département des Sciences fonctionnelles, FARAH, </a:t>
            </a:r>
            <a:r>
              <a:rPr lang="fr-BE" sz="2000" i="1" dirty="0" err="1" smtClean="0"/>
              <a:t>Faculty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veterinary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Medicine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Liege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Belgium</a:t>
            </a:r>
            <a:endParaRPr lang="fr-BE" sz="2000" dirty="0" smtClean="0"/>
          </a:p>
          <a:p>
            <a:r>
              <a:rPr lang="fr-BE" sz="2000" b="1" i="1" dirty="0" smtClean="0"/>
              <a:t>2.</a:t>
            </a:r>
            <a:r>
              <a:rPr lang="fr-BE" sz="2000" i="1" dirty="0" smtClean="0"/>
              <a:t> Département des Maladies infectieuses et parasitaires, FARAH, </a:t>
            </a:r>
            <a:r>
              <a:rPr lang="fr-BE" sz="2000" i="1" dirty="0" err="1" smtClean="0"/>
              <a:t>Faculty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veterinary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Medicine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Liege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Belgium</a:t>
            </a:r>
            <a:endParaRPr lang="fr-BE" sz="2000" dirty="0" smtClean="0"/>
          </a:p>
          <a:p>
            <a:r>
              <a:rPr lang="fr-BE" sz="2000" b="1" i="1" dirty="0" smtClean="0"/>
              <a:t>3.</a:t>
            </a:r>
            <a:r>
              <a:rPr lang="fr-BE" sz="2000" i="1" dirty="0" smtClean="0"/>
              <a:t> Centre de l’Oxygène, Recherche et Développement (CORD), FARAH,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Liège, </a:t>
            </a:r>
            <a:r>
              <a:rPr lang="fr-BE" sz="2000" i="1" dirty="0" err="1" smtClean="0"/>
              <a:t>Belgium</a:t>
            </a:r>
            <a:endParaRPr lang="fr-BE" sz="2400" dirty="0" smtClean="0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7382504" y="5522137"/>
            <a:ext cx="7920989" cy="1487032"/>
          </a:xfrm>
          <a:prstGeom prst="rect">
            <a:avLst/>
          </a:prstGeom>
          <a:noFill/>
        </p:spPr>
        <p:txBody>
          <a:bodyPr wrap="square" lIns="72000" rIns="0" numCol="1" spcCol="72000" rtlCol="0">
            <a:spAutoFit/>
          </a:bodyPr>
          <a:lstStyle/>
          <a:p>
            <a:r>
              <a:rPr lang="fr-BE" sz="2000" b="1" i="1" dirty="0" smtClean="0"/>
              <a:t>4</a:t>
            </a:r>
            <a:r>
              <a:rPr lang="fr-BE" sz="2000" i="1" dirty="0" smtClean="0"/>
              <a:t>. </a:t>
            </a:r>
            <a:r>
              <a:rPr lang="fr-BE" sz="2000" i="1" dirty="0" err="1" smtClean="0"/>
              <a:t>Usc</a:t>
            </a:r>
            <a:r>
              <a:rPr lang="fr-BE" sz="2000" i="1" dirty="0" smtClean="0"/>
              <a:t> 1233 </a:t>
            </a:r>
            <a:r>
              <a:rPr lang="fr-BE" sz="2000" i="1" dirty="0" err="1" smtClean="0"/>
              <a:t>Ediss</a:t>
            </a:r>
            <a:r>
              <a:rPr lang="fr-BE" sz="2000" i="1" dirty="0" smtClean="0"/>
              <a:t>, VETAGROSUP, Ecole nationale vétérinaire de Lyon, France </a:t>
            </a:r>
            <a:endParaRPr lang="fr-BE" sz="2000" dirty="0" smtClean="0"/>
          </a:p>
          <a:p>
            <a:r>
              <a:rPr lang="fr-BE" sz="2000" b="1" i="1" dirty="0" smtClean="0"/>
              <a:t>5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Latlumtox</a:t>
            </a:r>
            <a:r>
              <a:rPr lang="fr-BE" sz="2000" i="1" dirty="0" smtClean="0"/>
              <a:t>, EDISS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Lyon France</a:t>
            </a:r>
          </a:p>
          <a:p>
            <a:r>
              <a:rPr lang="fr-BE" sz="2000" b="1" i="1" dirty="0" smtClean="0"/>
              <a:t>6.</a:t>
            </a:r>
            <a:r>
              <a:rPr lang="fr-BE" sz="2000" i="1" dirty="0" smtClean="0"/>
              <a:t> Equine Pole, FARAH,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Liège, </a:t>
            </a:r>
            <a:r>
              <a:rPr lang="fr-BE" sz="2000" i="1" dirty="0" err="1" smtClean="0"/>
              <a:t>Belgium</a:t>
            </a:r>
            <a:endParaRPr lang="fr-BE" sz="2000" dirty="0" smtClean="0"/>
          </a:p>
        </p:txBody>
      </p:sp>
      <p:grpSp>
        <p:nvGrpSpPr>
          <p:cNvPr id="41" name="Groupe 40"/>
          <p:cNvGrpSpPr/>
          <p:nvPr userDrawn="1"/>
        </p:nvGrpSpPr>
        <p:grpSpPr>
          <a:xfrm>
            <a:off x="720001" y="11323002"/>
            <a:ext cx="28821786" cy="24272815"/>
            <a:chOff x="18654532" y="10247671"/>
            <a:chExt cx="21903564" cy="30778998"/>
          </a:xfrm>
        </p:grpSpPr>
        <p:sp>
          <p:nvSpPr>
            <p:cNvPr id="43" name="Rectangle 42"/>
            <p:cNvSpPr/>
            <p:nvPr userDrawn="1"/>
          </p:nvSpPr>
          <p:spPr>
            <a:xfrm flipV="1">
              <a:off x="18654532" y="10247671"/>
              <a:ext cx="7301188" cy="30778998"/>
            </a:xfrm>
            <a:prstGeom prst="rect">
              <a:avLst/>
            </a:prstGeom>
            <a:noFill/>
            <a:ln>
              <a:solidFill>
                <a:srgbClr val="FEF1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Rectangle 43"/>
            <p:cNvSpPr/>
            <p:nvPr userDrawn="1"/>
          </p:nvSpPr>
          <p:spPr>
            <a:xfrm flipV="1">
              <a:off x="25955721" y="10247671"/>
              <a:ext cx="7301188" cy="30778998"/>
            </a:xfrm>
            <a:prstGeom prst="rect">
              <a:avLst/>
            </a:prstGeom>
            <a:noFill/>
            <a:ln>
              <a:solidFill>
                <a:srgbClr val="FEF1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Rectangle 44"/>
            <p:cNvSpPr/>
            <p:nvPr userDrawn="1"/>
          </p:nvSpPr>
          <p:spPr>
            <a:xfrm flipV="1">
              <a:off x="33256908" y="10247671"/>
              <a:ext cx="7301188" cy="30778998"/>
            </a:xfrm>
            <a:prstGeom prst="rect">
              <a:avLst/>
            </a:prstGeom>
            <a:noFill/>
            <a:ln>
              <a:solidFill>
                <a:srgbClr val="FEF1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3496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40"/>
          <p:cNvGrpSpPr/>
          <p:nvPr userDrawn="1"/>
        </p:nvGrpSpPr>
        <p:grpSpPr>
          <a:xfrm>
            <a:off x="720000" y="7265532"/>
            <a:ext cx="28821787" cy="29260620"/>
            <a:chOff x="11353344" y="10247671"/>
            <a:chExt cx="29204752" cy="30778998"/>
          </a:xfrm>
        </p:grpSpPr>
        <p:sp>
          <p:nvSpPr>
            <p:cNvPr id="42" name="Rectangle 41"/>
            <p:cNvSpPr/>
            <p:nvPr/>
          </p:nvSpPr>
          <p:spPr>
            <a:xfrm flipV="1">
              <a:off x="11353344" y="10247671"/>
              <a:ext cx="7301188" cy="30778998"/>
            </a:xfrm>
            <a:prstGeom prst="rect">
              <a:avLst/>
            </a:prstGeom>
            <a:noFill/>
            <a:ln>
              <a:solidFill>
                <a:srgbClr val="FEF1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Rectangle 42"/>
            <p:cNvSpPr/>
            <p:nvPr userDrawn="1"/>
          </p:nvSpPr>
          <p:spPr>
            <a:xfrm flipV="1">
              <a:off x="18654532" y="10247671"/>
              <a:ext cx="7301188" cy="30778998"/>
            </a:xfrm>
            <a:prstGeom prst="rect">
              <a:avLst/>
            </a:prstGeom>
            <a:noFill/>
            <a:ln>
              <a:solidFill>
                <a:srgbClr val="FEF1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Rectangle 43"/>
            <p:cNvSpPr/>
            <p:nvPr userDrawn="1"/>
          </p:nvSpPr>
          <p:spPr>
            <a:xfrm flipV="1">
              <a:off x="25955721" y="10247671"/>
              <a:ext cx="7301188" cy="30778998"/>
            </a:xfrm>
            <a:prstGeom prst="rect">
              <a:avLst/>
            </a:prstGeom>
            <a:noFill/>
            <a:ln>
              <a:solidFill>
                <a:srgbClr val="FEF1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5" name="Rectangle 44"/>
            <p:cNvSpPr/>
            <p:nvPr userDrawn="1"/>
          </p:nvSpPr>
          <p:spPr>
            <a:xfrm flipV="1">
              <a:off x="33256908" y="10247671"/>
              <a:ext cx="7301188" cy="30778998"/>
            </a:xfrm>
            <a:prstGeom prst="rect">
              <a:avLst/>
            </a:prstGeom>
            <a:noFill/>
            <a:ln>
              <a:solidFill>
                <a:srgbClr val="FEF1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76556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jp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276" y="21191153"/>
            <a:ext cx="14653567" cy="10990175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 userDrawn="1"/>
        </p:nvSpPr>
        <p:spPr>
          <a:xfrm>
            <a:off x="9739312" y="1305396"/>
            <a:ext cx="7643192" cy="504056"/>
          </a:xfrm>
          <a:prstGeom prst="rect">
            <a:avLst/>
          </a:prstGeom>
        </p:spPr>
        <p:txBody>
          <a:bodyPr vert="horz" lIns="417643" tIns="208822" rIns="417643" bIns="208822" rtlCol="0" anchor="ctr">
            <a:noAutofit/>
          </a:bodyPr>
          <a:lstStyle>
            <a:lvl1pPr algn="r" defTabSz="4176431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wcwxwx</a:t>
            </a:r>
            <a:endParaRPr lang="fr-BE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1929096" y="1404836"/>
            <a:ext cx="27612691" cy="2717266"/>
          </a:xfrm>
          <a:prstGeom prst="rect">
            <a:avLst/>
          </a:prstGeom>
          <a:solidFill>
            <a:srgbClr val="D32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801888"/>
            <a:ext cx="3821996" cy="3821996"/>
          </a:xfrm>
          <a:prstGeom prst="rect">
            <a:avLst/>
          </a:prstGeom>
        </p:spPr>
      </p:pic>
      <p:sp>
        <p:nvSpPr>
          <p:cNvPr id="29" name="ZoneTexte 28"/>
          <p:cNvSpPr txBox="1"/>
          <p:nvPr userDrawn="1"/>
        </p:nvSpPr>
        <p:spPr>
          <a:xfrm>
            <a:off x="3618547" y="1404836"/>
            <a:ext cx="259232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bg1"/>
                </a:solidFill>
                <a:latin typeface="Futura PT Book"/>
              </a:rPr>
              <a:t>A case of </a:t>
            </a:r>
            <a:r>
              <a:rPr lang="fr-BE" dirty="0" err="1" smtClean="0">
                <a:solidFill>
                  <a:schemeClr val="bg1"/>
                </a:solidFill>
                <a:latin typeface="Futura PT Book"/>
              </a:rPr>
              <a:t>splenic</a:t>
            </a:r>
            <a:r>
              <a:rPr lang="fr-BE" dirty="0" smtClean="0">
                <a:solidFill>
                  <a:schemeClr val="bg1"/>
                </a:solidFill>
                <a:latin typeface="Futura PT Book"/>
              </a:rPr>
              <a:t> </a:t>
            </a:r>
            <a:r>
              <a:rPr lang="fr-BE" dirty="0" err="1" smtClean="0">
                <a:solidFill>
                  <a:schemeClr val="bg1"/>
                </a:solidFill>
                <a:latin typeface="Futura PT Book"/>
              </a:rPr>
              <a:t>myelolipoma</a:t>
            </a:r>
            <a:r>
              <a:rPr lang="fr-BE" dirty="0" smtClean="0">
                <a:solidFill>
                  <a:schemeClr val="bg1"/>
                </a:solidFill>
                <a:latin typeface="Futura PT Book"/>
              </a:rPr>
              <a:t> in a </a:t>
            </a:r>
            <a:r>
              <a:rPr lang="en-GB" sz="8200" kern="1200" dirty="0" smtClean="0">
                <a:solidFill>
                  <a:schemeClr val="bg1"/>
                </a:solidFill>
                <a:effectLst/>
                <a:latin typeface="Futura PT Book"/>
                <a:ea typeface="+mn-ea"/>
                <a:cs typeface="+mn-cs"/>
              </a:rPr>
              <a:t>German Shepherd dog.</a:t>
            </a:r>
            <a:endParaRPr lang="fr-BE" dirty="0" smtClean="0">
              <a:solidFill>
                <a:schemeClr val="bg1"/>
              </a:solidFill>
              <a:latin typeface="Futura PT Book"/>
            </a:endParaRPr>
          </a:p>
        </p:txBody>
      </p:sp>
      <p:sp>
        <p:nvSpPr>
          <p:cNvPr id="30" name="ZoneTexte 29"/>
          <p:cNvSpPr txBox="1"/>
          <p:nvPr userDrawn="1"/>
        </p:nvSpPr>
        <p:spPr>
          <a:xfrm>
            <a:off x="720000" y="4562895"/>
            <a:ext cx="28821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u="sng" dirty="0" smtClean="0">
                <a:latin typeface="Futura PT Heavy" pitchFamily="34" charset="0"/>
              </a:rPr>
              <a:t>A.Dernier</a:t>
            </a:r>
            <a:r>
              <a:rPr lang="en-GB" sz="5000" b="1" u="sng" baseline="30000" dirty="0" smtClean="0">
                <a:latin typeface="Futura PT Heavy" pitchFamily="34" charset="0"/>
              </a:rPr>
              <a:t>1</a:t>
            </a:r>
            <a:r>
              <a:rPr lang="en-GB" sz="5000" b="1" dirty="0" smtClean="0">
                <a:latin typeface="Futura PT Heavy" pitchFamily="34" charset="0"/>
              </a:rPr>
              <a:t>, C.</a:t>
            </a:r>
            <a:r>
              <a:rPr lang="en-GB" sz="5000" b="1" baseline="0" dirty="0" smtClean="0">
                <a:latin typeface="Futura PT Heavy" pitchFamily="34" charset="0"/>
              </a:rPr>
              <a:t> Bayrou</a:t>
            </a:r>
            <a:r>
              <a:rPr lang="en-GB" sz="5000" b="1" baseline="30000" dirty="0" smtClean="0">
                <a:latin typeface="Futura PT Heavy" pitchFamily="34" charset="0"/>
              </a:rPr>
              <a:t>1</a:t>
            </a:r>
            <a:r>
              <a:rPr lang="en-GB" sz="5000" b="1" dirty="0" smtClean="0">
                <a:latin typeface="Futura PT Heavy" pitchFamily="34" charset="0"/>
              </a:rPr>
              <a:t> , D.Desmecht</a:t>
            </a:r>
            <a:r>
              <a:rPr lang="en-GB" sz="5000" b="1" baseline="30000" dirty="0" smtClean="0">
                <a:latin typeface="Futura PT Heavy" pitchFamily="34" charset="0"/>
              </a:rPr>
              <a:t>1</a:t>
            </a:r>
            <a:r>
              <a:rPr lang="en-GB" sz="5000" b="1" dirty="0" smtClean="0">
                <a:latin typeface="Futura PT Heavy" pitchFamily="34" charset="0"/>
              </a:rPr>
              <a:t>, M.Garigliany</a:t>
            </a:r>
            <a:r>
              <a:rPr lang="en-GB" sz="5000" b="1" baseline="30000" dirty="0" smtClean="0">
                <a:latin typeface="Futura PT Heavy" pitchFamily="34" charset="0"/>
              </a:rPr>
              <a:t>1.</a:t>
            </a:r>
            <a:endParaRPr lang="fr-BE" sz="5000" baseline="30000" dirty="0">
              <a:latin typeface="Futura PT Heavy" pitchFamily="34" charset="0"/>
            </a:endParaRPr>
          </a:p>
        </p:txBody>
      </p:sp>
      <p:sp>
        <p:nvSpPr>
          <p:cNvPr id="31" name="ZoneTexte 30"/>
          <p:cNvSpPr txBox="1"/>
          <p:nvPr userDrawn="1"/>
        </p:nvSpPr>
        <p:spPr>
          <a:xfrm>
            <a:off x="7080098" y="5529301"/>
            <a:ext cx="12961620" cy="400110"/>
          </a:xfrm>
          <a:prstGeom prst="rect">
            <a:avLst/>
          </a:prstGeom>
          <a:noFill/>
        </p:spPr>
        <p:txBody>
          <a:bodyPr wrap="square" lIns="72000" rIns="0" numCol="1" spcCol="72000" rtlCol="0">
            <a:spAutoFit/>
          </a:bodyPr>
          <a:lstStyle/>
          <a:p>
            <a:r>
              <a:rPr lang="fr-BE" sz="2000" b="1" i="1" dirty="0" smtClean="0"/>
              <a:t>1.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Departemnt</a:t>
            </a:r>
            <a:r>
              <a:rPr lang="fr-BE" sz="2000" i="1" dirty="0" smtClean="0"/>
              <a:t> of</a:t>
            </a:r>
            <a:r>
              <a:rPr lang="fr-BE" sz="2000" i="1" baseline="0" dirty="0" smtClean="0"/>
              <a:t> </a:t>
            </a:r>
            <a:r>
              <a:rPr lang="fr-BE" sz="2000" i="1" dirty="0" err="1" smtClean="0"/>
              <a:t>anatomo-pathology</a:t>
            </a:r>
            <a:r>
              <a:rPr lang="fr-BE" sz="2000" i="1" dirty="0" smtClean="0"/>
              <a:t>, FARAH, </a:t>
            </a:r>
            <a:r>
              <a:rPr lang="fr-BE" sz="2000" i="1" dirty="0" err="1" smtClean="0"/>
              <a:t>Faculty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veterinary</a:t>
            </a:r>
            <a:r>
              <a:rPr lang="fr-BE" sz="2000" i="1" dirty="0" smtClean="0"/>
              <a:t> </a:t>
            </a:r>
            <a:r>
              <a:rPr lang="fr-BE" sz="2000" i="1" dirty="0" err="1" smtClean="0"/>
              <a:t>Medicine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University</a:t>
            </a:r>
            <a:r>
              <a:rPr lang="fr-BE" sz="2000" i="1" dirty="0" smtClean="0"/>
              <a:t> of </a:t>
            </a:r>
            <a:r>
              <a:rPr lang="fr-BE" sz="2000" i="1" dirty="0" err="1" smtClean="0"/>
              <a:t>Liege</a:t>
            </a:r>
            <a:r>
              <a:rPr lang="fr-BE" sz="2000" i="1" dirty="0" smtClean="0"/>
              <a:t>, </a:t>
            </a:r>
            <a:r>
              <a:rPr lang="fr-BE" sz="2000" i="1" dirty="0" err="1" smtClean="0"/>
              <a:t>Belgium</a:t>
            </a:r>
            <a:endParaRPr lang="fr-BE" sz="2000" dirty="0" smtClean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353917" y="6536205"/>
            <a:ext cx="28843921" cy="3958685"/>
          </a:xfrm>
          <a:prstGeom prst="rect">
            <a:avLst/>
          </a:prstGeom>
          <a:solidFill>
            <a:srgbClr val="FEF1F0"/>
          </a:solidFill>
          <a:ln>
            <a:solidFill>
              <a:srgbClr val="F2F6FC"/>
            </a:solidFill>
          </a:ln>
        </p:spPr>
        <p:txBody>
          <a:bodyPr wrap="square" lIns="360000" tIns="360000" rIns="360000" bIns="360000" numCol="1" spcCol="0" rtlCol="0">
            <a:spAutoFit/>
          </a:bodyPr>
          <a:lstStyle/>
          <a:p>
            <a:pPr algn="just"/>
            <a:r>
              <a:rPr lang="fr-BE" sz="5000" b="1" u="sng" dirty="0" smtClean="0">
                <a:latin typeface="Futura PT Heavy" pitchFamily="34" charset="0"/>
              </a:rPr>
              <a:t>Introduction:</a:t>
            </a:r>
            <a:endParaRPr lang="fr-BE" sz="4400" b="1" u="sng" dirty="0" smtClean="0">
              <a:latin typeface="+mn-lt"/>
            </a:endParaRPr>
          </a:p>
          <a:p>
            <a:pPr algn="just"/>
            <a:r>
              <a:rPr lang="en-US" sz="4000" baseline="0" dirty="0" smtClean="0"/>
              <a:t>Over the last 20 years, </a:t>
            </a:r>
            <a:r>
              <a:rPr lang="en-US" sz="4000" dirty="0" smtClean="0"/>
              <a:t>only 15 cases of canine </a:t>
            </a:r>
            <a:r>
              <a:rPr lang="en-US" sz="4000" dirty="0" err="1" smtClean="0"/>
              <a:t>myelolipoma</a:t>
            </a:r>
            <a:r>
              <a:rPr lang="en-US" sz="4000" dirty="0" smtClean="0"/>
              <a:t> </a:t>
            </a:r>
            <a:r>
              <a:rPr lang="en-US" sz="4000" dirty="0" smtClean="0"/>
              <a:t>(10 in the spleen, 1 in the adrenal glands, 1 </a:t>
            </a:r>
            <a:r>
              <a:rPr lang="en-US" sz="4000" dirty="0" err="1" smtClean="0"/>
              <a:t>multicentric</a:t>
            </a:r>
            <a:r>
              <a:rPr lang="en-US" sz="4000" dirty="0" smtClean="0"/>
              <a:t>,</a:t>
            </a:r>
            <a:r>
              <a:rPr lang="en-US" sz="4000" baseline="0" dirty="0" smtClean="0"/>
              <a:t> 1 </a:t>
            </a:r>
            <a:r>
              <a:rPr lang="en-US" sz="4000" baseline="0" dirty="0" err="1" smtClean="0"/>
              <a:t>occular</a:t>
            </a:r>
            <a:r>
              <a:rPr lang="en-US" sz="4000" baseline="0" dirty="0" smtClean="0"/>
              <a:t> </a:t>
            </a:r>
            <a:r>
              <a:rPr lang="en-US" sz="4000" dirty="0" smtClean="0"/>
              <a:t>and 2 in the spinal cord) have been reported. </a:t>
            </a:r>
            <a:r>
              <a:rPr lang="en-US" sz="40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the time, these tumors were asymptomatic. But a case with clinical</a:t>
            </a:r>
            <a:r>
              <a:rPr lang="en-US" sz="40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signs </a:t>
            </a:r>
            <a:r>
              <a:rPr lang="en-US" sz="4000" dirty="0" smtClean="0"/>
              <a:t>of anemia, vomiting, weight loss, and progressive abdominal distension has been reported.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Here, we present</a:t>
            </a:r>
            <a:r>
              <a:rPr lang="en-GB" sz="4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case of an older neutered female German Shepherd dog referred to our Department for </a:t>
            </a:r>
            <a:r>
              <a:rPr lang="en-GB" sz="4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necropsic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evaluation after euthanasia for chronic renal insufficiency.</a:t>
            </a:r>
            <a:endParaRPr lang="en-US" sz="4000" dirty="0" smtClean="0"/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14227762" y="35523929"/>
            <a:ext cx="15418799" cy="5632311"/>
          </a:xfrm>
          <a:prstGeom prst="rect">
            <a:avLst/>
          </a:prstGeom>
          <a:solidFill>
            <a:srgbClr val="FCE3E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Discussion: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origins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myelolipoma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are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still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matter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debate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 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hypothesis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myelolipomas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are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derived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from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bone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marrow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emboli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from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the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adrenal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gland. A second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theory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suggests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myelolipomas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are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derived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from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embryonic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primitive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mesenchymal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cells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 A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third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theory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suggests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metaplastic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transformation of the site of the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myelolipoma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 </a:t>
            </a:r>
            <a:endParaRPr kumimoji="0" lang="en-US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 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our case despite severe splenic involvement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the lesion was asymptomatic. </a:t>
            </a:r>
            <a:r>
              <a:rPr kumimoji="0" lang="en-US" altLang="fr-FR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Owever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kumimoji="0" lang="en-US" altLang="fr-FR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myelolipoma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must be part of the differential diagnosis of multinodular splenic </a:t>
            </a:r>
            <a:r>
              <a:rPr kumimoji="0" lang="en-US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lesions.</a:t>
            </a:r>
            <a:endParaRPr kumimoji="0" lang="fr-FR" alt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3433688" y="32341906"/>
            <a:ext cx="15764150" cy="2616101"/>
          </a:xfrm>
          <a:prstGeom prst="rect">
            <a:avLst/>
          </a:prstGeom>
          <a:solidFill>
            <a:srgbClr val="FCE3E0"/>
          </a:solidFill>
        </p:spPr>
        <p:txBody>
          <a:bodyPr wrap="square" rtlCol="0">
            <a:spAutoFit/>
          </a:bodyPr>
          <a:lstStyle/>
          <a:p>
            <a:r>
              <a:rPr lang="en-GB" sz="44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Microscopic lesions</a:t>
            </a:r>
            <a:r>
              <a:rPr lang="en-GB" sz="4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Histology  revealed multiple, well-demarcated, </a:t>
            </a:r>
            <a:r>
              <a:rPr lang="en-GB" sz="4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unencapsulated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masses of hematopoietic elements (1) admixed with mature adipose tissue (2),</a:t>
            </a:r>
            <a:r>
              <a:rPr lang="en-GB" sz="4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consistent</a:t>
            </a:r>
            <a:r>
              <a:rPr lang="en-GB" sz="4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 diagnosis of </a:t>
            </a:r>
            <a:r>
              <a:rPr lang="en-GB" sz="4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myelolipoma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(X200). The capsule of the spleen is visible in</a:t>
            </a:r>
            <a:r>
              <a:rPr lang="en-GB" sz="4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upper part of the field 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(3).</a:t>
            </a:r>
            <a:endParaRPr lang="fr-BE" sz="4000" dirty="0"/>
          </a:p>
        </p:txBody>
      </p:sp>
      <p:sp>
        <p:nvSpPr>
          <p:cNvPr id="25" name="ZoneTexte 24"/>
          <p:cNvSpPr txBox="1"/>
          <p:nvPr userDrawn="1"/>
        </p:nvSpPr>
        <p:spPr>
          <a:xfrm>
            <a:off x="554395" y="11535859"/>
            <a:ext cx="11974591" cy="6986528"/>
          </a:xfrm>
          <a:prstGeom prst="rect">
            <a:avLst/>
          </a:prstGeom>
          <a:solidFill>
            <a:srgbClr val="FCE3E0"/>
          </a:solidFill>
        </p:spPr>
        <p:txBody>
          <a:bodyPr wrap="square" rtlCol="0">
            <a:spAutoFit/>
          </a:bodyPr>
          <a:lstStyle/>
          <a:p>
            <a:r>
              <a:rPr lang="fr-BE" sz="4800" b="1" u="sng" dirty="0" err="1" smtClean="0"/>
              <a:t>Macroscopic</a:t>
            </a:r>
            <a:r>
              <a:rPr lang="fr-BE" sz="4800" b="1" u="sng" baseline="0" dirty="0" smtClean="0"/>
              <a:t> </a:t>
            </a:r>
            <a:r>
              <a:rPr lang="fr-BE" sz="4800" b="1" u="sng" baseline="0" dirty="0" err="1" smtClean="0"/>
              <a:t>lesions</a:t>
            </a:r>
            <a:r>
              <a:rPr lang="fr-BE" sz="4400" baseline="0" dirty="0" smtClean="0"/>
              <a:t>:</a:t>
            </a:r>
          </a:p>
          <a:p>
            <a:r>
              <a:rPr lang="fr-BE" sz="4000" baseline="0" dirty="0" err="1" smtClean="0">
                <a:latin typeface="Calibri" panose="020F0502020204030204" pitchFamily="34" charset="0"/>
              </a:rPr>
              <a:t>Necropsic</a:t>
            </a:r>
            <a:r>
              <a:rPr lang="fr-BE" sz="4000" baseline="0" dirty="0" smtClean="0">
                <a:latin typeface="Calibri" panose="020F0502020204030204" pitchFamily="34" charset="0"/>
              </a:rPr>
              <a:t> </a:t>
            </a:r>
            <a:r>
              <a:rPr lang="fr-BE" sz="4000" baseline="0" dirty="0" err="1" smtClean="0">
                <a:latin typeface="Calibri" panose="020F0502020204030204" pitchFamily="34" charset="0"/>
              </a:rPr>
              <a:t>examination</a:t>
            </a:r>
            <a:r>
              <a:rPr lang="fr-BE" sz="4000" baseline="0" dirty="0" smtClean="0">
                <a:latin typeface="Calibri" panose="020F0502020204030204" pitchFamily="34" charset="0"/>
              </a:rPr>
              <a:t> </a:t>
            </a:r>
            <a:r>
              <a:rPr lang="fr-BE" sz="4000" baseline="0" dirty="0" err="1" smtClean="0">
                <a:latin typeface="Calibri" panose="020F0502020204030204" pitchFamily="34" charset="0"/>
              </a:rPr>
              <a:t>revealed</a:t>
            </a:r>
            <a:r>
              <a:rPr lang="fr-BE" sz="4000" baseline="0" dirty="0" smtClean="0">
                <a:latin typeface="Calibri" panose="020F0502020204030204" pitchFamily="34" charset="0"/>
              </a:rPr>
              <a:t> </a:t>
            </a:r>
            <a:r>
              <a:rPr lang="en-GB" sz="40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multiple off-white splenic nodules.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differential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diagnosis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included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different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splenic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tumors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such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as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lymphoma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myeloma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hemangiosarcoma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other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sarcoma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mast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cells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tumor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myelolipoma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histiocytic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proliferative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disease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Metastatic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neoplastic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disease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of the spleen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relatively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uncommon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Nodular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hyperplasia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also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part of the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differential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diagnosis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An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inflammatory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phenomen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could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not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ruled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out. To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clarify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 nature of the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lesion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histologic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examination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has been </a:t>
            </a:r>
            <a:r>
              <a:rPr kumimoji="0" lang="fr-FR" altLang="fr-FR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undertaken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</a:t>
            </a:r>
            <a:endParaRPr lang="fr-BE" sz="4000" dirty="0">
              <a:latin typeface="Calibri" panose="020F050202020403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4"/>
          <a:stretch/>
        </p:blipFill>
        <p:spPr>
          <a:xfrm>
            <a:off x="10113381" y="41357442"/>
            <a:ext cx="2948728" cy="1305847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1323373" y="26489675"/>
            <a:ext cx="11186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aseline="0" dirty="0" err="1" smtClean="0"/>
              <a:t>Fig</a:t>
            </a:r>
            <a:r>
              <a:rPr lang="fr-BE" sz="3000" baseline="0" dirty="0" smtClean="0"/>
              <a:t> 2 : </a:t>
            </a:r>
            <a:r>
              <a:rPr lang="fr-BE" sz="3000" baseline="0" dirty="0" err="1" smtClean="0"/>
              <a:t>Microscopic</a:t>
            </a:r>
            <a:r>
              <a:rPr lang="fr-BE" sz="3000" baseline="0" dirty="0" smtClean="0"/>
              <a:t> observation of one nodule (X40)</a:t>
            </a:r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13433688" y="11539919"/>
            <a:ext cx="15932742" cy="9534083"/>
            <a:chOff x="13433688" y="11539919"/>
            <a:chExt cx="15932742" cy="9534083"/>
          </a:xfrm>
        </p:grpSpPr>
        <p:pic>
          <p:nvPicPr>
            <p:cNvPr id="2" name="Image 1"/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2" t="36668" r="31517" b="19997"/>
            <a:stretch/>
          </p:blipFill>
          <p:spPr>
            <a:xfrm>
              <a:off x="13433688" y="11539919"/>
              <a:ext cx="15932742" cy="900546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8" name="ZoneTexte 37"/>
            <p:cNvSpPr txBox="1"/>
            <p:nvPr userDrawn="1"/>
          </p:nvSpPr>
          <p:spPr>
            <a:xfrm>
              <a:off x="15549040" y="20520004"/>
              <a:ext cx="697011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3000" dirty="0" smtClean="0"/>
                <a:t>Fig</a:t>
              </a:r>
              <a:r>
                <a:rPr lang="fr-BE" sz="3000" baseline="0" dirty="0" smtClean="0"/>
                <a:t>. 1: Multifocal </a:t>
              </a:r>
              <a:r>
                <a:rPr lang="fr-BE" sz="3000" baseline="0" dirty="0" err="1" smtClean="0"/>
                <a:t>coalescing</a:t>
              </a:r>
              <a:r>
                <a:rPr lang="fr-BE" sz="3000" baseline="0" dirty="0" smtClean="0"/>
                <a:t> </a:t>
              </a:r>
              <a:r>
                <a:rPr lang="fr-BE" sz="3000" baseline="0" dirty="0" err="1" smtClean="0"/>
                <a:t>splenic</a:t>
              </a:r>
              <a:r>
                <a:rPr lang="fr-BE" sz="3000" baseline="0" dirty="0" smtClean="0"/>
                <a:t> nodules</a:t>
              </a:r>
              <a:endParaRPr lang="fr-BE" sz="3000" dirty="0"/>
            </a:p>
          </p:txBody>
        </p:sp>
        <p:pic>
          <p:nvPicPr>
            <p:cNvPr id="6" name="Image 5"/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8" t="31267" r="11144" b="15867"/>
            <a:stretch/>
          </p:blipFill>
          <p:spPr>
            <a:xfrm>
              <a:off x="14779942" y="19243992"/>
              <a:ext cx="3240406" cy="72009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 userDrawn="1"/>
        </p:nvSpPr>
        <p:spPr>
          <a:xfrm>
            <a:off x="933160" y="35252804"/>
            <a:ext cx="151384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3000" baseline="0" dirty="0" smtClean="0"/>
              <a:t>Fig3 et 4 : In the </a:t>
            </a:r>
            <a:r>
              <a:rPr lang="fr-BE" sz="3000" baseline="0" dirty="0" err="1" smtClean="0"/>
              <a:t>hematopoïetic</a:t>
            </a:r>
            <a:r>
              <a:rPr lang="fr-BE" sz="3000" baseline="0" dirty="0" smtClean="0"/>
              <a:t> </a:t>
            </a:r>
            <a:r>
              <a:rPr lang="fr-BE" sz="3000" baseline="0" dirty="0" err="1" smtClean="0"/>
              <a:t>element</a:t>
            </a:r>
            <a:r>
              <a:rPr lang="fr-BE" sz="3000" baseline="0" dirty="0" smtClean="0"/>
              <a:t>, </a:t>
            </a:r>
            <a:r>
              <a:rPr lang="fr-BE" sz="3000" baseline="0" dirty="0" err="1" smtClean="0"/>
              <a:t>there</a:t>
            </a:r>
            <a:r>
              <a:rPr lang="fr-BE" sz="3000" baseline="0" dirty="0" smtClean="0"/>
              <a:t> </a:t>
            </a:r>
            <a:r>
              <a:rPr lang="fr-BE" sz="3000" baseline="0" dirty="0" err="1" smtClean="0"/>
              <a:t>is</a:t>
            </a:r>
            <a:r>
              <a:rPr lang="fr-BE" sz="3000" baseline="0" dirty="0" smtClean="0"/>
              <a:t> </a:t>
            </a:r>
            <a:r>
              <a:rPr lang="fr-BE" sz="3000" baseline="0" dirty="0" err="1" smtClean="0"/>
              <a:t>some</a:t>
            </a:r>
            <a:r>
              <a:rPr lang="fr-BE" sz="3000" baseline="0" dirty="0" smtClean="0"/>
              <a:t> </a:t>
            </a:r>
            <a:r>
              <a:rPr lang="fr-BE" sz="3000" baseline="0" dirty="0" err="1" smtClean="0"/>
              <a:t>red</a:t>
            </a:r>
            <a:r>
              <a:rPr lang="fr-BE" sz="3000" baseline="0" dirty="0" smtClean="0"/>
              <a:t> </a:t>
            </a:r>
            <a:r>
              <a:rPr lang="fr-BE" sz="3000" baseline="0" dirty="0" err="1" smtClean="0"/>
              <a:t>cells</a:t>
            </a:r>
            <a:r>
              <a:rPr lang="fr-BE" sz="3000" baseline="0" dirty="0" smtClean="0"/>
              <a:t>, </a:t>
            </a:r>
          </a:p>
          <a:p>
            <a:r>
              <a:rPr lang="fr-BE" sz="3000" baseline="0" dirty="0" smtClean="0"/>
              <a:t>monocyte, </a:t>
            </a:r>
            <a:r>
              <a:rPr lang="fr-BE" sz="3000" baseline="0" dirty="0" err="1" smtClean="0"/>
              <a:t>lymphocyts</a:t>
            </a:r>
            <a:r>
              <a:rPr lang="fr-BE" sz="3000" baseline="0" dirty="0" smtClean="0"/>
              <a:t>, </a:t>
            </a:r>
            <a:r>
              <a:rPr lang="fr-BE" sz="3000" baseline="0" dirty="0" err="1" smtClean="0"/>
              <a:t>hemosiderophage</a:t>
            </a:r>
            <a:r>
              <a:rPr lang="fr-BE" sz="3000" baseline="0" dirty="0" smtClean="0"/>
              <a:t>, </a:t>
            </a:r>
            <a:r>
              <a:rPr lang="fr-BE" sz="3000" baseline="0" dirty="0" err="1" smtClean="0"/>
              <a:t>megacariocytes</a:t>
            </a:r>
            <a:r>
              <a:rPr lang="fr-BE" sz="3000" baseline="0" dirty="0" smtClean="0"/>
              <a:t> </a:t>
            </a:r>
            <a:r>
              <a:rPr lang="fr-BE" sz="2000" baseline="0" dirty="0" smtClean="0"/>
              <a:t>(500 X, </a:t>
            </a:r>
            <a:r>
              <a:rPr lang="fr-BE" sz="2000" baseline="0" dirty="0" err="1" smtClean="0"/>
              <a:t>hematoxylin</a:t>
            </a:r>
            <a:r>
              <a:rPr lang="fr-BE" sz="2000" baseline="0" dirty="0" smtClean="0"/>
              <a:t> and </a:t>
            </a:r>
            <a:r>
              <a:rPr lang="fr-BE" sz="2000" baseline="0" dirty="0" err="1" smtClean="0"/>
              <a:t>eosin</a:t>
            </a:r>
            <a:r>
              <a:rPr lang="fr-BE" sz="2000" baseline="0" dirty="0" smtClean="0"/>
              <a:t>)</a:t>
            </a:r>
            <a:endParaRPr lang="fr-BE" sz="2000" baseline="0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853" y="41387735"/>
            <a:ext cx="4843085" cy="124526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3" y="27474701"/>
            <a:ext cx="10058400" cy="7543800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23064204" y="28373984"/>
            <a:ext cx="7168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</a:t>
            </a:r>
            <a:endParaRPr lang="fr-BE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7021472" y="23809924"/>
            <a:ext cx="7168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</a:t>
            </a:r>
            <a:endParaRPr lang="fr-BE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25222860" y="22167333"/>
            <a:ext cx="7168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3</a:t>
            </a:r>
            <a:endParaRPr lang="fr-BE" dirty="0"/>
          </a:p>
        </p:txBody>
      </p:sp>
      <p:sp>
        <p:nvSpPr>
          <p:cNvPr id="32" name="ZoneTexte 31"/>
          <p:cNvSpPr txBox="1"/>
          <p:nvPr userDrawn="1"/>
        </p:nvSpPr>
        <p:spPr>
          <a:xfrm>
            <a:off x="16665641" y="27357462"/>
            <a:ext cx="7168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</a:t>
            </a:r>
            <a:endParaRPr lang="fr-BE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7286508" y="31725035"/>
            <a:ext cx="1440180" cy="3600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000" dirty="0" smtClean="0"/>
              <a:t>100µm</a:t>
            </a:r>
            <a:endParaRPr lang="fr-BE" sz="3000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3" t="-857" r="2103" b="857"/>
          <a:stretch/>
        </p:blipFill>
        <p:spPr>
          <a:xfrm>
            <a:off x="933160" y="36287512"/>
            <a:ext cx="7913478" cy="5935109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13560908" y="11733327"/>
            <a:ext cx="12538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0" dirty="0" smtClean="0"/>
              <a:t>Fig1</a:t>
            </a:r>
            <a:endParaRPr lang="fr-BE" sz="5000" dirty="0"/>
          </a:p>
        </p:txBody>
      </p:sp>
      <p:grpSp>
        <p:nvGrpSpPr>
          <p:cNvPr id="33" name="Groupe 32"/>
          <p:cNvGrpSpPr/>
          <p:nvPr userDrawn="1"/>
        </p:nvGrpSpPr>
        <p:grpSpPr>
          <a:xfrm>
            <a:off x="1323373" y="19969774"/>
            <a:ext cx="8415939" cy="6311954"/>
            <a:chOff x="1323373" y="19969774"/>
            <a:chExt cx="8415939" cy="6311954"/>
          </a:xfrm>
        </p:grpSpPr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373" y="19969774"/>
              <a:ext cx="8415939" cy="631195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8913155" y="26094665"/>
              <a:ext cx="826157" cy="1314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000" dirty="0" smtClean="0"/>
                <a:t>200 µm</a:t>
              </a:r>
              <a:endParaRPr lang="fr-BE" sz="1000" dirty="0"/>
            </a:p>
          </p:txBody>
        </p:sp>
        <p:sp>
          <p:nvSpPr>
            <p:cNvPr id="19" name="Bulle ronde 18"/>
            <p:cNvSpPr/>
            <p:nvPr userDrawn="1"/>
          </p:nvSpPr>
          <p:spPr>
            <a:xfrm>
              <a:off x="3258502" y="20113050"/>
              <a:ext cx="5915891" cy="4874925"/>
            </a:xfrm>
            <a:prstGeom prst="wedgeEllipseCallout">
              <a:avLst>
                <a:gd name="adj1" fmla="val 137477"/>
                <a:gd name="adj2" fmla="val 75520"/>
              </a:avLst>
            </a:prstGeom>
            <a:noFill/>
            <a:ln w="952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7" name="ZoneTexte 36"/>
            <p:cNvSpPr txBox="1"/>
            <p:nvPr userDrawn="1"/>
          </p:nvSpPr>
          <p:spPr>
            <a:xfrm>
              <a:off x="1439714" y="20114495"/>
              <a:ext cx="125386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5000" dirty="0" smtClean="0"/>
                <a:t>Fig2</a:t>
              </a:r>
              <a:endParaRPr lang="fr-BE" sz="5000" dirty="0"/>
            </a:p>
          </p:txBody>
        </p:sp>
      </p:grpSp>
      <p:sp>
        <p:nvSpPr>
          <p:cNvPr id="39" name="ZoneTexte 38"/>
          <p:cNvSpPr txBox="1"/>
          <p:nvPr userDrawn="1"/>
        </p:nvSpPr>
        <p:spPr>
          <a:xfrm>
            <a:off x="1014553" y="27533554"/>
            <a:ext cx="12538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0" dirty="0" smtClean="0">
                <a:solidFill>
                  <a:schemeClr val="bg1"/>
                </a:solidFill>
              </a:rPr>
              <a:t>Fig3</a:t>
            </a:r>
            <a:endParaRPr lang="fr-BE" sz="5000" dirty="0">
              <a:solidFill>
                <a:schemeClr val="bg1"/>
              </a:solidFill>
            </a:endParaRPr>
          </a:p>
        </p:txBody>
      </p:sp>
      <p:grpSp>
        <p:nvGrpSpPr>
          <p:cNvPr id="35" name="Groupe 34"/>
          <p:cNvGrpSpPr/>
          <p:nvPr userDrawn="1"/>
        </p:nvGrpSpPr>
        <p:grpSpPr>
          <a:xfrm>
            <a:off x="1095946" y="34766323"/>
            <a:ext cx="9759366" cy="2542176"/>
            <a:chOff x="1095946" y="34766323"/>
            <a:chExt cx="9759366" cy="2542176"/>
          </a:xfrm>
        </p:grpSpPr>
        <p:cxnSp>
          <p:nvCxnSpPr>
            <p:cNvPr id="20" name="Connecteur droit avec flèche 19"/>
            <p:cNvCxnSpPr/>
            <p:nvPr userDrawn="1"/>
          </p:nvCxnSpPr>
          <p:spPr>
            <a:xfrm flipV="1">
              <a:off x="2898457" y="34940214"/>
              <a:ext cx="720090" cy="1779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 userDrawn="1"/>
          </p:nvSpPr>
          <p:spPr>
            <a:xfrm>
              <a:off x="9739312" y="34766323"/>
              <a:ext cx="1116000" cy="17389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000" dirty="0" smtClean="0"/>
                <a:t>100 µm</a:t>
              </a:r>
              <a:endParaRPr lang="fr-BE" sz="2000" dirty="0"/>
            </a:p>
          </p:txBody>
        </p:sp>
        <p:sp>
          <p:nvSpPr>
            <p:cNvPr id="40" name="ZoneTexte 39"/>
            <p:cNvSpPr txBox="1"/>
            <p:nvPr userDrawn="1"/>
          </p:nvSpPr>
          <p:spPr>
            <a:xfrm>
              <a:off x="1095946" y="36446725"/>
              <a:ext cx="12538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5000" dirty="0" smtClean="0">
                  <a:solidFill>
                    <a:schemeClr val="bg1"/>
                  </a:solidFill>
                </a:rPr>
                <a:t>Fig4</a:t>
              </a:r>
              <a:endParaRPr lang="fr-BE" sz="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8347694" y="42010365"/>
            <a:ext cx="498944" cy="2012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 dirty="0" smtClean="0"/>
              <a:t>20µm</a:t>
            </a:r>
            <a:endParaRPr lang="fr-BE" sz="1000" dirty="0"/>
          </a:p>
        </p:txBody>
      </p:sp>
    </p:spTree>
    <p:extLst>
      <p:ext uri="{BB962C8B-B14F-4D97-AF65-F5344CB8AC3E}">
        <p14:creationId xmlns:p14="http://schemas.microsoft.com/office/powerpoint/2010/main" val="196856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p:timing>
    <p:tnLst>
      <p:par>
        <p:cTn id="1" dur="indefinite" restart="never" nodeType="tmRoot"/>
      </p:par>
    </p:tnLst>
  </p:timing>
  <p:txStyles>
    <p:titleStyle>
      <a:lvl1pPr algn="ctr" defTabSz="4176431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61" indent="-1566161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350" indent="-1305135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538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753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96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41936" y="18096146"/>
            <a:ext cx="13377962" cy="148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784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7</Words>
  <Application>Microsoft Office PowerPoint</Application>
  <PresentationFormat>Personnalisé</PresentationFormat>
  <Paragraphs>2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Futura PT Book</vt:lpstr>
      <vt:lpstr>Futura PT Heavy</vt:lpstr>
      <vt:lpstr>Thème Office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 Leinartz</dc:creator>
  <cp:lastModifiedBy>Dernier Adrienne (Epse Genray)</cp:lastModifiedBy>
  <cp:revision>73</cp:revision>
  <cp:lastPrinted>2017-09-07T08:56:11Z</cp:lastPrinted>
  <dcterms:created xsi:type="dcterms:W3CDTF">2015-08-18T12:30:27Z</dcterms:created>
  <dcterms:modified xsi:type="dcterms:W3CDTF">2017-10-10T07:56:28Z</dcterms:modified>
</cp:coreProperties>
</file>