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2" r:id="rId9"/>
    <p:sldId id="266" r:id="rId10"/>
    <p:sldId id="263"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4878C584-7868-4662-BCD8-7EF7678D0585}">
          <p14:sldIdLst>
            <p14:sldId id="256"/>
            <p14:sldId id="257"/>
            <p14:sldId id="258"/>
            <p14:sldId id="259"/>
            <p14:sldId id="260"/>
            <p14:sldId id="261"/>
            <p14:sldId id="265"/>
            <p14:sldId id="262"/>
            <p14:sldId id="266"/>
            <p14:sldId id="263"/>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70" d="100"/>
          <a:sy n="70" d="100"/>
        </p:scale>
        <p:origin x="9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dirty="0"/>
          </a:p>
        </p:txBody>
      </p:sp>
      <p:sp>
        <p:nvSpPr>
          <p:cNvPr id="3" name="Sous-titre 2"/>
          <p:cNvSpPr>
            <a:spLocks noGrp="1"/>
          </p:cNvSpPr>
          <p:nvPr>
            <p:ph type="subTitle" idx="1"/>
          </p:nvPr>
        </p:nvSpPr>
        <p:spPr>
          <a:xfrm>
            <a:off x="1524000" y="407511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BE" dirty="0"/>
          </a:p>
        </p:txBody>
      </p:sp>
      <p:sp>
        <p:nvSpPr>
          <p:cNvPr id="4" name="Espace réservé de la date 3"/>
          <p:cNvSpPr>
            <a:spLocks noGrp="1"/>
          </p:cNvSpPr>
          <p:nvPr>
            <p:ph type="dt" sz="half" idx="10"/>
          </p:nvPr>
        </p:nvSpPr>
        <p:spPr/>
        <p:txBody>
          <a:bodyPr/>
          <a:lstStyle/>
          <a:p>
            <a:fld id="{71F8432B-9F9D-4159-9BB4-6DCE9606103B}" type="datetimeFigureOut">
              <a:rPr lang="fr-BE" smtClean="0"/>
              <a:t>11-01-18</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237647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1F8432B-9F9D-4159-9BB4-6DCE9606103B}" type="datetimeFigureOut">
              <a:rPr lang="fr-BE" smtClean="0"/>
              <a:t>11-01-18</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356576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1F8432B-9F9D-4159-9BB4-6DCE9606103B}" type="datetimeFigureOut">
              <a:rPr lang="fr-BE" smtClean="0"/>
              <a:t>11-01-18</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125780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1F8432B-9F9D-4159-9BB4-6DCE9606103B}" type="datetimeFigureOut">
              <a:rPr lang="fr-BE" smtClean="0"/>
              <a:t>11-01-18</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21991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71F8432B-9F9D-4159-9BB4-6DCE9606103B}" type="datetimeFigureOut">
              <a:rPr lang="fr-BE" smtClean="0"/>
              <a:t>11-01-18</a:t>
            </a:fld>
            <a:endParaRPr lang="fr-BE"/>
          </a:p>
        </p:txBody>
      </p:sp>
      <p:sp>
        <p:nvSpPr>
          <p:cNvPr id="5" name="Espace réservé du pied de page 4"/>
          <p:cNvSpPr>
            <a:spLocks noGrp="1"/>
          </p:cNvSpPr>
          <p:nvPr>
            <p:ph type="ftr" sz="quarter" idx="11"/>
          </p:nvPr>
        </p:nvSpPr>
        <p:spPr>
          <a:xfrm>
            <a:off x="4038600" y="6180137"/>
            <a:ext cx="4114800" cy="365125"/>
          </a:xfrm>
          <a:prstGeom prst="rect">
            <a:avLst/>
          </a:prstGeom>
        </p:spPr>
        <p:txBody>
          <a:bodyPr/>
          <a:lstStyle/>
          <a:p>
            <a:endParaRPr lang="fr-BE"/>
          </a:p>
        </p:txBody>
      </p:sp>
      <p:sp>
        <p:nvSpPr>
          <p:cNvPr id="6" name="Espace réservé du numéro de diapositive 5"/>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422120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71F8432B-9F9D-4159-9BB4-6DCE9606103B}" type="datetimeFigureOut">
              <a:rPr lang="fr-BE" smtClean="0"/>
              <a:t>11-01-18</a:t>
            </a:fld>
            <a:endParaRPr lang="fr-BE"/>
          </a:p>
        </p:txBody>
      </p:sp>
      <p:sp>
        <p:nvSpPr>
          <p:cNvPr id="6" name="Espace réservé du pied de page 5"/>
          <p:cNvSpPr>
            <a:spLocks noGrp="1"/>
          </p:cNvSpPr>
          <p:nvPr>
            <p:ph type="ftr" sz="quarter" idx="11"/>
          </p:nvPr>
        </p:nvSpPr>
        <p:spPr>
          <a:xfrm>
            <a:off x="4038600" y="6180137"/>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82878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71F8432B-9F9D-4159-9BB4-6DCE9606103B}" type="datetimeFigureOut">
              <a:rPr lang="fr-BE" smtClean="0"/>
              <a:t>11-01-18</a:t>
            </a:fld>
            <a:endParaRPr lang="fr-BE"/>
          </a:p>
        </p:txBody>
      </p:sp>
      <p:sp>
        <p:nvSpPr>
          <p:cNvPr id="8" name="Espace réservé du pied de page 7"/>
          <p:cNvSpPr>
            <a:spLocks noGrp="1"/>
          </p:cNvSpPr>
          <p:nvPr>
            <p:ph type="ftr" sz="quarter" idx="11"/>
          </p:nvPr>
        </p:nvSpPr>
        <p:spPr>
          <a:xfrm>
            <a:off x="4038600" y="6180137"/>
            <a:ext cx="4114800" cy="365125"/>
          </a:xfrm>
          <a:prstGeom prst="rect">
            <a:avLst/>
          </a:prstGeom>
        </p:spPr>
        <p:txBody>
          <a:bodyPr/>
          <a:lstStyle/>
          <a:p>
            <a:endParaRPr lang="fr-BE"/>
          </a:p>
        </p:txBody>
      </p:sp>
      <p:sp>
        <p:nvSpPr>
          <p:cNvPr id="9" name="Espace réservé du numéro de diapositive 8"/>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426130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71F8432B-9F9D-4159-9BB4-6DCE9606103B}" type="datetimeFigureOut">
              <a:rPr lang="fr-BE" smtClean="0"/>
              <a:t>11-01-18</a:t>
            </a:fld>
            <a:endParaRPr lang="fr-BE"/>
          </a:p>
        </p:txBody>
      </p:sp>
      <p:sp>
        <p:nvSpPr>
          <p:cNvPr id="4" name="Espace réservé du pied de page 3"/>
          <p:cNvSpPr>
            <a:spLocks noGrp="1"/>
          </p:cNvSpPr>
          <p:nvPr>
            <p:ph type="ftr" sz="quarter" idx="11"/>
          </p:nvPr>
        </p:nvSpPr>
        <p:spPr>
          <a:xfrm>
            <a:off x="4038600" y="6180137"/>
            <a:ext cx="4114800" cy="365125"/>
          </a:xfrm>
          <a:prstGeom prst="rect">
            <a:avLst/>
          </a:prstGeom>
        </p:spPr>
        <p:txBody>
          <a:bodyPr/>
          <a:lstStyle/>
          <a:p>
            <a:endParaRPr lang="fr-BE"/>
          </a:p>
        </p:txBody>
      </p:sp>
      <p:sp>
        <p:nvSpPr>
          <p:cNvPr id="5" name="Espace réservé du numéro de diapositive 4"/>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2706249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1F8432B-9F9D-4159-9BB4-6DCE9606103B}" type="datetimeFigureOut">
              <a:rPr lang="fr-BE" smtClean="0"/>
              <a:t>11-01-18</a:t>
            </a:fld>
            <a:endParaRPr lang="fr-BE"/>
          </a:p>
        </p:txBody>
      </p:sp>
      <p:sp>
        <p:nvSpPr>
          <p:cNvPr id="3" name="Espace réservé du pied de page 2"/>
          <p:cNvSpPr>
            <a:spLocks noGrp="1"/>
          </p:cNvSpPr>
          <p:nvPr>
            <p:ph type="ftr" sz="quarter" idx="11"/>
          </p:nvPr>
        </p:nvSpPr>
        <p:spPr>
          <a:xfrm>
            <a:off x="4038600" y="6180137"/>
            <a:ext cx="4114800" cy="365125"/>
          </a:xfrm>
          <a:prstGeom prst="rect">
            <a:avLst/>
          </a:prstGeom>
        </p:spPr>
        <p:txBody>
          <a:bodyPr/>
          <a:lstStyle/>
          <a:p>
            <a:endParaRPr lang="fr-BE"/>
          </a:p>
        </p:txBody>
      </p:sp>
      <p:sp>
        <p:nvSpPr>
          <p:cNvPr id="4" name="Espace réservé du numéro de diapositive 3"/>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417875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1F8432B-9F9D-4159-9BB4-6DCE9606103B}" type="datetimeFigureOut">
              <a:rPr lang="fr-BE" smtClean="0"/>
              <a:t>11-01-18</a:t>
            </a:fld>
            <a:endParaRPr lang="fr-BE"/>
          </a:p>
        </p:txBody>
      </p:sp>
      <p:sp>
        <p:nvSpPr>
          <p:cNvPr id="6" name="Espace réservé du pied de page 5"/>
          <p:cNvSpPr>
            <a:spLocks noGrp="1"/>
          </p:cNvSpPr>
          <p:nvPr>
            <p:ph type="ftr" sz="quarter" idx="11"/>
          </p:nvPr>
        </p:nvSpPr>
        <p:spPr>
          <a:xfrm>
            <a:off x="4038600" y="6180137"/>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1962683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1F8432B-9F9D-4159-9BB4-6DCE9606103B}" type="datetimeFigureOut">
              <a:rPr lang="fr-BE" smtClean="0"/>
              <a:t>11-01-18</a:t>
            </a:fld>
            <a:endParaRPr lang="fr-BE"/>
          </a:p>
        </p:txBody>
      </p:sp>
      <p:sp>
        <p:nvSpPr>
          <p:cNvPr id="6" name="Espace réservé du pied de page 5"/>
          <p:cNvSpPr>
            <a:spLocks noGrp="1"/>
          </p:cNvSpPr>
          <p:nvPr>
            <p:ph type="ftr" sz="quarter" idx="11"/>
          </p:nvPr>
        </p:nvSpPr>
        <p:spPr>
          <a:xfrm>
            <a:off x="4038600" y="6180137"/>
            <a:ext cx="4114800" cy="365125"/>
          </a:xfrm>
          <a:prstGeom prst="rect">
            <a:avLst/>
          </a:prstGeom>
        </p:spPr>
        <p:txBody>
          <a:bodyPr/>
          <a:lstStyle/>
          <a:p>
            <a:endParaRPr lang="fr-BE"/>
          </a:p>
        </p:txBody>
      </p:sp>
      <p:sp>
        <p:nvSpPr>
          <p:cNvPr id="7" name="Espace réservé du numéro de diapositive 6"/>
          <p:cNvSpPr>
            <a:spLocks noGrp="1"/>
          </p:cNvSpPr>
          <p:nvPr>
            <p:ph type="sldNum" sz="quarter" idx="12"/>
          </p:nvPr>
        </p:nvSpPr>
        <p:spPr/>
        <p:txBody>
          <a:bodyPr/>
          <a:lstStyle/>
          <a:p>
            <a:fld id="{ABEF95C2-E4E8-4A57-9BE2-0ADCD144DEA0}" type="slidenum">
              <a:rPr lang="fr-BE" smtClean="0"/>
              <a:t>‹N°›</a:t>
            </a:fld>
            <a:endParaRPr lang="fr-BE"/>
          </a:p>
        </p:txBody>
      </p:sp>
    </p:spTree>
    <p:extLst>
      <p:ext uri="{BB962C8B-B14F-4D97-AF65-F5344CB8AC3E}">
        <p14:creationId xmlns:p14="http://schemas.microsoft.com/office/powerpoint/2010/main" val="30193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29045" y="1283973"/>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2865603"/>
            <a:ext cx="10515600" cy="2936578"/>
          </a:xfrm>
          <a:prstGeom prst="rect">
            <a:avLst/>
          </a:prstGeom>
        </p:spPr>
        <p:txBody>
          <a:bodyPr vert="horz" lIns="91440" tIns="45720" rIns="91440" bIns="45720" rtlCol="0">
            <a:normAutofit/>
          </a:bodyPr>
          <a:lstStyle/>
          <a:p>
            <a:pPr lvl="0"/>
            <a:r>
              <a:rPr lang="fr-FR" dirty="0" smtClean="0"/>
              <a:t>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4" name="Espace réservé de la date 3"/>
          <p:cNvSpPr>
            <a:spLocks noGrp="1"/>
          </p:cNvSpPr>
          <p:nvPr>
            <p:ph type="dt" sz="half" idx="2"/>
          </p:nvPr>
        </p:nvSpPr>
        <p:spPr>
          <a:xfrm>
            <a:off x="829045" y="6180137"/>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F8432B-9F9D-4159-9BB4-6DCE9606103B}" type="datetimeFigureOut">
              <a:rPr lang="fr-BE" smtClean="0"/>
              <a:t>11-01-18</a:t>
            </a:fld>
            <a:endParaRPr lang="fr-BE" dirty="0"/>
          </a:p>
        </p:txBody>
      </p:sp>
      <p:sp>
        <p:nvSpPr>
          <p:cNvPr id="6" name="Espace réservé du numéro de diapositive 5"/>
          <p:cNvSpPr>
            <a:spLocks noGrp="1"/>
          </p:cNvSpPr>
          <p:nvPr>
            <p:ph type="sldNum" sz="quarter" idx="4"/>
          </p:nvPr>
        </p:nvSpPr>
        <p:spPr>
          <a:xfrm>
            <a:off x="8601445" y="618013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EF95C2-E4E8-4A57-9BE2-0ADCD144DEA0}" type="slidenum">
              <a:rPr lang="fr-BE" smtClean="0"/>
              <a:t>‹N°›</a:t>
            </a:fld>
            <a:endParaRPr lang="fr-BE" dirty="0"/>
          </a:p>
        </p:txBody>
      </p:sp>
      <p:sp>
        <p:nvSpPr>
          <p:cNvPr id="7" name="Rectangle 3"/>
          <p:cNvSpPr>
            <a:spLocks noChangeArrowheads="1"/>
          </p:cNvSpPr>
          <p:nvPr userDrawn="1"/>
        </p:nvSpPr>
        <p:spPr bwMode="auto">
          <a:xfrm>
            <a:off x="-18309" y="1"/>
            <a:ext cx="12210309" cy="185738"/>
          </a:xfrm>
          <a:prstGeom prst="rect">
            <a:avLst/>
          </a:prstGeom>
          <a:solidFill>
            <a:schemeClr val="accent1">
              <a:lumMod val="50000"/>
            </a:schemeClr>
          </a:solidFill>
          <a:ln>
            <a:noFill/>
          </a:ln>
          <a:extLst/>
        </p:spPr>
        <p:txBody>
          <a:bodyPr wrap="none" anchor="ctr"/>
          <a:lstStyle>
            <a:lvl1pPr algn="l" defTabSz="4175125" eaLnBrk="0" hangingPunct="0">
              <a:spcBef>
                <a:spcPct val="20000"/>
              </a:spcBef>
              <a:buChar char="•"/>
              <a:defRPr sz="14600">
                <a:solidFill>
                  <a:schemeClr val="tx1"/>
                </a:solidFill>
                <a:latin typeface="Segoe UI" pitchFamily="34" charset="0"/>
              </a:defRPr>
            </a:lvl1pPr>
            <a:lvl2pPr marL="742950" indent="-285750" algn="l" defTabSz="4175125" eaLnBrk="0" hangingPunct="0">
              <a:spcBef>
                <a:spcPct val="20000"/>
              </a:spcBef>
              <a:buChar char="–"/>
              <a:defRPr sz="12700">
                <a:solidFill>
                  <a:schemeClr val="tx1"/>
                </a:solidFill>
                <a:latin typeface="Segoe UI" pitchFamily="34" charset="0"/>
              </a:defRPr>
            </a:lvl2pPr>
            <a:lvl3pPr marL="1143000" indent="-228600" algn="l" defTabSz="4175125" eaLnBrk="0" hangingPunct="0">
              <a:spcBef>
                <a:spcPct val="20000"/>
              </a:spcBef>
              <a:buChar char="•"/>
              <a:defRPr sz="11000">
                <a:solidFill>
                  <a:schemeClr val="tx1"/>
                </a:solidFill>
                <a:latin typeface="Segoe UI" pitchFamily="34" charset="0"/>
              </a:defRPr>
            </a:lvl3pPr>
            <a:lvl4pPr marL="1600200" indent="-228600" algn="l" defTabSz="4175125" eaLnBrk="0" hangingPunct="0">
              <a:spcBef>
                <a:spcPct val="20000"/>
              </a:spcBef>
              <a:buChar char="–"/>
              <a:defRPr sz="9100">
                <a:solidFill>
                  <a:schemeClr val="tx1"/>
                </a:solidFill>
                <a:latin typeface="Segoe UI" pitchFamily="34" charset="0"/>
              </a:defRPr>
            </a:lvl4pPr>
            <a:lvl5pPr marL="2057400" indent="-228600" algn="l" defTabSz="4175125" eaLnBrk="0" hangingPunct="0">
              <a:spcBef>
                <a:spcPct val="20000"/>
              </a:spcBef>
              <a:buChar char="»"/>
              <a:defRPr sz="9100">
                <a:solidFill>
                  <a:schemeClr val="tx1"/>
                </a:solidFill>
                <a:latin typeface="Segoe UI" pitchFamily="34" charset="0"/>
              </a:defRPr>
            </a:lvl5pPr>
            <a:lvl6pPr marL="2514600" indent="-228600" defTabSz="4175125" eaLnBrk="0" fontAlgn="base" hangingPunct="0">
              <a:spcBef>
                <a:spcPct val="20000"/>
              </a:spcBef>
              <a:spcAft>
                <a:spcPct val="0"/>
              </a:spcAft>
              <a:buChar char="»"/>
              <a:defRPr sz="9100">
                <a:solidFill>
                  <a:schemeClr val="tx1"/>
                </a:solidFill>
                <a:latin typeface="Segoe UI" pitchFamily="34" charset="0"/>
              </a:defRPr>
            </a:lvl6pPr>
            <a:lvl7pPr marL="2971800" indent="-228600" defTabSz="4175125" eaLnBrk="0" fontAlgn="base" hangingPunct="0">
              <a:spcBef>
                <a:spcPct val="20000"/>
              </a:spcBef>
              <a:spcAft>
                <a:spcPct val="0"/>
              </a:spcAft>
              <a:buChar char="»"/>
              <a:defRPr sz="9100">
                <a:solidFill>
                  <a:schemeClr val="tx1"/>
                </a:solidFill>
                <a:latin typeface="Segoe UI" pitchFamily="34" charset="0"/>
              </a:defRPr>
            </a:lvl7pPr>
            <a:lvl8pPr marL="3429000" indent="-228600" defTabSz="4175125" eaLnBrk="0" fontAlgn="base" hangingPunct="0">
              <a:spcBef>
                <a:spcPct val="20000"/>
              </a:spcBef>
              <a:spcAft>
                <a:spcPct val="0"/>
              </a:spcAft>
              <a:buChar char="»"/>
              <a:defRPr sz="9100">
                <a:solidFill>
                  <a:schemeClr val="tx1"/>
                </a:solidFill>
                <a:latin typeface="Segoe UI" pitchFamily="34" charset="0"/>
              </a:defRPr>
            </a:lvl8pPr>
            <a:lvl9pPr marL="3886200" indent="-228600" defTabSz="4175125" eaLnBrk="0" fontAlgn="base" hangingPunct="0">
              <a:spcBef>
                <a:spcPct val="20000"/>
              </a:spcBef>
              <a:spcAft>
                <a:spcPct val="0"/>
              </a:spcAft>
              <a:buChar char="»"/>
              <a:defRPr sz="9100">
                <a:solidFill>
                  <a:schemeClr val="tx1"/>
                </a:solidFill>
                <a:latin typeface="Segoe UI" pitchFamily="34" charset="0"/>
              </a:defRPr>
            </a:lvl9pPr>
          </a:lstStyle>
          <a:p>
            <a:pPr algn="ctr" eaLnBrk="1" hangingPunct="1">
              <a:spcBef>
                <a:spcPct val="0"/>
              </a:spcBef>
              <a:buFontTx/>
              <a:buNone/>
            </a:pPr>
            <a:endParaRPr lang="nl-BE" altLang="nl-BE" sz="8300">
              <a:latin typeface="Arial" charset="0"/>
            </a:endParaRPr>
          </a:p>
        </p:txBody>
      </p:sp>
      <p:sp>
        <p:nvSpPr>
          <p:cNvPr id="8" name="Rectangle 3"/>
          <p:cNvSpPr>
            <a:spLocks noChangeArrowheads="1"/>
          </p:cNvSpPr>
          <p:nvPr userDrawn="1"/>
        </p:nvSpPr>
        <p:spPr bwMode="auto">
          <a:xfrm>
            <a:off x="0" y="6691312"/>
            <a:ext cx="12210309" cy="185738"/>
          </a:xfrm>
          <a:prstGeom prst="rect">
            <a:avLst/>
          </a:prstGeom>
          <a:solidFill>
            <a:schemeClr val="accent1">
              <a:lumMod val="50000"/>
            </a:schemeClr>
          </a:solidFill>
          <a:ln>
            <a:noFill/>
          </a:ln>
          <a:extLst/>
        </p:spPr>
        <p:txBody>
          <a:bodyPr wrap="none" anchor="ctr"/>
          <a:lstStyle>
            <a:lvl1pPr algn="l" defTabSz="4175125" eaLnBrk="0" hangingPunct="0">
              <a:spcBef>
                <a:spcPct val="20000"/>
              </a:spcBef>
              <a:buChar char="•"/>
              <a:defRPr sz="14600">
                <a:solidFill>
                  <a:schemeClr val="tx1"/>
                </a:solidFill>
                <a:latin typeface="Segoe UI" pitchFamily="34" charset="0"/>
              </a:defRPr>
            </a:lvl1pPr>
            <a:lvl2pPr marL="742950" indent="-285750" algn="l" defTabSz="4175125" eaLnBrk="0" hangingPunct="0">
              <a:spcBef>
                <a:spcPct val="20000"/>
              </a:spcBef>
              <a:buChar char="–"/>
              <a:defRPr sz="12700">
                <a:solidFill>
                  <a:schemeClr val="tx1"/>
                </a:solidFill>
                <a:latin typeface="Segoe UI" pitchFamily="34" charset="0"/>
              </a:defRPr>
            </a:lvl2pPr>
            <a:lvl3pPr marL="1143000" indent="-228600" algn="l" defTabSz="4175125" eaLnBrk="0" hangingPunct="0">
              <a:spcBef>
                <a:spcPct val="20000"/>
              </a:spcBef>
              <a:buChar char="•"/>
              <a:defRPr sz="11000">
                <a:solidFill>
                  <a:schemeClr val="tx1"/>
                </a:solidFill>
                <a:latin typeface="Segoe UI" pitchFamily="34" charset="0"/>
              </a:defRPr>
            </a:lvl3pPr>
            <a:lvl4pPr marL="1600200" indent="-228600" algn="l" defTabSz="4175125" eaLnBrk="0" hangingPunct="0">
              <a:spcBef>
                <a:spcPct val="20000"/>
              </a:spcBef>
              <a:buChar char="–"/>
              <a:defRPr sz="9100">
                <a:solidFill>
                  <a:schemeClr val="tx1"/>
                </a:solidFill>
                <a:latin typeface="Segoe UI" pitchFamily="34" charset="0"/>
              </a:defRPr>
            </a:lvl4pPr>
            <a:lvl5pPr marL="2057400" indent="-228600" algn="l" defTabSz="4175125" eaLnBrk="0" hangingPunct="0">
              <a:spcBef>
                <a:spcPct val="20000"/>
              </a:spcBef>
              <a:buChar char="»"/>
              <a:defRPr sz="9100">
                <a:solidFill>
                  <a:schemeClr val="tx1"/>
                </a:solidFill>
                <a:latin typeface="Segoe UI" pitchFamily="34" charset="0"/>
              </a:defRPr>
            </a:lvl5pPr>
            <a:lvl6pPr marL="2514600" indent="-228600" defTabSz="4175125" eaLnBrk="0" fontAlgn="base" hangingPunct="0">
              <a:spcBef>
                <a:spcPct val="20000"/>
              </a:spcBef>
              <a:spcAft>
                <a:spcPct val="0"/>
              </a:spcAft>
              <a:buChar char="»"/>
              <a:defRPr sz="9100">
                <a:solidFill>
                  <a:schemeClr val="tx1"/>
                </a:solidFill>
                <a:latin typeface="Segoe UI" pitchFamily="34" charset="0"/>
              </a:defRPr>
            </a:lvl6pPr>
            <a:lvl7pPr marL="2971800" indent="-228600" defTabSz="4175125" eaLnBrk="0" fontAlgn="base" hangingPunct="0">
              <a:spcBef>
                <a:spcPct val="20000"/>
              </a:spcBef>
              <a:spcAft>
                <a:spcPct val="0"/>
              </a:spcAft>
              <a:buChar char="»"/>
              <a:defRPr sz="9100">
                <a:solidFill>
                  <a:schemeClr val="tx1"/>
                </a:solidFill>
                <a:latin typeface="Segoe UI" pitchFamily="34" charset="0"/>
              </a:defRPr>
            </a:lvl7pPr>
            <a:lvl8pPr marL="3429000" indent="-228600" defTabSz="4175125" eaLnBrk="0" fontAlgn="base" hangingPunct="0">
              <a:spcBef>
                <a:spcPct val="20000"/>
              </a:spcBef>
              <a:spcAft>
                <a:spcPct val="0"/>
              </a:spcAft>
              <a:buChar char="»"/>
              <a:defRPr sz="9100">
                <a:solidFill>
                  <a:schemeClr val="tx1"/>
                </a:solidFill>
                <a:latin typeface="Segoe UI" pitchFamily="34" charset="0"/>
              </a:defRPr>
            </a:lvl8pPr>
            <a:lvl9pPr marL="3886200" indent="-228600" defTabSz="4175125" eaLnBrk="0" fontAlgn="base" hangingPunct="0">
              <a:spcBef>
                <a:spcPct val="20000"/>
              </a:spcBef>
              <a:spcAft>
                <a:spcPct val="0"/>
              </a:spcAft>
              <a:buChar char="»"/>
              <a:defRPr sz="9100">
                <a:solidFill>
                  <a:schemeClr val="tx1"/>
                </a:solidFill>
                <a:latin typeface="Segoe UI" pitchFamily="34" charset="0"/>
              </a:defRPr>
            </a:lvl9pPr>
          </a:lstStyle>
          <a:p>
            <a:pPr algn="ctr" eaLnBrk="1" hangingPunct="1">
              <a:spcBef>
                <a:spcPct val="0"/>
              </a:spcBef>
              <a:buFontTx/>
              <a:buNone/>
            </a:pPr>
            <a:endParaRPr lang="nl-BE" altLang="nl-BE" sz="8300">
              <a:latin typeface="Arial" charset="0"/>
            </a:endParaRPr>
          </a:p>
        </p:txBody>
      </p:sp>
      <p:pic>
        <p:nvPicPr>
          <p:cNvPr id="12" name="Image 1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373300" y="260741"/>
            <a:ext cx="1445400" cy="701191"/>
          </a:xfrm>
          <a:prstGeom prst="rect">
            <a:avLst/>
          </a:prstGeom>
        </p:spPr>
      </p:pic>
      <p:sp>
        <p:nvSpPr>
          <p:cNvPr id="14" name="ZoneTexte 13"/>
          <p:cNvSpPr txBox="1"/>
          <p:nvPr userDrawn="1"/>
        </p:nvSpPr>
        <p:spPr>
          <a:xfrm>
            <a:off x="3839633" y="6653376"/>
            <a:ext cx="4512734" cy="261610"/>
          </a:xfrm>
          <a:prstGeom prst="rect">
            <a:avLst/>
          </a:prstGeom>
          <a:noFill/>
        </p:spPr>
        <p:txBody>
          <a:bodyPr wrap="square" rtlCol="0">
            <a:spAutoFit/>
          </a:bodyPr>
          <a:lstStyle/>
          <a:p>
            <a:pPr algn="ctr"/>
            <a:r>
              <a:rPr lang="fr-BE" sz="1100" dirty="0" smtClean="0">
                <a:solidFill>
                  <a:schemeClr val="bg1"/>
                </a:solidFill>
              </a:rPr>
              <a:t>www.uliege.be</a:t>
            </a:r>
            <a:endParaRPr lang="fr-BE" sz="1100" dirty="0">
              <a:solidFill>
                <a:schemeClr val="bg1"/>
              </a:solidFill>
            </a:endParaRPr>
          </a:p>
        </p:txBody>
      </p:sp>
    </p:spTree>
    <p:extLst>
      <p:ext uri="{BB962C8B-B14F-4D97-AF65-F5344CB8AC3E}">
        <p14:creationId xmlns:p14="http://schemas.microsoft.com/office/powerpoint/2010/main" val="449769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842678"/>
            <a:ext cx="9144000" cy="937679"/>
          </a:xfrm>
        </p:spPr>
        <p:txBody>
          <a:bodyPr>
            <a:normAutofit/>
          </a:bodyPr>
          <a:lstStyle/>
          <a:p>
            <a:r>
              <a:rPr lang="fr-BE" sz="4000" dirty="0" smtClean="0">
                <a:latin typeface="Cambria" panose="02040503050406030204" pitchFamily="18" charset="0"/>
              </a:rPr>
              <a:t>Co-créer, pour quoi ?</a:t>
            </a:r>
            <a:endParaRPr lang="fr-BE" sz="4000" dirty="0">
              <a:latin typeface="Cambria" panose="02040503050406030204" pitchFamily="18" charset="0"/>
            </a:endParaRPr>
          </a:p>
        </p:txBody>
      </p:sp>
      <p:sp>
        <p:nvSpPr>
          <p:cNvPr id="3" name="Sous-titre 2"/>
          <p:cNvSpPr>
            <a:spLocks noGrp="1"/>
          </p:cNvSpPr>
          <p:nvPr>
            <p:ph type="subTitle" idx="1"/>
          </p:nvPr>
        </p:nvSpPr>
        <p:spPr>
          <a:xfrm>
            <a:off x="1524000" y="3296317"/>
            <a:ext cx="9144000" cy="1655762"/>
          </a:xfrm>
        </p:spPr>
        <p:txBody>
          <a:bodyPr/>
          <a:lstStyle/>
          <a:p>
            <a:r>
              <a:rPr lang="fr-BE" dirty="0" smtClean="0">
                <a:latin typeface="Cambria" panose="02040503050406030204" pitchFamily="18" charset="0"/>
              </a:rPr>
              <a:t>Justifications et imaginaires </a:t>
            </a:r>
            <a:r>
              <a:rPr lang="fr-BE" dirty="0" err="1" smtClean="0">
                <a:latin typeface="Cambria" panose="02040503050406030204" pitchFamily="18" charset="0"/>
              </a:rPr>
              <a:t>socio-techniques</a:t>
            </a:r>
            <a:r>
              <a:rPr lang="fr-BE" dirty="0" smtClean="0">
                <a:latin typeface="Cambria" panose="02040503050406030204" pitchFamily="18" charset="0"/>
              </a:rPr>
              <a:t> sous-tendant une nouvelle vague de participation publique en sciences et technologies</a:t>
            </a:r>
            <a:endParaRPr lang="fr-BE" dirty="0">
              <a:latin typeface="Cambria" panose="02040503050406030204" pitchFamily="18" charset="0"/>
            </a:endParaRPr>
          </a:p>
        </p:txBody>
      </p:sp>
      <p:sp>
        <p:nvSpPr>
          <p:cNvPr id="4" name="ZoneTexte 3"/>
          <p:cNvSpPr txBox="1"/>
          <p:nvPr/>
        </p:nvSpPr>
        <p:spPr>
          <a:xfrm>
            <a:off x="7670042" y="4952079"/>
            <a:ext cx="4521958" cy="1523494"/>
          </a:xfrm>
          <a:prstGeom prst="rect">
            <a:avLst/>
          </a:prstGeom>
          <a:noFill/>
        </p:spPr>
        <p:txBody>
          <a:bodyPr wrap="square" rtlCol="0">
            <a:spAutoFit/>
          </a:bodyPr>
          <a:lstStyle/>
          <a:p>
            <a:r>
              <a:rPr lang="fr-BE" dirty="0" smtClean="0">
                <a:latin typeface="Cambria" panose="02040503050406030204" pitchFamily="18" charset="0"/>
              </a:rPr>
              <a:t>Hadrien Macq – Université de Liège</a:t>
            </a:r>
          </a:p>
          <a:p>
            <a:endParaRPr lang="fr-BE" sz="300" dirty="0" smtClean="0">
              <a:latin typeface="Cambria" panose="02040503050406030204" pitchFamily="18" charset="0"/>
            </a:endParaRPr>
          </a:p>
          <a:p>
            <a:endParaRPr lang="fr-BE" sz="1600" dirty="0">
              <a:latin typeface="Cambria" panose="02040503050406030204" pitchFamily="18" charset="0"/>
            </a:endParaRPr>
          </a:p>
          <a:p>
            <a:r>
              <a:rPr lang="fr-BE" sz="1400" dirty="0" smtClean="0">
                <a:latin typeface="Cambria" panose="02040503050406030204" pitchFamily="18" charset="0"/>
              </a:rPr>
              <a:t>Cinquièmes journées doctorales du GIS « Participation du public, décision et démocratie participative »</a:t>
            </a:r>
          </a:p>
          <a:p>
            <a:endParaRPr lang="fr-BE" sz="1400" dirty="0" smtClean="0">
              <a:latin typeface="Cambria" panose="02040503050406030204" pitchFamily="18" charset="0"/>
            </a:endParaRPr>
          </a:p>
          <a:p>
            <a:r>
              <a:rPr lang="fr-BE" sz="1400" dirty="0" smtClean="0">
                <a:latin typeface="Cambria" panose="02040503050406030204" pitchFamily="18" charset="0"/>
              </a:rPr>
              <a:t>Tours</a:t>
            </a:r>
            <a:r>
              <a:rPr lang="fr-BE" sz="1400" dirty="0" smtClean="0">
                <a:latin typeface="Cambria" panose="02040503050406030204" pitchFamily="18" charset="0"/>
              </a:rPr>
              <a:t>, 12 janvier 2018</a:t>
            </a:r>
            <a:endParaRPr lang="fr-BE" sz="1400" dirty="0">
              <a:latin typeface="Cambria" panose="02040503050406030204" pitchFamily="18" charset="0"/>
            </a:endParaRPr>
          </a:p>
        </p:txBody>
      </p:sp>
    </p:spTree>
    <p:extLst>
      <p:ext uri="{BB962C8B-B14F-4D97-AF65-F5344CB8AC3E}">
        <p14:creationId xmlns:p14="http://schemas.microsoft.com/office/powerpoint/2010/main" val="1298975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210059724"/>
              </p:ext>
            </p:extLst>
          </p:nvPr>
        </p:nvGraphicFramePr>
        <p:xfrm>
          <a:off x="1179318" y="1857506"/>
          <a:ext cx="9858285" cy="4389120"/>
        </p:xfrm>
        <a:graphic>
          <a:graphicData uri="http://schemas.openxmlformats.org/drawingml/2006/table">
            <a:tbl>
              <a:tblPr firstRow="1" bandRow="1">
                <a:tableStyleId>{5C22544A-7EE6-4342-B048-85BDC9FD1C3A}</a:tableStyleId>
              </a:tblPr>
              <a:tblGrid>
                <a:gridCol w="3076486">
                  <a:extLst>
                    <a:ext uri="{9D8B030D-6E8A-4147-A177-3AD203B41FA5}">
                      <a16:colId xmlns:a16="http://schemas.microsoft.com/office/drawing/2014/main" val="3289073360"/>
                    </a:ext>
                  </a:extLst>
                </a:gridCol>
                <a:gridCol w="3495704">
                  <a:extLst>
                    <a:ext uri="{9D8B030D-6E8A-4147-A177-3AD203B41FA5}">
                      <a16:colId xmlns:a16="http://schemas.microsoft.com/office/drawing/2014/main" val="3296537045"/>
                    </a:ext>
                  </a:extLst>
                </a:gridCol>
                <a:gridCol w="3286095">
                  <a:extLst>
                    <a:ext uri="{9D8B030D-6E8A-4147-A177-3AD203B41FA5}">
                      <a16:colId xmlns:a16="http://schemas.microsoft.com/office/drawing/2014/main" val="3694019849"/>
                    </a:ext>
                  </a:extLst>
                </a:gridCol>
              </a:tblGrid>
              <a:tr h="370840">
                <a:tc>
                  <a:txBody>
                    <a:bodyPr/>
                    <a:lstStyle/>
                    <a:p>
                      <a:endParaRPr lang="fr-BE" dirty="0"/>
                    </a:p>
                  </a:txBody>
                  <a:tcPr/>
                </a:tc>
                <a:tc>
                  <a:txBody>
                    <a:bodyPr/>
                    <a:lstStyle/>
                    <a:p>
                      <a:pPr algn="ctr"/>
                      <a:endParaRPr lang="fr-BE" dirty="0" smtClean="0"/>
                    </a:p>
                    <a:p>
                      <a:pPr algn="ctr"/>
                      <a:r>
                        <a:rPr lang="fr-BE" u="sng" dirty="0" smtClean="0"/>
                        <a:t>Commission Européenne</a:t>
                      </a:r>
                    </a:p>
                    <a:p>
                      <a:pPr algn="ctr"/>
                      <a:endParaRPr lang="fr-BE" dirty="0"/>
                    </a:p>
                  </a:txBody>
                  <a:tcPr/>
                </a:tc>
                <a:tc>
                  <a:txBody>
                    <a:bodyPr/>
                    <a:lstStyle/>
                    <a:p>
                      <a:pPr algn="ctr"/>
                      <a:endParaRPr lang="fr-BE" dirty="0" smtClean="0"/>
                    </a:p>
                    <a:p>
                      <a:pPr algn="ctr"/>
                      <a:r>
                        <a:rPr lang="fr-BE" u="sng" dirty="0" smtClean="0"/>
                        <a:t>Région Wallonne</a:t>
                      </a:r>
                      <a:endParaRPr lang="fr-BE" u="sng" dirty="0"/>
                    </a:p>
                  </a:txBody>
                  <a:tcPr/>
                </a:tc>
                <a:extLst>
                  <a:ext uri="{0D108BD9-81ED-4DB2-BD59-A6C34878D82A}">
                    <a16:rowId xmlns:a16="http://schemas.microsoft.com/office/drawing/2014/main" val="3135572811"/>
                  </a:ext>
                </a:extLst>
              </a:tr>
              <a:tr h="370840">
                <a:tc rowSpan="2">
                  <a:txBody>
                    <a:bodyPr/>
                    <a:lstStyle/>
                    <a:p>
                      <a:pPr algn="ctr"/>
                      <a:endParaRPr lang="fr-BE" dirty="0" smtClean="0"/>
                    </a:p>
                    <a:p>
                      <a:pPr algn="ctr"/>
                      <a:endParaRPr lang="fr-BE" dirty="0" smtClean="0"/>
                    </a:p>
                    <a:p>
                      <a:pPr algn="ctr"/>
                      <a:endParaRPr lang="fr-BE" sz="3000" dirty="0" smtClean="0"/>
                    </a:p>
                    <a:p>
                      <a:pPr algn="ctr"/>
                      <a:endParaRPr lang="fr-BE" b="1" u="sng" dirty="0" smtClean="0">
                        <a:solidFill>
                          <a:schemeClr val="tx1"/>
                        </a:solidFill>
                      </a:endParaRPr>
                    </a:p>
                    <a:p>
                      <a:pPr algn="ctr"/>
                      <a:endParaRPr lang="fr-BE" b="1" u="sng" dirty="0" smtClean="0">
                        <a:solidFill>
                          <a:schemeClr val="tx1"/>
                        </a:solidFill>
                      </a:endParaRPr>
                    </a:p>
                    <a:p>
                      <a:pPr algn="ctr"/>
                      <a:r>
                        <a:rPr lang="fr-BE" b="1" u="sng" dirty="0" smtClean="0">
                          <a:solidFill>
                            <a:schemeClr val="tx1"/>
                          </a:solidFill>
                        </a:rPr>
                        <a:t>Justifications de</a:t>
                      </a:r>
                      <a:r>
                        <a:rPr lang="fr-BE" b="1" u="sng" baseline="0" dirty="0" smtClean="0">
                          <a:solidFill>
                            <a:schemeClr val="tx1"/>
                          </a:solidFill>
                        </a:rPr>
                        <a:t> la co-création</a:t>
                      </a:r>
                      <a:endParaRPr lang="fr-BE" b="1" u="sng" dirty="0">
                        <a:solidFill>
                          <a:schemeClr val="tx1"/>
                        </a:solidFill>
                      </a:endParaRPr>
                    </a:p>
                  </a:txBody>
                  <a:tcPr/>
                </a:tc>
                <a:tc>
                  <a:txBody>
                    <a:bodyPr/>
                    <a:lstStyle/>
                    <a:p>
                      <a:pPr algn="ctr"/>
                      <a:endParaRPr lang="fr-BE" dirty="0" smtClean="0"/>
                    </a:p>
                    <a:p>
                      <a:pPr algn="ctr"/>
                      <a:r>
                        <a:rPr lang="fr-BE" dirty="0" smtClean="0"/>
                        <a:t>Amélioration</a:t>
                      </a:r>
                      <a:r>
                        <a:rPr lang="fr-BE" baseline="0" dirty="0" smtClean="0"/>
                        <a:t> qualitative de la connaissance et de l’innovation produite (responsabilité, résolution des grands challenges)</a:t>
                      </a:r>
                    </a:p>
                    <a:p>
                      <a:pPr algn="ctr"/>
                      <a:endParaRPr lang="fr-BE" baseline="0" dirty="0" smtClean="0"/>
                    </a:p>
                  </a:txBody>
                  <a:tcPr/>
                </a:tc>
                <a:tc>
                  <a:txBody>
                    <a:bodyPr/>
                    <a:lstStyle/>
                    <a:p>
                      <a:pPr algn="ctr"/>
                      <a:endParaRPr lang="fr-BE" dirty="0" smtClean="0"/>
                    </a:p>
                    <a:p>
                      <a:pPr algn="ctr"/>
                      <a:endParaRPr lang="fr-BE" dirty="0" smtClean="0"/>
                    </a:p>
                    <a:p>
                      <a:pPr algn="ctr"/>
                      <a:r>
                        <a:rPr lang="fr-BE" dirty="0" smtClean="0"/>
                        <a:t>Établissement</a:t>
                      </a:r>
                      <a:r>
                        <a:rPr lang="fr-BE" baseline="0" dirty="0" smtClean="0"/>
                        <a:t> d’une société plus démocratique et égalitaire</a:t>
                      </a:r>
                      <a:endParaRPr lang="fr-BE" dirty="0"/>
                    </a:p>
                  </a:txBody>
                  <a:tcPr/>
                </a:tc>
                <a:extLst>
                  <a:ext uri="{0D108BD9-81ED-4DB2-BD59-A6C34878D82A}">
                    <a16:rowId xmlns:a16="http://schemas.microsoft.com/office/drawing/2014/main" val="1953834284"/>
                  </a:ext>
                </a:extLst>
              </a:tr>
              <a:tr h="370840">
                <a:tc vMerge="1">
                  <a:txBody>
                    <a:bodyPr/>
                    <a:lstStyle/>
                    <a:p>
                      <a:endParaRPr lang="fr-BE" dirty="0"/>
                    </a:p>
                  </a:txBody>
                  <a:tcPr/>
                </a:tc>
                <a:tc>
                  <a:txBody>
                    <a:bodyPr/>
                    <a:lstStyle/>
                    <a:p>
                      <a:pPr algn="ctr"/>
                      <a:endParaRPr lang="fr-BE" dirty="0" smtClean="0"/>
                    </a:p>
                    <a:p>
                      <a:pPr algn="ctr"/>
                      <a:r>
                        <a:rPr lang="fr-BE" dirty="0" smtClean="0"/>
                        <a:t>Augmentation</a:t>
                      </a:r>
                      <a:r>
                        <a:rPr lang="fr-BE" baseline="0" dirty="0" smtClean="0"/>
                        <a:t> quantitative de la connaissance et de l’innovation produites </a:t>
                      </a:r>
                      <a:r>
                        <a:rPr lang="fr-BE" baseline="0" dirty="0" smtClean="0">
                          <a:sym typeface="Wingdings" panose="05000000000000000000" pitchFamily="2" charset="2"/>
                        </a:rPr>
                        <a:t> Croissance économique</a:t>
                      </a:r>
                    </a:p>
                    <a:p>
                      <a:pPr algn="ctr"/>
                      <a:endParaRPr lang="fr-BE" dirty="0"/>
                    </a:p>
                  </a:txBody>
                  <a:tcPr/>
                </a:tc>
                <a:tc>
                  <a:txBody>
                    <a:bodyPr/>
                    <a:lstStyle/>
                    <a:p>
                      <a:pPr algn="ctr"/>
                      <a:endParaRPr lang="fr-BE" dirty="0" smtClean="0"/>
                    </a:p>
                    <a:p>
                      <a:pPr algn="ctr"/>
                      <a:r>
                        <a:rPr lang="fr-BE" dirty="0" smtClean="0"/>
                        <a:t>Redynamisation</a:t>
                      </a:r>
                      <a:r>
                        <a:rPr lang="fr-BE" baseline="0" dirty="0" smtClean="0"/>
                        <a:t> de l’innovation sur le territoire </a:t>
                      </a:r>
                      <a:r>
                        <a:rPr lang="fr-BE" baseline="0" dirty="0" smtClean="0">
                          <a:sym typeface="Wingdings" panose="05000000000000000000" pitchFamily="2" charset="2"/>
                        </a:rPr>
                        <a:t> Succès économique de la région</a:t>
                      </a:r>
                      <a:endParaRPr lang="fr-BE" dirty="0"/>
                    </a:p>
                  </a:txBody>
                  <a:tcPr/>
                </a:tc>
                <a:extLst>
                  <a:ext uri="{0D108BD9-81ED-4DB2-BD59-A6C34878D82A}">
                    <a16:rowId xmlns:a16="http://schemas.microsoft.com/office/drawing/2014/main" val="4021483238"/>
                  </a:ext>
                </a:extLst>
              </a:tr>
            </a:tbl>
          </a:graphicData>
        </a:graphic>
      </p:graphicFrame>
      <p:sp>
        <p:nvSpPr>
          <p:cNvPr id="5" name="Titre 1"/>
          <p:cNvSpPr>
            <a:spLocks noGrp="1"/>
          </p:cNvSpPr>
          <p:nvPr>
            <p:ph type="title"/>
          </p:nvPr>
        </p:nvSpPr>
        <p:spPr>
          <a:xfrm>
            <a:off x="850661" y="723019"/>
            <a:ext cx="10515600" cy="1325563"/>
          </a:xfrm>
        </p:spPr>
        <p:txBody>
          <a:bodyPr>
            <a:normAutofit/>
          </a:bodyPr>
          <a:lstStyle/>
          <a:p>
            <a:r>
              <a:rPr lang="fr-BE" sz="3600" dirty="0" smtClean="0">
                <a:latin typeface="Cambria" panose="02040503050406030204" pitchFamily="18" charset="0"/>
              </a:rPr>
              <a:t>Approche comparée</a:t>
            </a:r>
            <a:endParaRPr lang="fr-BE" sz="3600" dirty="0"/>
          </a:p>
        </p:txBody>
      </p:sp>
    </p:spTree>
    <p:extLst>
      <p:ext uri="{BB962C8B-B14F-4D97-AF65-F5344CB8AC3E}">
        <p14:creationId xmlns:p14="http://schemas.microsoft.com/office/powerpoint/2010/main" val="2223205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874540"/>
            <a:ext cx="10515600" cy="1325563"/>
          </a:xfrm>
        </p:spPr>
        <p:txBody>
          <a:bodyPr/>
          <a:lstStyle/>
          <a:p>
            <a:r>
              <a:rPr lang="fr-BE" dirty="0" smtClean="0">
                <a:latin typeface="Cambria" panose="02040503050406030204" pitchFamily="18" charset="0"/>
              </a:rPr>
              <a:t>Conclusion</a:t>
            </a:r>
            <a:endParaRPr lang="fr-BE" dirty="0">
              <a:latin typeface="Cambria" panose="02040503050406030204" pitchFamily="18" charset="0"/>
            </a:endParaRPr>
          </a:p>
        </p:txBody>
      </p:sp>
      <p:sp>
        <p:nvSpPr>
          <p:cNvPr id="3" name="Espace réservé du contenu 2"/>
          <p:cNvSpPr>
            <a:spLocks noGrp="1"/>
          </p:cNvSpPr>
          <p:nvPr>
            <p:ph idx="1"/>
          </p:nvPr>
        </p:nvSpPr>
        <p:spPr>
          <a:xfrm>
            <a:off x="838200" y="2200102"/>
            <a:ext cx="10515600" cy="4200697"/>
          </a:xfrm>
        </p:spPr>
        <p:txBody>
          <a:bodyPr/>
          <a:lstStyle/>
          <a:p>
            <a:endParaRPr lang="fr-BE" dirty="0" smtClean="0"/>
          </a:p>
          <a:p>
            <a:r>
              <a:rPr lang="fr-BE" dirty="0" smtClean="0"/>
              <a:t>Les imaginaires</a:t>
            </a:r>
            <a:r>
              <a:rPr lang="fr-BE" dirty="0" smtClean="0"/>
              <a:t> éclairent les raisons pour lesquelles la co-création acquiert de la valeur dans un contexte donné.</a:t>
            </a:r>
          </a:p>
          <a:p>
            <a:endParaRPr lang="fr-BE" dirty="0" smtClean="0"/>
          </a:p>
          <a:p>
            <a:r>
              <a:rPr lang="fr-BE" dirty="0" smtClean="0"/>
              <a:t>La co-création est sous-tendue, notamment, par d’importantes promesses économiques </a:t>
            </a:r>
          </a:p>
          <a:p>
            <a:pPr lvl="1">
              <a:buFont typeface="Wingdings" panose="05000000000000000000" pitchFamily="2" charset="2"/>
              <a:buChar char="Ø"/>
            </a:pPr>
            <a:r>
              <a:rPr lang="fr-BE" dirty="0" smtClean="0">
                <a:sym typeface="Wingdings" panose="05000000000000000000" pitchFamily="2" charset="2"/>
              </a:rPr>
              <a:t>Comment les discours se traduisent-ils dans les pratiques ? Place pour perspectives alternatives ?</a:t>
            </a:r>
            <a:endParaRPr lang="fr-BE" dirty="0"/>
          </a:p>
        </p:txBody>
      </p:sp>
    </p:spTree>
    <p:extLst>
      <p:ext uri="{BB962C8B-B14F-4D97-AF65-F5344CB8AC3E}">
        <p14:creationId xmlns:p14="http://schemas.microsoft.com/office/powerpoint/2010/main" val="1433858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04511"/>
            <a:ext cx="10515600" cy="1325563"/>
          </a:xfrm>
        </p:spPr>
        <p:txBody>
          <a:bodyPr>
            <a:normAutofit/>
          </a:bodyPr>
          <a:lstStyle/>
          <a:p>
            <a:r>
              <a:rPr lang="fr-BE" sz="4000" dirty="0" smtClean="0">
                <a:latin typeface="Cambria" panose="02040503050406030204" pitchFamily="18" charset="0"/>
              </a:rPr>
              <a:t>La participation en sciences et technologies</a:t>
            </a:r>
            <a:endParaRPr lang="fr-BE" sz="4000" dirty="0">
              <a:latin typeface="Cambria" panose="02040503050406030204" pitchFamily="18" charset="0"/>
            </a:endParaRPr>
          </a:p>
        </p:txBody>
      </p:sp>
      <p:sp>
        <p:nvSpPr>
          <p:cNvPr id="3" name="Espace réservé du contenu 2"/>
          <p:cNvSpPr>
            <a:spLocks noGrp="1"/>
          </p:cNvSpPr>
          <p:nvPr>
            <p:ph idx="1"/>
          </p:nvPr>
        </p:nvSpPr>
        <p:spPr>
          <a:xfrm>
            <a:off x="838200" y="2430074"/>
            <a:ext cx="10515600" cy="3885268"/>
          </a:xfrm>
        </p:spPr>
        <p:txBody>
          <a:bodyPr>
            <a:normAutofit/>
          </a:bodyPr>
          <a:lstStyle/>
          <a:p>
            <a:endParaRPr lang="fr-BE" sz="2400" dirty="0" smtClean="0"/>
          </a:p>
          <a:p>
            <a:r>
              <a:rPr lang="fr-BE" sz="2400" dirty="0" smtClean="0"/>
              <a:t>Années 1970-2000 : exercices participatifs, délibératifs. Inclusion de publics dans des processus de prise de décision. Enrichir la démocratie, prévenir les crises sociotechniques. Recherche de légitimité.</a:t>
            </a:r>
          </a:p>
          <a:p>
            <a:endParaRPr lang="fr-BE" sz="2400" dirty="0" smtClean="0"/>
          </a:p>
          <a:p>
            <a:r>
              <a:rPr lang="fr-BE" sz="2400" dirty="0" smtClean="0"/>
              <a:t>Depuis les années 2010, émergence d’exercices participatifs d’inclusion de publics dans des processus de fabrique de savoir et d’innovation </a:t>
            </a:r>
            <a:r>
              <a:rPr lang="fr-BE" sz="2400" dirty="0" smtClean="0">
                <a:sym typeface="Wingdings" panose="05000000000000000000" pitchFamily="2" charset="2"/>
              </a:rPr>
              <a:t> « Co-création ».</a:t>
            </a:r>
            <a:endParaRPr lang="fr-BE" sz="2400" dirty="0"/>
          </a:p>
        </p:txBody>
      </p:sp>
    </p:spTree>
    <p:extLst>
      <p:ext uri="{BB962C8B-B14F-4D97-AF65-F5344CB8AC3E}">
        <p14:creationId xmlns:p14="http://schemas.microsoft.com/office/powerpoint/2010/main" val="1239362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35625"/>
            <a:ext cx="10515600" cy="1325563"/>
          </a:xfrm>
        </p:spPr>
        <p:txBody>
          <a:bodyPr>
            <a:normAutofit/>
          </a:bodyPr>
          <a:lstStyle/>
          <a:p>
            <a:r>
              <a:rPr lang="fr-BE" sz="3600" dirty="0" smtClean="0">
                <a:latin typeface="Cambria" panose="02040503050406030204" pitchFamily="18" charset="0"/>
              </a:rPr>
              <a:t>Les pratiques de co-création	</a:t>
            </a:r>
            <a:endParaRPr lang="fr-BE" sz="3600" dirty="0">
              <a:latin typeface="Cambria" panose="02040503050406030204" pitchFamily="18" charset="0"/>
            </a:endParaRPr>
          </a:p>
        </p:txBody>
      </p:sp>
      <p:sp>
        <p:nvSpPr>
          <p:cNvPr id="3" name="Espace réservé du contenu 2"/>
          <p:cNvSpPr>
            <a:spLocks noGrp="1"/>
          </p:cNvSpPr>
          <p:nvPr>
            <p:ph idx="1"/>
          </p:nvPr>
        </p:nvSpPr>
        <p:spPr>
          <a:xfrm>
            <a:off x="838200" y="2461188"/>
            <a:ext cx="10515600" cy="3708875"/>
          </a:xfrm>
        </p:spPr>
        <p:txBody>
          <a:bodyPr>
            <a:normAutofit/>
          </a:bodyPr>
          <a:lstStyle/>
          <a:p>
            <a:endParaRPr lang="fr-BE" sz="2400" dirty="0" smtClean="0"/>
          </a:p>
          <a:p>
            <a:r>
              <a:rPr lang="fr-BE" sz="2400" dirty="0" smtClean="0"/>
              <a:t>Sciences </a:t>
            </a:r>
            <a:r>
              <a:rPr lang="fr-BE" sz="2400" dirty="0" smtClean="0"/>
              <a:t>citoyennes/participatives, innovation ouverte, design participatif, …</a:t>
            </a:r>
          </a:p>
          <a:p>
            <a:r>
              <a:rPr lang="fr-BE" sz="2400" dirty="0" smtClean="0"/>
              <a:t>Living Labs, Fab Labs, Hackerspaces, </a:t>
            </a:r>
            <a:r>
              <a:rPr lang="fr-BE" sz="2400" dirty="0" err="1" smtClean="0"/>
              <a:t>Makerspaces</a:t>
            </a:r>
            <a:r>
              <a:rPr lang="fr-BE" sz="2400" dirty="0" smtClean="0"/>
              <a:t>, …</a:t>
            </a:r>
          </a:p>
          <a:p>
            <a:endParaRPr lang="fr-BE" sz="2400" dirty="0" smtClean="0"/>
          </a:p>
          <a:p>
            <a:r>
              <a:rPr lang="fr-BE" sz="2400" dirty="0" smtClean="0"/>
              <a:t>Analyses de la nature et qualité des savoirs et innovations produits… Qu’en est-il des constructions politiques produites ? De la nature participative de ces exercices ? Du lien à la démocratie ?</a:t>
            </a:r>
          </a:p>
        </p:txBody>
      </p:sp>
    </p:spTree>
    <p:extLst>
      <p:ext uri="{BB962C8B-B14F-4D97-AF65-F5344CB8AC3E}">
        <p14:creationId xmlns:p14="http://schemas.microsoft.com/office/powerpoint/2010/main" val="2174495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890867"/>
            <a:ext cx="10515600" cy="1325563"/>
          </a:xfrm>
        </p:spPr>
        <p:txBody>
          <a:bodyPr>
            <a:normAutofit/>
          </a:bodyPr>
          <a:lstStyle/>
          <a:p>
            <a:r>
              <a:rPr lang="fr-BE" sz="4000" dirty="0" smtClean="0">
                <a:latin typeface="Cambria" panose="02040503050406030204" pitchFamily="18" charset="0"/>
              </a:rPr>
              <a:t>Problématique</a:t>
            </a:r>
            <a:endParaRPr lang="fr-BE" sz="4000" dirty="0">
              <a:latin typeface="Cambria" panose="02040503050406030204" pitchFamily="18" charset="0"/>
            </a:endParaRPr>
          </a:p>
        </p:txBody>
      </p:sp>
      <p:sp>
        <p:nvSpPr>
          <p:cNvPr id="3" name="Espace réservé du contenu 2"/>
          <p:cNvSpPr>
            <a:spLocks noGrp="1"/>
          </p:cNvSpPr>
          <p:nvPr>
            <p:ph idx="1"/>
          </p:nvPr>
        </p:nvSpPr>
        <p:spPr>
          <a:xfrm>
            <a:off x="838200" y="2361401"/>
            <a:ext cx="10515600" cy="3765933"/>
          </a:xfrm>
        </p:spPr>
        <p:txBody>
          <a:bodyPr>
            <a:noAutofit/>
          </a:bodyPr>
          <a:lstStyle/>
          <a:p>
            <a:r>
              <a:rPr lang="fr-BE" sz="2400" dirty="0" smtClean="0"/>
              <a:t>Connecter les pratiques de co-création aux espaces (institutionnels) dans lesquels elles s’inscrivent</a:t>
            </a:r>
          </a:p>
          <a:p>
            <a:pPr marL="0" indent="0">
              <a:buNone/>
            </a:pPr>
            <a:endParaRPr lang="fr-BE" sz="300" dirty="0" smtClean="0"/>
          </a:p>
          <a:p>
            <a:pPr lvl="1"/>
            <a:r>
              <a:rPr lang="fr-BE" dirty="0" smtClean="0"/>
              <a:t>Quelle(s) valeur(s) acquièrent-elles ? Comment sont-elles justifiées par les autorités qui les promeuvent ?</a:t>
            </a:r>
          </a:p>
          <a:p>
            <a:pPr marL="457200" lvl="1" indent="0">
              <a:buNone/>
            </a:pPr>
            <a:endParaRPr lang="fr-BE" sz="800" dirty="0"/>
          </a:p>
          <a:p>
            <a:r>
              <a:rPr lang="fr-BE" sz="2400" dirty="0" smtClean="0"/>
              <a:t>Analyse des discours dans deux contextes : Commission Européenne et Région Wallonne</a:t>
            </a:r>
          </a:p>
          <a:p>
            <a:pPr marL="0" indent="0">
              <a:buNone/>
            </a:pPr>
            <a:endParaRPr lang="fr-BE" sz="300" dirty="0" smtClean="0"/>
          </a:p>
          <a:p>
            <a:pPr lvl="1"/>
            <a:r>
              <a:rPr lang="fr-BE" dirty="0"/>
              <a:t>D</a:t>
            </a:r>
            <a:r>
              <a:rPr lang="fr-BE" dirty="0" smtClean="0"/>
              <a:t>ocuments (officiels et non-officiels)</a:t>
            </a:r>
          </a:p>
          <a:p>
            <a:pPr marL="457200" lvl="1" indent="0">
              <a:buNone/>
            </a:pPr>
            <a:endParaRPr lang="fr-BE" sz="300" dirty="0" smtClean="0"/>
          </a:p>
          <a:p>
            <a:pPr lvl="1"/>
            <a:r>
              <a:rPr lang="fr-BE" dirty="0" smtClean="0"/>
              <a:t>Entretiens semi-directifs avec personnel politique et de terrain (6/9)</a:t>
            </a:r>
            <a:endParaRPr lang="fr-BE" dirty="0"/>
          </a:p>
        </p:txBody>
      </p:sp>
    </p:spTree>
    <p:extLst>
      <p:ext uri="{BB962C8B-B14F-4D97-AF65-F5344CB8AC3E}">
        <p14:creationId xmlns:p14="http://schemas.microsoft.com/office/powerpoint/2010/main" val="3070701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019054"/>
            <a:ext cx="10515600" cy="681560"/>
          </a:xfrm>
        </p:spPr>
        <p:txBody>
          <a:bodyPr>
            <a:normAutofit/>
          </a:bodyPr>
          <a:lstStyle/>
          <a:p>
            <a:r>
              <a:rPr lang="fr-BE" sz="4000" dirty="0" smtClean="0">
                <a:latin typeface="Cambria" panose="02040503050406030204" pitchFamily="18" charset="0"/>
              </a:rPr>
              <a:t>Cadre conceptuel</a:t>
            </a:r>
            <a:endParaRPr lang="fr-BE" sz="4000" dirty="0">
              <a:latin typeface="Cambria" panose="02040503050406030204" pitchFamily="18" charset="0"/>
            </a:endParaRPr>
          </a:p>
        </p:txBody>
      </p:sp>
      <p:sp>
        <p:nvSpPr>
          <p:cNvPr id="3" name="Espace réservé du contenu 2"/>
          <p:cNvSpPr>
            <a:spLocks noGrp="1"/>
          </p:cNvSpPr>
          <p:nvPr>
            <p:ph idx="1"/>
          </p:nvPr>
        </p:nvSpPr>
        <p:spPr>
          <a:xfrm>
            <a:off x="838200" y="1577784"/>
            <a:ext cx="10515600" cy="4520725"/>
          </a:xfrm>
        </p:spPr>
        <p:txBody>
          <a:bodyPr>
            <a:noAutofit/>
          </a:bodyPr>
          <a:lstStyle/>
          <a:p>
            <a:endParaRPr lang="fr-BE" sz="2400" dirty="0" smtClean="0"/>
          </a:p>
          <a:p>
            <a:r>
              <a:rPr lang="fr-BE" sz="2400" dirty="0" smtClean="0"/>
              <a:t>Pratiques </a:t>
            </a:r>
            <a:r>
              <a:rPr lang="fr-BE" sz="2400" dirty="0"/>
              <a:t>de co-création comme « </a:t>
            </a:r>
            <a:r>
              <a:rPr lang="fr-BE" sz="2400" b="1" dirty="0"/>
              <a:t>technologies de démocratie</a:t>
            </a:r>
            <a:r>
              <a:rPr lang="fr-BE" sz="2400" dirty="0"/>
              <a:t> » (Laurent, 2011, 2012, 2017</a:t>
            </a:r>
            <a:r>
              <a:rPr lang="fr-BE" sz="2400" dirty="0" smtClean="0"/>
              <a:t>)</a:t>
            </a:r>
          </a:p>
          <a:p>
            <a:pPr marL="0" indent="0">
              <a:buNone/>
            </a:pPr>
            <a:endParaRPr lang="fr-BE" sz="300" dirty="0"/>
          </a:p>
          <a:p>
            <a:pPr lvl="1"/>
            <a:r>
              <a:rPr lang="fr-BE" dirty="0"/>
              <a:t>Analyser la valeur des technologies de démocratie pour contribuer à l’analyse des démocraties </a:t>
            </a:r>
            <a:r>
              <a:rPr lang="fr-BE" dirty="0" smtClean="0"/>
              <a:t>contemporaines</a:t>
            </a:r>
          </a:p>
          <a:p>
            <a:pPr marL="457200" lvl="1" indent="0">
              <a:buNone/>
            </a:pPr>
            <a:endParaRPr lang="fr-BE" sz="800" dirty="0"/>
          </a:p>
          <a:p>
            <a:r>
              <a:rPr lang="fr-BE" sz="2400" dirty="0" smtClean="0"/>
              <a:t>Influence des </a:t>
            </a:r>
            <a:r>
              <a:rPr lang="fr-BE" sz="2400" b="1" dirty="0" smtClean="0"/>
              <a:t>représentations sociales</a:t>
            </a:r>
            <a:r>
              <a:rPr lang="fr-BE" sz="2400" dirty="0" smtClean="0"/>
              <a:t> et des </a:t>
            </a:r>
            <a:r>
              <a:rPr lang="fr-BE" sz="2400" b="1" dirty="0" smtClean="0"/>
              <a:t>cultures politiques</a:t>
            </a:r>
            <a:r>
              <a:rPr lang="fr-BE" sz="2400" dirty="0" smtClean="0"/>
              <a:t> </a:t>
            </a:r>
            <a:r>
              <a:rPr lang="fr-BE" sz="2400" b="1" dirty="0" smtClean="0">
                <a:sym typeface="Wingdings" panose="05000000000000000000" pitchFamily="2" charset="2"/>
              </a:rPr>
              <a:t> Co-production </a:t>
            </a:r>
            <a:r>
              <a:rPr lang="fr-BE" sz="2400" dirty="0" smtClean="0">
                <a:sym typeface="Wingdings" panose="05000000000000000000" pitchFamily="2" charset="2"/>
              </a:rPr>
              <a:t>de la participation et du contexte dans lequel elle s’insère</a:t>
            </a:r>
          </a:p>
          <a:p>
            <a:pPr marL="0" indent="0">
              <a:buNone/>
            </a:pPr>
            <a:endParaRPr lang="fr-BE" sz="800" dirty="0">
              <a:sym typeface="Wingdings" panose="05000000000000000000" pitchFamily="2" charset="2"/>
            </a:endParaRPr>
          </a:p>
          <a:p>
            <a:r>
              <a:rPr lang="fr-BE" sz="2400" dirty="0" smtClean="0">
                <a:sym typeface="Wingdings" panose="05000000000000000000" pitchFamily="2" charset="2"/>
              </a:rPr>
              <a:t>Importance des </a:t>
            </a:r>
            <a:r>
              <a:rPr lang="fr-BE" sz="2400" b="1" dirty="0" smtClean="0">
                <a:sym typeface="Wingdings" panose="05000000000000000000" pitchFamily="2" charset="2"/>
              </a:rPr>
              <a:t>imaginaires </a:t>
            </a:r>
            <a:r>
              <a:rPr lang="fr-BE" sz="2400" b="1" dirty="0" smtClean="0">
                <a:sym typeface="Wingdings" panose="05000000000000000000" pitchFamily="2" charset="2"/>
              </a:rPr>
              <a:t>sociotechniques</a:t>
            </a:r>
          </a:p>
          <a:p>
            <a:pPr marL="0" indent="0">
              <a:buNone/>
            </a:pPr>
            <a:endParaRPr lang="fr-BE" sz="300" b="1" dirty="0" smtClean="0">
              <a:sym typeface="Wingdings" panose="05000000000000000000" pitchFamily="2" charset="2"/>
            </a:endParaRPr>
          </a:p>
          <a:p>
            <a:pPr lvl="1"/>
            <a:r>
              <a:rPr lang="fr-BE" dirty="0" smtClean="0"/>
              <a:t>Etablissent </a:t>
            </a:r>
            <a:r>
              <a:rPr lang="fr-BE" dirty="0"/>
              <a:t>une manière dominante de concevoir le </a:t>
            </a:r>
            <a:r>
              <a:rPr lang="fr-BE" dirty="0" smtClean="0"/>
              <a:t>futur et génèrent des répartitions de valeur et de pouvoir, façonnent les agendas politiques.</a:t>
            </a:r>
            <a:endParaRPr lang="fr-BE" dirty="0"/>
          </a:p>
        </p:txBody>
      </p:sp>
    </p:spTree>
    <p:extLst>
      <p:ext uri="{BB962C8B-B14F-4D97-AF65-F5344CB8AC3E}">
        <p14:creationId xmlns:p14="http://schemas.microsoft.com/office/powerpoint/2010/main" val="2136144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67778"/>
            <a:ext cx="10515600" cy="1325563"/>
          </a:xfrm>
        </p:spPr>
        <p:txBody>
          <a:bodyPr>
            <a:normAutofit/>
          </a:bodyPr>
          <a:lstStyle/>
          <a:p>
            <a:r>
              <a:rPr lang="fr-BE" sz="4000" dirty="0" smtClean="0">
                <a:latin typeface="Cambria" panose="02040503050406030204" pitchFamily="18" charset="0"/>
              </a:rPr>
              <a:t>La co-création à la Commission Européenne</a:t>
            </a:r>
            <a:endParaRPr lang="fr-BE" sz="4000" dirty="0">
              <a:latin typeface="Cambria" panose="02040503050406030204" pitchFamily="18" charset="0"/>
            </a:endParaRPr>
          </a:p>
        </p:txBody>
      </p:sp>
      <p:sp>
        <p:nvSpPr>
          <p:cNvPr id="3" name="Espace réservé du contenu 2"/>
          <p:cNvSpPr>
            <a:spLocks noGrp="1"/>
          </p:cNvSpPr>
          <p:nvPr>
            <p:ph idx="1"/>
          </p:nvPr>
        </p:nvSpPr>
        <p:spPr>
          <a:xfrm>
            <a:off x="838200" y="2115919"/>
            <a:ext cx="10515600" cy="4022001"/>
          </a:xfrm>
        </p:spPr>
        <p:txBody>
          <a:bodyPr>
            <a:noAutofit/>
          </a:bodyPr>
          <a:lstStyle/>
          <a:p>
            <a:endParaRPr lang="fr-BE" sz="2400" dirty="0" smtClean="0"/>
          </a:p>
          <a:p>
            <a:r>
              <a:rPr lang="fr-BE" sz="2400" dirty="0" smtClean="0"/>
              <a:t>Tournant </a:t>
            </a:r>
            <a:r>
              <a:rPr lang="fr-BE" sz="2400" dirty="0" smtClean="0"/>
              <a:t>2000-2010, changement de discours sur la participation</a:t>
            </a:r>
          </a:p>
          <a:p>
            <a:pPr marL="0" indent="0">
              <a:buNone/>
            </a:pPr>
            <a:endParaRPr lang="fr-BE" sz="800" dirty="0" smtClean="0"/>
          </a:p>
          <a:p>
            <a:r>
              <a:rPr lang="fr-BE" sz="2400" dirty="0" smtClean="0"/>
              <a:t>2014: C. Moedas </a:t>
            </a:r>
            <a:r>
              <a:rPr lang="fr-BE" sz="2400" dirty="0" smtClean="0">
                <a:sym typeface="Wingdings" panose="05000000000000000000" pitchFamily="2" charset="2"/>
              </a:rPr>
              <a:t> Nouvelle stratégie, promotion de l’ouverture des processus de recherche et d’innovation</a:t>
            </a:r>
          </a:p>
          <a:p>
            <a:pPr marL="0" indent="0">
              <a:buNone/>
            </a:pPr>
            <a:endParaRPr lang="fr-BE" sz="800" dirty="0" smtClean="0">
              <a:sym typeface="Wingdings" panose="05000000000000000000" pitchFamily="2" charset="2"/>
            </a:endParaRPr>
          </a:p>
          <a:p>
            <a:r>
              <a:rPr lang="fr-BE" sz="2400" dirty="0" smtClean="0">
                <a:sym typeface="Wingdings" panose="05000000000000000000" pitchFamily="2" charset="2"/>
              </a:rPr>
              <a:t>Deux grandes justifications :</a:t>
            </a:r>
          </a:p>
          <a:p>
            <a:pPr marL="0" indent="0">
              <a:buNone/>
            </a:pPr>
            <a:endParaRPr lang="fr-BE" sz="300" dirty="0" smtClean="0">
              <a:sym typeface="Wingdings" panose="05000000000000000000" pitchFamily="2" charset="2"/>
            </a:endParaRPr>
          </a:p>
          <a:p>
            <a:pPr lvl="1"/>
            <a:r>
              <a:rPr lang="fr-BE" dirty="0" smtClean="0"/>
              <a:t>La co-création permet de produire de la science et de l’innovation enrichies, meilleures.</a:t>
            </a:r>
          </a:p>
          <a:p>
            <a:pPr marL="457200" lvl="1" indent="0">
              <a:buNone/>
            </a:pPr>
            <a:endParaRPr lang="fr-BE" sz="300" dirty="0" smtClean="0"/>
          </a:p>
        </p:txBody>
      </p:sp>
      <p:sp>
        <p:nvSpPr>
          <p:cNvPr id="4" name="ZoneTexte 3"/>
          <p:cNvSpPr txBox="1"/>
          <p:nvPr/>
        </p:nvSpPr>
        <p:spPr>
          <a:xfrm>
            <a:off x="3076716" y="2507470"/>
            <a:ext cx="6038568" cy="3416320"/>
          </a:xfrm>
          <a:prstGeom prst="rect">
            <a:avLst/>
          </a:prstGeom>
          <a:solidFill>
            <a:schemeClr val="tx1"/>
          </a:solidFill>
        </p:spPr>
        <p:txBody>
          <a:bodyPr wrap="square" rtlCol="0">
            <a:spAutoFit/>
          </a:bodyPr>
          <a:lstStyle/>
          <a:p>
            <a:pPr algn="ctr"/>
            <a:r>
              <a:rPr lang="fr-BE" sz="2400" dirty="0" smtClean="0">
                <a:solidFill>
                  <a:schemeClr val="bg1"/>
                </a:solidFill>
              </a:rPr>
              <a:t>« Les grands challenges sociétaux qui sont devant nous auront bien plus de chances d’être résolus si tous les acteurs sociétaux (…) travaillent ensemble durant tout le processus de recherche et d’innovation afin de mieux aligner à la fois le processus et ses résultats avec les valeurs, les besoins et les attentes de la société européenne » (European Commission, 2012) </a:t>
            </a:r>
            <a:endParaRPr lang="fr-BE" sz="2400" dirty="0">
              <a:solidFill>
                <a:schemeClr val="bg1"/>
              </a:solidFill>
            </a:endParaRPr>
          </a:p>
        </p:txBody>
      </p:sp>
    </p:spTree>
    <p:extLst>
      <p:ext uri="{BB962C8B-B14F-4D97-AF65-F5344CB8AC3E}">
        <p14:creationId xmlns:p14="http://schemas.microsoft.com/office/powerpoint/2010/main" val="3110437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67778"/>
            <a:ext cx="10515600" cy="1325563"/>
          </a:xfrm>
        </p:spPr>
        <p:txBody>
          <a:bodyPr>
            <a:normAutofit/>
          </a:bodyPr>
          <a:lstStyle/>
          <a:p>
            <a:r>
              <a:rPr lang="fr-BE" sz="4000" dirty="0" smtClean="0">
                <a:latin typeface="Cambria" panose="02040503050406030204" pitchFamily="18" charset="0"/>
              </a:rPr>
              <a:t>La co-création à la Commission Européenne</a:t>
            </a:r>
            <a:endParaRPr lang="fr-BE" sz="4000" dirty="0">
              <a:latin typeface="Cambria" panose="02040503050406030204" pitchFamily="18" charset="0"/>
            </a:endParaRPr>
          </a:p>
        </p:txBody>
      </p:sp>
      <p:sp>
        <p:nvSpPr>
          <p:cNvPr id="3" name="Espace réservé du contenu 2"/>
          <p:cNvSpPr>
            <a:spLocks noGrp="1"/>
          </p:cNvSpPr>
          <p:nvPr>
            <p:ph idx="1"/>
          </p:nvPr>
        </p:nvSpPr>
        <p:spPr>
          <a:xfrm>
            <a:off x="838200" y="2115919"/>
            <a:ext cx="10515600" cy="4022001"/>
          </a:xfrm>
        </p:spPr>
        <p:txBody>
          <a:bodyPr>
            <a:noAutofit/>
          </a:bodyPr>
          <a:lstStyle/>
          <a:p>
            <a:endParaRPr lang="fr-BE" sz="2400" dirty="0" smtClean="0"/>
          </a:p>
          <a:p>
            <a:r>
              <a:rPr lang="fr-BE" sz="2400" dirty="0" smtClean="0"/>
              <a:t>Tournant </a:t>
            </a:r>
            <a:r>
              <a:rPr lang="fr-BE" sz="2400" dirty="0" smtClean="0"/>
              <a:t>2000-2010, changement de discours sur la participation</a:t>
            </a:r>
          </a:p>
          <a:p>
            <a:pPr marL="0" indent="0">
              <a:buNone/>
            </a:pPr>
            <a:endParaRPr lang="fr-BE" sz="800" dirty="0" smtClean="0"/>
          </a:p>
          <a:p>
            <a:r>
              <a:rPr lang="fr-BE" sz="2400" dirty="0" smtClean="0"/>
              <a:t>2014: C. Moedas </a:t>
            </a:r>
            <a:r>
              <a:rPr lang="fr-BE" sz="2400" dirty="0" smtClean="0">
                <a:sym typeface="Wingdings" panose="05000000000000000000" pitchFamily="2" charset="2"/>
              </a:rPr>
              <a:t> Nouvelle stratégie, promotion de l’ouverture des processus de recherche et d’innovation</a:t>
            </a:r>
          </a:p>
          <a:p>
            <a:pPr marL="0" indent="0">
              <a:buNone/>
            </a:pPr>
            <a:endParaRPr lang="fr-BE" sz="800" dirty="0" smtClean="0">
              <a:sym typeface="Wingdings" panose="05000000000000000000" pitchFamily="2" charset="2"/>
            </a:endParaRPr>
          </a:p>
          <a:p>
            <a:r>
              <a:rPr lang="fr-BE" sz="2400" dirty="0" smtClean="0">
                <a:sym typeface="Wingdings" panose="05000000000000000000" pitchFamily="2" charset="2"/>
              </a:rPr>
              <a:t>Deux grandes justifications :</a:t>
            </a:r>
          </a:p>
          <a:p>
            <a:pPr marL="0" indent="0">
              <a:buNone/>
            </a:pPr>
            <a:endParaRPr lang="fr-BE" sz="300" dirty="0" smtClean="0">
              <a:sym typeface="Wingdings" panose="05000000000000000000" pitchFamily="2" charset="2"/>
            </a:endParaRPr>
          </a:p>
          <a:p>
            <a:pPr lvl="1"/>
            <a:r>
              <a:rPr lang="fr-BE" dirty="0" smtClean="0"/>
              <a:t>La co-création permet de produire de la science et de l’innovation enrichies, meilleures.</a:t>
            </a:r>
          </a:p>
          <a:p>
            <a:pPr marL="457200" lvl="1" indent="0">
              <a:buNone/>
            </a:pPr>
            <a:endParaRPr lang="fr-BE" sz="300" dirty="0" smtClean="0"/>
          </a:p>
          <a:p>
            <a:pPr lvl="1"/>
            <a:r>
              <a:rPr lang="fr-BE" dirty="0" smtClean="0"/>
              <a:t>La co-création permet de relancer la croissance économique dans l’UE.</a:t>
            </a:r>
            <a:endParaRPr lang="fr-BE" dirty="0"/>
          </a:p>
        </p:txBody>
      </p:sp>
      <p:sp>
        <p:nvSpPr>
          <p:cNvPr id="6" name="ZoneTexte 5"/>
          <p:cNvSpPr txBox="1"/>
          <p:nvPr/>
        </p:nvSpPr>
        <p:spPr>
          <a:xfrm>
            <a:off x="3370431" y="2876802"/>
            <a:ext cx="5451138" cy="2677656"/>
          </a:xfrm>
          <a:prstGeom prst="rect">
            <a:avLst/>
          </a:prstGeom>
          <a:solidFill>
            <a:schemeClr val="tx1"/>
          </a:solidFill>
        </p:spPr>
        <p:txBody>
          <a:bodyPr wrap="square" rtlCol="0">
            <a:spAutoFit/>
          </a:bodyPr>
          <a:lstStyle/>
          <a:p>
            <a:pPr algn="ctr"/>
            <a:r>
              <a:rPr lang="fr-BE" sz="2400" dirty="0" smtClean="0">
                <a:solidFill>
                  <a:schemeClr val="bg1"/>
                </a:solidFill>
              </a:rPr>
              <a:t>« Nous devons embrasser le changement – essayer de trouver de nouvelles choses et être prêts à prendre des risques – si nous voulons que la recherche et l’innovation européennes restent au premier plan de la modernité et de la croissance économique » (Moedas, 2015)</a:t>
            </a:r>
            <a:endParaRPr lang="fr-BE" sz="2400" dirty="0">
              <a:solidFill>
                <a:schemeClr val="bg1"/>
              </a:solidFill>
            </a:endParaRPr>
          </a:p>
        </p:txBody>
      </p:sp>
    </p:spTree>
    <p:extLst>
      <p:ext uri="{BB962C8B-B14F-4D97-AF65-F5344CB8AC3E}">
        <p14:creationId xmlns:p14="http://schemas.microsoft.com/office/powerpoint/2010/main" val="139357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33595"/>
            <a:ext cx="10515600" cy="1325563"/>
          </a:xfrm>
        </p:spPr>
        <p:txBody>
          <a:bodyPr>
            <a:normAutofit/>
          </a:bodyPr>
          <a:lstStyle/>
          <a:p>
            <a:r>
              <a:rPr lang="fr-BE" sz="4000" dirty="0">
                <a:latin typeface="Cambria" panose="02040503050406030204" pitchFamily="18" charset="0"/>
              </a:rPr>
              <a:t>La co-création </a:t>
            </a:r>
            <a:r>
              <a:rPr lang="fr-BE" sz="4000" dirty="0" smtClean="0">
                <a:latin typeface="Cambria" panose="02040503050406030204" pitchFamily="18" charset="0"/>
              </a:rPr>
              <a:t>en Région Wallonne</a:t>
            </a:r>
            <a:endParaRPr lang="fr-BE" sz="4000" dirty="0"/>
          </a:p>
        </p:txBody>
      </p:sp>
      <p:sp>
        <p:nvSpPr>
          <p:cNvPr id="3" name="Espace réservé du contenu 2"/>
          <p:cNvSpPr>
            <a:spLocks noGrp="1"/>
          </p:cNvSpPr>
          <p:nvPr>
            <p:ph idx="1"/>
          </p:nvPr>
        </p:nvSpPr>
        <p:spPr>
          <a:xfrm>
            <a:off x="838200" y="2081737"/>
            <a:ext cx="10515600" cy="3964221"/>
          </a:xfrm>
        </p:spPr>
        <p:txBody>
          <a:bodyPr>
            <a:noAutofit/>
          </a:bodyPr>
          <a:lstStyle/>
          <a:p>
            <a:endParaRPr lang="fr-BE" sz="2400" dirty="0" smtClean="0"/>
          </a:p>
          <a:p>
            <a:r>
              <a:rPr lang="fr-BE" sz="2400" dirty="0" smtClean="0"/>
              <a:t>2010</a:t>
            </a:r>
            <a:r>
              <a:rPr lang="fr-BE" sz="2400" dirty="0" smtClean="0"/>
              <a:t>: J.-C. Marcourt, Ministre de l’Economie et des Technologies Nouvelles </a:t>
            </a:r>
            <a:r>
              <a:rPr lang="fr-BE" sz="2400" dirty="0" smtClean="0">
                <a:sym typeface="Wingdings" panose="05000000000000000000" pitchFamily="2" charset="2"/>
              </a:rPr>
              <a:t> Programme-cadre </a:t>
            </a:r>
            <a:r>
              <a:rPr lang="fr-BE" sz="2400" i="1" dirty="0" smtClean="0">
                <a:sym typeface="Wingdings" panose="05000000000000000000" pitchFamily="2" charset="2"/>
              </a:rPr>
              <a:t>Creative Wallonia</a:t>
            </a:r>
            <a:r>
              <a:rPr lang="fr-BE" sz="2400" dirty="0" smtClean="0">
                <a:sym typeface="Wingdings" panose="05000000000000000000" pitchFamily="2" charset="2"/>
              </a:rPr>
              <a:t>, promotion de la créativité et du décloisonnement des processus d’innovation</a:t>
            </a:r>
          </a:p>
          <a:p>
            <a:pPr marL="0" indent="0">
              <a:buNone/>
            </a:pPr>
            <a:endParaRPr lang="fr-BE" sz="800" dirty="0" smtClean="0">
              <a:sym typeface="Wingdings" panose="05000000000000000000" pitchFamily="2" charset="2"/>
            </a:endParaRPr>
          </a:p>
          <a:p>
            <a:r>
              <a:rPr lang="fr-BE" sz="2400" dirty="0" smtClean="0">
                <a:sym typeface="Wingdings" panose="05000000000000000000" pitchFamily="2" charset="2"/>
              </a:rPr>
              <a:t>Deux grandes justifications :</a:t>
            </a:r>
          </a:p>
          <a:p>
            <a:pPr marL="0" indent="0">
              <a:buNone/>
            </a:pPr>
            <a:endParaRPr lang="fr-BE" sz="300" dirty="0" smtClean="0">
              <a:sym typeface="Wingdings" panose="05000000000000000000" pitchFamily="2" charset="2"/>
            </a:endParaRPr>
          </a:p>
          <a:p>
            <a:pPr lvl="1"/>
            <a:r>
              <a:rPr lang="fr-BE" dirty="0" smtClean="0"/>
              <a:t>La co-création participe d’une plus grande égalité sociale et de la démocratisation des processus d’innovation.</a:t>
            </a:r>
          </a:p>
          <a:p>
            <a:pPr marL="457200" lvl="1" indent="0">
              <a:buNone/>
            </a:pPr>
            <a:endParaRPr lang="fr-BE" sz="300" dirty="0" smtClean="0"/>
          </a:p>
        </p:txBody>
      </p:sp>
      <p:sp>
        <p:nvSpPr>
          <p:cNvPr id="5" name="ZoneTexte 4"/>
          <p:cNvSpPr txBox="1"/>
          <p:nvPr/>
        </p:nvSpPr>
        <p:spPr>
          <a:xfrm>
            <a:off x="2698417" y="2259158"/>
            <a:ext cx="6795165" cy="3785652"/>
          </a:xfrm>
          <a:prstGeom prst="rect">
            <a:avLst/>
          </a:prstGeom>
          <a:solidFill>
            <a:schemeClr val="tx1"/>
          </a:solidFill>
        </p:spPr>
        <p:txBody>
          <a:bodyPr wrap="square" rtlCol="0">
            <a:spAutoFit/>
          </a:bodyPr>
          <a:lstStyle/>
          <a:p>
            <a:pPr algn="ctr"/>
            <a:r>
              <a:rPr lang="fr-BE" sz="2400" dirty="0" smtClean="0">
                <a:solidFill>
                  <a:schemeClr val="bg1"/>
                </a:solidFill>
              </a:rPr>
              <a:t>« … donc c’est mettre les gens en capacité, cette notion d’</a:t>
            </a:r>
            <a:r>
              <a:rPr lang="fr-BE" sz="2400" i="1" dirty="0" smtClean="0">
                <a:solidFill>
                  <a:schemeClr val="bg1"/>
                </a:solidFill>
              </a:rPr>
              <a:t>empowerment</a:t>
            </a:r>
            <a:r>
              <a:rPr lang="fr-BE" sz="2400" dirty="0" smtClean="0">
                <a:solidFill>
                  <a:schemeClr val="bg1"/>
                </a:solidFill>
              </a:rPr>
              <a:t>, parce que tout le monde est créatif » (Bernard Dupuis, communication personnelle, mai 2017)</a:t>
            </a:r>
          </a:p>
          <a:p>
            <a:pPr algn="ctr"/>
            <a:endParaRPr lang="fr-BE" sz="2400" dirty="0">
              <a:solidFill>
                <a:schemeClr val="bg1"/>
              </a:solidFill>
            </a:endParaRPr>
          </a:p>
          <a:p>
            <a:pPr algn="ctr"/>
            <a:r>
              <a:rPr lang="fr-BE" sz="2400" dirty="0" smtClean="0">
                <a:solidFill>
                  <a:schemeClr val="bg1"/>
                </a:solidFill>
              </a:rPr>
              <a:t>« … et donc [c’est] comment tu démocratises l’innovation ? Comment tu la rends accessible à tout ce territoire pour qu’il soit à l’origine de la démarche d’innovation ? » (Marguerite François, communication personnelle, avril 2017)</a:t>
            </a:r>
            <a:endParaRPr lang="fr-BE" sz="2400" dirty="0">
              <a:solidFill>
                <a:schemeClr val="bg1"/>
              </a:solidFill>
            </a:endParaRPr>
          </a:p>
        </p:txBody>
      </p:sp>
    </p:spTree>
    <p:extLst>
      <p:ext uri="{BB962C8B-B14F-4D97-AF65-F5344CB8AC3E}">
        <p14:creationId xmlns:p14="http://schemas.microsoft.com/office/powerpoint/2010/main" val="114107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933595"/>
            <a:ext cx="10515600" cy="1325563"/>
          </a:xfrm>
        </p:spPr>
        <p:txBody>
          <a:bodyPr>
            <a:normAutofit/>
          </a:bodyPr>
          <a:lstStyle/>
          <a:p>
            <a:r>
              <a:rPr lang="fr-BE" sz="4000" dirty="0">
                <a:latin typeface="Cambria" panose="02040503050406030204" pitchFamily="18" charset="0"/>
              </a:rPr>
              <a:t>La co-création </a:t>
            </a:r>
            <a:r>
              <a:rPr lang="fr-BE" sz="4000" dirty="0" smtClean="0">
                <a:latin typeface="Cambria" panose="02040503050406030204" pitchFamily="18" charset="0"/>
              </a:rPr>
              <a:t>en Région Wallonne</a:t>
            </a:r>
            <a:endParaRPr lang="fr-BE" sz="4000" dirty="0"/>
          </a:p>
        </p:txBody>
      </p:sp>
      <p:sp>
        <p:nvSpPr>
          <p:cNvPr id="3" name="Espace réservé du contenu 2"/>
          <p:cNvSpPr>
            <a:spLocks noGrp="1"/>
          </p:cNvSpPr>
          <p:nvPr>
            <p:ph idx="1"/>
          </p:nvPr>
        </p:nvSpPr>
        <p:spPr>
          <a:xfrm>
            <a:off x="838200" y="2081737"/>
            <a:ext cx="10515600" cy="3964221"/>
          </a:xfrm>
        </p:spPr>
        <p:txBody>
          <a:bodyPr>
            <a:noAutofit/>
          </a:bodyPr>
          <a:lstStyle/>
          <a:p>
            <a:endParaRPr lang="fr-BE" sz="2400" dirty="0" smtClean="0"/>
          </a:p>
          <a:p>
            <a:r>
              <a:rPr lang="fr-BE" sz="2400" dirty="0" smtClean="0"/>
              <a:t>2010</a:t>
            </a:r>
            <a:r>
              <a:rPr lang="fr-BE" sz="2400" dirty="0" smtClean="0"/>
              <a:t>: J.-C. Marcourt, Ministre de l’Economie et des Technologies Nouvelles </a:t>
            </a:r>
            <a:r>
              <a:rPr lang="fr-BE" sz="2400" dirty="0" smtClean="0">
                <a:sym typeface="Wingdings" panose="05000000000000000000" pitchFamily="2" charset="2"/>
              </a:rPr>
              <a:t> Programme-cadre </a:t>
            </a:r>
            <a:r>
              <a:rPr lang="fr-BE" sz="2400" i="1" dirty="0" smtClean="0">
                <a:sym typeface="Wingdings" panose="05000000000000000000" pitchFamily="2" charset="2"/>
              </a:rPr>
              <a:t>Creative Wallonia</a:t>
            </a:r>
            <a:r>
              <a:rPr lang="fr-BE" sz="2400" dirty="0" smtClean="0">
                <a:sym typeface="Wingdings" panose="05000000000000000000" pitchFamily="2" charset="2"/>
              </a:rPr>
              <a:t>, promotion de la créativité et du décloisonnement des processus d’innovation</a:t>
            </a:r>
          </a:p>
          <a:p>
            <a:pPr marL="0" indent="0">
              <a:buNone/>
            </a:pPr>
            <a:endParaRPr lang="fr-BE" sz="800" dirty="0" smtClean="0">
              <a:sym typeface="Wingdings" panose="05000000000000000000" pitchFamily="2" charset="2"/>
            </a:endParaRPr>
          </a:p>
          <a:p>
            <a:r>
              <a:rPr lang="fr-BE" sz="2400" dirty="0" smtClean="0">
                <a:sym typeface="Wingdings" panose="05000000000000000000" pitchFamily="2" charset="2"/>
              </a:rPr>
              <a:t>Deux grandes justifications :</a:t>
            </a:r>
          </a:p>
          <a:p>
            <a:pPr marL="0" indent="0">
              <a:buNone/>
            </a:pPr>
            <a:endParaRPr lang="fr-BE" sz="300" dirty="0" smtClean="0">
              <a:sym typeface="Wingdings" panose="05000000000000000000" pitchFamily="2" charset="2"/>
            </a:endParaRPr>
          </a:p>
          <a:p>
            <a:pPr lvl="1"/>
            <a:r>
              <a:rPr lang="fr-BE" dirty="0" smtClean="0"/>
              <a:t>La co-création participe d’une plus grande égalité sociale et de la démocratisation des processus d’innovation.</a:t>
            </a:r>
          </a:p>
          <a:p>
            <a:pPr marL="457200" lvl="1" indent="0">
              <a:buNone/>
            </a:pPr>
            <a:endParaRPr lang="fr-BE" sz="300" dirty="0" smtClean="0"/>
          </a:p>
          <a:p>
            <a:pPr lvl="1"/>
            <a:r>
              <a:rPr lang="fr-BE" dirty="0" smtClean="0"/>
              <a:t>La co-création permet de stimuler l’innovation, clé du succès économique de la Wallonie.</a:t>
            </a:r>
            <a:endParaRPr lang="fr-BE" dirty="0"/>
          </a:p>
        </p:txBody>
      </p:sp>
      <p:sp>
        <p:nvSpPr>
          <p:cNvPr id="4" name="ZoneTexte 3"/>
          <p:cNvSpPr txBox="1"/>
          <p:nvPr/>
        </p:nvSpPr>
        <p:spPr>
          <a:xfrm>
            <a:off x="2691594" y="2171021"/>
            <a:ext cx="6808812" cy="3785652"/>
          </a:xfrm>
          <a:prstGeom prst="rect">
            <a:avLst/>
          </a:prstGeom>
          <a:solidFill>
            <a:schemeClr val="tx1"/>
          </a:solidFill>
        </p:spPr>
        <p:txBody>
          <a:bodyPr wrap="square" rtlCol="0">
            <a:spAutoFit/>
          </a:bodyPr>
          <a:lstStyle/>
          <a:p>
            <a:r>
              <a:rPr lang="fr-BE" sz="2400" dirty="0" smtClean="0">
                <a:solidFill>
                  <a:schemeClr val="bg1"/>
                </a:solidFill>
              </a:rPr>
              <a:t>« </a:t>
            </a:r>
            <a:r>
              <a:rPr lang="fr-BE" sz="2400" i="1" dirty="0" smtClean="0">
                <a:solidFill>
                  <a:schemeClr val="bg1"/>
                </a:solidFill>
              </a:rPr>
              <a:t>- C’est quoi la Wallonie de demain si tout le monde est créatif ?</a:t>
            </a:r>
          </a:p>
          <a:p>
            <a:r>
              <a:rPr lang="fr-BE" sz="2400" i="1" dirty="0">
                <a:solidFill>
                  <a:schemeClr val="bg1"/>
                </a:solidFill>
              </a:rPr>
              <a:t> </a:t>
            </a:r>
            <a:endParaRPr lang="fr-BE" sz="2400" dirty="0">
              <a:solidFill>
                <a:schemeClr val="bg1"/>
              </a:solidFill>
            </a:endParaRPr>
          </a:p>
          <a:p>
            <a:r>
              <a:rPr lang="fr-BE" sz="2400" dirty="0" smtClean="0">
                <a:solidFill>
                  <a:schemeClr val="bg1"/>
                </a:solidFill>
              </a:rPr>
              <a:t>    - Elle </a:t>
            </a:r>
            <a:r>
              <a:rPr lang="fr-BE" sz="2400" dirty="0">
                <a:solidFill>
                  <a:schemeClr val="bg1"/>
                </a:solidFill>
              </a:rPr>
              <a:t>permet d'être plus compétitive, je pense qu'on reste dans le milieu économique et donc, oui, effectivement, elle permet d'avoir un poids plus important sur la scène internationale et donc permettre à nos entreprises de mieux se développer et tout ce qui en découle, donc création d'emplois, création de valeur</a:t>
            </a:r>
            <a:r>
              <a:rPr lang="fr-BE" sz="2400" dirty="0" smtClean="0">
                <a:solidFill>
                  <a:schemeClr val="bg1"/>
                </a:solidFill>
              </a:rPr>
              <a:t>. » (Damien </a:t>
            </a:r>
            <a:r>
              <a:rPr lang="fr-BE" sz="2400" dirty="0" err="1" smtClean="0">
                <a:solidFill>
                  <a:schemeClr val="bg1"/>
                </a:solidFill>
              </a:rPr>
              <a:t>Mottet</a:t>
            </a:r>
            <a:r>
              <a:rPr lang="fr-BE" sz="2400" dirty="0" smtClean="0">
                <a:solidFill>
                  <a:schemeClr val="bg1"/>
                </a:solidFill>
              </a:rPr>
              <a:t>, avril 2017)</a:t>
            </a:r>
            <a:endParaRPr lang="fr-BE" sz="2400" dirty="0">
              <a:solidFill>
                <a:schemeClr val="bg1"/>
              </a:solidFill>
            </a:endParaRPr>
          </a:p>
        </p:txBody>
      </p:sp>
    </p:spTree>
    <p:extLst>
      <p:ext uri="{BB962C8B-B14F-4D97-AF65-F5344CB8AC3E}">
        <p14:creationId xmlns:p14="http://schemas.microsoft.com/office/powerpoint/2010/main" val="261414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7" id="{048A2EBF-991E-440A-88EE-E1BB1F5FAE04}" vid="{AEDA49F0-DFC9-4A06-B20A-E2F15BFB06C1}"/>
    </a:ext>
  </a:extLst>
</a:theme>
</file>

<file path=docProps/app.xml><?xml version="1.0" encoding="utf-8"?>
<Properties xmlns="http://schemas.openxmlformats.org/officeDocument/2006/extended-properties" xmlns:vt="http://schemas.openxmlformats.org/officeDocument/2006/docPropsVTypes">
  <Template>Template uliège</Template>
  <TotalTime>1087</TotalTime>
  <Words>563</Words>
  <Application>Microsoft Office PowerPoint</Application>
  <PresentationFormat>Grand écran</PresentationFormat>
  <Paragraphs>110</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Cambria</vt:lpstr>
      <vt:lpstr>Wingdings</vt:lpstr>
      <vt:lpstr>1_Thème Office</vt:lpstr>
      <vt:lpstr>Co-créer, pour quoi ?</vt:lpstr>
      <vt:lpstr>La participation en sciences et technologies</vt:lpstr>
      <vt:lpstr>Les pratiques de co-création </vt:lpstr>
      <vt:lpstr>Problématique</vt:lpstr>
      <vt:lpstr>Cadre conceptuel</vt:lpstr>
      <vt:lpstr>La co-création à la Commission Européenne</vt:lpstr>
      <vt:lpstr>La co-création à la Commission Européenne</vt:lpstr>
      <vt:lpstr>La co-création en Région Wallonne</vt:lpstr>
      <vt:lpstr>La co-création en Région Wallonne</vt:lpstr>
      <vt:lpstr>Approche comparée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Co-créer, pour quoi ?</dc:title>
  <dc:creator>Macq Hadrien</dc:creator>
  <cp:lastModifiedBy>Macq Hadrien</cp:lastModifiedBy>
  <cp:revision>23</cp:revision>
  <dcterms:created xsi:type="dcterms:W3CDTF">2018-01-10T09:44:42Z</dcterms:created>
  <dcterms:modified xsi:type="dcterms:W3CDTF">2018-01-11T18:24:03Z</dcterms:modified>
</cp:coreProperties>
</file>