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58" r:id="rId5"/>
    <p:sldId id="283" r:id="rId6"/>
    <p:sldId id="260" r:id="rId7"/>
    <p:sldId id="284" r:id="rId8"/>
    <p:sldId id="261" r:id="rId9"/>
    <p:sldId id="262" r:id="rId10"/>
    <p:sldId id="263" r:id="rId11"/>
    <p:sldId id="288" r:id="rId12"/>
    <p:sldId id="286" r:id="rId13"/>
    <p:sldId id="287" r:id="rId14"/>
    <p:sldId id="264" r:id="rId15"/>
    <p:sldId id="289" r:id="rId16"/>
    <p:sldId id="290" r:id="rId17"/>
    <p:sldId id="291" r:id="rId18"/>
    <p:sldId id="292" r:id="rId19"/>
    <p:sldId id="293"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77" r:id="rId33"/>
    <p:sldId id="278" r:id="rId34"/>
    <p:sldId id="294" r:id="rId35"/>
    <p:sldId id="279" r:id="rId36"/>
    <p:sldId id="280" r:id="rId37"/>
    <p:sldId id="295" r:id="rId38"/>
    <p:sldId id="281" r:id="rId39"/>
    <p:sldId id="282" r:id="rId40"/>
    <p:sldId id="300" r:id="rId41"/>
    <p:sldId id="296" r:id="rId42"/>
    <p:sldId id="299" r:id="rId43"/>
    <p:sldId id="297" r:id="rId44"/>
    <p:sldId id="298" r:id="rId45"/>
    <p:sldId id="303" r:id="rId46"/>
    <p:sldId id="304" r:id="rId47"/>
    <p:sldId id="305" r:id="rId48"/>
    <p:sldId id="306" r:id="rId49"/>
    <p:sldId id="307" r:id="rId50"/>
    <p:sldId id="311" r:id="rId51"/>
    <p:sldId id="312" r:id="rId52"/>
    <p:sldId id="313" r:id="rId53"/>
    <p:sldId id="314" r:id="rId54"/>
    <p:sldId id="301" r:id="rId55"/>
    <p:sldId id="302" r:id="rId56"/>
    <p:sldId id="308" r:id="rId57"/>
    <p:sldId id="309" r:id="rId58"/>
    <p:sldId id="310" r:id="rId5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3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Modifiez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0F647AC4-68CF-410F-8F16-0248D9FB4B37}" type="datetimeFigureOut">
              <a:rPr lang="fr-BE" smtClean="0"/>
              <a:t>15-11-16</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37B55C6-198F-4A73-93CD-B3F3D2931BD4}"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F647AC4-68CF-410F-8F16-0248D9FB4B37}" type="datetimeFigureOut">
              <a:rPr lang="fr-BE" smtClean="0"/>
              <a:t>15-11-16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37B55C6-198F-4A73-93CD-B3F3D2931BD4}"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F647AC4-68CF-410F-8F16-0248D9FB4B37}" type="datetimeFigureOut">
              <a:rPr lang="fr-BE" smtClean="0"/>
              <a:t>15-11-16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37B55C6-198F-4A73-93CD-B3F3D2931BD4}"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Modifiez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0F647AC4-68CF-410F-8F16-0248D9FB4B37}" type="datetimeFigureOut">
              <a:rPr lang="fr-BE" smtClean="0"/>
              <a:t>15-11-16</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D37B55C6-198F-4A73-93CD-B3F3D2931BD4}"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0F647AC4-68CF-410F-8F16-0248D9FB4B37}" type="datetimeFigureOut">
              <a:rPr lang="fr-BE" smtClean="0"/>
              <a:t>15-11-16</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D37B55C6-198F-4A73-93CD-B3F3D2931BD4}" type="slidenum">
              <a:rPr lang="fr-BE" smtClean="0"/>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0F647AC4-68CF-410F-8F16-0248D9FB4B37}" type="datetimeFigureOut">
              <a:rPr lang="fr-BE" smtClean="0"/>
              <a:t>15-11-16</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D37B55C6-198F-4A73-93CD-B3F3D2931BD4}"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0F647AC4-68CF-410F-8F16-0248D9FB4B37}" type="datetimeFigureOut">
              <a:rPr lang="fr-BE" smtClean="0"/>
              <a:t>15-11-16</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D37B55C6-198F-4A73-93CD-B3F3D2931BD4}" type="slidenum">
              <a:rPr lang="fr-BE" smtClean="0"/>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0F647AC4-68CF-410F-8F16-0248D9FB4B37}" type="datetimeFigureOut">
              <a:rPr lang="fr-BE" smtClean="0"/>
              <a:t>15-11-16</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D37B55C6-198F-4A73-93CD-B3F3D2931BD4}"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0F647AC4-68CF-410F-8F16-0248D9FB4B37}" type="datetimeFigureOut">
              <a:rPr lang="fr-BE" smtClean="0"/>
              <a:t>15-11-16</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D37B55C6-198F-4A73-93CD-B3F3D2931BD4}"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0F647AC4-68CF-410F-8F16-0248D9FB4B37}" type="datetimeFigureOut">
              <a:rPr lang="fr-BE" smtClean="0"/>
              <a:t>15-11-16</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D37B55C6-198F-4A73-93CD-B3F3D2931BD4}" type="slidenum">
              <a:rPr lang="fr-BE" smtClean="0"/>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0F647AC4-68CF-410F-8F16-0248D9FB4B37}" type="datetimeFigureOut">
              <a:rPr lang="fr-BE" smtClean="0"/>
              <a:t>15-11-16</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D37B55C6-198F-4A73-93CD-B3F3D2931BD4}" type="slidenum">
              <a:rPr lang="fr-BE" smtClean="0"/>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F647AC4-68CF-410F-8F16-0248D9FB4B37}" type="datetimeFigureOut">
              <a:rPr lang="fr-BE" smtClean="0"/>
              <a:t>15-11-16</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37B55C6-198F-4A73-93CD-B3F3D2931BD4}"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Anti%20Boyfriend%20Tag%20-%20Fashionement%20Vous.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BE" dirty="0" smtClean="0"/>
              <a:t>Les (nouvelles) technologies de la communication, les jeunes et leur socialisation</a:t>
            </a:r>
            <a:endParaRPr lang="fr-BE" dirty="0"/>
          </a:p>
        </p:txBody>
      </p:sp>
      <p:sp>
        <p:nvSpPr>
          <p:cNvPr id="3" name="Sous-titre 2"/>
          <p:cNvSpPr>
            <a:spLocks noGrp="1"/>
          </p:cNvSpPr>
          <p:nvPr>
            <p:ph type="subTitle" idx="1"/>
          </p:nvPr>
        </p:nvSpPr>
        <p:spPr/>
        <p:txBody>
          <a:bodyPr/>
          <a:lstStyle/>
          <a:p>
            <a:r>
              <a:rPr lang="fr-BE" dirty="0" smtClean="0"/>
              <a:t>Pourquoi est-ce si compliqué ?</a:t>
            </a:r>
            <a:endParaRPr lang="fr-BE" dirty="0"/>
          </a:p>
        </p:txBody>
      </p:sp>
    </p:spTree>
    <p:extLst>
      <p:ext uri="{BB962C8B-B14F-4D97-AF65-F5344CB8AC3E}">
        <p14:creationId xmlns:p14="http://schemas.microsoft.com/office/powerpoint/2010/main" val="28244978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n°5</a:t>
            </a:r>
            <a:endParaRPr lang="fr-BE" dirty="0"/>
          </a:p>
        </p:txBody>
      </p:sp>
      <p:sp>
        <p:nvSpPr>
          <p:cNvPr id="3" name="Espace réservé du contenu 2"/>
          <p:cNvSpPr>
            <a:spLocks noGrp="1"/>
          </p:cNvSpPr>
          <p:nvPr>
            <p:ph idx="1"/>
          </p:nvPr>
        </p:nvSpPr>
        <p:spPr/>
        <p:txBody>
          <a:bodyPr>
            <a:normAutofit/>
          </a:bodyPr>
          <a:lstStyle/>
          <a:p>
            <a:pPr marL="64008" indent="0">
              <a:buNone/>
            </a:pPr>
            <a:endParaRPr lang="fr-BE" dirty="0"/>
          </a:p>
        </p:txBody>
      </p:sp>
    </p:spTree>
    <p:extLst>
      <p:ext uri="{BB962C8B-B14F-4D97-AF65-F5344CB8AC3E}">
        <p14:creationId xmlns:p14="http://schemas.microsoft.com/office/powerpoint/2010/main" val="41559219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5" name="Espace réservé du contenu 4"/>
          <p:cNvSpPr>
            <a:spLocks noGrp="1"/>
          </p:cNvSpPr>
          <p:nvPr>
            <p:ph idx="1"/>
          </p:nvPr>
        </p:nvSpPr>
        <p:spPr/>
        <p:txBody>
          <a:bodyPr/>
          <a:lstStyle/>
          <a:p>
            <a:r>
              <a:rPr lang="fr-BE" dirty="0" smtClean="0">
                <a:hlinkClick r:id="rId2" action="ppaction://hlinkfile"/>
              </a:rPr>
              <a:t>Anti </a:t>
            </a:r>
            <a:r>
              <a:rPr lang="fr-BE" dirty="0" err="1" smtClean="0">
                <a:hlinkClick r:id="rId2" action="ppaction://hlinkfile"/>
              </a:rPr>
              <a:t>Boyfriend</a:t>
            </a:r>
            <a:r>
              <a:rPr lang="fr-BE" dirty="0" smtClean="0">
                <a:hlinkClick r:id="rId2" action="ppaction://hlinkfile"/>
              </a:rPr>
              <a:t> Tag - </a:t>
            </a:r>
            <a:r>
              <a:rPr lang="fr-BE" dirty="0" err="1" smtClean="0">
                <a:hlinkClick r:id="rId2" action="ppaction://hlinkfile"/>
              </a:rPr>
              <a:t>Fashionement</a:t>
            </a:r>
            <a:r>
              <a:rPr lang="fr-BE" dirty="0" smtClean="0">
                <a:hlinkClick r:id="rId2" action="ppaction://hlinkfile"/>
              </a:rPr>
              <a:t> Vous.htm</a:t>
            </a:r>
            <a:endParaRPr lang="fr-BE" dirty="0"/>
          </a:p>
        </p:txBody>
      </p:sp>
    </p:spTree>
    <p:extLst>
      <p:ext uri="{BB962C8B-B14F-4D97-AF65-F5344CB8AC3E}">
        <p14:creationId xmlns:p14="http://schemas.microsoft.com/office/powerpoint/2010/main" val="6562741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n°6</a:t>
            </a:r>
            <a:endParaRPr lang="fr-BE" dirty="0"/>
          </a:p>
        </p:txBody>
      </p:sp>
      <p:sp>
        <p:nvSpPr>
          <p:cNvPr id="3" name="Espace réservé du contenu 2"/>
          <p:cNvSpPr>
            <a:spLocks noGrp="1"/>
          </p:cNvSpPr>
          <p:nvPr>
            <p:ph idx="1"/>
          </p:nvPr>
        </p:nvSpPr>
        <p:spPr/>
        <p:txBody>
          <a:bodyPr>
            <a:normAutofit/>
          </a:bodyPr>
          <a:lstStyle/>
          <a:p>
            <a:pPr marL="64008" indent="0">
              <a:buNone/>
            </a:pPr>
            <a:r>
              <a:rPr lang="fr-BE" b="1" dirty="0"/>
              <a:t>Le blog de Charlotte.</a:t>
            </a:r>
            <a:endParaRPr lang="fr-BE" dirty="0"/>
          </a:p>
          <a:p>
            <a:r>
              <a:rPr lang="fr-BE" dirty="0"/>
              <a:t>Genre : fille</a:t>
            </a:r>
          </a:p>
          <a:p>
            <a:r>
              <a:rPr lang="fr-BE" dirty="0"/>
              <a:t>Age : 15</a:t>
            </a:r>
          </a:p>
          <a:p>
            <a:r>
              <a:rPr lang="fr-BE" dirty="0"/>
              <a:t>Ville : </a:t>
            </a:r>
            <a:r>
              <a:rPr lang="fr-BE" dirty="0" err="1"/>
              <a:t>Allondrelle</a:t>
            </a:r>
            <a:r>
              <a:rPr lang="fr-BE" dirty="0"/>
              <a:t> Beach</a:t>
            </a:r>
          </a:p>
          <a:p>
            <a:r>
              <a:rPr lang="fr-BE" dirty="0"/>
              <a:t>Pays : Belgique</a:t>
            </a:r>
          </a:p>
          <a:p>
            <a:r>
              <a:rPr lang="fr-BE" dirty="0"/>
              <a:t>Situation : compliquée</a:t>
            </a:r>
          </a:p>
          <a:p>
            <a:pPr marL="64008" indent="0">
              <a:buNone/>
            </a:pPr>
            <a:endParaRPr lang="fr-BE" dirty="0"/>
          </a:p>
        </p:txBody>
      </p:sp>
    </p:spTree>
    <p:extLst>
      <p:ext uri="{BB962C8B-B14F-4D97-AF65-F5344CB8AC3E}">
        <p14:creationId xmlns:p14="http://schemas.microsoft.com/office/powerpoint/2010/main" val="11644058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n°6</a:t>
            </a:r>
            <a:endParaRPr lang="fr-BE" dirty="0"/>
          </a:p>
        </p:txBody>
      </p:sp>
      <p:sp>
        <p:nvSpPr>
          <p:cNvPr id="3" name="Espace réservé du contenu 2"/>
          <p:cNvSpPr>
            <a:spLocks noGrp="1"/>
          </p:cNvSpPr>
          <p:nvPr>
            <p:ph idx="1"/>
          </p:nvPr>
        </p:nvSpPr>
        <p:spPr/>
        <p:txBody>
          <a:bodyPr>
            <a:normAutofit/>
          </a:bodyPr>
          <a:lstStyle/>
          <a:p>
            <a:pPr marL="64008" indent="0">
              <a:buNone/>
            </a:pPr>
            <a:r>
              <a:rPr lang="fr-BE" b="1" dirty="0"/>
              <a:t>Le blog de Charlotte.</a:t>
            </a:r>
            <a:endParaRPr lang="fr-BE" dirty="0"/>
          </a:p>
          <a:p>
            <a:r>
              <a:rPr lang="fr-BE" dirty="0"/>
              <a:t>Genre : fille</a:t>
            </a:r>
          </a:p>
          <a:p>
            <a:r>
              <a:rPr lang="fr-BE" dirty="0"/>
              <a:t>Age : 15</a:t>
            </a:r>
          </a:p>
          <a:p>
            <a:r>
              <a:rPr lang="fr-BE" dirty="0"/>
              <a:t>Ville : </a:t>
            </a:r>
            <a:r>
              <a:rPr lang="fr-BE" dirty="0" err="1"/>
              <a:t>Allondrelle</a:t>
            </a:r>
            <a:r>
              <a:rPr lang="fr-BE" dirty="0"/>
              <a:t> Beach</a:t>
            </a:r>
          </a:p>
          <a:p>
            <a:r>
              <a:rPr lang="fr-BE" dirty="0"/>
              <a:t>Pays : Belgique</a:t>
            </a:r>
          </a:p>
          <a:p>
            <a:r>
              <a:rPr lang="fr-BE" dirty="0"/>
              <a:t>Situation : compliquée</a:t>
            </a:r>
          </a:p>
          <a:p>
            <a:pPr marL="64008" indent="0">
              <a:buNone/>
            </a:pPr>
            <a:endParaRPr lang="fr-BE" dirty="0"/>
          </a:p>
        </p:txBody>
      </p:sp>
    </p:spTree>
    <p:extLst>
      <p:ext uri="{BB962C8B-B14F-4D97-AF65-F5344CB8AC3E}">
        <p14:creationId xmlns:p14="http://schemas.microsoft.com/office/powerpoint/2010/main" val="16492565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Compliqué, oui.</a:t>
            </a:r>
            <a:endParaRPr lang="fr-BE" dirty="0"/>
          </a:p>
        </p:txBody>
      </p:sp>
      <p:sp>
        <p:nvSpPr>
          <p:cNvPr id="3" name="Espace réservé du texte 2"/>
          <p:cNvSpPr>
            <a:spLocks noGrp="1"/>
          </p:cNvSpPr>
          <p:nvPr>
            <p:ph type="body" idx="1"/>
          </p:nvPr>
        </p:nvSpPr>
        <p:spPr/>
        <p:txBody>
          <a:bodyPr/>
          <a:lstStyle/>
          <a:p>
            <a:r>
              <a:rPr lang="fr-BE" dirty="0" smtClean="0"/>
              <a:t>Mais pour quoi ?</a:t>
            </a:r>
          </a:p>
          <a:p>
            <a:r>
              <a:rPr lang="fr-BE" dirty="0" smtClean="0"/>
              <a:t>Et pourquoi ?</a:t>
            </a:r>
            <a:endParaRPr lang="fr-BE" dirty="0"/>
          </a:p>
        </p:txBody>
      </p:sp>
    </p:spTree>
    <p:extLst>
      <p:ext uri="{BB962C8B-B14F-4D97-AF65-F5344CB8AC3E}">
        <p14:creationId xmlns:p14="http://schemas.microsoft.com/office/powerpoint/2010/main" val="12104073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réflexion en trois temps</a:t>
            </a:r>
            <a:endParaRPr lang="fr-BE" dirty="0"/>
          </a:p>
        </p:txBody>
      </p:sp>
      <p:sp>
        <p:nvSpPr>
          <p:cNvPr id="3" name="Espace réservé du contenu 2"/>
          <p:cNvSpPr>
            <a:spLocks noGrp="1"/>
          </p:cNvSpPr>
          <p:nvPr>
            <p:ph idx="1"/>
          </p:nvPr>
        </p:nvSpPr>
        <p:spPr/>
        <p:txBody>
          <a:bodyPr/>
          <a:lstStyle/>
          <a:p>
            <a:pPr marL="64008" indent="0">
              <a:buNone/>
            </a:pPr>
            <a:endParaRPr lang="fr-BE" dirty="0"/>
          </a:p>
        </p:txBody>
      </p:sp>
    </p:spTree>
    <p:extLst>
      <p:ext uri="{BB962C8B-B14F-4D97-AF65-F5344CB8AC3E}">
        <p14:creationId xmlns:p14="http://schemas.microsoft.com/office/powerpoint/2010/main" val="9280747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réflexion en trois temps</a:t>
            </a:r>
            <a:endParaRPr lang="fr-BE" dirty="0"/>
          </a:p>
        </p:txBody>
      </p:sp>
      <p:sp>
        <p:nvSpPr>
          <p:cNvPr id="3" name="Espace réservé du contenu 2"/>
          <p:cNvSpPr>
            <a:spLocks noGrp="1"/>
          </p:cNvSpPr>
          <p:nvPr>
            <p:ph idx="1"/>
          </p:nvPr>
        </p:nvSpPr>
        <p:spPr/>
        <p:txBody>
          <a:bodyPr/>
          <a:lstStyle/>
          <a:p>
            <a:pPr marL="578358" indent="-514350">
              <a:buFont typeface="+mj-lt"/>
              <a:buAutoNum type="arabicPeriod"/>
            </a:pPr>
            <a:r>
              <a:rPr lang="fr-BE" dirty="0" smtClean="0"/>
              <a:t>L’objet et ses fonctions</a:t>
            </a:r>
          </a:p>
        </p:txBody>
      </p:sp>
    </p:spTree>
    <p:extLst>
      <p:ext uri="{BB962C8B-B14F-4D97-AF65-F5344CB8AC3E}">
        <p14:creationId xmlns:p14="http://schemas.microsoft.com/office/powerpoint/2010/main" val="9900471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réflexion en trois temps</a:t>
            </a:r>
            <a:endParaRPr lang="fr-BE" dirty="0"/>
          </a:p>
        </p:txBody>
      </p:sp>
      <p:sp>
        <p:nvSpPr>
          <p:cNvPr id="3" name="Espace réservé du contenu 2"/>
          <p:cNvSpPr>
            <a:spLocks noGrp="1"/>
          </p:cNvSpPr>
          <p:nvPr>
            <p:ph idx="1"/>
          </p:nvPr>
        </p:nvSpPr>
        <p:spPr/>
        <p:txBody>
          <a:bodyPr/>
          <a:lstStyle/>
          <a:p>
            <a:pPr marL="578358" indent="-514350">
              <a:buFont typeface="+mj-lt"/>
              <a:buAutoNum type="arabicPeriod"/>
            </a:pPr>
            <a:r>
              <a:rPr lang="fr-BE" dirty="0" smtClean="0"/>
              <a:t>L’objet et ses fonctions</a:t>
            </a:r>
          </a:p>
          <a:p>
            <a:pPr marL="578358" indent="-514350">
              <a:buFont typeface="+mj-lt"/>
              <a:buAutoNum type="arabicPeriod"/>
            </a:pPr>
            <a:r>
              <a:rPr lang="fr-BE" dirty="0" smtClean="0"/>
              <a:t>Les réseaux sociaux</a:t>
            </a:r>
          </a:p>
        </p:txBody>
      </p:sp>
    </p:spTree>
    <p:extLst>
      <p:ext uri="{BB962C8B-B14F-4D97-AF65-F5344CB8AC3E}">
        <p14:creationId xmlns:p14="http://schemas.microsoft.com/office/powerpoint/2010/main" val="11253956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réflexion en trois temps</a:t>
            </a:r>
            <a:endParaRPr lang="fr-BE" dirty="0"/>
          </a:p>
        </p:txBody>
      </p:sp>
      <p:sp>
        <p:nvSpPr>
          <p:cNvPr id="3" name="Espace réservé du contenu 2"/>
          <p:cNvSpPr>
            <a:spLocks noGrp="1"/>
          </p:cNvSpPr>
          <p:nvPr>
            <p:ph idx="1"/>
          </p:nvPr>
        </p:nvSpPr>
        <p:spPr/>
        <p:txBody>
          <a:bodyPr/>
          <a:lstStyle/>
          <a:p>
            <a:pPr marL="578358" indent="-514350">
              <a:buFont typeface="+mj-lt"/>
              <a:buAutoNum type="arabicPeriod"/>
            </a:pPr>
            <a:r>
              <a:rPr lang="fr-BE" dirty="0" smtClean="0"/>
              <a:t>L’objet et ses fonctions</a:t>
            </a:r>
          </a:p>
          <a:p>
            <a:pPr marL="578358" indent="-514350">
              <a:buFont typeface="+mj-lt"/>
              <a:buAutoNum type="arabicPeriod"/>
            </a:pPr>
            <a:r>
              <a:rPr lang="fr-BE" dirty="0" smtClean="0"/>
              <a:t>Les réseaux sociaux</a:t>
            </a:r>
          </a:p>
          <a:p>
            <a:pPr marL="578358" indent="-514350">
              <a:buFont typeface="+mj-lt"/>
              <a:buAutoNum type="arabicPeriod"/>
            </a:pPr>
            <a:r>
              <a:rPr lang="fr-BE" dirty="0" smtClean="0"/>
              <a:t>La mise </a:t>
            </a:r>
            <a:r>
              <a:rPr lang="fr-BE" smtClean="0"/>
              <a:t>en scène de soi</a:t>
            </a:r>
            <a:endParaRPr lang="fr-BE"/>
          </a:p>
        </p:txBody>
      </p:sp>
    </p:spTree>
    <p:extLst>
      <p:ext uri="{BB962C8B-B14F-4D97-AF65-F5344CB8AC3E}">
        <p14:creationId xmlns:p14="http://schemas.microsoft.com/office/powerpoint/2010/main" val="14465022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271464"/>
            <a:ext cx="7239000" cy="1933400"/>
          </a:xfrm>
        </p:spPr>
        <p:txBody>
          <a:bodyPr/>
          <a:lstStyle/>
          <a:p>
            <a:r>
              <a:rPr lang="fr-BE" dirty="0" smtClean="0"/>
              <a:t>Temps n°1</a:t>
            </a:r>
            <a:br>
              <a:rPr lang="fr-BE" dirty="0" smtClean="0"/>
            </a:br>
            <a:r>
              <a:rPr lang="fr-BE" dirty="0" smtClean="0"/>
              <a:t>Les innovations technologiques</a:t>
            </a:r>
            <a:endParaRPr lang="fr-BE" dirty="0"/>
          </a:p>
        </p:txBody>
      </p:sp>
      <p:sp>
        <p:nvSpPr>
          <p:cNvPr id="3" name="Espace réservé du texte 2"/>
          <p:cNvSpPr>
            <a:spLocks noGrp="1"/>
          </p:cNvSpPr>
          <p:nvPr>
            <p:ph type="body" idx="1"/>
          </p:nvPr>
        </p:nvSpPr>
        <p:spPr>
          <a:xfrm>
            <a:off x="381000" y="2564904"/>
            <a:ext cx="3886200" cy="1354632"/>
          </a:xfrm>
        </p:spPr>
        <p:txBody>
          <a:bodyPr/>
          <a:lstStyle/>
          <a:p>
            <a:r>
              <a:rPr lang="fr-BE" dirty="0" smtClean="0"/>
              <a:t>Pourquoi ça marche ?</a:t>
            </a:r>
            <a:endParaRPr lang="fr-BE" dirty="0"/>
          </a:p>
        </p:txBody>
      </p:sp>
    </p:spTree>
    <p:extLst>
      <p:ext uri="{BB962C8B-B14F-4D97-AF65-F5344CB8AC3E}">
        <p14:creationId xmlns:p14="http://schemas.microsoft.com/office/powerpoint/2010/main" val="3373375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n°1</a:t>
            </a:r>
            <a:endParaRPr lang="fr-BE" dirty="0"/>
          </a:p>
        </p:txBody>
      </p:sp>
      <p:sp>
        <p:nvSpPr>
          <p:cNvPr id="3" name="Espace réservé du contenu 2"/>
          <p:cNvSpPr>
            <a:spLocks noGrp="1"/>
          </p:cNvSpPr>
          <p:nvPr>
            <p:ph idx="1"/>
          </p:nvPr>
        </p:nvSpPr>
        <p:spPr/>
        <p:txBody>
          <a:bodyPr>
            <a:normAutofit/>
          </a:bodyPr>
          <a:lstStyle/>
          <a:p>
            <a:pPr marL="64008" indent="0">
              <a:buNone/>
            </a:pPr>
            <a:endParaRPr lang="fr-BE" dirty="0"/>
          </a:p>
        </p:txBody>
      </p:sp>
    </p:spTree>
    <p:extLst>
      <p:ext uri="{BB962C8B-B14F-4D97-AF65-F5344CB8AC3E}">
        <p14:creationId xmlns:p14="http://schemas.microsoft.com/office/powerpoint/2010/main" val="20387972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innovations technologiques</a:t>
            </a:r>
            <a:endParaRPr lang="fr-BE" dirty="0"/>
          </a:p>
        </p:txBody>
      </p:sp>
      <p:sp>
        <p:nvSpPr>
          <p:cNvPr id="3" name="Espace réservé du contenu 2"/>
          <p:cNvSpPr>
            <a:spLocks noGrp="1"/>
          </p:cNvSpPr>
          <p:nvPr>
            <p:ph idx="1"/>
          </p:nvPr>
        </p:nvSpPr>
        <p:spPr/>
        <p:txBody>
          <a:bodyPr/>
          <a:lstStyle/>
          <a:p>
            <a:pPr marL="64008" indent="0">
              <a:buNone/>
            </a:pPr>
            <a:r>
              <a:rPr lang="fr-BE" sz="2000" dirty="0" smtClean="0"/>
              <a:t>Il n’y a pas que la technique qui compte dans le succès d’une innovation…</a:t>
            </a:r>
          </a:p>
          <a:p>
            <a:endParaRPr lang="fr-BE" dirty="0"/>
          </a:p>
        </p:txBody>
      </p:sp>
      <p:pic>
        <p:nvPicPr>
          <p:cNvPr id="4" name="Image 3" descr="http://dailygeekshow.com/wp-content/uploads/2016/03/liste-inventions-farfelues-19-768x512.jpg"/>
          <p:cNvPicPr/>
          <p:nvPr/>
        </p:nvPicPr>
        <p:blipFill>
          <a:blip r:embed="rId2">
            <a:extLst>
              <a:ext uri="{28A0092B-C50C-407E-A947-70E740481C1C}">
                <a14:useLocalDpi xmlns:a14="http://schemas.microsoft.com/office/drawing/2010/main" val="0"/>
              </a:ext>
            </a:extLst>
          </a:blip>
          <a:srcRect/>
          <a:stretch>
            <a:fillRect/>
          </a:stretch>
        </p:blipFill>
        <p:spPr bwMode="auto">
          <a:xfrm>
            <a:off x="1691640" y="2852936"/>
            <a:ext cx="5760720" cy="3840480"/>
          </a:xfrm>
          <a:prstGeom prst="rect">
            <a:avLst/>
          </a:prstGeom>
          <a:noFill/>
          <a:ln>
            <a:noFill/>
          </a:ln>
        </p:spPr>
      </p:pic>
    </p:spTree>
    <p:extLst>
      <p:ext uri="{BB962C8B-B14F-4D97-AF65-F5344CB8AC3E}">
        <p14:creationId xmlns:p14="http://schemas.microsoft.com/office/powerpoint/2010/main" val="41713404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Leur fonction</a:t>
            </a:r>
            <a:endParaRPr lang="fr-BE" dirty="0"/>
          </a:p>
        </p:txBody>
      </p:sp>
      <p:sp>
        <p:nvSpPr>
          <p:cNvPr id="3" name="Espace réservé du contenu 2"/>
          <p:cNvSpPr>
            <a:spLocks noGrp="1"/>
          </p:cNvSpPr>
          <p:nvPr>
            <p:ph idx="1"/>
          </p:nvPr>
        </p:nvSpPr>
        <p:spPr/>
        <p:txBody>
          <a:bodyPr/>
          <a:lstStyle/>
          <a:p>
            <a:r>
              <a:rPr lang="fr-BE" dirty="0" smtClean="0"/>
              <a:t>Utilité</a:t>
            </a:r>
          </a:p>
          <a:p>
            <a:r>
              <a:rPr lang="fr-BE" dirty="0" smtClean="0"/>
              <a:t>A quoi ça sert</a:t>
            </a:r>
          </a:p>
          <a:p>
            <a:r>
              <a:rPr lang="fr-BE" dirty="0" smtClean="0"/>
              <a:t>Contribution de cette chose à l’organisation des sociétés</a:t>
            </a:r>
          </a:p>
          <a:p>
            <a:r>
              <a:rPr lang="fr-BE" dirty="0" smtClean="0"/>
              <a:t>A quels besoins ça répond</a:t>
            </a:r>
          </a:p>
          <a:p>
            <a:endParaRPr lang="fr-BE" dirty="0"/>
          </a:p>
          <a:p>
            <a:r>
              <a:rPr lang="fr-BE" dirty="0" smtClean="0"/>
              <a:t>Dégager la fonction des choses a posteriori</a:t>
            </a:r>
            <a:endParaRPr lang="fr-BE" dirty="0"/>
          </a:p>
          <a:p>
            <a:endParaRPr lang="fr-BE" dirty="0"/>
          </a:p>
        </p:txBody>
      </p:sp>
    </p:spTree>
    <p:extLst>
      <p:ext uri="{BB962C8B-B14F-4D97-AF65-F5344CB8AC3E}">
        <p14:creationId xmlns:p14="http://schemas.microsoft.com/office/powerpoint/2010/main" val="38689026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Talcott</a:t>
            </a:r>
            <a:r>
              <a:rPr lang="fr-BE" dirty="0" smtClean="0"/>
              <a:t> Parsons</a:t>
            </a:r>
            <a:endParaRPr lang="fr-BE" dirty="0"/>
          </a:p>
        </p:txBody>
      </p:sp>
      <p:sp>
        <p:nvSpPr>
          <p:cNvPr id="3" name="Espace réservé du texte 2"/>
          <p:cNvSpPr>
            <a:spLocks noGrp="1"/>
          </p:cNvSpPr>
          <p:nvPr>
            <p:ph type="body" idx="1"/>
          </p:nvPr>
        </p:nvSpPr>
        <p:spPr>
          <a:xfrm>
            <a:off x="381000" y="1633536"/>
            <a:ext cx="5703168" cy="2286000"/>
          </a:xfrm>
        </p:spPr>
        <p:txBody>
          <a:bodyPr/>
          <a:lstStyle/>
          <a:p>
            <a:r>
              <a:rPr lang="fr-BE" dirty="0" smtClean="0"/>
              <a:t>Une théorie structuro-fonctionnaliste</a:t>
            </a:r>
            <a:endParaRPr lang="fr-BE" dirty="0"/>
          </a:p>
        </p:txBody>
      </p:sp>
    </p:spTree>
    <p:extLst>
      <p:ext uri="{BB962C8B-B14F-4D97-AF65-F5344CB8AC3E}">
        <p14:creationId xmlns:p14="http://schemas.microsoft.com/office/powerpoint/2010/main" val="8298422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Comprendre les systèmes vivants</a:t>
            </a:r>
            <a:endParaRPr lang="fr-BE" dirty="0"/>
          </a:p>
        </p:txBody>
      </p:sp>
      <p:sp>
        <p:nvSpPr>
          <p:cNvPr id="3" name="Espace réservé du contenu 2"/>
          <p:cNvSpPr>
            <a:spLocks noGrp="1"/>
          </p:cNvSpPr>
          <p:nvPr>
            <p:ph idx="1"/>
          </p:nvPr>
        </p:nvSpPr>
        <p:spPr/>
        <p:txBody>
          <a:bodyPr>
            <a:normAutofit fontScale="92500" lnSpcReduction="10000"/>
          </a:bodyPr>
          <a:lstStyle/>
          <a:p>
            <a:pPr marL="64008" indent="0">
              <a:buNone/>
            </a:pPr>
            <a:r>
              <a:rPr lang="fr-BE" dirty="0"/>
              <a:t>« La notion de fonction est centrale à la compréhension de tous les systèmes vivants. En effet, elle n’est rien d’autre que le corollaire de la notion de système vivant, dont elle décrit certains caractères, dont les uns concernent les rapports entre le système et son environnement, tandis que les autres ont trait à la différenciation interne du système lui-même » </a:t>
            </a:r>
            <a:endParaRPr lang="fr-BE" dirty="0" smtClean="0"/>
          </a:p>
          <a:p>
            <a:pPr marL="64008" indent="0">
              <a:buNone/>
            </a:pPr>
            <a:r>
              <a:rPr lang="fr-BE" sz="1700" dirty="0" smtClean="0"/>
              <a:t>(Parsons </a:t>
            </a:r>
            <a:r>
              <a:rPr lang="fr-BE" sz="1700" dirty="0"/>
              <a:t>T., 1970, « </a:t>
            </a:r>
            <a:r>
              <a:rPr lang="fr-BE" sz="1700" dirty="0" err="1"/>
              <a:t>Some</a:t>
            </a:r>
            <a:r>
              <a:rPr lang="fr-BE" sz="1700" dirty="0"/>
              <a:t> </a:t>
            </a:r>
            <a:r>
              <a:rPr lang="fr-BE" sz="1700" dirty="0" err="1"/>
              <a:t>Problems</a:t>
            </a:r>
            <a:r>
              <a:rPr lang="fr-BE" sz="1700" dirty="0"/>
              <a:t> of General Theory in </a:t>
            </a:r>
            <a:r>
              <a:rPr lang="fr-BE" sz="1700" dirty="0" err="1"/>
              <a:t>Sociology</a:t>
            </a:r>
            <a:r>
              <a:rPr lang="fr-BE" sz="1700" dirty="0"/>
              <a:t> », Mc </a:t>
            </a:r>
            <a:r>
              <a:rPr lang="fr-BE" sz="1700" dirty="0" err="1"/>
              <a:t>Kinney</a:t>
            </a:r>
            <a:r>
              <a:rPr lang="fr-BE" sz="1700" dirty="0"/>
              <a:t> J. et E.A. </a:t>
            </a:r>
            <a:r>
              <a:rPr lang="fr-BE" sz="1700" dirty="0" err="1"/>
              <a:t>Tiryakian</a:t>
            </a:r>
            <a:r>
              <a:rPr lang="fr-BE" sz="1700" dirty="0"/>
              <a:t> (</a:t>
            </a:r>
            <a:r>
              <a:rPr lang="fr-BE" sz="1700" dirty="0" err="1"/>
              <a:t>dir</a:t>
            </a:r>
            <a:r>
              <a:rPr lang="fr-BE" sz="1700" dirty="0"/>
              <a:t>.), </a:t>
            </a:r>
            <a:r>
              <a:rPr lang="fr-BE" sz="1700" i="1" dirty="0" err="1"/>
              <a:t>Theoretical</a:t>
            </a:r>
            <a:r>
              <a:rPr lang="fr-BE" sz="1700" i="1" dirty="0"/>
              <a:t> </a:t>
            </a:r>
            <a:r>
              <a:rPr lang="fr-BE" sz="1700" i="1" dirty="0" err="1"/>
              <a:t>Sociology</a:t>
            </a:r>
            <a:r>
              <a:rPr lang="fr-BE" sz="1700" i="1" dirty="0"/>
              <a:t> : Perspectives and </a:t>
            </a:r>
            <a:r>
              <a:rPr lang="fr-BE" sz="1700" i="1" dirty="0" err="1"/>
              <a:t>Developments</a:t>
            </a:r>
            <a:r>
              <a:rPr lang="fr-BE" sz="1700" dirty="0"/>
              <a:t>, New-York, Appleton-Century-</a:t>
            </a:r>
            <a:r>
              <a:rPr lang="fr-BE" sz="1700" dirty="0" err="1"/>
              <a:t>Crofts</a:t>
            </a:r>
            <a:r>
              <a:rPr lang="fr-BE" sz="1700" dirty="0"/>
              <a:t>, p.29)</a:t>
            </a:r>
          </a:p>
        </p:txBody>
      </p:sp>
    </p:spTree>
    <p:extLst>
      <p:ext uri="{BB962C8B-B14F-4D97-AF65-F5344CB8AC3E}">
        <p14:creationId xmlns:p14="http://schemas.microsoft.com/office/powerpoint/2010/main" val="34251857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Quatre fonctions élémentaires</a:t>
            </a:r>
            <a:endParaRPr lang="fr-BE" dirty="0"/>
          </a:p>
        </p:txBody>
      </p:sp>
      <p:sp>
        <p:nvSpPr>
          <p:cNvPr id="3" name="Espace réservé du contenu 2"/>
          <p:cNvSpPr>
            <a:spLocks noGrp="1"/>
          </p:cNvSpPr>
          <p:nvPr>
            <p:ph idx="1"/>
          </p:nvPr>
        </p:nvSpPr>
        <p:spPr/>
        <p:txBody>
          <a:bodyPr/>
          <a:lstStyle/>
          <a:p>
            <a:pPr marL="578358" indent="-514350">
              <a:buFont typeface="+mj-lt"/>
              <a:buAutoNum type="arabicPeriod"/>
            </a:pPr>
            <a:r>
              <a:rPr lang="fr-BE" dirty="0" smtClean="0"/>
              <a:t>Adaptation : organisme humain / système économique et technologique</a:t>
            </a:r>
          </a:p>
          <a:p>
            <a:pPr marL="578358" indent="-514350">
              <a:buFont typeface="+mj-lt"/>
              <a:buAutoNum type="arabicPeriod"/>
            </a:pPr>
            <a:r>
              <a:rPr lang="fr-BE" dirty="0" smtClean="0"/>
              <a:t>Poursuite des buts : personnalité psychique (ça, moi, surmoi) / système politique</a:t>
            </a:r>
          </a:p>
          <a:p>
            <a:pPr marL="578358" indent="-514350">
              <a:buFont typeface="+mj-lt"/>
              <a:buAutoNum type="arabicPeriod"/>
            </a:pPr>
            <a:r>
              <a:rPr lang="fr-BE" dirty="0" smtClean="0"/>
              <a:t>Latence : système culturel / institutions de socialisation</a:t>
            </a:r>
          </a:p>
          <a:p>
            <a:pPr marL="578358" indent="-514350">
              <a:buFont typeface="+mj-lt"/>
              <a:buAutoNum type="arabicPeriod"/>
            </a:pPr>
            <a:r>
              <a:rPr lang="fr-BE" dirty="0" smtClean="0"/>
              <a:t>Intégration : système social / communauté sociétale</a:t>
            </a:r>
            <a:endParaRPr lang="fr-BE" dirty="0"/>
          </a:p>
        </p:txBody>
      </p:sp>
    </p:spTree>
    <p:extLst>
      <p:ext uri="{BB962C8B-B14F-4D97-AF65-F5344CB8AC3E}">
        <p14:creationId xmlns:p14="http://schemas.microsoft.com/office/powerpoint/2010/main" val="40597358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Paradigme fonctionnel du système d’action</a:t>
            </a:r>
            <a:endParaRPr lang="fr-BE"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77403408"/>
              </p:ext>
            </p:extLst>
          </p:nvPr>
        </p:nvGraphicFramePr>
        <p:xfrm>
          <a:off x="827584" y="2276870"/>
          <a:ext cx="7416824" cy="4032450"/>
        </p:xfrm>
        <a:graphic>
          <a:graphicData uri="http://schemas.openxmlformats.org/drawingml/2006/table">
            <a:tbl>
              <a:tblPr firstRow="1" firstCol="1" bandRow="1">
                <a:tableStyleId>{5C22544A-7EE6-4342-B048-85BDC9FD1C3A}</a:tableStyleId>
              </a:tblPr>
              <a:tblGrid>
                <a:gridCol w="1471732"/>
                <a:gridCol w="585784"/>
                <a:gridCol w="2355603"/>
                <a:gridCol w="2355603"/>
                <a:gridCol w="648102"/>
              </a:tblGrid>
              <a:tr h="806490">
                <a:tc>
                  <a:txBody>
                    <a:bodyPr/>
                    <a:lstStyle/>
                    <a:p>
                      <a:pPr algn="ctr">
                        <a:lnSpc>
                          <a:spcPct val="115000"/>
                        </a:lnSpc>
                        <a:spcAft>
                          <a:spcPts val="0"/>
                        </a:spcAft>
                      </a:pPr>
                      <a:r>
                        <a:rPr lang="fr-BE" sz="2000" dirty="0">
                          <a:effectLst/>
                        </a:rPr>
                        <a:t> </a:t>
                      </a:r>
                      <a:endParaRPr lang="fr-BE" sz="2000" dirty="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fr-BE" sz="2000" dirty="0">
                          <a:effectLst/>
                        </a:rPr>
                        <a:t> </a:t>
                      </a:r>
                      <a:endParaRPr lang="fr-BE" sz="20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BE" sz="2000" dirty="0">
                          <a:effectLst/>
                        </a:rPr>
                        <a:t>MOYENS</a:t>
                      </a:r>
                      <a:endParaRPr lang="fr-BE" sz="2000" dirty="0">
                        <a:effectLst/>
                        <a:latin typeface="Calibri"/>
                        <a:ea typeface="Calibri"/>
                        <a:cs typeface="Times New Roman"/>
                      </a:endParaRPr>
                    </a:p>
                  </a:txBody>
                  <a:tcPr marL="68580" marR="68580" marT="0" marB="0" anchor="b"/>
                </a:tc>
                <a:tc>
                  <a:txBody>
                    <a:bodyPr/>
                    <a:lstStyle/>
                    <a:p>
                      <a:pPr algn="ctr">
                        <a:lnSpc>
                          <a:spcPct val="115000"/>
                        </a:lnSpc>
                        <a:spcAft>
                          <a:spcPts val="0"/>
                        </a:spcAft>
                      </a:pPr>
                      <a:r>
                        <a:rPr lang="fr-BE" sz="2000">
                          <a:effectLst/>
                        </a:rPr>
                        <a:t>BUTS</a:t>
                      </a:r>
                      <a:endParaRPr lang="fr-BE" sz="2000">
                        <a:effectLst/>
                        <a:latin typeface="Calibri"/>
                        <a:ea typeface="Calibri"/>
                        <a:cs typeface="Times New Roman"/>
                      </a:endParaRPr>
                    </a:p>
                  </a:txBody>
                  <a:tcPr marL="68580" marR="68580" marT="0" marB="0" anchor="b"/>
                </a:tc>
                <a:tc>
                  <a:txBody>
                    <a:bodyPr/>
                    <a:lstStyle/>
                    <a:p>
                      <a:pPr>
                        <a:lnSpc>
                          <a:spcPct val="115000"/>
                        </a:lnSpc>
                        <a:spcAft>
                          <a:spcPts val="0"/>
                        </a:spcAft>
                      </a:pPr>
                      <a:r>
                        <a:rPr lang="fr-BE" sz="2000">
                          <a:effectLst/>
                        </a:rPr>
                        <a:t> </a:t>
                      </a:r>
                      <a:endParaRPr lang="fr-BE" sz="2000">
                        <a:effectLst/>
                        <a:latin typeface="Calibri"/>
                        <a:ea typeface="Calibri"/>
                        <a:cs typeface="Times New Roman"/>
                      </a:endParaRPr>
                    </a:p>
                  </a:txBody>
                  <a:tcPr marL="68580" marR="68580" marT="0" marB="0" anchor="ctr"/>
                </a:tc>
              </a:tr>
              <a:tr h="806490">
                <a:tc>
                  <a:txBody>
                    <a:bodyPr/>
                    <a:lstStyle/>
                    <a:p>
                      <a:pPr algn="ctr">
                        <a:lnSpc>
                          <a:spcPct val="115000"/>
                        </a:lnSpc>
                        <a:spcAft>
                          <a:spcPts val="0"/>
                        </a:spcAft>
                      </a:pPr>
                      <a:r>
                        <a:rPr lang="fr-BE" sz="2000">
                          <a:effectLst/>
                        </a:rPr>
                        <a:t> </a:t>
                      </a:r>
                      <a:endParaRPr lang="fr-BE" sz="200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fr-BE" sz="2000">
                          <a:effectLst/>
                        </a:rPr>
                        <a:t>A</a:t>
                      </a:r>
                      <a:endParaRPr lang="fr-BE"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fr-BE" sz="2000" dirty="0">
                          <a:effectLst/>
                        </a:rPr>
                        <a:t> </a:t>
                      </a:r>
                      <a:endParaRPr lang="fr-BE" sz="2000" dirty="0">
                        <a:effectLst/>
                        <a:latin typeface="Calibri"/>
                        <a:ea typeface="Calibri"/>
                        <a:cs typeface="Times New Roman"/>
                      </a:endParaRPr>
                    </a:p>
                  </a:txBody>
                  <a:tcPr marL="68580" marR="68580" marT="0" marB="0"/>
                </a:tc>
                <a:tc>
                  <a:txBody>
                    <a:bodyPr/>
                    <a:lstStyle/>
                    <a:p>
                      <a:pPr>
                        <a:lnSpc>
                          <a:spcPct val="115000"/>
                        </a:lnSpc>
                        <a:spcAft>
                          <a:spcPts val="0"/>
                        </a:spcAft>
                      </a:pPr>
                      <a:r>
                        <a:rPr lang="fr-BE" sz="2000" dirty="0">
                          <a:effectLst/>
                        </a:rPr>
                        <a:t> </a:t>
                      </a:r>
                      <a:endParaRPr lang="fr-BE" sz="2000" dirty="0">
                        <a:effectLst/>
                        <a:latin typeface="Calibri"/>
                        <a:ea typeface="Calibri"/>
                        <a:cs typeface="Times New Roman"/>
                      </a:endParaRPr>
                    </a:p>
                  </a:txBody>
                  <a:tcPr marL="68580" marR="68580" marT="0" marB="0"/>
                </a:tc>
                <a:tc>
                  <a:txBody>
                    <a:bodyPr/>
                    <a:lstStyle/>
                    <a:p>
                      <a:pPr>
                        <a:lnSpc>
                          <a:spcPct val="115000"/>
                        </a:lnSpc>
                        <a:spcAft>
                          <a:spcPts val="0"/>
                        </a:spcAft>
                      </a:pPr>
                      <a:r>
                        <a:rPr lang="fr-BE" sz="2000">
                          <a:effectLst/>
                        </a:rPr>
                        <a:t>G</a:t>
                      </a:r>
                      <a:endParaRPr lang="fr-BE" sz="2000">
                        <a:effectLst/>
                        <a:latin typeface="Calibri"/>
                        <a:ea typeface="Calibri"/>
                        <a:cs typeface="Times New Roman"/>
                      </a:endParaRPr>
                    </a:p>
                  </a:txBody>
                  <a:tcPr marL="68580" marR="68580" marT="0" marB="0" anchor="ctr"/>
                </a:tc>
              </a:tr>
              <a:tr h="806490">
                <a:tc>
                  <a:txBody>
                    <a:bodyPr/>
                    <a:lstStyle/>
                    <a:p>
                      <a:pPr algn="ctr">
                        <a:lnSpc>
                          <a:spcPct val="115000"/>
                        </a:lnSpc>
                        <a:spcAft>
                          <a:spcPts val="0"/>
                        </a:spcAft>
                      </a:pPr>
                      <a:r>
                        <a:rPr lang="fr-BE" sz="2000">
                          <a:effectLst/>
                        </a:rPr>
                        <a:t>EXTERNE</a:t>
                      </a:r>
                      <a:endParaRPr lang="fr-BE" sz="200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fr-BE" sz="2000">
                          <a:effectLst/>
                        </a:rPr>
                        <a:t> </a:t>
                      </a:r>
                      <a:endParaRPr lang="fr-BE"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BE" sz="2000" dirty="0">
                          <a:effectLst/>
                        </a:rPr>
                        <a:t>Adaptation</a:t>
                      </a:r>
                      <a:endParaRPr lang="fr-BE" sz="20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BE" sz="2000" dirty="0">
                          <a:effectLst/>
                        </a:rPr>
                        <a:t>Poursuite des buts</a:t>
                      </a:r>
                      <a:endParaRPr lang="fr-BE" sz="20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fr-BE" sz="2000">
                          <a:effectLst/>
                        </a:rPr>
                        <a:t> </a:t>
                      </a:r>
                      <a:endParaRPr lang="fr-BE" sz="2000">
                        <a:effectLst/>
                        <a:latin typeface="Calibri"/>
                        <a:ea typeface="Calibri"/>
                        <a:cs typeface="Times New Roman"/>
                      </a:endParaRPr>
                    </a:p>
                  </a:txBody>
                  <a:tcPr marL="68580" marR="68580" marT="0" marB="0" anchor="ctr"/>
                </a:tc>
              </a:tr>
              <a:tr h="806490">
                <a:tc>
                  <a:txBody>
                    <a:bodyPr/>
                    <a:lstStyle/>
                    <a:p>
                      <a:pPr algn="ctr">
                        <a:lnSpc>
                          <a:spcPct val="115000"/>
                        </a:lnSpc>
                        <a:spcAft>
                          <a:spcPts val="0"/>
                        </a:spcAft>
                      </a:pPr>
                      <a:r>
                        <a:rPr lang="fr-BE" sz="2000">
                          <a:effectLst/>
                        </a:rPr>
                        <a:t>INTERNE</a:t>
                      </a:r>
                      <a:endParaRPr lang="fr-BE" sz="200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fr-BE" sz="2000">
                          <a:effectLst/>
                        </a:rPr>
                        <a:t> </a:t>
                      </a:r>
                      <a:endParaRPr lang="fr-BE"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BE" sz="2000">
                          <a:effectLst/>
                        </a:rPr>
                        <a:t>Latence</a:t>
                      </a:r>
                      <a:endParaRPr lang="fr-BE"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fr-BE" sz="2000" dirty="0">
                          <a:effectLst/>
                        </a:rPr>
                        <a:t>Intégration</a:t>
                      </a:r>
                      <a:endParaRPr lang="fr-BE" sz="20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fr-BE" sz="2000">
                          <a:effectLst/>
                        </a:rPr>
                        <a:t> </a:t>
                      </a:r>
                      <a:endParaRPr lang="fr-BE" sz="2000">
                        <a:effectLst/>
                        <a:latin typeface="Calibri"/>
                        <a:ea typeface="Calibri"/>
                        <a:cs typeface="Times New Roman"/>
                      </a:endParaRPr>
                    </a:p>
                  </a:txBody>
                  <a:tcPr marL="68580" marR="68580" marT="0" marB="0" anchor="ctr"/>
                </a:tc>
              </a:tr>
              <a:tr h="806490">
                <a:tc>
                  <a:txBody>
                    <a:bodyPr/>
                    <a:lstStyle/>
                    <a:p>
                      <a:pPr algn="ctr">
                        <a:lnSpc>
                          <a:spcPct val="115000"/>
                        </a:lnSpc>
                        <a:spcAft>
                          <a:spcPts val="0"/>
                        </a:spcAft>
                      </a:pPr>
                      <a:r>
                        <a:rPr lang="fr-BE" sz="2000">
                          <a:effectLst/>
                        </a:rPr>
                        <a:t> </a:t>
                      </a:r>
                      <a:endParaRPr lang="fr-BE" sz="2000">
                        <a:effectLst/>
                        <a:latin typeface="Calibri"/>
                        <a:ea typeface="Calibri"/>
                        <a:cs typeface="Times New Roman"/>
                      </a:endParaRPr>
                    </a:p>
                  </a:txBody>
                  <a:tcPr marL="68580" marR="68580" marT="0" marB="0" anchor="ctr"/>
                </a:tc>
                <a:tc>
                  <a:txBody>
                    <a:bodyPr/>
                    <a:lstStyle/>
                    <a:p>
                      <a:pPr algn="r">
                        <a:lnSpc>
                          <a:spcPct val="115000"/>
                        </a:lnSpc>
                        <a:spcAft>
                          <a:spcPts val="0"/>
                        </a:spcAft>
                      </a:pPr>
                      <a:r>
                        <a:rPr lang="fr-BE" sz="2000">
                          <a:effectLst/>
                        </a:rPr>
                        <a:t>L</a:t>
                      </a:r>
                      <a:endParaRPr lang="fr-BE"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fr-BE" sz="2000">
                          <a:effectLst/>
                        </a:rPr>
                        <a:t> </a:t>
                      </a:r>
                      <a:endParaRPr lang="fr-BE" sz="2000">
                        <a:effectLst/>
                        <a:latin typeface="Calibri"/>
                        <a:ea typeface="Calibri"/>
                        <a:cs typeface="Times New Roman"/>
                      </a:endParaRPr>
                    </a:p>
                  </a:txBody>
                  <a:tcPr marL="68580" marR="68580" marT="0" marB="0"/>
                </a:tc>
                <a:tc>
                  <a:txBody>
                    <a:bodyPr/>
                    <a:lstStyle/>
                    <a:p>
                      <a:pPr>
                        <a:lnSpc>
                          <a:spcPct val="115000"/>
                        </a:lnSpc>
                        <a:spcAft>
                          <a:spcPts val="0"/>
                        </a:spcAft>
                      </a:pPr>
                      <a:r>
                        <a:rPr lang="fr-BE" sz="2000" dirty="0">
                          <a:effectLst/>
                        </a:rPr>
                        <a:t> </a:t>
                      </a:r>
                      <a:endParaRPr lang="fr-BE" sz="2000" dirty="0">
                        <a:effectLst/>
                        <a:latin typeface="Calibri"/>
                        <a:ea typeface="Calibri"/>
                        <a:cs typeface="Times New Roman"/>
                      </a:endParaRPr>
                    </a:p>
                  </a:txBody>
                  <a:tcPr marL="68580" marR="68580" marT="0" marB="0"/>
                </a:tc>
                <a:tc>
                  <a:txBody>
                    <a:bodyPr/>
                    <a:lstStyle/>
                    <a:p>
                      <a:pPr>
                        <a:lnSpc>
                          <a:spcPct val="115000"/>
                        </a:lnSpc>
                        <a:spcAft>
                          <a:spcPts val="0"/>
                        </a:spcAft>
                      </a:pPr>
                      <a:r>
                        <a:rPr lang="fr-BE" sz="2000" dirty="0">
                          <a:effectLst/>
                        </a:rPr>
                        <a:t>I</a:t>
                      </a:r>
                      <a:endParaRPr lang="fr-BE" sz="2000" dirty="0">
                        <a:effectLst/>
                        <a:latin typeface="Calibri"/>
                        <a:ea typeface="Calibri"/>
                        <a:cs typeface="Times New Roman"/>
                      </a:endParaRPr>
                    </a:p>
                  </a:txBody>
                  <a:tcPr marL="68580" marR="68580" marT="0" marB="0" anchor="ctr"/>
                </a:tc>
              </a:tr>
            </a:tbl>
          </a:graphicData>
        </a:graphic>
      </p:graphicFrame>
      <p:sp>
        <p:nvSpPr>
          <p:cNvPr id="5" name="Rectangle 1"/>
          <p:cNvSpPr>
            <a:spLocks noChangeArrowheads="1"/>
          </p:cNvSpPr>
          <p:nvPr/>
        </p:nvSpPr>
        <p:spPr bwMode="auto">
          <a:xfrm>
            <a:off x="2305050" y="36290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829536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schéma plus complexe</a:t>
            </a:r>
            <a:endParaRPr lang="fr-BE"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561842514"/>
              </p:ext>
            </p:extLst>
          </p:nvPr>
        </p:nvGraphicFramePr>
        <p:xfrm>
          <a:off x="755578" y="1772818"/>
          <a:ext cx="7848870" cy="4608509"/>
        </p:xfrm>
        <a:graphic>
          <a:graphicData uri="http://schemas.openxmlformats.org/drawingml/2006/table">
            <a:tbl>
              <a:tblPr firstRow="1" firstCol="1" bandRow="1">
                <a:tableStyleId>{5C22544A-7EE6-4342-B048-85BDC9FD1C3A}</a:tableStyleId>
              </a:tblPr>
              <a:tblGrid>
                <a:gridCol w="1173102"/>
                <a:gridCol w="361024"/>
                <a:gridCol w="2062477"/>
                <a:gridCol w="1210387"/>
                <a:gridCol w="1306781"/>
                <a:gridCol w="418315"/>
                <a:gridCol w="1316784"/>
              </a:tblGrid>
              <a:tr h="479026">
                <a:tc>
                  <a:txBody>
                    <a:bodyPr/>
                    <a:lstStyle/>
                    <a:p>
                      <a:pPr algn="ctr">
                        <a:lnSpc>
                          <a:spcPct val="115000"/>
                        </a:lnSpc>
                        <a:spcAft>
                          <a:spcPts val="0"/>
                        </a:spcAft>
                      </a:pPr>
                      <a:r>
                        <a:rPr lang="fr-BE" sz="1200" dirty="0">
                          <a:effectLst/>
                        </a:rPr>
                        <a:t> </a:t>
                      </a:r>
                      <a:endParaRPr lang="fr-BE" sz="1800" dirty="0">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gn="r">
                        <a:lnSpc>
                          <a:spcPct val="115000"/>
                        </a:lnSpc>
                        <a:spcAft>
                          <a:spcPts val="0"/>
                        </a:spcAft>
                      </a:pPr>
                      <a:r>
                        <a:rPr lang="fr-BE" sz="1800" dirty="0">
                          <a:solidFill>
                            <a:schemeClr val="bg1"/>
                          </a:solidFill>
                          <a:effectLst/>
                        </a:rPr>
                        <a:t>A</a:t>
                      </a:r>
                      <a:endParaRPr lang="fr-BE" sz="1800" dirty="0">
                        <a:solidFill>
                          <a:schemeClr val="bg1"/>
                        </a:solidFill>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nSpc>
                          <a:spcPct val="115000"/>
                        </a:lnSpc>
                        <a:spcAft>
                          <a:spcPts val="0"/>
                        </a:spcAft>
                      </a:pPr>
                      <a:r>
                        <a:rPr lang="fr-BE" sz="1800">
                          <a:effectLst/>
                        </a:rPr>
                        <a:t> </a:t>
                      </a:r>
                      <a:endParaRPr lang="fr-BE" sz="1800">
                        <a:effectLst/>
                        <a:latin typeface="Calibri"/>
                        <a:ea typeface="Calibri"/>
                        <a:cs typeface="Times New Roman"/>
                      </a:endParaRPr>
                    </a:p>
                  </a:txBody>
                  <a:tcPr marL="68580" marR="68580" marT="0" marB="0">
                    <a:solidFill>
                      <a:schemeClr val="accent2">
                        <a:lumMod val="20000"/>
                        <a:lumOff val="80000"/>
                      </a:schemeClr>
                    </a:solidFill>
                  </a:tcPr>
                </a:tc>
                <a:tc gridSpan="2">
                  <a:txBody>
                    <a:bodyPr/>
                    <a:lstStyle/>
                    <a:p>
                      <a:pPr>
                        <a:lnSpc>
                          <a:spcPct val="115000"/>
                        </a:lnSpc>
                        <a:spcAft>
                          <a:spcPts val="0"/>
                        </a:spcAft>
                      </a:pPr>
                      <a:r>
                        <a:rPr lang="fr-BE" sz="1800">
                          <a:effectLst/>
                        </a:rPr>
                        <a:t> </a:t>
                      </a:r>
                      <a:endParaRPr lang="fr-BE" sz="1800">
                        <a:effectLst/>
                        <a:latin typeface="Calibri"/>
                        <a:ea typeface="Calibri"/>
                        <a:cs typeface="Times New Roman"/>
                      </a:endParaRPr>
                    </a:p>
                  </a:txBody>
                  <a:tcPr marL="68580" marR="68580" marT="0" marB="0">
                    <a:solidFill>
                      <a:schemeClr val="accent2">
                        <a:lumMod val="20000"/>
                        <a:lumOff val="80000"/>
                      </a:schemeClr>
                    </a:solidFill>
                  </a:tcPr>
                </a:tc>
                <a:tc hMerge="1">
                  <a:txBody>
                    <a:bodyPr/>
                    <a:lstStyle/>
                    <a:p>
                      <a:endParaRPr lang="fr-BE"/>
                    </a:p>
                  </a:txBody>
                  <a:tcPr/>
                </a:tc>
                <a:tc>
                  <a:txBody>
                    <a:bodyPr/>
                    <a:lstStyle/>
                    <a:p>
                      <a:pPr>
                        <a:lnSpc>
                          <a:spcPct val="115000"/>
                        </a:lnSpc>
                        <a:spcAft>
                          <a:spcPts val="0"/>
                        </a:spcAft>
                      </a:pPr>
                      <a:r>
                        <a:rPr lang="fr-BE" sz="1800" dirty="0">
                          <a:solidFill>
                            <a:schemeClr val="bg1"/>
                          </a:solidFill>
                          <a:effectLst/>
                        </a:rPr>
                        <a:t>G</a:t>
                      </a:r>
                      <a:endParaRPr lang="fr-BE" sz="1800" dirty="0">
                        <a:solidFill>
                          <a:schemeClr val="bg1"/>
                        </a:solidFill>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nSpc>
                          <a:spcPct val="115000"/>
                        </a:lnSpc>
                        <a:spcAft>
                          <a:spcPts val="0"/>
                        </a:spcAft>
                      </a:pPr>
                      <a:r>
                        <a:rPr lang="fr-BE" sz="1200" dirty="0">
                          <a:effectLst/>
                        </a:rPr>
                        <a:t> </a:t>
                      </a:r>
                      <a:endParaRPr lang="fr-BE" sz="1800" dirty="0">
                        <a:effectLst/>
                        <a:latin typeface="Calibri"/>
                        <a:ea typeface="Calibri"/>
                        <a:cs typeface="Times New Roman"/>
                      </a:endParaRPr>
                    </a:p>
                  </a:txBody>
                  <a:tcPr marL="68580" marR="68580" marT="0" marB="0">
                    <a:solidFill>
                      <a:schemeClr val="accent2">
                        <a:lumMod val="20000"/>
                        <a:lumOff val="80000"/>
                      </a:schemeClr>
                    </a:solidFill>
                  </a:tcPr>
                </a:tc>
              </a:tr>
              <a:tr h="718538">
                <a:tc>
                  <a:txBody>
                    <a:bodyPr/>
                    <a:lstStyle/>
                    <a:p>
                      <a:pPr algn="ctr">
                        <a:lnSpc>
                          <a:spcPct val="115000"/>
                        </a:lnSpc>
                        <a:spcAft>
                          <a:spcPts val="0"/>
                        </a:spcAft>
                      </a:pPr>
                      <a:r>
                        <a:rPr lang="fr-BE" sz="1200" dirty="0">
                          <a:solidFill>
                            <a:schemeClr val="accent2">
                              <a:lumMod val="50000"/>
                            </a:schemeClr>
                          </a:solidFill>
                          <a:effectLst/>
                        </a:rPr>
                        <a:t>Adaptation</a:t>
                      </a:r>
                      <a:endParaRPr lang="fr-BE" sz="1800" dirty="0">
                        <a:solidFill>
                          <a:schemeClr val="accent2">
                            <a:lumMod val="50000"/>
                          </a:schemeClr>
                        </a:solidFill>
                        <a:effectLst/>
                        <a:latin typeface="Calibri"/>
                        <a:ea typeface="Calibri"/>
                        <a:cs typeface="Times New Roman"/>
                      </a:endParaRPr>
                    </a:p>
                  </a:txBody>
                  <a:tcPr marL="68580" marR="68580" marT="0" marB="0" anchor="ctr">
                    <a:solidFill>
                      <a:schemeClr val="accent2">
                        <a:lumMod val="20000"/>
                        <a:lumOff val="80000"/>
                      </a:schemeClr>
                    </a:solidFill>
                  </a:tcPr>
                </a:tc>
                <a:tc rowSpan="2">
                  <a:txBody>
                    <a:bodyPr/>
                    <a:lstStyle/>
                    <a:p>
                      <a:pPr algn="r">
                        <a:lnSpc>
                          <a:spcPct val="115000"/>
                        </a:lnSpc>
                        <a:spcAft>
                          <a:spcPts val="0"/>
                        </a:spcAft>
                      </a:pPr>
                      <a:r>
                        <a:rPr lang="fr-BE" sz="1800" dirty="0">
                          <a:effectLst/>
                        </a:rPr>
                        <a:t> </a:t>
                      </a:r>
                      <a:endParaRPr lang="fr-BE" sz="1800" dirty="0">
                        <a:effectLst/>
                        <a:latin typeface="Calibri"/>
                        <a:ea typeface="Calibri"/>
                        <a:cs typeface="Times New Roman"/>
                      </a:endParaRPr>
                    </a:p>
                  </a:txBody>
                  <a:tcPr marL="68580" marR="68580" marT="0" marB="0" anchor="ctr">
                    <a:solidFill>
                      <a:schemeClr val="accent2">
                        <a:lumMod val="20000"/>
                        <a:lumOff val="80000"/>
                      </a:schemeClr>
                    </a:solidFill>
                  </a:tcPr>
                </a:tc>
                <a:tc rowSpan="2">
                  <a:txBody>
                    <a:bodyPr/>
                    <a:lstStyle/>
                    <a:p>
                      <a:pPr algn="ctr">
                        <a:lnSpc>
                          <a:spcPct val="115000"/>
                        </a:lnSpc>
                        <a:spcAft>
                          <a:spcPts val="0"/>
                        </a:spcAft>
                      </a:pPr>
                      <a:r>
                        <a:rPr lang="fr-BE" sz="1800">
                          <a:effectLst/>
                        </a:rPr>
                        <a:t>Organisme biologique</a:t>
                      </a:r>
                      <a:endParaRPr lang="fr-BE" sz="1800">
                        <a:effectLst/>
                        <a:latin typeface="Calibri"/>
                        <a:ea typeface="Calibri"/>
                        <a:cs typeface="Times New Roman"/>
                      </a:endParaRPr>
                    </a:p>
                  </a:txBody>
                  <a:tcPr marL="68580" marR="68580" marT="0" marB="0" anchor="ctr">
                    <a:solidFill>
                      <a:schemeClr val="accent2">
                        <a:lumMod val="20000"/>
                        <a:lumOff val="80000"/>
                      </a:schemeClr>
                    </a:solidFill>
                  </a:tcPr>
                </a:tc>
                <a:tc rowSpan="2" gridSpan="2">
                  <a:txBody>
                    <a:bodyPr/>
                    <a:lstStyle/>
                    <a:p>
                      <a:pPr algn="ctr">
                        <a:lnSpc>
                          <a:spcPct val="115000"/>
                        </a:lnSpc>
                        <a:spcAft>
                          <a:spcPts val="0"/>
                        </a:spcAft>
                      </a:pPr>
                      <a:r>
                        <a:rPr lang="fr-BE" sz="1800">
                          <a:effectLst/>
                        </a:rPr>
                        <a:t>Personnalité</a:t>
                      </a:r>
                      <a:endParaRPr lang="fr-BE" sz="1800">
                        <a:effectLst/>
                        <a:latin typeface="Calibri"/>
                        <a:ea typeface="Calibri"/>
                        <a:cs typeface="Times New Roman"/>
                      </a:endParaRPr>
                    </a:p>
                  </a:txBody>
                  <a:tcPr marL="68580" marR="68580" marT="0" marB="0" anchor="ctr">
                    <a:solidFill>
                      <a:schemeClr val="accent2">
                        <a:lumMod val="20000"/>
                        <a:lumOff val="80000"/>
                      </a:schemeClr>
                    </a:solidFill>
                  </a:tcPr>
                </a:tc>
                <a:tc rowSpan="2" hMerge="1">
                  <a:txBody>
                    <a:bodyPr/>
                    <a:lstStyle/>
                    <a:p>
                      <a:endParaRPr lang="fr-BE"/>
                    </a:p>
                  </a:txBody>
                  <a:tcPr/>
                </a:tc>
                <a:tc rowSpan="2">
                  <a:txBody>
                    <a:bodyPr/>
                    <a:lstStyle/>
                    <a:p>
                      <a:pPr>
                        <a:lnSpc>
                          <a:spcPct val="115000"/>
                        </a:lnSpc>
                        <a:spcAft>
                          <a:spcPts val="0"/>
                        </a:spcAft>
                      </a:pPr>
                      <a:r>
                        <a:rPr lang="fr-BE" sz="1800">
                          <a:effectLst/>
                        </a:rPr>
                        <a:t> </a:t>
                      </a:r>
                      <a:endParaRPr lang="fr-BE" sz="1800">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gn="ctr">
                        <a:lnSpc>
                          <a:spcPct val="115000"/>
                        </a:lnSpc>
                        <a:spcAft>
                          <a:spcPts val="0"/>
                        </a:spcAft>
                      </a:pPr>
                      <a:r>
                        <a:rPr lang="fr-BE" sz="1200" b="1" dirty="0">
                          <a:solidFill>
                            <a:schemeClr val="accent2">
                              <a:lumMod val="50000"/>
                            </a:schemeClr>
                          </a:solidFill>
                          <a:effectLst/>
                        </a:rPr>
                        <a:t>Poursuite des buts</a:t>
                      </a:r>
                      <a:endParaRPr lang="fr-BE" sz="1800" b="1" dirty="0">
                        <a:solidFill>
                          <a:schemeClr val="accent2">
                            <a:lumMod val="50000"/>
                          </a:schemeClr>
                        </a:solidFill>
                        <a:effectLst/>
                        <a:latin typeface="Calibri"/>
                        <a:ea typeface="Calibri"/>
                        <a:cs typeface="Times New Roman"/>
                      </a:endParaRPr>
                    </a:p>
                  </a:txBody>
                  <a:tcPr marL="68580" marR="68580" marT="0" marB="0" anchor="ctr">
                    <a:solidFill>
                      <a:schemeClr val="accent2">
                        <a:lumMod val="20000"/>
                        <a:lumOff val="80000"/>
                      </a:schemeClr>
                    </a:solidFill>
                  </a:tcPr>
                </a:tc>
              </a:tr>
              <a:tr h="718538">
                <a:tc>
                  <a:txBody>
                    <a:bodyPr/>
                    <a:lstStyle/>
                    <a:p>
                      <a:pPr algn="ctr">
                        <a:lnSpc>
                          <a:spcPct val="115000"/>
                        </a:lnSpc>
                        <a:spcAft>
                          <a:spcPts val="0"/>
                        </a:spcAft>
                      </a:pPr>
                      <a:r>
                        <a:rPr lang="fr-BE" sz="1200" dirty="0">
                          <a:solidFill>
                            <a:schemeClr val="accent6">
                              <a:lumMod val="50000"/>
                            </a:schemeClr>
                          </a:solidFill>
                          <a:effectLst/>
                        </a:rPr>
                        <a:t>Système organique</a:t>
                      </a:r>
                      <a:endParaRPr lang="fr-BE" sz="1800" dirty="0">
                        <a:solidFill>
                          <a:schemeClr val="accent6">
                            <a:lumMod val="50000"/>
                          </a:schemeClr>
                        </a:solidFill>
                        <a:effectLst/>
                        <a:latin typeface="Calibri"/>
                        <a:ea typeface="Calibri"/>
                        <a:cs typeface="Times New Roman"/>
                      </a:endParaRPr>
                    </a:p>
                  </a:txBody>
                  <a:tcPr marL="68580" marR="68580" marT="0" marB="0" anchor="ctr">
                    <a:solidFill>
                      <a:schemeClr val="accent2">
                        <a:lumMod val="20000"/>
                        <a:lumOff val="80000"/>
                      </a:schemeClr>
                    </a:solidFill>
                  </a:tcPr>
                </a:tc>
                <a:tc vMerge="1">
                  <a:txBody>
                    <a:bodyPr/>
                    <a:lstStyle/>
                    <a:p>
                      <a:endParaRPr lang="fr-BE"/>
                    </a:p>
                  </a:txBody>
                  <a:tcPr/>
                </a:tc>
                <a:tc vMerge="1">
                  <a:txBody>
                    <a:bodyPr/>
                    <a:lstStyle/>
                    <a:p>
                      <a:endParaRPr lang="fr-BE"/>
                    </a:p>
                  </a:txBody>
                  <a:tcPr/>
                </a:tc>
                <a:tc gridSpan="2" vMerge="1">
                  <a:txBody>
                    <a:bodyPr/>
                    <a:lstStyle/>
                    <a:p>
                      <a:endParaRPr lang="fr-BE"/>
                    </a:p>
                  </a:txBody>
                  <a:tcPr/>
                </a:tc>
                <a:tc hMerge="1" vMerge="1">
                  <a:txBody>
                    <a:bodyPr/>
                    <a:lstStyle/>
                    <a:p>
                      <a:endParaRPr lang="fr-BE"/>
                    </a:p>
                  </a:txBody>
                  <a:tcPr/>
                </a:tc>
                <a:tc vMerge="1">
                  <a:txBody>
                    <a:bodyPr/>
                    <a:lstStyle/>
                    <a:p>
                      <a:endParaRPr lang="fr-BE"/>
                    </a:p>
                  </a:txBody>
                  <a:tcPr/>
                </a:tc>
                <a:tc>
                  <a:txBody>
                    <a:bodyPr/>
                    <a:lstStyle/>
                    <a:p>
                      <a:pPr algn="ctr">
                        <a:lnSpc>
                          <a:spcPct val="115000"/>
                        </a:lnSpc>
                        <a:spcAft>
                          <a:spcPts val="0"/>
                        </a:spcAft>
                      </a:pPr>
                      <a:r>
                        <a:rPr lang="fr-BE" sz="1200" b="1" dirty="0">
                          <a:solidFill>
                            <a:schemeClr val="accent6">
                              <a:lumMod val="50000"/>
                            </a:schemeClr>
                          </a:solidFill>
                          <a:effectLst/>
                        </a:rPr>
                        <a:t>Système psychique</a:t>
                      </a:r>
                      <a:endParaRPr lang="fr-BE" sz="1800" b="1" dirty="0">
                        <a:solidFill>
                          <a:schemeClr val="accent6">
                            <a:lumMod val="50000"/>
                          </a:schemeClr>
                        </a:solidFill>
                        <a:effectLst/>
                        <a:latin typeface="Calibri"/>
                        <a:ea typeface="Calibri"/>
                        <a:cs typeface="Times New Roman"/>
                      </a:endParaRPr>
                    </a:p>
                  </a:txBody>
                  <a:tcPr marL="68580" marR="68580" marT="0" marB="0" anchor="ctr">
                    <a:solidFill>
                      <a:schemeClr val="accent2">
                        <a:lumMod val="20000"/>
                        <a:lumOff val="80000"/>
                      </a:schemeClr>
                    </a:solidFill>
                  </a:tcPr>
                </a:tc>
              </a:tr>
              <a:tr h="479026">
                <a:tc>
                  <a:txBody>
                    <a:bodyPr/>
                    <a:lstStyle/>
                    <a:p>
                      <a:pPr algn="ctr">
                        <a:lnSpc>
                          <a:spcPct val="115000"/>
                        </a:lnSpc>
                        <a:spcAft>
                          <a:spcPts val="0"/>
                        </a:spcAft>
                      </a:pPr>
                      <a:r>
                        <a:rPr lang="fr-BE" sz="1200" dirty="0">
                          <a:effectLst/>
                        </a:rPr>
                        <a:t> </a:t>
                      </a:r>
                      <a:endParaRPr lang="fr-BE" sz="1800" dirty="0">
                        <a:effectLst/>
                        <a:latin typeface="Calibri"/>
                        <a:ea typeface="Calibri"/>
                        <a:cs typeface="Times New Roman"/>
                      </a:endParaRPr>
                    </a:p>
                  </a:txBody>
                  <a:tcPr marL="68580" marR="68580" marT="0" marB="0" anchor="ctr">
                    <a:solidFill>
                      <a:schemeClr val="accent2">
                        <a:lumMod val="20000"/>
                        <a:lumOff val="80000"/>
                      </a:schemeClr>
                    </a:solidFill>
                  </a:tcPr>
                </a:tc>
                <a:tc rowSpan="3">
                  <a:txBody>
                    <a:bodyPr/>
                    <a:lstStyle/>
                    <a:p>
                      <a:pPr algn="r">
                        <a:lnSpc>
                          <a:spcPct val="115000"/>
                        </a:lnSpc>
                        <a:spcAft>
                          <a:spcPts val="0"/>
                        </a:spcAft>
                      </a:pPr>
                      <a:r>
                        <a:rPr lang="fr-BE" sz="1800">
                          <a:effectLst/>
                        </a:rPr>
                        <a:t> </a:t>
                      </a:r>
                      <a:endParaRPr lang="fr-BE" sz="1800">
                        <a:effectLst/>
                        <a:latin typeface="Calibri"/>
                        <a:ea typeface="Calibri"/>
                        <a:cs typeface="Times New Roman"/>
                      </a:endParaRPr>
                    </a:p>
                  </a:txBody>
                  <a:tcPr marL="68580" marR="68580" marT="0" marB="0" anchor="ctr">
                    <a:solidFill>
                      <a:schemeClr val="accent2">
                        <a:lumMod val="20000"/>
                        <a:lumOff val="80000"/>
                      </a:schemeClr>
                    </a:solidFill>
                  </a:tcPr>
                </a:tc>
                <a:tc rowSpan="3">
                  <a:txBody>
                    <a:bodyPr/>
                    <a:lstStyle/>
                    <a:p>
                      <a:pPr algn="ctr">
                        <a:lnSpc>
                          <a:spcPct val="115000"/>
                        </a:lnSpc>
                        <a:spcAft>
                          <a:spcPts val="0"/>
                        </a:spcAft>
                      </a:pPr>
                      <a:r>
                        <a:rPr lang="fr-BE" sz="1800" dirty="0">
                          <a:effectLst/>
                        </a:rPr>
                        <a:t>Culture</a:t>
                      </a:r>
                      <a:endParaRPr lang="fr-BE" sz="1800" dirty="0">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gn="ctr">
                        <a:lnSpc>
                          <a:spcPct val="115000"/>
                        </a:lnSpc>
                        <a:spcAft>
                          <a:spcPts val="0"/>
                        </a:spcAft>
                      </a:pPr>
                      <a:r>
                        <a:rPr lang="fr-BE" sz="1600" dirty="0">
                          <a:effectLst/>
                        </a:rPr>
                        <a:t>Economie</a:t>
                      </a:r>
                      <a:endParaRPr lang="fr-BE" sz="1600" dirty="0">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gn="ctr">
                        <a:lnSpc>
                          <a:spcPct val="115000"/>
                        </a:lnSpc>
                        <a:spcAft>
                          <a:spcPts val="0"/>
                        </a:spcAft>
                      </a:pPr>
                      <a:r>
                        <a:rPr lang="fr-BE" sz="1600" dirty="0">
                          <a:effectLst/>
                        </a:rPr>
                        <a:t>Politique</a:t>
                      </a:r>
                      <a:endParaRPr lang="fr-BE" sz="1600" dirty="0">
                        <a:effectLst/>
                        <a:latin typeface="Calibri"/>
                        <a:ea typeface="Calibri"/>
                        <a:cs typeface="Times New Roman"/>
                      </a:endParaRPr>
                    </a:p>
                  </a:txBody>
                  <a:tcPr marL="68580" marR="68580" marT="0" marB="0" anchor="ctr">
                    <a:solidFill>
                      <a:schemeClr val="accent2">
                        <a:lumMod val="20000"/>
                        <a:lumOff val="80000"/>
                      </a:schemeClr>
                    </a:solidFill>
                  </a:tcPr>
                </a:tc>
                <a:tc rowSpan="3">
                  <a:txBody>
                    <a:bodyPr/>
                    <a:lstStyle/>
                    <a:p>
                      <a:pPr>
                        <a:lnSpc>
                          <a:spcPct val="115000"/>
                        </a:lnSpc>
                        <a:spcAft>
                          <a:spcPts val="0"/>
                        </a:spcAft>
                      </a:pPr>
                      <a:r>
                        <a:rPr lang="fr-BE" sz="1800">
                          <a:effectLst/>
                        </a:rPr>
                        <a:t> </a:t>
                      </a:r>
                      <a:endParaRPr lang="fr-BE" sz="1800">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gn="ctr">
                        <a:lnSpc>
                          <a:spcPct val="115000"/>
                        </a:lnSpc>
                        <a:spcAft>
                          <a:spcPts val="0"/>
                        </a:spcAft>
                      </a:pPr>
                      <a:r>
                        <a:rPr lang="fr-BE" sz="1200">
                          <a:effectLst/>
                        </a:rPr>
                        <a:t> </a:t>
                      </a:r>
                      <a:endParaRPr lang="fr-BE" sz="1800">
                        <a:effectLst/>
                        <a:latin typeface="Calibri"/>
                        <a:ea typeface="Calibri"/>
                        <a:cs typeface="Times New Roman"/>
                      </a:endParaRPr>
                    </a:p>
                  </a:txBody>
                  <a:tcPr marL="68580" marR="68580" marT="0" marB="0" anchor="ctr">
                    <a:solidFill>
                      <a:schemeClr val="accent2">
                        <a:lumMod val="20000"/>
                        <a:lumOff val="80000"/>
                      </a:schemeClr>
                    </a:solidFill>
                  </a:tcPr>
                </a:tc>
              </a:tr>
              <a:tr h="479026">
                <a:tc>
                  <a:txBody>
                    <a:bodyPr/>
                    <a:lstStyle/>
                    <a:p>
                      <a:pPr algn="ctr">
                        <a:lnSpc>
                          <a:spcPct val="115000"/>
                        </a:lnSpc>
                        <a:spcAft>
                          <a:spcPts val="0"/>
                        </a:spcAft>
                      </a:pPr>
                      <a:r>
                        <a:rPr lang="fr-BE" sz="1200" dirty="0">
                          <a:solidFill>
                            <a:schemeClr val="accent2">
                              <a:lumMod val="50000"/>
                            </a:schemeClr>
                          </a:solidFill>
                          <a:effectLst/>
                        </a:rPr>
                        <a:t>Latence</a:t>
                      </a:r>
                      <a:endParaRPr lang="fr-BE" sz="1800" dirty="0">
                        <a:solidFill>
                          <a:schemeClr val="accent2">
                            <a:lumMod val="50000"/>
                          </a:schemeClr>
                        </a:solidFill>
                        <a:effectLst/>
                        <a:latin typeface="Calibri"/>
                        <a:ea typeface="Calibri"/>
                        <a:cs typeface="Times New Roman"/>
                      </a:endParaRPr>
                    </a:p>
                  </a:txBody>
                  <a:tcPr marL="68580" marR="68580" marT="0" marB="0" anchor="ctr">
                    <a:solidFill>
                      <a:schemeClr val="accent2">
                        <a:lumMod val="20000"/>
                        <a:lumOff val="80000"/>
                      </a:schemeClr>
                    </a:solidFill>
                  </a:tcPr>
                </a:tc>
                <a:tc vMerge="1">
                  <a:txBody>
                    <a:bodyPr/>
                    <a:lstStyle/>
                    <a:p>
                      <a:endParaRPr lang="fr-BE"/>
                    </a:p>
                  </a:txBody>
                  <a:tcPr/>
                </a:tc>
                <a:tc vMerge="1">
                  <a:txBody>
                    <a:bodyPr/>
                    <a:lstStyle/>
                    <a:p>
                      <a:endParaRPr lang="fr-BE"/>
                    </a:p>
                  </a:txBody>
                  <a:tcPr/>
                </a:tc>
                <a:tc gridSpan="2">
                  <a:txBody>
                    <a:bodyPr/>
                    <a:lstStyle/>
                    <a:p>
                      <a:pPr algn="ctr">
                        <a:lnSpc>
                          <a:spcPct val="115000"/>
                        </a:lnSpc>
                        <a:spcAft>
                          <a:spcPts val="0"/>
                        </a:spcAft>
                      </a:pPr>
                      <a:r>
                        <a:rPr lang="fr-BE" sz="1800" dirty="0">
                          <a:effectLst/>
                        </a:rPr>
                        <a:t>Société</a:t>
                      </a:r>
                      <a:endParaRPr lang="fr-BE" sz="1800" dirty="0">
                        <a:effectLst/>
                        <a:latin typeface="Calibri"/>
                        <a:ea typeface="Calibri"/>
                        <a:cs typeface="Times New Roman"/>
                      </a:endParaRPr>
                    </a:p>
                  </a:txBody>
                  <a:tcPr marL="68580" marR="68580" marT="0" marB="0" anchor="ctr">
                    <a:solidFill>
                      <a:schemeClr val="accent2">
                        <a:lumMod val="20000"/>
                        <a:lumOff val="80000"/>
                      </a:schemeClr>
                    </a:solidFill>
                  </a:tcPr>
                </a:tc>
                <a:tc hMerge="1">
                  <a:txBody>
                    <a:bodyPr/>
                    <a:lstStyle/>
                    <a:p>
                      <a:endParaRPr lang="fr-BE"/>
                    </a:p>
                  </a:txBody>
                  <a:tcPr/>
                </a:tc>
                <a:tc vMerge="1">
                  <a:txBody>
                    <a:bodyPr/>
                    <a:lstStyle/>
                    <a:p>
                      <a:endParaRPr lang="fr-BE"/>
                    </a:p>
                  </a:txBody>
                  <a:tcPr/>
                </a:tc>
                <a:tc>
                  <a:txBody>
                    <a:bodyPr/>
                    <a:lstStyle/>
                    <a:p>
                      <a:pPr algn="ctr">
                        <a:lnSpc>
                          <a:spcPct val="115000"/>
                        </a:lnSpc>
                        <a:spcAft>
                          <a:spcPts val="0"/>
                        </a:spcAft>
                      </a:pPr>
                      <a:r>
                        <a:rPr lang="fr-BE" sz="1200" b="1" dirty="0">
                          <a:solidFill>
                            <a:schemeClr val="accent2">
                              <a:lumMod val="50000"/>
                            </a:schemeClr>
                          </a:solidFill>
                          <a:effectLst/>
                        </a:rPr>
                        <a:t>Intégration</a:t>
                      </a:r>
                      <a:endParaRPr lang="fr-BE" sz="1800" b="1" dirty="0">
                        <a:solidFill>
                          <a:schemeClr val="accent2">
                            <a:lumMod val="50000"/>
                          </a:schemeClr>
                        </a:solidFill>
                        <a:effectLst/>
                        <a:latin typeface="Calibri"/>
                        <a:ea typeface="Calibri"/>
                        <a:cs typeface="Times New Roman"/>
                      </a:endParaRPr>
                    </a:p>
                  </a:txBody>
                  <a:tcPr marL="68580" marR="68580" marT="0" marB="0" anchor="ctr">
                    <a:solidFill>
                      <a:schemeClr val="accent2">
                        <a:lumMod val="20000"/>
                        <a:lumOff val="80000"/>
                      </a:schemeClr>
                    </a:solidFill>
                  </a:tcPr>
                </a:tc>
              </a:tr>
              <a:tr h="1255329">
                <a:tc>
                  <a:txBody>
                    <a:bodyPr/>
                    <a:lstStyle/>
                    <a:p>
                      <a:pPr algn="ctr">
                        <a:lnSpc>
                          <a:spcPct val="115000"/>
                        </a:lnSpc>
                        <a:spcAft>
                          <a:spcPts val="0"/>
                        </a:spcAft>
                      </a:pPr>
                      <a:r>
                        <a:rPr lang="fr-BE" sz="1200" dirty="0">
                          <a:solidFill>
                            <a:schemeClr val="accent6">
                              <a:lumMod val="50000"/>
                            </a:schemeClr>
                          </a:solidFill>
                          <a:effectLst/>
                        </a:rPr>
                        <a:t>Système culturel</a:t>
                      </a:r>
                      <a:endParaRPr lang="fr-BE" sz="1800" dirty="0">
                        <a:solidFill>
                          <a:schemeClr val="accent6">
                            <a:lumMod val="50000"/>
                          </a:schemeClr>
                        </a:solidFill>
                        <a:effectLst/>
                        <a:latin typeface="Calibri"/>
                        <a:ea typeface="Calibri"/>
                        <a:cs typeface="Times New Roman"/>
                      </a:endParaRPr>
                    </a:p>
                  </a:txBody>
                  <a:tcPr marL="68580" marR="68580" marT="0" marB="0" anchor="ctr">
                    <a:solidFill>
                      <a:schemeClr val="accent2">
                        <a:lumMod val="20000"/>
                        <a:lumOff val="80000"/>
                      </a:schemeClr>
                    </a:solidFill>
                  </a:tcPr>
                </a:tc>
                <a:tc vMerge="1">
                  <a:txBody>
                    <a:bodyPr/>
                    <a:lstStyle/>
                    <a:p>
                      <a:endParaRPr lang="fr-BE"/>
                    </a:p>
                  </a:txBody>
                  <a:tcPr/>
                </a:tc>
                <a:tc vMerge="1">
                  <a:txBody>
                    <a:bodyPr/>
                    <a:lstStyle/>
                    <a:p>
                      <a:endParaRPr lang="fr-BE"/>
                    </a:p>
                  </a:txBody>
                  <a:tcPr/>
                </a:tc>
                <a:tc>
                  <a:txBody>
                    <a:bodyPr/>
                    <a:lstStyle/>
                    <a:p>
                      <a:pPr algn="ctr">
                        <a:lnSpc>
                          <a:spcPct val="115000"/>
                        </a:lnSpc>
                        <a:spcAft>
                          <a:spcPts val="0"/>
                        </a:spcAft>
                      </a:pPr>
                      <a:r>
                        <a:rPr lang="fr-BE" sz="1200" dirty="0">
                          <a:effectLst/>
                        </a:rPr>
                        <a:t>Socialisation</a:t>
                      </a:r>
                      <a:endParaRPr lang="fr-BE" sz="1200" dirty="0">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gn="ctr">
                        <a:lnSpc>
                          <a:spcPct val="115000"/>
                        </a:lnSpc>
                        <a:spcAft>
                          <a:spcPts val="0"/>
                        </a:spcAft>
                      </a:pPr>
                      <a:r>
                        <a:rPr lang="fr-BE" sz="1200" dirty="0">
                          <a:effectLst/>
                        </a:rPr>
                        <a:t>Communauté sociétale</a:t>
                      </a:r>
                      <a:endParaRPr lang="fr-BE" sz="1200" dirty="0">
                        <a:effectLst/>
                        <a:latin typeface="Calibri"/>
                        <a:ea typeface="Calibri"/>
                        <a:cs typeface="Times New Roman"/>
                      </a:endParaRPr>
                    </a:p>
                  </a:txBody>
                  <a:tcPr marL="68580" marR="68580" marT="0" marB="0" anchor="ctr">
                    <a:solidFill>
                      <a:schemeClr val="accent2">
                        <a:lumMod val="20000"/>
                        <a:lumOff val="80000"/>
                      </a:schemeClr>
                    </a:solidFill>
                  </a:tcPr>
                </a:tc>
                <a:tc vMerge="1">
                  <a:txBody>
                    <a:bodyPr/>
                    <a:lstStyle/>
                    <a:p>
                      <a:endParaRPr lang="fr-BE"/>
                    </a:p>
                  </a:txBody>
                  <a:tcPr/>
                </a:tc>
                <a:tc>
                  <a:txBody>
                    <a:bodyPr/>
                    <a:lstStyle/>
                    <a:p>
                      <a:pPr algn="ctr">
                        <a:lnSpc>
                          <a:spcPct val="115000"/>
                        </a:lnSpc>
                        <a:spcAft>
                          <a:spcPts val="0"/>
                        </a:spcAft>
                      </a:pPr>
                      <a:r>
                        <a:rPr lang="fr-BE" sz="1200" b="1" dirty="0">
                          <a:solidFill>
                            <a:schemeClr val="accent6">
                              <a:lumMod val="50000"/>
                            </a:schemeClr>
                          </a:solidFill>
                          <a:effectLst/>
                        </a:rPr>
                        <a:t>Système social</a:t>
                      </a:r>
                      <a:endParaRPr lang="fr-BE" sz="1800" b="1" dirty="0">
                        <a:solidFill>
                          <a:schemeClr val="accent6">
                            <a:lumMod val="50000"/>
                          </a:schemeClr>
                        </a:solidFill>
                        <a:effectLst/>
                        <a:latin typeface="Calibri"/>
                        <a:ea typeface="Calibri"/>
                        <a:cs typeface="Times New Roman"/>
                      </a:endParaRPr>
                    </a:p>
                  </a:txBody>
                  <a:tcPr marL="68580" marR="68580" marT="0" marB="0" anchor="ctr">
                    <a:solidFill>
                      <a:schemeClr val="accent2">
                        <a:lumMod val="20000"/>
                        <a:lumOff val="80000"/>
                      </a:schemeClr>
                    </a:solidFill>
                  </a:tcPr>
                </a:tc>
              </a:tr>
              <a:tr h="479026">
                <a:tc>
                  <a:txBody>
                    <a:bodyPr/>
                    <a:lstStyle/>
                    <a:p>
                      <a:pPr algn="ctr">
                        <a:lnSpc>
                          <a:spcPct val="115000"/>
                        </a:lnSpc>
                        <a:spcAft>
                          <a:spcPts val="0"/>
                        </a:spcAft>
                      </a:pPr>
                      <a:r>
                        <a:rPr lang="fr-BE" sz="1200" dirty="0">
                          <a:effectLst/>
                        </a:rPr>
                        <a:t> </a:t>
                      </a:r>
                      <a:endParaRPr lang="fr-BE" sz="1800" dirty="0">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gn="r">
                        <a:lnSpc>
                          <a:spcPct val="115000"/>
                        </a:lnSpc>
                        <a:spcAft>
                          <a:spcPts val="0"/>
                        </a:spcAft>
                      </a:pPr>
                      <a:r>
                        <a:rPr lang="fr-BE" sz="1800" b="1" dirty="0">
                          <a:solidFill>
                            <a:schemeClr val="bg1"/>
                          </a:solidFill>
                          <a:effectLst/>
                        </a:rPr>
                        <a:t>L</a:t>
                      </a:r>
                      <a:endParaRPr lang="fr-BE" sz="1800" b="1" dirty="0">
                        <a:solidFill>
                          <a:schemeClr val="bg1"/>
                        </a:solidFill>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nSpc>
                          <a:spcPct val="115000"/>
                        </a:lnSpc>
                        <a:spcAft>
                          <a:spcPts val="0"/>
                        </a:spcAft>
                      </a:pPr>
                      <a:r>
                        <a:rPr lang="fr-BE" sz="1800" b="1" dirty="0">
                          <a:solidFill>
                            <a:schemeClr val="bg1"/>
                          </a:solidFill>
                          <a:effectLst/>
                        </a:rPr>
                        <a:t> </a:t>
                      </a:r>
                      <a:endParaRPr lang="fr-BE" sz="1800" b="1" dirty="0">
                        <a:solidFill>
                          <a:schemeClr val="bg1"/>
                        </a:solidFill>
                        <a:effectLst/>
                        <a:latin typeface="Calibri"/>
                        <a:ea typeface="Calibri"/>
                        <a:cs typeface="Times New Roman"/>
                      </a:endParaRPr>
                    </a:p>
                  </a:txBody>
                  <a:tcPr marL="68580" marR="68580" marT="0" marB="0">
                    <a:solidFill>
                      <a:schemeClr val="accent2">
                        <a:lumMod val="20000"/>
                        <a:lumOff val="80000"/>
                      </a:schemeClr>
                    </a:solidFill>
                  </a:tcPr>
                </a:tc>
                <a:tc gridSpan="2">
                  <a:txBody>
                    <a:bodyPr/>
                    <a:lstStyle/>
                    <a:p>
                      <a:pPr>
                        <a:lnSpc>
                          <a:spcPct val="115000"/>
                        </a:lnSpc>
                        <a:spcAft>
                          <a:spcPts val="0"/>
                        </a:spcAft>
                      </a:pPr>
                      <a:r>
                        <a:rPr lang="fr-BE" sz="1800" b="1" dirty="0">
                          <a:solidFill>
                            <a:schemeClr val="bg1"/>
                          </a:solidFill>
                          <a:effectLst/>
                        </a:rPr>
                        <a:t> </a:t>
                      </a:r>
                      <a:endParaRPr lang="fr-BE" sz="1800" b="1" dirty="0">
                        <a:solidFill>
                          <a:schemeClr val="bg1"/>
                        </a:solidFill>
                        <a:effectLst/>
                        <a:latin typeface="Calibri"/>
                        <a:ea typeface="Calibri"/>
                        <a:cs typeface="Times New Roman"/>
                      </a:endParaRPr>
                    </a:p>
                  </a:txBody>
                  <a:tcPr marL="68580" marR="68580" marT="0" marB="0">
                    <a:solidFill>
                      <a:schemeClr val="accent2">
                        <a:lumMod val="20000"/>
                        <a:lumOff val="80000"/>
                      </a:schemeClr>
                    </a:solidFill>
                  </a:tcPr>
                </a:tc>
                <a:tc hMerge="1">
                  <a:txBody>
                    <a:bodyPr/>
                    <a:lstStyle/>
                    <a:p>
                      <a:endParaRPr lang="fr-BE"/>
                    </a:p>
                  </a:txBody>
                  <a:tcPr/>
                </a:tc>
                <a:tc>
                  <a:txBody>
                    <a:bodyPr/>
                    <a:lstStyle/>
                    <a:p>
                      <a:pPr>
                        <a:lnSpc>
                          <a:spcPct val="115000"/>
                        </a:lnSpc>
                        <a:spcAft>
                          <a:spcPts val="0"/>
                        </a:spcAft>
                      </a:pPr>
                      <a:r>
                        <a:rPr lang="fr-BE" sz="1800" b="1" dirty="0">
                          <a:solidFill>
                            <a:schemeClr val="bg1"/>
                          </a:solidFill>
                          <a:effectLst/>
                        </a:rPr>
                        <a:t>I</a:t>
                      </a:r>
                      <a:endParaRPr lang="fr-BE" sz="1800" b="1" dirty="0">
                        <a:solidFill>
                          <a:schemeClr val="bg1"/>
                        </a:solidFill>
                        <a:effectLst/>
                        <a:latin typeface="Calibri"/>
                        <a:ea typeface="Calibri"/>
                        <a:cs typeface="Times New Roman"/>
                      </a:endParaRPr>
                    </a:p>
                  </a:txBody>
                  <a:tcPr marL="68580" marR="68580" marT="0" marB="0" anchor="ctr">
                    <a:solidFill>
                      <a:schemeClr val="accent2">
                        <a:lumMod val="20000"/>
                        <a:lumOff val="80000"/>
                      </a:schemeClr>
                    </a:solidFill>
                  </a:tcPr>
                </a:tc>
                <a:tc>
                  <a:txBody>
                    <a:bodyPr/>
                    <a:lstStyle/>
                    <a:p>
                      <a:pPr>
                        <a:lnSpc>
                          <a:spcPct val="115000"/>
                        </a:lnSpc>
                        <a:spcAft>
                          <a:spcPts val="0"/>
                        </a:spcAft>
                      </a:pPr>
                      <a:r>
                        <a:rPr lang="fr-BE" sz="1200" dirty="0">
                          <a:effectLst/>
                        </a:rPr>
                        <a:t> </a:t>
                      </a:r>
                      <a:endParaRPr lang="fr-BE" sz="1800" dirty="0">
                        <a:effectLst/>
                        <a:latin typeface="Calibri"/>
                        <a:ea typeface="Calibri"/>
                        <a:cs typeface="Times New Roman"/>
                      </a:endParaRPr>
                    </a:p>
                  </a:txBody>
                  <a:tcPr marL="68580" marR="68580" marT="0" marB="0">
                    <a:solidFill>
                      <a:schemeClr val="accent2">
                        <a:lumMod val="20000"/>
                        <a:lumOff val="80000"/>
                      </a:schemeClr>
                    </a:solidFill>
                  </a:tcPr>
                </a:tc>
              </a:tr>
            </a:tbl>
          </a:graphicData>
        </a:graphic>
      </p:graphicFrame>
      <p:sp>
        <p:nvSpPr>
          <p:cNvPr id="5" name="Rectangle 1"/>
          <p:cNvSpPr>
            <a:spLocks noChangeArrowheads="1"/>
          </p:cNvSpPr>
          <p:nvPr/>
        </p:nvSpPr>
        <p:spPr bwMode="auto">
          <a:xfrm>
            <a:off x="1831975" y="32210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313921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229600" cy="1399032"/>
          </a:xfrm>
        </p:spPr>
        <p:txBody>
          <a:bodyPr/>
          <a:lstStyle/>
          <a:p>
            <a:r>
              <a:rPr lang="fr-BE" dirty="0" smtClean="0"/>
              <a:t>Le smartphone : des constats</a:t>
            </a:r>
            <a:endParaRPr lang="fr-BE" dirty="0"/>
          </a:p>
        </p:txBody>
      </p:sp>
      <p:sp>
        <p:nvSpPr>
          <p:cNvPr id="3" name="Espace réservé du contenu 2"/>
          <p:cNvSpPr>
            <a:spLocks noGrp="1"/>
          </p:cNvSpPr>
          <p:nvPr>
            <p:ph idx="1"/>
          </p:nvPr>
        </p:nvSpPr>
        <p:spPr/>
        <p:txBody>
          <a:bodyPr/>
          <a:lstStyle/>
          <a:p>
            <a:pPr marL="64008" indent="0">
              <a:buNone/>
            </a:pPr>
            <a:r>
              <a:rPr lang="fr-BE" dirty="0" smtClean="0"/>
              <a:t>Déplacement récent à Paris (Thalys), à Cotonou (avion)</a:t>
            </a:r>
          </a:p>
          <a:p>
            <a:pPr marL="64008" indent="0">
              <a:buNone/>
            </a:pPr>
            <a:r>
              <a:rPr lang="fr-BE" dirty="0" smtClean="0"/>
              <a:t>Gare, aéroport, avion, train, métro, hôtel, Université d’Abomey </a:t>
            </a:r>
            <a:r>
              <a:rPr lang="fr-BE" dirty="0" err="1" smtClean="0"/>
              <a:t>Calavi</a:t>
            </a:r>
            <a:r>
              <a:rPr lang="fr-BE" dirty="0" smtClean="0"/>
              <a:t>, moi aussi…</a:t>
            </a:r>
            <a:endParaRPr lang="fr-BE" dirty="0"/>
          </a:p>
        </p:txBody>
      </p:sp>
    </p:spTree>
    <p:extLst>
      <p:ext uri="{BB962C8B-B14F-4D97-AF65-F5344CB8AC3E}">
        <p14:creationId xmlns:p14="http://schemas.microsoft.com/office/powerpoint/2010/main" val="12489606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Procédons par comparaison</a:t>
            </a:r>
            <a:endParaRPr lang="fr-BE" dirty="0"/>
          </a:p>
        </p:txBody>
      </p:sp>
      <p:sp>
        <p:nvSpPr>
          <p:cNvPr id="3" name="Espace réservé du contenu 2"/>
          <p:cNvSpPr>
            <a:spLocks noGrp="1"/>
          </p:cNvSpPr>
          <p:nvPr>
            <p:ph idx="1"/>
          </p:nvPr>
        </p:nvSpPr>
        <p:spPr/>
        <p:txBody>
          <a:bodyPr/>
          <a:lstStyle/>
          <a:p>
            <a:r>
              <a:rPr lang="fr-BE" dirty="0" smtClean="0"/>
              <a:t>Vos innovations technologiques</a:t>
            </a:r>
          </a:p>
          <a:p>
            <a:pPr marL="64008" indent="0">
              <a:buNone/>
            </a:pPr>
            <a:endParaRPr lang="fr-BE" dirty="0"/>
          </a:p>
        </p:txBody>
      </p:sp>
    </p:spTree>
    <p:extLst>
      <p:ext uri="{BB962C8B-B14F-4D97-AF65-F5344CB8AC3E}">
        <p14:creationId xmlns:p14="http://schemas.microsoft.com/office/powerpoint/2010/main" val="34512399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Procédons par comparaison</a:t>
            </a:r>
            <a:endParaRPr lang="fr-BE" dirty="0"/>
          </a:p>
        </p:txBody>
      </p:sp>
      <p:sp>
        <p:nvSpPr>
          <p:cNvPr id="3" name="Espace réservé du contenu 2"/>
          <p:cNvSpPr>
            <a:spLocks noGrp="1"/>
          </p:cNvSpPr>
          <p:nvPr>
            <p:ph idx="1"/>
          </p:nvPr>
        </p:nvSpPr>
        <p:spPr/>
        <p:txBody>
          <a:bodyPr/>
          <a:lstStyle/>
          <a:p>
            <a:r>
              <a:rPr lang="fr-BE" dirty="0" smtClean="0"/>
              <a:t>Mes innovations technologiques :</a:t>
            </a:r>
          </a:p>
          <a:p>
            <a:pPr lvl="1"/>
            <a:r>
              <a:rPr lang="fr-BE" dirty="0" smtClean="0"/>
              <a:t>Bic</a:t>
            </a:r>
          </a:p>
          <a:p>
            <a:pPr lvl="1"/>
            <a:r>
              <a:rPr lang="fr-BE" dirty="0" smtClean="0"/>
              <a:t>Photocopieur</a:t>
            </a:r>
          </a:p>
          <a:p>
            <a:pPr lvl="1"/>
            <a:r>
              <a:rPr lang="fr-BE" dirty="0" smtClean="0"/>
              <a:t>Classeur</a:t>
            </a:r>
          </a:p>
          <a:p>
            <a:pPr lvl="1"/>
            <a:r>
              <a:rPr lang="fr-BE" dirty="0" smtClean="0"/>
              <a:t>Fluo</a:t>
            </a:r>
          </a:p>
          <a:p>
            <a:pPr lvl="1"/>
            <a:r>
              <a:rPr lang="fr-BE" dirty="0" smtClean="0"/>
              <a:t>Pilule contraceptive</a:t>
            </a:r>
          </a:p>
          <a:p>
            <a:pPr marL="64008" indent="0">
              <a:buNone/>
            </a:pPr>
            <a:endParaRPr lang="fr-BE" dirty="0"/>
          </a:p>
        </p:txBody>
      </p:sp>
    </p:spTree>
    <p:extLst>
      <p:ext uri="{BB962C8B-B14F-4D97-AF65-F5344CB8AC3E}">
        <p14:creationId xmlns:p14="http://schemas.microsoft.com/office/powerpoint/2010/main" val="1082640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n°1</a:t>
            </a:r>
            <a:endParaRPr lang="fr-BE" dirty="0"/>
          </a:p>
        </p:txBody>
      </p:sp>
      <p:sp>
        <p:nvSpPr>
          <p:cNvPr id="3" name="Espace réservé du contenu 2"/>
          <p:cNvSpPr>
            <a:spLocks noGrp="1"/>
          </p:cNvSpPr>
          <p:nvPr>
            <p:ph idx="1"/>
          </p:nvPr>
        </p:nvSpPr>
        <p:spPr/>
        <p:txBody>
          <a:bodyPr>
            <a:normAutofit/>
          </a:bodyPr>
          <a:lstStyle/>
          <a:p>
            <a:pPr marL="64008" indent="0">
              <a:buNone/>
            </a:pPr>
            <a:r>
              <a:rPr lang="fr-BE" dirty="0" smtClean="0"/>
              <a:t>« Voilà</a:t>
            </a:r>
            <a:r>
              <a:rPr lang="fr-BE" dirty="0"/>
              <a:t>, c’est cela aussi l’éducation, apprendre à vivre sans des choses qui ne sont pas nécessaires » (Mme Duplessis, Préfète de discipline, Ecole d’enseignement technique et professionnel).</a:t>
            </a:r>
          </a:p>
          <a:p>
            <a:pPr marL="64008" indent="0">
              <a:buNone/>
            </a:pPr>
            <a:endParaRPr lang="fr-BE" dirty="0"/>
          </a:p>
        </p:txBody>
      </p:sp>
    </p:spTree>
    <p:extLst>
      <p:ext uri="{BB962C8B-B14F-4D97-AF65-F5344CB8AC3E}">
        <p14:creationId xmlns:p14="http://schemas.microsoft.com/office/powerpoint/2010/main" val="31767201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tendances lourdes</a:t>
            </a:r>
            <a:endParaRPr lang="fr-BE" dirty="0"/>
          </a:p>
        </p:txBody>
      </p:sp>
      <p:sp>
        <p:nvSpPr>
          <p:cNvPr id="3" name="Espace réservé du texte 2"/>
          <p:cNvSpPr>
            <a:spLocks noGrp="1"/>
          </p:cNvSpPr>
          <p:nvPr>
            <p:ph type="body" idx="1"/>
          </p:nvPr>
        </p:nvSpPr>
        <p:spPr>
          <a:xfrm>
            <a:off x="381000" y="1633536"/>
            <a:ext cx="6135216" cy="2286000"/>
          </a:xfrm>
        </p:spPr>
        <p:txBody>
          <a:bodyPr/>
          <a:lstStyle/>
          <a:p>
            <a:r>
              <a:rPr lang="fr-BE" dirty="0" smtClean="0"/>
              <a:t>Ce sur quoi les modernes et les conservateurs sont en désaccord</a:t>
            </a:r>
            <a:endParaRPr lang="fr-BE" dirty="0"/>
          </a:p>
        </p:txBody>
      </p:sp>
    </p:spTree>
    <p:extLst>
      <p:ext uri="{BB962C8B-B14F-4D97-AF65-F5344CB8AC3E}">
        <p14:creationId xmlns:p14="http://schemas.microsoft.com/office/powerpoint/2010/main" val="11193127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monde qui change</a:t>
            </a:r>
            <a:endParaRPr lang="fr-BE" dirty="0"/>
          </a:p>
        </p:txBody>
      </p:sp>
      <p:sp>
        <p:nvSpPr>
          <p:cNvPr id="3" name="Espace réservé du contenu 2"/>
          <p:cNvSpPr>
            <a:spLocks noGrp="1"/>
          </p:cNvSpPr>
          <p:nvPr>
            <p:ph idx="1"/>
          </p:nvPr>
        </p:nvSpPr>
        <p:spPr/>
        <p:txBody>
          <a:bodyPr/>
          <a:lstStyle/>
          <a:p>
            <a:r>
              <a:rPr lang="fr-BE" dirty="0" smtClean="0"/>
              <a:t>Depuis la seconde guerre mondiale</a:t>
            </a:r>
          </a:p>
          <a:p>
            <a:r>
              <a:rPr lang="fr-BE" dirty="0" smtClean="0"/>
              <a:t>Chute du mur de Berlin</a:t>
            </a:r>
          </a:p>
          <a:p>
            <a:r>
              <a:rPr lang="fr-BE" dirty="0" smtClean="0"/>
              <a:t>CIDE</a:t>
            </a:r>
          </a:p>
          <a:p>
            <a:r>
              <a:rPr lang="fr-BE" dirty="0" smtClean="0"/>
              <a:t>Tchernobyl</a:t>
            </a:r>
          </a:p>
          <a:p>
            <a:r>
              <a:rPr lang="fr-BE" dirty="0" smtClean="0"/>
              <a:t>Union européenne ; euro</a:t>
            </a:r>
          </a:p>
          <a:p>
            <a:r>
              <a:rPr lang="fr-BE" dirty="0" smtClean="0"/>
              <a:t>Printemps arabes</a:t>
            </a:r>
          </a:p>
          <a:p>
            <a:r>
              <a:rPr lang="fr-BE" dirty="0" smtClean="0"/>
              <a:t>Conférences sur le climat</a:t>
            </a:r>
          </a:p>
        </p:txBody>
      </p:sp>
    </p:spTree>
    <p:extLst>
      <p:ext uri="{BB962C8B-B14F-4D97-AF65-F5344CB8AC3E}">
        <p14:creationId xmlns:p14="http://schemas.microsoft.com/office/powerpoint/2010/main" val="172209777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Pourquoi ça marche si bien avec les jeunes ?</a:t>
            </a:r>
            <a:endParaRPr lang="fr-BE" dirty="0"/>
          </a:p>
        </p:txBody>
      </p:sp>
      <p:sp>
        <p:nvSpPr>
          <p:cNvPr id="3" name="Espace réservé du texte 2"/>
          <p:cNvSpPr>
            <a:spLocks noGrp="1"/>
          </p:cNvSpPr>
          <p:nvPr>
            <p:ph type="body" idx="1"/>
          </p:nvPr>
        </p:nvSpPr>
        <p:spPr/>
        <p:txBody>
          <a:bodyPr/>
          <a:lstStyle/>
          <a:p>
            <a:endParaRPr lang="fr-BE"/>
          </a:p>
        </p:txBody>
      </p:sp>
    </p:spTree>
    <p:extLst>
      <p:ext uri="{BB962C8B-B14F-4D97-AF65-F5344CB8AC3E}">
        <p14:creationId xmlns:p14="http://schemas.microsoft.com/office/powerpoint/2010/main" val="11331694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Quelques propositions</a:t>
            </a:r>
            <a:endParaRPr lang="fr-BE" dirty="0"/>
          </a:p>
        </p:txBody>
      </p:sp>
      <p:sp>
        <p:nvSpPr>
          <p:cNvPr id="3" name="Espace réservé du contenu 2"/>
          <p:cNvSpPr>
            <a:spLocks noGrp="1"/>
          </p:cNvSpPr>
          <p:nvPr>
            <p:ph idx="1"/>
          </p:nvPr>
        </p:nvSpPr>
        <p:spPr/>
        <p:txBody>
          <a:bodyPr/>
          <a:lstStyle/>
          <a:p>
            <a:r>
              <a:rPr lang="fr-BE" dirty="0" smtClean="0"/>
              <a:t>Baromètre des sociétés</a:t>
            </a:r>
          </a:p>
          <a:p>
            <a:r>
              <a:rPr lang="fr-BE" dirty="0" smtClean="0"/>
              <a:t>Intuition, inventivité, créativité, détournement</a:t>
            </a:r>
          </a:p>
          <a:p>
            <a:r>
              <a:rPr lang="fr-BE" dirty="0" smtClean="0"/>
              <a:t>Simultanéité</a:t>
            </a:r>
          </a:p>
          <a:p>
            <a:r>
              <a:rPr lang="fr-BE" dirty="0" smtClean="0"/>
              <a:t>Sociabilité</a:t>
            </a:r>
          </a:p>
          <a:p>
            <a:r>
              <a:rPr lang="fr-BE" dirty="0" smtClean="0"/>
              <a:t>Contact permanent</a:t>
            </a:r>
          </a:p>
          <a:p>
            <a:r>
              <a:rPr lang="fr-BE" dirty="0" smtClean="0"/>
              <a:t>Exister</a:t>
            </a:r>
          </a:p>
          <a:p>
            <a:r>
              <a:rPr lang="fr-BE" dirty="0" smtClean="0"/>
              <a:t>S’informer</a:t>
            </a:r>
            <a:endParaRPr lang="fr-BE" dirty="0"/>
          </a:p>
        </p:txBody>
      </p:sp>
    </p:spTree>
    <p:extLst>
      <p:ext uri="{BB962C8B-B14F-4D97-AF65-F5344CB8AC3E}">
        <p14:creationId xmlns:p14="http://schemas.microsoft.com/office/powerpoint/2010/main" val="3907377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Temps n°2</a:t>
            </a:r>
            <a:br>
              <a:rPr lang="fr-BE" dirty="0" smtClean="0"/>
            </a:br>
            <a:r>
              <a:rPr lang="fr-BE" dirty="0" smtClean="0"/>
              <a:t>Les réseaux sociaux</a:t>
            </a:r>
            <a:endParaRPr lang="fr-BE" dirty="0"/>
          </a:p>
        </p:txBody>
      </p:sp>
      <p:sp>
        <p:nvSpPr>
          <p:cNvPr id="3" name="Espace réservé du texte 2"/>
          <p:cNvSpPr>
            <a:spLocks noGrp="1"/>
          </p:cNvSpPr>
          <p:nvPr>
            <p:ph type="body" idx="1"/>
          </p:nvPr>
        </p:nvSpPr>
        <p:spPr>
          <a:xfrm>
            <a:off x="381000" y="2348880"/>
            <a:ext cx="3886200" cy="1570656"/>
          </a:xfrm>
        </p:spPr>
        <p:txBody>
          <a:bodyPr/>
          <a:lstStyle/>
          <a:p>
            <a:r>
              <a:rPr lang="fr-BE" dirty="0" smtClean="0"/>
              <a:t>Ce qu’y trouvent les jeunes</a:t>
            </a:r>
            <a:endParaRPr lang="fr-BE" dirty="0"/>
          </a:p>
        </p:txBody>
      </p:sp>
    </p:spTree>
    <p:extLst>
      <p:ext uri="{BB962C8B-B14F-4D97-AF65-F5344CB8AC3E}">
        <p14:creationId xmlns:p14="http://schemas.microsoft.com/office/powerpoint/2010/main" val="8751925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Sociabilité intense</a:t>
            </a:r>
            <a:endParaRPr lang="fr-BE" dirty="0"/>
          </a:p>
        </p:txBody>
      </p:sp>
      <p:sp>
        <p:nvSpPr>
          <p:cNvPr id="3" name="Espace réservé du contenu 2"/>
          <p:cNvSpPr>
            <a:spLocks noGrp="1"/>
          </p:cNvSpPr>
          <p:nvPr>
            <p:ph idx="1"/>
          </p:nvPr>
        </p:nvSpPr>
        <p:spPr/>
        <p:txBody>
          <a:bodyPr>
            <a:normAutofit lnSpcReduction="10000"/>
          </a:bodyPr>
          <a:lstStyle/>
          <a:p>
            <a:pPr marL="64008" indent="0">
              <a:buNone/>
            </a:pPr>
            <a:r>
              <a:rPr lang="fr-BE" dirty="0" smtClean="0"/>
              <a:t>Enquête médias belges (2016)</a:t>
            </a:r>
          </a:p>
          <a:p>
            <a:pPr marL="438912" lvl="1" indent="0">
              <a:buNone/>
            </a:pPr>
            <a:r>
              <a:rPr lang="fr-BE" dirty="0"/>
              <a:t>Distinction entre deux univers de référence au départ d’un socle commun (le réseau d’amis, de connaissances</a:t>
            </a:r>
            <a:r>
              <a:rPr lang="fr-BE" dirty="0" smtClean="0"/>
              <a:t>).</a:t>
            </a:r>
            <a:endParaRPr lang="fr-BE" dirty="0"/>
          </a:p>
          <a:p>
            <a:pPr marL="438912" lvl="1" indent="0">
              <a:buNone/>
            </a:pPr>
            <a:r>
              <a:rPr lang="fr-BE" dirty="0" smtClean="0"/>
              <a:t>Garçons </a:t>
            </a:r>
            <a:r>
              <a:rPr lang="fr-BE" dirty="0"/>
              <a:t>ouverts sur l’extérieur, plus confiants pour aborder la société, la rue </a:t>
            </a:r>
            <a:r>
              <a:rPr lang="fr-BE" dirty="0" smtClean="0"/>
              <a:t>?</a:t>
            </a:r>
          </a:p>
          <a:p>
            <a:pPr marL="438912" lvl="1" indent="0">
              <a:buNone/>
            </a:pPr>
            <a:r>
              <a:rPr lang="fr-BE" dirty="0" smtClean="0"/>
              <a:t>Filles </a:t>
            </a:r>
            <a:r>
              <a:rPr lang="fr-BE" dirty="0"/>
              <a:t>plus soucieuses de la qualité des lieux institutionnalisés (famille, école) qui semblent leur donner suffisamment de liberté </a:t>
            </a:r>
            <a:r>
              <a:rPr lang="fr-BE" dirty="0" smtClean="0"/>
              <a:t>?</a:t>
            </a:r>
          </a:p>
          <a:p>
            <a:pPr marL="438912" lvl="1" indent="0">
              <a:buNone/>
            </a:pPr>
            <a:r>
              <a:rPr lang="fr-BE" dirty="0" smtClean="0"/>
              <a:t>Les </a:t>
            </a:r>
            <a:r>
              <a:rPr lang="fr-BE" dirty="0"/>
              <a:t>institutions protégeraient-elles contre le sentiment de vulnérabilité ?</a:t>
            </a:r>
          </a:p>
          <a:p>
            <a:pPr marL="64008" indent="0">
              <a:buNone/>
            </a:pPr>
            <a:endParaRPr lang="fr-BE" dirty="0"/>
          </a:p>
        </p:txBody>
      </p:sp>
    </p:spTree>
    <p:extLst>
      <p:ext uri="{BB962C8B-B14F-4D97-AF65-F5344CB8AC3E}">
        <p14:creationId xmlns:p14="http://schemas.microsoft.com/office/powerpoint/2010/main" val="6208923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Sociabilité intense</a:t>
            </a:r>
            <a:endParaRPr lang="fr-BE" dirty="0"/>
          </a:p>
        </p:txBody>
      </p:sp>
      <p:sp>
        <p:nvSpPr>
          <p:cNvPr id="3" name="Espace réservé du contenu 2"/>
          <p:cNvSpPr>
            <a:spLocks noGrp="1"/>
          </p:cNvSpPr>
          <p:nvPr>
            <p:ph idx="1"/>
          </p:nvPr>
        </p:nvSpPr>
        <p:spPr/>
        <p:txBody>
          <a:bodyPr>
            <a:normAutofit fontScale="77500" lnSpcReduction="20000"/>
          </a:bodyPr>
          <a:lstStyle/>
          <a:p>
            <a:r>
              <a:rPr lang="fr-BE" sz="3200" dirty="0" smtClean="0"/>
              <a:t>Plus </a:t>
            </a:r>
            <a:r>
              <a:rPr lang="fr-BE" sz="3200" dirty="0"/>
              <a:t>pessimistes : moins nombreux à avoir une appréciation positive de la famille, de l’endroit où ils habitent, de leur école, du sentiment de sécurité dans les lieux publics, de l’argent dont ils disposent, de la qualité des médias, de la situation générale en Belgique, des hommes et femmes politiques en Belgique. Par contre, plutôt plus souvent satisfaits de l’autonomie et de la liberté dont ils disposent, du temps libre, de la tolérance générale dans notre société. Des jeunes en froid avec l’école, les lieux publics mais évoluant dans un groupe d’amis avec suffisamment de liberté </a:t>
            </a:r>
            <a:r>
              <a:rPr lang="fr-BE" sz="3200" dirty="0" smtClean="0"/>
              <a:t>?</a:t>
            </a:r>
            <a:endParaRPr lang="fr-BE" sz="3200" dirty="0"/>
          </a:p>
        </p:txBody>
      </p:sp>
    </p:spTree>
    <p:extLst>
      <p:ext uri="{BB962C8B-B14F-4D97-AF65-F5344CB8AC3E}">
        <p14:creationId xmlns:p14="http://schemas.microsoft.com/office/powerpoint/2010/main" val="7932598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Sociabilité intense</a:t>
            </a:r>
            <a:endParaRPr lang="fr-BE" dirty="0"/>
          </a:p>
        </p:txBody>
      </p:sp>
      <p:sp>
        <p:nvSpPr>
          <p:cNvPr id="3" name="Espace réservé du contenu 2"/>
          <p:cNvSpPr>
            <a:spLocks noGrp="1"/>
          </p:cNvSpPr>
          <p:nvPr>
            <p:ph idx="1"/>
          </p:nvPr>
        </p:nvSpPr>
        <p:spPr/>
        <p:txBody>
          <a:bodyPr>
            <a:normAutofit/>
          </a:bodyPr>
          <a:lstStyle/>
          <a:p>
            <a:r>
              <a:rPr lang="fr-BE" sz="2400" dirty="0"/>
              <a:t>Plus optimistes : les plus satisfaits dans tous les domaines ! Pour eux, tout roule ! Y compris dans leur vie affective. Ils semblent avoir suffisamment de moyens pour disposer d’un accès aux loisirs satisfaisant. Et ils se sentent plutôt bien à l’école.</a:t>
            </a:r>
          </a:p>
          <a:p>
            <a:pPr marL="64008" indent="0">
              <a:buNone/>
            </a:pPr>
            <a:endParaRPr lang="fr-BE" sz="2400" dirty="0"/>
          </a:p>
        </p:txBody>
      </p:sp>
    </p:spTree>
    <p:extLst>
      <p:ext uri="{BB962C8B-B14F-4D97-AF65-F5344CB8AC3E}">
        <p14:creationId xmlns:p14="http://schemas.microsoft.com/office/powerpoint/2010/main" val="153819069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Et l’avenir ?</a:t>
            </a:r>
            <a:endParaRPr lang="fr-BE" dirty="0"/>
          </a:p>
        </p:txBody>
      </p:sp>
      <p:sp>
        <p:nvSpPr>
          <p:cNvPr id="3" name="Espace réservé du contenu 2"/>
          <p:cNvSpPr>
            <a:spLocks noGrp="1"/>
          </p:cNvSpPr>
          <p:nvPr>
            <p:ph idx="1"/>
          </p:nvPr>
        </p:nvSpPr>
        <p:spPr/>
        <p:txBody>
          <a:bodyPr>
            <a:normAutofit fontScale="92500" lnSpcReduction="10000"/>
          </a:bodyPr>
          <a:lstStyle/>
          <a:p>
            <a:pPr marL="64008" indent="0">
              <a:buNone/>
            </a:pPr>
            <a:r>
              <a:rPr lang="fr-BE" dirty="0" smtClean="0"/>
              <a:t>Enquête médias belges (2016)</a:t>
            </a:r>
          </a:p>
          <a:p>
            <a:r>
              <a:rPr lang="fr-BE" sz="2000" dirty="0"/>
              <a:t>L’avenir sera-t-il meilleur ?</a:t>
            </a:r>
          </a:p>
          <a:p>
            <a:r>
              <a:rPr lang="fr-BE" sz="2000" dirty="0"/>
              <a:t>Identique : 26%. Amélioration : 16%. Détérioration : 43%. Mais surtout le sentiment que les choses ne vont pas fondamentalement changer : 60% se situent entre +1 et –1, et 15% sont sans opinion. Tonalité plutôt pessimiste. Plus on est jeune, moins souvent on exprime un avis. Garçons un peu plus souvent optimistes que les filles.</a:t>
            </a:r>
          </a:p>
          <a:p>
            <a:r>
              <a:rPr lang="fr-BE" sz="2000" dirty="0"/>
              <a:t>Les craintes des jeunes sont le reflet des grandes préoccupations de notre époque : l’emploi, l’argent, la sécurité. Les plus jeunes sont plus distants de ces réalités. Ils sont aussi plus nombreux (19%) à dire que rien ne les inquiète.</a:t>
            </a:r>
          </a:p>
          <a:p>
            <a:r>
              <a:rPr lang="fr-BE" sz="2000" dirty="0"/>
              <a:t>Les filles sont plus souvent préoccupées par tout, et surtout par l’argent, l’insécurité, l’environnement, l’égoïsme, la solitude, la séparation de la Belgique.</a:t>
            </a:r>
          </a:p>
        </p:txBody>
      </p:sp>
    </p:spTree>
    <p:extLst>
      <p:ext uri="{BB962C8B-B14F-4D97-AF65-F5344CB8AC3E}">
        <p14:creationId xmlns:p14="http://schemas.microsoft.com/office/powerpoint/2010/main" val="42129006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Miroir aux alouettes ?</a:t>
            </a:r>
            <a:endParaRPr lang="fr-BE" dirty="0"/>
          </a:p>
        </p:txBody>
      </p:sp>
      <p:sp>
        <p:nvSpPr>
          <p:cNvPr id="3" name="Espace réservé du contenu 2"/>
          <p:cNvSpPr>
            <a:spLocks noGrp="1"/>
          </p:cNvSpPr>
          <p:nvPr>
            <p:ph idx="1"/>
          </p:nvPr>
        </p:nvSpPr>
        <p:spPr/>
        <p:txBody>
          <a:bodyPr>
            <a:normAutofit fontScale="92500" lnSpcReduction="20000"/>
          </a:bodyPr>
          <a:lstStyle/>
          <a:p>
            <a:pPr marL="64008" indent="0">
              <a:buNone/>
            </a:pPr>
            <a:r>
              <a:rPr lang="fr-BE" dirty="0"/>
              <a:t>Claire </a:t>
            </a:r>
            <a:r>
              <a:rPr lang="fr-BE" dirty="0" err="1"/>
              <a:t>Balleys</a:t>
            </a:r>
            <a:r>
              <a:rPr lang="fr-BE" dirty="0"/>
              <a:t> : « Les dynamiques entre pairs à l’adolescence : réception médiatique et usages sociaux des TIC », Istanbul, juillet 2008.</a:t>
            </a:r>
          </a:p>
          <a:p>
            <a:pPr marL="64008" indent="0">
              <a:buNone/>
            </a:pPr>
            <a:endParaRPr lang="fr-BE" dirty="0" smtClean="0"/>
          </a:p>
          <a:p>
            <a:pPr marL="64008" indent="0">
              <a:buNone/>
            </a:pPr>
            <a:r>
              <a:rPr lang="fr-BE" dirty="0" smtClean="0"/>
              <a:t>Du </a:t>
            </a:r>
            <a:r>
              <a:rPr lang="fr-BE" dirty="0"/>
              <a:t>côté des filles…</a:t>
            </a:r>
          </a:p>
          <a:p>
            <a:r>
              <a:rPr lang="fr-BE" b="1" dirty="0"/>
              <a:t>Le blog</a:t>
            </a:r>
            <a:r>
              <a:rPr lang="fr-BE" dirty="0"/>
              <a:t> permet un affichage social des sentiments : amitié validée par le groupe des pairs (« Ah, vous êtes trop chou ensemble » ; « Longue vie à votre couple »). Les blogs participent d’une forme de contrôle social qui s’exerce sur les pairs à l’adolescence</a:t>
            </a:r>
            <a:r>
              <a:rPr lang="fr-BE" dirty="0" smtClean="0"/>
              <a:t>.</a:t>
            </a:r>
            <a:endParaRPr lang="fr-BE" dirty="0"/>
          </a:p>
        </p:txBody>
      </p:sp>
    </p:spTree>
    <p:extLst>
      <p:ext uri="{BB962C8B-B14F-4D97-AF65-F5344CB8AC3E}">
        <p14:creationId xmlns:p14="http://schemas.microsoft.com/office/powerpoint/2010/main" val="16248910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n°2</a:t>
            </a:r>
            <a:endParaRPr lang="fr-BE" dirty="0"/>
          </a:p>
        </p:txBody>
      </p:sp>
      <p:sp>
        <p:nvSpPr>
          <p:cNvPr id="3" name="Espace réservé du contenu 2"/>
          <p:cNvSpPr>
            <a:spLocks noGrp="1"/>
          </p:cNvSpPr>
          <p:nvPr>
            <p:ph idx="1"/>
          </p:nvPr>
        </p:nvSpPr>
        <p:spPr/>
        <p:txBody>
          <a:bodyPr>
            <a:normAutofit/>
          </a:bodyPr>
          <a:lstStyle/>
          <a:p>
            <a:pPr marL="64008" indent="0">
              <a:buNone/>
            </a:pPr>
            <a:endParaRPr lang="fr-BE" dirty="0"/>
          </a:p>
        </p:txBody>
      </p:sp>
    </p:spTree>
    <p:extLst>
      <p:ext uri="{BB962C8B-B14F-4D97-AF65-F5344CB8AC3E}">
        <p14:creationId xmlns:p14="http://schemas.microsoft.com/office/powerpoint/2010/main" val="15501999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Miroir aux alouettes ?</a:t>
            </a:r>
            <a:endParaRPr lang="fr-BE" dirty="0"/>
          </a:p>
        </p:txBody>
      </p:sp>
      <p:sp>
        <p:nvSpPr>
          <p:cNvPr id="3" name="Espace réservé du contenu 2"/>
          <p:cNvSpPr>
            <a:spLocks noGrp="1"/>
          </p:cNvSpPr>
          <p:nvPr>
            <p:ph idx="1"/>
          </p:nvPr>
        </p:nvSpPr>
        <p:spPr/>
        <p:txBody>
          <a:bodyPr>
            <a:normAutofit fontScale="92500" lnSpcReduction="20000"/>
          </a:bodyPr>
          <a:lstStyle/>
          <a:p>
            <a:r>
              <a:rPr lang="fr-BE" dirty="0"/>
              <a:t>Qui dit contrôle social, dit donc normes de </a:t>
            </a:r>
            <a:r>
              <a:rPr lang="fr-BE" dirty="0" smtClean="0"/>
              <a:t>référence.</a:t>
            </a:r>
          </a:p>
          <a:p>
            <a:r>
              <a:rPr lang="fr-BE" dirty="0" smtClean="0"/>
              <a:t>Quelles </a:t>
            </a:r>
            <a:r>
              <a:rPr lang="fr-BE" dirty="0"/>
              <a:t>sont alors les choses qui comptent dans les usages des blogs ? Le nombre et la qualité des commentaires reçus : pas de commentaires, c’est mauvais signe ; mais des commentaires, ce n’est pas nécessairement bon parce qu’il faut savoir faire le tri et lire entre les lignes. La réciprocité est une autre règle : un commentaire (positif) oblige celle qui le reçoit à répondre.</a:t>
            </a:r>
          </a:p>
          <a:p>
            <a:pPr marL="64008" indent="0">
              <a:buNone/>
            </a:pPr>
            <a:endParaRPr lang="fr-BE" dirty="0"/>
          </a:p>
        </p:txBody>
      </p:sp>
    </p:spTree>
    <p:extLst>
      <p:ext uri="{BB962C8B-B14F-4D97-AF65-F5344CB8AC3E}">
        <p14:creationId xmlns:p14="http://schemas.microsoft.com/office/powerpoint/2010/main" val="241183732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Miroir aux alouettes ?</a:t>
            </a:r>
            <a:endParaRPr lang="fr-BE" dirty="0"/>
          </a:p>
        </p:txBody>
      </p:sp>
      <p:sp>
        <p:nvSpPr>
          <p:cNvPr id="3" name="Espace réservé du contenu 2"/>
          <p:cNvSpPr>
            <a:spLocks noGrp="1"/>
          </p:cNvSpPr>
          <p:nvPr>
            <p:ph idx="1"/>
          </p:nvPr>
        </p:nvSpPr>
        <p:spPr/>
        <p:txBody>
          <a:bodyPr>
            <a:normAutofit fontScale="77500" lnSpcReduction="20000"/>
          </a:bodyPr>
          <a:lstStyle/>
          <a:p>
            <a:pPr marL="64008" indent="0">
              <a:buNone/>
            </a:pPr>
            <a:r>
              <a:rPr lang="fr-BE" dirty="0"/>
              <a:t>Claire </a:t>
            </a:r>
            <a:r>
              <a:rPr lang="fr-BE" dirty="0" err="1"/>
              <a:t>Balleys</a:t>
            </a:r>
            <a:r>
              <a:rPr lang="fr-BE" dirty="0"/>
              <a:t> : « « Nous les mecs », « Nous les filles » : les modes de présentation de soi sexués sur </a:t>
            </a:r>
            <a:r>
              <a:rPr lang="fr-BE" dirty="0" err="1"/>
              <a:t>Youtube</a:t>
            </a:r>
            <a:r>
              <a:rPr lang="fr-BE" dirty="0"/>
              <a:t> », Montréal, juillet 2016</a:t>
            </a:r>
            <a:r>
              <a:rPr lang="fr-BE" dirty="0" smtClean="0"/>
              <a:t>.</a:t>
            </a:r>
          </a:p>
          <a:p>
            <a:pPr marL="64008" indent="0">
              <a:buNone/>
            </a:pPr>
            <a:endParaRPr lang="fr-BE" dirty="0"/>
          </a:p>
          <a:p>
            <a:r>
              <a:rPr lang="fr-BE" sz="3200" dirty="0"/>
              <a:t>Ces pratiques de présentation de soi renvoient à trois soucis majeurs chez les adolescents : la gestion de l’intimité; une quête de reconnaissance (forme d’autonomie relationnelle, avec d’autres </a:t>
            </a:r>
            <a:r>
              <a:rPr lang="fr-BE" sz="3200" dirty="0" err="1"/>
              <a:t>autruis</a:t>
            </a:r>
            <a:r>
              <a:rPr lang="fr-BE" sz="3200" dirty="0"/>
              <a:t> significatifs que les parents : une reconnaissance au double sens d’être reconnu par autrui et de se reconnaître dans autrui) ; la socialisation au genre et à la sexualité</a:t>
            </a:r>
            <a:r>
              <a:rPr lang="fr-BE" sz="3200" dirty="0" smtClean="0"/>
              <a:t>.</a:t>
            </a:r>
          </a:p>
          <a:p>
            <a:pPr marL="64008" indent="0">
              <a:buNone/>
            </a:pPr>
            <a:endParaRPr lang="fr-BE" sz="3200" dirty="0"/>
          </a:p>
        </p:txBody>
      </p:sp>
    </p:spTree>
    <p:extLst>
      <p:ext uri="{BB962C8B-B14F-4D97-AF65-F5344CB8AC3E}">
        <p14:creationId xmlns:p14="http://schemas.microsoft.com/office/powerpoint/2010/main" val="146413248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Miroir aux alouettes ?</a:t>
            </a:r>
            <a:endParaRPr lang="fr-BE" dirty="0"/>
          </a:p>
        </p:txBody>
      </p:sp>
      <p:sp>
        <p:nvSpPr>
          <p:cNvPr id="3" name="Espace réservé du contenu 2"/>
          <p:cNvSpPr>
            <a:spLocks noGrp="1"/>
          </p:cNvSpPr>
          <p:nvPr>
            <p:ph idx="1"/>
          </p:nvPr>
        </p:nvSpPr>
        <p:spPr/>
        <p:txBody>
          <a:bodyPr>
            <a:normAutofit/>
          </a:bodyPr>
          <a:lstStyle/>
          <a:p>
            <a:r>
              <a:rPr lang="fr-BE" sz="2400" dirty="0"/>
              <a:t>Les vidéos postées sur </a:t>
            </a:r>
            <a:r>
              <a:rPr lang="fr-BE" sz="2400" dirty="0" err="1"/>
              <a:t>Youtube</a:t>
            </a:r>
            <a:r>
              <a:rPr lang="fr-BE" sz="2400" dirty="0"/>
              <a:t> s’inscrivent dans une pratique dialogique, dans une volonté d’échange. Ces vidéos sont partagées entre deux ensembles : les vidéos des gars et les vidéos des filles. Et elles semblent s’inscrire dans une volonté de généraliser : on fait appel à un groupe identitaire ; les attributs de genre et des performances de genre y occupent une place centrale.</a:t>
            </a:r>
          </a:p>
        </p:txBody>
      </p:sp>
    </p:spTree>
    <p:extLst>
      <p:ext uri="{BB962C8B-B14F-4D97-AF65-F5344CB8AC3E}">
        <p14:creationId xmlns:p14="http://schemas.microsoft.com/office/powerpoint/2010/main" val="410637247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Miroir aux alouettes ?</a:t>
            </a:r>
            <a:endParaRPr lang="fr-BE" dirty="0"/>
          </a:p>
        </p:txBody>
      </p:sp>
      <p:sp>
        <p:nvSpPr>
          <p:cNvPr id="3" name="Espace réservé du contenu 2"/>
          <p:cNvSpPr>
            <a:spLocks noGrp="1"/>
          </p:cNvSpPr>
          <p:nvPr>
            <p:ph idx="1"/>
          </p:nvPr>
        </p:nvSpPr>
        <p:spPr/>
        <p:txBody>
          <a:bodyPr>
            <a:normAutofit fontScale="92500" lnSpcReduction="10000"/>
          </a:bodyPr>
          <a:lstStyle/>
          <a:p>
            <a:r>
              <a:rPr lang="fr-BE" dirty="0" smtClean="0"/>
              <a:t>Pour les garçons, il est surtout question de parler de son intimité corporelle, de la « puberté », de sa masculinité et de montrer que l’on grandit. On pourrait même y déceler une forme d’emprunt au stand up, où la sexualité masculine est mise en scène.</a:t>
            </a:r>
          </a:p>
          <a:p>
            <a:r>
              <a:rPr lang="fr-BE" dirty="0" smtClean="0"/>
              <a:t>Du </a:t>
            </a:r>
            <a:r>
              <a:rPr lang="fr-BE" dirty="0"/>
              <a:t>côté des filles, les vidéos tournent autour des pratiques quotidiennes, elles sont centrées sur le domestique (comment on organise sa journée ; routines du matin et du soir</a:t>
            </a:r>
            <a:r>
              <a:rPr lang="fr-BE" dirty="0" smtClean="0"/>
              <a:t>).</a:t>
            </a:r>
            <a:endParaRPr lang="fr-BE" dirty="0"/>
          </a:p>
        </p:txBody>
      </p:sp>
    </p:spTree>
    <p:extLst>
      <p:ext uri="{BB962C8B-B14F-4D97-AF65-F5344CB8AC3E}">
        <p14:creationId xmlns:p14="http://schemas.microsoft.com/office/powerpoint/2010/main" val="28945113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Miroir aux alouettes ?</a:t>
            </a:r>
            <a:endParaRPr lang="fr-BE" dirty="0"/>
          </a:p>
        </p:txBody>
      </p:sp>
      <p:sp>
        <p:nvSpPr>
          <p:cNvPr id="3" name="Espace réservé du contenu 2"/>
          <p:cNvSpPr>
            <a:spLocks noGrp="1"/>
          </p:cNvSpPr>
          <p:nvPr>
            <p:ph idx="1"/>
          </p:nvPr>
        </p:nvSpPr>
        <p:spPr/>
        <p:txBody>
          <a:bodyPr>
            <a:normAutofit fontScale="85000" lnSpcReduction="20000"/>
          </a:bodyPr>
          <a:lstStyle/>
          <a:p>
            <a:pPr marL="64008" indent="0">
              <a:buNone/>
            </a:pPr>
            <a:r>
              <a:rPr lang="fr-BE" dirty="0"/>
              <a:t>Claire </a:t>
            </a:r>
            <a:r>
              <a:rPr lang="fr-BE" dirty="0" err="1"/>
              <a:t>Balleys</a:t>
            </a:r>
            <a:r>
              <a:rPr lang="fr-BE" dirty="0"/>
              <a:t> : « « Nous les mecs », « Nous les filles » : les modes de présentation de soi sexués sur </a:t>
            </a:r>
            <a:r>
              <a:rPr lang="fr-BE" dirty="0" err="1"/>
              <a:t>Youtube</a:t>
            </a:r>
            <a:r>
              <a:rPr lang="fr-BE" dirty="0"/>
              <a:t> », Montréal, juillet 2016</a:t>
            </a:r>
            <a:r>
              <a:rPr lang="fr-BE" dirty="0" smtClean="0"/>
              <a:t>.</a:t>
            </a:r>
          </a:p>
          <a:p>
            <a:pPr marL="64008" indent="0">
              <a:buNone/>
            </a:pPr>
            <a:endParaRPr lang="fr-BE" dirty="0"/>
          </a:p>
          <a:p>
            <a:r>
              <a:rPr lang="fr-BE" dirty="0"/>
              <a:t>Le désir sexuel étant considéré par les garçons et les filles comme quelque chose d’essentiellement masculin, comment s’exprime-t-il sur </a:t>
            </a:r>
            <a:r>
              <a:rPr lang="fr-BE" dirty="0" err="1"/>
              <a:t>Youtube</a:t>
            </a:r>
            <a:r>
              <a:rPr lang="fr-BE" dirty="0"/>
              <a:t> ? Le corps est mis en scène face à la caméra ; certaines parties du corps qui ne sont pas a priori sexualisées sont présentées de façon sexualisée. Un souci hygiéniste apparaît également : le corps doit être propre.</a:t>
            </a:r>
          </a:p>
        </p:txBody>
      </p:sp>
    </p:spTree>
    <p:extLst>
      <p:ext uri="{BB962C8B-B14F-4D97-AF65-F5344CB8AC3E}">
        <p14:creationId xmlns:p14="http://schemas.microsoft.com/office/powerpoint/2010/main" val="5940641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Terrain d’expérimentation</a:t>
            </a:r>
            <a:endParaRPr lang="fr-BE" dirty="0"/>
          </a:p>
        </p:txBody>
      </p:sp>
      <p:sp>
        <p:nvSpPr>
          <p:cNvPr id="3" name="Espace réservé du contenu 2"/>
          <p:cNvSpPr>
            <a:spLocks noGrp="1"/>
          </p:cNvSpPr>
          <p:nvPr>
            <p:ph idx="1"/>
          </p:nvPr>
        </p:nvSpPr>
        <p:spPr/>
        <p:txBody>
          <a:bodyPr>
            <a:normAutofit lnSpcReduction="10000"/>
          </a:bodyPr>
          <a:lstStyle/>
          <a:p>
            <a:r>
              <a:rPr lang="fr-BE" dirty="0"/>
              <a:t>Claire </a:t>
            </a:r>
            <a:r>
              <a:rPr lang="fr-BE" dirty="0" err="1" smtClean="0"/>
              <a:t>Balleys</a:t>
            </a:r>
            <a:r>
              <a:rPr lang="fr-BE" dirty="0" smtClean="0"/>
              <a:t>.</a:t>
            </a:r>
          </a:p>
          <a:p>
            <a:pPr marL="64008" indent="0">
              <a:buNone/>
            </a:pPr>
            <a:r>
              <a:rPr lang="fr-BE" dirty="0" smtClean="0"/>
              <a:t>Les </a:t>
            </a:r>
            <a:r>
              <a:rPr lang="fr-BE" dirty="0"/>
              <a:t>déclarations publiques d’amour et d’amitié qui y apparaissent sont suivies de commentaires formulés par les pairs. On y voit également apparaître des photos mettant en scène des pratiques ludiques (s’embrasser sur la bouche entre deux copines, comme si on testait certaines pratiques amoureuses que l’on aura envers les garçons).</a:t>
            </a:r>
          </a:p>
          <a:p>
            <a:endParaRPr lang="fr-BE" dirty="0"/>
          </a:p>
        </p:txBody>
      </p:sp>
    </p:spTree>
    <p:extLst>
      <p:ext uri="{BB962C8B-B14F-4D97-AF65-F5344CB8AC3E}">
        <p14:creationId xmlns:p14="http://schemas.microsoft.com/office/powerpoint/2010/main" val="396162916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Terrain d’expérimentation</a:t>
            </a:r>
            <a:endParaRPr lang="fr-BE" dirty="0"/>
          </a:p>
        </p:txBody>
      </p:sp>
      <p:sp>
        <p:nvSpPr>
          <p:cNvPr id="3" name="Espace réservé du contenu 2"/>
          <p:cNvSpPr>
            <a:spLocks noGrp="1"/>
          </p:cNvSpPr>
          <p:nvPr>
            <p:ph idx="1"/>
          </p:nvPr>
        </p:nvSpPr>
        <p:spPr/>
        <p:txBody>
          <a:bodyPr>
            <a:normAutofit fontScale="85000" lnSpcReduction="10000"/>
          </a:bodyPr>
          <a:lstStyle/>
          <a:p>
            <a:r>
              <a:rPr lang="fr-BE" dirty="0"/>
              <a:t>Claire </a:t>
            </a:r>
            <a:r>
              <a:rPr lang="fr-BE" dirty="0" err="1" smtClean="0"/>
              <a:t>Balleys</a:t>
            </a:r>
            <a:r>
              <a:rPr lang="fr-BE" dirty="0" smtClean="0"/>
              <a:t>.</a:t>
            </a:r>
          </a:p>
          <a:p>
            <a:pPr marL="64008" indent="0">
              <a:buNone/>
            </a:pPr>
            <a:r>
              <a:rPr lang="fr-BE" dirty="0"/>
              <a:t>L’amitié peut être considérée comme un terrain d’expérimentation de la relation et du sentiment amoureux : la relation d’amitié est présentée comme exclusive, a temporelle ; il y a une histoire de l’amitié comme il y a une histoire d’amour. Le registre discursif du blog est celui de la poésie romantique : montages photos, fond sonore, extraits de chanson pour décrire la relation d’amitié. Le choix des photos n’est pas laissé au hasard. La meilleure amie est appelée « moitié » et peut faire office de Pygmalion</a:t>
            </a:r>
            <a:r>
              <a:rPr lang="fr-BE" dirty="0" smtClean="0"/>
              <a:t>.</a:t>
            </a:r>
            <a:endParaRPr lang="fr-BE" dirty="0"/>
          </a:p>
        </p:txBody>
      </p:sp>
    </p:spTree>
    <p:extLst>
      <p:ext uri="{BB962C8B-B14F-4D97-AF65-F5344CB8AC3E}">
        <p14:creationId xmlns:p14="http://schemas.microsoft.com/office/powerpoint/2010/main" val="309591488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Terrain d’expérimentation</a:t>
            </a:r>
            <a:endParaRPr lang="fr-BE" dirty="0"/>
          </a:p>
        </p:txBody>
      </p:sp>
      <p:sp>
        <p:nvSpPr>
          <p:cNvPr id="3" name="Espace réservé du contenu 2"/>
          <p:cNvSpPr>
            <a:spLocks noGrp="1"/>
          </p:cNvSpPr>
          <p:nvPr>
            <p:ph idx="1"/>
          </p:nvPr>
        </p:nvSpPr>
        <p:spPr/>
        <p:txBody>
          <a:bodyPr>
            <a:normAutofit/>
          </a:bodyPr>
          <a:lstStyle/>
          <a:p>
            <a:r>
              <a:rPr lang="fr-BE" dirty="0"/>
              <a:t>Claire </a:t>
            </a:r>
            <a:r>
              <a:rPr lang="fr-BE" dirty="0" err="1" smtClean="0"/>
              <a:t>Balleys</a:t>
            </a:r>
            <a:r>
              <a:rPr lang="fr-BE" dirty="0" smtClean="0"/>
              <a:t>.</a:t>
            </a:r>
          </a:p>
          <a:p>
            <a:pPr marL="64008" indent="0">
              <a:buNone/>
            </a:pPr>
            <a:r>
              <a:rPr lang="fr-BE" dirty="0"/>
              <a:t>L’amitié peut aussi affirmer une prise d’autonomie relative vis-à-vis de l’amour maternel. Souvent, il y a comme une proximité entre la mère et la meilleure amie : « On dit vraiment tout. On fait confiance. On sait qu’elle ne va pas se moquer ». </a:t>
            </a:r>
          </a:p>
          <a:p>
            <a:endParaRPr lang="fr-BE" dirty="0"/>
          </a:p>
        </p:txBody>
      </p:sp>
    </p:spTree>
    <p:extLst>
      <p:ext uri="{BB962C8B-B14F-4D97-AF65-F5344CB8AC3E}">
        <p14:creationId xmlns:p14="http://schemas.microsoft.com/office/powerpoint/2010/main" val="36474570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Terrain d’expérimentation</a:t>
            </a:r>
            <a:endParaRPr lang="fr-BE" dirty="0"/>
          </a:p>
        </p:txBody>
      </p:sp>
      <p:sp>
        <p:nvSpPr>
          <p:cNvPr id="3" name="Espace réservé du contenu 2"/>
          <p:cNvSpPr>
            <a:spLocks noGrp="1"/>
          </p:cNvSpPr>
          <p:nvPr>
            <p:ph idx="1"/>
          </p:nvPr>
        </p:nvSpPr>
        <p:spPr/>
        <p:txBody>
          <a:bodyPr>
            <a:normAutofit fontScale="92500" lnSpcReduction="10000"/>
          </a:bodyPr>
          <a:lstStyle/>
          <a:p>
            <a:r>
              <a:rPr lang="fr-BE" dirty="0"/>
              <a:t>Claire </a:t>
            </a:r>
            <a:r>
              <a:rPr lang="fr-BE" dirty="0" err="1" smtClean="0"/>
              <a:t>Balleys</a:t>
            </a:r>
            <a:r>
              <a:rPr lang="fr-BE" dirty="0" smtClean="0"/>
              <a:t>.</a:t>
            </a:r>
          </a:p>
          <a:p>
            <a:pPr marL="64008" indent="0">
              <a:buNone/>
            </a:pPr>
            <a:r>
              <a:rPr lang="fr-BE" dirty="0"/>
              <a:t>Le blog peut être utilisé comme un instrument social de négociation : il sert à séduire, à se rapprocher de quelqu’un. Un effet de surenchère est particulièrement visible sur certains blogs : une forme de compétition peut s’installer entre des filles qui courtisent la meilleure amie. C’est une sorte de bourse de l’amitié : qui va faire la meilleure annonce ? Les liens d’amitié se font et se défont en fonction des cotes de popularité.</a:t>
            </a:r>
          </a:p>
          <a:p>
            <a:endParaRPr lang="fr-BE" dirty="0"/>
          </a:p>
        </p:txBody>
      </p:sp>
    </p:spTree>
    <p:extLst>
      <p:ext uri="{BB962C8B-B14F-4D97-AF65-F5344CB8AC3E}">
        <p14:creationId xmlns:p14="http://schemas.microsoft.com/office/powerpoint/2010/main" val="302428828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Terrain d’expérimentation</a:t>
            </a:r>
            <a:endParaRPr lang="fr-BE" dirty="0"/>
          </a:p>
        </p:txBody>
      </p:sp>
      <p:sp>
        <p:nvSpPr>
          <p:cNvPr id="3" name="Espace réservé du contenu 2"/>
          <p:cNvSpPr>
            <a:spLocks noGrp="1"/>
          </p:cNvSpPr>
          <p:nvPr>
            <p:ph idx="1"/>
          </p:nvPr>
        </p:nvSpPr>
        <p:spPr/>
        <p:txBody>
          <a:bodyPr>
            <a:normAutofit/>
          </a:bodyPr>
          <a:lstStyle/>
          <a:p>
            <a:r>
              <a:rPr lang="fr-BE" dirty="0"/>
              <a:t>Claire </a:t>
            </a:r>
            <a:r>
              <a:rPr lang="fr-BE" dirty="0" err="1" smtClean="0"/>
              <a:t>Balleys</a:t>
            </a:r>
            <a:r>
              <a:rPr lang="fr-BE" dirty="0" smtClean="0"/>
              <a:t>.</a:t>
            </a:r>
          </a:p>
          <a:p>
            <a:pPr marL="64008" indent="0">
              <a:buNone/>
            </a:pPr>
            <a:r>
              <a:rPr lang="fr-BE" dirty="0"/>
              <a:t>Les pages du blog se modifient au fur et à mesure de l’évolution des relations d’amitié : une personne remplace une autre. Dans la temporalité adolescente, il y a 6 mois, c’est il y a longtemps.</a:t>
            </a:r>
          </a:p>
          <a:p>
            <a:endParaRPr lang="fr-BE" dirty="0"/>
          </a:p>
        </p:txBody>
      </p:sp>
    </p:spTree>
    <p:extLst>
      <p:ext uri="{BB962C8B-B14F-4D97-AF65-F5344CB8AC3E}">
        <p14:creationId xmlns:p14="http://schemas.microsoft.com/office/powerpoint/2010/main" val="32932132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n°2</a:t>
            </a:r>
            <a:endParaRPr lang="fr-BE" dirty="0"/>
          </a:p>
        </p:txBody>
      </p:sp>
      <p:sp>
        <p:nvSpPr>
          <p:cNvPr id="3" name="Espace réservé du contenu 2"/>
          <p:cNvSpPr>
            <a:spLocks noGrp="1"/>
          </p:cNvSpPr>
          <p:nvPr>
            <p:ph idx="1"/>
          </p:nvPr>
        </p:nvSpPr>
        <p:spPr/>
        <p:txBody>
          <a:bodyPr>
            <a:normAutofit/>
          </a:bodyPr>
          <a:lstStyle/>
          <a:p>
            <a:pPr marL="64008" indent="0">
              <a:buNone/>
            </a:pPr>
            <a:r>
              <a:rPr lang="fr-BE" dirty="0"/>
              <a:t>Classe de 4</a:t>
            </a:r>
            <a:r>
              <a:rPr lang="fr-BE" baseline="30000" dirty="0"/>
              <a:t>e</a:t>
            </a:r>
            <a:r>
              <a:rPr lang="fr-BE" dirty="0"/>
              <a:t> année secondaire, enseignement général. Cours de français. Travail de groupe suivi d’une présentation orale devant la classe. Un sujet à choisir parmi le GSM à l’école, foot ou rugby, le cours de gym mixte. </a:t>
            </a:r>
            <a:endParaRPr lang="fr-BE" dirty="0" smtClean="0"/>
          </a:p>
          <a:p>
            <a:pPr marL="64008" indent="0">
              <a:buNone/>
            </a:pPr>
            <a:r>
              <a:rPr lang="fr-BE" dirty="0" smtClean="0"/>
              <a:t>Texte rédigé </a:t>
            </a:r>
            <a:r>
              <a:rPr lang="fr-BE" dirty="0"/>
              <a:t>par Marcel, Manuel, Ismaël et Thomas.</a:t>
            </a:r>
          </a:p>
          <a:p>
            <a:pPr marL="64008" indent="0">
              <a:buNone/>
            </a:pPr>
            <a:endParaRPr lang="fr-BE" dirty="0"/>
          </a:p>
        </p:txBody>
      </p:sp>
    </p:spTree>
    <p:extLst>
      <p:ext uri="{BB962C8B-B14F-4D97-AF65-F5344CB8AC3E}">
        <p14:creationId xmlns:p14="http://schemas.microsoft.com/office/powerpoint/2010/main" val="74288161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Lieu d’information</a:t>
            </a:r>
            <a:endParaRPr lang="fr-BE" dirty="0"/>
          </a:p>
        </p:txBody>
      </p:sp>
      <p:sp>
        <p:nvSpPr>
          <p:cNvPr id="3" name="Espace réservé du contenu 2"/>
          <p:cNvSpPr>
            <a:spLocks noGrp="1"/>
          </p:cNvSpPr>
          <p:nvPr>
            <p:ph idx="1"/>
          </p:nvPr>
        </p:nvSpPr>
        <p:spPr/>
        <p:txBody>
          <a:bodyPr/>
          <a:lstStyle/>
          <a:p>
            <a:endParaRPr lang="fr-BE"/>
          </a:p>
        </p:txBody>
      </p:sp>
    </p:spTree>
    <p:extLst>
      <p:ext uri="{BB962C8B-B14F-4D97-AF65-F5344CB8AC3E}">
        <p14:creationId xmlns:p14="http://schemas.microsoft.com/office/powerpoint/2010/main" val="26337160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Lieu d’information</a:t>
            </a:r>
            <a:endParaRPr lang="fr-BE"/>
          </a:p>
        </p:txBody>
      </p:sp>
      <p:sp>
        <p:nvSpPr>
          <p:cNvPr id="3" name="Espace réservé du contenu 2"/>
          <p:cNvSpPr>
            <a:spLocks noGrp="1"/>
          </p:cNvSpPr>
          <p:nvPr>
            <p:ph idx="1"/>
          </p:nvPr>
        </p:nvSpPr>
        <p:spPr/>
        <p:txBody>
          <a:bodyPr/>
          <a:lstStyle/>
          <a:p>
            <a:pPr marL="64008" indent="0">
              <a:buNone/>
            </a:pPr>
            <a:r>
              <a:rPr lang="fr-BE" dirty="0" smtClean="0"/>
              <a:t>Enquête Médias belges (2016)</a:t>
            </a:r>
          </a:p>
          <a:p>
            <a:pPr marL="64008" indent="0">
              <a:buNone/>
            </a:pPr>
            <a:endParaRPr lang="fr-BE" dirty="0"/>
          </a:p>
          <a:p>
            <a:pPr marL="64008" indent="0">
              <a:buNone/>
            </a:pPr>
            <a:r>
              <a:rPr lang="fr-BE" dirty="0" smtClean="0"/>
              <a:t>Utilisation de Facebook augmente avec l’âge / Plutôt masculin</a:t>
            </a:r>
          </a:p>
          <a:p>
            <a:pPr marL="64008" indent="0">
              <a:buNone/>
            </a:pPr>
            <a:endParaRPr lang="fr-BE" dirty="0"/>
          </a:p>
          <a:p>
            <a:pPr marL="64008" indent="0">
              <a:buNone/>
            </a:pPr>
            <a:r>
              <a:rPr lang="fr-BE" dirty="0" err="1" smtClean="0"/>
              <a:t>Snapchat</a:t>
            </a:r>
            <a:r>
              <a:rPr lang="fr-BE" dirty="0" smtClean="0"/>
              <a:t> et Instagram : plutôt féminin</a:t>
            </a:r>
            <a:endParaRPr lang="fr-BE" dirty="0"/>
          </a:p>
        </p:txBody>
      </p:sp>
    </p:spTree>
    <p:extLst>
      <p:ext uri="{BB962C8B-B14F-4D97-AF65-F5344CB8AC3E}">
        <p14:creationId xmlns:p14="http://schemas.microsoft.com/office/powerpoint/2010/main" val="3810236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Lieu d’information</a:t>
            </a:r>
            <a:endParaRPr lang="fr-BE"/>
          </a:p>
        </p:txBody>
      </p:sp>
      <p:sp>
        <p:nvSpPr>
          <p:cNvPr id="3" name="Espace réservé du contenu 2"/>
          <p:cNvSpPr>
            <a:spLocks noGrp="1"/>
          </p:cNvSpPr>
          <p:nvPr>
            <p:ph idx="1"/>
          </p:nvPr>
        </p:nvSpPr>
        <p:spPr/>
        <p:txBody>
          <a:bodyPr/>
          <a:lstStyle/>
          <a:p>
            <a:pPr marL="64008" indent="0">
              <a:buNone/>
            </a:pPr>
            <a:r>
              <a:rPr lang="fr-BE" dirty="0" smtClean="0"/>
              <a:t>Pour rester en contact, pour partager, être au courant,…</a:t>
            </a:r>
          </a:p>
          <a:p>
            <a:pPr marL="64008" indent="0">
              <a:buNone/>
            </a:pPr>
            <a:r>
              <a:rPr lang="fr-BE" dirty="0" smtClean="0"/>
              <a:t>Les plus âgés sont plus enclins à chercher des nouvelles et à rester en contact : </a:t>
            </a:r>
            <a:r>
              <a:rPr lang="fr-BE" dirty="0" err="1" smtClean="0"/>
              <a:t>finiront-ils</a:t>
            </a:r>
            <a:r>
              <a:rPr lang="fr-BE" dirty="0" smtClean="0"/>
              <a:t> par lire les rubriques nécrologiques sur </a:t>
            </a:r>
            <a:r>
              <a:rPr lang="fr-BE" dirty="0" err="1" smtClean="0"/>
              <a:t>enaos</a:t>
            </a:r>
            <a:r>
              <a:rPr lang="fr-BE" dirty="0" smtClean="0"/>
              <a:t> ?</a:t>
            </a:r>
          </a:p>
          <a:p>
            <a:pPr marL="64008" indent="0">
              <a:buNone/>
            </a:pPr>
            <a:r>
              <a:rPr lang="fr-BE" dirty="0" smtClean="0"/>
              <a:t>Glissement vers une utilisation plus instrumentale des réseaux sociaux et moins expressive.</a:t>
            </a:r>
            <a:endParaRPr lang="fr-BE" dirty="0"/>
          </a:p>
        </p:txBody>
      </p:sp>
    </p:spTree>
    <p:extLst>
      <p:ext uri="{BB962C8B-B14F-4D97-AF65-F5344CB8AC3E}">
        <p14:creationId xmlns:p14="http://schemas.microsoft.com/office/powerpoint/2010/main" val="386338796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On n’est pas dupe</a:t>
            </a:r>
            <a:endParaRPr lang="fr-BE" dirty="0"/>
          </a:p>
        </p:txBody>
      </p:sp>
      <p:sp>
        <p:nvSpPr>
          <p:cNvPr id="3" name="Espace réservé du contenu 2"/>
          <p:cNvSpPr>
            <a:spLocks noGrp="1"/>
          </p:cNvSpPr>
          <p:nvPr>
            <p:ph idx="1"/>
          </p:nvPr>
        </p:nvSpPr>
        <p:spPr/>
        <p:txBody>
          <a:bodyPr/>
          <a:lstStyle/>
          <a:p>
            <a:pPr marL="64008" indent="0">
              <a:buNone/>
            </a:pPr>
            <a:r>
              <a:rPr lang="fr-BE" dirty="0" smtClean="0"/>
              <a:t>Ce qu’on aime le moins :</a:t>
            </a:r>
          </a:p>
          <a:p>
            <a:r>
              <a:rPr lang="fr-BE" dirty="0" smtClean="0"/>
              <a:t>« C’est toujours la même chose »</a:t>
            </a:r>
          </a:p>
          <a:p>
            <a:r>
              <a:rPr lang="fr-BE" dirty="0" smtClean="0"/>
              <a:t>Trop d’informations inutiles</a:t>
            </a:r>
          </a:p>
          <a:p>
            <a:r>
              <a:rPr lang="fr-BE" dirty="0" smtClean="0"/>
              <a:t>Trop de critiques</a:t>
            </a:r>
          </a:p>
          <a:p>
            <a:r>
              <a:rPr lang="fr-BE" dirty="0" smtClean="0"/>
              <a:t>Les images et vidéos humiliantes, violentes ou pornographiques </a:t>
            </a:r>
            <a:r>
              <a:rPr lang="fr-BE" smtClean="0"/>
              <a:t>(surtout les filles)</a:t>
            </a:r>
            <a:endParaRPr lang="fr-BE" dirty="0"/>
          </a:p>
        </p:txBody>
      </p:sp>
    </p:spTree>
    <p:extLst>
      <p:ext uri="{BB962C8B-B14F-4D97-AF65-F5344CB8AC3E}">
        <p14:creationId xmlns:p14="http://schemas.microsoft.com/office/powerpoint/2010/main" val="10678314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Temps n°3</a:t>
            </a:r>
            <a:br>
              <a:rPr lang="fr-BE" dirty="0" smtClean="0"/>
            </a:br>
            <a:r>
              <a:rPr lang="fr-BE" dirty="0" smtClean="0"/>
              <a:t>La mise en scène</a:t>
            </a:r>
            <a:endParaRPr lang="fr-BE" dirty="0"/>
          </a:p>
        </p:txBody>
      </p:sp>
      <p:sp>
        <p:nvSpPr>
          <p:cNvPr id="3" name="Espace réservé du texte 2"/>
          <p:cNvSpPr>
            <a:spLocks noGrp="1"/>
          </p:cNvSpPr>
          <p:nvPr>
            <p:ph type="body" idx="1"/>
          </p:nvPr>
        </p:nvSpPr>
        <p:spPr>
          <a:xfrm>
            <a:off x="323528" y="2564904"/>
            <a:ext cx="3886200" cy="2286000"/>
          </a:xfrm>
        </p:spPr>
        <p:txBody>
          <a:bodyPr/>
          <a:lstStyle/>
          <a:p>
            <a:r>
              <a:rPr lang="fr-BE" dirty="0" smtClean="0"/>
              <a:t>Comment on joue avec les réseaux sociaux ?</a:t>
            </a:r>
          </a:p>
          <a:p>
            <a:r>
              <a:rPr lang="fr-BE" dirty="0" smtClean="0"/>
              <a:t>Comment « on se la joue » sur les réseaux sociaux ?</a:t>
            </a:r>
            <a:endParaRPr lang="fr-BE" dirty="0"/>
          </a:p>
        </p:txBody>
      </p:sp>
    </p:spTree>
    <p:extLst>
      <p:ext uri="{BB962C8B-B14F-4D97-AF65-F5344CB8AC3E}">
        <p14:creationId xmlns:p14="http://schemas.microsoft.com/office/powerpoint/2010/main" val="419925687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blog de Charlotte</a:t>
            </a:r>
            <a:endParaRPr lang="fr-BE" dirty="0"/>
          </a:p>
        </p:txBody>
      </p:sp>
      <p:sp>
        <p:nvSpPr>
          <p:cNvPr id="3" name="Espace réservé du contenu 2"/>
          <p:cNvSpPr>
            <a:spLocks noGrp="1"/>
          </p:cNvSpPr>
          <p:nvPr>
            <p:ph idx="1"/>
          </p:nvPr>
        </p:nvSpPr>
        <p:spPr/>
        <p:txBody>
          <a:bodyPr>
            <a:normAutofit/>
          </a:bodyPr>
          <a:lstStyle/>
          <a:p>
            <a:pPr marL="64008" indent="0">
              <a:buNone/>
            </a:pPr>
            <a:r>
              <a:rPr lang="fr-BE" dirty="0"/>
              <a:t>Des rubriques : Mes amis. Mes photos. Mes autographes. Mes </a:t>
            </a:r>
            <a:r>
              <a:rPr lang="fr-BE" dirty="0" smtClean="0"/>
              <a:t>infos.</a:t>
            </a:r>
          </a:p>
          <a:p>
            <a:pPr marL="64008" indent="0">
              <a:buNone/>
            </a:pPr>
            <a:endParaRPr lang="fr-BE" dirty="0"/>
          </a:p>
          <a:p>
            <a:pPr marL="64008" indent="0">
              <a:buNone/>
            </a:pPr>
            <a:r>
              <a:rPr lang="fr-BE" dirty="0" smtClean="0"/>
              <a:t>Du </a:t>
            </a:r>
            <a:r>
              <a:rPr lang="fr-BE" dirty="0"/>
              <a:t>texte oui, mais beaucoup d’images. Des photos d’ados. Des gros plans sur des visages, des regards adressés à l’appareil numérique et à ceux qui ouvriront la page du </a:t>
            </a:r>
            <a:r>
              <a:rPr lang="fr-BE" dirty="0" smtClean="0"/>
              <a:t>blog.</a:t>
            </a:r>
          </a:p>
          <a:p>
            <a:endParaRPr lang="fr-BE" dirty="0"/>
          </a:p>
        </p:txBody>
      </p:sp>
    </p:spTree>
    <p:extLst>
      <p:ext uri="{BB962C8B-B14F-4D97-AF65-F5344CB8AC3E}">
        <p14:creationId xmlns:p14="http://schemas.microsoft.com/office/powerpoint/2010/main" val="43374622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blog de Charlotte</a:t>
            </a:r>
            <a:endParaRPr lang="fr-BE" dirty="0"/>
          </a:p>
        </p:txBody>
      </p:sp>
      <p:sp>
        <p:nvSpPr>
          <p:cNvPr id="3" name="Espace réservé du contenu 2"/>
          <p:cNvSpPr>
            <a:spLocks noGrp="1"/>
          </p:cNvSpPr>
          <p:nvPr>
            <p:ph idx="1"/>
          </p:nvPr>
        </p:nvSpPr>
        <p:spPr/>
        <p:txBody>
          <a:bodyPr>
            <a:normAutofit/>
          </a:bodyPr>
          <a:lstStyle/>
          <a:p>
            <a:pPr marL="64008" indent="0">
              <a:buNone/>
            </a:pPr>
            <a:r>
              <a:rPr lang="fr-BE" dirty="0"/>
              <a:t>C’est à celui qui regarde de relier les vides entre les images, les bribes de textes, les autographes… pour tenter de devenir qui est celui ou celle qui fait acte de présentation. Un temps décousu. Pas de fil conducteur ? La seule trame : les dates affichées sous les textes. C’est d’abord une chronique. </a:t>
            </a:r>
          </a:p>
        </p:txBody>
      </p:sp>
    </p:spTree>
    <p:extLst>
      <p:ext uri="{BB962C8B-B14F-4D97-AF65-F5344CB8AC3E}">
        <p14:creationId xmlns:p14="http://schemas.microsoft.com/office/powerpoint/2010/main" val="202860702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blog de Charlotte</a:t>
            </a:r>
            <a:endParaRPr lang="fr-BE" dirty="0"/>
          </a:p>
        </p:txBody>
      </p:sp>
      <p:sp>
        <p:nvSpPr>
          <p:cNvPr id="3" name="Espace réservé du contenu 2"/>
          <p:cNvSpPr>
            <a:spLocks noGrp="1"/>
          </p:cNvSpPr>
          <p:nvPr>
            <p:ph idx="1"/>
          </p:nvPr>
        </p:nvSpPr>
        <p:spPr/>
        <p:txBody>
          <a:bodyPr>
            <a:normAutofit/>
          </a:bodyPr>
          <a:lstStyle/>
          <a:p>
            <a:pPr marL="64008" indent="0">
              <a:buNone/>
            </a:pPr>
            <a:r>
              <a:rPr lang="fr-BE" dirty="0"/>
              <a:t>L’histoire est à peine ébauchée. Est-on proche d’une forme poétique ? Ou de l’empreinte d’un sentiment d’éclatement et de dispersion ?</a:t>
            </a:r>
          </a:p>
        </p:txBody>
      </p:sp>
    </p:spTree>
    <p:extLst>
      <p:ext uri="{BB962C8B-B14F-4D97-AF65-F5344CB8AC3E}">
        <p14:creationId xmlns:p14="http://schemas.microsoft.com/office/powerpoint/2010/main" val="57311824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Inventer</a:t>
            </a:r>
            <a:endParaRPr lang="fr-BE" dirty="0"/>
          </a:p>
        </p:txBody>
      </p:sp>
      <p:sp>
        <p:nvSpPr>
          <p:cNvPr id="3" name="Espace réservé du contenu 2"/>
          <p:cNvSpPr>
            <a:spLocks noGrp="1"/>
          </p:cNvSpPr>
          <p:nvPr>
            <p:ph idx="1"/>
          </p:nvPr>
        </p:nvSpPr>
        <p:spPr/>
        <p:txBody>
          <a:bodyPr/>
          <a:lstStyle/>
          <a:p>
            <a:r>
              <a:rPr lang="fr-BE" dirty="0" smtClean="0"/>
              <a:t>Sortir du moule</a:t>
            </a:r>
          </a:p>
          <a:p>
            <a:r>
              <a:rPr lang="fr-BE" dirty="0" smtClean="0"/>
              <a:t>Inventer sa propre logique</a:t>
            </a:r>
          </a:p>
          <a:p>
            <a:r>
              <a:rPr lang="fr-BE" dirty="0" smtClean="0"/>
              <a:t>Toucher, émouvoir les autres</a:t>
            </a:r>
          </a:p>
          <a:p>
            <a:r>
              <a:rPr lang="fr-BE" dirty="0" smtClean="0"/>
              <a:t>Viser juste</a:t>
            </a:r>
          </a:p>
          <a:p>
            <a:r>
              <a:rPr lang="fr-BE" dirty="0" smtClean="0"/>
              <a:t>Se faire connaître</a:t>
            </a:r>
          </a:p>
          <a:p>
            <a:r>
              <a:rPr lang="fr-BE" dirty="0" smtClean="0"/>
              <a:t>Faire reconnaître une cause (commune)</a:t>
            </a:r>
            <a:endParaRPr lang="fr-BE" dirty="0"/>
          </a:p>
        </p:txBody>
      </p:sp>
    </p:spTree>
    <p:extLst>
      <p:ext uri="{BB962C8B-B14F-4D97-AF65-F5344CB8AC3E}">
        <p14:creationId xmlns:p14="http://schemas.microsoft.com/office/powerpoint/2010/main" val="3465758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n°3</a:t>
            </a:r>
            <a:endParaRPr lang="fr-BE" dirty="0"/>
          </a:p>
        </p:txBody>
      </p:sp>
      <p:sp>
        <p:nvSpPr>
          <p:cNvPr id="3" name="Espace réservé du contenu 2"/>
          <p:cNvSpPr>
            <a:spLocks noGrp="1"/>
          </p:cNvSpPr>
          <p:nvPr>
            <p:ph idx="1"/>
          </p:nvPr>
        </p:nvSpPr>
        <p:spPr/>
        <p:txBody>
          <a:bodyPr>
            <a:normAutofit/>
          </a:bodyPr>
          <a:lstStyle/>
          <a:p>
            <a:pPr marL="64008" indent="0">
              <a:buNone/>
            </a:pPr>
            <a:r>
              <a:rPr lang="fr-BE" dirty="0" smtClean="0"/>
              <a:t>« Je </a:t>
            </a:r>
            <a:r>
              <a:rPr lang="fr-BE" dirty="0"/>
              <a:t>suis très embarrassée par l’usage qui est fait de Facebook par les </a:t>
            </a:r>
            <a:r>
              <a:rPr lang="fr-BE" dirty="0" smtClean="0"/>
              <a:t>étudiants » (Mme Philippe, professeur, </a:t>
            </a:r>
            <a:r>
              <a:rPr lang="fr-BE" dirty="0" err="1" smtClean="0"/>
              <a:t>ULg</a:t>
            </a:r>
            <a:r>
              <a:rPr lang="fr-BE" dirty="0" smtClean="0"/>
              <a:t>)</a:t>
            </a:r>
            <a:endParaRPr lang="fr-BE" dirty="0"/>
          </a:p>
        </p:txBody>
      </p:sp>
    </p:spTree>
    <p:extLst>
      <p:ext uri="{BB962C8B-B14F-4D97-AF65-F5344CB8AC3E}">
        <p14:creationId xmlns:p14="http://schemas.microsoft.com/office/powerpoint/2010/main" val="1746055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n°3</a:t>
            </a:r>
            <a:endParaRPr lang="fr-BE" dirty="0"/>
          </a:p>
        </p:txBody>
      </p:sp>
      <p:sp>
        <p:nvSpPr>
          <p:cNvPr id="3" name="Espace réservé du contenu 2"/>
          <p:cNvSpPr>
            <a:spLocks noGrp="1"/>
          </p:cNvSpPr>
          <p:nvPr>
            <p:ph idx="1"/>
          </p:nvPr>
        </p:nvSpPr>
        <p:spPr/>
        <p:txBody>
          <a:bodyPr>
            <a:normAutofit/>
          </a:bodyPr>
          <a:lstStyle/>
          <a:p>
            <a:pPr marL="64008" indent="0">
              <a:buNone/>
            </a:pPr>
            <a:endParaRPr lang="fr-BE" dirty="0"/>
          </a:p>
        </p:txBody>
      </p:sp>
    </p:spTree>
    <p:extLst>
      <p:ext uri="{BB962C8B-B14F-4D97-AF65-F5344CB8AC3E}">
        <p14:creationId xmlns:p14="http://schemas.microsoft.com/office/powerpoint/2010/main" val="13302368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n°4</a:t>
            </a:r>
            <a:endParaRPr lang="fr-BE" dirty="0"/>
          </a:p>
        </p:txBody>
      </p:sp>
      <p:sp>
        <p:nvSpPr>
          <p:cNvPr id="3" name="Espace réservé du contenu 2"/>
          <p:cNvSpPr>
            <a:spLocks noGrp="1"/>
          </p:cNvSpPr>
          <p:nvPr>
            <p:ph idx="1"/>
          </p:nvPr>
        </p:nvSpPr>
        <p:spPr/>
        <p:txBody>
          <a:bodyPr>
            <a:normAutofit/>
          </a:bodyPr>
          <a:lstStyle/>
          <a:p>
            <a:pPr marL="64008" indent="0">
              <a:buNone/>
            </a:pPr>
            <a:endParaRPr lang="fr-BE" dirty="0"/>
          </a:p>
        </p:txBody>
      </p:sp>
    </p:spTree>
    <p:extLst>
      <p:ext uri="{BB962C8B-B14F-4D97-AF65-F5344CB8AC3E}">
        <p14:creationId xmlns:p14="http://schemas.microsoft.com/office/powerpoint/2010/main" val="27087371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fr-BE" dirty="0" smtClean="0"/>
              <a:t>Cas de figure n°4</a:t>
            </a:r>
            <a:endParaRPr lang="fr-BE" dirty="0"/>
          </a:p>
        </p:txBody>
      </p:sp>
      <p:sp>
        <p:nvSpPr>
          <p:cNvPr id="3" name="Espace réservé du contenu 2"/>
          <p:cNvSpPr>
            <a:spLocks noGrp="1"/>
          </p:cNvSpPr>
          <p:nvPr>
            <p:ph idx="1"/>
          </p:nvPr>
        </p:nvSpPr>
        <p:spPr/>
        <p:txBody>
          <a:bodyPr>
            <a:normAutofit/>
          </a:bodyPr>
          <a:lstStyle/>
          <a:p>
            <a:pPr marL="64008" indent="0">
              <a:buNone/>
            </a:pPr>
            <a:r>
              <a:rPr lang="fr-BE" dirty="0"/>
              <a:t>Est-ce que les parents doivent être amis de leurs enfants sur </a:t>
            </a:r>
            <a:r>
              <a:rPr lang="fr-BE" dirty="0" err="1"/>
              <a:t>facebook</a:t>
            </a:r>
            <a:r>
              <a:rPr lang="fr-BE" dirty="0"/>
              <a:t> ?</a:t>
            </a:r>
          </a:p>
          <a:p>
            <a:pPr marL="64008" indent="0">
              <a:buNone/>
            </a:pPr>
            <a:endParaRPr lang="fr-BE" dirty="0" smtClean="0"/>
          </a:p>
          <a:p>
            <a:pPr marL="64008" indent="0">
              <a:buNone/>
            </a:pPr>
            <a:r>
              <a:rPr lang="fr-BE" dirty="0" smtClean="0"/>
              <a:t>Je </a:t>
            </a:r>
            <a:r>
              <a:rPr lang="fr-BE" dirty="0"/>
              <a:t>viens d’y faire un tour, j’ai aussi pu voir ce que postaient vos enfants parce que ces </a:t>
            </a:r>
            <a:r>
              <a:rPr lang="fr-BE" dirty="0" err="1"/>
              <a:t>pinpins</a:t>
            </a:r>
            <a:r>
              <a:rPr lang="fr-BE" dirty="0"/>
              <a:t> là ne vont pas dans les paramètres de confidentialité</a:t>
            </a:r>
            <a:r>
              <a:rPr lang="fr-BE" dirty="0" smtClean="0"/>
              <a:t>.</a:t>
            </a:r>
            <a:endParaRPr lang="fr-BE" dirty="0"/>
          </a:p>
        </p:txBody>
      </p:sp>
    </p:spTree>
    <p:extLst>
      <p:ext uri="{BB962C8B-B14F-4D97-AF65-F5344CB8AC3E}">
        <p14:creationId xmlns:p14="http://schemas.microsoft.com/office/powerpoint/2010/main" val="34255288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124</TotalTime>
  <Words>987</Words>
  <Application>Microsoft Office PowerPoint</Application>
  <PresentationFormat>Affichage à l'écran (4:3)</PresentationFormat>
  <Paragraphs>248</Paragraphs>
  <Slides>58</Slides>
  <Notes>0</Notes>
  <HiddenSlides>0</HiddenSlides>
  <MMClips>0</MMClips>
  <ScaleCrop>false</ScaleCrop>
  <HeadingPairs>
    <vt:vector size="4" baseType="variant">
      <vt:variant>
        <vt:lpstr>Thème</vt:lpstr>
      </vt:variant>
      <vt:variant>
        <vt:i4>1</vt:i4>
      </vt:variant>
      <vt:variant>
        <vt:lpstr>Titres des diapositives</vt:lpstr>
      </vt:variant>
      <vt:variant>
        <vt:i4>58</vt:i4>
      </vt:variant>
    </vt:vector>
  </HeadingPairs>
  <TitlesOfParts>
    <vt:vector size="59" baseType="lpstr">
      <vt:lpstr>Verve</vt:lpstr>
      <vt:lpstr>Les (nouvelles) technologies de la communication, les jeunes et leur socialisation</vt:lpstr>
      <vt:lpstr>Cas de figure n°1</vt:lpstr>
      <vt:lpstr>Cas de figure n°1</vt:lpstr>
      <vt:lpstr>Cas de figure n°2</vt:lpstr>
      <vt:lpstr>Cas de figure n°2</vt:lpstr>
      <vt:lpstr>Cas de figure n°3</vt:lpstr>
      <vt:lpstr>Cas de figure n°3</vt:lpstr>
      <vt:lpstr>Cas de figure n°4</vt:lpstr>
      <vt:lpstr>Cas de figure n°4</vt:lpstr>
      <vt:lpstr>Cas de figure n°5</vt:lpstr>
      <vt:lpstr>Présentation PowerPoint</vt:lpstr>
      <vt:lpstr>Cas de figure n°6</vt:lpstr>
      <vt:lpstr>Cas de figure n°6</vt:lpstr>
      <vt:lpstr>Compliqué, oui.</vt:lpstr>
      <vt:lpstr>Une réflexion en trois temps</vt:lpstr>
      <vt:lpstr>Une réflexion en trois temps</vt:lpstr>
      <vt:lpstr>Une réflexion en trois temps</vt:lpstr>
      <vt:lpstr>Une réflexion en trois temps</vt:lpstr>
      <vt:lpstr>Temps n°1 Les innovations technologiques</vt:lpstr>
      <vt:lpstr>Les innovations technologiques</vt:lpstr>
      <vt:lpstr>Leur fonction</vt:lpstr>
      <vt:lpstr>Talcott Parsons</vt:lpstr>
      <vt:lpstr>Comprendre les systèmes vivants</vt:lpstr>
      <vt:lpstr>Quatre fonctions élémentaires</vt:lpstr>
      <vt:lpstr>Paradigme fonctionnel du système d’action</vt:lpstr>
      <vt:lpstr>Un schéma plus complexe</vt:lpstr>
      <vt:lpstr>Le smartphone : des constats</vt:lpstr>
      <vt:lpstr>Procédons par comparaison</vt:lpstr>
      <vt:lpstr>Procédons par comparaison</vt:lpstr>
      <vt:lpstr>Les tendances lourdes</vt:lpstr>
      <vt:lpstr>Un monde qui change</vt:lpstr>
      <vt:lpstr>Pourquoi ça marche si bien avec les jeunes ?</vt:lpstr>
      <vt:lpstr>Quelques propositions</vt:lpstr>
      <vt:lpstr>Temps n°2 Les réseaux sociaux</vt:lpstr>
      <vt:lpstr>Sociabilité intense</vt:lpstr>
      <vt:lpstr>Sociabilité intense</vt:lpstr>
      <vt:lpstr>Sociabilité intense</vt:lpstr>
      <vt:lpstr>Et l’avenir ?</vt:lpstr>
      <vt:lpstr>Miroir aux alouettes ?</vt:lpstr>
      <vt:lpstr>Miroir aux alouettes ?</vt:lpstr>
      <vt:lpstr>Miroir aux alouettes ?</vt:lpstr>
      <vt:lpstr>Miroir aux alouettes ?</vt:lpstr>
      <vt:lpstr>Miroir aux alouettes ?</vt:lpstr>
      <vt:lpstr>Miroir aux alouettes ?</vt:lpstr>
      <vt:lpstr>Terrain d’expérimentation</vt:lpstr>
      <vt:lpstr>Terrain d’expérimentation</vt:lpstr>
      <vt:lpstr>Terrain d’expérimentation</vt:lpstr>
      <vt:lpstr>Terrain d’expérimentation</vt:lpstr>
      <vt:lpstr>Terrain d’expérimentation</vt:lpstr>
      <vt:lpstr>Lieu d’information</vt:lpstr>
      <vt:lpstr>Lieu d’information</vt:lpstr>
      <vt:lpstr>Lieu d’information</vt:lpstr>
      <vt:lpstr>On n’est pas dupe</vt:lpstr>
      <vt:lpstr>Temps n°3 La mise en scène</vt:lpstr>
      <vt:lpstr>Le blog de Charlotte</vt:lpstr>
      <vt:lpstr>Le blog de Charlotte</vt:lpstr>
      <vt:lpstr>Le blog de Charlotte</vt:lpstr>
      <vt:lpstr>Inventer</vt:lpstr>
    </vt:vector>
  </TitlesOfParts>
  <Company>ULg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(nouvelles) technologies de la communication, les jeunes et leur socialisation</dc:title>
  <dc:creator>ULg</dc:creator>
  <cp:lastModifiedBy>ULg</cp:lastModifiedBy>
  <cp:revision>10</cp:revision>
  <dcterms:created xsi:type="dcterms:W3CDTF">2016-11-14T10:55:19Z</dcterms:created>
  <dcterms:modified xsi:type="dcterms:W3CDTF">2016-11-15T17:08:26Z</dcterms:modified>
</cp:coreProperties>
</file>