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88" r:id="rId7"/>
    <p:sldId id="269" r:id="rId8"/>
    <p:sldId id="271" r:id="rId9"/>
    <p:sldId id="272" r:id="rId10"/>
    <p:sldId id="273" r:id="rId11"/>
    <p:sldId id="274" r:id="rId12"/>
    <p:sldId id="275" r:id="rId13"/>
    <p:sldId id="277" r:id="rId14"/>
    <p:sldId id="276" r:id="rId15"/>
    <p:sldId id="278" r:id="rId16"/>
    <p:sldId id="261" r:id="rId17"/>
    <p:sldId id="267" r:id="rId18"/>
    <p:sldId id="280" r:id="rId19"/>
    <p:sldId id="279" r:id="rId20"/>
    <p:sldId id="281" r:id="rId21"/>
    <p:sldId id="282" r:id="rId22"/>
    <p:sldId id="283" r:id="rId23"/>
    <p:sldId id="284" r:id="rId24"/>
    <p:sldId id="262" r:id="rId25"/>
    <p:sldId id="263" r:id="rId26"/>
    <p:sldId id="264" r:id="rId27"/>
    <p:sldId id="266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81F0B1-B84B-4FFA-8F85-E44BDB5CE90F}" type="datetimeFigureOut">
              <a:rPr lang="fr-BE" smtClean="0"/>
              <a:t>09-01-18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7B2DEF-230E-4529-86B7-819F40795E03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L’introduction d’un nouveau paradigme pédagogique</a:t>
            </a:r>
            <a:br>
              <a:rPr lang="fr-BE" dirty="0" smtClean="0"/>
            </a:br>
            <a:r>
              <a:rPr lang="fr-BE" dirty="0" smtClean="0"/>
              <a:t>dans les universités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Jean-François GUILLAUME,</a:t>
            </a:r>
          </a:p>
          <a:p>
            <a:r>
              <a:rPr lang="fr-BE" dirty="0" smtClean="0"/>
              <a:t>Professeur, Faculté des Sciences Sociales,</a:t>
            </a:r>
          </a:p>
          <a:p>
            <a:r>
              <a:rPr lang="fr-BE" dirty="0" smtClean="0"/>
              <a:t>Université de Liège, Belgique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3141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révolution copernicienne…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Formation plutôt qu’enseignement</a:t>
            </a:r>
          </a:p>
          <a:p>
            <a:r>
              <a:rPr lang="fr-BE" dirty="0" smtClean="0"/>
              <a:t>L’étudiant (ou l’apprenant) plutôt que l’enseignant</a:t>
            </a:r>
          </a:p>
          <a:p>
            <a:r>
              <a:rPr lang="fr-BE" dirty="0" smtClean="0"/>
              <a:t>Les compétences plutôt que les contenus</a:t>
            </a:r>
          </a:p>
          <a:p>
            <a:r>
              <a:rPr lang="fr-BE" dirty="0" smtClean="0"/>
              <a:t>Le profil de sortie plutôt que le processus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447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nouvelles préoccupations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Concernant le programme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FR" dirty="0">
                <a:solidFill>
                  <a:srgbClr val="002654"/>
                </a:solidFill>
              </a:rPr>
              <a:t>Améliorer la </a:t>
            </a:r>
            <a:r>
              <a:rPr lang="fr-FR" b="1" dirty="0">
                <a:solidFill>
                  <a:srgbClr val="002654"/>
                </a:solidFill>
              </a:rPr>
              <a:t>lisibilité </a:t>
            </a:r>
            <a:r>
              <a:rPr lang="fr-FR" dirty="0">
                <a:solidFill>
                  <a:srgbClr val="002654"/>
                </a:solidFill>
              </a:rPr>
              <a:t>de l’offre de formation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FR" dirty="0">
                <a:solidFill>
                  <a:srgbClr val="002654"/>
                </a:solidFill>
              </a:rPr>
              <a:t>Mettre en évidence les </a:t>
            </a:r>
            <a:r>
              <a:rPr lang="fr-FR" b="1" dirty="0">
                <a:solidFill>
                  <a:srgbClr val="002654"/>
                </a:solidFill>
              </a:rPr>
              <a:t>spécificités de la formation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FR" b="1" dirty="0">
                <a:solidFill>
                  <a:srgbClr val="002654"/>
                </a:solidFill>
              </a:rPr>
              <a:t>Réfléchir </a:t>
            </a:r>
            <a:r>
              <a:rPr lang="fr-FR" dirty="0">
                <a:solidFill>
                  <a:srgbClr val="002654"/>
                </a:solidFill>
              </a:rPr>
              <a:t>le programme à partir de l’étudiant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FR" dirty="0">
                <a:solidFill>
                  <a:srgbClr val="002654"/>
                </a:solidFill>
              </a:rPr>
              <a:t>Questionner  et renforcer la </a:t>
            </a:r>
            <a:r>
              <a:rPr lang="fr-FR" b="1" dirty="0">
                <a:solidFill>
                  <a:srgbClr val="002654"/>
                </a:solidFill>
              </a:rPr>
              <a:t>pertinence de la formation </a:t>
            </a:r>
            <a:r>
              <a:rPr lang="fr-FR" dirty="0">
                <a:solidFill>
                  <a:srgbClr val="002654"/>
                </a:solidFill>
              </a:rPr>
              <a:t>en regard </a:t>
            </a:r>
            <a:r>
              <a:rPr lang="fr-BE" dirty="0">
                <a:solidFill>
                  <a:srgbClr val="002654"/>
                </a:solidFill>
              </a:rPr>
              <a:t>aux </a:t>
            </a:r>
            <a:r>
              <a:rPr lang="fr-BE" b="1" dirty="0">
                <a:solidFill>
                  <a:srgbClr val="002654"/>
                </a:solidFill>
              </a:rPr>
              <a:t>attentes et aux exigences (futures) du monde professionnel </a:t>
            </a:r>
            <a:r>
              <a:rPr lang="fr-BE" dirty="0">
                <a:solidFill>
                  <a:srgbClr val="002654"/>
                </a:solidFill>
              </a:rPr>
              <a:t>et des </a:t>
            </a:r>
            <a:r>
              <a:rPr lang="fr-BE" b="1" dirty="0">
                <a:solidFill>
                  <a:srgbClr val="002654"/>
                </a:solidFill>
              </a:rPr>
              <a:t>défis à relever de la société du 21</a:t>
            </a:r>
            <a:r>
              <a:rPr lang="fr-BE" b="1" baseline="30000" dirty="0">
                <a:solidFill>
                  <a:srgbClr val="002654"/>
                </a:solidFill>
              </a:rPr>
              <a:t>ème</a:t>
            </a:r>
            <a:r>
              <a:rPr lang="fr-BE" b="1" dirty="0">
                <a:solidFill>
                  <a:srgbClr val="002654"/>
                </a:solidFill>
              </a:rPr>
              <a:t> siècle 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494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nouvelles préoccupations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Concernant l’étudiant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FR" dirty="0">
                <a:solidFill>
                  <a:srgbClr val="002654"/>
                </a:solidFill>
              </a:rPr>
              <a:t>Faciliter le processus </a:t>
            </a:r>
            <a:r>
              <a:rPr lang="fr-FR" b="1" dirty="0">
                <a:solidFill>
                  <a:srgbClr val="002654"/>
                </a:solidFill>
              </a:rPr>
              <a:t>d’orientation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BE" b="1" dirty="0">
                <a:solidFill>
                  <a:srgbClr val="002654"/>
                </a:solidFill>
              </a:rPr>
              <a:t>Un apprentissage en profondeur et en situation</a:t>
            </a:r>
            <a:endParaRPr lang="fr-FR" b="1" dirty="0">
              <a:solidFill>
                <a:srgbClr val="002654"/>
              </a:solidFill>
            </a:endParaRPr>
          </a:p>
          <a:p>
            <a:pPr marL="708660" lvl="1" indent="-342900">
              <a:buFont typeface="Wingdings" pitchFamily="2" charset="2"/>
              <a:buChar char="Ø"/>
            </a:pPr>
            <a:r>
              <a:rPr lang="fr-FR" b="1" dirty="0">
                <a:solidFill>
                  <a:srgbClr val="002654"/>
                </a:solidFill>
              </a:rPr>
              <a:t>Donner du sens</a:t>
            </a:r>
            <a:r>
              <a:rPr lang="fr-FR" dirty="0">
                <a:solidFill>
                  <a:srgbClr val="002654"/>
                </a:solidFill>
              </a:rPr>
              <a:t> à leurs apprentissages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FR" dirty="0">
                <a:solidFill>
                  <a:srgbClr val="002654"/>
                </a:solidFill>
              </a:rPr>
              <a:t>Renforcer son </a:t>
            </a:r>
            <a:r>
              <a:rPr lang="fr-FR" b="1" dirty="0">
                <a:solidFill>
                  <a:srgbClr val="002654"/>
                </a:solidFill>
              </a:rPr>
              <a:t>implication</a:t>
            </a:r>
            <a:r>
              <a:rPr lang="fr-FR" dirty="0">
                <a:solidFill>
                  <a:srgbClr val="002654"/>
                </a:solidFill>
              </a:rPr>
              <a:t> dans son </a:t>
            </a:r>
            <a:r>
              <a:rPr lang="fr-FR" b="1" dirty="0">
                <a:solidFill>
                  <a:srgbClr val="002654"/>
                </a:solidFill>
              </a:rPr>
              <a:t>propre parcours de formation</a:t>
            </a:r>
            <a:r>
              <a:rPr lang="fr-FR" dirty="0">
                <a:solidFill>
                  <a:srgbClr val="002654"/>
                </a:solidFill>
              </a:rPr>
              <a:t> ….</a:t>
            </a:r>
            <a:r>
              <a:rPr lang="fr-FR" b="1" dirty="0">
                <a:solidFill>
                  <a:srgbClr val="002654"/>
                </a:solidFill>
              </a:rPr>
              <a:t>acteur </a:t>
            </a:r>
            <a:r>
              <a:rPr lang="fr-FR" b="1">
                <a:solidFill>
                  <a:srgbClr val="002654"/>
                </a:solidFill>
              </a:rPr>
              <a:t>de </a:t>
            </a:r>
            <a:r>
              <a:rPr lang="fr-FR" b="1" smtClean="0">
                <a:solidFill>
                  <a:srgbClr val="002654"/>
                </a:solidFill>
              </a:rPr>
              <a:t>son </a:t>
            </a:r>
            <a:r>
              <a:rPr lang="fr-FR" b="1" dirty="0">
                <a:solidFill>
                  <a:srgbClr val="002654"/>
                </a:solidFill>
              </a:rPr>
              <a:t>propre parcours de formation </a:t>
            </a:r>
            <a:r>
              <a:rPr lang="fr-FR" dirty="0">
                <a:solidFill>
                  <a:srgbClr val="002654"/>
                </a:solidFill>
              </a:rPr>
              <a:t>ayant en perspective la  </a:t>
            </a:r>
            <a:r>
              <a:rPr lang="fr-FR" b="1" dirty="0">
                <a:solidFill>
                  <a:srgbClr val="002654"/>
                </a:solidFill>
              </a:rPr>
              <a:t>construction de son  projet professionnel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707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nouvelles préoccupations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Concernant les enseignants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BE" b="1" dirty="0" smtClean="0"/>
              <a:t>Collégialité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BE" b="1" dirty="0" smtClean="0"/>
              <a:t>Collaboration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BE" dirty="0" smtClean="0"/>
              <a:t>S’accorder sur l’issue de la formation pour mieux agencer les composantes du curriculum</a:t>
            </a:r>
          </a:p>
          <a:p>
            <a:pPr marL="708660" lvl="1" indent="-342900">
              <a:buFont typeface="Wingdings" pitchFamily="2" charset="2"/>
              <a:buChar char="Ø"/>
            </a:pPr>
            <a:r>
              <a:rPr lang="fr-BE" dirty="0" smtClean="0"/>
              <a:t>Préciser les exigences, s’accorder collégialement sur les exigences fixées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NOUVELLE ORGANISATION DU TRAVAIL</a:t>
            </a:r>
            <a:endParaRPr lang="fr-BE" dirty="0" smtClean="0"/>
          </a:p>
          <a:p>
            <a:pPr marL="708660" lvl="1" indent="-342900">
              <a:buFont typeface="Wingdings" pitchFamily="2" charset="2"/>
              <a:buChar char="Ø"/>
            </a:pPr>
            <a:endParaRPr lang="fr-FR" b="1" dirty="0">
              <a:solidFill>
                <a:srgbClr val="002654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9454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nouvelle organisation du travail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Collégialité</a:t>
            </a:r>
          </a:p>
          <a:p>
            <a:r>
              <a:rPr lang="fr-BE" dirty="0" smtClean="0"/>
              <a:t>Décisions collectives</a:t>
            </a:r>
          </a:p>
          <a:p>
            <a:r>
              <a:rPr lang="fr-BE" dirty="0" smtClean="0"/>
              <a:t>Pilotage et participation : création de nouveaux organes et/ou attribution de nouvelles missions aux organes existants</a:t>
            </a:r>
          </a:p>
          <a:p>
            <a:r>
              <a:rPr lang="fr-BE" dirty="0" smtClean="0"/>
              <a:t>Gestion de projet</a:t>
            </a:r>
          </a:p>
          <a:p>
            <a:r>
              <a:rPr lang="fr-BE" dirty="0" smtClean="0"/>
              <a:t>Planification</a:t>
            </a:r>
          </a:p>
          <a:p>
            <a:r>
              <a:rPr lang="fr-BE" dirty="0" smtClean="0"/>
              <a:t>Elaboration d’indicateurs</a:t>
            </a:r>
          </a:p>
          <a:p>
            <a:r>
              <a:rPr lang="fr-BE" dirty="0" smtClean="0"/>
              <a:t>Evaluation interne et externe</a:t>
            </a:r>
          </a:p>
          <a:p>
            <a:r>
              <a:rPr lang="fr-BE" dirty="0" smtClean="0"/>
              <a:t>Qualité et performance, </a:t>
            </a:r>
            <a:r>
              <a:rPr lang="fr-BE" dirty="0" err="1" smtClean="0"/>
              <a:t>accountability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717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De nouveaux outils…</a:t>
            </a:r>
            <a:endParaRPr lang="fr-BE" dirty="0"/>
          </a:p>
        </p:txBody>
      </p:sp>
      <p:pic>
        <p:nvPicPr>
          <p:cNvPr id="4" name="Picture 4" descr="Schéma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00200"/>
            <a:ext cx="7200800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886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De nouvelles structures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Création de structures spécialisées dans les universités</a:t>
            </a:r>
          </a:p>
          <a:p>
            <a:r>
              <a:rPr lang="fr-BE" dirty="0" smtClean="0"/>
              <a:t>Qualité et mesure de la qualité</a:t>
            </a:r>
          </a:p>
        </p:txBody>
      </p:sp>
    </p:spTree>
    <p:extLst>
      <p:ext uri="{BB962C8B-B14F-4D97-AF65-F5344CB8AC3E}">
        <p14:creationId xmlns:p14="http://schemas.microsoft.com/office/powerpoint/2010/main" val="252709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nouvelle injonction : </a:t>
            </a:r>
            <a:br>
              <a:rPr lang="fr-BE" dirty="0" smtClean="0"/>
            </a:br>
            <a:r>
              <a:rPr lang="fr-BE" dirty="0" smtClean="0"/>
              <a:t>la « professionnalisation »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/>
              <a:t>Formation </a:t>
            </a:r>
            <a:r>
              <a:rPr lang="fr-BE" dirty="0" smtClean="0"/>
              <a:t>professionnelles : par exemple, la médecine</a:t>
            </a:r>
            <a:endParaRPr lang="fr-BE" dirty="0"/>
          </a:p>
          <a:p>
            <a:r>
              <a:rPr lang="fr-BE" dirty="0"/>
              <a:t>Formations </a:t>
            </a:r>
            <a:r>
              <a:rPr lang="fr-BE" dirty="0" err="1" smtClean="0"/>
              <a:t>professionnalisantes</a:t>
            </a:r>
            <a:r>
              <a:rPr lang="fr-BE" dirty="0" smtClean="0"/>
              <a:t> : par exemple, les travailleurs sociaux, l’hôtellerie et le tourisme, les énergies renouvelables,…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367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nouvelle injonction : </a:t>
            </a:r>
            <a:br>
              <a:rPr lang="fr-BE" dirty="0" smtClean="0"/>
            </a:br>
            <a:r>
              <a:rPr lang="fr-BE" dirty="0" smtClean="0"/>
              <a:t>la « professionnalisation »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Effectifs restreints</a:t>
            </a:r>
            <a:endParaRPr lang="fr-BE" dirty="0"/>
          </a:p>
          <a:p>
            <a:r>
              <a:rPr lang="fr-BE" dirty="0"/>
              <a:t>Formations payantes</a:t>
            </a:r>
          </a:p>
          <a:p>
            <a:r>
              <a:rPr lang="fr-BE" dirty="0"/>
              <a:t>Connexion(s) avec l’environnement professionnel</a:t>
            </a:r>
          </a:p>
          <a:p>
            <a:r>
              <a:rPr lang="fr-BE" dirty="0"/>
              <a:t>Périmètre de l’environnement professionnel +/- large (poids de la fonction publique)</a:t>
            </a:r>
          </a:p>
        </p:txBody>
      </p:sp>
    </p:spTree>
    <p:extLst>
      <p:ext uri="{BB962C8B-B14F-4D97-AF65-F5344CB8AC3E}">
        <p14:creationId xmlns:p14="http://schemas.microsoft.com/office/powerpoint/2010/main" val="3245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4 orientations pour les formations universitaires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r-BE" b="1" dirty="0" smtClean="0">
                <a:solidFill>
                  <a:schemeClr val="accent1"/>
                </a:solidFill>
              </a:rPr>
              <a:t>Elévation morale et/ou intellectuelle :</a:t>
            </a:r>
            <a:endParaRPr lang="fr-BE" dirty="0"/>
          </a:p>
          <a:p>
            <a:pPr marL="365760" lvl="1" indent="0">
              <a:buNone/>
            </a:pPr>
            <a:r>
              <a:rPr lang="fr-BE" dirty="0" smtClean="0"/>
              <a:t>Une initiation à un domaine de connaissances, sans connexion avec le monde du travail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La question de la responsabilité de l’Université dans l’entrée en emploi ne se pose pas.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3082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D’où je parle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Des responsabilités au sein de mon institution dans la mise en œuvre des programmes LMD et des dispositifs d’évaluation interne/externe de ces programmes</a:t>
            </a:r>
          </a:p>
          <a:p>
            <a:r>
              <a:rPr lang="fr-BE" dirty="0" smtClean="0"/>
              <a:t>Des </a:t>
            </a:r>
            <a:r>
              <a:rPr lang="fr-BE" dirty="0"/>
              <a:t>expériences de coopération universitaire menées en partenariat avec l’Université de Ouagadougou (Burkina Faso), l’Université Mohamed Premier d’Oujda (Maroc) et l’Université d’Abomey </a:t>
            </a:r>
            <a:r>
              <a:rPr lang="fr-BE" dirty="0" err="1"/>
              <a:t>Calavi</a:t>
            </a:r>
            <a:r>
              <a:rPr lang="fr-BE" dirty="0"/>
              <a:t> (Bénin).</a:t>
            </a:r>
          </a:p>
        </p:txBody>
      </p:sp>
    </p:spTree>
    <p:extLst>
      <p:ext uri="{BB962C8B-B14F-4D97-AF65-F5344CB8AC3E}">
        <p14:creationId xmlns:p14="http://schemas.microsoft.com/office/powerpoint/2010/main" val="175173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4 orientations pour les formations universitaires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fr-BE" b="1" dirty="0" smtClean="0">
                <a:solidFill>
                  <a:schemeClr val="accent1"/>
                </a:solidFill>
              </a:rPr>
              <a:t>Formations généralistes</a:t>
            </a:r>
          </a:p>
          <a:p>
            <a:pPr marL="365760" lvl="1" indent="0">
              <a:buNone/>
            </a:pPr>
            <a:r>
              <a:rPr lang="fr-BE" dirty="0" smtClean="0"/>
              <a:t>Doter les diplômés d’un patrimoine à visée universelle ; préserver l’autonomie de la formation universitaire des attentes du monde professionnel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Université consacre la maîtrise d’aptitudes générales, de « compétences » générales liées à la maîtrise d’un capital culturel, à l’esprit critique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Référence au modèle de l’enseignant-chercheur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5097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4 orientations pour les formations universitaires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fr-BE" b="1" dirty="0" smtClean="0">
                <a:solidFill>
                  <a:schemeClr val="accent1"/>
                </a:solidFill>
              </a:rPr>
              <a:t>Formations professionnelles</a:t>
            </a:r>
          </a:p>
          <a:p>
            <a:pPr marL="365760" lvl="1" indent="0">
              <a:buNone/>
            </a:pPr>
            <a:r>
              <a:rPr lang="fr-BE" dirty="0" smtClean="0"/>
              <a:t>Apprentissage et expérimentation en situation réelle ; intégration dans une communauté de pratiques professionnelles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Forte connexion entre le titre et la fonction : sans ce titre universitaire, impossible d’exercer la fonction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Code éthique, déontologie : la responsabilité du formateur est encadrée par des principes réglementaires et/ou légaux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874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4 orientations pour les formations universitaires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fr-BE" b="1" dirty="0" smtClean="0">
                <a:solidFill>
                  <a:schemeClr val="accent1"/>
                </a:solidFill>
              </a:rPr>
              <a:t>Formations </a:t>
            </a:r>
            <a:r>
              <a:rPr lang="fr-BE" b="1" dirty="0" err="1" smtClean="0">
                <a:solidFill>
                  <a:schemeClr val="accent1"/>
                </a:solidFill>
              </a:rPr>
              <a:t>professionnalisantes</a:t>
            </a:r>
            <a:endParaRPr lang="fr-BE" b="1" dirty="0" smtClean="0">
              <a:solidFill>
                <a:schemeClr val="accent1"/>
              </a:solidFill>
            </a:endParaRPr>
          </a:p>
          <a:p>
            <a:pPr marL="365760" lvl="1" indent="0">
              <a:buNone/>
            </a:pPr>
            <a:r>
              <a:rPr lang="fr-BE" dirty="0" smtClean="0"/>
              <a:t>Pression exercée sur les formations généralistes.</a:t>
            </a:r>
          </a:p>
          <a:p>
            <a:pPr marL="365760" lvl="1" indent="0">
              <a:buNone/>
            </a:pPr>
            <a:r>
              <a:rPr lang="fr-BE" dirty="0" smtClean="0"/>
              <a:t>Une forme de « conversion disciplinaire » : des étudiants en biologie pourraient devenir techniciens de la qualité dans les industries agroalimentaires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Travail fastidieux d’inventaire des fonctions auxquelles la formation universitaire prépare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Mixte d’enseignements et d’apprentissages pratiques</a:t>
            </a:r>
          </a:p>
          <a:p>
            <a:pPr marL="365760" lvl="1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Responsabilité de la formation partagée entre universitaires et professionnels (stages)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545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Quelles différences…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Entre les formations professionnelles et les formations </a:t>
            </a:r>
            <a:r>
              <a:rPr lang="fr-BE" dirty="0" err="1" smtClean="0"/>
              <a:t>professionnalisantes</a:t>
            </a:r>
            <a:r>
              <a:rPr lang="fr-BE" dirty="0" smtClean="0"/>
              <a:t> ?</a:t>
            </a:r>
          </a:p>
          <a:p>
            <a:endParaRPr lang="fr-BE" dirty="0"/>
          </a:p>
          <a:p>
            <a:pPr marL="365760" lvl="1" indent="0">
              <a:buNone/>
            </a:pPr>
            <a:r>
              <a:rPr lang="fr-BE" dirty="0" smtClean="0"/>
              <a:t>Statut, portée et précision du référentiel des compétences attendues en fin de formation :</a:t>
            </a:r>
          </a:p>
          <a:p>
            <a:pPr lvl="1"/>
            <a:r>
              <a:rPr lang="fr-BE" dirty="0" smtClean="0"/>
              <a:t>Formations professionnelles : référentiel codifié et approuvé par les représentants du monde professionnel ; référentiel contraignant et précis.</a:t>
            </a:r>
          </a:p>
          <a:p>
            <a:pPr lvl="1"/>
            <a:r>
              <a:rPr lang="fr-BE" dirty="0" smtClean="0"/>
              <a:t>Formations </a:t>
            </a:r>
            <a:r>
              <a:rPr lang="fr-BE" dirty="0" err="1" smtClean="0"/>
              <a:t>professionnalisantes</a:t>
            </a:r>
            <a:r>
              <a:rPr lang="fr-BE" dirty="0" smtClean="0"/>
              <a:t> : repères moins nettement définis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79928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Problèmes, difficultés et autres aspérités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Nouvelle architecture de l’enseignement supérieur</a:t>
            </a:r>
          </a:p>
          <a:p>
            <a:r>
              <a:rPr lang="fr-BE" dirty="0" smtClean="0"/>
              <a:t>Inégalités sociales</a:t>
            </a:r>
          </a:p>
          <a:p>
            <a:r>
              <a:rPr lang="fr-BE" dirty="0" smtClean="0"/>
              <a:t>Démocratisation et </a:t>
            </a:r>
            <a:r>
              <a:rPr lang="fr-BE" smtClean="0"/>
              <a:t>limites d’accès</a:t>
            </a:r>
            <a:endParaRPr lang="fr-BE" dirty="0" smtClean="0"/>
          </a:p>
          <a:p>
            <a:r>
              <a:rPr lang="fr-BE" dirty="0" smtClean="0"/>
              <a:t>Disparités internes </a:t>
            </a:r>
          </a:p>
          <a:p>
            <a:r>
              <a:rPr lang="fr-BE" dirty="0" smtClean="0"/>
              <a:t>Coexistence et antagonisme de deux logiques de formation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421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Faire son deuil</a:t>
            </a:r>
            <a:br>
              <a:rPr lang="fr-BE" dirty="0" smtClean="0"/>
            </a:br>
            <a:r>
              <a:rPr lang="fr-BE" dirty="0" smtClean="0"/>
              <a:t>de l’Université </a:t>
            </a:r>
            <a:r>
              <a:rPr lang="fr-BE" dirty="0" err="1" smtClean="0"/>
              <a:t>humboldtienne</a:t>
            </a:r>
            <a:r>
              <a:rPr lang="fr-BE" dirty="0" smtClean="0"/>
              <a:t>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Lieu privilégié de la formation intellectuelle</a:t>
            </a:r>
          </a:p>
          <a:p>
            <a:r>
              <a:rPr lang="fr-BE" dirty="0" smtClean="0"/>
              <a:t>Autonomie dans la conception des enseignements</a:t>
            </a:r>
          </a:p>
          <a:p>
            <a:r>
              <a:rPr lang="fr-BE" dirty="0" err="1" smtClean="0"/>
              <a:t>Universitas</a:t>
            </a:r>
            <a:r>
              <a:rPr lang="fr-BE" dirty="0" smtClean="0"/>
              <a:t> </a:t>
            </a:r>
            <a:r>
              <a:rPr lang="fr-BE" dirty="0" err="1" smtClean="0"/>
              <a:t>scientiarum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6545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Problèmes, difficultés et autres aspérités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Aptitudes professionnelles essentielles et choses accessoires</a:t>
            </a:r>
          </a:p>
          <a:p>
            <a:r>
              <a:rPr lang="fr-BE" dirty="0" smtClean="0"/>
              <a:t>Modèle du « praticien réflexif »</a:t>
            </a:r>
          </a:p>
          <a:p>
            <a:r>
              <a:rPr lang="fr-BE" dirty="0" smtClean="0"/>
              <a:t>Approche des savoirs fondamentaux</a:t>
            </a:r>
          </a:p>
          <a:p>
            <a:r>
              <a:rPr lang="fr-BE" dirty="0" smtClean="0"/>
              <a:t>Modalités d’évaluation : fautes et erreurs</a:t>
            </a:r>
          </a:p>
          <a:p>
            <a:r>
              <a:rPr lang="fr-BE" dirty="0" smtClean="0"/>
              <a:t>Supports de cours</a:t>
            </a:r>
          </a:p>
          <a:p>
            <a:r>
              <a:rPr lang="fr-BE" dirty="0" smtClean="0"/>
              <a:t>Cours magistraux </a:t>
            </a:r>
            <a:r>
              <a:rPr lang="fr-BE" dirty="0" smtClean="0">
                <a:sym typeface="Wingdings" panose="05000000000000000000" pitchFamily="2" charset="2"/>
              </a:rPr>
              <a:t> travaux pratiques</a:t>
            </a:r>
          </a:p>
          <a:p>
            <a:r>
              <a:rPr lang="fr-BE" dirty="0" smtClean="0">
                <a:sym typeface="Wingdings" panose="05000000000000000000" pitchFamily="2" charset="2"/>
              </a:rPr>
              <a:t>Nouveau staff pédagogique</a:t>
            </a:r>
          </a:p>
          <a:p>
            <a:r>
              <a:rPr lang="fr-BE" dirty="0" smtClean="0">
                <a:sym typeface="Wingdings" panose="05000000000000000000" pitchFamily="2" charset="2"/>
              </a:rPr>
              <a:t>Stages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7627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 nouveau modèle universitaire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Risques :</a:t>
            </a:r>
          </a:p>
          <a:p>
            <a:pPr lvl="1"/>
            <a:r>
              <a:rPr lang="fr-BE" dirty="0" smtClean="0"/>
              <a:t>Excès pédagogique </a:t>
            </a:r>
          </a:p>
          <a:p>
            <a:pPr lvl="1"/>
            <a:r>
              <a:rPr lang="fr-BE" dirty="0" smtClean="0"/>
              <a:t>Uniformisation</a:t>
            </a:r>
          </a:p>
          <a:p>
            <a:pPr lvl="1"/>
            <a:r>
              <a:rPr lang="fr-BE" dirty="0" smtClean="0"/>
              <a:t>Sous-traitance : « Venez, la pratique s’occupera de vous »</a:t>
            </a:r>
          </a:p>
          <a:p>
            <a:pPr lvl="1"/>
            <a:r>
              <a:rPr lang="fr-BE" sz="1600" dirty="0" smtClean="0"/>
              <a:t>Professionnel </a:t>
            </a:r>
            <a:r>
              <a:rPr lang="fr-BE" sz="1600" dirty="0" smtClean="0">
                <a:sym typeface="Wingdings" panose="05000000000000000000" pitchFamily="2" charset="2"/>
              </a:rPr>
              <a:t> Professionnalisation / Travail  Employabilité</a:t>
            </a:r>
            <a:endParaRPr lang="fr-BE" sz="1600" dirty="0" smtClean="0"/>
          </a:p>
          <a:p>
            <a:r>
              <a:rPr lang="fr-BE" dirty="0" smtClean="0"/>
              <a:t>Vertus :</a:t>
            </a:r>
          </a:p>
          <a:p>
            <a:pPr lvl="1"/>
            <a:r>
              <a:rPr lang="fr-BE" dirty="0"/>
              <a:t>Q</a:t>
            </a:r>
            <a:r>
              <a:rPr lang="fr-BE" dirty="0" smtClean="0"/>
              <a:t>uelle place et quelle finalité pour les filières « classiques » ?</a:t>
            </a:r>
          </a:p>
          <a:p>
            <a:pPr lvl="1"/>
            <a:r>
              <a:rPr lang="fr-BE" dirty="0" smtClean="0"/>
              <a:t>Imaginer un modèle spécifique</a:t>
            </a:r>
          </a:p>
          <a:p>
            <a:pPr lvl="1"/>
            <a:r>
              <a:rPr lang="fr-BE" dirty="0" smtClean="0"/>
              <a:t>Préserver la visée épistémologique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4047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 « praticien réflexif »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Daniel </a:t>
            </a:r>
            <a:r>
              <a:rPr lang="fr-BE" dirty="0" err="1" smtClean="0"/>
              <a:t>Schön</a:t>
            </a:r>
            <a:r>
              <a:rPr lang="fr-BE" dirty="0" smtClean="0"/>
              <a:t>, 1994, </a:t>
            </a:r>
            <a:r>
              <a:rPr lang="fr-BE" i="1" dirty="0" smtClean="0"/>
              <a:t>Le praticien réflexif. A la recherche du savoir caché dans l’agir professionnel</a:t>
            </a:r>
            <a:r>
              <a:rPr lang="fr-BE" dirty="0" smtClean="0"/>
              <a:t>, Montréal, Les Editions Logiques, Collection Formation des maîtres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02435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 « praticien réflexif »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Mettre l’erreur au centre de l’apprentissage</a:t>
            </a:r>
          </a:p>
          <a:p>
            <a:r>
              <a:rPr lang="fr-BE" dirty="0" smtClean="0"/>
              <a:t>Exploiter collectivement les erreurs individuelles</a:t>
            </a:r>
          </a:p>
          <a:p>
            <a:endParaRPr lang="fr-BE" dirty="0"/>
          </a:p>
          <a:p>
            <a:pPr marL="0" indent="0">
              <a:buNone/>
            </a:pPr>
            <a:r>
              <a:rPr lang="fr-BE" i="1" dirty="0" smtClean="0"/>
              <a:t>Gaston Bachelard (1938, La formation de l’esprit scientifique, Paris, </a:t>
            </a:r>
            <a:r>
              <a:rPr lang="fr-BE" i="1" dirty="0" err="1" smtClean="0"/>
              <a:t>Vrin</a:t>
            </a:r>
            <a:r>
              <a:rPr lang="fr-BE" i="1" dirty="0" smtClean="0"/>
              <a:t>) :</a:t>
            </a:r>
          </a:p>
          <a:p>
            <a:pPr marL="0" indent="0">
              <a:buNone/>
            </a:pPr>
            <a:r>
              <a:rPr lang="fr-BE" dirty="0" smtClean="0"/>
              <a:t>« Avouons donc nos sottises pour que notre frère y reconnaisse les siennes et réclamons de lui et l’aveu et le service réciproques »</a:t>
            </a:r>
          </a:p>
          <a:p>
            <a:endParaRPr lang="fr-BE" dirty="0"/>
          </a:p>
          <a:p>
            <a:r>
              <a:rPr lang="fr-BE" dirty="0" smtClean="0"/>
              <a:t>Confronter les futurs praticiens à des problèmes authentiques ou vraisemblables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73522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réforme LMD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2004 : mise en œuvre de la réforme à l’Université de Liège</a:t>
            </a:r>
          </a:p>
          <a:p>
            <a:r>
              <a:rPr lang="fr-BE" dirty="0" smtClean="0"/>
              <a:t>Mobilité des étudiants</a:t>
            </a:r>
          </a:p>
          <a:p>
            <a:r>
              <a:rPr lang="fr-BE" dirty="0" smtClean="0"/>
              <a:t>Révolution copernicienne en germe…</a:t>
            </a:r>
          </a:p>
          <a:p>
            <a:r>
              <a:rPr lang="fr-BE" dirty="0"/>
              <a:t>Engagements pédagogiques, plans de cours</a:t>
            </a:r>
          </a:p>
          <a:p>
            <a:r>
              <a:rPr lang="fr-BE" dirty="0" smtClean="0"/>
              <a:t>Crédits ou ECTS</a:t>
            </a:r>
          </a:p>
          <a:p>
            <a:r>
              <a:rPr lang="fr-BE" dirty="0" smtClean="0"/>
              <a:t>Travailler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806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Quelques exemples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La maison que tu m’as achetée va me tomber sur la tête !</a:t>
            </a:r>
          </a:p>
          <a:p>
            <a:r>
              <a:rPr lang="fr-BE" dirty="0"/>
              <a:t>Analyse d’eaux suspectes</a:t>
            </a:r>
          </a:p>
          <a:p>
            <a:r>
              <a:rPr lang="fr-BE" dirty="0"/>
              <a:t>Conflit éolien à </a:t>
            </a:r>
            <a:r>
              <a:rPr lang="fr-BE" smtClean="0"/>
              <a:t>Venfort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264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nouvelles injonctions pédagogiques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Approche par compétences (2007 à </a:t>
            </a:r>
            <a:r>
              <a:rPr lang="fr-BE" dirty="0" err="1" smtClean="0"/>
              <a:t>l’ULg</a:t>
            </a:r>
            <a:r>
              <a:rPr lang="fr-BE" dirty="0" smtClean="0"/>
              <a:t>)</a:t>
            </a:r>
          </a:p>
          <a:p>
            <a:r>
              <a:rPr lang="fr-BE" dirty="0" smtClean="0"/>
              <a:t>Learning </a:t>
            </a:r>
            <a:r>
              <a:rPr lang="fr-BE" dirty="0" err="1" smtClean="0"/>
              <a:t>outcomes</a:t>
            </a:r>
            <a:r>
              <a:rPr lang="fr-BE" dirty="0" smtClean="0"/>
              <a:t>, résultats attendus (2011 à </a:t>
            </a:r>
            <a:r>
              <a:rPr lang="fr-BE" dirty="0" err="1" smtClean="0"/>
              <a:t>l’ULg</a:t>
            </a:r>
            <a:r>
              <a:rPr lang="fr-BE" dirty="0" smtClean="0"/>
              <a:t>)</a:t>
            </a:r>
          </a:p>
          <a:p>
            <a:r>
              <a:rPr lang="fr-BE" dirty="0" smtClean="0"/>
              <a:t>Référentiels de compétences</a:t>
            </a:r>
          </a:p>
          <a:p>
            <a:r>
              <a:rPr lang="fr-BE" dirty="0" smtClean="0"/>
              <a:t>Pédagogie active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3075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nouvelles injonctions pédagogiques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fr-BE" dirty="0"/>
          </a:p>
          <a:p>
            <a:pPr>
              <a:buFont typeface="Wingdings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INGENIERIE PEDAGOGIQUE</a:t>
            </a:r>
          </a:p>
          <a:p>
            <a:pPr>
              <a:buFont typeface="Wingdings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CONTRACTUALISATION</a:t>
            </a:r>
          </a:p>
          <a:p>
            <a:pPr>
              <a:buFont typeface="Wingdings"/>
              <a:buChar char="è"/>
            </a:pPr>
            <a:r>
              <a:rPr lang="fr-BE" dirty="0" smtClean="0">
                <a:sym typeface="Wingdings" panose="05000000000000000000" pitchFamily="2" charset="2"/>
              </a:rPr>
              <a:t>DROITS ET DEVOIRS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4531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notion de compétence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/>
              <a:t>La </a:t>
            </a:r>
            <a:r>
              <a:rPr lang="fr-BE" b="1" dirty="0"/>
              <a:t>compétence</a:t>
            </a:r>
            <a:r>
              <a:rPr lang="fr-BE" dirty="0"/>
              <a:t> est un </a:t>
            </a:r>
            <a:r>
              <a:rPr lang="fr-BE" u="sng" dirty="0"/>
              <a:t>savoir agir complexe et réfléchi</a:t>
            </a:r>
            <a:r>
              <a:rPr lang="fr-BE" dirty="0"/>
              <a:t> qui consiste, </a:t>
            </a:r>
            <a:r>
              <a:rPr lang="fr-BE" u="sng" dirty="0"/>
              <a:t>en situation</a:t>
            </a:r>
            <a:r>
              <a:rPr lang="fr-BE" dirty="0"/>
              <a:t>, à</a:t>
            </a:r>
            <a:r>
              <a:rPr lang="fr-BE" u="sng" dirty="0"/>
              <a:t> mobiliser</a:t>
            </a:r>
            <a:r>
              <a:rPr lang="fr-BE" dirty="0"/>
              <a:t> et </a:t>
            </a:r>
            <a:r>
              <a:rPr lang="fr-BE" u="sng" dirty="0"/>
              <a:t>combiner</a:t>
            </a:r>
            <a:r>
              <a:rPr lang="fr-BE" dirty="0"/>
              <a:t> de </a:t>
            </a:r>
            <a:r>
              <a:rPr lang="fr-BE" u="sng" dirty="0"/>
              <a:t>manière efficace</a:t>
            </a:r>
            <a:r>
              <a:rPr lang="fr-BE" dirty="0"/>
              <a:t> les </a:t>
            </a:r>
            <a:r>
              <a:rPr lang="fr-BE" u="sng" dirty="0"/>
              <a:t>ressources internes</a:t>
            </a:r>
            <a:r>
              <a:rPr lang="fr-BE" dirty="0"/>
              <a:t> (savoirs, savoir-faire, savoir-être, capacités) et </a:t>
            </a:r>
            <a:r>
              <a:rPr lang="fr-BE" u="sng" dirty="0"/>
              <a:t>externes</a:t>
            </a:r>
            <a:r>
              <a:rPr lang="fr-BE" dirty="0"/>
              <a:t> nécessaires pour traiter </a:t>
            </a:r>
            <a:r>
              <a:rPr lang="fr-BE" u="sng" dirty="0"/>
              <a:t>avec pertinence la situation-problème</a:t>
            </a:r>
            <a:r>
              <a:rPr lang="fr-B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6629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L’approche par compétences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906462" lvl="0" indent="-457200" eaLnBrk="0" hangingPunct="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fr-BE" sz="2000" dirty="0" smtClean="0"/>
              <a:t>Approche </a:t>
            </a:r>
            <a:r>
              <a:rPr lang="fr-BE" sz="2000" dirty="0"/>
              <a:t>(processus , méthodologie) centrée sur l’étudiant, sur ses compétences en situation … en regard des attentes du « monde actuel et futur »</a:t>
            </a:r>
          </a:p>
          <a:p>
            <a:pPr marL="906462" lvl="0" indent="-457200" eaLnBrk="0" hangingPunct="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fr-BE" sz="2000" dirty="0"/>
              <a:t>Selon une approche programme </a:t>
            </a:r>
            <a:r>
              <a:rPr lang="fr-BE" sz="2000" dirty="0" smtClean="0">
                <a:sym typeface="Wingdings" panose="05000000000000000000" pitchFamily="2" charset="2"/>
              </a:rPr>
              <a:t></a:t>
            </a:r>
            <a:r>
              <a:rPr lang="fr-BE" sz="2000" dirty="0" smtClean="0"/>
              <a:t> </a:t>
            </a:r>
            <a:r>
              <a:rPr lang="fr-BE" sz="2000" dirty="0"/>
              <a:t>approche </a:t>
            </a:r>
            <a:r>
              <a:rPr lang="fr-BE" sz="2000" dirty="0" smtClean="0"/>
              <a:t>cours</a:t>
            </a:r>
            <a:endParaRPr lang="fr-BE" sz="2000" dirty="0"/>
          </a:p>
          <a:p>
            <a:pPr marL="906462" lvl="0" indent="-457200" eaLnBrk="0" hangingPunct="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fr-BE" sz="2000" dirty="0"/>
              <a:t>Visant à renforcer la cohérence (alignement) de l’ensemble des activités de formation du programme, en regard du profil de sortie visé … gage de qualité</a:t>
            </a:r>
          </a:p>
          <a:p>
            <a:pPr marL="906462" lvl="0" indent="-457200" eaLnBrk="0" hangingPunct="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fr-BE" sz="2000" dirty="0"/>
              <a:t>Le référentiel de compétences est au cœur d’un processus intégrateur de pilotage de la qualité </a:t>
            </a:r>
          </a:p>
          <a:p>
            <a:pPr marL="906462" lvl="0" indent="-457200" eaLnBrk="0" hangingPunct="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fr-BE" sz="2000" dirty="0"/>
              <a:t>Le référentiel de compétences : un outil de communication, de dialogue et de construction pour et entre chacun des acteurs</a:t>
            </a:r>
          </a:p>
          <a:p>
            <a:pPr marL="906462" indent="-457200" eaLnBrk="0" hangingPunct="0">
              <a:spcBef>
                <a:spcPts val="0"/>
              </a:spcBef>
              <a:spcAft>
                <a:spcPts val="200"/>
              </a:spcAft>
              <a:buFont typeface="+mj-lt"/>
              <a:buAutoNum type="arabicPeriod"/>
            </a:pPr>
            <a:r>
              <a:rPr lang="fr-BE" sz="2000" dirty="0"/>
              <a:t>Processus qui a du sens pour les enseignants </a:t>
            </a:r>
          </a:p>
        </p:txBody>
      </p:sp>
    </p:spTree>
    <p:extLst>
      <p:ext uri="{BB962C8B-B14F-4D97-AF65-F5344CB8AC3E}">
        <p14:creationId xmlns:p14="http://schemas.microsoft.com/office/powerpoint/2010/main" val="156785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Ce qu’implique cette approche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BE" sz="2000" dirty="0" smtClean="0"/>
              <a:t>Il faut à présent mettre en place une démarche :</a:t>
            </a:r>
          </a:p>
          <a:p>
            <a:pPr>
              <a:buFontTx/>
              <a:buChar char="-"/>
            </a:pPr>
            <a:r>
              <a:rPr lang="fr-BE" sz="2000" dirty="0" smtClean="0"/>
              <a:t>intégrée </a:t>
            </a:r>
            <a:r>
              <a:rPr lang="fr-BE" sz="2000" dirty="0" smtClean="0">
                <a:sym typeface="Wingdings" panose="05000000000000000000" pitchFamily="2" charset="2"/>
              </a:rPr>
              <a:t> qui fait appel à de ressources multiples</a:t>
            </a:r>
          </a:p>
          <a:p>
            <a:pPr>
              <a:buFontTx/>
              <a:buChar char="-"/>
            </a:pPr>
            <a:r>
              <a:rPr lang="fr-BE" sz="2000" dirty="0" smtClean="0">
                <a:sym typeface="Wingdings" panose="05000000000000000000" pitchFamily="2" charset="2"/>
              </a:rPr>
              <a:t>mobilisatrice  pas simplement appliquer des procédures, mais « construire »</a:t>
            </a:r>
          </a:p>
          <a:p>
            <a:pPr>
              <a:buFontTx/>
              <a:buChar char="-"/>
            </a:pPr>
            <a:r>
              <a:rPr lang="fr-BE" sz="2000" dirty="0" smtClean="0">
                <a:sym typeface="Wingdings" panose="05000000000000000000" pitchFamily="2" charset="2"/>
              </a:rPr>
              <a:t>combinatoire  articuler les différentes ressources</a:t>
            </a:r>
          </a:p>
          <a:p>
            <a:pPr>
              <a:buFontTx/>
              <a:buChar char="-"/>
            </a:pPr>
            <a:r>
              <a:rPr lang="fr-BE" sz="2000" dirty="0">
                <a:sym typeface="Wingdings" panose="05000000000000000000" pitchFamily="2" charset="2"/>
              </a:rPr>
              <a:t>a</a:t>
            </a:r>
            <a:r>
              <a:rPr lang="fr-BE" sz="2000" dirty="0" smtClean="0">
                <a:sym typeface="Wingdings" panose="05000000000000000000" pitchFamily="2" charset="2"/>
              </a:rPr>
              <a:t>uthentique  confronter les apprenants à des situations réelles ou vraisemblables</a:t>
            </a:r>
          </a:p>
          <a:p>
            <a:pPr>
              <a:buFontTx/>
              <a:buChar char="-"/>
            </a:pPr>
            <a:r>
              <a:rPr lang="fr-BE" sz="2000" dirty="0"/>
              <a:t>o</a:t>
            </a:r>
            <a:r>
              <a:rPr lang="fr-BE" sz="2000" dirty="0" smtClean="0"/>
              <a:t>uverte </a:t>
            </a:r>
            <a:r>
              <a:rPr lang="fr-BE" sz="2000" dirty="0" smtClean="0">
                <a:sym typeface="Wingdings" panose="05000000000000000000" pitchFamily="2" charset="2"/>
              </a:rPr>
              <a:t> apprendre à développer des compétences tout au long de la vie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34907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La certification mise en question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BE" dirty="0" smtClean="0"/>
              <a:t>Ce n’est pas parce qu’on a réussi le permis de conduire qu’on est tout de suite un bon conducteur.</a:t>
            </a:r>
          </a:p>
          <a:p>
            <a:r>
              <a:rPr lang="fr-BE" dirty="0" smtClean="0"/>
              <a:t>Le diplôme universitaire ne peut pas sanctionner l’acquisition définitive de compétences.</a:t>
            </a:r>
          </a:p>
          <a:p>
            <a:r>
              <a:rPr lang="fr-BE" dirty="0" smtClean="0"/>
              <a:t>Qui peut certifier que les compétences ont été acquises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517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187</TotalTime>
  <Words>955</Words>
  <Application>Microsoft Office PowerPoint</Application>
  <PresentationFormat>Affichage à l'écran (4:3)</PresentationFormat>
  <Paragraphs>160</Paragraphs>
  <Slides>30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Oriel</vt:lpstr>
      <vt:lpstr>L’introduction d’un nouveau paradigme pédagogique dans les universités</vt:lpstr>
      <vt:lpstr>D’où je parle</vt:lpstr>
      <vt:lpstr>La réforme LMD</vt:lpstr>
      <vt:lpstr>Les nouvelles injonctions pédagogiques</vt:lpstr>
      <vt:lpstr>Les nouvelles injonctions pédagogiques</vt:lpstr>
      <vt:lpstr>La notion de compétence</vt:lpstr>
      <vt:lpstr>L’approche par compétences</vt:lpstr>
      <vt:lpstr>Ce qu’implique cette approche</vt:lpstr>
      <vt:lpstr>La certification mise en question</vt:lpstr>
      <vt:lpstr>Une révolution copernicienne…</vt:lpstr>
      <vt:lpstr>Les nouvelles préoccupations</vt:lpstr>
      <vt:lpstr>Les nouvelles préoccupations</vt:lpstr>
      <vt:lpstr>Les nouvelles préoccupations</vt:lpstr>
      <vt:lpstr>La nouvelle organisation du travail</vt:lpstr>
      <vt:lpstr>De nouveaux outils…</vt:lpstr>
      <vt:lpstr>De nouvelles structures</vt:lpstr>
      <vt:lpstr>Une nouvelle injonction :  la « professionnalisation »</vt:lpstr>
      <vt:lpstr>Une nouvelle injonction :  la « professionnalisation »</vt:lpstr>
      <vt:lpstr>4 orientations pour les formations universitaires</vt:lpstr>
      <vt:lpstr>4 orientations pour les formations universitaires</vt:lpstr>
      <vt:lpstr>4 orientations pour les formations universitaires</vt:lpstr>
      <vt:lpstr>4 orientations pour les formations universitaires</vt:lpstr>
      <vt:lpstr>Quelles différences…</vt:lpstr>
      <vt:lpstr>Problèmes, difficultés et autres aspérités</vt:lpstr>
      <vt:lpstr>Faire son deuil de l’Université humboldtienne ?</vt:lpstr>
      <vt:lpstr>Problèmes, difficultés et autres aspérités</vt:lpstr>
      <vt:lpstr>Un nouveau modèle universitaire ?</vt:lpstr>
      <vt:lpstr>Le « praticien réflexif »</vt:lpstr>
      <vt:lpstr>Le « praticien réflexif »</vt:lpstr>
      <vt:lpstr>Quelques exemples</vt:lpstr>
    </vt:vector>
  </TitlesOfParts>
  <Company>PRIMINFO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Universités et prise en charge de l’objectif de professionnalisation</dc:title>
  <dc:creator>Guillaume Jean-François</dc:creator>
  <cp:lastModifiedBy>Guillaume Jean-François</cp:lastModifiedBy>
  <cp:revision>18</cp:revision>
  <dcterms:created xsi:type="dcterms:W3CDTF">2017-02-06T17:22:28Z</dcterms:created>
  <dcterms:modified xsi:type="dcterms:W3CDTF">2018-01-09T15:57:42Z</dcterms:modified>
</cp:coreProperties>
</file>