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sldIdLst>
    <p:sldId id="256" r:id="rId2"/>
    <p:sldId id="258" r:id="rId3"/>
    <p:sldId id="265" r:id="rId4"/>
    <p:sldId id="372" r:id="rId5"/>
    <p:sldId id="357" r:id="rId6"/>
    <p:sldId id="358" r:id="rId7"/>
    <p:sldId id="330" r:id="rId8"/>
    <p:sldId id="360" r:id="rId9"/>
    <p:sldId id="332" r:id="rId10"/>
    <p:sldId id="353" r:id="rId11"/>
    <p:sldId id="263" r:id="rId12"/>
    <p:sldId id="331" r:id="rId13"/>
    <p:sldId id="367" r:id="rId14"/>
    <p:sldId id="363" r:id="rId15"/>
    <p:sldId id="354" r:id="rId16"/>
    <p:sldId id="355" r:id="rId17"/>
    <p:sldId id="356" r:id="rId18"/>
    <p:sldId id="271" r:id="rId19"/>
    <p:sldId id="283" r:id="rId20"/>
    <p:sldId id="284" r:id="rId21"/>
    <p:sldId id="373" r:id="rId22"/>
    <p:sldId id="374" r:id="rId23"/>
    <p:sldId id="285" r:id="rId24"/>
    <p:sldId id="375" r:id="rId25"/>
    <p:sldId id="376" r:id="rId26"/>
    <p:sldId id="377" r:id="rId27"/>
    <p:sldId id="286" r:id="rId28"/>
    <p:sldId id="378" r:id="rId29"/>
    <p:sldId id="380" r:id="rId30"/>
    <p:sldId id="287" r:id="rId31"/>
    <p:sldId id="298" r:id="rId32"/>
    <p:sldId id="299" r:id="rId33"/>
    <p:sldId id="300" r:id="rId34"/>
    <p:sldId id="301" r:id="rId35"/>
    <p:sldId id="303" r:id="rId36"/>
    <p:sldId id="335" r:id="rId37"/>
    <p:sldId id="314" r:id="rId38"/>
    <p:sldId id="304" r:id="rId39"/>
    <p:sldId id="306" r:id="rId40"/>
    <p:sldId id="338" r:id="rId41"/>
    <p:sldId id="307" r:id="rId42"/>
    <p:sldId id="364" r:id="rId43"/>
    <p:sldId id="334" r:id="rId44"/>
    <p:sldId id="366" r:id="rId45"/>
    <p:sldId id="333" r:id="rId46"/>
    <p:sldId id="311" r:id="rId47"/>
    <p:sldId id="312" r:id="rId4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90"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pic>
        <p:nvPicPr>
          <p:cNvPr id="11" name="Picture 10" descr="Celestia-R1---OverlayTitle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397750" cy="6858000"/>
          </a:xfrm>
          <a:prstGeom prst="rect">
            <a:avLst/>
          </a:prstGeom>
        </p:spPr>
      </p:pic>
      <p:sp>
        <p:nvSpPr>
          <p:cNvPr id="2" name="Title 1"/>
          <p:cNvSpPr>
            <a:spLocks noGrp="1"/>
          </p:cNvSpPr>
          <p:nvPr>
            <p:ph type="ctrTitle"/>
          </p:nvPr>
        </p:nvSpPr>
        <p:spPr>
          <a:xfrm>
            <a:off x="2743973" y="1964267"/>
            <a:ext cx="5714228" cy="2421464"/>
          </a:xfrm>
        </p:spPr>
        <p:txBody>
          <a:bodyPr anchor="b">
            <a:normAutofit/>
          </a:bodyPr>
          <a:lstStyle>
            <a:lvl1pPr algn="r">
              <a:defRPr sz="4400">
                <a:effectLst/>
              </a:defRPr>
            </a:lvl1pPr>
          </a:lstStyle>
          <a:p>
            <a:r>
              <a:rPr lang="fr-FR" smtClean="0"/>
              <a:t>Modifiez le style du titre</a:t>
            </a:r>
            <a:endParaRPr lang="en-US" dirty="0"/>
          </a:p>
        </p:txBody>
      </p:sp>
      <p:sp>
        <p:nvSpPr>
          <p:cNvPr id="3" name="Subtitle 2"/>
          <p:cNvSpPr>
            <a:spLocks noGrp="1"/>
          </p:cNvSpPr>
          <p:nvPr>
            <p:ph type="subTitle" idx="1"/>
          </p:nvPr>
        </p:nvSpPr>
        <p:spPr>
          <a:xfrm>
            <a:off x="2743973" y="4385733"/>
            <a:ext cx="5714228"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Modifiez le style des sous-titres du masque</a:t>
            </a:r>
            <a:endParaRPr lang="en-US" dirty="0"/>
          </a:p>
        </p:txBody>
      </p:sp>
      <p:sp>
        <p:nvSpPr>
          <p:cNvPr id="4" name="Date Placeholder 3"/>
          <p:cNvSpPr>
            <a:spLocks noGrp="1"/>
          </p:cNvSpPr>
          <p:nvPr>
            <p:ph type="dt" sz="half" idx="10"/>
          </p:nvPr>
        </p:nvSpPr>
        <p:spPr>
          <a:xfrm>
            <a:off x="6752311" y="5870576"/>
            <a:ext cx="1212173" cy="377825"/>
          </a:xfrm>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a:xfrm>
            <a:off x="2743973" y="5870576"/>
            <a:ext cx="3932137" cy="377825"/>
          </a:xfrm>
        </p:spPr>
        <p:txBody>
          <a:bodyPr/>
          <a:lstStyle/>
          <a:p>
            <a:endParaRPr lang="fr-BE"/>
          </a:p>
        </p:txBody>
      </p:sp>
      <p:sp>
        <p:nvSpPr>
          <p:cNvPr id="6" name="Slide Number Placeholder 5"/>
          <p:cNvSpPr>
            <a:spLocks noGrp="1"/>
          </p:cNvSpPr>
          <p:nvPr>
            <p:ph type="sldNum" sz="quarter" idx="12"/>
          </p:nvPr>
        </p:nvSpPr>
        <p:spPr>
          <a:xfrm>
            <a:off x="8040685" y="5870576"/>
            <a:ext cx="417516" cy="377825"/>
          </a:xfrm>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21557257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 panoramique avec légende">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4732865"/>
            <a:ext cx="7772400" cy="566738"/>
          </a:xfrm>
        </p:spPr>
        <p:txBody>
          <a:bodyPr anchor="b">
            <a:normAutofit/>
          </a:bodyPr>
          <a:lstStyle>
            <a:lvl1pPr algn="l">
              <a:defRPr sz="20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914401" y="932112"/>
            <a:ext cx="6858000"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a:lvl1pPr>
          </a:lstStyle>
          <a:p>
            <a:pPr marL="0" lvl="0" indent="0" algn="ctr">
              <a:buNone/>
            </a:pPr>
            <a:r>
              <a:rPr lang="fr-FR" smtClean="0"/>
              <a:t>Cliquez sur l'icône pour ajouter une image</a:t>
            </a:r>
            <a:endParaRPr lang="en-US" dirty="0"/>
          </a:p>
        </p:txBody>
      </p:sp>
      <p:sp>
        <p:nvSpPr>
          <p:cNvPr id="4" name="Text Placeholder 3"/>
          <p:cNvSpPr>
            <a:spLocks noGrp="1"/>
          </p:cNvSpPr>
          <p:nvPr>
            <p:ph type="body" sz="half" idx="2"/>
          </p:nvPr>
        </p:nvSpPr>
        <p:spPr>
          <a:xfrm>
            <a:off x="457201" y="5299603"/>
            <a:ext cx="7772400" cy="493712"/>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C33088B-18F9-4883-87C6-9AE0BAC07A33}" type="datetimeFigureOut">
              <a:rPr lang="fr-BE" smtClean="0"/>
              <a:t>09-01-18</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3495437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3" y="609602"/>
            <a:ext cx="7772399" cy="3124199"/>
          </a:xfrm>
        </p:spPr>
        <p:txBody>
          <a:bodyPr anchor="ctr">
            <a:normAutofit/>
          </a:bodyPr>
          <a:lstStyle>
            <a:lvl1pPr algn="l">
              <a:defRPr sz="3200" b="0" cap="none"/>
            </a:lvl1pPr>
          </a:lstStyle>
          <a:p>
            <a:r>
              <a:rPr lang="fr-FR" smtClean="0"/>
              <a:t>Modifiez le style du titre</a:t>
            </a:r>
            <a:endParaRPr lang="en-US" dirty="0"/>
          </a:p>
        </p:txBody>
      </p:sp>
      <p:sp>
        <p:nvSpPr>
          <p:cNvPr id="3" name="Text Placeholder 2"/>
          <p:cNvSpPr>
            <a:spLocks noGrp="1"/>
          </p:cNvSpPr>
          <p:nvPr>
            <p:ph type="body" idx="1"/>
          </p:nvPr>
        </p:nvSpPr>
        <p:spPr>
          <a:xfrm>
            <a:off x="457202" y="4343400"/>
            <a:ext cx="7772399"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8619115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pic>
        <p:nvPicPr>
          <p:cNvPr id="17" name="Picture 1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4" name="TextBox 13"/>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5" name="TextBox 14"/>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988671" y="3352800"/>
            <a:ext cx="6876133" cy="381000"/>
          </a:xfrm>
        </p:spPr>
        <p:txBody>
          <a:bodyPr anchor="ctr">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Modifiez les styles du texte du masque</a:t>
            </a:r>
          </a:p>
        </p:txBody>
      </p:sp>
      <p:sp>
        <p:nvSpPr>
          <p:cNvPr id="3" name="Text Placeholder 2"/>
          <p:cNvSpPr>
            <a:spLocks noGrp="1"/>
          </p:cNvSpPr>
          <p:nvPr>
            <p:ph type="body" idx="1"/>
          </p:nvPr>
        </p:nvSpPr>
        <p:spPr>
          <a:xfrm>
            <a:off x="462266" y="4343400"/>
            <a:ext cx="7772400"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7115221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3291648"/>
            <a:ext cx="7772401" cy="1468800"/>
          </a:xfrm>
        </p:spPr>
        <p:txBody>
          <a:bodyPr anchor="b">
            <a:normAutofit/>
          </a:bodyPr>
          <a:lstStyle>
            <a:lvl1pPr algn="l">
              <a:defRPr sz="2800" b="0" cap="none"/>
            </a:lvl1pPr>
          </a:lstStyle>
          <a:p>
            <a:r>
              <a:rPr lang="fr-FR" smtClean="0"/>
              <a:t>Modifiez le style du titre</a:t>
            </a:r>
            <a:endParaRPr lang="en-US" dirty="0"/>
          </a:p>
        </p:txBody>
      </p:sp>
      <p:sp>
        <p:nvSpPr>
          <p:cNvPr id="3" name="Text Placeholder 2"/>
          <p:cNvSpPr>
            <a:spLocks noGrp="1"/>
          </p:cNvSpPr>
          <p:nvPr>
            <p:ph type="body" idx="1"/>
          </p:nvPr>
        </p:nvSpPr>
        <p:spPr>
          <a:xfrm>
            <a:off x="457200" y="4760448"/>
            <a:ext cx="7772402" cy="8604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6208257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11" name="TextBox 10"/>
          <p:cNvSpPr txBox="1"/>
          <p:nvPr/>
        </p:nvSpPr>
        <p:spPr>
          <a:xfrm>
            <a:off x="421796" y="718114"/>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6" name="TextBox 15"/>
          <p:cNvSpPr txBox="1"/>
          <p:nvPr/>
        </p:nvSpPr>
        <p:spPr>
          <a:xfrm>
            <a:off x="7735800" y="2751671"/>
            <a:ext cx="457319"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879115" y="609602"/>
            <a:ext cx="7091297" cy="2743199"/>
          </a:xfrm>
        </p:spPr>
        <p:txBody>
          <a:bodyPr anchor="ctr">
            <a:normAutofit/>
          </a:bodyPr>
          <a:lstStyle>
            <a:lvl1pPr algn="l">
              <a:defRPr sz="3200" b="0" cap="none">
                <a:solidFill>
                  <a:schemeClr val="tx1"/>
                </a:solidFill>
              </a:defRPr>
            </a:lvl1pPr>
          </a:lstStyle>
          <a:p>
            <a:r>
              <a:rPr lang="fr-FR" smtClean="0"/>
              <a:t>Modifiez le style du titre</a:t>
            </a:r>
            <a:endParaRPr lang="en-US" dirty="0"/>
          </a:p>
        </p:txBody>
      </p:sp>
      <p:sp>
        <p:nvSpPr>
          <p:cNvPr id="10" name="Text Placeholder 9"/>
          <p:cNvSpPr>
            <a:spLocks noGrp="1"/>
          </p:cNvSpPr>
          <p:nvPr>
            <p:ph type="body" sz="quarter" idx="13"/>
          </p:nvPr>
        </p:nvSpPr>
        <p:spPr>
          <a:xfrm>
            <a:off x="457200" y="3886200"/>
            <a:ext cx="7772401" cy="8890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457200" y="4775200"/>
            <a:ext cx="7772401" cy="10160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4328738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4440" y="609602"/>
            <a:ext cx="7772401" cy="2743199"/>
          </a:xfrm>
        </p:spPr>
        <p:txBody>
          <a:bodyPr vert="horz" lIns="91440" tIns="45720" rIns="91440" bIns="45720" rtlCol="0" anchor="ctr">
            <a:normAutofit/>
          </a:bodyPr>
          <a:lstStyle>
            <a:lvl1pPr>
              <a:defRPr lang="en-US" sz="2800" b="0" dirty="0"/>
            </a:lvl1pPr>
          </a:lstStyle>
          <a:p>
            <a:pPr marL="0" lvl="0"/>
            <a:r>
              <a:rPr lang="fr-FR" smtClean="0"/>
              <a:t>Modifiez le style du titre</a:t>
            </a:r>
            <a:endParaRPr lang="en-US" dirty="0"/>
          </a:p>
        </p:txBody>
      </p:sp>
      <p:sp>
        <p:nvSpPr>
          <p:cNvPr id="10" name="Text Placeholder 9"/>
          <p:cNvSpPr>
            <a:spLocks noGrp="1"/>
          </p:cNvSpPr>
          <p:nvPr>
            <p:ph type="body" sz="quarter" idx="13"/>
          </p:nvPr>
        </p:nvSpPr>
        <p:spPr>
          <a:xfrm>
            <a:off x="464440" y="3505200"/>
            <a:ext cx="7772401" cy="838200"/>
          </a:xfrm>
        </p:spPr>
        <p:txBody>
          <a:bodyPr vert="horz" lIns="91440" tIns="45720" rIns="91440" bIns="45720" rtlCol="0" anchor="b">
            <a:normAutofit/>
          </a:bodyPr>
          <a:lstStyle>
            <a:lvl1pPr>
              <a:buNone/>
              <a:defRPr lang="en-US" sz="2000" b="0" cap="none" dirty="0">
                <a:ln w="3175" cmpd="sng">
                  <a:noFill/>
                </a:ln>
                <a:solidFill>
                  <a:schemeClr val="tx1"/>
                </a:solidFill>
                <a:effectLst/>
              </a:defRPr>
            </a:lvl1pPr>
          </a:lstStyle>
          <a:p>
            <a:pPr marL="0" lvl="0">
              <a:spcBef>
                <a:spcPct val="0"/>
              </a:spcBef>
              <a:buNone/>
            </a:pPr>
            <a:r>
              <a:rPr lang="fr-FR" smtClean="0"/>
              <a:t>Modifiez les styles du texte du masque</a:t>
            </a:r>
          </a:p>
        </p:txBody>
      </p:sp>
      <p:sp>
        <p:nvSpPr>
          <p:cNvPr id="3" name="Text Placeholder 2"/>
          <p:cNvSpPr>
            <a:spLocks noGrp="1"/>
          </p:cNvSpPr>
          <p:nvPr>
            <p:ph type="body" idx="1"/>
          </p:nvPr>
        </p:nvSpPr>
        <p:spPr>
          <a:xfrm>
            <a:off x="464439" y="4343400"/>
            <a:ext cx="7772401" cy="1447800"/>
          </a:xfrm>
        </p:spPr>
        <p:txBody>
          <a:bodyPr anchor="t">
            <a:normAutofit/>
          </a:bodyPr>
          <a:lstStyle>
            <a:lvl1pPr marL="0" indent="0" algn="l">
              <a:buNone/>
              <a:defRPr sz="1600">
                <a:solidFill>
                  <a:schemeClr val="tx1"/>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15810028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8" name="Title 1"/>
          <p:cNvSpPr>
            <a:spLocks noGrp="1"/>
          </p:cNvSpPr>
          <p:nvPr>
            <p:ph type="title"/>
          </p:nvPr>
        </p:nvSpPr>
        <p:spPr>
          <a:xfrm>
            <a:off x="457200" y="609601"/>
            <a:ext cx="7772400" cy="1456267"/>
          </a:xfrm>
        </p:spPr>
        <p:txBody>
          <a:bodyPr>
            <a:normAutofit/>
          </a:bodyPr>
          <a:lstStyle>
            <a:lvl1pPr>
              <a:defRPr sz="2800"/>
            </a:lvl1p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396742182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pic>
        <p:nvPicPr>
          <p:cNvPr id="7" name="Picture 6"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Vertical Title 1"/>
          <p:cNvSpPr>
            <a:spLocks noGrp="1"/>
          </p:cNvSpPr>
          <p:nvPr>
            <p:ph type="title" orient="vert"/>
          </p:nvPr>
        </p:nvSpPr>
        <p:spPr>
          <a:xfrm>
            <a:off x="6552978" y="609600"/>
            <a:ext cx="1676621" cy="5181601"/>
          </a:xfrm>
        </p:spPr>
        <p:txBody>
          <a:bodyPr vert="eaVert">
            <a:normAutofit/>
          </a:bodyPr>
          <a:lstStyle>
            <a:lvl1pPr>
              <a:defRPr sz="2800"/>
            </a:lvl1pPr>
          </a:lstStyle>
          <a:p>
            <a:r>
              <a:rPr lang="fr-FR" smtClean="0"/>
              <a:t>Modifiez le style du titre</a:t>
            </a:r>
            <a:endParaRPr lang="en-US" dirty="0"/>
          </a:p>
        </p:txBody>
      </p:sp>
      <p:sp>
        <p:nvSpPr>
          <p:cNvPr id="3" name="Vertical Text Placeholder 2"/>
          <p:cNvSpPr>
            <a:spLocks noGrp="1"/>
          </p:cNvSpPr>
          <p:nvPr>
            <p:ph type="body" orient="vert" idx="1"/>
          </p:nvPr>
        </p:nvSpPr>
        <p:spPr>
          <a:xfrm>
            <a:off x="457200" y="609600"/>
            <a:ext cx="5990184" cy="5181600"/>
          </a:xfrm>
        </p:spPr>
        <p:txBody>
          <a:bodyPr vert="eaVert" anchor="t"/>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8444804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2800"/>
            </a:lvl1pPr>
          </a:lstStyle>
          <a:p>
            <a:r>
              <a:rPr lang="fr-FR" smtClean="0"/>
              <a:t>Modifiez le style du titre</a:t>
            </a:r>
            <a:endParaRPr lang="en-US" dirty="0"/>
          </a:p>
        </p:txBody>
      </p:sp>
      <p:sp>
        <p:nvSpPr>
          <p:cNvPr id="3" name="Content Placeholder 2"/>
          <p:cNvSpPr>
            <a:spLocks noGrp="1"/>
          </p:cNvSpPr>
          <p:nvPr>
            <p:ph idx="1"/>
          </p:nvPr>
        </p:nvSpPr>
        <p:spPr/>
        <p:txBody>
          <a:bodyPr anchor="ct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39432884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pic>
        <p:nvPicPr>
          <p:cNvPr id="8" name="Picture 7"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2" y="3308581"/>
            <a:ext cx="7772400" cy="1468800"/>
          </a:xfrm>
        </p:spPr>
        <p:txBody>
          <a:bodyPr anchor="b">
            <a:normAutofit/>
          </a:bodyPr>
          <a:lstStyle>
            <a:lvl1pPr algn="l">
              <a:defRPr sz="3200" b="0" cap="all"/>
            </a:lvl1pPr>
          </a:lstStyle>
          <a:p>
            <a:r>
              <a:rPr lang="fr-FR" smtClean="0"/>
              <a:t>Modifiez le style du titre</a:t>
            </a:r>
            <a:endParaRPr lang="en-US" dirty="0"/>
          </a:p>
        </p:txBody>
      </p:sp>
      <p:sp>
        <p:nvSpPr>
          <p:cNvPr id="3" name="Text Placeholder 2"/>
          <p:cNvSpPr>
            <a:spLocks noGrp="1"/>
          </p:cNvSpPr>
          <p:nvPr>
            <p:ph type="body" idx="1"/>
          </p:nvPr>
        </p:nvSpPr>
        <p:spPr>
          <a:xfrm>
            <a:off x="457201" y="4777381"/>
            <a:ext cx="7772400" cy="860400"/>
          </a:xfrm>
        </p:spPr>
        <p:txBody>
          <a:bodyPr anchor="t">
            <a:normAutofit/>
          </a:bodyPr>
          <a:lstStyle>
            <a:lvl1pPr marL="0" indent="0" algn="l">
              <a:buNone/>
              <a:defRPr sz="18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Modifiez les styles du texte du masque</a:t>
            </a:r>
          </a:p>
        </p:txBody>
      </p:sp>
      <p:sp>
        <p:nvSpPr>
          <p:cNvPr id="4" name="Date Placeholder 3"/>
          <p:cNvSpPr>
            <a:spLocks noGrp="1"/>
          </p:cNvSpPr>
          <p:nvPr>
            <p:ph type="dt" sz="half" idx="10"/>
          </p:nvPr>
        </p:nvSpPr>
        <p:spPr/>
        <p:txBody>
          <a:bodyPr/>
          <a:lstStyle/>
          <a:p>
            <a:fld id="{4C33088B-18F9-4883-87C6-9AE0BAC07A33}" type="datetimeFigureOut">
              <a:rPr lang="fr-BE" smtClean="0"/>
              <a:t>09-01-18</a:t>
            </a:fld>
            <a:endParaRPr lang="fr-BE"/>
          </a:p>
        </p:txBody>
      </p:sp>
      <p:sp>
        <p:nvSpPr>
          <p:cNvPr id="5" name="Footer Placeholder 4"/>
          <p:cNvSpPr>
            <a:spLocks noGrp="1"/>
          </p:cNvSpPr>
          <p:nvPr>
            <p:ph type="ftr" sz="quarter" idx="11"/>
          </p:nvPr>
        </p:nvSpPr>
        <p:spPr/>
        <p:txBody>
          <a:bodyPr/>
          <a:lstStyle/>
          <a:p>
            <a:endParaRPr lang="fr-BE"/>
          </a:p>
        </p:txBody>
      </p:sp>
      <p:sp>
        <p:nvSpPr>
          <p:cNvPr id="6" name="Slide Number Placeholder 5"/>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3627353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pic>
        <p:nvPicPr>
          <p:cNvPr id="10" name="Picture 9"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457201" y="2142068"/>
            <a:ext cx="3813048" cy="3649134"/>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4416553" y="2142068"/>
            <a:ext cx="3813048" cy="3649133"/>
          </a:xfrm>
        </p:spPr>
        <p:txBody>
          <a:bodyP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4C33088B-18F9-4883-87C6-9AE0BAC07A33}" type="datetimeFigureOut">
              <a:rPr lang="fr-BE" smtClean="0"/>
              <a:t>09-01-18</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715653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pic>
        <p:nvPicPr>
          <p:cNvPr id="13" name="Picture 12"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p:txBody>
          <a:bodyPr>
            <a:normAutofit/>
          </a:bodyPr>
          <a:lstStyle>
            <a:lvl1pPr>
              <a:defRPr sz="3200"/>
            </a:lvl1pPr>
          </a:lstStyle>
          <a:p>
            <a:r>
              <a:rPr lang="fr-FR" smtClean="0"/>
              <a:t>Modifiez le style du titre</a:t>
            </a:r>
            <a:endParaRPr lang="en-US" dirty="0"/>
          </a:p>
        </p:txBody>
      </p:sp>
      <p:sp>
        <p:nvSpPr>
          <p:cNvPr id="3" name="Text Placeholder 2"/>
          <p:cNvSpPr>
            <a:spLocks noGrp="1"/>
          </p:cNvSpPr>
          <p:nvPr>
            <p:ph type="body" idx="1"/>
          </p:nvPr>
        </p:nvSpPr>
        <p:spPr>
          <a:xfrm>
            <a:off x="743480" y="2218267"/>
            <a:ext cx="354060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4" name="Content Placeholder 3"/>
          <p:cNvSpPr>
            <a:spLocks noGrp="1"/>
          </p:cNvSpPr>
          <p:nvPr>
            <p:ph sz="half" idx="2"/>
          </p:nvPr>
        </p:nvSpPr>
        <p:spPr>
          <a:xfrm>
            <a:off x="457200" y="2870201"/>
            <a:ext cx="3813048" cy="292099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4711120" y="2218267"/>
            <a:ext cx="3518480"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Modifiez les styles du texte du masque</a:t>
            </a:r>
          </a:p>
        </p:txBody>
      </p:sp>
      <p:sp>
        <p:nvSpPr>
          <p:cNvPr id="6" name="Content Placeholder 5"/>
          <p:cNvSpPr>
            <a:spLocks noGrp="1"/>
          </p:cNvSpPr>
          <p:nvPr>
            <p:ph sz="quarter" idx="4"/>
          </p:nvPr>
        </p:nvSpPr>
        <p:spPr>
          <a:xfrm>
            <a:off x="4416552" y="2870201"/>
            <a:ext cx="3813048" cy="2920998"/>
          </a:xfrm>
        </p:spPr>
        <p:txBody>
          <a:bodyPr anchor="t">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4C33088B-18F9-4883-87C6-9AE0BAC07A33}" type="datetimeFigureOut">
              <a:rPr lang="fr-BE" smtClean="0"/>
              <a:t>09-01-18</a:t>
            </a:fld>
            <a:endParaRPr lang="fr-BE"/>
          </a:p>
        </p:txBody>
      </p:sp>
      <p:sp>
        <p:nvSpPr>
          <p:cNvPr id="8" name="Footer Placeholder 7"/>
          <p:cNvSpPr>
            <a:spLocks noGrp="1"/>
          </p:cNvSpPr>
          <p:nvPr>
            <p:ph type="ftr" sz="quarter" idx="11"/>
          </p:nvPr>
        </p:nvSpPr>
        <p:spPr/>
        <p:txBody>
          <a:bodyPr/>
          <a:lstStyle/>
          <a:p>
            <a:endParaRPr lang="fr-BE"/>
          </a:p>
        </p:txBody>
      </p:sp>
      <p:sp>
        <p:nvSpPr>
          <p:cNvPr id="9" name="Slide Number Placeholder 8"/>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2249034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pic>
        <p:nvPicPr>
          <p:cNvPr id="6" name="Picture 5"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57201" y="609601"/>
            <a:ext cx="7772400" cy="1456267"/>
          </a:xfrm>
        </p:spPr>
        <p:txBody>
          <a:bodyPr>
            <a:normAutofit/>
          </a:bodyPr>
          <a:lstStyle>
            <a:lvl1pPr>
              <a:defRPr sz="3200"/>
            </a:lvl1p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4C33088B-18F9-4883-87C6-9AE0BAC07A33}" type="datetimeFigureOut">
              <a:rPr lang="fr-BE" smtClean="0"/>
              <a:t>09-01-18</a:t>
            </a:fld>
            <a:endParaRPr lang="fr-BE"/>
          </a:p>
        </p:txBody>
      </p:sp>
      <p:sp>
        <p:nvSpPr>
          <p:cNvPr id="4" name="Footer Placeholder 3"/>
          <p:cNvSpPr>
            <a:spLocks noGrp="1"/>
          </p:cNvSpPr>
          <p:nvPr>
            <p:ph type="ftr" sz="quarter" idx="11"/>
          </p:nvPr>
        </p:nvSpPr>
        <p:spPr/>
        <p:txBody>
          <a:bodyPr/>
          <a:lstStyle/>
          <a:p>
            <a:endParaRPr lang="fr-BE"/>
          </a:p>
        </p:txBody>
      </p:sp>
      <p:sp>
        <p:nvSpPr>
          <p:cNvPr id="5" name="Slide Number Placeholder 4"/>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5401635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pic>
        <p:nvPicPr>
          <p:cNvPr id="5" name="Picture 4"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Date Placeholder 1"/>
          <p:cNvSpPr>
            <a:spLocks noGrp="1"/>
          </p:cNvSpPr>
          <p:nvPr>
            <p:ph type="dt" sz="half" idx="10"/>
          </p:nvPr>
        </p:nvSpPr>
        <p:spPr/>
        <p:txBody>
          <a:bodyPr/>
          <a:lstStyle/>
          <a:p>
            <a:fld id="{4C33088B-18F9-4883-87C6-9AE0BAC07A33}" type="datetimeFigureOut">
              <a:rPr lang="fr-BE" smtClean="0"/>
              <a:t>09-01-18</a:t>
            </a:fld>
            <a:endParaRPr lang="fr-BE"/>
          </a:p>
        </p:txBody>
      </p:sp>
      <p:sp>
        <p:nvSpPr>
          <p:cNvPr id="3" name="Footer Placeholder 2"/>
          <p:cNvSpPr>
            <a:spLocks noGrp="1"/>
          </p:cNvSpPr>
          <p:nvPr>
            <p:ph type="ftr" sz="quarter" idx="11"/>
          </p:nvPr>
        </p:nvSpPr>
        <p:spPr/>
        <p:txBody>
          <a:bodyPr/>
          <a:lstStyle/>
          <a:p>
            <a:endParaRPr lang="fr-BE"/>
          </a:p>
        </p:txBody>
      </p:sp>
      <p:sp>
        <p:nvSpPr>
          <p:cNvPr id="4" name="Slide Number Placeholder 3"/>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2105094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pic>
        <p:nvPicPr>
          <p:cNvPr id="12" name="Picture 11"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1718" y="1557868"/>
            <a:ext cx="2862910" cy="1439332"/>
          </a:xfrm>
        </p:spPr>
        <p:txBody>
          <a:bodyPr anchor="b">
            <a:normAutofit/>
          </a:bodyPr>
          <a:lstStyle>
            <a:lvl1pPr algn="l">
              <a:defRPr sz="2400" b="0"/>
            </a:lvl1pPr>
          </a:lstStyle>
          <a:p>
            <a:r>
              <a:rPr lang="fr-FR" smtClean="0"/>
              <a:t>Modifiez le style du titre</a:t>
            </a:r>
            <a:endParaRPr lang="en-US" dirty="0"/>
          </a:p>
        </p:txBody>
      </p:sp>
      <p:sp>
        <p:nvSpPr>
          <p:cNvPr id="3" name="Content Placeholder 2"/>
          <p:cNvSpPr>
            <a:spLocks noGrp="1"/>
          </p:cNvSpPr>
          <p:nvPr>
            <p:ph idx="1"/>
          </p:nvPr>
        </p:nvSpPr>
        <p:spPr>
          <a:xfrm>
            <a:off x="3606144" y="609601"/>
            <a:ext cx="4627975" cy="5181600"/>
          </a:xfrm>
        </p:spPr>
        <p:txBody>
          <a:bodyPr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461718" y="2997200"/>
            <a:ext cx="2862910" cy="184573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C33088B-18F9-4883-87C6-9AE0BAC07A33}" type="datetimeFigureOut">
              <a:rPr lang="fr-BE" smtClean="0"/>
              <a:t>09-01-18</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34213606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pic>
        <p:nvPicPr>
          <p:cNvPr id="11" name="Picture 10" descr="Celestia-R1---OverlayContentS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956" y="0"/>
            <a:ext cx="9118600" cy="6858000"/>
          </a:xfrm>
          <a:prstGeom prst="rect">
            <a:avLst/>
          </a:prstGeom>
        </p:spPr>
      </p:pic>
      <p:sp>
        <p:nvSpPr>
          <p:cNvPr id="2" name="Title 1"/>
          <p:cNvSpPr>
            <a:spLocks noGrp="1"/>
          </p:cNvSpPr>
          <p:nvPr>
            <p:ph type="title"/>
          </p:nvPr>
        </p:nvSpPr>
        <p:spPr>
          <a:xfrm>
            <a:off x="462128" y="1735672"/>
            <a:ext cx="4097204" cy="1371600"/>
          </a:xfrm>
        </p:spPr>
        <p:txBody>
          <a:bodyPr anchor="b">
            <a:normAutofit/>
          </a:bodyPr>
          <a:lstStyle>
            <a:lvl1pPr algn="l">
              <a:defRPr sz="2400" b="0"/>
            </a:lvl1pPr>
          </a:lstStyle>
          <a:p>
            <a:r>
              <a:rPr lang="fr-FR" smtClean="0"/>
              <a:t>Modifiez le style du titre</a:t>
            </a:r>
            <a:endParaRPr lang="en-US" dirty="0"/>
          </a:p>
        </p:txBody>
      </p:sp>
      <p:sp>
        <p:nvSpPr>
          <p:cNvPr id="14" name="Picture Placeholder 2"/>
          <p:cNvSpPr>
            <a:spLocks noGrp="1" noChangeAspect="1"/>
          </p:cNvSpPr>
          <p:nvPr>
            <p:ph type="pic" idx="1"/>
          </p:nvPr>
        </p:nvSpPr>
        <p:spPr>
          <a:xfrm>
            <a:off x="5029200" y="914400"/>
            <a:ext cx="3200400"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vert="horz" lIns="91440" tIns="45720" rIns="91440" bIns="45720" rtlCol="0" anchor="t">
            <a:normAutofit/>
          </a:bodyPr>
          <a:lstStyle>
            <a:lvl1pPr>
              <a:defRPr lang="en-US" sz="1600" dirty="0"/>
            </a:lvl1pPr>
          </a:lstStyle>
          <a:p>
            <a:pPr marL="0" lvl="0" indent="0" algn="ctr">
              <a:buNone/>
            </a:pPr>
            <a:r>
              <a:rPr lang="fr-FR" smtClean="0"/>
              <a:t>Cliquez sur l'icône pour ajouter une image</a:t>
            </a:r>
            <a:endParaRPr lang="en-US" dirty="0"/>
          </a:p>
        </p:txBody>
      </p:sp>
      <p:sp>
        <p:nvSpPr>
          <p:cNvPr id="4" name="Text Placeholder 3"/>
          <p:cNvSpPr>
            <a:spLocks noGrp="1"/>
          </p:cNvSpPr>
          <p:nvPr>
            <p:ph type="body" sz="half" idx="2"/>
          </p:nvPr>
        </p:nvSpPr>
        <p:spPr>
          <a:xfrm>
            <a:off x="462128" y="3107272"/>
            <a:ext cx="4097204"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Modifiez les styles du texte du masque</a:t>
            </a:r>
          </a:p>
        </p:txBody>
      </p:sp>
      <p:sp>
        <p:nvSpPr>
          <p:cNvPr id="5" name="Date Placeholder 4"/>
          <p:cNvSpPr>
            <a:spLocks noGrp="1"/>
          </p:cNvSpPr>
          <p:nvPr>
            <p:ph type="dt" sz="half" idx="10"/>
          </p:nvPr>
        </p:nvSpPr>
        <p:spPr/>
        <p:txBody>
          <a:bodyPr/>
          <a:lstStyle/>
          <a:p>
            <a:fld id="{4C33088B-18F9-4883-87C6-9AE0BAC07A33}" type="datetimeFigureOut">
              <a:rPr lang="fr-BE" smtClean="0"/>
              <a:t>09-01-18</a:t>
            </a:fld>
            <a:endParaRPr lang="fr-BE"/>
          </a:p>
        </p:txBody>
      </p:sp>
      <p:sp>
        <p:nvSpPr>
          <p:cNvPr id="6" name="Footer Placeholder 5"/>
          <p:cNvSpPr>
            <a:spLocks noGrp="1"/>
          </p:cNvSpPr>
          <p:nvPr>
            <p:ph type="ftr" sz="quarter" idx="11"/>
          </p:nvPr>
        </p:nvSpPr>
        <p:spPr/>
        <p:txBody>
          <a:bodyPr/>
          <a:lstStyle/>
          <a:p>
            <a:endParaRPr lang="fr-BE"/>
          </a:p>
        </p:txBody>
      </p:sp>
      <p:sp>
        <p:nvSpPr>
          <p:cNvPr id="7" name="Slide Number Placeholder 6"/>
          <p:cNvSpPr>
            <a:spLocks noGrp="1"/>
          </p:cNvSpPr>
          <p:nvPr>
            <p:ph type="sldNum" sz="quarter" idx="12"/>
          </p:nvPr>
        </p:nvSpPr>
        <p:spPr/>
        <p:txBody>
          <a:bodyPr/>
          <a:lstStyle/>
          <a:p>
            <a:fld id="{D25B8916-54AA-4D3C-9FA5-3C31EB30D200}" type="slidenum">
              <a:rPr lang="fr-BE" smtClean="0"/>
              <a:t>‹N°›</a:t>
            </a:fld>
            <a:endParaRPr lang="fr-BE"/>
          </a:p>
        </p:txBody>
      </p:sp>
    </p:spTree>
    <p:extLst>
      <p:ext uri="{BB962C8B-B14F-4D97-AF65-F5344CB8AC3E}">
        <p14:creationId xmlns:p14="http://schemas.microsoft.com/office/powerpoint/2010/main" val="2105492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609601"/>
            <a:ext cx="7772400" cy="1456267"/>
          </a:xfrm>
          <a:prstGeom prst="rect">
            <a:avLst/>
          </a:prstGeom>
          <a:effectLst/>
        </p:spPr>
        <p:txBody>
          <a:bodyPr vert="horz" lIns="91440" tIns="45720" rIns="91440" bIns="45720" rtlCol="0" anchor="ctr">
            <a:normAutofit/>
          </a:bodyPr>
          <a:lstStyle/>
          <a:p>
            <a:r>
              <a:rPr lang="fr-FR" smtClean="0"/>
              <a:t>Modifiez le style du titre</a:t>
            </a:r>
            <a:endParaRPr lang="en-US" dirty="0"/>
          </a:p>
        </p:txBody>
      </p:sp>
      <p:sp>
        <p:nvSpPr>
          <p:cNvPr id="3" name="Text Placeholder 2"/>
          <p:cNvSpPr>
            <a:spLocks noGrp="1"/>
          </p:cNvSpPr>
          <p:nvPr>
            <p:ph type="body" idx="1"/>
          </p:nvPr>
        </p:nvSpPr>
        <p:spPr>
          <a:xfrm>
            <a:off x="457200" y="2142068"/>
            <a:ext cx="7772400" cy="3649133"/>
          </a:xfrm>
          <a:prstGeom prst="rect">
            <a:avLst/>
          </a:prstGeom>
        </p:spPr>
        <p:txBody>
          <a:bodyPr vert="horz" lIns="91440" tIns="45720" rIns="91440" bIns="45720" rtlCol="0" anchor="ctr">
            <a:normAutofit/>
          </a:bodyPr>
          <a:lstStyle/>
          <a:p>
            <a:pPr lvl="0"/>
            <a:r>
              <a:rPr lang="fr-FR" smtClean="0"/>
              <a:t>Modifiez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6523712" y="5870576"/>
            <a:ext cx="1212173"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4C33088B-18F9-4883-87C6-9AE0BAC07A33}" type="datetimeFigureOut">
              <a:rPr lang="fr-BE" smtClean="0"/>
              <a:t>09-01-18</a:t>
            </a:fld>
            <a:endParaRPr lang="fr-BE"/>
          </a:p>
        </p:txBody>
      </p:sp>
      <p:sp>
        <p:nvSpPr>
          <p:cNvPr id="5" name="Footer Placeholder 4"/>
          <p:cNvSpPr>
            <a:spLocks noGrp="1"/>
          </p:cNvSpPr>
          <p:nvPr>
            <p:ph type="ftr" sz="quarter" idx="3"/>
          </p:nvPr>
        </p:nvSpPr>
        <p:spPr>
          <a:xfrm>
            <a:off x="457200" y="5870576"/>
            <a:ext cx="5990311"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fr-BE"/>
          </a:p>
        </p:txBody>
      </p:sp>
      <p:sp>
        <p:nvSpPr>
          <p:cNvPr id="6" name="Slide Number Placeholder 5"/>
          <p:cNvSpPr>
            <a:spLocks noGrp="1"/>
          </p:cNvSpPr>
          <p:nvPr>
            <p:ph type="sldNum" sz="quarter" idx="4"/>
          </p:nvPr>
        </p:nvSpPr>
        <p:spPr>
          <a:xfrm>
            <a:off x="7812085" y="5870576"/>
            <a:ext cx="417516"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D25B8916-54AA-4D3C-9FA5-3C31EB30D200}" type="slidenum">
              <a:rPr lang="fr-BE" smtClean="0"/>
              <a:t>‹N°›</a:t>
            </a:fld>
            <a:endParaRPr lang="fr-BE"/>
          </a:p>
        </p:txBody>
      </p:sp>
    </p:spTree>
    <p:extLst>
      <p:ext uri="{BB962C8B-B14F-4D97-AF65-F5344CB8AC3E}">
        <p14:creationId xmlns:p14="http://schemas.microsoft.com/office/powerpoint/2010/main" val="30312611"/>
      </p:ext>
    </p:extLst>
  </p:cSld>
  <p:clrMap bg1="dk1" tx1="lt1" bg2="dk2" tx2="lt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 id="2147483792" r:id="rId12"/>
    <p:sldLayoutId id="2147483793" r:id="rId13"/>
    <p:sldLayoutId id="2147483794" r:id="rId14"/>
    <p:sldLayoutId id="2147483795" r:id="rId15"/>
    <p:sldLayoutId id="2147483796" r:id="rId16"/>
    <p:sldLayoutId id="2147483797" r:id="rId17"/>
  </p:sldLayoutIdLst>
  <p:txStyles>
    <p:titleStyle>
      <a:lvl1pPr algn="l" defTabSz="457200" rtl="0" eaLnBrk="1" latinLnBrk="0" hangingPunct="1">
        <a:spcBef>
          <a:spcPct val="0"/>
        </a:spcBef>
        <a:buNone/>
        <a:defRPr sz="32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BE" dirty="0" smtClean="0"/>
              <a:t>Nous,</a:t>
            </a:r>
            <a:br>
              <a:rPr lang="fr-BE" dirty="0" smtClean="0"/>
            </a:br>
            <a:r>
              <a:rPr lang="fr-BE" dirty="0" smtClean="0"/>
              <a:t>les géomètres-experts</a:t>
            </a:r>
            <a:endParaRPr lang="fr-BE" dirty="0"/>
          </a:p>
        </p:txBody>
      </p:sp>
    </p:spTree>
    <p:extLst>
      <p:ext uri="{BB962C8B-B14F-4D97-AF65-F5344CB8AC3E}">
        <p14:creationId xmlns:p14="http://schemas.microsoft.com/office/powerpoint/2010/main" val="394377958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tâches « invisibles »</a:t>
            </a:r>
            <a:endParaRPr lang="fr-BE" dirty="0"/>
          </a:p>
        </p:txBody>
      </p:sp>
      <p:sp>
        <p:nvSpPr>
          <p:cNvPr id="3" name="Espace réservé du contenu 2"/>
          <p:cNvSpPr>
            <a:spLocks noGrp="1"/>
          </p:cNvSpPr>
          <p:nvPr>
            <p:ph idx="1"/>
          </p:nvPr>
        </p:nvSpPr>
        <p:spPr/>
        <p:txBody>
          <a:bodyPr>
            <a:normAutofit/>
          </a:bodyPr>
          <a:lstStyle/>
          <a:p>
            <a:r>
              <a:rPr lang="fr-BE" dirty="0"/>
              <a:t>« Mon prix est trop élevé. Certes, mais </a:t>
            </a:r>
            <a:r>
              <a:rPr lang="fr-BE" b="1" dirty="0">
                <a:solidFill>
                  <a:srgbClr val="FFFF00"/>
                </a:solidFill>
              </a:rPr>
              <a:t>il comprend la partie essentielle du travail laborieux qui n’est plus effectué</a:t>
            </a:r>
            <a:r>
              <a:rPr lang="fr-BE" dirty="0"/>
              <a:t> (ou de moins en moins) : les recherches préalables aux archives du Cadastre, de l’Etat, en études notariales </a:t>
            </a:r>
            <a:r>
              <a:rPr lang="fr-BE" dirty="0" smtClean="0"/>
              <a:t>».</a:t>
            </a:r>
          </a:p>
          <a:p>
            <a:r>
              <a:rPr lang="fr-BE" dirty="0" smtClean="0"/>
              <a:t>« Il n’est pas souhaitable de dresser des plans sans </a:t>
            </a:r>
            <a:r>
              <a:rPr lang="fr-BE" b="1" dirty="0" smtClean="0">
                <a:solidFill>
                  <a:srgbClr val="FFFF00"/>
                </a:solidFill>
              </a:rPr>
              <a:t>vérification sur le terrain</a:t>
            </a:r>
            <a:r>
              <a:rPr lang="fr-BE" dirty="0" smtClean="0"/>
              <a:t> » (Dominique Pajot)</a:t>
            </a:r>
          </a:p>
        </p:txBody>
      </p:sp>
    </p:spTree>
    <p:extLst>
      <p:ext uri="{BB962C8B-B14F-4D97-AF65-F5344CB8AC3E}">
        <p14:creationId xmlns:p14="http://schemas.microsoft.com/office/powerpoint/2010/main" val="38721362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tâches « invisibles »</a:t>
            </a:r>
            <a:endParaRPr lang="fr-BE" dirty="0"/>
          </a:p>
        </p:txBody>
      </p:sp>
      <p:sp>
        <p:nvSpPr>
          <p:cNvPr id="3" name="Espace réservé du contenu 2"/>
          <p:cNvSpPr>
            <a:spLocks noGrp="1"/>
          </p:cNvSpPr>
          <p:nvPr>
            <p:ph idx="1"/>
          </p:nvPr>
        </p:nvSpPr>
        <p:spPr/>
        <p:txBody>
          <a:bodyPr>
            <a:normAutofit/>
          </a:bodyPr>
          <a:lstStyle/>
          <a:p>
            <a:pPr marL="137160" indent="0">
              <a:buNone/>
            </a:pPr>
            <a:r>
              <a:rPr lang="fr-BE" dirty="0"/>
              <a:t>« </a:t>
            </a:r>
            <a:r>
              <a:rPr lang="fr-BE" dirty="0" err="1"/>
              <a:t>Ik</a:t>
            </a:r>
            <a:r>
              <a:rPr lang="fr-BE" dirty="0"/>
              <a:t> </a:t>
            </a:r>
            <a:r>
              <a:rPr lang="fr-BE" dirty="0" err="1"/>
              <a:t>merk</a:t>
            </a:r>
            <a:r>
              <a:rPr lang="fr-BE" dirty="0"/>
              <a:t> in het </a:t>
            </a:r>
            <a:r>
              <a:rPr lang="fr-BE" dirty="0" err="1"/>
              <a:t>algemeen</a:t>
            </a:r>
            <a:r>
              <a:rPr lang="fr-BE" dirty="0"/>
              <a:t> </a:t>
            </a:r>
            <a:r>
              <a:rPr lang="fr-BE" dirty="0" err="1"/>
              <a:t>wel</a:t>
            </a:r>
            <a:r>
              <a:rPr lang="fr-BE" dirty="0"/>
              <a:t> </a:t>
            </a:r>
            <a:r>
              <a:rPr lang="fr-BE" dirty="0" err="1"/>
              <a:t>een</a:t>
            </a:r>
            <a:r>
              <a:rPr lang="fr-BE" dirty="0"/>
              <a:t> </a:t>
            </a:r>
            <a:r>
              <a:rPr lang="fr-BE" dirty="0" err="1"/>
              <a:t>vrij</a:t>
            </a:r>
            <a:r>
              <a:rPr lang="fr-BE" dirty="0"/>
              <a:t> </a:t>
            </a:r>
            <a:r>
              <a:rPr lang="fr-BE" dirty="0" err="1"/>
              <a:t>positieve</a:t>
            </a:r>
            <a:r>
              <a:rPr lang="fr-BE" dirty="0"/>
              <a:t> </a:t>
            </a:r>
            <a:r>
              <a:rPr lang="fr-BE" dirty="0" err="1"/>
              <a:t>houding</a:t>
            </a:r>
            <a:r>
              <a:rPr lang="fr-BE" dirty="0"/>
              <a:t> van de </a:t>
            </a:r>
            <a:r>
              <a:rPr lang="fr-BE" dirty="0" err="1"/>
              <a:t>klant</a:t>
            </a:r>
            <a:r>
              <a:rPr lang="fr-BE" dirty="0"/>
              <a:t> </a:t>
            </a:r>
            <a:r>
              <a:rPr lang="fr-BE" dirty="0" err="1"/>
              <a:t>ten</a:t>
            </a:r>
            <a:r>
              <a:rPr lang="fr-BE" dirty="0"/>
              <a:t> </a:t>
            </a:r>
            <a:r>
              <a:rPr lang="fr-BE" dirty="0" err="1"/>
              <a:t>opzichte</a:t>
            </a:r>
            <a:r>
              <a:rPr lang="fr-BE" dirty="0"/>
              <a:t> van het </a:t>
            </a:r>
            <a:r>
              <a:rPr lang="fr-BE" dirty="0" err="1"/>
              <a:t>beroep</a:t>
            </a:r>
            <a:r>
              <a:rPr lang="fr-BE" dirty="0"/>
              <a:t> van </a:t>
            </a:r>
            <a:r>
              <a:rPr lang="fr-BE" dirty="0" err="1" smtClean="0"/>
              <a:t>landmeter</a:t>
            </a:r>
            <a:r>
              <a:rPr lang="fr-BE" dirty="0" smtClean="0"/>
              <a:t>.</a:t>
            </a:r>
          </a:p>
          <a:p>
            <a:pPr marL="137160" indent="0">
              <a:buNone/>
            </a:pPr>
            <a:r>
              <a:rPr lang="fr-BE" b="1" dirty="0" err="1" smtClean="0">
                <a:solidFill>
                  <a:srgbClr val="FFFF00"/>
                </a:solidFill>
              </a:rPr>
              <a:t>Doch</a:t>
            </a:r>
            <a:r>
              <a:rPr lang="fr-BE" b="1" dirty="0" smtClean="0">
                <a:solidFill>
                  <a:srgbClr val="FFFF00"/>
                </a:solidFill>
              </a:rPr>
              <a:t> </a:t>
            </a:r>
            <a:r>
              <a:rPr lang="fr-BE" b="1" dirty="0" err="1">
                <a:solidFill>
                  <a:srgbClr val="FFFF00"/>
                </a:solidFill>
              </a:rPr>
              <a:t>heeft</a:t>
            </a:r>
            <a:r>
              <a:rPr lang="fr-BE" b="1" dirty="0">
                <a:solidFill>
                  <a:srgbClr val="FFFF00"/>
                </a:solidFill>
              </a:rPr>
              <a:t> </a:t>
            </a:r>
            <a:r>
              <a:rPr lang="fr-BE" b="1" dirty="0" err="1">
                <a:solidFill>
                  <a:srgbClr val="FFFF00"/>
                </a:solidFill>
              </a:rPr>
              <a:t>een</a:t>
            </a:r>
            <a:r>
              <a:rPr lang="fr-BE" b="1" dirty="0">
                <a:solidFill>
                  <a:srgbClr val="FFFF00"/>
                </a:solidFill>
              </a:rPr>
              <a:t> </a:t>
            </a:r>
            <a:r>
              <a:rPr lang="fr-BE" b="1" dirty="0" err="1">
                <a:solidFill>
                  <a:srgbClr val="FFFF00"/>
                </a:solidFill>
              </a:rPr>
              <a:t>deel</a:t>
            </a:r>
            <a:r>
              <a:rPr lang="fr-BE" b="1" dirty="0">
                <a:solidFill>
                  <a:srgbClr val="FFFF00"/>
                </a:solidFill>
              </a:rPr>
              <a:t> van het </a:t>
            </a:r>
            <a:r>
              <a:rPr lang="fr-BE" b="1" dirty="0" err="1">
                <a:solidFill>
                  <a:srgbClr val="FFFF00"/>
                </a:solidFill>
              </a:rPr>
              <a:t>publiek</a:t>
            </a:r>
            <a:r>
              <a:rPr lang="fr-BE" b="1" dirty="0">
                <a:solidFill>
                  <a:srgbClr val="FFFF00"/>
                </a:solidFill>
              </a:rPr>
              <a:t> het </a:t>
            </a:r>
            <a:r>
              <a:rPr lang="fr-BE" b="1" dirty="0" err="1">
                <a:solidFill>
                  <a:srgbClr val="FFFF00"/>
                </a:solidFill>
              </a:rPr>
              <a:t>mijns</a:t>
            </a:r>
            <a:r>
              <a:rPr lang="fr-BE" b="1" dirty="0">
                <a:solidFill>
                  <a:srgbClr val="FFFF00"/>
                </a:solidFill>
              </a:rPr>
              <a:t> </a:t>
            </a:r>
            <a:r>
              <a:rPr lang="fr-BE" b="1" dirty="0" err="1">
                <a:solidFill>
                  <a:srgbClr val="FFFF00"/>
                </a:solidFill>
              </a:rPr>
              <a:t>inziens</a:t>
            </a:r>
            <a:r>
              <a:rPr lang="fr-BE" b="1" dirty="0">
                <a:solidFill>
                  <a:srgbClr val="FFFF00"/>
                </a:solidFill>
              </a:rPr>
              <a:t> </a:t>
            </a:r>
            <a:r>
              <a:rPr lang="fr-BE" b="1" dirty="0" err="1">
                <a:solidFill>
                  <a:srgbClr val="FFFF00"/>
                </a:solidFill>
              </a:rPr>
              <a:t>moeilijk</a:t>
            </a:r>
            <a:r>
              <a:rPr lang="fr-BE" b="1" dirty="0">
                <a:solidFill>
                  <a:srgbClr val="FFFF00"/>
                </a:solidFill>
              </a:rPr>
              <a:t> om te </a:t>
            </a:r>
            <a:r>
              <a:rPr lang="fr-BE" b="1" dirty="0" err="1">
                <a:solidFill>
                  <a:srgbClr val="FFFF00"/>
                </a:solidFill>
              </a:rPr>
              <a:t>begrijpen</a:t>
            </a:r>
            <a:r>
              <a:rPr lang="fr-BE" b="1" dirty="0">
                <a:solidFill>
                  <a:srgbClr val="FFFF00"/>
                </a:solidFill>
              </a:rPr>
              <a:t> </a:t>
            </a:r>
            <a:r>
              <a:rPr lang="fr-BE" b="1" dirty="0" err="1">
                <a:solidFill>
                  <a:srgbClr val="FFFF00"/>
                </a:solidFill>
              </a:rPr>
              <a:t>wel</a:t>
            </a:r>
            <a:r>
              <a:rPr lang="fr-BE" b="1" dirty="0">
                <a:solidFill>
                  <a:srgbClr val="FFFF00"/>
                </a:solidFill>
              </a:rPr>
              <a:t> </a:t>
            </a:r>
            <a:r>
              <a:rPr lang="fr-BE" b="1" dirty="0" err="1">
                <a:solidFill>
                  <a:srgbClr val="FFFF00"/>
                </a:solidFill>
              </a:rPr>
              <a:t>werk</a:t>
            </a:r>
            <a:r>
              <a:rPr lang="fr-BE" b="1" dirty="0">
                <a:solidFill>
                  <a:srgbClr val="FFFF00"/>
                </a:solidFill>
              </a:rPr>
              <a:t> er </a:t>
            </a:r>
            <a:r>
              <a:rPr lang="fr-BE" b="1" dirty="0" err="1">
                <a:solidFill>
                  <a:srgbClr val="FFFF00"/>
                </a:solidFill>
              </a:rPr>
              <a:t>aan</a:t>
            </a:r>
            <a:r>
              <a:rPr lang="fr-BE" b="1" dirty="0">
                <a:solidFill>
                  <a:srgbClr val="FFFF00"/>
                </a:solidFill>
              </a:rPr>
              <a:t> de </a:t>
            </a:r>
            <a:r>
              <a:rPr lang="fr-BE" b="1" dirty="0" err="1">
                <a:solidFill>
                  <a:srgbClr val="FFFF00"/>
                </a:solidFill>
              </a:rPr>
              <a:t>aflevering</a:t>
            </a:r>
            <a:r>
              <a:rPr lang="fr-BE" b="1" dirty="0">
                <a:solidFill>
                  <a:srgbClr val="FFFF00"/>
                </a:solidFill>
              </a:rPr>
              <a:t> van </a:t>
            </a:r>
            <a:r>
              <a:rPr lang="fr-BE" b="1" dirty="0" err="1">
                <a:solidFill>
                  <a:srgbClr val="FFFF00"/>
                </a:solidFill>
              </a:rPr>
              <a:t>een</a:t>
            </a:r>
            <a:r>
              <a:rPr lang="fr-BE" b="1" dirty="0">
                <a:solidFill>
                  <a:srgbClr val="FFFF00"/>
                </a:solidFill>
              </a:rPr>
              <a:t> </a:t>
            </a:r>
            <a:r>
              <a:rPr lang="fr-BE" b="1" dirty="0" err="1">
                <a:solidFill>
                  <a:srgbClr val="FFFF00"/>
                </a:solidFill>
              </a:rPr>
              <a:t>degelijk</a:t>
            </a:r>
            <a:r>
              <a:rPr lang="fr-BE" b="1" dirty="0">
                <a:solidFill>
                  <a:srgbClr val="FFFF00"/>
                </a:solidFill>
              </a:rPr>
              <a:t> plan (of </a:t>
            </a:r>
            <a:r>
              <a:rPr lang="fr-BE" b="1" dirty="0" err="1">
                <a:solidFill>
                  <a:srgbClr val="FFFF00"/>
                </a:solidFill>
              </a:rPr>
              <a:t>ander</a:t>
            </a:r>
            <a:r>
              <a:rPr lang="fr-BE" b="1" dirty="0">
                <a:solidFill>
                  <a:srgbClr val="FFFF00"/>
                </a:solidFill>
              </a:rPr>
              <a:t> dossier) </a:t>
            </a:r>
            <a:r>
              <a:rPr lang="fr-BE" b="1" dirty="0" err="1">
                <a:solidFill>
                  <a:srgbClr val="FFFF00"/>
                </a:solidFill>
              </a:rPr>
              <a:t>voorafgaat</a:t>
            </a:r>
            <a:r>
              <a:rPr lang="fr-BE" dirty="0"/>
              <a:t>, en </a:t>
            </a:r>
            <a:r>
              <a:rPr lang="fr-BE" dirty="0" err="1"/>
              <a:t>aldus</a:t>
            </a:r>
            <a:r>
              <a:rPr lang="fr-BE" dirty="0"/>
              <a:t> de </a:t>
            </a:r>
            <a:r>
              <a:rPr lang="fr-BE" dirty="0" err="1"/>
              <a:t>verhouding</a:t>
            </a:r>
            <a:r>
              <a:rPr lang="fr-BE" dirty="0"/>
              <a:t> </a:t>
            </a:r>
            <a:r>
              <a:rPr lang="fr-BE" dirty="0" err="1"/>
              <a:t>kostprijs</a:t>
            </a:r>
            <a:r>
              <a:rPr lang="fr-BE" dirty="0"/>
              <a:t>/</a:t>
            </a:r>
            <a:r>
              <a:rPr lang="fr-BE" dirty="0" err="1"/>
              <a:t>kwaliteit</a:t>
            </a:r>
            <a:r>
              <a:rPr lang="fr-BE" dirty="0"/>
              <a:t> van het </a:t>
            </a:r>
            <a:r>
              <a:rPr lang="fr-BE" dirty="0" err="1"/>
              <a:t>werk</a:t>
            </a:r>
            <a:r>
              <a:rPr lang="fr-BE" dirty="0"/>
              <a:t> </a:t>
            </a:r>
            <a:r>
              <a:rPr lang="fr-BE" dirty="0" err="1"/>
              <a:t>naar</a:t>
            </a:r>
            <a:r>
              <a:rPr lang="fr-BE" dirty="0"/>
              <a:t> </a:t>
            </a:r>
            <a:r>
              <a:rPr lang="fr-BE" dirty="0" err="1"/>
              <a:t>juiste</a:t>
            </a:r>
            <a:r>
              <a:rPr lang="fr-BE" dirty="0"/>
              <a:t> </a:t>
            </a:r>
            <a:r>
              <a:rPr lang="fr-BE" dirty="0" err="1"/>
              <a:t>waarde</a:t>
            </a:r>
            <a:r>
              <a:rPr lang="fr-BE" dirty="0"/>
              <a:t> in te </a:t>
            </a:r>
            <a:r>
              <a:rPr lang="fr-BE" dirty="0" err="1"/>
              <a:t>schatten</a:t>
            </a:r>
            <a:r>
              <a:rPr lang="fr-BE" dirty="0"/>
              <a:t>. </a:t>
            </a:r>
            <a:endParaRPr lang="fr-BE" dirty="0" smtClean="0"/>
          </a:p>
          <a:p>
            <a:pPr marL="137160" indent="0">
              <a:buNone/>
            </a:pPr>
            <a:r>
              <a:rPr lang="fr-BE" dirty="0" err="1" smtClean="0"/>
              <a:t>Ik</a:t>
            </a:r>
            <a:r>
              <a:rPr lang="fr-BE" dirty="0" smtClean="0"/>
              <a:t> </a:t>
            </a:r>
            <a:r>
              <a:rPr lang="fr-BE" dirty="0" err="1"/>
              <a:t>merk</a:t>
            </a:r>
            <a:r>
              <a:rPr lang="fr-BE" dirty="0"/>
              <a:t> </a:t>
            </a:r>
            <a:r>
              <a:rPr lang="fr-BE" dirty="0" err="1"/>
              <a:t>ook</a:t>
            </a:r>
            <a:r>
              <a:rPr lang="fr-BE" dirty="0"/>
              <a:t> </a:t>
            </a:r>
            <a:r>
              <a:rPr lang="fr-BE" dirty="0" err="1"/>
              <a:t>dat</a:t>
            </a:r>
            <a:r>
              <a:rPr lang="fr-BE" dirty="0"/>
              <a:t> er </a:t>
            </a:r>
            <a:r>
              <a:rPr lang="fr-BE" dirty="0" err="1"/>
              <a:t>tegenwoordig</a:t>
            </a:r>
            <a:r>
              <a:rPr lang="fr-BE" dirty="0"/>
              <a:t> </a:t>
            </a:r>
            <a:r>
              <a:rPr lang="fr-BE" dirty="0" err="1"/>
              <a:t>meer</a:t>
            </a:r>
            <a:r>
              <a:rPr lang="fr-BE" dirty="0"/>
              <a:t> en </a:t>
            </a:r>
            <a:r>
              <a:rPr lang="fr-BE" dirty="0" err="1"/>
              <a:t>meer</a:t>
            </a:r>
            <a:r>
              <a:rPr lang="fr-BE" dirty="0"/>
              <a:t> </a:t>
            </a:r>
            <a:r>
              <a:rPr lang="fr-BE" dirty="0" err="1"/>
              <a:t>aan</a:t>
            </a:r>
            <a:r>
              <a:rPr lang="fr-BE" dirty="0"/>
              <a:t> ‘</a:t>
            </a:r>
            <a:r>
              <a:rPr lang="fr-BE" dirty="0" err="1"/>
              <a:t>prijsofferteshopping</a:t>
            </a:r>
            <a:r>
              <a:rPr lang="fr-BE" dirty="0"/>
              <a:t>’ </a:t>
            </a:r>
            <a:r>
              <a:rPr lang="fr-BE" dirty="0" err="1"/>
              <a:t>gedaan</a:t>
            </a:r>
            <a:r>
              <a:rPr lang="fr-BE" dirty="0"/>
              <a:t> </a:t>
            </a:r>
            <a:r>
              <a:rPr lang="fr-BE" dirty="0" err="1"/>
              <a:t>wordt</a:t>
            </a:r>
            <a:r>
              <a:rPr lang="fr-BE" dirty="0"/>
              <a:t>, en er </a:t>
            </a:r>
            <a:r>
              <a:rPr lang="fr-BE" dirty="0" err="1"/>
              <a:t>enkel</a:t>
            </a:r>
            <a:r>
              <a:rPr lang="fr-BE" dirty="0"/>
              <a:t> </a:t>
            </a:r>
            <a:r>
              <a:rPr lang="fr-BE" dirty="0" err="1"/>
              <a:t>naar</a:t>
            </a:r>
            <a:r>
              <a:rPr lang="fr-BE" dirty="0"/>
              <a:t> de </a:t>
            </a:r>
            <a:r>
              <a:rPr lang="fr-BE" dirty="0" err="1"/>
              <a:t>prijs</a:t>
            </a:r>
            <a:r>
              <a:rPr lang="fr-BE" dirty="0"/>
              <a:t> </a:t>
            </a:r>
            <a:r>
              <a:rPr lang="fr-BE" dirty="0" err="1"/>
              <a:t>gekeken</a:t>
            </a:r>
            <a:r>
              <a:rPr lang="fr-BE" dirty="0"/>
              <a:t> </a:t>
            </a:r>
            <a:r>
              <a:rPr lang="fr-BE" dirty="0" err="1"/>
              <a:t>wordt</a:t>
            </a:r>
            <a:r>
              <a:rPr lang="fr-BE" dirty="0"/>
              <a:t> en niet </a:t>
            </a:r>
            <a:r>
              <a:rPr lang="fr-BE" dirty="0" err="1"/>
              <a:t>naar</a:t>
            </a:r>
            <a:r>
              <a:rPr lang="fr-BE" dirty="0"/>
              <a:t> de </a:t>
            </a:r>
            <a:r>
              <a:rPr lang="fr-BE" dirty="0" err="1"/>
              <a:t>kwaliteit</a:t>
            </a:r>
            <a:r>
              <a:rPr lang="fr-BE" dirty="0"/>
              <a:t> van het </a:t>
            </a:r>
            <a:r>
              <a:rPr lang="fr-BE" dirty="0" err="1"/>
              <a:t>werk</a:t>
            </a:r>
            <a:r>
              <a:rPr lang="fr-BE" dirty="0"/>
              <a:t>, met </a:t>
            </a:r>
            <a:r>
              <a:rPr lang="fr-BE" dirty="0" err="1"/>
              <a:t>alle</a:t>
            </a:r>
            <a:r>
              <a:rPr lang="fr-BE" dirty="0"/>
              <a:t> </a:t>
            </a:r>
            <a:r>
              <a:rPr lang="fr-BE" dirty="0" err="1"/>
              <a:t>gevolgen</a:t>
            </a:r>
            <a:r>
              <a:rPr lang="fr-BE" dirty="0"/>
              <a:t> </a:t>
            </a:r>
            <a:r>
              <a:rPr lang="fr-BE" dirty="0" err="1"/>
              <a:t>vandien</a:t>
            </a:r>
            <a:r>
              <a:rPr lang="fr-BE" dirty="0"/>
              <a:t> »</a:t>
            </a:r>
          </a:p>
        </p:txBody>
      </p:sp>
    </p:spTree>
    <p:extLst>
      <p:ext uri="{BB962C8B-B14F-4D97-AF65-F5344CB8AC3E}">
        <p14:creationId xmlns:p14="http://schemas.microsoft.com/office/powerpoint/2010/main" val="337860629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tâches « invisibles »</a:t>
            </a:r>
            <a:endParaRPr lang="fr-BE" dirty="0"/>
          </a:p>
        </p:txBody>
      </p:sp>
      <p:sp>
        <p:nvSpPr>
          <p:cNvPr id="3" name="Espace réservé du contenu 2"/>
          <p:cNvSpPr>
            <a:spLocks noGrp="1"/>
          </p:cNvSpPr>
          <p:nvPr>
            <p:ph idx="1"/>
          </p:nvPr>
        </p:nvSpPr>
        <p:spPr/>
        <p:txBody>
          <a:bodyPr>
            <a:normAutofit/>
          </a:bodyPr>
          <a:lstStyle/>
          <a:p>
            <a:r>
              <a:rPr lang="fr-BE" dirty="0" smtClean="0"/>
              <a:t>Or les tâches « invisibles » ne sont-elles pas au cœur de l’EXPERTISE ?</a:t>
            </a:r>
          </a:p>
          <a:p>
            <a:pPr marL="137160" indent="0">
              <a:buNone/>
            </a:pPr>
            <a:endParaRPr lang="fr-BE" dirty="0"/>
          </a:p>
          <a:p>
            <a:pPr marL="137160" indent="0">
              <a:buNone/>
            </a:pPr>
            <a:r>
              <a:rPr lang="fr-BE" dirty="0" smtClean="0"/>
              <a:t>Seul un expert est capable de dire pourquoi la valeur de l’immeuble situé au n°12 de l’Avenue Molière est supérieure à celle de l’immeuble situé au n°13 de la même avenue….</a:t>
            </a:r>
          </a:p>
          <a:p>
            <a:pPr marL="137160" indent="0">
              <a:buNone/>
            </a:pPr>
            <a:endParaRPr lang="fr-BE" dirty="0" smtClean="0"/>
          </a:p>
          <a:p>
            <a:pPr marL="137160" indent="0">
              <a:buNone/>
            </a:pPr>
            <a:r>
              <a:rPr lang="fr-BE" dirty="0"/>
              <a:t>Seul un expert est capable de retrouver la version « papier » d’un document scanné</a:t>
            </a:r>
            <a:r>
              <a:rPr lang="fr-BE" dirty="0" smtClean="0"/>
              <a:t>…</a:t>
            </a:r>
            <a:endParaRPr lang="fr-BE" dirty="0"/>
          </a:p>
        </p:txBody>
      </p:sp>
    </p:spTree>
    <p:extLst>
      <p:ext uri="{BB962C8B-B14F-4D97-AF65-F5344CB8AC3E}">
        <p14:creationId xmlns:p14="http://schemas.microsoft.com/office/powerpoint/2010/main" val="28215967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tâches « invisibles »</a:t>
            </a:r>
            <a:endParaRPr lang="fr-BE" dirty="0"/>
          </a:p>
        </p:txBody>
      </p:sp>
      <p:sp>
        <p:nvSpPr>
          <p:cNvPr id="3" name="Espace réservé du contenu 2"/>
          <p:cNvSpPr>
            <a:spLocks noGrp="1"/>
          </p:cNvSpPr>
          <p:nvPr>
            <p:ph idx="1"/>
          </p:nvPr>
        </p:nvSpPr>
        <p:spPr/>
        <p:txBody>
          <a:bodyPr>
            <a:normAutofit/>
          </a:bodyPr>
          <a:lstStyle/>
          <a:p>
            <a:pPr marL="137160" indent="0">
              <a:buNone/>
            </a:pPr>
            <a:r>
              <a:rPr lang="fr-BE" dirty="0" smtClean="0"/>
              <a:t>Un géomètre-expert est capable d’interpréter des données. Il fait plus que les collecter.</a:t>
            </a:r>
          </a:p>
        </p:txBody>
      </p:sp>
    </p:spTree>
    <p:extLst>
      <p:ext uri="{BB962C8B-B14F-4D97-AF65-F5344CB8AC3E}">
        <p14:creationId xmlns:p14="http://schemas.microsoft.com/office/powerpoint/2010/main" val="202351344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tâches « invisibles »</a:t>
            </a:r>
            <a:endParaRPr lang="fr-BE" dirty="0"/>
          </a:p>
        </p:txBody>
      </p:sp>
      <p:sp>
        <p:nvSpPr>
          <p:cNvPr id="3" name="Espace réservé du contenu 2"/>
          <p:cNvSpPr>
            <a:spLocks noGrp="1"/>
          </p:cNvSpPr>
          <p:nvPr>
            <p:ph idx="1"/>
          </p:nvPr>
        </p:nvSpPr>
        <p:spPr/>
        <p:txBody>
          <a:bodyPr>
            <a:normAutofit/>
          </a:bodyPr>
          <a:lstStyle/>
          <a:p>
            <a:r>
              <a:rPr lang="fr-BE" dirty="0" smtClean="0"/>
              <a:t>« Nous devons savoir ce que nous devons valoriser » (Dominique </a:t>
            </a:r>
            <a:r>
              <a:rPr lang="fr-BE" dirty="0" err="1" smtClean="0"/>
              <a:t>Helbois</a:t>
            </a:r>
            <a:r>
              <a:rPr lang="fr-BE" dirty="0" smtClean="0"/>
              <a:t>)</a:t>
            </a:r>
            <a:endParaRPr lang="fr-BE" dirty="0"/>
          </a:p>
        </p:txBody>
      </p:sp>
    </p:spTree>
    <p:extLst>
      <p:ext uri="{BB962C8B-B14F-4D97-AF65-F5344CB8AC3E}">
        <p14:creationId xmlns:p14="http://schemas.microsoft.com/office/powerpoint/2010/main" val="3857060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tâches non rétribuées</a:t>
            </a:r>
            <a:endParaRPr lang="fr-BE" dirty="0"/>
          </a:p>
        </p:txBody>
      </p:sp>
      <p:sp>
        <p:nvSpPr>
          <p:cNvPr id="3" name="Espace réservé du contenu 2"/>
          <p:cNvSpPr>
            <a:spLocks noGrp="1"/>
          </p:cNvSpPr>
          <p:nvPr>
            <p:ph idx="1"/>
          </p:nvPr>
        </p:nvSpPr>
        <p:spPr/>
        <p:txBody>
          <a:bodyPr>
            <a:normAutofit/>
          </a:bodyPr>
          <a:lstStyle/>
          <a:p>
            <a:r>
              <a:rPr lang="fr-BE" dirty="0"/>
              <a:t>« A titre de professionnel partenaire du cadastre, nos obligations par rapport à la D.P. ne nous laissent de fait aucune liberté professionnelle, sauf un accès difficile aux plans des confrères et la lecture des croquis cadastraux pour autant qu’ils sont disponibles. Les agents ne nous regardent pas et ne nous aident pas. </a:t>
            </a:r>
            <a:r>
              <a:rPr lang="fr-BE" b="1" dirty="0">
                <a:solidFill>
                  <a:srgbClr val="FFFF00"/>
                </a:solidFill>
              </a:rPr>
              <a:t>Enfin, tout est payant, alors que nous leur fournissons le fruit de notre travail, par obligation légale créée par le cadastre. Est-il normal que nous soyons les premiers partenaires sans accès aux banques de données utiles, alors que d’autres professions (notaire, agent immobilier,…) non partenaires y aient accès ?</a:t>
            </a:r>
            <a:r>
              <a:rPr lang="fr-BE" dirty="0"/>
              <a:t> »</a:t>
            </a:r>
          </a:p>
        </p:txBody>
      </p:sp>
    </p:spTree>
    <p:extLst>
      <p:ext uri="{BB962C8B-B14F-4D97-AF65-F5344CB8AC3E}">
        <p14:creationId xmlns:p14="http://schemas.microsoft.com/office/powerpoint/2010/main" val="180228782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Des tâches sous-estimées ?</a:t>
            </a:r>
            <a:endParaRPr lang="fr-BE" dirty="0"/>
          </a:p>
        </p:txBody>
      </p:sp>
      <p:sp>
        <p:nvSpPr>
          <p:cNvPr id="3" name="Espace réservé du contenu 2"/>
          <p:cNvSpPr>
            <a:spLocks noGrp="1"/>
          </p:cNvSpPr>
          <p:nvPr>
            <p:ph idx="1"/>
          </p:nvPr>
        </p:nvSpPr>
        <p:spPr/>
        <p:txBody>
          <a:bodyPr/>
          <a:lstStyle/>
          <a:p>
            <a:r>
              <a:rPr lang="fr-BE" dirty="0"/>
              <a:t>« En ce qui concerne les honoraires, et ce n’est pas nouveau, les Géomètres de Belgique devraient avoir </a:t>
            </a:r>
            <a:r>
              <a:rPr lang="fr-BE" b="1" dirty="0">
                <a:solidFill>
                  <a:srgbClr val="FFFF00"/>
                </a:solidFill>
              </a:rPr>
              <a:t>une meilleure considération de leur travail</a:t>
            </a:r>
            <a:r>
              <a:rPr lang="fr-BE" dirty="0"/>
              <a:t> et remettre des honoraires à la hauteur de leur capacité » </a:t>
            </a:r>
          </a:p>
        </p:txBody>
      </p:sp>
    </p:spTree>
    <p:extLst>
      <p:ext uri="{BB962C8B-B14F-4D97-AF65-F5344CB8AC3E}">
        <p14:creationId xmlns:p14="http://schemas.microsoft.com/office/powerpoint/2010/main" val="23734380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concurrence interne ?</a:t>
            </a:r>
            <a:endParaRPr lang="fr-BE" dirty="0"/>
          </a:p>
        </p:txBody>
      </p:sp>
      <p:sp>
        <p:nvSpPr>
          <p:cNvPr id="3" name="Espace réservé du contenu 2"/>
          <p:cNvSpPr>
            <a:spLocks noGrp="1"/>
          </p:cNvSpPr>
          <p:nvPr>
            <p:ph idx="1"/>
          </p:nvPr>
        </p:nvSpPr>
        <p:spPr/>
        <p:txBody>
          <a:bodyPr/>
          <a:lstStyle/>
          <a:p>
            <a:r>
              <a:rPr lang="fr-BE" dirty="0" smtClean="0"/>
              <a:t>«</a:t>
            </a:r>
            <a:r>
              <a:rPr lang="fr-BE" dirty="0"/>
              <a:t> Est-il normal que dans les remises de prix, il y ait régulièrement </a:t>
            </a:r>
            <a:r>
              <a:rPr lang="fr-BE" b="1" dirty="0">
                <a:solidFill>
                  <a:srgbClr val="FFFF00"/>
                </a:solidFill>
              </a:rPr>
              <a:t>des différences allant de 1 à 4 et même plus</a:t>
            </a:r>
            <a:r>
              <a:rPr lang="fr-BE" dirty="0"/>
              <a:t>, pour </a:t>
            </a:r>
            <a:r>
              <a:rPr lang="fr-BE" i="1" dirty="0"/>
              <a:t>en principe</a:t>
            </a:r>
            <a:r>
              <a:rPr lang="fr-BE" dirty="0"/>
              <a:t> faire le même travail ! » </a:t>
            </a:r>
          </a:p>
          <a:p>
            <a:r>
              <a:rPr lang="fr-BE" dirty="0" smtClean="0"/>
              <a:t>«</a:t>
            </a:r>
            <a:r>
              <a:rPr lang="fr-BE" dirty="0"/>
              <a:t> Il conviendrait d’établir un minimum de prestations obligatoires dans le cadre des missions de bornage (privilège du géomètre) afin de </a:t>
            </a:r>
            <a:r>
              <a:rPr lang="fr-BE" b="1" dirty="0">
                <a:solidFill>
                  <a:srgbClr val="FFFF00"/>
                </a:solidFill>
              </a:rPr>
              <a:t>remettre un certain nombre de géomètres dans le droit chemin</a:t>
            </a:r>
            <a:r>
              <a:rPr lang="fr-BE" dirty="0"/>
              <a:t> et d’équilibrer les chances lors des offres de prix »</a:t>
            </a:r>
          </a:p>
        </p:txBody>
      </p:sp>
    </p:spTree>
    <p:extLst>
      <p:ext uri="{BB962C8B-B14F-4D97-AF65-F5344CB8AC3E}">
        <p14:creationId xmlns:p14="http://schemas.microsoft.com/office/powerpoint/2010/main" val="2318362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Une concurrence interne ?</a:t>
            </a:r>
            <a:endParaRPr lang="fr-BE" dirty="0"/>
          </a:p>
        </p:txBody>
      </p:sp>
      <p:sp>
        <p:nvSpPr>
          <p:cNvPr id="3" name="Espace réservé du contenu 2"/>
          <p:cNvSpPr>
            <a:spLocks noGrp="1"/>
          </p:cNvSpPr>
          <p:nvPr>
            <p:ph idx="1"/>
          </p:nvPr>
        </p:nvSpPr>
        <p:spPr/>
        <p:txBody>
          <a:bodyPr/>
          <a:lstStyle/>
          <a:p>
            <a:r>
              <a:rPr lang="fr-BE" dirty="0"/>
              <a:t>« </a:t>
            </a:r>
            <a:r>
              <a:rPr lang="fr-BE" dirty="0" err="1"/>
              <a:t>Wij</a:t>
            </a:r>
            <a:r>
              <a:rPr lang="fr-BE" dirty="0"/>
              <a:t> </a:t>
            </a:r>
            <a:r>
              <a:rPr lang="fr-BE" dirty="0" err="1"/>
              <a:t>ondervinden</a:t>
            </a:r>
            <a:r>
              <a:rPr lang="fr-BE" dirty="0"/>
              <a:t> in onze </a:t>
            </a:r>
            <a:r>
              <a:rPr lang="fr-BE" dirty="0" err="1"/>
              <a:t>regio</a:t>
            </a:r>
            <a:r>
              <a:rPr lang="fr-BE" dirty="0"/>
              <a:t> </a:t>
            </a:r>
            <a:r>
              <a:rPr lang="fr-BE" b="1" dirty="0" err="1">
                <a:solidFill>
                  <a:srgbClr val="FFFF00"/>
                </a:solidFill>
              </a:rPr>
              <a:t>zeer</a:t>
            </a:r>
            <a:r>
              <a:rPr lang="fr-BE" b="1" dirty="0">
                <a:solidFill>
                  <a:srgbClr val="FFFF00"/>
                </a:solidFill>
              </a:rPr>
              <a:t> </a:t>
            </a:r>
            <a:r>
              <a:rPr lang="fr-BE" b="1" dirty="0" err="1">
                <a:solidFill>
                  <a:srgbClr val="FFFF00"/>
                </a:solidFill>
              </a:rPr>
              <a:t>grote</a:t>
            </a:r>
            <a:r>
              <a:rPr lang="fr-BE" b="1" dirty="0">
                <a:solidFill>
                  <a:srgbClr val="FFFF00"/>
                </a:solidFill>
              </a:rPr>
              <a:t> </a:t>
            </a:r>
            <a:r>
              <a:rPr lang="fr-BE" b="1" dirty="0" err="1">
                <a:solidFill>
                  <a:srgbClr val="FFFF00"/>
                </a:solidFill>
              </a:rPr>
              <a:t>concurrentie</a:t>
            </a:r>
            <a:r>
              <a:rPr lang="fr-BE" b="1" dirty="0">
                <a:solidFill>
                  <a:srgbClr val="FFFF00"/>
                </a:solidFill>
              </a:rPr>
              <a:t> van </a:t>
            </a:r>
            <a:r>
              <a:rPr lang="fr-BE" b="1" dirty="0" err="1">
                <a:solidFill>
                  <a:srgbClr val="FFFF00"/>
                </a:solidFill>
              </a:rPr>
              <a:t>ambtenaren</a:t>
            </a:r>
            <a:r>
              <a:rPr lang="fr-BE" b="1" dirty="0">
                <a:solidFill>
                  <a:srgbClr val="FFFF00"/>
                </a:solidFill>
              </a:rPr>
              <a:t> die in </a:t>
            </a:r>
            <a:r>
              <a:rPr lang="fr-BE" b="1" dirty="0" err="1">
                <a:solidFill>
                  <a:srgbClr val="FFFF00"/>
                </a:solidFill>
              </a:rPr>
              <a:t>bijberoep</a:t>
            </a:r>
            <a:r>
              <a:rPr lang="fr-BE" b="1" dirty="0">
                <a:solidFill>
                  <a:srgbClr val="FFFF00"/>
                </a:solidFill>
              </a:rPr>
              <a:t> </a:t>
            </a:r>
            <a:r>
              <a:rPr lang="fr-BE" b="1" dirty="0" err="1">
                <a:solidFill>
                  <a:srgbClr val="FFFF00"/>
                </a:solidFill>
              </a:rPr>
              <a:t>landmetersactiviteiten</a:t>
            </a:r>
            <a:r>
              <a:rPr lang="fr-BE" b="1" dirty="0">
                <a:solidFill>
                  <a:srgbClr val="FFFF00"/>
                </a:solidFill>
              </a:rPr>
              <a:t> </a:t>
            </a:r>
            <a:r>
              <a:rPr lang="fr-BE" b="1" dirty="0" err="1">
                <a:solidFill>
                  <a:srgbClr val="FFFF00"/>
                </a:solidFill>
              </a:rPr>
              <a:t>uitoefenen</a:t>
            </a:r>
            <a:r>
              <a:rPr lang="fr-BE" dirty="0"/>
              <a:t> en dit </a:t>
            </a:r>
            <a:r>
              <a:rPr lang="fr-BE" dirty="0" err="1"/>
              <a:t>tegen</a:t>
            </a:r>
            <a:r>
              <a:rPr lang="fr-BE" dirty="0"/>
              <a:t> </a:t>
            </a:r>
            <a:r>
              <a:rPr lang="fr-BE" dirty="0" err="1"/>
              <a:t>onaavaardbaar</a:t>
            </a:r>
            <a:r>
              <a:rPr lang="fr-BE" dirty="0"/>
              <a:t> </a:t>
            </a:r>
            <a:r>
              <a:rPr lang="fr-BE" dirty="0" err="1"/>
              <a:t>lage</a:t>
            </a:r>
            <a:r>
              <a:rPr lang="fr-BE" dirty="0"/>
              <a:t> </a:t>
            </a:r>
            <a:r>
              <a:rPr lang="fr-BE" dirty="0" err="1"/>
              <a:t>erelonen</a:t>
            </a:r>
            <a:r>
              <a:rPr lang="fr-BE" dirty="0"/>
              <a:t> </a:t>
            </a:r>
            <a:r>
              <a:rPr lang="fr-BE" dirty="0" err="1"/>
              <a:t>mede</a:t>
            </a:r>
            <a:r>
              <a:rPr lang="fr-BE" dirty="0"/>
              <a:t> </a:t>
            </a:r>
            <a:r>
              <a:rPr lang="fr-BE" dirty="0" err="1"/>
              <a:t>omdat</a:t>
            </a:r>
            <a:r>
              <a:rPr lang="fr-BE" dirty="0"/>
              <a:t> </a:t>
            </a:r>
            <a:r>
              <a:rPr lang="fr-BE" dirty="0" err="1"/>
              <a:t>ze</a:t>
            </a:r>
            <a:r>
              <a:rPr lang="fr-BE" dirty="0"/>
              <a:t> </a:t>
            </a:r>
            <a:r>
              <a:rPr lang="fr-BE" dirty="0" err="1"/>
              <a:t>geen</a:t>
            </a:r>
            <a:r>
              <a:rPr lang="fr-BE" dirty="0"/>
              <a:t> </a:t>
            </a:r>
            <a:r>
              <a:rPr lang="fr-BE" dirty="0" err="1"/>
              <a:t>kosten</a:t>
            </a:r>
            <a:r>
              <a:rPr lang="fr-BE" dirty="0"/>
              <a:t> </a:t>
            </a:r>
            <a:r>
              <a:rPr lang="fr-BE" dirty="0" err="1"/>
              <a:t>hebben</a:t>
            </a:r>
            <a:r>
              <a:rPr lang="fr-BE" dirty="0"/>
              <a:t> </a:t>
            </a:r>
            <a:r>
              <a:rPr lang="fr-BE" dirty="0" err="1"/>
              <a:t>voor</a:t>
            </a:r>
            <a:r>
              <a:rPr lang="fr-BE" dirty="0"/>
              <a:t> </a:t>
            </a:r>
            <a:r>
              <a:rPr lang="fr-BE" dirty="0" err="1"/>
              <a:t>personeel</a:t>
            </a:r>
            <a:r>
              <a:rPr lang="fr-BE" dirty="0"/>
              <a:t>, </a:t>
            </a:r>
            <a:r>
              <a:rPr lang="fr-BE" dirty="0" err="1"/>
              <a:t>toestellen</a:t>
            </a:r>
            <a:r>
              <a:rPr lang="fr-BE" dirty="0"/>
              <a:t>, </a:t>
            </a:r>
            <a:r>
              <a:rPr lang="fr-BE" dirty="0" err="1"/>
              <a:t>administratieve</a:t>
            </a:r>
            <a:r>
              <a:rPr lang="fr-BE" dirty="0"/>
              <a:t> </a:t>
            </a:r>
            <a:r>
              <a:rPr lang="fr-BE" dirty="0" err="1"/>
              <a:t>middelen</a:t>
            </a:r>
            <a:r>
              <a:rPr lang="fr-BE" dirty="0"/>
              <a:t>, </a:t>
            </a:r>
            <a:r>
              <a:rPr lang="fr-BE" dirty="0" err="1"/>
              <a:t>enz</a:t>
            </a:r>
            <a:r>
              <a:rPr lang="fr-BE" dirty="0"/>
              <a:t>. »</a:t>
            </a:r>
          </a:p>
        </p:txBody>
      </p:sp>
    </p:spTree>
    <p:extLst>
      <p:ext uri="{BB962C8B-B14F-4D97-AF65-F5344CB8AC3E}">
        <p14:creationId xmlns:p14="http://schemas.microsoft.com/office/powerpoint/2010/main" val="36002967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Comment les sociologues « pensent » les professions</a:t>
            </a:r>
            <a:endParaRPr lang="fr-BE" dirty="0"/>
          </a:p>
        </p:txBody>
      </p:sp>
    </p:spTree>
    <p:extLst>
      <p:ext uri="{BB962C8B-B14F-4D97-AF65-F5344CB8AC3E}">
        <p14:creationId xmlns:p14="http://schemas.microsoft.com/office/powerpoint/2010/main" val="37942554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BE" dirty="0" smtClean="0"/>
              <a:t>SYNTHESE ET CONCLUSIONS</a:t>
            </a:r>
            <a:endParaRPr lang="fr-BE" dirty="0"/>
          </a:p>
        </p:txBody>
      </p:sp>
      <p:sp>
        <p:nvSpPr>
          <p:cNvPr id="3" name="Sous-titre 2"/>
          <p:cNvSpPr>
            <a:spLocks noGrp="1"/>
          </p:cNvSpPr>
          <p:nvPr>
            <p:ph type="subTitle" idx="1"/>
          </p:nvPr>
        </p:nvSpPr>
        <p:spPr/>
        <p:txBody>
          <a:bodyPr/>
          <a:lstStyle/>
          <a:p>
            <a:r>
              <a:rPr lang="fr-BE" dirty="0" smtClean="0"/>
              <a:t>Jean-François GUILLAUME,</a:t>
            </a:r>
          </a:p>
          <a:p>
            <a:r>
              <a:rPr lang="fr-BE" dirty="0" smtClean="0"/>
              <a:t>Sociologue, Université de Liège</a:t>
            </a:r>
          </a:p>
        </p:txBody>
      </p:sp>
    </p:spTree>
    <p:extLst>
      <p:ext uri="{BB962C8B-B14F-4D97-AF65-F5344CB8AC3E}">
        <p14:creationId xmlns:p14="http://schemas.microsoft.com/office/powerpoint/2010/main" val="7538390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(1) LA DEFENSE D’UNE AUTONOMIE</a:t>
            </a:r>
            <a:endParaRPr lang="fr-BE" dirty="0"/>
          </a:p>
        </p:txBody>
      </p:sp>
      <p:sp>
        <p:nvSpPr>
          <p:cNvPr id="3" name="Espace réservé du contenu 2"/>
          <p:cNvSpPr>
            <a:spLocks noGrp="1"/>
          </p:cNvSpPr>
          <p:nvPr>
            <p:ph idx="1"/>
          </p:nvPr>
        </p:nvSpPr>
        <p:spPr/>
        <p:txBody>
          <a:bodyPr/>
          <a:lstStyle/>
          <a:p>
            <a:pPr marL="137160" indent="0">
              <a:buNone/>
            </a:pPr>
            <a:r>
              <a:rPr lang="fr-BE" dirty="0" smtClean="0"/>
              <a:t>Les groupes professionnels : s’auto-organiser, </a:t>
            </a:r>
            <a:r>
              <a:rPr lang="fr-BE" b="1" u="sng" dirty="0" smtClean="0">
                <a:solidFill>
                  <a:srgbClr val="FFC000"/>
                </a:solidFill>
              </a:rPr>
              <a:t>défendre une autonomie</a:t>
            </a:r>
            <a:r>
              <a:rPr lang="fr-BE" dirty="0" smtClean="0">
                <a:solidFill>
                  <a:srgbClr val="FFC000"/>
                </a:solidFill>
              </a:rPr>
              <a:t> </a:t>
            </a:r>
            <a:r>
              <a:rPr lang="fr-BE" dirty="0" smtClean="0"/>
              <a:t>et se protéger de la concurrence.</a:t>
            </a:r>
          </a:p>
          <a:p>
            <a:pPr marL="137160" indent="0">
              <a:buNone/>
            </a:pPr>
            <a:r>
              <a:rPr lang="fr-BE" dirty="0"/>
              <a:t>Une hypothèse :</a:t>
            </a:r>
          </a:p>
          <a:p>
            <a:pPr marL="137160" indent="0">
              <a:buNone/>
            </a:pPr>
            <a:r>
              <a:rPr lang="fr-BE" dirty="0"/>
              <a:t>La constitution d’un Ordre professionnel des géomètres-experts est considérée comme une opportunité pour la profession de s’émanciper quelque peu de l’Etat en « se prenant en main » et d’intégrer les différents professionnels dans un cadre plus régulé de </a:t>
            </a:r>
            <a:r>
              <a:rPr lang="fr-BE" dirty="0" smtClean="0"/>
              <a:t>l’activité.</a:t>
            </a:r>
          </a:p>
        </p:txBody>
      </p:sp>
    </p:spTree>
    <p:extLst>
      <p:ext uri="{BB962C8B-B14F-4D97-AF65-F5344CB8AC3E}">
        <p14:creationId xmlns:p14="http://schemas.microsoft.com/office/powerpoint/2010/main" val="19429663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BE" dirty="0"/>
              <a:t>« </a:t>
            </a:r>
            <a:r>
              <a:rPr lang="fr-BE" dirty="0" smtClean="0"/>
              <a:t>Un </a:t>
            </a:r>
            <a:r>
              <a:rPr lang="fr-BE" dirty="0"/>
              <a:t>minimum qualitatif obligatoire et contraignant serait nécessaire pour mettre fin à la concurrence déloyale et aux prestations scandaleuses de certains ‘confrères’ sans scrupules ».</a:t>
            </a:r>
          </a:p>
        </p:txBody>
      </p:sp>
    </p:spTree>
    <p:extLst>
      <p:ext uri="{BB962C8B-B14F-4D97-AF65-F5344CB8AC3E}">
        <p14:creationId xmlns:p14="http://schemas.microsoft.com/office/powerpoint/2010/main" val="17230531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marL="137160" indent="0">
              <a:buNone/>
            </a:pPr>
            <a:r>
              <a:rPr lang="fr-BE" dirty="0"/>
              <a:t>« Celui qui voudra porter le titre de géomètre-expert devra s’inscrire au </a:t>
            </a:r>
            <a:r>
              <a:rPr lang="fr-BE" dirty="0" smtClean="0"/>
              <a:t>tableau. C’est </a:t>
            </a:r>
            <a:r>
              <a:rPr lang="fr-BE" dirty="0"/>
              <a:t>une question de responsabilité à l’égard de l’Ordre et de crédibilité à l’égard des tiers </a:t>
            </a:r>
            <a:r>
              <a:rPr lang="fr-BE" dirty="0" smtClean="0"/>
              <a:t>» (Willy </a:t>
            </a:r>
            <a:r>
              <a:rPr lang="fr-BE" dirty="0" err="1" smtClean="0"/>
              <a:t>Borsus</a:t>
            </a:r>
            <a:r>
              <a:rPr lang="fr-BE" dirty="0" smtClean="0"/>
              <a:t>)</a:t>
            </a:r>
            <a:endParaRPr lang="fr-BE" dirty="0"/>
          </a:p>
          <a:p>
            <a:pPr marL="137160" indent="0">
              <a:buNone/>
            </a:pPr>
            <a:endParaRPr lang="fr-BE" dirty="0"/>
          </a:p>
          <a:p>
            <a:pPr marL="137160" indent="0">
              <a:buNone/>
            </a:pPr>
            <a:r>
              <a:rPr lang="fr-BE" dirty="0"/>
              <a:t>L’Etat n’entend </a:t>
            </a:r>
            <a:r>
              <a:rPr lang="fr-BE" dirty="0" smtClean="0"/>
              <a:t>donc pas </a:t>
            </a:r>
            <a:r>
              <a:rPr lang="fr-BE" dirty="0"/>
              <a:t>délaisser une mission d’encadrement et de régulation d’une fonction </a:t>
            </a:r>
            <a:r>
              <a:rPr lang="fr-BE" u="sng" dirty="0"/>
              <a:t>essentielle</a:t>
            </a:r>
            <a:r>
              <a:rPr lang="fr-BE" dirty="0"/>
              <a:t>.</a:t>
            </a:r>
          </a:p>
        </p:txBody>
      </p:sp>
    </p:spTree>
    <p:extLst>
      <p:ext uri="{BB962C8B-B14F-4D97-AF65-F5344CB8AC3E}">
        <p14:creationId xmlns:p14="http://schemas.microsoft.com/office/powerpoint/2010/main" val="217081376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(2) Des parcours biographiques</a:t>
            </a:r>
            <a:endParaRPr lang="fr-BE" dirty="0"/>
          </a:p>
        </p:txBody>
      </p:sp>
      <p:sp>
        <p:nvSpPr>
          <p:cNvPr id="3" name="Espace réservé du contenu 2"/>
          <p:cNvSpPr>
            <a:spLocks noGrp="1"/>
          </p:cNvSpPr>
          <p:nvPr>
            <p:ph idx="1"/>
          </p:nvPr>
        </p:nvSpPr>
        <p:spPr/>
        <p:txBody>
          <a:bodyPr/>
          <a:lstStyle/>
          <a:p>
            <a:pPr marL="137160" indent="0">
              <a:buNone/>
            </a:pPr>
            <a:r>
              <a:rPr lang="fr-BE" dirty="0" smtClean="0"/>
              <a:t>La </a:t>
            </a:r>
            <a:r>
              <a:rPr lang="fr-BE" dirty="0"/>
              <a:t>vie professionnelle est un processus biographique qui construit les identités tout au long du déroulement du cycle de vie, depuis l’entrée dans l’activité jusqu’à la retraite, en passant par tous les tournants de la vie (</a:t>
            </a:r>
            <a:r>
              <a:rPr lang="fr-BE" b="1" i="1" u="sng" dirty="0" err="1">
                <a:solidFill>
                  <a:srgbClr val="FFC000"/>
                </a:solidFill>
              </a:rPr>
              <a:t>turning</a:t>
            </a:r>
            <a:r>
              <a:rPr lang="fr-BE" b="1" i="1" u="sng" dirty="0">
                <a:solidFill>
                  <a:srgbClr val="FFC000"/>
                </a:solidFill>
              </a:rPr>
              <a:t> points</a:t>
            </a:r>
            <a:r>
              <a:rPr lang="fr-BE" dirty="0" smtClean="0"/>
              <a:t>).</a:t>
            </a:r>
          </a:p>
        </p:txBody>
      </p:sp>
    </p:spTree>
    <p:extLst>
      <p:ext uri="{BB962C8B-B14F-4D97-AF65-F5344CB8AC3E}">
        <p14:creationId xmlns:p14="http://schemas.microsoft.com/office/powerpoint/2010/main" val="13634378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dirty="0" smtClean="0"/>
              <a:t>Inscription au tableau du Conseil fédéral</a:t>
            </a:r>
          </a:p>
        </p:txBody>
      </p:sp>
    </p:spTree>
    <p:extLst>
      <p:ext uri="{BB962C8B-B14F-4D97-AF65-F5344CB8AC3E}">
        <p14:creationId xmlns:p14="http://schemas.microsoft.com/office/powerpoint/2010/main" val="30758154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dirty="0" smtClean="0"/>
              <a:t>Participation à une association professionnelle</a:t>
            </a:r>
          </a:p>
          <a:p>
            <a:pPr lvl="1"/>
            <a:r>
              <a:rPr lang="fr-BE" dirty="0"/>
              <a:t>80% des répondants environ estiment que l’association professionnelle à laquelle ils adhèrent répond à leurs attentes. Quel est son rôle essentiel ? De part et d’autre, on la voit surtout comme un espace de « confraternité et de rencontre », puis comme « opérateur de formation ». La fonction syndicale est moins souvent retenue (38%).</a:t>
            </a:r>
          </a:p>
          <a:p>
            <a:pPr lvl="1"/>
            <a:r>
              <a:rPr lang="fr-BE" dirty="0"/>
              <a:t>Mais si les activités des associations n’étaient pas reconnues comme des heures de formation, un tiers des membres n’y participeraient pas…</a:t>
            </a:r>
          </a:p>
          <a:p>
            <a:pPr lvl="1"/>
            <a:r>
              <a:rPr lang="fr-BE" dirty="0"/>
              <a:t>Il y a matière à discussion et à débat : quelles missions et quel contenu donner aux associations professionnelles ?</a:t>
            </a:r>
          </a:p>
        </p:txBody>
      </p:sp>
    </p:spTree>
    <p:extLst>
      <p:ext uri="{BB962C8B-B14F-4D97-AF65-F5344CB8AC3E}">
        <p14:creationId xmlns:p14="http://schemas.microsoft.com/office/powerpoint/2010/main" val="198231020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dirty="0" smtClean="0"/>
              <a:t>Inscription à l’Ordre des Géomètres-Experts</a:t>
            </a:r>
          </a:p>
          <a:p>
            <a:r>
              <a:rPr lang="fr-BE" dirty="0" smtClean="0"/>
              <a:t>Stage initial</a:t>
            </a:r>
          </a:p>
          <a:p>
            <a:r>
              <a:rPr lang="fr-BE" dirty="0" smtClean="0"/>
              <a:t>Périodes d’activité et d’inactivité</a:t>
            </a:r>
          </a:p>
          <a:p>
            <a:pPr lvl="1"/>
            <a:r>
              <a:rPr lang="fr-BE" dirty="0" smtClean="0"/>
              <a:t>« Une nouveauté qui inspirera vraisemblablement d’autres professions libérales »</a:t>
            </a:r>
            <a:endParaRPr lang="fr-BE" dirty="0"/>
          </a:p>
        </p:txBody>
      </p:sp>
    </p:spTree>
    <p:extLst>
      <p:ext uri="{BB962C8B-B14F-4D97-AF65-F5344CB8AC3E}">
        <p14:creationId xmlns:p14="http://schemas.microsoft.com/office/powerpoint/2010/main" val="145445530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(3) Des carrières</a:t>
            </a:r>
            <a:endParaRPr lang="fr-BE" dirty="0"/>
          </a:p>
        </p:txBody>
      </p:sp>
      <p:sp>
        <p:nvSpPr>
          <p:cNvPr id="3" name="Espace réservé du contenu 2"/>
          <p:cNvSpPr>
            <a:spLocks noGrp="1"/>
          </p:cNvSpPr>
          <p:nvPr>
            <p:ph idx="1"/>
          </p:nvPr>
        </p:nvSpPr>
        <p:spPr/>
        <p:txBody>
          <a:bodyPr/>
          <a:lstStyle/>
          <a:p>
            <a:pPr marL="137160" indent="0">
              <a:buNone/>
            </a:pPr>
            <a:r>
              <a:rPr lang="fr-BE" dirty="0" smtClean="0"/>
              <a:t>Les </a:t>
            </a:r>
            <a:r>
              <a:rPr lang="fr-BE" dirty="0"/>
              <a:t>trajectoires biographiques (</a:t>
            </a:r>
            <a:r>
              <a:rPr lang="fr-BE" b="1" i="1" u="sng" dirty="0" err="1">
                <a:solidFill>
                  <a:srgbClr val="FFC000"/>
                </a:solidFill>
              </a:rPr>
              <a:t>careers</a:t>
            </a:r>
            <a:r>
              <a:rPr lang="fr-BE" dirty="0"/>
              <a:t>) de ses </a:t>
            </a:r>
            <a:r>
              <a:rPr lang="fr-BE" dirty="0" smtClean="0"/>
              <a:t>membres « formalisées », du fait des interventions de différentes instances.</a:t>
            </a:r>
          </a:p>
        </p:txBody>
      </p:sp>
    </p:spTree>
    <p:extLst>
      <p:ext uri="{BB962C8B-B14F-4D97-AF65-F5344CB8AC3E}">
        <p14:creationId xmlns:p14="http://schemas.microsoft.com/office/powerpoint/2010/main" val="217342230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dirty="0"/>
              <a:t>« Les divergences indépendant-fonctionnaire-employé s’estompent grâce à la législation mise en place, ce qui a tendance à assainir et professionnaliser ce beau métier polyvalent ».</a:t>
            </a:r>
          </a:p>
          <a:p>
            <a:r>
              <a:rPr lang="fr-BE" dirty="0"/>
              <a:t>« Et si les membres ne donnaient plus mandat aux associations pour s’attaquer l’une l’autre </a:t>
            </a:r>
            <a:r>
              <a:rPr lang="fr-BE" dirty="0" smtClean="0"/>
              <a:t>».</a:t>
            </a:r>
            <a:endParaRPr lang="fr-BE" dirty="0"/>
          </a:p>
        </p:txBody>
      </p:sp>
    </p:spTree>
    <p:extLst>
      <p:ext uri="{BB962C8B-B14F-4D97-AF65-F5344CB8AC3E}">
        <p14:creationId xmlns:p14="http://schemas.microsoft.com/office/powerpoint/2010/main" val="204914192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r>
              <a:rPr lang="fr-BE" dirty="0" smtClean="0"/>
              <a:t>La gestion des carrières ne </a:t>
            </a:r>
            <a:r>
              <a:rPr lang="fr-BE" dirty="0" err="1" smtClean="0"/>
              <a:t>doit-elle</a:t>
            </a:r>
            <a:r>
              <a:rPr lang="fr-BE" dirty="0" smtClean="0"/>
              <a:t> pas être située à l’intersection des activités des associations professionnelles et de l’Ordre ?</a:t>
            </a:r>
          </a:p>
          <a:p>
            <a:r>
              <a:rPr lang="fr-BE" dirty="0" smtClean="0"/>
              <a:t>Une façon d’articuler les intérêts particuliers et les préoccupations communes</a:t>
            </a:r>
            <a:endParaRPr lang="fr-BE" dirty="0"/>
          </a:p>
        </p:txBody>
      </p:sp>
    </p:spTree>
    <p:extLst>
      <p:ext uri="{BB962C8B-B14F-4D97-AF65-F5344CB8AC3E}">
        <p14:creationId xmlns:p14="http://schemas.microsoft.com/office/powerpoint/2010/main" val="7786343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Des expériences très différentes</a:t>
            </a:r>
            <a:endParaRPr lang="fr-BE" dirty="0"/>
          </a:p>
        </p:txBody>
      </p:sp>
      <p:sp>
        <p:nvSpPr>
          <p:cNvPr id="3" name="Espace réservé du contenu 2"/>
          <p:cNvSpPr>
            <a:spLocks noGrp="1"/>
          </p:cNvSpPr>
          <p:nvPr>
            <p:ph idx="1"/>
          </p:nvPr>
        </p:nvSpPr>
        <p:spPr/>
        <p:txBody>
          <a:bodyPr>
            <a:normAutofit/>
          </a:bodyPr>
          <a:lstStyle/>
          <a:p>
            <a:r>
              <a:rPr lang="fr-BE" dirty="0"/>
              <a:t>« Je suis un géomètre-expert des Finances retraité et indépendant complémentaire durant toute ma carrière. Activité que je continue d’exercer de façon modérée mais par pur plaisir, n’ayant heureusement aucun problème pécuniaire ».</a:t>
            </a:r>
          </a:p>
          <a:p>
            <a:r>
              <a:rPr lang="fr-BE" dirty="0"/>
              <a:t>« A l’heure d’aujourd’hui, il est très difficile pour un géomètre seul de s’en sortir ».</a:t>
            </a:r>
          </a:p>
          <a:p>
            <a:r>
              <a:rPr lang="fr-BE" dirty="0"/>
              <a:t>« A refaire, oui et non car financièrement, il y a des professions aussi intéressantes et plus rentables </a:t>
            </a:r>
            <a:r>
              <a:rPr lang="fr-BE" dirty="0" smtClean="0"/>
              <a:t>».</a:t>
            </a:r>
          </a:p>
          <a:p>
            <a:r>
              <a:rPr lang="fr-BE" dirty="0" smtClean="0"/>
              <a:t>Et aujourd’hui, nous avons même rencontré des chevaliers </a:t>
            </a:r>
            <a:r>
              <a:rPr lang="fr-BE" dirty="0" err="1" smtClean="0"/>
              <a:t>Playmobil</a:t>
            </a:r>
            <a:r>
              <a:rPr lang="fr-BE" dirty="0" smtClean="0"/>
              <a:t>…</a:t>
            </a:r>
            <a:endParaRPr lang="fr-BE" dirty="0"/>
          </a:p>
        </p:txBody>
      </p:sp>
    </p:spTree>
    <p:extLst>
      <p:ext uri="{BB962C8B-B14F-4D97-AF65-F5344CB8AC3E}">
        <p14:creationId xmlns:p14="http://schemas.microsoft.com/office/powerpoint/2010/main" val="24148240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(4) Une volonté de reconnaissance</a:t>
            </a:r>
            <a:endParaRPr lang="fr-BE" dirty="0"/>
          </a:p>
        </p:txBody>
      </p:sp>
      <p:sp>
        <p:nvSpPr>
          <p:cNvPr id="3" name="Espace réservé du contenu 2"/>
          <p:cNvSpPr>
            <a:spLocks noGrp="1"/>
          </p:cNvSpPr>
          <p:nvPr>
            <p:ph idx="1"/>
          </p:nvPr>
        </p:nvSpPr>
        <p:spPr/>
        <p:txBody>
          <a:bodyPr/>
          <a:lstStyle/>
          <a:p>
            <a:pPr marL="137160" indent="0">
              <a:buNone/>
            </a:pPr>
            <a:r>
              <a:rPr lang="fr-BE" dirty="0" smtClean="0"/>
              <a:t>Les </a:t>
            </a:r>
            <a:r>
              <a:rPr lang="fr-BE" dirty="0"/>
              <a:t>groupes professionnels cherchent à </a:t>
            </a:r>
            <a:r>
              <a:rPr lang="fr-BE" b="1" u="sng" dirty="0">
                <a:solidFill>
                  <a:srgbClr val="FFC000"/>
                </a:solidFill>
              </a:rPr>
              <a:t>se faire reconnaître par leurs partenaires</a:t>
            </a:r>
            <a:r>
              <a:rPr lang="fr-BE" dirty="0"/>
              <a:t> en développant des rhétoriques professionnelles et en recherchant des protections légales. Certains y parviennent mieux que d’autres, grâce à leur position dans la division morale du travail et à leur capacité de se coaliser. Mais tous aspirent à obtenir un statut protecteur.</a:t>
            </a:r>
            <a:endParaRPr lang="fr-BE" dirty="0" smtClean="0"/>
          </a:p>
        </p:txBody>
      </p:sp>
    </p:spTree>
    <p:extLst>
      <p:ext uri="{BB962C8B-B14F-4D97-AF65-F5344CB8AC3E}">
        <p14:creationId xmlns:p14="http://schemas.microsoft.com/office/powerpoint/2010/main" val="14522468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dirty="0"/>
              <a:t>« La profession est méconnue et non considérée. Les associations doivent communiquer vers le public (au niveau national, et sans distinction) : comme les campagnes de valorisation de la profession lancées par les architectes ou les avocats </a:t>
            </a:r>
            <a:r>
              <a:rPr lang="fr-BE" dirty="0" smtClean="0"/>
              <a:t>».</a:t>
            </a:r>
            <a:endParaRPr lang="fr-BE" dirty="0"/>
          </a:p>
        </p:txBody>
      </p:sp>
    </p:spTree>
    <p:extLst>
      <p:ext uri="{BB962C8B-B14F-4D97-AF65-F5344CB8AC3E}">
        <p14:creationId xmlns:p14="http://schemas.microsoft.com/office/powerpoint/2010/main" val="4597716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dirty="0"/>
              <a:t>« Profession méconnue du grand public. Que ce soit les particuliers dans mon activité complémentaire ou même des ingénieurs civils dans les travaux de génie civil, les gens ne comprennent pas ce que l’on fait et dès lors la profession est dévalorisée. Sur un chantier, c’est un métier de l’ombre. Pour les mêmes études, un ingénieur construction sera compté à 70 euros de l’heure sur un chantier, tandis qu’un ingénieur construction géomètre à 55 euros… ».</a:t>
            </a:r>
          </a:p>
        </p:txBody>
      </p:sp>
    </p:spTree>
    <p:extLst>
      <p:ext uri="{BB962C8B-B14F-4D97-AF65-F5344CB8AC3E}">
        <p14:creationId xmlns:p14="http://schemas.microsoft.com/office/powerpoint/2010/main" val="392418257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L’ETAT ET LES POUVOIRS PUBLICS</a:t>
            </a:r>
            <a:endParaRPr lang="fr-BE" dirty="0"/>
          </a:p>
        </p:txBody>
      </p:sp>
      <p:sp>
        <p:nvSpPr>
          <p:cNvPr id="3" name="Espace réservé du contenu 2"/>
          <p:cNvSpPr>
            <a:spLocks noGrp="1"/>
          </p:cNvSpPr>
          <p:nvPr>
            <p:ph idx="1"/>
          </p:nvPr>
        </p:nvSpPr>
        <p:spPr/>
        <p:txBody>
          <a:bodyPr>
            <a:normAutofit/>
          </a:bodyPr>
          <a:lstStyle/>
          <a:p>
            <a:r>
              <a:rPr lang="fr-BE" b="1" u="sng" dirty="0" smtClean="0"/>
              <a:t>L’Etat et les pouvoirs publics </a:t>
            </a:r>
            <a:r>
              <a:rPr lang="fr-BE" dirty="0" smtClean="0"/>
              <a:t>: un partenaire ? Un partenaire pas comme les autres ?</a:t>
            </a:r>
          </a:p>
          <a:p>
            <a:pPr marL="137160" indent="0">
              <a:buNone/>
            </a:pPr>
            <a:r>
              <a:rPr lang="fr-BE" dirty="0" err="1" smtClean="0"/>
              <a:t>Doray</a:t>
            </a:r>
            <a:r>
              <a:rPr lang="fr-BE" dirty="0" smtClean="0"/>
              <a:t> (2004) :</a:t>
            </a:r>
          </a:p>
          <a:p>
            <a:pPr marL="585216" lvl="1" indent="0">
              <a:buNone/>
            </a:pPr>
            <a:r>
              <a:rPr lang="fr-BE" dirty="0"/>
              <a:t>« </a:t>
            </a:r>
            <a:r>
              <a:rPr lang="fr-BE" dirty="0" smtClean="0"/>
              <a:t>L’Etat </a:t>
            </a:r>
            <a:r>
              <a:rPr lang="fr-BE" dirty="0"/>
              <a:t>est souvent essentiel tant pour créer un marché, en assurer la fermeture ou pour fixer des modalités de reproduction d’un groupe donné </a:t>
            </a:r>
            <a:r>
              <a:rPr lang="fr-BE" dirty="0" smtClean="0"/>
              <a:t>».</a:t>
            </a:r>
          </a:p>
          <a:p>
            <a:pPr marL="585216" lvl="1" indent="0">
              <a:buNone/>
            </a:pPr>
            <a:r>
              <a:rPr lang="fr-BE" dirty="0"/>
              <a:t>« Mais d’un autre côté, si l’Etat cherche à introduire des modes de régulation partenariaux ou en collaboration avec les acteurs impliqués dans les différents champs sociaux, il doit s’assurer de l’existence de partenaires légitimes. La pression s’exercerait en faveur du maintien des cadres institutionnels de reconnaissance »</a:t>
            </a:r>
          </a:p>
        </p:txBody>
      </p:sp>
    </p:spTree>
    <p:extLst>
      <p:ext uri="{BB962C8B-B14F-4D97-AF65-F5344CB8AC3E}">
        <p14:creationId xmlns:p14="http://schemas.microsoft.com/office/powerpoint/2010/main" val="381987295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L’ADMINISTRATION</a:t>
            </a:r>
            <a:endParaRPr lang="fr-BE" dirty="0"/>
          </a:p>
        </p:txBody>
      </p:sp>
      <p:sp>
        <p:nvSpPr>
          <p:cNvPr id="3" name="Espace réservé du contenu 2"/>
          <p:cNvSpPr>
            <a:spLocks noGrp="1"/>
          </p:cNvSpPr>
          <p:nvPr>
            <p:ph idx="1"/>
          </p:nvPr>
        </p:nvSpPr>
        <p:spPr/>
        <p:txBody>
          <a:bodyPr>
            <a:normAutofit/>
          </a:bodyPr>
          <a:lstStyle/>
          <a:p>
            <a:pPr marL="137160" indent="0">
              <a:buNone/>
            </a:pPr>
            <a:r>
              <a:rPr lang="fr-BE" dirty="0" smtClean="0"/>
              <a:t>Les </a:t>
            </a:r>
            <a:r>
              <a:rPr lang="fr-BE" dirty="0"/>
              <a:t>relations avec l’AGDP sont nécessaires pour la quasi-totalité des </a:t>
            </a:r>
            <a:r>
              <a:rPr lang="fr-BE" dirty="0" smtClean="0"/>
              <a:t>répondants. </a:t>
            </a:r>
            <a:r>
              <a:rPr lang="fr-BE" dirty="0"/>
              <a:t>Ces relations sont jugées constructives par une proportion plus grande de répondants francophones que de répondants </a:t>
            </a:r>
            <a:r>
              <a:rPr lang="fr-BE" dirty="0" smtClean="0"/>
              <a:t>néerlandophones.</a:t>
            </a:r>
          </a:p>
          <a:p>
            <a:pPr marL="137160" indent="0">
              <a:buNone/>
            </a:pPr>
            <a:r>
              <a:rPr lang="fr-BE" dirty="0" smtClean="0"/>
              <a:t>Mais </a:t>
            </a:r>
            <a:r>
              <a:rPr lang="fr-BE" dirty="0"/>
              <a:t>elles restent insuffisantes pour une proportion égale de répondants</a:t>
            </a:r>
            <a:r>
              <a:rPr lang="fr-BE" dirty="0" smtClean="0"/>
              <a:t>.</a:t>
            </a:r>
          </a:p>
          <a:p>
            <a:pPr marL="137160" indent="0">
              <a:buNone/>
            </a:pPr>
            <a:r>
              <a:rPr lang="fr-BE" dirty="0" smtClean="0"/>
              <a:t>Au cœur des échanges entre géomètres-experts et administration, la constitution et l’accès aux banques de données.</a:t>
            </a:r>
            <a:endParaRPr lang="fr-BE" dirty="0"/>
          </a:p>
        </p:txBody>
      </p:sp>
    </p:spTree>
    <p:extLst>
      <p:ext uri="{BB962C8B-B14F-4D97-AF65-F5344CB8AC3E}">
        <p14:creationId xmlns:p14="http://schemas.microsoft.com/office/powerpoint/2010/main" val="374015079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LES CLIENTS</a:t>
            </a:r>
            <a:endParaRPr lang="fr-BE" dirty="0"/>
          </a:p>
        </p:txBody>
      </p:sp>
      <p:sp>
        <p:nvSpPr>
          <p:cNvPr id="3" name="Espace réservé du contenu 2"/>
          <p:cNvSpPr>
            <a:spLocks noGrp="1"/>
          </p:cNvSpPr>
          <p:nvPr>
            <p:ph idx="1"/>
          </p:nvPr>
        </p:nvSpPr>
        <p:spPr/>
        <p:txBody>
          <a:bodyPr>
            <a:normAutofit/>
          </a:bodyPr>
          <a:lstStyle/>
          <a:p>
            <a:pPr marL="137160" lvl="0" indent="0">
              <a:buNone/>
            </a:pPr>
            <a:r>
              <a:rPr lang="fr-BE" dirty="0" smtClean="0"/>
              <a:t>«</a:t>
            </a:r>
            <a:r>
              <a:rPr lang="fr-BE" dirty="0"/>
              <a:t> Nous nous trouvons entre le client et toute une série d’autres professions, et surtout l’administration. C’est ce dialogue permanent qui doit être approfondi et entretenu : nous devons être des partenaires privilégiés des administrations (communale, régionale et fédérale) par nos connaissances et surtout des notaires par nos compétences ».</a:t>
            </a:r>
          </a:p>
        </p:txBody>
      </p:sp>
    </p:spTree>
    <p:extLst>
      <p:ext uri="{BB962C8B-B14F-4D97-AF65-F5344CB8AC3E}">
        <p14:creationId xmlns:p14="http://schemas.microsoft.com/office/powerpoint/2010/main" val="176569215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137160" lvl="0" indent="0">
              <a:buNone/>
            </a:pPr>
            <a:r>
              <a:rPr lang="fr-BE" dirty="0" smtClean="0"/>
              <a:t>«</a:t>
            </a:r>
            <a:r>
              <a:rPr lang="fr-BE" dirty="0"/>
              <a:t> </a:t>
            </a:r>
            <a:r>
              <a:rPr lang="fr-BE" dirty="0" smtClean="0"/>
              <a:t>Vous avez un rôle essentiel dans la vie de ceux qui font appel à votre expertise. Vous dites la propriété par le bornage, par le mesurage. Vous êtes les garants de la propriété. L’accès à la propriété est une étape-clé dans un parcours de vie. C’est un projet important pour lequel nous avons besoin d’être entourés d’experts pour nous soutenir</a:t>
            </a:r>
            <a:r>
              <a:rPr lang="fr-BE" dirty="0"/>
              <a:t> ».</a:t>
            </a:r>
          </a:p>
        </p:txBody>
      </p:sp>
    </p:spTree>
    <p:extLst>
      <p:ext uri="{BB962C8B-B14F-4D97-AF65-F5344CB8AC3E}">
        <p14:creationId xmlns:p14="http://schemas.microsoft.com/office/powerpoint/2010/main" val="41565250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 sale </a:t>
            </a:r>
            <a:r>
              <a:rPr lang="fr-BE" dirty="0" err="1" smtClean="0"/>
              <a:t>bouloT</a:t>
            </a:r>
            <a:r>
              <a:rPr lang="fr-BE" dirty="0" smtClean="0"/>
              <a:t> ?</a:t>
            </a:r>
            <a:endParaRPr lang="fr-BE" dirty="0"/>
          </a:p>
        </p:txBody>
      </p:sp>
      <p:sp>
        <p:nvSpPr>
          <p:cNvPr id="3" name="Espace réservé du contenu 2"/>
          <p:cNvSpPr>
            <a:spLocks noGrp="1"/>
          </p:cNvSpPr>
          <p:nvPr>
            <p:ph idx="1"/>
          </p:nvPr>
        </p:nvSpPr>
        <p:spPr/>
        <p:txBody>
          <a:bodyPr>
            <a:normAutofit/>
          </a:bodyPr>
          <a:lstStyle/>
          <a:p>
            <a:pPr marL="0" indent="0">
              <a:buNone/>
            </a:pPr>
            <a:r>
              <a:rPr lang="fr-BE" dirty="0" smtClean="0"/>
              <a:t>Hughes (1952) : </a:t>
            </a:r>
          </a:p>
          <a:p>
            <a:pPr marL="137160" indent="0">
              <a:buNone/>
            </a:pPr>
            <a:r>
              <a:rPr lang="fr-BE" dirty="0" smtClean="0"/>
              <a:t>Que </a:t>
            </a:r>
            <a:r>
              <a:rPr lang="fr-BE" dirty="0"/>
              <a:t>considérez-vous comme sale, pénible ou honteux dans votre travail </a:t>
            </a:r>
            <a:r>
              <a:rPr lang="fr-BE" dirty="0" smtClean="0"/>
              <a:t>?</a:t>
            </a:r>
          </a:p>
          <a:p>
            <a:pPr marL="137160" indent="0">
              <a:buNone/>
            </a:pPr>
            <a:r>
              <a:rPr lang="fr-BE" dirty="0" smtClean="0"/>
              <a:t>Avez-vous </a:t>
            </a:r>
            <a:r>
              <a:rPr lang="fr-BE" dirty="0"/>
              <a:t>la possibilité de déléguer les sales travaux ? A qui ? Comment </a:t>
            </a:r>
            <a:r>
              <a:rPr lang="fr-BE" dirty="0" smtClean="0"/>
              <a:t>?</a:t>
            </a:r>
          </a:p>
          <a:p>
            <a:pPr marL="137160" indent="0">
              <a:buNone/>
            </a:pPr>
            <a:r>
              <a:rPr lang="fr-BE" dirty="0" smtClean="0"/>
              <a:t>Sinon</a:t>
            </a:r>
            <a:r>
              <a:rPr lang="fr-BE" dirty="0"/>
              <a:t>, pourquoi continuez-vous à les faire </a:t>
            </a:r>
            <a:r>
              <a:rPr lang="fr-BE" dirty="0" smtClean="0"/>
              <a:t>?</a:t>
            </a:r>
          </a:p>
          <a:p>
            <a:pPr marL="137160" indent="0">
              <a:buNone/>
            </a:pPr>
            <a:r>
              <a:rPr lang="fr-BE" dirty="0" smtClean="0"/>
              <a:t>Le </a:t>
            </a:r>
            <a:r>
              <a:rPr lang="fr-BE" dirty="0"/>
              <a:t>« professionnel » est à la fois celui qui peut déléguer des « sales boulots » à des tiers et ne garder que ce qui est lié à une satisfaction symbolique et à une définition prestigieuse (« guérir les malades »)</a:t>
            </a:r>
          </a:p>
        </p:txBody>
      </p:sp>
    </p:spTree>
    <p:extLst>
      <p:ext uri="{BB962C8B-B14F-4D97-AF65-F5344CB8AC3E}">
        <p14:creationId xmlns:p14="http://schemas.microsoft.com/office/powerpoint/2010/main" val="7804090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LES MOMENTS Où Ça coince</a:t>
            </a:r>
            <a:endParaRPr lang="fr-BE" dirty="0"/>
          </a:p>
        </p:txBody>
      </p:sp>
      <p:sp>
        <p:nvSpPr>
          <p:cNvPr id="3" name="Espace réservé du contenu 2"/>
          <p:cNvSpPr>
            <a:spLocks noGrp="1"/>
          </p:cNvSpPr>
          <p:nvPr>
            <p:ph idx="1"/>
          </p:nvPr>
        </p:nvSpPr>
        <p:spPr/>
        <p:txBody>
          <a:bodyPr>
            <a:normAutofit/>
          </a:bodyPr>
          <a:lstStyle/>
          <a:p>
            <a:pPr lvl="0"/>
            <a:r>
              <a:rPr lang="fr-BE" dirty="0"/>
              <a:t>B</a:t>
            </a:r>
            <a:r>
              <a:rPr lang="fr-BE" dirty="0" smtClean="0"/>
              <a:t>ornage </a:t>
            </a:r>
            <a:r>
              <a:rPr lang="fr-BE" dirty="0"/>
              <a:t>avec revendication d’un morceau de parcelle </a:t>
            </a:r>
            <a:r>
              <a:rPr lang="fr-BE" dirty="0" smtClean="0"/>
              <a:t>voisine</a:t>
            </a:r>
            <a:endParaRPr lang="fr-BE" dirty="0"/>
          </a:p>
          <a:p>
            <a:pPr lvl="0"/>
            <a:r>
              <a:rPr lang="fr-BE" dirty="0"/>
              <a:t>C</a:t>
            </a:r>
            <a:r>
              <a:rPr lang="fr-BE" dirty="0" smtClean="0"/>
              <a:t>omportement </a:t>
            </a:r>
            <a:r>
              <a:rPr lang="fr-BE" dirty="0"/>
              <a:t>agressif lors d’une sortie </a:t>
            </a:r>
            <a:r>
              <a:rPr lang="fr-BE" dirty="0" smtClean="0"/>
              <a:t>locative</a:t>
            </a:r>
            <a:endParaRPr lang="fr-BE" dirty="0"/>
          </a:p>
          <a:p>
            <a:pPr lvl="0"/>
            <a:r>
              <a:rPr lang="fr-BE" dirty="0"/>
              <a:t>P</a:t>
            </a:r>
            <a:r>
              <a:rPr lang="fr-BE" dirty="0" smtClean="0"/>
              <a:t>roblèmes </a:t>
            </a:r>
            <a:r>
              <a:rPr lang="fr-BE" dirty="0"/>
              <a:t>de mitoyenneté, conflit de voisinage ingérable à </a:t>
            </a:r>
            <a:r>
              <a:rPr lang="fr-BE" dirty="0" smtClean="0"/>
              <a:t>l’amiable</a:t>
            </a:r>
            <a:endParaRPr lang="fr-BE" dirty="0"/>
          </a:p>
          <a:p>
            <a:pPr lvl="0"/>
            <a:r>
              <a:rPr lang="fr-BE" dirty="0"/>
              <a:t>C</a:t>
            </a:r>
            <a:r>
              <a:rPr lang="fr-BE" dirty="0" smtClean="0"/>
              <a:t>omplexité législative</a:t>
            </a:r>
          </a:p>
          <a:p>
            <a:pPr lvl="0"/>
            <a:r>
              <a:rPr lang="fr-BE" dirty="0" smtClean="0"/>
              <a:t>Demande </a:t>
            </a:r>
            <a:r>
              <a:rPr lang="fr-BE" dirty="0"/>
              <a:t>à la limite de l’illégalité ou illégale…</a:t>
            </a:r>
          </a:p>
          <a:p>
            <a:r>
              <a:rPr lang="fr-BE" dirty="0"/>
              <a:t>« </a:t>
            </a:r>
            <a:r>
              <a:rPr lang="fr-BE" dirty="0" err="1"/>
              <a:t>Ik</a:t>
            </a:r>
            <a:r>
              <a:rPr lang="fr-BE" dirty="0"/>
              <a:t> </a:t>
            </a:r>
            <a:r>
              <a:rPr lang="fr-BE" dirty="0" err="1"/>
              <a:t>herhaal</a:t>
            </a:r>
            <a:r>
              <a:rPr lang="fr-BE" dirty="0"/>
              <a:t>, GEEN ENKELE LANDEMETER KAN EEN OPPERVLAKTE IN EEN PERCEEL INSCHRIJVEN ZONDER 100% ZEKERHEID OVER DE PERCEELSGRENZEN, en </a:t>
            </a:r>
            <a:r>
              <a:rPr lang="fr-BE" dirty="0" err="1"/>
              <a:t>daarvoor</a:t>
            </a:r>
            <a:r>
              <a:rPr lang="fr-BE" dirty="0"/>
              <a:t> </a:t>
            </a:r>
            <a:r>
              <a:rPr lang="fr-BE" dirty="0" err="1"/>
              <a:t>moeten</a:t>
            </a:r>
            <a:r>
              <a:rPr lang="fr-BE" dirty="0"/>
              <a:t> </a:t>
            </a:r>
            <a:r>
              <a:rPr lang="fr-BE" dirty="0" err="1"/>
              <a:t>voor</a:t>
            </a:r>
            <a:r>
              <a:rPr lang="fr-BE" dirty="0"/>
              <a:t> ALLE </a:t>
            </a:r>
            <a:r>
              <a:rPr lang="fr-BE" dirty="0" err="1"/>
              <a:t>hoekpunten</a:t>
            </a:r>
            <a:r>
              <a:rPr lang="fr-BE" dirty="0"/>
              <a:t> 100% </a:t>
            </a:r>
            <a:r>
              <a:rPr lang="fr-BE" dirty="0" err="1"/>
              <a:t>zekerheden</a:t>
            </a:r>
            <a:r>
              <a:rPr lang="fr-BE" dirty="0"/>
              <a:t> </a:t>
            </a:r>
            <a:r>
              <a:rPr lang="fr-BE" dirty="0" err="1"/>
              <a:t>zijn</a:t>
            </a:r>
            <a:r>
              <a:rPr lang="fr-BE" dirty="0"/>
              <a:t> (</a:t>
            </a:r>
            <a:r>
              <a:rPr lang="fr-BE" dirty="0" err="1"/>
              <a:t>referenties</a:t>
            </a:r>
            <a:r>
              <a:rPr lang="fr-BE" dirty="0"/>
              <a:t> </a:t>
            </a:r>
            <a:r>
              <a:rPr lang="fr-BE" dirty="0" err="1"/>
              <a:t>naar</a:t>
            </a:r>
            <a:r>
              <a:rPr lang="fr-BE" dirty="0"/>
              <a:t> </a:t>
            </a:r>
            <a:r>
              <a:rPr lang="fr-BE" dirty="0" err="1"/>
              <a:t>vroegeren</a:t>
            </a:r>
            <a:r>
              <a:rPr lang="fr-BE" dirty="0"/>
              <a:t> </a:t>
            </a:r>
            <a:r>
              <a:rPr lang="fr-BE" dirty="0" err="1"/>
              <a:t>plannen</a:t>
            </a:r>
            <a:r>
              <a:rPr lang="fr-BE" dirty="0"/>
              <a:t>,…) OFWEL HANDTEKENINGEN van </a:t>
            </a:r>
            <a:r>
              <a:rPr lang="fr-BE" dirty="0" err="1"/>
              <a:t>buren</a:t>
            </a:r>
            <a:r>
              <a:rPr lang="fr-BE" dirty="0"/>
              <a:t>. </a:t>
            </a:r>
            <a:r>
              <a:rPr lang="fr-BE" dirty="0" err="1"/>
              <a:t>Bij</a:t>
            </a:r>
            <a:r>
              <a:rPr lang="fr-BE" dirty="0"/>
              <a:t> 80% </a:t>
            </a:r>
            <a:r>
              <a:rPr lang="fr-BE" dirty="0" err="1"/>
              <a:t>ontbreekt</a:t>
            </a:r>
            <a:r>
              <a:rPr lang="fr-BE" dirty="0"/>
              <a:t> </a:t>
            </a:r>
            <a:r>
              <a:rPr lang="fr-BE" dirty="0" err="1"/>
              <a:t>dat</a:t>
            </a:r>
            <a:r>
              <a:rPr lang="fr-BE" dirty="0"/>
              <a:t> !!! Niet </a:t>
            </a:r>
            <a:r>
              <a:rPr lang="fr-BE" dirty="0" err="1"/>
              <a:t>normaal</a:t>
            </a:r>
            <a:r>
              <a:rPr lang="fr-BE" dirty="0"/>
              <a:t> ». </a:t>
            </a:r>
          </a:p>
          <a:p>
            <a:endParaRPr lang="fr-BE" dirty="0"/>
          </a:p>
        </p:txBody>
      </p:sp>
    </p:spTree>
    <p:extLst>
      <p:ext uri="{BB962C8B-B14F-4D97-AF65-F5344CB8AC3E}">
        <p14:creationId xmlns:p14="http://schemas.microsoft.com/office/powerpoint/2010/main" val="29785527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L’incidence des Nouvelles technologies ?</a:t>
            </a:r>
            <a:endParaRPr lang="fr-BE" dirty="0"/>
          </a:p>
        </p:txBody>
      </p:sp>
      <p:sp>
        <p:nvSpPr>
          <p:cNvPr id="3" name="Espace réservé du contenu 2"/>
          <p:cNvSpPr>
            <a:spLocks noGrp="1"/>
          </p:cNvSpPr>
          <p:nvPr>
            <p:ph idx="1"/>
          </p:nvPr>
        </p:nvSpPr>
        <p:spPr/>
        <p:txBody>
          <a:bodyPr>
            <a:normAutofit/>
          </a:bodyPr>
          <a:lstStyle/>
          <a:p>
            <a:pPr marL="137160" indent="0">
              <a:buNone/>
            </a:pPr>
            <a:r>
              <a:rPr lang="fr-BE" dirty="0"/>
              <a:t>« En ce qui concerne les nouvelles technologies, l’arrivée des drones et scanner ne nécessite absolument pas d’être géomètre-expert pour les utiliser. Tout confrère qui les utilise devrait penser à l’essence même de notre profession </a:t>
            </a:r>
            <a:r>
              <a:rPr lang="fr-BE" dirty="0">
                <a:solidFill>
                  <a:srgbClr val="FFFF00"/>
                </a:solidFill>
              </a:rPr>
              <a:t>: </a:t>
            </a:r>
            <a:r>
              <a:rPr lang="fr-BE" b="1" dirty="0">
                <a:solidFill>
                  <a:srgbClr val="FFFF00"/>
                </a:solidFill>
              </a:rPr>
              <a:t>à savoir le contrôle de nos </a:t>
            </a:r>
            <a:r>
              <a:rPr lang="fr-BE" b="1" dirty="0" smtClean="0">
                <a:solidFill>
                  <a:srgbClr val="FFFF00"/>
                </a:solidFill>
              </a:rPr>
              <a:t>interventions</a:t>
            </a:r>
            <a:r>
              <a:rPr lang="fr-BE" dirty="0" smtClean="0"/>
              <a:t>.</a:t>
            </a:r>
          </a:p>
        </p:txBody>
      </p:sp>
    </p:spTree>
    <p:extLst>
      <p:ext uri="{BB962C8B-B14F-4D97-AF65-F5344CB8AC3E}">
        <p14:creationId xmlns:p14="http://schemas.microsoft.com/office/powerpoint/2010/main" val="39196175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La constitution d’un Ordre</a:t>
            </a:r>
            <a:endParaRPr lang="fr-BE" dirty="0"/>
          </a:p>
        </p:txBody>
      </p:sp>
      <p:sp>
        <p:nvSpPr>
          <p:cNvPr id="3" name="Espace réservé du contenu 2"/>
          <p:cNvSpPr>
            <a:spLocks noGrp="1"/>
          </p:cNvSpPr>
          <p:nvPr>
            <p:ph idx="1"/>
          </p:nvPr>
        </p:nvSpPr>
        <p:spPr/>
        <p:txBody>
          <a:bodyPr/>
          <a:lstStyle/>
          <a:p>
            <a:r>
              <a:rPr lang="fr-BE" dirty="0"/>
              <a:t>Qu’est-ce qu’un ordre professionnel ? </a:t>
            </a:r>
            <a:r>
              <a:rPr lang="fr-BE" i="1" dirty="0"/>
              <a:t>Un organisme de droit public, une personne morale de droit public créée par les pouvoirs publics</a:t>
            </a:r>
            <a:r>
              <a:rPr lang="fr-BE" i="1" dirty="0" smtClean="0"/>
              <a:t>.</a:t>
            </a:r>
          </a:p>
          <a:p>
            <a:r>
              <a:rPr lang="fr-BE" dirty="0" smtClean="0"/>
              <a:t>A quoi ça sert ? </a:t>
            </a:r>
            <a:r>
              <a:rPr lang="fr-BE" i="1" dirty="0" smtClean="0"/>
              <a:t>Se doter de normes de conduite et de codes d’honneur : une autorégulation du secteur. Avec en contrepartie, le monopole octroyé par les pouvoirs publics sur un certain secteur d’activités.</a:t>
            </a:r>
          </a:p>
          <a:p>
            <a:pPr marL="0" indent="0">
              <a:buNone/>
            </a:pPr>
            <a:r>
              <a:rPr lang="fr-BE" dirty="0"/>
              <a:t>	</a:t>
            </a:r>
            <a:r>
              <a:rPr lang="fr-BE" dirty="0" smtClean="0"/>
              <a:t>(Me Emmanuel </a:t>
            </a:r>
            <a:r>
              <a:rPr lang="fr-BE" dirty="0" err="1" smtClean="0"/>
              <a:t>Jacubowitz</a:t>
            </a:r>
            <a:r>
              <a:rPr lang="fr-BE" dirty="0" smtClean="0"/>
              <a:t>)</a:t>
            </a:r>
            <a:endParaRPr lang="fr-BE" dirty="0"/>
          </a:p>
        </p:txBody>
      </p:sp>
    </p:spTree>
    <p:extLst>
      <p:ext uri="{BB962C8B-B14F-4D97-AF65-F5344CB8AC3E}">
        <p14:creationId xmlns:p14="http://schemas.microsoft.com/office/powerpoint/2010/main" val="5930889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marL="137160" indent="0">
              <a:buNone/>
            </a:pPr>
            <a:r>
              <a:rPr lang="fr-BE" dirty="0"/>
              <a:t>Certaines valeurs de notre profession disparaissent par une certaine « fainéantise et souci aisé et rapide du profit » de la part de certains confrères. J’ajouterai qu’un nettoyage au sein de notre profession serait même peut-être nécessaire. C’est donc avec plaisir que je vois arriver une possibilité d’Ordre »</a:t>
            </a:r>
          </a:p>
        </p:txBody>
      </p:sp>
    </p:spTree>
    <p:extLst>
      <p:ext uri="{BB962C8B-B14F-4D97-AF65-F5344CB8AC3E}">
        <p14:creationId xmlns:p14="http://schemas.microsoft.com/office/powerpoint/2010/main" val="157320225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Combattre les Pratiques douteuses ?</a:t>
            </a:r>
            <a:endParaRPr lang="fr-BE" dirty="0"/>
          </a:p>
        </p:txBody>
      </p:sp>
      <p:sp>
        <p:nvSpPr>
          <p:cNvPr id="3" name="Espace réservé du contenu 2"/>
          <p:cNvSpPr>
            <a:spLocks noGrp="1"/>
          </p:cNvSpPr>
          <p:nvPr>
            <p:ph idx="1"/>
          </p:nvPr>
        </p:nvSpPr>
        <p:spPr/>
        <p:txBody>
          <a:bodyPr>
            <a:normAutofit/>
          </a:bodyPr>
          <a:lstStyle/>
          <a:p>
            <a:r>
              <a:rPr lang="fr-BE" dirty="0"/>
              <a:t>« </a:t>
            </a:r>
            <a:r>
              <a:rPr lang="fr-BE" dirty="0" err="1"/>
              <a:t>Een</a:t>
            </a:r>
            <a:r>
              <a:rPr lang="fr-BE" dirty="0"/>
              <a:t> </a:t>
            </a:r>
            <a:r>
              <a:rPr lang="fr-BE" dirty="0" err="1"/>
              <a:t>eeuw</a:t>
            </a:r>
            <a:r>
              <a:rPr lang="fr-BE" dirty="0"/>
              <a:t> </a:t>
            </a:r>
            <a:r>
              <a:rPr lang="fr-BE" dirty="0" err="1"/>
              <a:t>tot</a:t>
            </a:r>
            <a:r>
              <a:rPr lang="fr-BE" dirty="0"/>
              <a:t> </a:t>
            </a:r>
            <a:r>
              <a:rPr lang="fr-BE" dirty="0" err="1"/>
              <a:t>een</a:t>
            </a:r>
            <a:r>
              <a:rPr lang="fr-BE" dirty="0"/>
              <a:t> </a:t>
            </a:r>
            <a:r>
              <a:rPr lang="fr-BE" dirty="0" err="1"/>
              <a:t>halve</a:t>
            </a:r>
            <a:r>
              <a:rPr lang="fr-BE" dirty="0"/>
              <a:t> </a:t>
            </a:r>
            <a:r>
              <a:rPr lang="fr-BE" dirty="0" err="1"/>
              <a:t>eeuw</a:t>
            </a:r>
            <a:r>
              <a:rPr lang="fr-BE" dirty="0"/>
              <a:t> </a:t>
            </a:r>
            <a:r>
              <a:rPr lang="fr-BE" dirty="0" err="1"/>
              <a:t>geleden</a:t>
            </a:r>
            <a:r>
              <a:rPr lang="fr-BE" dirty="0"/>
              <a:t> </a:t>
            </a:r>
            <a:r>
              <a:rPr lang="fr-BE" dirty="0" err="1"/>
              <a:t>hadden</a:t>
            </a:r>
            <a:r>
              <a:rPr lang="fr-BE" dirty="0"/>
              <a:t> </a:t>
            </a:r>
            <a:r>
              <a:rPr lang="fr-BE" dirty="0" err="1"/>
              <a:t>vele</a:t>
            </a:r>
            <a:r>
              <a:rPr lang="fr-BE" dirty="0"/>
              <a:t> </a:t>
            </a:r>
            <a:r>
              <a:rPr lang="fr-BE" dirty="0" err="1"/>
              <a:t>zelfstandige</a:t>
            </a:r>
            <a:r>
              <a:rPr lang="fr-BE" dirty="0"/>
              <a:t> </a:t>
            </a:r>
            <a:r>
              <a:rPr lang="fr-BE" dirty="0" err="1"/>
              <a:t>beroepen</a:t>
            </a:r>
            <a:r>
              <a:rPr lang="fr-BE" dirty="0"/>
              <a:t>, </a:t>
            </a:r>
            <a:r>
              <a:rPr lang="fr-BE" dirty="0" err="1"/>
              <a:t>ook</a:t>
            </a:r>
            <a:r>
              <a:rPr lang="fr-BE" dirty="0"/>
              <a:t> de </a:t>
            </a:r>
            <a:r>
              <a:rPr lang="fr-BE" dirty="0" err="1"/>
              <a:t>landmeters</a:t>
            </a:r>
            <a:r>
              <a:rPr lang="fr-BE" dirty="0"/>
              <a:t> – en </a:t>
            </a:r>
            <a:r>
              <a:rPr lang="fr-BE" dirty="0" err="1"/>
              <a:t>iedereen</a:t>
            </a:r>
            <a:r>
              <a:rPr lang="fr-BE" dirty="0"/>
              <a:t> </a:t>
            </a:r>
            <a:r>
              <a:rPr lang="fr-BE" dirty="0" err="1"/>
              <a:t>wist</a:t>
            </a:r>
            <a:r>
              <a:rPr lang="fr-BE" dirty="0"/>
              <a:t>, </a:t>
            </a:r>
            <a:r>
              <a:rPr lang="fr-BE" dirty="0" err="1"/>
              <a:t>iedereen</a:t>
            </a:r>
            <a:r>
              <a:rPr lang="fr-BE" dirty="0"/>
              <a:t> </a:t>
            </a:r>
            <a:r>
              <a:rPr lang="fr-BE" dirty="0" err="1"/>
              <a:t>aanvaarde</a:t>
            </a:r>
            <a:r>
              <a:rPr lang="fr-BE" dirty="0"/>
              <a:t> het – de </a:t>
            </a:r>
            <a:r>
              <a:rPr lang="fr-BE" dirty="0" err="1"/>
              <a:t>mogelijkheid</a:t>
            </a:r>
            <a:r>
              <a:rPr lang="fr-BE" dirty="0"/>
              <a:t> « </a:t>
            </a:r>
            <a:r>
              <a:rPr lang="fr-BE" dirty="0" err="1"/>
              <a:t>zwart</a:t>
            </a:r>
            <a:r>
              <a:rPr lang="fr-BE" dirty="0"/>
              <a:t> » </a:t>
            </a:r>
            <a:r>
              <a:rPr lang="fr-BE" dirty="0" err="1"/>
              <a:t>geld</a:t>
            </a:r>
            <a:r>
              <a:rPr lang="fr-BE" dirty="0"/>
              <a:t> te </a:t>
            </a:r>
            <a:r>
              <a:rPr lang="fr-BE" dirty="0" err="1"/>
              <a:t>maken</a:t>
            </a:r>
            <a:r>
              <a:rPr lang="fr-BE" dirty="0"/>
              <a:t>, en dus de </a:t>
            </a:r>
            <a:r>
              <a:rPr lang="fr-BE" dirty="0" err="1"/>
              <a:t>mogelijkheid</a:t>
            </a:r>
            <a:r>
              <a:rPr lang="fr-BE" dirty="0"/>
              <a:t> </a:t>
            </a:r>
            <a:r>
              <a:rPr lang="fr-BE" dirty="0" err="1"/>
              <a:t>geld</a:t>
            </a:r>
            <a:r>
              <a:rPr lang="fr-BE" dirty="0"/>
              <a:t> « </a:t>
            </a:r>
            <a:r>
              <a:rPr lang="fr-BE" dirty="0" err="1"/>
              <a:t>weg</a:t>
            </a:r>
            <a:r>
              <a:rPr lang="fr-BE" dirty="0"/>
              <a:t> te </a:t>
            </a:r>
            <a:r>
              <a:rPr lang="fr-BE" dirty="0" err="1"/>
              <a:t>zetten</a:t>
            </a:r>
            <a:r>
              <a:rPr lang="fr-BE" dirty="0"/>
              <a:t> » </a:t>
            </a:r>
            <a:r>
              <a:rPr lang="fr-BE" dirty="0" err="1"/>
              <a:t>voor</a:t>
            </a:r>
            <a:r>
              <a:rPr lang="fr-BE" dirty="0"/>
              <a:t> hun </a:t>
            </a:r>
            <a:r>
              <a:rPr lang="fr-BE" dirty="0" err="1" smtClean="0"/>
              <a:t>pensioen</a:t>
            </a:r>
            <a:r>
              <a:rPr lang="fr-BE" dirty="0"/>
              <a:t> »</a:t>
            </a:r>
          </a:p>
        </p:txBody>
      </p:sp>
    </p:spTree>
    <p:extLst>
      <p:ext uri="{BB962C8B-B14F-4D97-AF65-F5344CB8AC3E}">
        <p14:creationId xmlns:p14="http://schemas.microsoft.com/office/powerpoint/2010/main" val="48482425"/>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La constitution d’un Ordre est souhaitée et souhaitable</a:t>
            </a:r>
            <a:endParaRPr lang="fr-BE" dirty="0"/>
          </a:p>
        </p:txBody>
      </p:sp>
      <p:sp>
        <p:nvSpPr>
          <p:cNvPr id="3" name="Espace réservé du contenu 2"/>
          <p:cNvSpPr>
            <a:spLocks noGrp="1"/>
          </p:cNvSpPr>
          <p:nvPr>
            <p:ph idx="1"/>
          </p:nvPr>
        </p:nvSpPr>
        <p:spPr/>
        <p:txBody>
          <a:bodyPr/>
          <a:lstStyle/>
          <a:p>
            <a:pPr lvl="0"/>
            <a:r>
              <a:rPr lang="fr-BE" dirty="0"/>
              <a:t>« </a:t>
            </a:r>
            <a:r>
              <a:rPr lang="fr-BE" dirty="0" err="1"/>
              <a:t>Ik</a:t>
            </a:r>
            <a:r>
              <a:rPr lang="fr-BE" dirty="0"/>
              <a:t> </a:t>
            </a:r>
            <a:r>
              <a:rPr lang="fr-BE" dirty="0" err="1"/>
              <a:t>vind</a:t>
            </a:r>
            <a:r>
              <a:rPr lang="fr-BE" dirty="0"/>
              <a:t> het </a:t>
            </a:r>
            <a:r>
              <a:rPr lang="fr-BE" dirty="0" err="1"/>
              <a:t>beschamend</a:t>
            </a:r>
            <a:r>
              <a:rPr lang="fr-BE" dirty="0"/>
              <a:t> </a:t>
            </a:r>
            <a:r>
              <a:rPr lang="fr-BE" dirty="0" err="1"/>
              <a:t>dat</a:t>
            </a:r>
            <a:r>
              <a:rPr lang="fr-BE" dirty="0"/>
              <a:t> </a:t>
            </a:r>
            <a:r>
              <a:rPr lang="fr-BE" dirty="0" err="1"/>
              <a:t>wij</a:t>
            </a:r>
            <a:r>
              <a:rPr lang="fr-BE" dirty="0"/>
              <a:t> not </a:t>
            </a:r>
            <a:r>
              <a:rPr lang="fr-BE" dirty="0" err="1"/>
              <a:t>steeds</a:t>
            </a:r>
            <a:r>
              <a:rPr lang="fr-BE" dirty="0"/>
              <a:t> </a:t>
            </a:r>
            <a:r>
              <a:rPr lang="fr-BE" dirty="0" err="1"/>
              <a:t>geen</a:t>
            </a:r>
            <a:r>
              <a:rPr lang="fr-BE" dirty="0"/>
              <a:t> </a:t>
            </a:r>
            <a:r>
              <a:rPr lang="fr-BE" dirty="0" err="1"/>
              <a:t>algemene</a:t>
            </a:r>
            <a:r>
              <a:rPr lang="fr-BE" dirty="0"/>
              <a:t> </a:t>
            </a:r>
            <a:r>
              <a:rPr lang="fr-BE" dirty="0" err="1"/>
              <a:t>beroepsvergeniging</a:t>
            </a:r>
            <a:r>
              <a:rPr lang="fr-BE" dirty="0"/>
              <a:t> </a:t>
            </a:r>
            <a:r>
              <a:rPr lang="fr-BE" dirty="0" err="1"/>
              <a:t>hebben</a:t>
            </a:r>
            <a:r>
              <a:rPr lang="fr-BE" dirty="0"/>
              <a:t> ».</a:t>
            </a:r>
          </a:p>
          <a:p>
            <a:pPr lvl="0"/>
            <a:r>
              <a:rPr lang="fr-BE" dirty="0"/>
              <a:t>« Un minimum qualitatif obligatoire et contraignant serait nécessaire pour mettre fin à la concurrence déloyale et aux prestations scandaleuses de certains « confrères » sans scrupules ».</a:t>
            </a:r>
          </a:p>
          <a:p>
            <a:endParaRPr lang="fr-BE" dirty="0"/>
          </a:p>
        </p:txBody>
      </p:sp>
    </p:spTree>
    <p:extLst>
      <p:ext uri="{BB962C8B-B14F-4D97-AF65-F5344CB8AC3E}">
        <p14:creationId xmlns:p14="http://schemas.microsoft.com/office/powerpoint/2010/main" val="1642707783"/>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t>La constitution d’un Ordre est acquise</a:t>
            </a:r>
            <a:endParaRPr lang="fr-BE" dirty="0"/>
          </a:p>
        </p:txBody>
      </p:sp>
      <p:sp>
        <p:nvSpPr>
          <p:cNvPr id="3" name="Espace réservé du contenu 2"/>
          <p:cNvSpPr>
            <a:spLocks noGrp="1"/>
          </p:cNvSpPr>
          <p:nvPr>
            <p:ph idx="1"/>
          </p:nvPr>
        </p:nvSpPr>
        <p:spPr/>
        <p:txBody>
          <a:bodyPr/>
          <a:lstStyle/>
          <a:p>
            <a:pPr marL="0" indent="0">
              <a:buNone/>
            </a:pPr>
            <a:r>
              <a:rPr lang="fr-BE" dirty="0" smtClean="0"/>
              <a:t>Cela </a:t>
            </a:r>
            <a:r>
              <a:rPr lang="fr-BE" smtClean="0"/>
              <a:t>suppose de mener :</a:t>
            </a:r>
            <a:endParaRPr lang="fr-BE" dirty="0" smtClean="0"/>
          </a:p>
          <a:p>
            <a:pPr marL="651510" indent="-514350">
              <a:buFont typeface="+mj-lt"/>
              <a:buAutoNum type="arabicPeriod"/>
            </a:pPr>
            <a:r>
              <a:rPr lang="fr-BE" dirty="0" smtClean="0"/>
              <a:t>Un travail organisationnel</a:t>
            </a:r>
          </a:p>
          <a:p>
            <a:pPr marL="651510" indent="-514350">
              <a:buFont typeface="+mj-lt"/>
              <a:buAutoNum type="arabicPeriod"/>
            </a:pPr>
            <a:r>
              <a:rPr lang="fr-BE" dirty="0" smtClean="0"/>
              <a:t>Un travail institutionnel</a:t>
            </a:r>
          </a:p>
          <a:p>
            <a:pPr marL="651510" indent="-514350">
              <a:buFont typeface="+mj-lt"/>
              <a:buAutoNum type="arabicPeriod"/>
            </a:pPr>
            <a:r>
              <a:rPr lang="fr-BE" dirty="0" smtClean="0"/>
              <a:t>Un travail identitaire</a:t>
            </a:r>
            <a:endParaRPr lang="fr-BE" dirty="0"/>
          </a:p>
        </p:txBody>
      </p:sp>
    </p:spTree>
    <p:extLst>
      <p:ext uri="{BB962C8B-B14F-4D97-AF65-F5344CB8AC3E}">
        <p14:creationId xmlns:p14="http://schemas.microsoft.com/office/powerpoint/2010/main" val="202194092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travail organisationnel</a:t>
            </a:r>
            <a:endParaRPr lang="fr-BE" dirty="0"/>
          </a:p>
        </p:txBody>
      </p:sp>
      <p:sp>
        <p:nvSpPr>
          <p:cNvPr id="3" name="Espace réservé du contenu 2"/>
          <p:cNvSpPr>
            <a:spLocks noGrp="1"/>
          </p:cNvSpPr>
          <p:nvPr>
            <p:ph idx="1"/>
          </p:nvPr>
        </p:nvSpPr>
        <p:spPr/>
        <p:txBody>
          <a:bodyPr>
            <a:normAutofit/>
          </a:bodyPr>
          <a:lstStyle/>
          <a:p>
            <a:r>
              <a:rPr lang="fr-BE" dirty="0" smtClean="0"/>
              <a:t>Question centrale</a:t>
            </a:r>
            <a:r>
              <a:rPr lang="fr-BE" dirty="0"/>
              <a:t> : celle de « compétences </a:t>
            </a:r>
            <a:r>
              <a:rPr lang="fr-BE" dirty="0" smtClean="0"/>
              <a:t>».</a:t>
            </a:r>
          </a:p>
          <a:p>
            <a:pPr marL="457200" lvl="1" indent="0">
              <a:buNone/>
            </a:pPr>
            <a:r>
              <a:rPr lang="fr-BE" dirty="0" smtClean="0"/>
              <a:t>Parce </a:t>
            </a:r>
            <a:r>
              <a:rPr lang="fr-BE" dirty="0"/>
              <a:t>qu’il s’agit du critère de construction des frontières du </a:t>
            </a:r>
            <a:r>
              <a:rPr lang="fr-BE" dirty="0" smtClean="0"/>
              <a:t>groupe.</a:t>
            </a:r>
          </a:p>
          <a:p>
            <a:pPr marL="457200" lvl="1" indent="0">
              <a:buNone/>
            </a:pPr>
            <a:r>
              <a:rPr lang="fr-BE" dirty="0" smtClean="0"/>
              <a:t>Or</a:t>
            </a:r>
            <a:r>
              <a:rPr lang="fr-BE" dirty="0"/>
              <a:t>, dans les perspectives annoncées par certains participants à l’enquête, il s’agirait à présent de concevoir ce qui ressemble à une forme d’assouplissement des frontières ou du moins à une complexification du champ d’intervention. </a:t>
            </a:r>
            <a:endParaRPr lang="fr-BE" dirty="0" smtClean="0"/>
          </a:p>
          <a:p>
            <a:pPr marL="457200" lvl="1" indent="0">
              <a:buNone/>
            </a:pPr>
            <a:r>
              <a:rPr lang="fr-BE" dirty="0" smtClean="0"/>
              <a:t>D’une </a:t>
            </a:r>
            <a:r>
              <a:rPr lang="fr-BE" dirty="0"/>
              <a:t>part, lorsqu’il s’agit d’expertiser des biens « complexes » ; d’autre part, lorsqu’il s’agit de concevoir la création de bureaux multidisciplinaires.</a:t>
            </a:r>
          </a:p>
          <a:p>
            <a:endParaRPr lang="fr-BE" dirty="0"/>
          </a:p>
        </p:txBody>
      </p:sp>
    </p:spTree>
    <p:extLst>
      <p:ext uri="{BB962C8B-B14F-4D97-AF65-F5344CB8AC3E}">
        <p14:creationId xmlns:p14="http://schemas.microsoft.com/office/powerpoint/2010/main" val="243477060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travail organisationnel</a:t>
            </a:r>
            <a:endParaRPr lang="fr-BE" dirty="0"/>
          </a:p>
        </p:txBody>
      </p:sp>
      <p:sp>
        <p:nvSpPr>
          <p:cNvPr id="3" name="Espace réservé du contenu 2"/>
          <p:cNvSpPr>
            <a:spLocks noGrp="1"/>
          </p:cNvSpPr>
          <p:nvPr>
            <p:ph idx="1"/>
          </p:nvPr>
        </p:nvSpPr>
        <p:spPr/>
        <p:txBody>
          <a:bodyPr>
            <a:normAutofit/>
          </a:bodyPr>
          <a:lstStyle/>
          <a:p>
            <a:r>
              <a:rPr lang="fr-BE" dirty="0" smtClean="0"/>
              <a:t>Exemple : pour évaluer la valeur d’un immeuble, il ne suffit pas de disposer de données relatives à sa surface, à ses équipements et au terrain qui l’entoure.</a:t>
            </a:r>
          </a:p>
          <a:p>
            <a:r>
              <a:rPr lang="fr-BE" dirty="0" smtClean="0"/>
              <a:t>Pour une évaluation de qualité, il faut pouvoir accéder à des données qui permettent une comparaison solide de ce bien avec d’autres biens situés dans le même environnement.</a:t>
            </a:r>
            <a:endParaRPr lang="fr-BE" dirty="0"/>
          </a:p>
          <a:p>
            <a:endParaRPr lang="fr-BE" dirty="0"/>
          </a:p>
        </p:txBody>
      </p:sp>
    </p:spTree>
    <p:extLst>
      <p:ext uri="{BB962C8B-B14F-4D97-AF65-F5344CB8AC3E}">
        <p14:creationId xmlns:p14="http://schemas.microsoft.com/office/powerpoint/2010/main" val="344291293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travail organisationnel</a:t>
            </a:r>
            <a:endParaRPr lang="fr-BE" dirty="0"/>
          </a:p>
        </p:txBody>
      </p:sp>
      <p:sp>
        <p:nvSpPr>
          <p:cNvPr id="3" name="Espace réservé du contenu 2"/>
          <p:cNvSpPr>
            <a:spLocks noGrp="1"/>
          </p:cNvSpPr>
          <p:nvPr>
            <p:ph idx="1"/>
          </p:nvPr>
        </p:nvSpPr>
        <p:spPr/>
        <p:txBody>
          <a:bodyPr>
            <a:normAutofit/>
          </a:bodyPr>
          <a:lstStyle/>
          <a:p>
            <a:r>
              <a:rPr lang="fr-BE" dirty="0"/>
              <a:t>« Une formation sur des sujets hors profession permettrait de former le géomètre à la connaissance de chose qu’il pourrait un jour rencontrer. Par exemple, si on nous demande de faire l’expertise d’une cave à vin (pas du contenu), comment feriez-vous ? On est bien ici dans une expertise en valeur vénale, mais les prix au m2 d’une cave à vin varient de 5 à 20 fois le prix d’une simple cave, le cas échéant ; l’impact sur le prix de l’immeuble peut être très important. Evidemment, </a:t>
            </a:r>
            <a:r>
              <a:rPr lang="fr-BE" b="1" dirty="0">
                <a:solidFill>
                  <a:srgbClr val="FFFF00"/>
                </a:solidFill>
              </a:rPr>
              <a:t>c’est juste un exemple pour démontrer que le géomètre est amené à devoir faire des expertises dans des domaines qu’il ne maîtrise pas</a:t>
            </a:r>
            <a:r>
              <a:rPr lang="fr-BE" dirty="0"/>
              <a:t> </a:t>
            </a:r>
            <a:r>
              <a:rPr lang="fr-BE" dirty="0" smtClean="0"/>
              <a:t>et </a:t>
            </a:r>
            <a:r>
              <a:rPr lang="fr-BE" dirty="0"/>
              <a:t>qui sont le plus souvent hors des sentiers battus de la profession »</a:t>
            </a:r>
          </a:p>
        </p:txBody>
      </p:sp>
    </p:spTree>
    <p:extLst>
      <p:ext uri="{BB962C8B-B14F-4D97-AF65-F5344CB8AC3E}">
        <p14:creationId xmlns:p14="http://schemas.microsoft.com/office/powerpoint/2010/main" val="418470423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travail organisationnel</a:t>
            </a:r>
            <a:endParaRPr lang="fr-BE" dirty="0"/>
          </a:p>
        </p:txBody>
      </p:sp>
      <p:sp>
        <p:nvSpPr>
          <p:cNvPr id="3" name="Espace réservé du contenu 2"/>
          <p:cNvSpPr>
            <a:spLocks noGrp="1"/>
          </p:cNvSpPr>
          <p:nvPr>
            <p:ph idx="1"/>
          </p:nvPr>
        </p:nvSpPr>
        <p:spPr/>
        <p:txBody>
          <a:bodyPr>
            <a:normAutofit/>
          </a:bodyPr>
          <a:lstStyle/>
          <a:p>
            <a:r>
              <a:rPr lang="fr-BE" dirty="0"/>
              <a:t>« </a:t>
            </a:r>
            <a:r>
              <a:rPr lang="fr-BE" b="1" dirty="0">
                <a:solidFill>
                  <a:srgbClr val="FFFF00"/>
                </a:solidFill>
              </a:rPr>
              <a:t>Het </a:t>
            </a:r>
            <a:r>
              <a:rPr lang="fr-BE" b="1" dirty="0" err="1">
                <a:solidFill>
                  <a:srgbClr val="FFFF00"/>
                </a:solidFill>
              </a:rPr>
              <a:t>samenwerken</a:t>
            </a:r>
            <a:r>
              <a:rPr lang="fr-BE" b="1" dirty="0">
                <a:solidFill>
                  <a:srgbClr val="FFFF00"/>
                </a:solidFill>
              </a:rPr>
              <a:t> in </a:t>
            </a:r>
            <a:r>
              <a:rPr lang="fr-BE" b="1" dirty="0" err="1">
                <a:solidFill>
                  <a:srgbClr val="FFFF00"/>
                </a:solidFill>
              </a:rPr>
              <a:t>vennootschappen</a:t>
            </a:r>
            <a:r>
              <a:rPr lang="fr-BE" b="1" dirty="0">
                <a:solidFill>
                  <a:srgbClr val="FFFF00"/>
                </a:solidFill>
              </a:rPr>
              <a:t> met </a:t>
            </a:r>
            <a:r>
              <a:rPr lang="fr-BE" b="1" dirty="0" err="1">
                <a:solidFill>
                  <a:srgbClr val="FFFF00"/>
                </a:solidFill>
              </a:rPr>
              <a:t>andere</a:t>
            </a:r>
            <a:r>
              <a:rPr lang="fr-BE" b="1" dirty="0">
                <a:solidFill>
                  <a:srgbClr val="FFFF00"/>
                </a:solidFill>
              </a:rPr>
              <a:t> </a:t>
            </a:r>
            <a:r>
              <a:rPr lang="fr-BE" b="1" dirty="0" err="1">
                <a:solidFill>
                  <a:srgbClr val="FFFF00"/>
                </a:solidFill>
              </a:rPr>
              <a:t>vrije</a:t>
            </a:r>
            <a:r>
              <a:rPr lang="fr-BE" b="1" dirty="0">
                <a:solidFill>
                  <a:srgbClr val="FFFF00"/>
                </a:solidFill>
              </a:rPr>
              <a:t> </a:t>
            </a:r>
            <a:r>
              <a:rPr lang="fr-BE" b="1" dirty="0" err="1">
                <a:solidFill>
                  <a:srgbClr val="FFFF00"/>
                </a:solidFill>
              </a:rPr>
              <a:t>beroepen</a:t>
            </a:r>
            <a:r>
              <a:rPr lang="fr-BE" b="1" dirty="0">
                <a:solidFill>
                  <a:srgbClr val="FFFF00"/>
                </a:solidFill>
              </a:rPr>
              <a:t> of met </a:t>
            </a:r>
            <a:r>
              <a:rPr lang="fr-BE" b="1" dirty="0" err="1">
                <a:solidFill>
                  <a:srgbClr val="FFFF00"/>
                </a:solidFill>
              </a:rPr>
              <a:t>andere</a:t>
            </a:r>
            <a:r>
              <a:rPr lang="fr-BE" b="1" dirty="0">
                <a:solidFill>
                  <a:srgbClr val="FFFF00"/>
                </a:solidFill>
              </a:rPr>
              <a:t> </a:t>
            </a:r>
            <a:r>
              <a:rPr lang="fr-BE" b="1" dirty="0" err="1">
                <a:solidFill>
                  <a:srgbClr val="FFFF00"/>
                </a:solidFill>
              </a:rPr>
              <a:t>landmeters</a:t>
            </a:r>
            <a:r>
              <a:rPr lang="fr-BE" b="1" dirty="0">
                <a:solidFill>
                  <a:srgbClr val="FFFF00"/>
                </a:solidFill>
              </a:rPr>
              <a:t> met </a:t>
            </a:r>
            <a:r>
              <a:rPr lang="fr-BE" b="1" dirty="0" err="1">
                <a:solidFill>
                  <a:srgbClr val="FFFF00"/>
                </a:solidFill>
              </a:rPr>
              <a:t>een</a:t>
            </a:r>
            <a:r>
              <a:rPr lang="fr-BE" b="1" dirty="0">
                <a:solidFill>
                  <a:srgbClr val="FFFF00"/>
                </a:solidFill>
              </a:rPr>
              <a:t> </a:t>
            </a:r>
            <a:r>
              <a:rPr lang="fr-BE" b="1" dirty="0" err="1">
                <a:solidFill>
                  <a:srgbClr val="FFFF00"/>
                </a:solidFill>
              </a:rPr>
              <a:t>specialisatie</a:t>
            </a:r>
            <a:r>
              <a:rPr lang="fr-BE" b="1" dirty="0">
                <a:solidFill>
                  <a:srgbClr val="FFFF00"/>
                </a:solidFill>
              </a:rPr>
              <a:t> </a:t>
            </a:r>
            <a:r>
              <a:rPr lang="fr-BE" b="1" dirty="0" err="1">
                <a:solidFill>
                  <a:srgbClr val="FFFF00"/>
                </a:solidFill>
              </a:rPr>
              <a:t>moet</a:t>
            </a:r>
            <a:r>
              <a:rPr lang="fr-BE" b="1" dirty="0">
                <a:solidFill>
                  <a:srgbClr val="FFFF00"/>
                </a:solidFill>
              </a:rPr>
              <a:t> niet </a:t>
            </a:r>
            <a:r>
              <a:rPr lang="fr-BE" b="1" dirty="0" err="1">
                <a:solidFill>
                  <a:srgbClr val="FFFF00"/>
                </a:solidFill>
              </a:rPr>
              <a:t>verplicht</a:t>
            </a:r>
            <a:r>
              <a:rPr lang="fr-BE" b="1" dirty="0">
                <a:solidFill>
                  <a:srgbClr val="FFFF00"/>
                </a:solidFill>
              </a:rPr>
              <a:t> </a:t>
            </a:r>
            <a:r>
              <a:rPr lang="fr-BE" b="1" dirty="0" err="1">
                <a:solidFill>
                  <a:srgbClr val="FFFF00"/>
                </a:solidFill>
              </a:rPr>
              <a:t>worden</a:t>
            </a:r>
            <a:r>
              <a:rPr lang="fr-BE" dirty="0"/>
              <a:t>, maar </a:t>
            </a:r>
            <a:r>
              <a:rPr lang="fr-BE" dirty="0" err="1"/>
              <a:t>moet</a:t>
            </a:r>
            <a:r>
              <a:rPr lang="fr-BE" dirty="0"/>
              <a:t> </a:t>
            </a:r>
            <a:r>
              <a:rPr lang="fr-BE" dirty="0" err="1"/>
              <a:t>wel</a:t>
            </a:r>
            <a:r>
              <a:rPr lang="fr-BE" dirty="0"/>
              <a:t> </a:t>
            </a:r>
            <a:r>
              <a:rPr lang="fr-BE" dirty="0" err="1"/>
              <a:t>mogelijk</a:t>
            </a:r>
            <a:r>
              <a:rPr lang="fr-BE" dirty="0"/>
              <a:t> </a:t>
            </a:r>
            <a:r>
              <a:rPr lang="fr-BE" dirty="0" err="1"/>
              <a:t>zijn</a:t>
            </a:r>
            <a:r>
              <a:rPr lang="fr-BE" dirty="0"/>
              <a:t> </a:t>
            </a:r>
            <a:r>
              <a:rPr lang="fr-BE" dirty="0" err="1"/>
              <a:t>voor</a:t>
            </a:r>
            <a:r>
              <a:rPr lang="fr-BE" dirty="0"/>
              <a:t> </a:t>
            </a:r>
            <a:r>
              <a:rPr lang="fr-BE" dirty="0" err="1"/>
              <a:t>wie</a:t>
            </a:r>
            <a:r>
              <a:rPr lang="fr-BE" dirty="0"/>
              <a:t> </a:t>
            </a:r>
            <a:r>
              <a:rPr lang="fr-BE" dirty="0" err="1"/>
              <a:t>dat</a:t>
            </a:r>
            <a:r>
              <a:rPr lang="fr-BE" dirty="0"/>
              <a:t> </a:t>
            </a:r>
            <a:r>
              <a:rPr lang="fr-BE" dirty="0" err="1"/>
              <a:t>wil</a:t>
            </a:r>
            <a:r>
              <a:rPr lang="fr-BE" dirty="0"/>
              <a:t> ».</a:t>
            </a:r>
          </a:p>
          <a:p>
            <a:r>
              <a:rPr lang="fr-BE" dirty="0"/>
              <a:t>« Très </a:t>
            </a:r>
            <a:r>
              <a:rPr lang="fr-BE" dirty="0" err="1"/>
              <a:t>très</a:t>
            </a:r>
            <a:r>
              <a:rPr lang="fr-BE" dirty="0"/>
              <a:t> beau métier… </a:t>
            </a:r>
            <a:r>
              <a:rPr lang="fr-BE" b="1" dirty="0">
                <a:solidFill>
                  <a:srgbClr val="FFFF00"/>
                </a:solidFill>
              </a:rPr>
              <a:t>à valoriser au sein d’équipes « pluridisciplinaires » </a:t>
            </a:r>
            <a:r>
              <a:rPr lang="fr-BE" dirty="0"/>
              <a:t>et donc passer d’une structure pyramidale à une structure horizontale où chacun y trouve sa place suivant ses compétences spécifiques (…) La sous-traitance n’a plus vraiment d’avenir. Il serait peut-être bien d’en prendre note et de revoir la manière de travailler »</a:t>
            </a:r>
          </a:p>
        </p:txBody>
      </p:sp>
    </p:spTree>
    <p:extLst>
      <p:ext uri="{BB962C8B-B14F-4D97-AF65-F5344CB8AC3E}">
        <p14:creationId xmlns:p14="http://schemas.microsoft.com/office/powerpoint/2010/main" val="31640768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Pourquoi ?</a:t>
            </a:r>
            <a:endParaRPr lang="fr-BE" dirty="0"/>
          </a:p>
        </p:txBody>
      </p:sp>
      <p:sp>
        <p:nvSpPr>
          <p:cNvPr id="3" name="Espace réservé du contenu 2"/>
          <p:cNvSpPr>
            <a:spLocks noGrp="1"/>
          </p:cNvSpPr>
          <p:nvPr>
            <p:ph idx="1"/>
          </p:nvPr>
        </p:nvSpPr>
        <p:spPr/>
        <p:txBody>
          <a:bodyPr/>
          <a:lstStyle/>
          <a:p>
            <a:pPr marL="651510" indent="-514350">
              <a:buFont typeface="+mj-lt"/>
              <a:buAutoNum type="arabicPeriod"/>
            </a:pPr>
            <a:r>
              <a:rPr lang="fr-BE" dirty="0" smtClean="0"/>
              <a:t>Défendre les intérêts individuels ?</a:t>
            </a:r>
          </a:p>
          <a:p>
            <a:pPr marL="651510" indent="-514350">
              <a:buFont typeface="+mj-lt"/>
              <a:buAutoNum type="arabicPeriod"/>
            </a:pPr>
            <a:r>
              <a:rPr lang="fr-BE" dirty="0" smtClean="0"/>
              <a:t>Défendre un intérêt collectif ?</a:t>
            </a:r>
          </a:p>
          <a:p>
            <a:pPr marL="651510" indent="-514350">
              <a:buFont typeface="+mj-lt"/>
              <a:buAutoNum type="arabicPeriod"/>
            </a:pPr>
            <a:r>
              <a:rPr lang="fr-BE" dirty="0" smtClean="0"/>
              <a:t>Gérer collectivement les évolutions structurelles ?</a:t>
            </a:r>
          </a:p>
          <a:p>
            <a:pPr marL="651510" indent="-514350">
              <a:buFont typeface="+mj-lt"/>
              <a:buAutoNum type="arabicPeriod"/>
            </a:pPr>
            <a:r>
              <a:rPr lang="fr-BE" dirty="0" smtClean="0"/>
              <a:t>Consolider une « profession » ?</a:t>
            </a:r>
            <a:endParaRPr lang="fr-BE" dirty="0"/>
          </a:p>
        </p:txBody>
      </p:sp>
    </p:spTree>
    <p:extLst>
      <p:ext uri="{BB962C8B-B14F-4D97-AF65-F5344CB8AC3E}">
        <p14:creationId xmlns:p14="http://schemas.microsoft.com/office/powerpoint/2010/main" val="38722178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BE" dirty="0" smtClean="0">
                <a:solidFill>
                  <a:srgbClr val="FFFF00"/>
                </a:solidFill>
              </a:rPr>
              <a:t>Défendre des intérêts individuels</a:t>
            </a:r>
            <a:endParaRPr lang="fr-BE" dirty="0">
              <a:solidFill>
                <a:srgbClr val="FFFF00"/>
              </a:solidFill>
            </a:endParaRPr>
          </a:p>
        </p:txBody>
      </p:sp>
      <p:sp>
        <p:nvSpPr>
          <p:cNvPr id="3" name="Espace réservé du contenu 2"/>
          <p:cNvSpPr>
            <a:spLocks noGrp="1"/>
          </p:cNvSpPr>
          <p:nvPr>
            <p:ph idx="1"/>
          </p:nvPr>
        </p:nvSpPr>
        <p:spPr/>
        <p:txBody>
          <a:bodyPr>
            <a:normAutofit/>
          </a:bodyPr>
          <a:lstStyle/>
          <a:p>
            <a:r>
              <a:rPr lang="fr-BE" dirty="0" smtClean="0"/>
              <a:t>Au premier rang des intérêts, la rétribution matérielle des prestations.</a:t>
            </a:r>
          </a:p>
          <a:p>
            <a:pPr lvl="1"/>
            <a:r>
              <a:rPr lang="fr-BE" dirty="0" smtClean="0"/>
              <a:t>Charge de travail trop lourde</a:t>
            </a:r>
          </a:p>
          <a:p>
            <a:pPr lvl="1"/>
            <a:r>
              <a:rPr lang="fr-BE" dirty="0" smtClean="0"/>
              <a:t>Difficultés pour déterminer le coût des prestations, pour remettre prix dans les marchés publics, pour établir les notes d’honoraires</a:t>
            </a:r>
          </a:p>
          <a:p>
            <a:pPr lvl="1"/>
            <a:r>
              <a:rPr lang="fr-BE" dirty="0" smtClean="0"/>
              <a:t>Difficultés pour percevoir les honoraires</a:t>
            </a:r>
          </a:p>
          <a:p>
            <a:pPr lvl="1"/>
            <a:r>
              <a:rPr lang="fr-BE" dirty="0" smtClean="0"/>
              <a:t>Prestations pas reconnues à leur juste valeur</a:t>
            </a:r>
          </a:p>
          <a:p>
            <a:pPr lvl="1"/>
            <a:r>
              <a:rPr lang="fr-BE" dirty="0" smtClean="0"/>
              <a:t>Revenus jugés inférieurs par rapport à d’autres professions (libérales)</a:t>
            </a:r>
          </a:p>
          <a:p>
            <a:pPr lvl="1"/>
            <a:endParaRPr lang="fr-BE" dirty="0"/>
          </a:p>
        </p:txBody>
      </p:sp>
    </p:spTree>
    <p:extLst>
      <p:ext uri="{BB962C8B-B14F-4D97-AF65-F5344CB8AC3E}">
        <p14:creationId xmlns:p14="http://schemas.microsoft.com/office/powerpoint/2010/main" val="357414914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r>
              <a:rPr lang="fr-BE" dirty="0" smtClean="0"/>
              <a:t>« L’Ordre ne sera pas chargé de la défense de l’intérêt individuel de ses membres, mais plutôt des intérêts collectifs de ses membres et de la société en général » (Willy </a:t>
            </a:r>
            <a:r>
              <a:rPr lang="fr-BE" dirty="0" err="1" smtClean="0"/>
              <a:t>Borsus</a:t>
            </a:r>
            <a:r>
              <a:rPr lang="fr-BE" dirty="0" smtClean="0"/>
              <a:t>)</a:t>
            </a:r>
          </a:p>
          <a:p>
            <a:pPr lvl="1"/>
            <a:endParaRPr lang="fr-BE" dirty="0"/>
          </a:p>
        </p:txBody>
      </p:sp>
    </p:spTree>
    <p:extLst>
      <p:ext uri="{BB962C8B-B14F-4D97-AF65-F5344CB8AC3E}">
        <p14:creationId xmlns:p14="http://schemas.microsoft.com/office/powerpoint/2010/main" val="2428845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solidFill>
                  <a:srgbClr val="FFFF00"/>
                </a:solidFill>
              </a:rPr>
              <a:t>Défendre un intérêt collectif</a:t>
            </a:r>
            <a:endParaRPr lang="fr-BE" dirty="0">
              <a:solidFill>
                <a:srgbClr val="FFFF00"/>
              </a:solidFill>
            </a:endParaRPr>
          </a:p>
        </p:txBody>
      </p:sp>
      <p:sp>
        <p:nvSpPr>
          <p:cNvPr id="3" name="Espace réservé du contenu 2"/>
          <p:cNvSpPr>
            <a:spLocks noGrp="1"/>
          </p:cNvSpPr>
          <p:nvPr>
            <p:ph idx="1"/>
          </p:nvPr>
        </p:nvSpPr>
        <p:spPr/>
        <p:txBody>
          <a:bodyPr/>
          <a:lstStyle/>
          <a:p>
            <a:r>
              <a:rPr lang="fr-BE" dirty="0" smtClean="0"/>
              <a:t>Défendre et protéger des intérêts sociétaux (Me Emmanuel </a:t>
            </a:r>
            <a:r>
              <a:rPr lang="fr-BE" dirty="0" err="1" smtClean="0"/>
              <a:t>Jacubowitz</a:t>
            </a:r>
            <a:r>
              <a:rPr lang="fr-BE" dirty="0" smtClean="0"/>
              <a:t>)</a:t>
            </a:r>
          </a:p>
          <a:p>
            <a:r>
              <a:rPr lang="fr-BE" dirty="0" smtClean="0"/>
              <a:t>Défendre un intérêt collectif : une meilleure reconnaissance des activités professionnelles du Géomètre-Expert ?t</a:t>
            </a:r>
            <a:endParaRPr lang="fr-BE" dirty="0"/>
          </a:p>
        </p:txBody>
      </p:sp>
    </p:spTree>
    <p:extLst>
      <p:ext uri="{BB962C8B-B14F-4D97-AF65-F5344CB8AC3E}">
        <p14:creationId xmlns:p14="http://schemas.microsoft.com/office/powerpoint/2010/main" val="26370257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BE" dirty="0" smtClean="0"/>
              <a:t>Un déficit de reconnaissance ?</a:t>
            </a:r>
            <a:endParaRPr lang="fr-BE" dirty="0"/>
          </a:p>
        </p:txBody>
      </p:sp>
      <p:sp>
        <p:nvSpPr>
          <p:cNvPr id="3" name="Espace réservé du contenu 2"/>
          <p:cNvSpPr>
            <a:spLocks noGrp="1"/>
          </p:cNvSpPr>
          <p:nvPr>
            <p:ph idx="1"/>
          </p:nvPr>
        </p:nvSpPr>
        <p:spPr/>
        <p:txBody>
          <a:bodyPr/>
          <a:lstStyle/>
          <a:p>
            <a:r>
              <a:rPr lang="fr-BE" dirty="0" smtClean="0"/>
              <a:t>Ces activités professionnelles recouvrent :</a:t>
            </a:r>
          </a:p>
          <a:p>
            <a:pPr lvl="1"/>
            <a:r>
              <a:rPr lang="fr-BE" dirty="0" smtClean="0"/>
              <a:t>des tâches invisibles</a:t>
            </a:r>
          </a:p>
          <a:p>
            <a:pPr lvl="1"/>
            <a:r>
              <a:rPr lang="fr-BE" dirty="0" smtClean="0"/>
              <a:t>des tâches non rétribuées</a:t>
            </a:r>
          </a:p>
          <a:p>
            <a:r>
              <a:rPr lang="fr-BE" dirty="0" smtClean="0"/>
              <a:t>Ces activités professionnelles ne sont pas :</a:t>
            </a:r>
          </a:p>
          <a:p>
            <a:pPr lvl="1"/>
            <a:r>
              <a:rPr lang="fr-BE" dirty="0" smtClean="0"/>
              <a:t>estimées à leur juste valeur</a:t>
            </a:r>
          </a:p>
          <a:p>
            <a:pPr lvl="1"/>
            <a:r>
              <a:rPr lang="fr-BE" dirty="0" smtClean="0"/>
              <a:t>parfois du fait d’une concurrence interne…</a:t>
            </a:r>
            <a:endParaRPr lang="fr-BE" dirty="0"/>
          </a:p>
        </p:txBody>
      </p:sp>
    </p:spTree>
    <p:extLst>
      <p:ext uri="{BB962C8B-B14F-4D97-AF65-F5344CB8AC3E}">
        <p14:creationId xmlns:p14="http://schemas.microsoft.com/office/powerpoint/2010/main" val="40565680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éleste">
  <a:themeElements>
    <a:clrScheme name="Céleste">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élest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éleste">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xmlns="" name="Celestial" id="{C4BB2A3D-0E93-4C5F-B0D2-9D3FCE089CC5}" vid="{42E5908D-19A2-46FD-89FA-638B126129EF}"/>
    </a:ext>
  </a:extLst>
</a:theme>
</file>

<file path=docProps/app.xml><?xml version="1.0" encoding="utf-8"?>
<Properties xmlns="http://schemas.openxmlformats.org/officeDocument/2006/extended-properties" xmlns:vt="http://schemas.openxmlformats.org/officeDocument/2006/docPropsVTypes">
  <Template>TM03457452[[fn=Céleste]]</Template>
  <TotalTime>370</TotalTime>
  <Words>834</Words>
  <Application>Microsoft Office PowerPoint</Application>
  <PresentationFormat>Affichage à l'écran (4:3)</PresentationFormat>
  <Paragraphs>143</Paragraphs>
  <Slides>47</Slides>
  <Notes>0</Notes>
  <HiddenSlides>0</HiddenSlides>
  <MMClips>0</MMClips>
  <ScaleCrop>false</ScaleCrop>
  <HeadingPairs>
    <vt:vector size="4" baseType="variant">
      <vt:variant>
        <vt:lpstr>Thème</vt:lpstr>
      </vt:variant>
      <vt:variant>
        <vt:i4>1</vt:i4>
      </vt:variant>
      <vt:variant>
        <vt:lpstr>Titres des diapositives</vt:lpstr>
      </vt:variant>
      <vt:variant>
        <vt:i4>47</vt:i4>
      </vt:variant>
    </vt:vector>
  </HeadingPairs>
  <TitlesOfParts>
    <vt:vector size="48" baseType="lpstr">
      <vt:lpstr>Céleste</vt:lpstr>
      <vt:lpstr>Nous, les géomètres-experts</vt:lpstr>
      <vt:lpstr>SYNTHESE ET CONCLUSIONS</vt:lpstr>
      <vt:lpstr>Des expériences très différentes</vt:lpstr>
      <vt:lpstr>La constitution d’un Ordre</vt:lpstr>
      <vt:lpstr>Pourquoi ?</vt:lpstr>
      <vt:lpstr>Défendre des intérêts individuels</vt:lpstr>
      <vt:lpstr>Présentation PowerPoint</vt:lpstr>
      <vt:lpstr>Défendre un intérêt collectif</vt:lpstr>
      <vt:lpstr>Un déficit de reconnaissance ?</vt:lpstr>
      <vt:lpstr>Des tâches « invisibles »</vt:lpstr>
      <vt:lpstr>Des tâches « invisibles »</vt:lpstr>
      <vt:lpstr>Des tâches « invisibles »</vt:lpstr>
      <vt:lpstr>Des tâches « invisibles »</vt:lpstr>
      <vt:lpstr>Des tâches « invisibles »</vt:lpstr>
      <vt:lpstr>Des tâches non rétribuées</vt:lpstr>
      <vt:lpstr>Des tâches sous-estimées ?</vt:lpstr>
      <vt:lpstr>Une concurrence interne ?</vt:lpstr>
      <vt:lpstr>Une concurrence interne ?</vt:lpstr>
      <vt:lpstr>Comment les sociologues « pensent » les professions</vt:lpstr>
      <vt:lpstr>(1) LA DEFENSE D’UNE AUTONOMIE</vt:lpstr>
      <vt:lpstr>Présentation PowerPoint</vt:lpstr>
      <vt:lpstr>Présentation PowerPoint</vt:lpstr>
      <vt:lpstr>(2) Des parcours biographiques</vt:lpstr>
      <vt:lpstr>Présentation PowerPoint</vt:lpstr>
      <vt:lpstr>Présentation PowerPoint</vt:lpstr>
      <vt:lpstr>Présentation PowerPoint</vt:lpstr>
      <vt:lpstr>(3) Des carrières</vt:lpstr>
      <vt:lpstr>Présentation PowerPoint</vt:lpstr>
      <vt:lpstr>Présentation PowerPoint</vt:lpstr>
      <vt:lpstr>(4) Une volonté de reconnaissance</vt:lpstr>
      <vt:lpstr>Présentation PowerPoint</vt:lpstr>
      <vt:lpstr>Présentation PowerPoint</vt:lpstr>
      <vt:lpstr>L’ETAT ET LES POUVOIRS PUBLICS</vt:lpstr>
      <vt:lpstr>L’ADMINISTRATION</vt:lpstr>
      <vt:lpstr>LES CLIENTS</vt:lpstr>
      <vt:lpstr>Présentation PowerPoint</vt:lpstr>
      <vt:lpstr>Le sale bouloT ?</vt:lpstr>
      <vt:lpstr>LES MOMENTS Où Ça coince</vt:lpstr>
      <vt:lpstr>L’incidence des Nouvelles technologies ?</vt:lpstr>
      <vt:lpstr>Présentation PowerPoint</vt:lpstr>
      <vt:lpstr>Combattre les Pratiques douteuses ?</vt:lpstr>
      <vt:lpstr>La constitution d’un Ordre est souhaitée et souhaitable</vt:lpstr>
      <vt:lpstr>La constitution d’un Ordre est acquise</vt:lpstr>
      <vt:lpstr>Un travail organisationnel</vt:lpstr>
      <vt:lpstr>Un travail organisationnel</vt:lpstr>
      <vt:lpstr>Un travail organisationnel</vt:lpstr>
      <vt:lpstr>Un travail organisationnel</vt:lpstr>
    </vt:vector>
  </TitlesOfParts>
  <Company>PRIMINFO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Nous, les géomètres-experts</dc:title>
  <dc:creator>Guillaume Jean-François</dc:creator>
  <cp:lastModifiedBy>Guillaume Jean-François</cp:lastModifiedBy>
  <cp:revision>42</cp:revision>
  <dcterms:created xsi:type="dcterms:W3CDTF">2017-05-23T15:36:00Z</dcterms:created>
  <dcterms:modified xsi:type="dcterms:W3CDTF">2018-01-09T15:00:33Z</dcterms:modified>
</cp:coreProperties>
</file>