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9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CD1C4D-1B74-4100-AC37-97DA453A71F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99768E5-45F0-4B73-BC12-0E7BBF97BC68}">
      <dgm:prSet phldrT="[Texte]" custT="1"/>
      <dgm:spPr>
        <a:solidFill>
          <a:schemeClr val="accent3">
            <a:lumMod val="40000"/>
            <a:lumOff val="60000"/>
            <a:alpha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fr-BE" sz="1800" dirty="0" smtClean="0"/>
            <a:t>Formation</a:t>
          </a:r>
          <a:endParaRPr lang="fr-BE" sz="1800" dirty="0"/>
        </a:p>
      </dgm:t>
    </dgm:pt>
    <dgm:pt modelId="{0A4C9C83-9CDA-4DD6-BB52-8958D767EB96}" type="parTrans" cxnId="{1A918050-617B-45F9-B50C-6007ECD373DF}">
      <dgm:prSet/>
      <dgm:spPr/>
      <dgm:t>
        <a:bodyPr/>
        <a:lstStyle/>
        <a:p>
          <a:endParaRPr lang="fr-BE"/>
        </a:p>
      </dgm:t>
    </dgm:pt>
    <dgm:pt modelId="{1C5AB03E-FB04-439E-8569-D5B5DAC72422}" type="sibTrans" cxnId="{1A918050-617B-45F9-B50C-6007ECD373DF}">
      <dgm:prSet/>
      <dgm:spPr/>
      <dgm:t>
        <a:bodyPr/>
        <a:lstStyle/>
        <a:p>
          <a:endParaRPr lang="fr-BE"/>
        </a:p>
      </dgm:t>
    </dgm:pt>
    <dgm:pt modelId="{41FE8E45-2A9B-4168-BEA0-B6BE7EFF1C65}">
      <dgm:prSet phldrT="[Texte]" custT="1"/>
      <dgm:spPr>
        <a:solidFill>
          <a:srgbClr val="C00000">
            <a:alpha val="50000"/>
          </a:srgbClr>
        </a:solidFill>
        <a:ln>
          <a:solidFill>
            <a:schemeClr val="bg1"/>
          </a:solidFill>
        </a:ln>
      </dgm:spPr>
      <dgm:t>
        <a:bodyPr/>
        <a:lstStyle/>
        <a:p>
          <a:r>
            <a:rPr lang="fr-BE" sz="1800" dirty="0" smtClean="0"/>
            <a:t>Emploi</a:t>
          </a:r>
          <a:endParaRPr lang="fr-BE" sz="1800" dirty="0"/>
        </a:p>
      </dgm:t>
    </dgm:pt>
    <dgm:pt modelId="{238C56D8-4C10-417B-B225-D3F77EE4011A}" type="parTrans" cxnId="{B0344ACF-91C2-4970-86E9-7FCFE14F5798}">
      <dgm:prSet/>
      <dgm:spPr/>
      <dgm:t>
        <a:bodyPr/>
        <a:lstStyle/>
        <a:p>
          <a:endParaRPr lang="fr-BE"/>
        </a:p>
      </dgm:t>
    </dgm:pt>
    <dgm:pt modelId="{29956D0B-26E5-42AA-8C9C-B3B92A5EC08B}" type="sibTrans" cxnId="{B0344ACF-91C2-4970-86E9-7FCFE14F5798}">
      <dgm:prSet/>
      <dgm:spPr/>
      <dgm:t>
        <a:bodyPr/>
        <a:lstStyle/>
        <a:p>
          <a:endParaRPr lang="fr-BE"/>
        </a:p>
      </dgm:t>
    </dgm:pt>
    <dgm:pt modelId="{EB628472-4416-4993-A255-F43998FDF6A9}" type="pres">
      <dgm:prSet presAssocID="{D3CD1C4D-1B74-4100-AC37-97DA453A71FB}" presName="compositeShape" presStyleCnt="0">
        <dgm:presLayoutVars>
          <dgm:chMax val="7"/>
          <dgm:dir/>
          <dgm:resizeHandles val="exact"/>
        </dgm:presLayoutVars>
      </dgm:prSet>
      <dgm:spPr/>
    </dgm:pt>
    <dgm:pt modelId="{587B9A9D-92D3-4F8B-A782-12B364E49DF7}" type="pres">
      <dgm:prSet presAssocID="{A99768E5-45F0-4B73-BC12-0E7BBF97BC68}" presName="circ1" presStyleLbl="vennNode1" presStyleIdx="0" presStyleCnt="2"/>
      <dgm:spPr/>
      <dgm:t>
        <a:bodyPr/>
        <a:lstStyle/>
        <a:p>
          <a:endParaRPr lang="fr-BE"/>
        </a:p>
      </dgm:t>
    </dgm:pt>
    <dgm:pt modelId="{76DABAF0-79BB-443D-8F5F-F42C3881CFB3}" type="pres">
      <dgm:prSet presAssocID="{A99768E5-45F0-4B73-BC12-0E7BBF97BC6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29BCFA6-AF0A-4C66-9AED-FBBA82629CE6}" type="pres">
      <dgm:prSet presAssocID="{41FE8E45-2A9B-4168-BEA0-B6BE7EFF1C65}" presName="circ2" presStyleLbl="vennNode1" presStyleIdx="1" presStyleCnt="2" custLinFactNeighborX="-2232" custLinFactNeighborY="-985"/>
      <dgm:spPr/>
      <dgm:t>
        <a:bodyPr/>
        <a:lstStyle/>
        <a:p>
          <a:endParaRPr lang="fr-BE"/>
        </a:p>
      </dgm:t>
    </dgm:pt>
    <dgm:pt modelId="{F6BA3B34-700D-434F-A2AD-608FD497DC7B}" type="pres">
      <dgm:prSet presAssocID="{41FE8E45-2A9B-4168-BEA0-B6BE7EFF1C6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6999CB09-1349-4A0B-85BD-1994AE3F8556}" type="presOf" srcId="{41FE8E45-2A9B-4168-BEA0-B6BE7EFF1C65}" destId="{429BCFA6-AF0A-4C66-9AED-FBBA82629CE6}" srcOrd="0" destOrd="0" presId="urn:microsoft.com/office/officeart/2005/8/layout/venn1"/>
    <dgm:cxn modelId="{679C49E0-6C8F-46E7-A03C-BC325FB77185}" type="presOf" srcId="{D3CD1C4D-1B74-4100-AC37-97DA453A71FB}" destId="{EB628472-4416-4993-A255-F43998FDF6A9}" srcOrd="0" destOrd="0" presId="urn:microsoft.com/office/officeart/2005/8/layout/venn1"/>
    <dgm:cxn modelId="{D9DC46F1-7129-436B-9F6C-1C9A1D399B53}" type="presOf" srcId="{A99768E5-45F0-4B73-BC12-0E7BBF97BC68}" destId="{76DABAF0-79BB-443D-8F5F-F42C3881CFB3}" srcOrd="1" destOrd="0" presId="urn:microsoft.com/office/officeart/2005/8/layout/venn1"/>
    <dgm:cxn modelId="{E4C85D3D-DD87-40CD-AF87-08DA9863C067}" type="presOf" srcId="{41FE8E45-2A9B-4168-BEA0-B6BE7EFF1C65}" destId="{F6BA3B34-700D-434F-A2AD-608FD497DC7B}" srcOrd="1" destOrd="0" presId="urn:microsoft.com/office/officeart/2005/8/layout/venn1"/>
    <dgm:cxn modelId="{1A918050-617B-45F9-B50C-6007ECD373DF}" srcId="{D3CD1C4D-1B74-4100-AC37-97DA453A71FB}" destId="{A99768E5-45F0-4B73-BC12-0E7BBF97BC68}" srcOrd="0" destOrd="0" parTransId="{0A4C9C83-9CDA-4DD6-BB52-8958D767EB96}" sibTransId="{1C5AB03E-FB04-439E-8569-D5B5DAC72422}"/>
    <dgm:cxn modelId="{BE0A6A10-1D00-4722-A3F0-B945152ADFB7}" type="presOf" srcId="{A99768E5-45F0-4B73-BC12-0E7BBF97BC68}" destId="{587B9A9D-92D3-4F8B-A782-12B364E49DF7}" srcOrd="0" destOrd="0" presId="urn:microsoft.com/office/officeart/2005/8/layout/venn1"/>
    <dgm:cxn modelId="{B0344ACF-91C2-4970-86E9-7FCFE14F5798}" srcId="{D3CD1C4D-1B74-4100-AC37-97DA453A71FB}" destId="{41FE8E45-2A9B-4168-BEA0-B6BE7EFF1C65}" srcOrd="1" destOrd="0" parTransId="{238C56D8-4C10-417B-B225-D3F77EE4011A}" sibTransId="{29956D0B-26E5-42AA-8C9C-B3B92A5EC08B}"/>
    <dgm:cxn modelId="{3B555E4D-C2ED-49B5-B027-EBDE14130A3B}" type="presParOf" srcId="{EB628472-4416-4993-A255-F43998FDF6A9}" destId="{587B9A9D-92D3-4F8B-A782-12B364E49DF7}" srcOrd="0" destOrd="0" presId="urn:microsoft.com/office/officeart/2005/8/layout/venn1"/>
    <dgm:cxn modelId="{BAD164E5-A057-432F-BD7D-A7836C49869A}" type="presParOf" srcId="{EB628472-4416-4993-A255-F43998FDF6A9}" destId="{76DABAF0-79BB-443D-8F5F-F42C3881CFB3}" srcOrd="1" destOrd="0" presId="urn:microsoft.com/office/officeart/2005/8/layout/venn1"/>
    <dgm:cxn modelId="{225A6840-6DFB-45FE-8880-FA1B3B45B3D1}" type="presParOf" srcId="{EB628472-4416-4993-A255-F43998FDF6A9}" destId="{429BCFA6-AF0A-4C66-9AED-FBBA82629CE6}" srcOrd="2" destOrd="0" presId="urn:microsoft.com/office/officeart/2005/8/layout/venn1"/>
    <dgm:cxn modelId="{7E451BF3-D8C5-49D8-AF86-B487D24CF518}" type="presParOf" srcId="{EB628472-4416-4993-A255-F43998FDF6A9}" destId="{F6BA3B34-700D-434F-A2AD-608FD497DC7B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5F44D7-E4E3-4B7A-96C9-4EAAD797979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6AB39D6-8CAF-40D7-9494-ADA60968C753}">
      <dgm:prSet phldrT="[Texte]" custT="1"/>
      <dgm:spPr>
        <a:solidFill>
          <a:schemeClr val="accent3">
            <a:lumMod val="40000"/>
            <a:lumOff val="60000"/>
            <a:alpha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fr-BE" sz="1800" dirty="0" smtClean="0"/>
            <a:t>Formation</a:t>
          </a:r>
          <a:endParaRPr lang="fr-BE" sz="1800" dirty="0"/>
        </a:p>
      </dgm:t>
    </dgm:pt>
    <dgm:pt modelId="{F65DEFB2-3450-461B-8073-700E40144742}" type="parTrans" cxnId="{F5998180-2F1B-4787-AD26-861AF7014AAD}">
      <dgm:prSet/>
      <dgm:spPr/>
      <dgm:t>
        <a:bodyPr/>
        <a:lstStyle/>
        <a:p>
          <a:endParaRPr lang="fr-BE"/>
        </a:p>
      </dgm:t>
    </dgm:pt>
    <dgm:pt modelId="{9F55C0E7-781C-49AE-B54A-A84182F3680F}" type="sibTrans" cxnId="{F5998180-2F1B-4787-AD26-861AF7014AAD}">
      <dgm:prSet/>
      <dgm:spPr/>
      <dgm:t>
        <a:bodyPr/>
        <a:lstStyle/>
        <a:p>
          <a:endParaRPr lang="fr-BE"/>
        </a:p>
      </dgm:t>
    </dgm:pt>
    <dgm:pt modelId="{E2103143-93A5-4AE5-BC99-1F9CA089C66B}">
      <dgm:prSet phldrT="[Texte]" custT="1"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fr-BE" sz="1800" dirty="0" smtClean="0"/>
            <a:t>Emploi</a:t>
          </a:r>
          <a:endParaRPr lang="fr-BE" sz="1800" dirty="0"/>
        </a:p>
      </dgm:t>
    </dgm:pt>
    <dgm:pt modelId="{2FBEB4DF-F6F3-4CA8-A62E-99C0226239B5}" type="parTrans" cxnId="{FBEFF8CA-CCBC-4605-A2E3-8457B6384428}">
      <dgm:prSet/>
      <dgm:spPr/>
      <dgm:t>
        <a:bodyPr/>
        <a:lstStyle/>
        <a:p>
          <a:endParaRPr lang="fr-BE"/>
        </a:p>
      </dgm:t>
    </dgm:pt>
    <dgm:pt modelId="{09B97CE3-55F8-45BA-93A7-37CD1953C091}" type="sibTrans" cxnId="{FBEFF8CA-CCBC-4605-A2E3-8457B6384428}">
      <dgm:prSet/>
      <dgm:spPr/>
      <dgm:t>
        <a:bodyPr/>
        <a:lstStyle/>
        <a:p>
          <a:endParaRPr lang="fr-BE"/>
        </a:p>
      </dgm:t>
    </dgm:pt>
    <dgm:pt modelId="{84F1CFD1-22AB-4E11-8B99-E7030FB6F1C0}" type="pres">
      <dgm:prSet presAssocID="{CF5F44D7-E4E3-4B7A-96C9-4EAAD7979795}" presName="compositeShape" presStyleCnt="0">
        <dgm:presLayoutVars>
          <dgm:chMax val="7"/>
          <dgm:dir/>
          <dgm:resizeHandles val="exact"/>
        </dgm:presLayoutVars>
      </dgm:prSet>
      <dgm:spPr/>
    </dgm:pt>
    <dgm:pt modelId="{0483BE29-0EB9-4A4E-AF55-B51BD8D34D46}" type="pres">
      <dgm:prSet presAssocID="{F6AB39D6-8CAF-40D7-9494-ADA60968C753}" presName="circ1" presStyleLbl="vennNode1" presStyleIdx="0" presStyleCnt="2"/>
      <dgm:spPr/>
      <dgm:t>
        <a:bodyPr/>
        <a:lstStyle/>
        <a:p>
          <a:endParaRPr lang="fr-BE"/>
        </a:p>
      </dgm:t>
    </dgm:pt>
    <dgm:pt modelId="{C7B8EC93-455C-4904-8AC4-065F66F32511}" type="pres">
      <dgm:prSet presAssocID="{F6AB39D6-8CAF-40D7-9494-ADA60968C75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8F21E519-D1F6-4D60-81B0-884C6820DEF3}" type="pres">
      <dgm:prSet presAssocID="{E2103143-93A5-4AE5-BC99-1F9CA089C66B}" presName="circ2" presStyleLbl="vennNode1" presStyleIdx="1" presStyleCnt="2" custLinFactNeighborX="-34249"/>
      <dgm:spPr/>
      <dgm:t>
        <a:bodyPr/>
        <a:lstStyle/>
        <a:p>
          <a:endParaRPr lang="fr-BE"/>
        </a:p>
      </dgm:t>
    </dgm:pt>
    <dgm:pt modelId="{468AB43C-A539-4C46-B282-FBD3631FB132}" type="pres">
      <dgm:prSet presAssocID="{E2103143-93A5-4AE5-BC99-1F9CA089C66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F5998180-2F1B-4787-AD26-861AF7014AAD}" srcId="{CF5F44D7-E4E3-4B7A-96C9-4EAAD7979795}" destId="{F6AB39D6-8CAF-40D7-9494-ADA60968C753}" srcOrd="0" destOrd="0" parTransId="{F65DEFB2-3450-461B-8073-700E40144742}" sibTransId="{9F55C0E7-781C-49AE-B54A-A84182F3680F}"/>
    <dgm:cxn modelId="{29D4F62F-C330-4E70-AC1E-DE70EDA35E04}" type="presOf" srcId="{E2103143-93A5-4AE5-BC99-1F9CA089C66B}" destId="{8F21E519-D1F6-4D60-81B0-884C6820DEF3}" srcOrd="0" destOrd="0" presId="urn:microsoft.com/office/officeart/2005/8/layout/venn1"/>
    <dgm:cxn modelId="{FBEFF8CA-CCBC-4605-A2E3-8457B6384428}" srcId="{CF5F44D7-E4E3-4B7A-96C9-4EAAD7979795}" destId="{E2103143-93A5-4AE5-BC99-1F9CA089C66B}" srcOrd="1" destOrd="0" parTransId="{2FBEB4DF-F6F3-4CA8-A62E-99C0226239B5}" sibTransId="{09B97CE3-55F8-45BA-93A7-37CD1953C091}"/>
    <dgm:cxn modelId="{13885A6A-01E1-4034-85CA-27A25A61D0F3}" type="presOf" srcId="{F6AB39D6-8CAF-40D7-9494-ADA60968C753}" destId="{C7B8EC93-455C-4904-8AC4-065F66F32511}" srcOrd="1" destOrd="0" presId="urn:microsoft.com/office/officeart/2005/8/layout/venn1"/>
    <dgm:cxn modelId="{03380A72-083A-4924-BEC9-F9D925DC4EB6}" type="presOf" srcId="{CF5F44D7-E4E3-4B7A-96C9-4EAAD7979795}" destId="{84F1CFD1-22AB-4E11-8B99-E7030FB6F1C0}" srcOrd="0" destOrd="0" presId="urn:microsoft.com/office/officeart/2005/8/layout/venn1"/>
    <dgm:cxn modelId="{CD3B0546-36DF-4EEB-B30B-11883917D0FD}" type="presOf" srcId="{E2103143-93A5-4AE5-BC99-1F9CA089C66B}" destId="{468AB43C-A539-4C46-B282-FBD3631FB132}" srcOrd="1" destOrd="0" presId="urn:microsoft.com/office/officeart/2005/8/layout/venn1"/>
    <dgm:cxn modelId="{E2581CAB-6237-4B82-827F-7CE839C25AA6}" type="presOf" srcId="{F6AB39D6-8CAF-40D7-9494-ADA60968C753}" destId="{0483BE29-0EB9-4A4E-AF55-B51BD8D34D46}" srcOrd="0" destOrd="0" presId="urn:microsoft.com/office/officeart/2005/8/layout/venn1"/>
    <dgm:cxn modelId="{6DC9EDDB-B6B0-4CCC-A2C5-3CB10C480735}" type="presParOf" srcId="{84F1CFD1-22AB-4E11-8B99-E7030FB6F1C0}" destId="{0483BE29-0EB9-4A4E-AF55-B51BD8D34D46}" srcOrd="0" destOrd="0" presId="urn:microsoft.com/office/officeart/2005/8/layout/venn1"/>
    <dgm:cxn modelId="{56788EC4-B7B2-40EB-A761-CB21A50608AC}" type="presParOf" srcId="{84F1CFD1-22AB-4E11-8B99-E7030FB6F1C0}" destId="{C7B8EC93-455C-4904-8AC4-065F66F32511}" srcOrd="1" destOrd="0" presId="urn:microsoft.com/office/officeart/2005/8/layout/venn1"/>
    <dgm:cxn modelId="{5645E27E-1135-49C8-8C53-2B284D67FFB9}" type="presParOf" srcId="{84F1CFD1-22AB-4E11-8B99-E7030FB6F1C0}" destId="{8F21E519-D1F6-4D60-81B0-884C6820DEF3}" srcOrd="2" destOrd="0" presId="urn:microsoft.com/office/officeart/2005/8/layout/venn1"/>
    <dgm:cxn modelId="{690F8AF2-98E5-45A8-BBC4-CA76E8B1A34B}" type="presParOf" srcId="{84F1CFD1-22AB-4E11-8B99-E7030FB6F1C0}" destId="{468AB43C-A539-4C46-B282-FBD3631FB13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B9A9D-92D3-4F8B-A782-12B364E49DF7}">
      <dsp:nvSpPr>
        <dsp:cNvPr id="0" name=""/>
        <dsp:cNvSpPr/>
      </dsp:nvSpPr>
      <dsp:spPr>
        <a:xfrm>
          <a:off x="75060" y="594307"/>
          <a:ext cx="1851497" cy="1851497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 dirty="0" smtClean="0"/>
            <a:t>Formation</a:t>
          </a:r>
          <a:endParaRPr lang="fr-BE" sz="1800" kern="1200" dirty="0"/>
        </a:p>
      </dsp:txBody>
      <dsp:txXfrm>
        <a:off x="333603" y="812638"/>
        <a:ext cx="1067530" cy="1414835"/>
      </dsp:txXfrm>
    </dsp:sp>
    <dsp:sp modelId="{429BCFA6-AF0A-4C66-9AED-FBBA82629CE6}">
      <dsp:nvSpPr>
        <dsp:cNvPr id="0" name=""/>
        <dsp:cNvSpPr/>
      </dsp:nvSpPr>
      <dsp:spPr>
        <a:xfrm>
          <a:off x="1368148" y="576069"/>
          <a:ext cx="1851497" cy="1851497"/>
        </a:xfrm>
        <a:prstGeom prst="ellipse">
          <a:avLst/>
        </a:prstGeom>
        <a:solidFill>
          <a:srgbClr val="C00000">
            <a:alpha val="50000"/>
          </a:srgb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 dirty="0" smtClean="0"/>
            <a:t>Emploi</a:t>
          </a:r>
          <a:endParaRPr lang="fr-BE" sz="1800" kern="1200" dirty="0"/>
        </a:p>
      </dsp:txBody>
      <dsp:txXfrm>
        <a:off x="1893573" y="794401"/>
        <a:ext cx="1067530" cy="14148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3BE29-0EB9-4A4E-AF55-B51BD8D34D46}">
      <dsp:nvSpPr>
        <dsp:cNvPr id="0" name=""/>
        <dsp:cNvSpPr/>
      </dsp:nvSpPr>
      <dsp:spPr>
        <a:xfrm>
          <a:off x="76680" y="494428"/>
          <a:ext cx="1891462" cy="1891462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 dirty="0" smtClean="0"/>
            <a:t>Formation</a:t>
          </a:r>
          <a:endParaRPr lang="fr-BE" sz="1800" kern="1200" dirty="0"/>
        </a:p>
      </dsp:txBody>
      <dsp:txXfrm>
        <a:off x="340803" y="717472"/>
        <a:ext cx="1090572" cy="1445374"/>
      </dsp:txXfrm>
    </dsp:sp>
    <dsp:sp modelId="{8F21E519-D1F6-4D60-81B0-884C6820DEF3}">
      <dsp:nvSpPr>
        <dsp:cNvPr id="0" name=""/>
        <dsp:cNvSpPr/>
      </dsp:nvSpPr>
      <dsp:spPr>
        <a:xfrm>
          <a:off x="792090" y="494428"/>
          <a:ext cx="1891462" cy="1891462"/>
        </a:xfrm>
        <a:prstGeom prst="ellipse">
          <a:avLst/>
        </a:prstGeom>
        <a:solidFill>
          <a:srgbClr val="C0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 dirty="0" smtClean="0"/>
            <a:t>Emploi</a:t>
          </a:r>
          <a:endParaRPr lang="fr-BE" sz="1800" kern="1200" dirty="0"/>
        </a:p>
      </dsp:txBody>
      <dsp:txXfrm>
        <a:off x="1328856" y="717472"/>
        <a:ext cx="1090572" cy="1445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CD09A3-C67B-4310-A428-41EE446EF003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D42960F4-1189-44F6-904B-66A9AF55F02B}" type="slidenum">
              <a:rPr lang="fr-BE" smtClean="0"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sz="2000" dirty="0" smtClean="0"/>
              <a:t>QUESTIONS SUR LA PROFESSIONNALISATION</a:t>
            </a:r>
            <a:endParaRPr lang="fr-BE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Jean-François GUILLAUME,</a:t>
            </a:r>
          </a:p>
          <a:p>
            <a:r>
              <a:rPr lang="fr-BE" dirty="0" smtClean="0"/>
              <a:t>Université de Liège (Belgique)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8441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Se pencher sur l’intersection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Raisonner en termes d’individus ou de dispositifs ?</a:t>
            </a:r>
          </a:p>
          <a:p>
            <a:pPr lvl="1"/>
            <a:r>
              <a:rPr lang="fr-BE" dirty="0" smtClean="0"/>
              <a:t>Améliorer l’employabilité ou favoriser les échanges entre les mondes professionnels (université, secteur public, entreprises privées) ?</a:t>
            </a:r>
          </a:p>
          <a:p>
            <a:pPr lvl="1"/>
            <a:r>
              <a:rPr lang="fr-BE" dirty="0" smtClean="0"/>
              <a:t>Envoyer des diplômés sur le terrain ou orienter les flux entre opérateurs de formation et employeurs ?</a:t>
            </a:r>
          </a:p>
          <a:p>
            <a:pPr lvl="1"/>
            <a:r>
              <a:rPr lang="fr-BE" dirty="0" smtClean="0"/>
              <a:t>Accompagner les diplômés après la formation ou rapprocher en cours de formation les préoccupations, les besoins et les ressources des différentes parties prenantes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9348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Se pencher sur l’intersection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Agir de façon transversale ou ajuster les modalités à la filière ?</a:t>
            </a:r>
          </a:p>
          <a:p>
            <a:pPr lvl="1"/>
            <a:r>
              <a:rPr lang="fr-BE" dirty="0" smtClean="0"/>
              <a:t>Développement des « soft </a:t>
            </a:r>
            <a:r>
              <a:rPr lang="fr-BE" dirty="0" err="1" smtClean="0"/>
              <a:t>skills</a:t>
            </a:r>
            <a:r>
              <a:rPr lang="fr-BE" dirty="0" smtClean="0"/>
              <a:t> » ?</a:t>
            </a:r>
          </a:p>
          <a:p>
            <a:pPr lvl="1"/>
            <a:r>
              <a:rPr lang="fr-BE" dirty="0" smtClean="0"/>
              <a:t>Identification de compétences génériques déclinables dans différents secteurs d’activités ?</a:t>
            </a:r>
          </a:p>
          <a:p>
            <a:pPr lvl="1"/>
            <a:r>
              <a:rPr lang="fr-BE" dirty="0" smtClean="0"/>
              <a:t>Privilège donné à une formation garantissant la </a:t>
            </a:r>
            <a:r>
              <a:rPr lang="fr-BE" dirty="0" err="1" smtClean="0"/>
              <a:t>transversabilité</a:t>
            </a:r>
            <a:r>
              <a:rPr lang="fr-BE" dirty="0" smtClean="0"/>
              <a:t> et la transférabilité des acquis (Rose, 2012) ?</a:t>
            </a:r>
            <a:endParaRPr lang="fr-BE" dirty="0"/>
          </a:p>
          <a:p>
            <a:pPr lvl="1"/>
            <a:r>
              <a:rPr lang="fr-BE" dirty="0" smtClean="0"/>
              <a:t>Enquête auprès des </a:t>
            </a:r>
            <a:r>
              <a:rPr lang="fr-BE" dirty="0" err="1" smtClean="0"/>
              <a:t>alumni</a:t>
            </a:r>
            <a:r>
              <a:rPr lang="fr-BE" dirty="0" smtClean="0"/>
              <a:t> (anciens diplômés) pour identifier les modalités d’accès à l’emploi ?</a:t>
            </a:r>
          </a:p>
          <a:p>
            <a:pPr lvl="1"/>
            <a:r>
              <a:rPr lang="fr-BE" dirty="0" smtClean="0"/>
              <a:t>Enquête auprès des employeurs actuels ou potentiels pour identifier les besoins actuels ou à venir ?</a:t>
            </a:r>
          </a:p>
        </p:txBody>
      </p:sp>
    </p:spTree>
    <p:extLst>
      <p:ext uri="{BB962C8B-B14F-4D97-AF65-F5344CB8AC3E}">
        <p14:creationId xmlns:p14="http://schemas.microsoft.com/office/powerpoint/2010/main" val="263579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Pour toiletter les programmes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Eviter de susciter des tensions au sein des programmes en raison d’un positionnement ambigu </a:t>
            </a:r>
          </a:p>
          <a:p>
            <a:r>
              <a:rPr lang="fr-BE" dirty="0" smtClean="0"/>
              <a:t>Questionner la distinction nette entre apprentissage et évaluation dans le processus d’apprentissage</a:t>
            </a:r>
          </a:p>
          <a:p>
            <a:r>
              <a:rPr lang="fr-BE" dirty="0" smtClean="0"/>
              <a:t>Questionner les modalités d’évaluation (formative et certificative) : quand ? Sur base de quoi ? Qui ?</a:t>
            </a:r>
          </a:p>
          <a:p>
            <a:r>
              <a:rPr lang="fr-BE" dirty="0" smtClean="0"/>
              <a:t>Inverser le ration TP / Cours magistral</a:t>
            </a:r>
          </a:p>
          <a:p>
            <a:r>
              <a:rPr lang="fr-BE" dirty="0" smtClean="0"/>
              <a:t>Donner une place centrale à l’erreur dans le processus d’apprentissage (praticien réflexif)</a:t>
            </a:r>
          </a:p>
          <a:p>
            <a:pPr marL="68580" indent="0">
              <a:buNone/>
            </a:pPr>
            <a:endParaRPr lang="fr-BE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1277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fr-FR" dirty="0"/>
          </a:p>
          <a:p>
            <a:pPr marL="68580" indent="0">
              <a:buNone/>
            </a:pPr>
            <a:endParaRPr lang="fr-FR" dirty="0"/>
          </a:p>
          <a:p>
            <a:pPr marL="68580" indent="0">
              <a:buNone/>
            </a:pPr>
            <a:endParaRPr lang="fr-FR" dirty="0"/>
          </a:p>
          <a:p>
            <a:pPr marL="68580" indent="0">
              <a:buNone/>
            </a:pPr>
            <a:endParaRPr lang="fr-BE" dirty="0"/>
          </a:p>
          <a:p>
            <a:pPr marL="68580" indent="0">
              <a:buNone/>
            </a:pPr>
            <a:r>
              <a:rPr lang="fr-FR" i="1" dirty="0"/>
              <a:t>« Avouons donc nos sottises pour que notre frère y reconnaisse les siennes et réclamons de lui et l’aveu et le service réciproques »</a:t>
            </a:r>
            <a:endParaRPr lang="fr-BE" dirty="0"/>
          </a:p>
          <a:p>
            <a:pPr marL="468630" lvl="1" indent="0">
              <a:buNone/>
            </a:pPr>
            <a:r>
              <a:rPr lang="fr-BE" dirty="0" smtClean="0"/>
              <a:t>(</a:t>
            </a:r>
            <a:r>
              <a:rPr lang="fr-BE" dirty="0"/>
              <a:t>Gaston Bachelard, </a:t>
            </a:r>
            <a:r>
              <a:rPr lang="fr-FR" dirty="0"/>
              <a:t>(Gaston Bachelard, </a:t>
            </a:r>
            <a:r>
              <a:rPr lang="fr-FR" i="1" dirty="0"/>
              <a:t>La formation de l’esprit scientifique</a:t>
            </a:r>
            <a:r>
              <a:rPr lang="fr-FR" dirty="0"/>
              <a:t>, Paris, Librairie philosophique </a:t>
            </a:r>
            <a:r>
              <a:rPr lang="fr-FR" dirty="0" err="1"/>
              <a:t>Vrin</a:t>
            </a:r>
            <a:r>
              <a:rPr lang="fr-FR" dirty="0"/>
              <a:t>, 1999 ; 1ère édition : 1938, </a:t>
            </a:r>
            <a:r>
              <a:rPr lang="fr-BE" dirty="0"/>
              <a:t>pp.242-243).</a:t>
            </a:r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836712"/>
            <a:ext cx="197358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53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Eviter la « </a:t>
            </a:r>
            <a:r>
              <a:rPr lang="fr-BE" dirty="0" err="1" smtClean="0"/>
              <a:t>stagification</a:t>
            </a:r>
            <a:r>
              <a:rPr lang="fr-BE" dirty="0" smtClean="0"/>
              <a:t> »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Néologisme pointant le recours excessif et abusif aux stages (Guigou, 1975 ; </a:t>
            </a:r>
            <a:r>
              <a:rPr lang="fr-BE" dirty="0" err="1" smtClean="0"/>
              <a:t>Patroucheva</a:t>
            </a:r>
            <a:r>
              <a:rPr lang="fr-BE" dirty="0" smtClean="0"/>
              <a:t>, 2014 )</a:t>
            </a:r>
          </a:p>
          <a:p>
            <a:r>
              <a:rPr lang="fr-BE" dirty="0" smtClean="0"/>
              <a:t>Le stage n’est qu’une modalité parmi d’autres pour l’appropriation d’aptitudes pratiques.</a:t>
            </a:r>
          </a:p>
          <a:p>
            <a:r>
              <a:rPr lang="fr-BE" dirty="0" smtClean="0"/>
              <a:t>Le stage n’est pas en soi formateur.</a:t>
            </a:r>
          </a:p>
          <a:p>
            <a:r>
              <a:rPr lang="fr-BE" dirty="0" smtClean="0"/>
              <a:t>C’est l’exploitation de l’expérience de stage qui est déterminante.</a:t>
            </a:r>
          </a:p>
          <a:p>
            <a:r>
              <a:rPr lang="fr-BE" dirty="0" smtClean="0"/>
              <a:t>Pour être formatif, le stage doit être planifié, préparé, négocié sur des bases collectives (conventions) et individuelles (contrat ; cahier </a:t>
            </a:r>
            <a:r>
              <a:rPr lang="fr-BE" smtClean="0"/>
              <a:t>des charges)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311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800" dirty="0" smtClean="0"/>
              <a:t>Au cœur d’une nouvelle organisation de la formation universitaire</a:t>
            </a:r>
            <a:endParaRPr lang="fr-BE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Réforme de Bologne</a:t>
            </a:r>
          </a:p>
          <a:p>
            <a:r>
              <a:rPr lang="fr-BE" dirty="0" smtClean="0"/>
              <a:t>Mobilité des étudiants </a:t>
            </a:r>
            <a:r>
              <a:rPr lang="fr-BE" dirty="0" smtClean="0">
                <a:sym typeface="Wingdings" panose="05000000000000000000" pitchFamily="2" charset="2"/>
              </a:rPr>
              <a:t> ECTS</a:t>
            </a:r>
          </a:p>
          <a:p>
            <a:r>
              <a:rPr lang="fr-BE" dirty="0" smtClean="0">
                <a:sym typeface="Wingdings" panose="05000000000000000000" pitchFamily="2" charset="2"/>
              </a:rPr>
              <a:t>Flexibilité des parcours, réorientation</a:t>
            </a:r>
          </a:p>
          <a:p>
            <a:r>
              <a:rPr lang="fr-BE" dirty="0" smtClean="0">
                <a:sym typeface="Wingdings" panose="05000000000000000000" pitchFamily="2" charset="2"/>
              </a:rPr>
              <a:t>Compétences et référentiels de compétences</a:t>
            </a:r>
          </a:p>
          <a:p>
            <a:r>
              <a:rPr lang="fr-BE" dirty="0" smtClean="0">
                <a:sym typeface="Wingdings" panose="05000000000000000000" pitchFamily="2" charset="2"/>
              </a:rPr>
              <a:t>Learning </a:t>
            </a:r>
            <a:r>
              <a:rPr lang="fr-BE" dirty="0" err="1" smtClean="0">
                <a:sym typeface="Wingdings" panose="05000000000000000000" pitchFamily="2" charset="2"/>
              </a:rPr>
              <a:t>Outcomes</a:t>
            </a:r>
            <a:endParaRPr lang="fr-BE" dirty="0" smtClean="0">
              <a:sym typeface="Wingdings" panose="05000000000000000000" pitchFamily="2" charset="2"/>
            </a:endParaRPr>
          </a:p>
          <a:p>
            <a:r>
              <a:rPr lang="fr-BE" dirty="0" smtClean="0">
                <a:sym typeface="Wingdings" panose="05000000000000000000" pitchFamily="2" charset="2"/>
              </a:rPr>
              <a:t>Engagements pédagogiques</a:t>
            </a:r>
          </a:p>
          <a:p>
            <a:pPr marL="6858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	 </a:t>
            </a:r>
            <a:r>
              <a:rPr lang="fr-BE" b="1" dirty="0" smtClean="0">
                <a:solidFill>
                  <a:schemeClr val="accent1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CONTRACTUALISATION</a:t>
            </a:r>
          </a:p>
          <a:p>
            <a:r>
              <a:rPr lang="fr-BE" dirty="0" smtClean="0"/>
              <a:t>Approche « programme »</a:t>
            </a:r>
          </a:p>
          <a:p>
            <a:r>
              <a:rPr lang="fr-BE" dirty="0" smtClean="0"/>
              <a:t>Exigences de qualité + contrôle de la qualité + évaluation</a:t>
            </a:r>
            <a:endParaRPr lang="fr-BE" dirty="0"/>
          </a:p>
          <a:p>
            <a:pPr marL="68580" indent="0">
              <a:buNone/>
            </a:pPr>
            <a:r>
              <a:rPr lang="fr-BE" dirty="0" smtClean="0"/>
              <a:t>	</a:t>
            </a:r>
            <a:r>
              <a:rPr lang="fr-BE" dirty="0" smtClean="0">
                <a:sym typeface="Wingdings" panose="05000000000000000000" pitchFamily="2" charset="2"/>
              </a:rPr>
              <a:t> </a:t>
            </a:r>
            <a:r>
              <a:rPr lang="fr-BE" b="1" dirty="0" smtClean="0">
                <a:solidFill>
                  <a:schemeClr val="accent3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ACCOUNTABILITY</a:t>
            </a:r>
            <a:endParaRPr lang="fr-BE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0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OPPORTUNITE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412776"/>
            <a:ext cx="7772400" cy="4176463"/>
          </a:xfrm>
        </p:spPr>
        <p:txBody>
          <a:bodyPr>
            <a:normAutofit/>
          </a:bodyPr>
          <a:lstStyle/>
          <a:p>
            <a:r>
              <a:rPr lang="fr-BE" dirty="0" smtClean="0"/>
              <a:t>La professionnalisation est-elle :</a:t>
            </a:r>
          </a:p>
          <a:p>
            <a:pPr marL="68580" indent="0">
              <a:buNone/>
            </a:pPr>
            <a:r>
              <a:rPr lang="fr-BE" dirty="0" smtClean="0"/>
              <a:t>	une nouvelle catégorie de l’action publique ?</a:t>
            </a:r>
          </a:p>
          <a:p>
            <a:pPr marL="68580" indent="0">
              <a:buNone/>
            </a:pPr>
            <a:r>
              <a:rPr lang="fr-BE" dirty="0"/>
              <a:t>	</a:t>
            </a:r>
            <a:r>
              <a:rPr lang="fr-BE" dirty="0" smtClean="0"/>
              <a:t>une réforme qui s’ajoute à d’autres réformes ?</a:t>
            </a:r>
          </a:p>
          <a:p>
            <a:pPr marL="68580" indent="0">
              <a:buNone/>
            </a:pPr>
            <a:r>
              <a:rPr lang="fr-BE" dirty="0"/>
              <a:t>	</a:t>
            </a:r>
            <a:r>
              <a:rPr lang="fr-BE" dirty="0" smtClean="0"/>
              <a:t>un effet de mode ?</a:t>
            </a:r>
          </a:p>
          <a:p>
            <a:pPr marL="68580" indent="0">
              <a:buNone/>
            </a:pPr>
            <a:r>
              <a:rPr lang="fr-BE" dirty="0"/>
              <a:t>	</a:t>
            </a:r>
            <a:r>
              <a:rPr lang="fr-BE" dirty="0" smtClean="0"/>
              <a:t>un indicateur de la perte d’autonomie des universités ?</a:t>
            </a:r>
          </a:p>
          <a:p>
            <a:pPr marL="68580" indent="0">
              <a:buNone/>
            </a:pPr>
            <a:endParaRPr lang="fr-BE" dirty="0" smtClean="0"/>
          </a:p>
          <a:p>
            <a:r>
              <a:rPr lang="fr-BE" dirty="0" smtClean="0"/>
              <a:t>Ou est-ce dans la nature de l’Université de construire de la professionnalité ?</a:t>
            </a:r>
          </a:p>
          <a:p>
            <a:pPr marL="68580" indent="0">
              <a:buNone/>
            </a:pPr>
            <a:endParaRPr lang="fr-BE" dirty="0"/>
          </a:p>
          <a:p>
            <a:r>
              <a:rPr lang="fr-BE" dirty="0" smtClean="0"/>
              <a:t>Surtout : une opportunité pour questionner les modalités du travail de formation à l’Université</a:t>
            </a:r>
          </a:p>
        </p:txBody>
      </p:sp>
    </p:spTree>
    <p:extLst>
      <p:ext uri="{BB962C8B-B14F-4D97-AF65-F5344CB8AC3E}">
        <p14:creationId xmlns:p14="http://schemas.microsoft.com/office/powerpoint/2010/main" val="429098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relation formation-emploi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r-BE" dirty="0" smtClean="0"/>
              <a:t>Un premier modèle : les formations centrées sur le développement personnel</a:t>
            </a:r>
          </a:p>
          <a:p>
            <a:pPr marL="468630" lvl="1" indent="0">
              <a:buNone/>
            </a:pPr>
            <a:r>
              <a:rPr lang="fr-BE" dirty="0" smtClean="0"/>
              <a:t>Initiation</a:t>
            </a:r>
          </a:p>
          <a:p>
            <a:pPr marL="468630" lvl="1" indent="0">
              <a:buNone/>
            </a:pPr>
            <a:r>
              <a:rPr lang="fr-BE" dirty="0" smtClean="0"/>
              <a:t>Enrichissement</a:t>
            </a:r>
          </a:p>
          <a:p>
            <a:pPr marL="468630" lvl="1" indent="0">
              <a:buNone/>
            </a:pPr>
            <a:r>
              <a:rPr lang="fr-BE" dirty="0" smtClean="0"/>
              <a:t>Elévation morale</a:t>
            </a:r>
          </a:p>
          <a:p>
            <a:pPr marL="468630" lvl="1" indent="0">
              <a:buNone/>
            </a:pPr>
            <a:endParaRPr lang="fr-BE" dirty="0"/>
          </a:p>
          <a:p>
            <a:pPr marL="468630" lvl="1" indent="0">
              <a:buNone/>
            </a:pPr>
            <a:r>
              <a:rPr lang="fr-BE" dirty="0" smtClean="0"/>
              <a:t>Pas de connexion envisagée avec le monde du travail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291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relation formation-emploi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r-BE" dirty="0" smtClean="0"/>
              <a:t>Un deuxième modèle : les formations généralistes</a:t>
            </a:r>
          </a:p>
          <a:p>
            <a:pPr marL="468630" lvl="1" indent="0">
              <a:buNone/>
            </a:pPr>
            <a:r>
              <a:rPr lang="fr-BE" dirty="0" smtClean="0"/>
              <a:t>Enseignement</a:t>
            </a:r>
          </a:p>
          <a:p>
            <a:pPr marL="468630" lvl="1" indent="0">
              <a:buNone/>
            </a:pPr>
            <a:r>
              <a:rPr lang="fr-BE" dirty="0" smtClean="0"/>
              <a:t>Transmission de connaissances, d’une posture intellectuelle</a:t>
            </a:r>
          </a:p>
          <a:p>
            <a:pPr marL="468630" lvl="1" indent="0">
              <a:buNone/>
            </a:pPr>
            <a:r>
              <a:rPr lang="fr-BE" dirty="0" smtClean="0"/>
              <a:t>Logique de dotation des étudiants d’un patrimoine à visée universelle</a:t>
            </a:r>
          </a:p>
          <a:p>
            <a:pPr marL="468630" lvl="1" indent="0">
              <a:buNone/>
            </a:pPr>
            <a:r>
              <a:rPr lang="fr-BE" dirty="0" smtClean="0"/>
              <a:t>Entrée sur le marché de l’emploi : responsabilité du processus déléguée ou renvoyée aux diplômés, à leur entourage familial ou à d’autres segments du système éducatif ou du système de formation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0048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relation formation-emploi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r-BE" dirty="0" smtClean="0"/>
              <a:t>Un troisième modèle : les formations professionnelles</a:t>
            </a:r>
          </a:p>
          <a:p>
            <a:pPr marL="468630" lvl="1" indent="0">
              <a:buNone/>
            </a:pPr>
            <a:r>
              <a:rPr lang="fr-BE" dirty="0" smtClean="0"/>
              <a:t>Apprentissage</a:t>
            </a:r>
          </a:p>
          <a:p>
            <a:pPr marL="468630" lvl="1" indent="0">
              <a:buNone/>
            </a:pPr>
            <a:r>
              <a:rPr lang="fr-BE" dirty="0" smtClean="0"/>
              <a:t>Tutorat</a:t>
            </a:r>
          </a:p>
          <a:p>
            <a:pPr marL="468630" lvl="1" indent="0">
              <a:buNone/>
            </a:pPr>
            <a:r>
              <a:rPr lang="fr-BE" dirty="0" smtClean="0"/>
              <a:t>Intégration dans une communauté de pratiques professionnelles</a:t>
            </a:r>
          </a:p>
          <a:p>
            <a:pPr marL="468630" lvl="1" indent="0">
              <a:buNone/>
            </a:pPr>
            <a:r>
              <a:rPr lang="fr-BE" dirty="0" smtClean="0"/>
              <a:t>Connexion forte entre le titre et la fonction professionnelle : sans ce titre, la fonction professionnelle n’est pas accessible</a:t>
            </a:r>
          </a:p>
          <a:p>
            <a:pPr marL="468630" lvl="1" indent="0">
              <a:buNone/>
            </a:pPr>
            <a:r>
              <a:rPr lang="fr-BE" dirty="0" smtClean="0"/>
              <a:t>Ethique et déontologie professionnelles (serment d’Hippocrate ; serment de Socrate)</a:t>
            </a:r>
          </a:p>
          <a:p>
            <a:pPr marL="468630" lvl="1" indent="0">
              <a:buNone/>
            </a:pPr>
            <a:r>
              <a:rPr lang="fr-BE" dirty="0" smtClean="0"/>
              <a:t>Entrée sur le marché de l’emploi : responsabilité encadrée (acc</a:t>
            </a:r>
            <a:r>
              <a:rPr lang="fr-BE" dirty="0"/>
              <a:t>ès à la profession réglementé </a:t>
            </a:r>
            <a:r>
              <a:rPr lang="fr-BE" dirty="0" smtClean="0"/>
              <a:t>: vétérinaires</a:t>
            </a:r>
            <a:r>
              <a:rPr lang="fr-BE" dirty="0"/>
              <a:t>, médecins, pharmaciens, notaires, enseignants,…)</a:t>
            </a:r>
          </a:p>
        </p:txBody>
      </p:sp>
    </p:spTree>
    <p:extLst>
      <p:ext uri="{BB962C8B-B14F-4D97-AF65-F5344CB8AC3E}">
        <p14:creationId xmlns:p14="http://schemas.microsoft.com/office/powerpoint/2010/main" val="311051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relation formation-emploi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r-BE" dirty="0" smtClean="0"/>
              <a:t>Un quatrième modèle : les formations </a:t>
            </a:r>
            <a:r>
              <a:rPr lang="fr-BE" dirty="0" err="1" smtClean="0"/>
              <a:t>professionnalisantes</a:t>
            </a:r>
            <a:endParaRPr lang="fr-BE" dirty="0" smtClean="0"/>
          </a:p>
          <a:p>
            <a:pPr marL="468630" lvl="1" indent="0">
              <a:buNone/>
            </a:pPr>
            <a:r>
              <a:rPr lang="fr-BE" dirty="0" smtClean="0"/>
              <a:t>Enseignement + apprentissage</a:t>
            </a:r>
          </a:p>
          <a:p>
            <a:pPr marL="468630" lvl="1" indent="0">
              <a:buNone/>
            </a:pPr>
            <a:r>
              <a:rPr lang="fr-BE" dirty="0" smtClean="0"/>
              <a:t>Introduction d’expérimentations pratiques (stages)</a:t>
            </a:r>
          </a:p>
          <a:p>
            <a:pPr marL="468630" lvl="1" indent="0">
              <a:buNone/>
            </a:pPr>
            <a:r>
              <a:rPr lang="fr-BE" dirty="0" smtClean="0"/>
              <a:t>Accompagnement de projets individuels</a:t>
            </a:r>
          </a:p>
          <a:p>
            <a:pPr marL="468630" lvl="1" indent="0">
              <a:buNone/>
            </a:pPr>
            <a:r>
              <a:rPr lang="fr-BE" dirty="0" smtClean="0"/>
              <a:t>Rapprochement des contenus de la formation et des besoins de certains secteurs d’activité</a:t>
            </a:r>
          </a:p>
          <a:p>
            <a:pPr marL="468630" lvl="1" indent="0">
              <a:buNone/>
            </a:pPr>
            <a:r>
              <a:rPr lang="fr-BE" dirty="0" smtClean="0"/>
              <a:t>Compétences déclinables dans plusieurs secteurs d’activité</a:t>
            </a:r>
          </a:p>
          <a:p>
            <a:pPr marL="468630" lvl="1" indent="0">
              <a:buNone/>
            </a:pPr>
            <a:r>
              <a:rPr lang="fr-BE" dirty="0" smtClean="0"/>
              <a:t>Entrée sur le marché de l’emploi : responsabilité partagée ou négociée (conventions entre l’Université et certains employeurs)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8221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relation formation-emploi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r-BE" dirty="0" smtClean="0"/>
              <a:t>La professionnalisation des filières universitaires :</a:t>
            </a:r>
          </a:p>
          <a:p>
            <a:pPr marL="68580" indent="0">
              <a:buNone/>
            </a:pPr>
            <a:r>
              <a:rPr lang="fr-BE" dirty="0" smtClean="0"/>
              <a:t>Etendre la zone d’intersection entre les deux mondes de la formation et de l’emploi ?</a:t>
            </a:r>
          </a:p>
          <a:p>
            <a:pPr marL="68580" indent="0">
              <a:buNone/>
            </a:pPr>
            <a:endParaRPr lang="fr-BE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916961990"/>
              </p:ext>
            </p:extLst>
          </p:nvPr>
        </p:nvGraphicFramePr>
        <p:xfrm>
          <a:off x="971600" y="2708920"/>
          <a:ext cx="3336032" cy="304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2265120068"/>
              </p:ext>
            </p:extLst>
          </p:nvPr>
        </p:nvGraphicFramePr>
        <p:xfrm>
          <a:off x="4932040" y="2780928"/>
          <a:ext cx="3408040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Flèche droite 7"/>
          <p:cNvSpPr/>
          <p:nvPr/>
        </p:nvSpPr>
        <p:spPr>
          <a:xfrm>
            <a:off x="4355976" y="4428973"/>
            <a:ext cx="504056" cy="288032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33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Se pencher sur l’intersection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Raisonner en termes de contenus ou de processus ?</a:t>
            </a:r>
          </a:p>
          <a:p>
            <a:pPr lvl="1"/>
            <a:r>
              <a:rPr lang="fr-BE" dirty="0" smtClean="0"/>
              <a:t>Conférences de professionnels ?</a:t>
            </a:r>
          </a:p>
          <a:p>
            <a:pPr lvl="1"/>
            <a:r>
              <a:rPr lang="fr-BE" dirty="0" smtClean="0"/>
              <a:t>Séminaires pris en charge par des professionnels ?</a:t>
            </a:r>
          </a:p>
          <a:p>
            <a:pPr lvl="1"/>
            <a:r>
              <a:rPr lang="fr-BE" dirty="0" smtClean="0"/>
              <a:t>Initiation aux savoir-faire de métier ?</a:t>
            </a:r>
          </a:p>
          <a:p>
            <a:pPr lvl="1"/>
            <a:r>
              <a:rPr lang="fr-BE" dirty="0" smtClean="0"/>
              <a:t>Stages en entreprise ?</a:t>
            </a:r>
          </a:p>
          <a:p>
            <a:pPr lvl="1"/>
            <a:r>
              <a:rPr lang="fr-BE" dirty="0" smtClean="0"/>
              <a:t>Circulation d’acteurs et d’idées entre le monde de l’éducation et les milieux professionnels ?</a:t>
            </a:r>
          </a:p>
          <a:p>
            <a:pPr lvl="1"/>
            <a:r>
              <a:rPr lang="fr-BE" dirty="0" smtClean="0"/>
              <a:t>Exploitation collaborative d’expérimentations en milieu réel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0607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in pop">
  <a:themeElements>
    <a:clrScheme name="urbai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i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i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TM01859862[[fn=Pop urbain]]</Template>
  <TotalTime>79</TotalTime>
  <Words>603</Words>
  <Application>Microsoft Office PowerPoint</Application>
  <PresentationFormat>Affichage à l'écran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urbain pop</vt:lpstr>
      <vt:lpstr>QUESTIONS SUR LA PROFESSIONNALISATION</vt:lpstr>
      <vt:lpstr>Au cœur d’une nouvelle organisation de la formation universitaire</vt:lpstr>
      <vt:lpstr>UNE OPPORTUNITE</vt:lpstr>
      <vt:lpstr>La relation formation-emploi</vt:lpstr>
      <vt:lpstr>La relation formation-emploi</vt:lpstr>
      <vt:lpstr>La relation formation-emploi</vt:lpstr>
      <vt:lpstr>La relation formation-emploi</vt:lpstr>
      <vt:lpstr>La relation formation-emploi</vt:lpstr>
      <vt:lpstr>Se pencher sur l’intersection</vt:lpstr>
      <vt:lpstr>Se pencher sur l’intersection</vt:lpstr>
      <vt:lpstr>Se pencher sur l’intersection</vt:lpstr>
      <vt:lpstr>Pour toiletter les programmes</vt:lpstr>
      <vt:lpstr>Présentation PowerPoint</vt:lpstr>
      <vt:lpstr>Eviter la « stagification »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SUR LA PROFESSIONNALISATION</dc:title>
  <dc:creator>ULg</dc:creator>
  <cp:lastModifiedBy>Guillaume Jean-François</cp:lastModifiedBy>
  <cp:revision>10</cp:revision>
  <dcterms:created xsi:type="dcterms:W3CDTF">2015-03-03T22:55:48Z</dcterms:created>
  <dcterms:modified xsi:type="dcterms:W3CDTF">2018-01-09T14:44:43Z</dcterms:modified>
</cp:coreProperties>
</file>