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307" r:id="rId3"/>
    <p:sldId id="312" r:id="rId4"/>
    <p:sldId id="257" r:id="rId5"/>
    <p:sldId id="308" r:id="rId6"/>
    <p:sldId id="258" r:id="rId7"/>
    <p:sldId id="259" r:id="rId8"/>
    <p:sldId id="260" r:id="rId9"/>
    <p:sldId id="261" r:id="rId10"/>
    <p:sldId id="262" r:id="rId11"/>
    <p:sldId id="266" r:id="rId12"/>
    <p:sldId id="263" r:id="rId13"/>
    <p:sldId id="267" r:id="rId14"/>
    <p:sldId id="264" r:id="rId15"/>
    <p:sldId id="265" r:id="rId16"/>
    <p:sldId id="268" r:id="rId17"/>
    <p:sldId id="269" r:id="rId18"/>
    <p:sldId id="271" r:id="rId19"/>
    <p:sldId id="30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310" r:id="rId37"/>
    <p:sldId id="288" r:id="rId38"/>
    <p:sldId id="289" r:id="rId39"/>
    <p:sldId id="290" r:id="rId40"/>
    <p:sldId id="291" r:id="rId41"/>
    <p:sldId id="292" r:id="rId42"/>
    <p:sldId id="293" r:id="rId43"/>
    <p:sldId id="294" r:id="rId44"/>
    <p:sldId id="296" r:id="rId45"/>
    <p:sldId id="311" r:id="rId46"/>
    <p:sldId id="297" r:id="rId47"/>
    <p:sldId id="298" r:id="rId48"/>
    <p:sldId id="299" r:id="rId49"/>
    <p:sldId id="300" r:id="rId50"/>
    <p:sldId id="301" r:id="rId51"/>
    <p:sldId id="302" r:id="rId52"/>
    <p:sldId id="303" r:id="rId53"/>
    <p:sldId id="305" r:id="rId54"/>
    <p:sldId id="306"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smtClean="0"/>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9FDADF5-D628-41ED-BA1D-8596F5E2E174}" type="datetimeFigureOut">
              <a:rPr lang="fr-BE" smtClean="0"/>
              <a:t>09-01-18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66B5CBD-8ABF-4A0D-A8BF-52FC9AD77554}" type="slidenum">
              <a:rPr lang="fr-BE" smtClean="0"/>
              <a:t>‹N°›</a:t>
            </a:fld>
            <a:endParaRPr lang="fr-BE"/>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9FDADF5-D628-41ED-BA1D-8596F5E2E174}" type="datetimeFigureOut">
              <a:rPr lang="fr-BE" smtClean="0"/>
              <a:t>09-01-18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9FDADF5-D628-41ED-BA1D-8596F5E2E174}" type="datetimeFigureOut">
              <a:rPr lang="fr-BE" smtClean="0"/>
              <a:t>09-01-18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9FDADF5-D628-41ED-BA1D-8596F5E2E174}" type="datetimeFigureOut">
              <a:rPr lang="fr-BE" smtClean="0"/>
              <a:t>09-01-18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smtClean="0"/>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9FDADF5-D628-41ED-BA1D-8596F5E2E174}" type="datetimeFigureOut">
              <a:rPr lang="fr-BE" smtClean="0"/>
              <a:t>09-01-18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66B5CBD-8ABF-4A0D-A8BF-52FC9AD77554}" type="slidenum">
              <a:rPr lang="fr-BE" smtClean="0"/>
              <a:t>‹N°›</a:t>
            </a:fld>
            <a:endParaRPr lang="fr-BE"/>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E9FDADF5-D628-41ED-BA1D-8596F5E2E174}" type="datetimeFigureOut">
              <a:rPr lang="fr-BE" smtClean="0"/>
              <a:t>09-01-18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E9FDADF5-D628-41ED-BA1D-8596F5E2E174}" type="datetimeFigureOut">
              <a:rPr lang="fr-BE" smtClean="0"/>
              <a:t>09-01-18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66B5CBD-8ABF-4A0D-A8BF-52FC9AD77554}" type="slidenum">
              <a:rPr lang="fr-BE" smtClean="0"/>
              <a:t>‹N°›</a:t>
            </a:fld>
            <a:endParaRPr lang="fr-BE"/>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9FDADF5-D628-41ED-BA1D-8596F5E2E174}" type="datetimeFigureOut">
              <a:rPr lang="fr-BE" smtClean="0"/>
              <a:t>09-01-18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DADF5-D628-41ED-BA1D-8596F5E2E174}" type="datetimeFigureOut">
              <a:rPr lang="fr-BE" smtClean="0"/>
              <a:t>09-01-18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smtClean="0"/>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9FDADF5-D628-41ED-BA1D-8596F5E2E174}" type="datetimeFigureOut">
              <a:rPr lang="fr-BE" smtClean="0"/>
              <a:t>09-01-18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66B5CBD-8ABF-4A0D-A8BF-52FC9AD77554}" type="slidenum">
              <a:rPr lang="fr-BE" smtClean="0"/>
              <a:t>‹N°›</a:t>
            </a:fld>
            <a:endParaRPr lang="fr-BE"/>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smtClean="0"/>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9FDADF5-D628-41ED-BA1D-8596F5E2E174}" type="datetimeFigureOut">
              <a:rPr lang="fr-BE" smtClean="0"/>
              <a:t>09-01-18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66B5CBD-8ABF-4A0D-A8BF-52FC9AD77554}"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9FDADF5-D628-41ED-BA1D-8596F5E2E174}" type="datetimeFigureOut">
              <a:rPr lang="fr-BE" smtClean="0"/>
              <a:t>09-01-18</a:t>
            </a:fld>
            <a:endParaRPr lang="fr-BE"/>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r-BE"/>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66B5CBD-8ABF-4A0D-A8BF-52FC9AD77554}" type="slidenum">
              <a:rPr lang="fr-BE" smtClean="0"/>
              <a:t>‹N°›</a:t>
            </a:fld>
            <a:endParaRPr lang="fr-BE"/>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BE" sz="4000" dirty="0" smtClean="0"/>
              <a:t>Quel sens faut-il donner aux politiques locales de jeunesse ?</a:t>
            </a:r>
            <a:endParaRPr lang="fr-BE" sz="4000" dirty="0"/>
          </a:p>
        </p:txBody>
      </p:sp>
      <p:sp>
        <p:nvSpPr>
          <p:cNvPr id="3" name="Sous-titre 2"/>
          <p:cNvSpPr>
            <a:spLocks noGrp="1"/>
          </p:cNvSpPr>
          <p:nvPr>
            <p:ph type="subTitle" idx="1"/>
          </p:nvPr>
        </p:nvSpPr>
        <p:spPr/>
        <p:txBody>
          <a:bodyPr/>
          <a:lstStyle/>
          <a:p>
            <a:endParaRPr lang="fr-BE" dirty="0"/>
          </a:p>
        </p:txBody>
      </p:sp>
    </p:spTree>
    <p:extLst>
      <p:ext uri="{BB962C8B-B14F-4D97-AF65-F5344CB8AC3E}">
        <p14:creationId xmlns:p14="http://schemas.microsoft.com/office/powerpoint/2010/main" val="206282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smtClean="0"/>
              <a:t>Que </a:t>
            </a:r>
            <a:r>
              <a:rPr lang="fr-BE" i="1" dirty="0"/>
              <a:t>l’un d’entre nous, fort de ses prérogatives, de l’autorité et de la puissance qui en découlent, ne veuille à aucun prix abandonner une position confortable, je ne vois là qu’une attitude très normale et très humaine. Mais que toute une génération, déjà « en place » se sente menacée par l’appétit féroce des plus jeunes, la réaction de défense s’installe et l’on coupe les ponts derrière soi. Le fossé se creuse, le conflit s’envenime</a:t>
            </a:r>
            <a:r>
              <a:rPr lang="fr-BE" i="1" dirty="0" smtClean="0"/>
              <a:t>.</a:t>
            </a:r>
            <a:endParaRPr lang="fr-BE" dirty="0"/>
          </a:p>
        </p:txBody>
      </p:sp>
    </p:spTree>
    <p:extLst>
      <p:ext uri="{BB962C8B-B14F-4D97-AF65-F5344CB8AC3E}">
        <p14:creationId xmlns:p14="http://schemas.microsoft.com/office/powerpoint/2010/main" val="1548682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a:t>Et pourtant cet adversaire tant redouté, quel est-il ? Une jeunesse impétueuse, impatiente de « casser la baraque » ? De déboulonner les idoles, de renverser l’ordre établi ? C’est bien mal la connaître.</a:t>
            </a:r>
            <a:endParaRPr lang="fr-BE" dirty="0"/>
          </a:p>
        </p:txBody>
      </p:sp>
    </p:spTree>
    <p:extLst>
      <p:ext uri="{BB962C8B-B14F-4D97-AF65-F5344CB8AC3E}">
        <p14:creationId xmlns:p14="http://schemas.microsoft.com/office/powerpoint/2010/main" val="173743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a:t>Bien sûr, on s’est assez servi (et même trop) pour de telles démonstrations, de tous les blousons de la terre, noirs ou dorés, de quelques jeunes aigris, mal adaptés à la société, et dirigeant contre elle leur potentiel d’action. Que ne leur a-t-on plutôt appris à mieux utiliser celui-ci. Que ne leur a-t-on offert des champs de bataille à leur mesure, des choses grandes, exaltantes, à accomplir. </a:t>
            </a:r>
            <a:endParaRPr lang="fr-BE" dirty="0"/>
          </a:p>
        </p:txBody>
      </p:sp>
    </p:spTree>
    <p:extLst>
      <p:ext uri="{BB962C8B-B14F-4D97-AF65-F5344CB8AC3E}">
        <p14:creationId xmlns:p14="http://schemas.microsoft.com/office/powerpoint/2010/main" val="181005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a:t>A ceux qui doutent de la recette, quelques exemples probants devraient bien ouvrir les yeux. Ceux-là qui n’ont pas craint de confier des responsabilités aux jeunes, dans quelque milieu que ce soit, ont eu rarement à s’en </a:t>
            </a:r>
            <a:r>
              <a:rPr lang="fr-BE" i="1" dirty="0" smtClean="0"/>
              <a:t>plaindre.</a:t>
            </a:r>
          </a:p>
          <a:p>
            <a:pPr marL="118872" indent="0">
              <a:buNone/>
            </a:pPr>
            <a:r>
              <a:rPr lang="fr-BE" i="1" dirty="0" smtClean="0"/>
              <a:t>Tant </a:t>
            </a:r>
            <a:r>
              <a:rPr lang="fr-BE" i="1" dirty="0"/>
              <a:t>il est vrai que la jeunesse est bien moins pourrie qu’impatiente de jouer son rôle et, faut-il le dire, trop souvent déçue d’être écartée par les aînés de toute participation active à la vie sociale.</a:t>
            </a:r>
            <a:endParaRPr lang="fr-BE" sz="2800" dirty="0"/>
          </a:p>
        </p:txBody>
      </p:sp>
    </p:spTree>
    <p:extLst>
      <p:ext uri="{BB962C8B-B14F-4D97-AF65-F5344CB8AC3E}">
        <p14:creationId xmlns:p14="http://schemas.microsoft.com/office/powerpoint/2010/main" val="371848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Autofit/>
          </a:bodyPr>
          <a:lstStyle/>
          <a:p>
            <a:pPr marL="118872" indent="0">
              <a:buNone/>
            </a:pPr>
            <a:r>
              <a:rPr lang="fr-BE" i="1" dirty="0"/>
              <a:t>Il est bien étonnant de voir que ce principe de l’intérêt et de la responsabilité, appliqué avec tant de bonheur dans les mouvements de jeunesse soit si peu respecté dans la vie. Et si chacun considère que la tâche la plus importante du mouvement est de préparer et d’habituer les jeunes aux responsabilités de la vie sociale, encore faut-il s’assurer que le passage de l’un à l’autre se fera dans les meilleures conditions possibles. Mais oserions-nous jurer qu’il en est bien ainsi </a:t>
            </a:r>
            <a:r>
              <a:rPr lang="fr-BE" i="1" dirty="0" smtClean="0"/>
              <a:t>?</a:t>
            </a:r>
            <a:endParaRPr lang="fr-BE" dirty="0"/>
          </a:p>
        </p:txBody>
      </p:sp>
    </p:spTree>
    <p:extLst>
      <p:ext uri="{BB962C8B-B14F-4D97-AF65-F5344CB8AC3E}">
        <p14:creationId xmlns:p14="http://schemas.microsoft.com/office/powerpoint/2010/main" val="1439180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a:t>Notre société peut-elle vraiment s’offrir le luxe de ne pas utiliser au maximum toute cette masse d’enthousiasme et de dynamisme qui s’offre à elle ?</a:t>
            </a:r>
            <a:endParaRPr lang="fr-BE" dirty="0"/>
          </a:p>
        </p:txBody>
      </p:sp>
    </p:spTree>
    <p:extLst>
      <p:ext uri="{BB962C8B-B14F-4D97-AF65-F5344CB8AC3E}">
        <p14:creationId xmlns:p14="http://schemas.microsoft.com/office/powerpoint/2010/main" val="343633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nouveau monde</a:t>
            </a:r>
            <a:endParaRPr lang="fr-B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906780"/>
            <a:ext cx="487680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6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a:t>
            </a:r>
            <a:r>
              <a:rPr lang="fr-BE" smtClean="0"/>
              <a:t>nouveau monde</a:t>
            </a:r>
            <a:endParaRPr lang="fr-BE"/>
          </a:p>
        </p:txBody>
      </p:sp>
      <p:sp>
        <p:nvSpPr>
          <p:cNvPr id="3" name="Espace réservé du contenu 2"/>
          <p:cNvSpPr>
            <a:spLocks noGrp="1"/>
          </p:cNvSpPr>
          <p:nvPr>
            <p:ph idx="1"/>
          </p:nvPr>
        </p:nvSpPr>
        <p:spPr/>
        <p:txBody>
          <a:bodyPr>
            <a:normAutofit/>
          </a:bodyPr>
          <a:lstStyle/>
          <a:p>
            <a:r>
              <a:rPr lang="fr-BE" dirty="0" smtClean="0"/>
              <a:t>1963 : révolution dans les rapports intergénérationnels et l’exercice du pouvoir</a:t>
            </a:r>
          </a:p>
          <a:p>
            <a:r>
              <a:rPr lang="fr-BE" dirty="0" smtClean="0"/>
              <a:t>2016 : révolution dans les biographies individuelles et la circulation de l’information</a:t>
            </a:r>
          </a:p>
          <a:p>
            <a:endParaRPr lang="fr-BE" dirty="0"/>
          </a:p>
          <a:p>
            <a:r>
              <a:rPr lang="fr-BE" dirty="0" smtClean="0"/>
              <a:t>Une même question : l’accès aux responsabilités sociales</a:t>
            </a:r>
            <a:endParaRPr lang="fr-BE" dirty="0"/>
          </a:p>
        </p:txBody>
      </p:sp>
    </p:spTree>
    <p:extLst>
      <p:ext uri="{BB962C8B-B14F-4D97-AF65-F5344CB8AC3E}">
        <p14:creationId xmlns:p14="http://schemas.microsoft.com/office/powerpoint/2010/main" val="202938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 sens des </a:t>
            </a:r>
            <a:r>
              <a:rPr lang="fr-BE" smtClean="0"/>
              <a:t>politiques locales</a:t>
            </a:r>
            <a:endParaRPr lang="fr-B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1005840"/>
            <a:ext cx="4876800"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585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 sens des </a:t>
            </a:r>
            <a:r>
              <a:rPr lang="fr-BE" smtClean="0"/>
              <a:t>politiques locales</a:t>
            </a:r>
            <a:endParaRPr lang="fr-BE" dirty="0"/>
          </a:p>
        </p:txBody>
      </p:sp>
      <p:sp>
        <p:nvSpPr>
          <p:cNvPr id="3" name="Espace réservé du contenu 2"/>
          <p:cNvSpPr>
            <a:spLocks noGrp="1"/>
          </p:cNvSpPr>
          <p:nvPr>
            <p:ph idx="1"/>
          </p:nvPr>
        </p:nvSpPr>
        <p:spPr/>
        <p:txBody>
          <a:bodyPr/>
          <a:lstStyle/>
          <a:p>
            <a:r>
              <a:rPr lang="fr-BE" dirty="0" smtClean="0"/>
              <a:t>La direction : vers où on va</a:t>
            </a:r>
          </a:p>
        </p:txBody>
      </p:sp>
    </p:spTree>
    <p:extLst>
      <p:ext uri="{BB962C8B-B14F-4D97-AF65-F5344CB8AC3E}">
        <p14:creationId xmlns:p14="http://schemas.microsoft.com/office/powerpoint/2010/main" val="234218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Jean-François Guillaume</a:t>
            </a:r>
            <a:endParaRPr lang="fr-BE" dirty="0"/>
          </a:p>
        </p:txBody>
      </p:sp>
      <p:sp>
        <p:nvSpPr>
          <p:cNvPr id="3" name="Espace réservé du contenu 2"/>
          <p:cNvSpPr>
            <a:spLocks noGrp="1"/>
          </p:cNvSpPr>
          <p:nvPr>
            <p:ph idx="1"/>
          </p:nvPr>
        </p:nvSpPr>
        <p:spPr>
          <a:xfrm>
            <a:off x="762000" y="685800"/>
            <a:ext cx="7543800" cy="4615408"/>
          </a:xfrm>
        </p:spPr>
        <p:txBody>
          <a:bodyPr>
            <a:normAutofit/>
          </a:bodyPr>
          <a:lstStyle/>
          <a:p>
            <a:r>
              <a:rPr lang="fr-BE" dirty="0" smtClean="0"/>
              <a:t>Docteur en sociologie</a:t>
            </a:r>
          </a:p>
          <a:p>
            <a:r>
              <a:rPr lang="fr-BE" dirty="0" smtClean="0"/>
              <a:t>Professeur à l’Université de Liège, Faculté des Sciences Sociales</a:t>
            </a:r>
          </a:p>
          <a:p>
            <a:r>
              <a:rPr lang="fr-BE" dirty="0" smtClean="0"/>
              <a:t>Sociologie de l’éducation, sociologie de la jeunesse et didactique des sciences sociales</a:t>
            </a:r>
          </a:p>
        </p:txBody>
      </p:sp>
    </p:spTree>
    <p:extLst>
      <p:ext uri="{BB962C8B-B14F-4D97-AF65-F5344CB8AC3E}">
        <p14:creationId xmlns:p14="http://schemas.microsoft.com/office/powerpoint/2010/main" val="2489617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 sens des </a:t>
            </a:r>
            <a:r>
              <a:rPr lang="fr-BE" smtClean="0"/>
              <a:t>politiques locales</a:t>
            </a:r>
            <a:endParaRPr lang="fr-BE" dirty="0"/>
          </a:p>
        </p:txBody>
      </p:sp>
      <p:sp>
        <p:nvSpPr>
          <p:cNvPr id="3" name="Espace réservé du contenu 2"/>
          <p:cNvSpPr>
            <a:spLocks noGrp="1"/>
          </p:cNvSpPr>
          <p:nvPr>
            <p:ph idx="1"/>
          </p:nvPr>
        </p:nvSpPr>
        <p:spPr/>
        <p:txBody>
          <a:bodyPr/>
          <a:lstStyle/>
          <a:p>
            <a:r>
              <a:rPr lang="fr-BE" dirty="0" smtClean="0"/>
              <a:t>La direction : vers où on va</a:t>
            </a:r>
          </a:p>
          <a:p>
            <a:pPr marL="118872" indent="0">
              <a:buNone/>
            </a:pPr>
            <a:endParaRPr lang="fr-BE" dirty="0" smtClean="0"/>
          </a:p>
          <a:p>
            <a:r>
              <a:rPr lang="fr-BE" dirty="0" smtClean="0"/>
              <a:t>La signification, la justification : pourquoi on fait certaines choses, ce qu’elles représentent pour nous</a:t>
            </a:r>
          </a:p>
        </p:txBody>
      </p:sp>
    </p:spTree>
    <p:extLst>
      <p:ext uri="{BB962C8B-B14F-4D97-AF65-F5344CB8AC3E}">
        <p14:creationId xmlns:p14="http://schemas.microsoft.com/office/powerpoint/2010/main" val="79305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 sens des </a:t>
            </a:r>
            <a:r>
              <a:rPr lang="fr-BE" smtClean="0"/>
              <a:t>politiques locales</a:t>
            </a:r>
            <a:endParaRPr lang="fr-BE" dirty="0"/>
          </a:p>
        </p:txBody>
      </p:sp>
      <p:sp>
        <p:nvSpPr>
          <p:cNvPr id="3" name="Espace réservé du contenu 2"/>
          <p:cNvSpPr>
            <a:spLocks noGrp="1"/>
          </p:cNvSpPr>
          <p:nvPr>
            <p:ph idx="1"/>
          </p:nvPr>
        </p:nvSpPr>
        <p:spPr/>
        <p:txBody>
          <a:bodyPr/>
          <a:lstStyle/>
          <a:p>
            <a:r>
              <a:rPr lang="fr-BE" dirty="0" smtClean="0"/>
              <a:t>La direction : vers où on va</a:t>
            </a:r>
          </a:p>
          <a:p>
            <a:pPr marL="118872" indent="0">
              <a:buNone/>
            </a:pPr>
            <a:endParaRPr lang="fr-BE" dirty="0" smtClean="0"/>
          </a:p>
          <a:p>
            <a:r>
              <a:rPr lang="fr-BE" dirty="0" smtClean="0"/>
              <a:t>La signification, la justification : pourquoi on fait certaines choses, ce qu’elles représentent pour nous</a:t>
            </a:r>
          </a:p>
          <a:p>
            <a:pPr marL="118872" indent="0">
              <a:buNone/>
            </a:pPr>
            <a:endParaRPr lang="fr-BE" dirty="0" smtClean="0"/>
          </a:p>
          <a:p>
            <a:r>
              <a:rPr lang="fr-BE" dirty="0" smtClean="0"/>
              <a:t>La sensation, le sentiment : ce qu’on éprouve</a:t>
            </a:r>
            <a:endParaRPr lang="fr-BE" dirty="0"/>
          </a:p>
        </p:txBody>
      </p:sp>
    </p:spTree>
    <p:extLst>
      <p:ext uri="{BB962C8B-B14F-4D97-AF65-F5344CB8AC3E}">
        <p14:creationId xmlns:p14="http://schemas.microsoft.com/office/powerpoint/2010/main" val="3964434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direction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1005840"/>
            <a:ext cx="4876800"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04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direction</a:t>
            </a:r>
            <a:endParaRPr lang="fr-BE" dirty="0"/>
          </a:p>
        </p:txBody>
      </p:sp>
      <p:sp>
        <p:nvSpPr>
          <p:cNvPr id="3" name="Espace réservé du contenu 2"/>
          <p:cNvSpPr>
            <a:spLocks noGrp="1"/>
          </p:cNvSpPr>
          <p:nvPr>
            <p:ph idx="1"/>
          </p:nvPr>
        </p:nvSpPr>
        <p:spPr/>
        <p:txBody>
          <a:bodyPr>
            <a:normAutofit/>
          </a:bodyPr>
          <a:lstStyle/>
          <a:p>
            <a:pPr marL="0" indent="0">
              <a:buNone/>
            </a:pPr>
            <a:r>
              <a:rPr lang="fr-BE" dirty="0" smtClean="0"/>
              <a:t>Placer la citoyenneté et la démocratie au cœur de la politique locale de jeunesse en améliorant la participation des jeunes et des enfants à la vie locale.</a:t>
            </a:r>
            <a:endParaRPr lang="fr-BE" dirty="0"/>
          </a:p>
        </p:txBody>
      </p:sp>
    </p:spTree>
    <p:extLst>
      <p:ext uri="{BB962C8B-B14F-4D97-AF65-F5344CB8AC3E}">
        <p14:creationId xmlns:p14="http://schemas.microsoft.com/office/powerpoint/2010/main" val="657980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direction</a:t>
            </a:r>
            <a:endParaRPr lang="fr-BE" dirty="0"/>
          </a:p>
        </p:txBody>
      </p:sp>
      <p:sp>
        <p:nvSpPr>
          <p:cNvPr id="3" name="Espace réservé du contenu 2"/>
          <p:cNvSpPr>
            <a:spLocks noGrp="1"/>
          </p:cNvSpPr>
          <p:nvPr>
            <p:ph idx="1"/>
          </p:nvPr>
        </p:nvSpPr>
        <p:spPr/>
        <p:txBody>
          <a:bodyPr/>
          <a:lstStyle/>
          <a:p>
            <a:r>
              <a:rPr lang="fr-BE" dirty="0" smtClean="0"/>
              <a:t>Démocratie </a:t>
            </a:r>
            <a:r>
              <a:rPr lang="fr-BE" dirty="0" smtClean="0">
                <a:sym typeface="Wingdings" panose="05000000000000000000" pitchFamily="2" charset="2"/>
              </a:rPr>
              <a:t> code de la démocratie locale</a:t>
            </a:r>
            <a:endParaRPr lang="fr-BE" dirty="0"/>
          </a:p>
        </p:txBody>
      </p:sp>
    </p:spTree>
    <p:extLst>
      <p:ext uri="{BB962C8B-B14F-4D97-AF65-F5344CB8AC3E}">
        <p14:creationId xmlns:p14="http://schemas.microsoft.com/office/powerpoint/2010/main" val="3336799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direction</a:t>
            </a:r>
            <a:endParaRPr lang="fr-BE" dirty="0"/>
          </a:p>
        </p:txBody>
      </p:sp>
      <p:sp>
        <p:nvSpPr>
          <p:cNvPr id="3" name="Espace réservé du contenu 2"/>
          <p:cNvSpPr>
            <a:spLocks noGrp="1"/>
          </p:cNvSpPr>
          <p:nvPr>
            <p:ph idx="1"/>
          </p:nvPr>
        </p:nvSpPr>
        <p:spPr/>
        <p:txBody>
          <a:bodyPr/>
          <a:lstStyle/>
          <a:p>
            <a:r>
              <a:rPr lang="fr-BE" dirty="0" smtClean="0"/>
              <a:t>Démocratie </a:t>
            </a:r>
            <a:r>
              <a:rPr lang="fr-BE" dirty="0" smtClean="0">
                <a:sym typeface="Wingdings" panose="05000000000000000000" pitchFamily="2" charset="2"/>
              </a:rPr>
              <a:t> code de la démocratie locale</a:t>
            </a:r>
          </a:p>
          <a:p>
            <a:r>
              <a:rPr lang="fr-BE" dirty="0" smtClean="0">
                <a:sym typeface="Wingdings" panose="05000000000000000000" pitchFamily="2" charset="2"/>
              </a:rPr>
              <a:t>Citoyenneté  CRACS</a:t>
            </a:r>
            <a:endParaRPr lang="fr-BE" dirty="0"/>
          </a:p>
        </p:txBody>
      </p:sp>
    </p:spTree>
    <p:extLst>
      <p:ext uri="{BB962C8B-B14F-4D97-AF65-F5344CB8AC3E}">
        <p14:creationId xmlns:p14="http://schemas.microsoft.com/office/powerpoint/2010/main" val="3187427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direction</a:t>
            </a:r>
            <a:endParaRPr lang="fr-BE" dirty="0"/>
          </a:p>
        </p:txBody>
      </p:sp>
      <p:sp>
        <p:nvSpPr>
          <p:cNvPr id="3" name="Espace réservé du contenu 2"/>
          <p:cNvSpPr>
            <a:spLocks noGrp="1"/>
          </p:cNvSpPr>
          <p:nvPr>
            <p:ph idx="1"/>
          </p:nvPr>
        </p:nvSpPr>
        <p:spPr/>
        <p:txBody>
          <a:bodyPr/>
          <a:lstStyle/>
          <a:p>
            <a:r>
              <a:rPr lang="fr-BE" dirty="0" smtClean="0"/>
              <a:t>Démocratie </a:t>
            </a:r>
            <a:r>
              <a:rPr lang="fr-BE" dirty="0" smtClean="0">
                <a:sym typeface="Wingdings" panose="05000000000000000000" pitchFamily="2" charset="2"/>
              </a:rPr>
              <a:t> code de la démocratie locale</a:t>
            </a:r>
          </a:p>
          <a:p>
            <a:r>
              <a:rPr lang="fr-BE" dirty="0" smtClean="0">
                <a:sym typeface="Wingdings" panose="05000000000000000000" pitchFamily="2" charset="2"/>
              </a:rPr>
              <a:t>Citoyenneté  CRACS</a:t>
            </a:r>
          </a:p>
          <a:p>
            <a:r>
              <a:rPr lang="fr-BE" dirty="0" smtClean="0">
                <a:sym typeface="Wingdings" panose="05000000000000000000" pitchFamily="2" charset="2"/>
              </a:rPr>
              <a:t>Participation  élection, bénévolat, volontariat, conseils consultatifs,…</a:t>
            </a:r>
            <a:endParaRPr lang="fr-BE" dirty="0"/>
          </a:p>
        </p:txBody>
      </p:sp>
    </p:spTree>
    <p:extLst>
      <p:ext uri="{BB962C8B-B14F-4D97-AF65-F5344CB8AC3E}">
        <p14:creationId xmlns:p14="http://schemas.microsoft.com/office/powerpoint/2010/main" val="1046511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Direction citoyenneté</a:t>
            </a:r>
            <a:endParaRPr lang="fr-BE" dirty="0"/>
          </a:p>
        </p:txBody>
      </p:sp>
      <p:pic>
        <p:nvPicPr>
          <p:cNvPr id="4" name="Espace réservé du contenu 3" descr="ima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08720"/>
            <a:ext cx="6085789" cy="3886200"/>
          </a:xfrm>
          <a:prstGeom prst="rect">
            <a:avLst/>
          </a:prstGeom>
          <a:noFill/>
          <a:ln>
            <a:noFill/>
          </a:ln>
        </p:spPr>
      </p:pic>
    </p:spTree>
    <p:extLst>
      <p:ext uri="{BB962C8B-B14F-4D97-AF65-F5344CB8AC3E}">
        <p14:creationId xmlns:p14="http://schemas.microsoft.com/office/powerpoint/2010/main" val="887232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Direction citoyenneté</a:t>
            </a:r>
            <a:endParaRPr lang="fr-BE" dirty="0"/>
          </a:p>
        </p:txBody>
      </p:sp>
      <p:sp>
        <p:nvSpPr>
          <p:cNvPr id="3" name="Espace réservé du contenu 2"/>
          <p:cNvSpPr>
            <a:spLocks noGrp="1"/>
          </p:cNvSpPr>
          <p:nvPr>
            <p:ph idx="1"/>
          </p:nvPr>
        </p:nvSpPr>
        <p:spPr/>
        <p:txBody>
          <a:bodyPr/>
          <a:lstStyle/>
          <a:p>
            <a:r>
              <a:rPr lang="fr-BE" dirty="0" smtClean="0"/>
              <a:t>Il n’y a pas que la citoyenneté « politique », la participation au débat et à l’expression démocratique, la confrontation des opinions dans un espace pacifié.</a:t>
            </a:r>
          </a:p>
        </p:txBody>
      </p:sp>
    </p:spTree>
    <p:extLst>
      <p:ext uri="{BB962C8B-B14F-4D97-AF65-F5344CB8AC3E}">
        <p14:creationId xmlns:p14="http://schemas.microsoft.com/office/powerpoint/2010/main" val="347581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Direction citoyenneté</a:t>
            </a:r>
            <a:endParaRPr lang="fr-BE" dirty="0"/>
          </a:p>
        </p:txBody>
      </p:sp>
      <p:sp>
        <p:nvSpPr>
          <p:cNvPr id="3" name="Espace réservé du contenu 2"/>
          <p:cNvSpPr>
            <a:spLocks noGrp="1"/>
          </p:cNvSpPr>
          <p:nvPr>
            <p:ph idx="1"/>
          </p:nvPr>
        </p:nvSpPr>
        <p:spPr>
          <a:xfrm>
            <a:off x="762000" y="685800"/>
            <a:ext cx="7543800" cy="4255368"/>
          </a:xfrm>
        </p:spPr>
        <p:txBody>
          <a:bodyPr>
            <a:normAutofit lnSpcReduction="10000"/>
          </a:bodyPr>
          <a:lstStyle/>
          <a:p>
            <a:pPr marL="118872" indent="0">
              <a:buNone/>
            </a:pPr>
            <a:r>
              <a:rPr lang="fr-BE" dirty="0" smtClean="0"/>
              <a:t>La citoyenneté a aussi d’autres dimensions :</a:t>
            </a:r>
          </a:p>
          <a:p>
            <a:pPr marL="118872" indent="0">
              <a:buNone/>
            </a:pPr>
            <a:endParaRPr lang="fr-BE" dirty="0" smtClean="0"/>
          </a:p>
          <a:p>
            <a:pPr marL="633222" indent="-514350">
              <a:buAutoNum type="arabicParenR"/>
            </a:pPr>
            <a:r>
              <a:rPr lang="fr-BE" dirty="0" smtClean="0"/>
              <a:t>Juridique : les droits individuels</a:t>
            </a:r>
          </a:p>
          <a:p>
            <a:pPr marL="633222" indent="-514350">
              <a:buAutoNum type="arabicParenR"/>
            </a:pPr>
            <a:r>
              <a:rPr lang="fr-BE" dirty="0" smtClean="0"/>
              <a:t>Ethique : les valeurs qui orientent l’image d’une vie « bonne »</a:t>
            </a:r>
          </a:p>
          <a:p>
            <a:pPr marL="633222" indent="-514350">
              <a:buAutoNum type="arabicParenR"/>
            </a:pPr>
            <a:r>
              <a:rPr lang="fr-BE" dirty="0" smtClean="0"/>
              <a:t>Affective : le sentiment d’appartenance et d’attachement à autrui, les émotions associées au vivre ensemble</a:t>
            </a:r>
          </a:p>
          <a:p>
            <a:pPr marL="118872" indent="0">
              <a:buNone/>
            </a:pPr>
            <a:endParaRPr lang="fr-BE" dirty="0"/>
          </a:p>
          <a:p>
            <a:pPr marL="0" indent="0">
              <a:buNone/>
            </a:pPr>
            <a:r>
              <a:rPr lang="fr-BE" sz="1800" dirty="0" smtClean="0"/>
              <a:t>(Constantin </a:t>
            </a:r>
            <a:r>
              <a:rPr lang="fr-BE" sz="1800" dirty="0" err="1" smtClean="0"/>
              <a:t>Xypas</a:t>
            </a:r>
            <a:r>
              <a:rPr lang="fr-BE" sz="1800" dirty="0" smtClean="0"/>
              <a:t>, 2003, </a:t>
            </a:r>
            <a:r>
              <a:rPr lang="fr-BE" sz="1800" i="1" dirty="0" smtClean="0"/>
              <a:t>Les citoyennetés scolaires</a:t>
            </a:r>
            <a:r>
              <a:rPr lang="fr-BE" sz="1800" dirty="0" smtClean="0"/>
              <a:t>, PUF, Collection Education et Formation)</a:t>
            </a:r>
          </a:p>
        </p:txBody>
      </p:sp>
    </p:spTree>
    <p:extLst>
      <p:ext uri="{BB962C8B-B14F-4D97-AF65-F5344CB8AC3E}">
        <p14:creationId xmlns:p14="http://schemas.microsoft.com/office/powerpoint/2010/main" val="97301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t>Jean-François Guillaume</a:t>
            </a:r>
            <a:endParaRPr lang="fr-BE" dirty="0"/>
          </a:p>
        </p:txBody>
      </p:sp>
      <p:sp>
        <p:nvSpPr>
          <p:cNvPr id="3" name="Espace réservé du contenu 2"/>
          <p:cNvSpPr>
            <a:spLocks noGrp="1"/>
          </p:cNvSpPr>
          <p:nvPr>
            <p:ph idx="1"/>
          </p:nvPr>
        </p:nvSpPr>
        <p:spPr>
          <a:xfrm>
            <a:off x="762000" y="685800"/>
            <a:ext cx="7543800" cy="4615408"/>
          </a:xfrm>
        </p:spPr>
        <p:txBody>
          <a:bodyPr>
            <a:normAutofit/>
          </a:bodyPr>
          <a:lstStyle/>
          <a:p>
            <a:r>
              <a:rPr lang="fr-BE" dirty="0">
                <a:ea typeface="Tahoma" panose="020B0604030504040204" pitchFamily="34" charset="0"/>
                <a:cs typeface="Tahoma" panose="020B0604030504040204" pitchFamily="34" charset="0"/>
              </a:rPr>
              <a:t>Recherche portant sur les politiques publiques en matière d’enfance et de jeunesse au 20</a:t>
            </a:r>
            <a:r>
              <a:rPr lang="fr-BE" baseline="30000" dirty="0">
                <a:ea typeface="Tahoma" panose="020B0604030504040204" pitchFamily="34" charset="0"/>
                <a:cs typeface="Tahoma" panose="020B0604030504040204" pitchFamily="34" charset="0"/>
              </a:rPr>
              <a:t>e</a:t>
            </a:r>
            <a:r>
              <a:rPr lang="fr-BE" dirty="0">
                <a:ea typeface="Tahoma" panose="020B0604030504040204" pitchFamily="34" charset="0"/>
                <a:cs typeface="Tahoma" panose="020B0604030504040204" pitchFamily="34" charset="0"/>
              </a:rPr>
              <a:t> siècle en Belgique et en Communauté française de Belgique (2002, avec M. </a:t>
            </a:r>
            <a:r>
              <a:rPr lang="fr-BE" dirty="0" err="1">
                <a:ea typeface="Tahoma" panose="020B0604030504040204" pitchFamily="34" charset="0"/>
                <a:cs typeface="Tahoma" panose="020B0604030504040204" pitchFamily="34" charset="0"/>
              </a:rPr>
              <a:t>Martiniello</a:t>
            </a:r>
            <a:r>
              <a:rPr lang="fr-BE" dirty="0">
                <a:ea typeface="Tahoma" panose="020B0604030504040204" pitchFamily="34" charset="0"/>
                <a:cs typeface="Tahoma" panose="020B0604030504040204" pitchFamily="34" charset="0"/>
              </a:rPr>
              <a:t> et P. </a:t>
            </a:r>
            <a:r>
              <a:rPr lang="fr-BE" dirty="0" err="1">
                <a:ea typeface="Tahoma" panose="020B0604030504040204" pitchFamily="34" charset="0"/>
                <a:cs typeface="Tahoma" panose="020B0604030504040204" pitchFamily="34" charset="0"/>
              </a:rPr>
              <a:t>Verjans</a:t>
            </a:r>
            <a:r>
              <a:rPr lang="fr-BE" dirty="0">
                <a:ea typeface="Tahoma" panose="020B0604030504040204" pitchFamily="34" charset="0"/>
                <a:cs typeface="Tahoma" panose="020B0604030504040204" pitchFamily="34" charset="0"/>
              </a:rPr>
              <a:t>)</a:t>
            </a:r>
          </a:p>
          <a:p>
            <a:r>
              <a:rPr lang="fr-BE" dirty="0">
                <a:ea typeface="Tahoma" panose="020B0604030504040204" pitchFamily="34" charset="0"/>
                <a:cs typeface="Tahoma" panose="020B0604030504040204" pitchFamily="34" charset="0"/>
              </a:rPr>
              <a:t>Suivi méthodologique du Groupe de Travail « Animation territoriale du travail de jeunesse », Plan Jeunesse de la Fédération Wallonie Bruxelles (2012, avec B. Fournier)</a:t>
            </a:r>
          </a:p>
          <a:p>
            <a:r>
              <a:rPr lang="fr-BE" dirty="0">
                <a:ea typeface="Tahoma" panose="020B0604030504040204" pitchFamily="34" charset="0"/>
                <a:cs typeface="Tahoma" panose="020B0604030504040204" pitchFamily="34" charset="0"/>
              </a:rPr>
              <a:t>Recherche-action, projet de prévention générale, CAAJ Arlon (2013,…)</a:t>
            </a:r>
          </a:p>
        </p:txBody>
      </p:sp>
    </p:spTree>
    <p:extLst>
      <p:ext uri="{BB962C8B-B14F-4D97-AF65-F5344CB8AC3E}">
        <p14:creationId xmlns:p14="http://schemas.microsoft.com/office/powerpoint/2010/main" val="3041593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Direction citoyenneté</a:t>
            </a:r>
            <a:endParaRPr lang="fr-BE" dirty="0"/>
          </a:p>
        </p:txBody>
      </p:sp>
      <p:sp>
        <p:nvSpPr>
          <p:cNvPr id="3" name="Espace réservé du contenu 2"/>
          <p:cNvSpPr>
            <a:spLocks noGrp="1"/>
          </p:cNvSpPr>
          <p:nvPr>
            <p:ph idx="1"/>
          </p:nvPr>
        </p:nvSpPr>
        <p:spPr/>
        <p:txBody>
          <a:bodyPr>
            <a:normAutofit/>
          </a:bodyPr>
          <a:lstStyle/>
          <a:p>
            <a:pPr marL="118872" indent="0">
              <a:buNone/>
            </a:pPr>
            <a:r>
              <a:rPr lang="fr-BE" dirty="0" smtClean="0"/>
              <a:t>Ne pas se limiter à l’échelle locale à créer ou renforcer la seule dimension politique .</a:t>
            </a:r>
          </a:p>
          <a:p>
            <a:pPr marL="118872" indent="0">
              <a:buNone/>
            </a:pPr>
            <a:r>
              <a:rPr lang="fr-BE" dirty="0" smtClean="0"/>
              <a:t>Mais …</a:t>
            </a:r>
          </a:p>
          <a:p>
            <a:pPr>
              <a:buFontTx/>
              <a:buChar char="-"/>
            </a:pPr>
            <a:r>
              <a:rPr lang="fr-BE" dirty="0" smtClean="0"/>
              <a:t>reconnaître que les jeunes sont des sujets de droit(s) mais des citoyens en devenir !</a:t>
            </a:r>
          </a:p>
          <a:p>
            <a:pPr>
              <a:buFontTx/>
              <a:buChar char="-"/>
            </a:pPr>
            <a:r>
              <a:rPr lang="fr-BE" dirty="0" smtClean="0"/>
              <a:t>préciser des valeurs générales telles que « le respect »</a:t>
            </a:r>
          </a:p>
          <a:p>
            <a:pPr>
              <a:buFontTx/>
              <a:buChar char="-"/>
            </a:pPr>
            <a:r>
              <a:rPr lang="fr-BE" dirty="0" smtClean="0"/>
              <a:t>susciter l’émotion, partager les émotions</a:t>
            </a:r>
          </a:p>
        </p:txBody>
      </p:sp>
    </p:spTree>
    <p:extLst>
      <p:ext uri="{BB962C8B-B14F-4D97-AF65-F5344CB8AC3E}">
        <p14:creationId xmlns:p14="http://schemas.microsoft.com/office/powerpoint/2010/main" val="2030348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signification</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4876800"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288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Pourquoi l’échelle locale ?</a:t>
            </a:r>
            <a:endParaRPr lang="fr-BE" dirty="0"/>
          </a:p>
        </p:txBody>
      </p:sp>
    </p:spTree>
    <p:extLst>
      <p:ext uri="{BB962C8B-B14F-4D97-AF65-F5344CB8AC3E}">
        <p14:creationId xmlns:p14="http://schemas.microsoft.com/office/powerpoint/2010/main" val="1822673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Pourquoi l’échelle locale ?</a:t>
            </a:r>
          </a:p>
          <a:p>
            <a:pPr lvl="1"/>
            <a:r>
              <a:rPr lang="fr-BE" dirty="0" smtClean="0"/>
              <a:t>Niveau d’action qui se prête à la transversalité, au travail en réseau.</a:t>
            </a:r>
          </a:p>
          <a:p>
            <a:pPr lvl="1"/>
            <a:r>
              <a:rPr lang="fr-BE" dirty="0" smtClean="0"/>
              <a:t>Proximité du pouvoir</a:t>
            </a:r>
          </a:p>
          <a:p>
            <a:pPr lvl="1"/>
            <a:r>
              <a:rPr lang="fr-BE" dirty="0" smtClean="0"/>
              <a:t>Milieu de vie « direct » des jeunes</a:t>
            </a:r>
            <a:endParaRPr lang="fr-BE" dirty="0"/>
          </a:p>
        </p:txBody>
      </p:sp>
    </p:spTree>
    <p:extLst>
      <p:ext uri="{BB962C8B-B14F-4D97-AF65-F5344CB8AC3E}">
        <p14:creationId xmlns:p14="http://schemas.microsoft.com/office/powerpoint/2010/main" val="655458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Pourquoi l’échelle locale ?</a:t>
            </a:r>
          </a:p>
          <a:p>
            <a:pPr lvl="1"/>
            <a:r>
              <a:rPr lang="fr-BE" dirty="0" smtClean="0"/>
              <a:t>Niveau d’action qui se prête à la transversalité, au travail en réseau.</a:t>
            </a:r>
          </a:p>
          <a:p>
            <a:pPr lvl="1"/>
            <a:r>
              <a:rPr lang="fr-BE" dirty="0" smtClean="0"/>
              <a:t>Proximité du pouvoir</a:t>
            </a:r>
          </a:p>
          <a:p>
            <a:pPr lvl="1"/>
            <a:r>
              <a:rPr lang="fr-BE" dirty="0" smtClean="0"/>
              <a:t>Milieu de vie « direct » des jeunes</a:t>
            </a:r>
          </a:p>
          <a:p>
            <a:pPr marL="457200" lvl="1" indent="0">
              <a:buNone/>
            </a:pPr>
            <a:endParaRPr lang="fr-BE" dirty="0"/>
          </a:p>
          <a:p>
            <a:pPr marL="457200" lvl="1" indent="0">
              <a:buNone/>
            </a:pPr>
            <a:r>
              <a:rPr lang="fr-BE" dirty="0" smtClean="0"/>
              <a:t>Oui mais…</a:t>
            </a:r>
            <a:endParaRPr lang="fr-BE" dirty="0"/>
          </a:p>
        </p:txBody>
      </p:sp>
    </p:spTree>
    <p:extLst>
      <p:ext uri="{BB962C8B-B14F-4D97-AF65-F5344CB8AC3E}">
        <p14:creationId xmlns:p14="http://schemas.microsoft.com/office/powerpoint/2010/main" val="3029002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Les normes locales sont des normes subalternes</a:t>
            </a:r>
          </a:p>
          <a:p>
            <a:endParaRPr lang="fr-BE" dirty="0"/>
          </a:p>
        </p:txBody>
      </p:sp>
    </p:spTree>
    <p:extLst>
      <p:ext uri="{BB962C8B-B14F-4D97-AF65-F5344CB8AC3E}">
        <p14:creationId xmlns:p14="http://schemas.microsoft.com/office/powerpoint/2010/main" val="3392631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geo0.ggpht.com/cbk?cb_client=maps_sv.tactile&amp;authuser=0&amp;hl=fr&amp;output=thumbnail&amp;thumb=2&amp;panoid=hVzuJP_e5eViy0YJESWcxw&amp;w=345&amp;h=170&amp;yaw=305.86&amp;pitch=1.9699999999999989&amp;ll=49.72757249999999,5.64627959999999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24744"/>
            <a:ext cx="5760640" cy="3672408"/>
          </a:xfrm>
          <a:prstGeom prst="rect">
            <a:avLst/>
          </a:prstGeom>
          <a:noFill/>
          <a:ln>
            <a:noFill/>
          </a:ln>
        </p:spPr>
      </p:pic>
    </p:spTree>
    <p:extLst>
      <p:ext uri="{BB962C8B-B14F-4D97-AF65-F5344CB8AC3E}">
        <p14:creationId xmlns:p14="http://schemas.microsoft.com/office/powerpoint/2010/main" val="163041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Pourquoi la jeunesse ?</a:t>
            </a:r>
          </a:p>
          <a:p>
            <a:endParaRPr lang="fr-BE" dirty="0"/>
          </a:p>
        </p:txBody>
      </p:sp>
    </p:spTree>
    <p:extLst>
      <p:ext uri="{BB962C8B-B14F-4D97-AF65-F5344CB8AC3E}">
        <p14:creationId xmlns:p14="http://schemas.microsoft.com/office/powerpoint/2010/main" val="2884928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signification</a:t>
            </a:r>
            <a:endParaRPr lang="fr-BE" dirty="0"/>
          </a:p>
        </p:txBody>
      </p:sp>
      <p:sp>
        <p:nvSpPr>
          <p:cNvPr id="3" name="Espace réservé du contenu 2"/>
          <p:cNvSpPr>
            <a:spLocks noGrp="1"/>
          </p:cNvSpPr>
          <p:nvPr>
            <p:ph idx="1"/>
          </p:nvPr>
        </p:nvSpPr>
        <p:spPr/>
        <p:txBody>
          <a:bodyPr/>
          <a:lstStyle/>
          <a:p>
            <a:r>
              <a:rPr lang="fr-BE" dirty="0" smtClean="0"/>
              <a:t>Pourquoi la jeunesse ?</a:t>
            </a:r>
          </a:p>
          <a:p>
            <a:pPr lvl="1"/>
            <a:r>
              <a:rPr lang="fr-BE" dirty="0" smtClean="0"/>
              <a:t>Postulat de la note stratégique jeunesse : les jeunes ont des ressources, les jeunes sont des ressources</a:t>
            </a:r>
          </a:p>
          <a:p>
            <a:pPr lvl="1"/>
            <a:r>
              <a:rPr lang="fr-BE" dirty="0" smtClean="0"/>
              <a:t>Il faut réconcilier les jeunes avec l’action politique d’abord locale, lutter contre les attitudes d’intolérance et de repli</a:t>
            </a:r>
          </a:p>
          <a:p>
            <a:pPr marL="457200" lvl="1" indent="0">
              <a:buNone/>
            </a:pPr>
            <a:endParaRPr lang="fr-BE" dirty="0"/>
          </a:p>
          <a:p>
            <a:pPr marL="457200" lvl="1" indent="0">
              <a:buNone/>
            </a:pPr>
            <a:r>
              <a:rPr lang="fr-BE" dirty="0" smtClean="0"/>
              <a:t>Oui mais…</a:t>
            </a:r>
            <a:endParaRPr lang="fr-BE" dirty="0"/>
          </a:p>
        </p:txBody>
      </p:sp>
    </p:spTree>
    <p:extLst>
      <p:ext uri="{BB962C8B-B14F-4D97-AF65-F5344CB8AC3E}">
        <p14:creationId xmlns:p14="http://schemas.microsoft.com/office/powerpoint/2010/main" val="785141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signification</a:t>
            </a:r>
            <a:endParaRPr lang="fr-BE" dirty="0"/>
          </a:p>
        </p:txBody>
      </p:sp>
      <p:sp>
        <p:nvSpPr>
          <p:cNvPr id="3" name="Espace réservé du contenu 2"/>
          <p:cNvSpPr>
            <a:spLocks noGrp="1"/>
          </p:cNvSpPr>
          <p:nvPr>
            <p:ph idx="1"/>
          </p:nvPr>
        </p:nvSpPr>
        <p:spPr/>
        <p:txBody>
          <a:bodyPr>
            <a:normAutofit/>
          </a:bodyPr>
          <a:lstStyle/>
          <a:p>
            <a:r>
              <a:rPr lang="fr-BE" dirty="0" smtClean="0"/>
              <a:t>Expérimentation et contrôle…</a:t>
            </a:r>
          </a:p>
          <a:p>
            <a:r>
              <a:rPr lang="fr-BE" dirty="0" smtClean="0"/>
              <a:t>Sanctions administratives communales</a:t>
            </a:r>
          </a:p>
          <a:p>
            <a:endParaRPr lang="fr-BE" dirty="0"/>
          </a:p>
          <a:p>
            <a:r>
              <a:rPr lang="fr-BE" dirty="0" smtClean="0"/>
              <a:t>Quel cadre pour l’expérimentation ?</a:t>
            </a:r>
          </a:p>
          <a:p>
            <a:pPr lvl="1"/>
            <a:r>
              <a:rPr lang="fr-BE" dirty="0" smtClean="0"/>
              <a:t>Pas une charte négociée à l’échelle locale</a:t>
            </a:r>
          </a:p>
          <a:p>
            <a:pPr lvl="1"/>
            <a:r>
              <a:rPr lang="fr-BE" dirty="0" smtClean="0"/>
              <a:t>Mais des principes essentiels de droit : la responsabilité civile (1382-1384 CC) ; les principes fondateurs d’un Etat de droit </a:t>
            </a:r>
            <a:r>
              <a:rPr lang="fr-BE" dirty="0" smtClean="0">
                <a:sym typeface="Wingdings" panose="05000000000000000000" pitchFamily="2" charset="2"/>
              </a:rPr>
              <a:t> respect de l’intégrité physique et morale de chacun</a:t>
            </a:r>
            <a:endParaRPr lang="fr-BE" dirty="0" smtClean="0"/>
          </a:p>
          <a:p>
            <a:endParaRPr lang="fr-BE" dirty="0"/>
          </a:p>
        </p:txBody>
      </p:sp>
    </p:spTree>
    <p:extLst>
      <p:ext uri="{BB962C8B-B14F-4D97-AF65-F5344CB8AC3E}">
        <p14:creationId xmlns:p14="http://schemas.microsoft.com/office/powerpoint/2010/main" val="4029957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t>Une politique ? Des politiques ?</a:t>
            </a:r>
            <a:endParaRPr lang="fr-BE" sz="40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2610" y="1714500"/>
            <a:ext cx="5402580" cy="1828800"/>
          </a:xfrm>
        </p:spPr>
      </p:pic>
    </p:spTree>
    <p:extLst>
      <p:ext uri="{BB962C8B-B14F-4D97-AF65-F5344CB8AC3E}">
        <p14:creationId xmlns:p14="http://schemas.microsoft.com/office/powerpoint/2010/main" val="82267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pic>
        <p:nvPicPr>
          <p:cNvPr id="4" name="Espace réservé du contenu 3" descr="&#10;Les supporters seront tout de même derrière les Diables. ©News&#1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4150" y="1421130"/>
            <a:ext cx="3619500" cy="2415540"/>
          </a:xfrm>
          <a:prstGeom prst="rect">
            <a:avLst/>
          </a:prstGeom>
          <a:noFill/>
          <a:ln>
            <a:noFill/>
          </a:ln>
        </p:spPr>
      </p:pic>
    </p:spTree>
    <p:extLst>
      <p:ext uri="{BB962C8B-B14F-4D97-AF65-F5344CB8AC3E}">
        <p14:creationId xmlns:p14="http://schemas.microsoft.com/office/powerpoint/2010/main" val="3705672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a:t>
            </a:r>
            <a:r>
              <a:rPr lang="fr-BE" smtClean="0"/>
              <a:t>et sentiments</a:t>
            </a:r>
            <a:endParaRPr lang="fr-BE"/>
          </a:p>
        </p:txBody>
      </p:sp>
      <p:sp>
        <p:nvSpPr>
          <p:cNvPr id="3" name="Espace réservé du contenu 2"/>
          <p:cNvSpPr>
            <a:spLocks noGrp="1"/>
          </p:cNvSpPr>
          <p:nvPr>
            <p:ph idx="1"/>
          </p:nvPr>
        </p:nvSpPr>
        <p:spPr/>
        <p:txBody>
          <a:bodyPr/>
          <a:lstStyle/>
          <a:p>
            <a:r>
              <a:rPr lang="fr-BE" dirty="0" smtClean="0"/>
              <a:t>Journées d’études « Politiques de jeunesse et politiques culturelles : vers une citoyenneté culturelle ? » (Liège, mai 2016)</a:t>
            </a:r>
          </a:p>
          <a:p>
            <a:r>
              <a:rPr lang="fr-BE" dirty="0" smtClean="0"/>
              <a:t>Création culturelle et artistique comme alternative à la logique de prévention</a:t>
            </a:r>
            <a:endParaRPr lang="fr-BE" dirty="0"/>
          </a:p>
        </p:txBody>
      </p:sp>
    </p:spTree>
    <p:extLst>
      <p:ext uri="{BB962C8B-B14F-4D97-AF65-F5344CB8AC3E}">
        <p14:creationId xmlns:p14="http://schemas.microsoft.com/office/powerpoint/2010/main" val="1691419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a:t>
            </a:r>
            <a:r>
              <a:rPr lang="fr-BE" smtClean="0"/>
              <a:t>et sentiments</a:t>
            </a:r>
            <a:endParaRPr lang="fr-BE"/>
          </a:p>
        </p:txBody>
      </p:sp>
      <p:sp>
        <p:nvSpPr>
          <p:cNvPr id="3" name="Espace réservé du contenu 2"/>
          <p:cNvSpPr>
            <a:spLocks noGrp="1"/>
          </p:cNvSpPr>
          <p:nvPr>
            <p:ph idx="1"/>
          </p:nvPr>
        </p:nvSpPr>
        <p:spPr>
          <a:xfrm>
            <a:off x="457200" y="548681"/>
            <a:ext cx="8229600" cy="4824535"/>
          </a:xfrm>
        </p:spPr>
        <p:txBody>
          <a:bodyPr>
            <a:noAutofit/>
          </a:bodyPr>
          <a:lstStyle/>
          <a:p>
            <a:pPr marL="118872" indent="0">
              <a:buNone/>
            </a:pPr>
            <a:r>
              <a:rPr lang="fr-BE" i="1" dirty="0">
                <a:latin typeface="Times New Roman" panose="02020603050405020304" pitchFamily="18" charset="0"/>
                <a:cs typeface="Times New Roman" panose="02020603050405020304" pitchFamily="18" charset="0"/>
              </a:rPr>
              <a:t>Dans le cadre de ses permanences dans la cité sociale de Corvisart, l’AMO Calypso veille à accompagner les adolescents du quartier dans leurs projets pour qu’ils puissent aborder les habitants de manière plus respectueuse et qu’en retour, ceux-ci les considèrent davantage ; ils veillent également à ce qu’ils puissent sortir du quartier et rencontrer d’autres jeunes de la commune. L’AMO est également disponible pour les tout-petits et les familles ; il s’agit d’un réel travail de prévention au niveau d’un quartier, mais également au niveau individuel</a:t>
            </a:r>
            <a:r>
              <a:rPr lang="fr-BE" i="1" dirty="0" smtClean="0">
                <a:latin typeface="Times New Roman" panose="02020603050405020304" pitchFamily="18" charset="0"/>
                <a:cs typeface="Times New Roman" panose="02020603050405020304" pitchFamily="18" charset="0"/>
              </a:rPr>
              <a:t>…</a:t>
            </a:r>
            <a:endParaRPr lang="fr-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396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a:t>
            </a:r>
            <a:r>
              <a:rPr lang="fr-BE" smtClean="0"/>
              <a:t>et sentiments</a:t>
            </a:r>
            <a:endParaRPr lang="fr-BE"/>
          </a:p>
        </p:txBody>
      </p:sp>
      <p:sp>
        <p:nvSpPr>
          <p:cNvPr id="3" name="Espace réservé du contenu 2"/>
          <p:cNvSpPr>
            <a:spLocks noGrp="1"/>
          </p:cNvSpPr>
          <p:nvPr>
            <p:ph idx="1"/>
          </p:nvPr>
        </p:nvSpPr>
        <p:spPr/>
        <p:txBody>
          <a:bodyPr>
            <a:normAutofit/>
          </a:bodyPr>
          <a:lstStyle/>
          <a:p>
            <a:pPr marL="118872" indent="0">
              <a:buNone/>
            </a:pPr>
            <a:r>
              <a:rPr lang="fr-BE" i="1" dirty="0">
                <a:latin typeface="Times New Roman" panose="02020603050405020304" pitchFamily="18" charset="0"/>
                <a:cs typeface="Times New Roman" panose="02020603050405020304" pitchFamily="18" charset="0"/>
              </a:rPr>
              <a:t>Les effets positifs d’un tel travail peuvent être observés là où on ne les attendait pas nécessairement, </a:t>
            </a:r>
            <a:r>
              <a:rPr lang="fr-BE" i="1" u="sng" dirty="0">
                <a:latin typeface="Times New Roman" panose="02020603050405020304" pitchFamily="18" charset="0"/>
                <a:cs typeface="Times New Roman" panose="02020603050405020304" pitchFamily="18" charset="0"/>
              </a:rPr>
              <a:t>les autorités ont notamment constaté que la police intervenait moins dans le quartier depuis la présence de l’AMO</a:t>
            </a:r>
            <a:r>
              <a:rPr lang="fr-BE"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9799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pPr marL="0" indent="0">
              <a:buNone/>
            </a:pPr>
            <a:r>
              <a:rPr lang="fr-BE" dirty="0" smtClean="0"/>
              <a:t>Un défi…</a:t>
            </a:r>
          </a:p>
          <a:p>
            <a:pPr marL="0" indent="0">
              <a:buNone/>
            </a:pPr>
            <a:endParaRPr lang="fr-BE" dirty="0"/>
          </a:p>
          <a:p>
            <a:pPr marL="0" indent="0">
              <a:buNone/>
            </a:pPr>
            <a:r>
              <a:rPr lang="fr-BE" dirty="0" smtClean="0"/>
              <a:t>Accepter de ne pas vouloir (tout) contrôler mais oser soutenir ceux qui créent…</a:t>
            </a:r>
            <a:endParaRPr lang="fr-BE" dirty="0"/>
          </a:p>
        </p:txBody>
      </p:sp>
    </p:spTree>
    <p:extLst>
      <p:ext uri="{BB962C8B-B14F-4D97-AF65-F5344CB8AC3E}">
        <p14:creationId xmlns:p14="http://schemas.microsoft.com/office/powerpoint/2010/main" val="3809337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r>
              <a:rPr lang="fr-BE" dirty="0" smtClean="0"/>
              <a:t>Créer pour soi et pour d’autres</a:t>
            </a:r>
          </a:p>
          <a:p>
            <a:r>
              <a:rPr lang="fr-BE" dirty="0" smtClean="0"/>
              <a:t>Créer pour s’approprier son cadre de vie, pour influer sur son devenir, pour le transformer</a:t>
            </a:r>
          </a:p>
          <a:p>
            <a:r>
              <a:rPr lang="fr-BE" dirty="0" smtClean="0"/>
              <a:t>Créer en essayant, en recommençant mais sans craindre de faire des erreurs</a:t>
            </a:r>
          </a:p>
          <a:p>
            <a:r>
              <a:rPr lang="fr-BE" dirty="0" smtClean="0"/>
              <a:t>Créer pour apprendre qu’il est possible de recommencer en tirant parti de ses essais</a:t>
            </a:r>
            <a:endParaRPr lang="fr-BE" dirty="0"/>
          </a:p>
        </p:txBody>
      </p:sp>
    </p:spTree>
    <p:extLst>
      <p:ext uri="{BB962C8B-B14F-4D97-AF65-F5344CB8AC3E}">
        <p14:creationId xmlns:p14="http://schemas.microsoft.com/office/powerpoint/2010/main" val="429579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r>
              <a:rPr lang="fr-BE" dirty="0" smtClean="0"/>
              <a:t>Ce qu’en disent des animateurs culturels actifs avec des jeunes…</a:t>
            </a:r>
          </a:p>
          <a:p>
            <a:endParaRPr lang="fr-BE" dirty="0"/>
          </a:p>
          <a:p>
            <a:r>
              <a:rPr lang="fr-BE" dirty="0" smtClean="0"/>
              <a:t>Si on essaye, on a le droit de se planter ?</a:t>
            </a:r>
            <a:endParaRPr lang="fr-BE" dirty="0"/>
          </a:p>
        </p:txBody>
      </p:sp>
    </p:spTree>
    <p:extLst>
      <p:ext uri="{BB962C8B-B14F-4D97-AF65-F5344CB8AC3E}">
        <p14:creationId xmlns:p14="http://schemas.microsoft.com/office/powerpoint/2010/main" val="2467005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pPr marL="118872" indent="0">
              <a:buNone/>
            </a:pPr>
            <a:r>
              <a:rPr lang="fr-BE" dirty="0" smtClean="0"/>
              <a:t>Charles, animateur d’un projet théâtre avec des jeunes d’une cité sociale.</a:t>
            </a:r>
          </a:p>
          <a:p>
            <a:pPr marL="118872" indent="0">
              <a:buNone/>
            </a:pPr>
            <a:endParaRPr lang="fr-BE" dirty="0"/>
          </a:p>
          <a:p>
            <a:pPr marL="118872" indent="0">
              <a:buNone/>
            </a:pPr>
            <a:r>
              <a:rPr lang="fr-BE" i="1" dirty="0">
                <a:latin typeface="Times New Roman" panose="02020603050405020304" pitchFamily="18" charset="0"/>
                <a:cs typeface="Times New Roman" panose="02020603050405020304" pitchFamily="18" charset="0"/>
              </a:rPr>
              <a:t>Complètement. Alors ça fait partie du processus. J’y arrive pas, je retiens pas un texte. Ah ! On va essayer de trouver un moyen, ensemble, pour que ton texte soit su… autrement… on va faire autrement, ne te tracasse pas. Bien sûr.</a:t>
            </a:r>
            <a:endParaRPr lang="fr-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979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pPr marL="118872" indent="0">
              <a:buNone/>
            </a:pPr>
            <a:r>
              <a:rPr lang="fr-BE" dirty="0" smtClean="0"/>
              <a:t>Octave, animateur retraité d’une maison de la culture.</a:t>
            </a:r>
          </a:p>
          <a:p>
            <a:pPr marL="118872" indent="0">
              <a:buNone/>
            </a:pPr>
            <a:endParaRPr lang="fr-BE" dirty="0"/>
          </a:p>
          <a:p>
            <a:pPr marL="118872" indent="0">
              <a:buNone/>
            </a:pPr>
            <a:r>
              <a:rPr lang="fr-BE" i="1" dirty="0">
                <a:latin typeface="Times New Roman" panose="02020603050405020304" pitchFamily="18" charset="0"/>
                <a:cs typeface="Times New Roman" panose="02020603050405020304" pitchFamily="18" charset="0"/>
              </a:rPr>
              <a:t>Oui, oui… mais je vais dire qu’en création artistique, l’erreur… je ne parlerai pas d’erreur, mais de tentative de faire quelque chose et que l’artiste, il va chaque fois rebondir sur ce qu’il a en face de lui. Il rebondit. Il fait rebondir le jeune. </a:t>
            </a:r>
            <a:endParaRPr lang="fr-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711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normAutofit/>
          </a:bodyPr>
          <a:lstStyle/>
          <a:p>
            <a:pPr marL="118872" indent="0">
              <a:buNone/>
            </a:pPr>
            <a:r>
              <a:rPr lang="fr-BE" dirty="0" smtClean="0"/>
              <a:t>Milo, éducatrice, art-thérapeute, active dans une institution pour enfants et jeunes souffrant de troubles de la relation.</a:t>
            </a:r>
          </a:p>
          <a:p>
            <a:pPr marL="118872" indent="0">
              <a:buNone/>
            </a:pPr>
            <a:endParaRPr lang="fr-BE" dirty="0"/>
          </a:p>
          <a:p>
            <a:pPr marL="118872" indent="0">
              <a:buNone/>
            </a:pPr>
            <a:r>
              <a:rPr lang="fr-BE" i="1" dirty="0">
                <a:latin typeface="Times New Roman" panose="02020603050405020304" pitchFamily="18" charset="0"/>
                <a:cs typeface="Times New Roman" panose="02020603050405020304" pitchFamily="18" charset="0"/>
              </a:rPr>
              <a:t>On a le droit d’essayer, de recommencer. Mais parfois aussi aboutir… parce qu’on ne peut pas se limiter à : « C’est moche. J’ai plus envie… ». Et l’imprévu, c’est parfois cela. Et il faut alors repartir : « Allez, on va jusqu’au bout ! On termine »…</a:t>
            </a:r>
            <a:r>
              <a:rPr lang="fr-BE" i="1" dirty="0" smtClean="0">
                <a:latin typeface="Times New Roman" panose="02020603050405020304" pitchFamily="18" charset="0"/>
                <a:cs typeface="Times New Roman" panose="02020603050405020304" pitchFamily="18" charset="0"/>
              </a:rPr>
              <a:t> </a:t>
            </a:r>
            <a:endParaRPr lang="fr-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06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t>Une politique ? Des politiques ?</a:t>
            </a:r>
            <a:endParaRPr lang="fr-BE" sz="4000" dirty="0"/>
          </a:p>
        </p:txBody>
      </p:sp>
      <p:sp>
        <p:nvSpPr>
          <p:cNvPr id="3" name="Espace réservé du contenu 2"/>
          <p:cNvSpPr>
            <a:spLocks noGrp="1"/>
          </p:cNvSpPr>
          <p:nvPr>
            <p:ph idx="1"/>
          </p:nvPr>
        </p:nvSpPr>
        <p:spPr/>
        <p:txBody>
          <a:bodyPr>
            <a:normAutofit/>
          </a:bodyPr>
          <a:lstStyle/>
          <a:p>
            <a:r>
              <a:rPr lang="fr-BE" dirty="0" smtClean="0"/>
              <a:t>Chaque milieu local a ses spécificités</a:t>
            </a:r>
          </a:p>
          <a:p>
            <a:r>
              <a:rPr lang="fr-BE" dirty="0" smtClean="0"/>
              <a:t>Une ligne politique en matière de jeunesse :</a:t>
            </a:r>
          </a:p>
          <a:p>
            <a:pPr marL="118872" indent="0">
              <a:buNone/>
            </a:pPr>
            <a:r>
              <a:rPr lang="fr-BE" dirty="0"/>
              <a:t>	</a:t>
            </a:r>
            <a:r>
              <a:rPr lang="fr-BE" dirty="0" smtClean="0"/>
              <a:t>intégration ≠ linéarité</a:t>
            </a:r>
          </a:p>
          <a:p>
            <a:r>
              <a:rPr lang="fr-BE" dirty="0" smtClean="0"/>
              <a:t>Une même tranche d’âge mais des situations économiques et sociales très différentes</a:t>
            </a:r>
            <a:endParaRPr lang="fr-BE" dirty="0"/>
          </a:p>
        </p:txBody>
      </p:sp>
    </p:spTree>
    <p:extLst>
      <p:ext uri="{BB962C8B-B14F-4D97-AF65-F5344CB8AC3E}">
        <p14:creationId xmlns:p14="http://schemas.microsoft.com/office/powerpoint/2010/main" val="2302525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lstStyle/>
          <a:p>
            <a:r>
              <a:rPr lang="fr-BE" dirty="0" smtClean="0"/>
              <a:t>Emotion &gt; expérience corporelle, physique et sensorielle</a:t>
            </a:r>
            <a:endParaRPr lang="fr-BE" i="1" dirty="0" smtClean="0"/>
          </a:p>
          <a:p>
            <a:r>
              <a:rPr lang="fr-BE" dirty="0" smtClean="0"/>
              <a:t>Expérience &gt; passer à l’action</a:t>
            </a:r>
          </a:p>
          <a:p>
            <a:r>
              <a:rPr lang="fr-BE" dirty="0" smtClean="0"/>
              <a:t>Passer à l’action &gt; créer ou « travailler »</a:t>
            </a:r>
          </a:p>
          <a:p>
            <a:r>
              <a:rPr lang="fr-BE" dirty="0" smtClean="0"/>
              <a:t>Créer &gt; réfléchir sur ce qui doit être fait, sur ce qui a été fait</a:t>
            </a:r>
            <a:endParaRPr lang="fr-BE" dirty="0"/>
          </a:p>
        </p:txBody>
      </p:sp>
    </p:spTree>
    <p:extLst>
      <p:ext uri="{BB962C8B-B14F-4D97-AF65-F5344CB8AC3E}">
        <p14:creationId xmlns:p14="http://schemas.microsoft.com/office/powerpoint/2010/main" val="3845651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Sensations et sentiments</a:t>
            </a:r>
            <a:endParaRPr lang="fr-BE" dirty="0"/>
          </a:p>
        </p:txBody>
      </p:sp>
      <p:sp>
        <p:nvSpPr>
          <p:cNvPr id="3" name="Espace réservé du contenu 2"/>
          <p:cNvSpPr>
            <a:spLocks noGrp="1"/>
          </p:cNvSpPr>
          <p:nvPr>
            <p:ph idx="1"/>
          </p:nvPr>
        </p:nvSpPr>
        <p:spPr/>
        <p:txBody>
          <a:bodyPr>
            <a:normAutofit/>
          </a:bodyPr>
          <a:lstStyle/>
          <a:p>
            <a:r>
              <a:rPr lang="fr-BE" dirty="0" smtClean="0"/>
              <a:t>Des conditions ?</a:t>
            </a:r>
          </a:p>
          <a:p>
            <a:pPr lvl="1"/>
            <a:r>
              <a:rPr lang="fr-BE" dirty="0" smtClean="0"/>
              <a:t>Un cadre (la dimension juridique de la citoyenneté)</a:t>
            </a:r>
          </a:p>
          <a:p>
            <a:pPr lvl="1"/>
            <a:r>
              <a:rPr lang="fr-BE" dirty="0" smtClean="0"/>
              <a:t>Une visée collective (la dimension éthique de la citoyenneté)</a:t>
            </a:r>
          </a:p>
          <a:p>
            <a:pPr lvl="1"/>
            <a:r>
              <a:rPr lang="fr-BE" dirty="0"/>
              <a:t>Un adulte bienveillant et </a:t>
            </a:r>
            <a:r>
              <a:rPr lang="fr-BE" dirty="0" smtClean="0"/>
              <a:t>accompagnant</a:t>
            </a:r>
          </a:p>
          <a:p>
            <a:r>
              <a:rPr lang="fr-BE" dirty="0" smtClean="0"/>
              <a:t>Des risques ?</a:t>
            </a:r>
          </a:p>
          <a:p>
            <a:pPr lvl="1"/>
            <a:r>
              <a:rPr lang="fr-BE" dirty="0" smtClean="0"/>
              <a:t>Glissement de l’émotion au sentiment : ne pas décevoir, ne pas bercer les jeunes d’illusion, ne pas laisser penser que les dés sont pipés…</a:t>
            </a:r>
          </a:p>
        </p:txBody>
      </p:sp>
    </p:spTree>
    <p:extLst>
      <p:ext uri="{BB962C8B-B14F-4D97-AF65-F5344CB8AC3E}">
        <p14:creationId xmlns:p14="http://schemas.microsoft.com/office/powerpoint/2010/main" val="393548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point de départ…</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1653540"/>
            <a:ext cx="4876800" cy="19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42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point de départ</a:t>
            </a:r>
            <a:endParaRPr lang="fr-BE" dirty="0"/>
          </a:p>
        </p:txBody>
      </p:sp>
      <p:sp>
        <p:nvSpPr>
          <p:cNvPr id="3" name="Espace réservé du contenu 2"/>
          <p:cNvSpPr>
            <a:spLocks noGrp="1"/>
          </p:cNvSpPr>
          <p:nvPr>
            <p:ph idx="1"/>
          </p:nvPr>
        </p:nvSpPr>
        <p:spPr/>
        <p:txBody>
          <a:bodyPr>
            <a:normAutofit fontScale="85000" lnSpcReduction="20000"/>
          </a:bodyPr>
          <a:lstStyle/>
          <a:p>
            <a:pPr marL="118872" indent="0">
              <a:buNone/>
            </a:pPr>
            <a:r>
              <a:rPr lang="fr-BE" sz="3500" dirty="0" smtClean="0">
                <a:latin typeface="+mj-lt"/>
              </a:rPr>
              <a:t>Aller chercher les jeunes là où ils sont…</a:t>
            </a:r>
          </a:p>
          <a:p>
            <a:pPr marL="118872" indent="0">
              <a:buNone/>
            </a:pPr>
            <a:endParaRPr lang="fr-BE" dirty="0"/>
          </a:p>
          <a:p>
            <a:pPr marL="118872" indent="0">
              <a:buNone/>
            </a:pPr>
            <a:r>
              <a:rPr lang="fr-BE" sz="2800" dirty="0" smtClean="0"/>
              <a:t>Joseph, animateur dans un mouvement d’éducation permanente</a:t>
            </a:r>
          </a:p>
          <a:p>
            <a:pPr marL="118872" indent="0">
              <a:buNone/>
            </a:pPr>
            <a:endParaRPr lang="fr-BE" sz="2800" dirty="0" smtClean="0"/>
          </a:p>
          <a:p>
            <a:pPr marL="118872" indent="0">
              <a:buNone/>
            </a:pPr>
            <a:r>
              <a:rPr lang="fr-BE" sz="2800" i="1" dirty="0">
                <a:latin typeface="Times New Roman" panose="02020603050405020304" pitchFamily="18" charset="0"/>
                <a:cs typeface="Times New Roman" panose="02020603050405020304" pitchFamily="18" charset="0"/>
              </a:rPr>
              <a:t>Il faut d’abord aller les </a:t>
            </a:r>
            <a:r>
              <a:rPr lang="fr-BE" sz="2800" i="1" dirty="0" smtClean="0">
                <a:latin typeface="Times New Roman" panose="02020603050405020304" pitchFamily="18" charset="0"/>
                <a:cs typeface="Times New Roman" panose="02020603050405020304" pitchFamily="18" charset="0"/>
              </a:rPr>
              <a:t>chercher.</a:t>
            </a:r>
          </a:p>
          <a:p>
            <a:pPr marL="118872" indent="0">
              <a:buNone/>
            </a:pPr>
            <a:r>
              <a:rPr lang="fr-BE" sz="2800" i="1" dirty="0" smtClean="0">
                <a:latin typeface="Times New Roman" panose="02020603050405020304" pitchFamily="18" charset="0"/>
                <a:cs typeface="Times New Roman" panose="02020603050405020304" pitchFamily="18" charset="0"/>
              </a:rPr>
              <a:t>D’abord</a:t>
            </a:r>
            <a:r>
              <a:rPr lang="fr-BE" sz="2800" i="1" dirty="0">
                <a:latin typeface="Times New Roman" panose="02020603050405020304" pitchFamily="18" charset="0"/>
                <a:cs typeface="Times New Roman" panose="02020603050405020304" pitchFamily="18" charset="0"/>
              </a:rPr>
              <a:t>, il faut prendre le temps de les rejoindre. Avant d’aller les chercher, il faut les rejoindre. </a:t>
            </a:r>
            <a:endParaRPr lang="fr-BE" sz="2800" i="1" dirty="0" smtClean="0">
              <a:latin typeface="Times New Roman" panose="02020603050405020304" pitchFamily="18" charset="0"/>
              <a:cs typeface="Times New Roman" panose="02020603050405020304" pitchFamily="18" charset="0"/>
            </a:endParaRPr>
          </a:p>
          <a:p>
            <a:pPr marL="118872" indent="0">
              <a:buNone/>
            </a:pPr>
            <a:r>
              <a:rPr lang="fr-BE" sz="2800" i="1" dirty="0" smtClean="0">
                <a:latin typeface="Times New Roman" panose="02020603050405020304" pitchFamily="18" charset="0"/>
                <a:cs typeface="Times New Roman" panose="02020603050405020304" pitchFamily="18" charset="0"/>
              </a:rPr>
              <a:t>Et </a:t>
            </a:r>
            <a:r>
              <a:rPr lang="fr-BE" sz="2800" i="1" dirty="0">
                <a:latin typeface="Times New Roman" panose="02020603050405020304" pitchFamily="18" charset="0"/>
                <a:cs typeface="Times New Roman" panose="02020603050405020304" pitchFamily="18" charset="0"/>
              </a:rPr>
              <a:t>ne pas les rassembler autour de nos </a:t>
            </a:r>
            <a:r>
              <a:rPr lang="fr-BE" sz="2800" i="1" dirty="0" smtClean="0">
                <a:latin typeface="Times New Roman" panose="02020603050405020304" pitchFamily="18" charset="0"/>
                <a:cs typeface="Times New Roman" panose="02020603050405020304" pitchFamily="18" charset="0"/>
              </a:rPr>
              <a:t>projets.</a:t>
            </a:r>
          </a:p>
          <a:p>
            <a:pPr marL="118872" indent="0">
              <a:buNone/>
            </a:pPr>
            <a:r>
              <a:rPr lang="fr-BE" sz="2800" i="1" dirty="0" smtClean="0">
                <a:latin typeface="Times New Roman" panose="02020603050405020304" pitchFamily="18" charset="0"/>
                <a:cs typeface="Times New Roman" panose="02020603050405020304" pitchFamily="18" charset="0"/>
              </a:rPr>
              <a:t>Mais </a:t>
            </a:r>
            <a:r>
              <a:rPr lang="fr-BE" sz="2800" i="1" dirty="0">
                <a:latin typeface="Times New Roman" panose="02020603050405020304" pitchFamily="18" charset="0"/>
                <a:cs typeface="Times New Roman" panose="02020603050405020304" pitchFamily="18" charset="0"/>
              </a:rPr>
              <a:t>se dire : « Dans quoi est-ce qu’ils vont pouvoir se reconnaître ? ».</a:t>
            </a:r>
          </a:p>
          <a:p>
            <a:pPr marL="118872" indent="0">
              <a:buNone/>
            </a:pPr>
            <a:endParaRPr lang="fr-BE" dirty="0"/>
          </a:p>
        </p:txBody>
      </p:sp>
    </p:spTree>
    <p:extLst>
      <p:ext uri="{BB962C8B-B14F-4D97-AF65-F5344CB8AC3E}">
        <p14:creationId xmlns:p14="http://schemas.microsoft.com/office/powerpoint/2010/main" val="2662099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point de départ</a:t>
            </a:r>
            <a:endParaRPr lang="fr-BE" dirty="0"/>
          </a:p>
        </p:txBody>
      </p:sp>
      <p:sp>
        <p:nvSpPr>
          <p:cNvPr id="3" name="Espace réservé du contenu 2"/>
          <p:cNvSpPr>
            <a:spLocks noGrp="1"/>
          </p:cNvSpPr>
          <p:nvPr>
            <p:ph idx="1"/>
          </p:nvPr>
        </p:nvSpPr>
        <p:spPr/>
        <p:txBody>
          <a:bodyPr>
            <a:normAutofit fontScale="85000" lnSpcReduction="20000"/>
          </a:bodyPr>
          <a:lstStyle/>
          <a:p>
            <a:pPr marL="118872" indent="0">
              <a:buNone/>
            </a:pPr>
            <a:r>
              <a:rPr lang="fr-BE" sz="3800" dirty="0" smtClean="0">
                <a:latin typeface="+mj-lt"/>
              </a:rPr>
              <a:t>Oser aller à contre-courant</a:t>
            </a:r>
          </a:p>
          <a:p>
            <a:pPr marL="118872" indent="0">
              <a:buNone/>
            </a:pPr>
            <a:endParaRPr lang="fr-BE" dirty="0"/>
          </a:p>
          <a:p>
            <a:pPr marL="118872" indent="0">
              <a:buNone/>
            </a:pPr>
            <a:r>
              <a:rPr lang="fr-BE" sz="3100" dirty="0"/>
              <a:t>Octave, animateur retraité d’une maison de la culture.</a:t>
            </a:r>
          </a:p>
          <a:p>
            <a:pPr marL="118872" indent="0">
              <a:buNone/>
            </a:pPr>
            <a:endParaRPr lang="fr-BE" sz="2800" dirty="0" smtClean="0"/>
          </a:p>
          <a:p>
            <a:pPr marL="118872" indent="0">
              <a:buNone/>
            </a:pPr>
            <a:r>
              <a:rPr lang="fr-BE" sz="2800" i="1" dirty="0" smtClean="0">
                <a:latin typeface="Times New Roman" panose="02020603050405020304" pitchFamily="18" charset="0"/>
                <a:cs typeface="Times New Roman" panose="02020603050405020304" pitchFamily="18" charset="0"/>
              </a:rPr>
              <a:t>Il </a:t>
            </a:r>
            <a:r>
              <a:rPr lang="fr-BE" sz="2800" i="1" dirty="0">
                <a:latin typeface="Times New Roman" panose="02020603050405020304" pitchFamily="18" charset="0"/>
                <a:cs typeface="Times New Roman" panose="02020603050405020304" pitchFamily="18" charset="0"/>
              </a:rPr>
              <a:t>y a aussi des expériences qui doivent sortir des sentiers battus. Comme à </a:t>
            </a:r>
            <a:r>
              <a:rPr lang="fr-BE" sz="2800" i="1" dirty="0" err="1">
                <a:latin typeface="Times New Roman" panose="02020603050405020304" pitchFamily="18" charset="0"/>
                <a:cs typeface="Times New Roman" panose="02020603050405020304" pitchFamily="18" charset="0"/>
              </a:rPr>
              <a:t>Gainceler</a:t>
            </a:r>
            <a:r>
              <a:rPr lang="fr-BE" sz="2800" i="1" dirty="0">
                <a:latin typeface="Times New Roman" panose="02020603050405020304" pitchFamily="18" charset="0"/>
                <a:cs typeface="Times New Roman" panose="02020603050405020304" pitchFamily="18" charset="0"/>
              </a:rPr>
              <a:t>, faire un jardin partagé dans le cadre de la bibliothèque. La lecture amène à faire un jardin partagé. Et on se pose la question : « Tiens, mais qu’est-ce que ça a à voir avec la lecture ? </a:t>
            </a:r>
            <a:r>
              <a:rPr lang="fr-BE" sz="2800" i="1" dirty="0" smtClean="0">
                <a:latin typeface="Times New Roman" panose="02020603050405020304" pitchFamily="18" charset="0"/>
                <a:cs typeface="Times New Roman" panose="02020603050405020304" pitchFamily="18" charset="0"/>
              </a:rPr>
              <a:t>».</a:t>
            </a:r>
          </a:p>
          <a:p>
            <a:pPr marL="118872" indent="0">
              <a:buNone/>
            </a:pPr>
            <a:r>
              <a:rPr lang="fr-BE" sz="2800" i="1" dirty="0" smtClean="0">
                <a:latin typeface="Times New Roman" panose="02020603050405020304" pitchFamily="18" charset="0"/>
                <a:cs typeface="Times New Roman" panose="02020603050405020304" pitchFamily="18" charset="0"/>
              </a:rPr>
              <a:t>Ce </a:t>
            </a:r>
            <a:r>
              <a:rPr lang="fr-BE" sz="2800" i="1" dirty="0">
                <a:latin typeface="Times New Roman" panose="02020603050405020304" pitchFamily="18" charset="0"/>
                <a:cs typeface="Times New Roman" panose="02020603050405020304" pitchFamily="18" charset="0"/>
              </a:rPr>
              <a:t>n’a peut-être rien à voir, mais ça a à voir avec les gens de </a:t>
            </a:r>
            <a:r>
              <a:rPr lang="fr-BE" sz="2800" i="1" dirty="0" err="1">
                <a:latin typeface="Times New Roman" panose="02020603050405020304" pitchFamily="18" charset="0"/>
                <a:cs typeface="Times New Roman" panose="02020603050405020304" pitchFamily="18" charset="0"/>
              </a:rPr>
              <a:t>Gainceler</a:t>
            </a:r>
            <a:r>
              <a:rPr lang="fr-BE" sz="2800" i="1" dirty="0">
                <a:latin typeface="Times New Roman" panose="02020603050405020304" pitchFamily="18" charset="0"/>
                <a:cs typeface="Times New Roman" panose="02020603050405020304" pitchFamily="18" charset="0"/>
              </a:rPr>
              <a:t>. C’est ça l’important.</a:t>
            </a:r>
          </a:p>
          <a:p>
            <a:pPr marL="118872" indent="0">
              <a:buNone/>
            </a:pPr>
            <a:endParaRPr lang="fr-BE" sz="2800" dirty="0"/>
          </a:p>
        </p:txBody>
      </p:sp>
    </p:spTree>
    <p:extLst>
      <p:ext uri="{BB962C8B-B14F-4D97-AF65-F5344CB8AC3E}">
        <p14:creationId xmlns:p14="http://schemas.microsoft.com/office/powerpoint/2010/main" val="209089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t>Une politique ? Des politiques ?</a:t>
            </a:r>
            <a:endParaRPr lang="fr-BE" sz="4000" dirty="0"/>
          </a:p>
        </p:txBody>
      </p:sp>
      <p:sp>
        <p:nvSpPr>
          <p:cNvPr id="3" name="Espace réservé du contenu 2"/>
          <p:cNvSpPr>
            <a:spLocks noGrp="1"/>
          </p:cNvSpPr>
          <p:nvPr>
            <p:ph idx="1"/>
          </p:nvPr>
        </p:nvSpPr>
        <p:spPr/>
        <p:txBody>
          <a:bodyPr>
            <a:normAutofit lnSpcReduction="10000"/>
          </a:bodyPr>
          <a:lstStyle/>
          <a:p>
            <a:pPr marL="0" indent="0">
              <a:buNone/>
            </a:pPr>
            <a:r>
              <a:rPr lang="fr-BE" dirty="0" smtClean="0"/>
              <a:t>Nécessité d’un diagnostic local avant de passer à l’ébauche d’initiatives </a:t>
            </a:r>
          </a:p>
          <a:p>
            <a:pPr marL="118872" indent="0">
              <a:buNone/>
            </a:pPr>
            <a:r>
              <a:rPr lang="fr-BE" dirty="0"/>
              <a:t>	</a:t>
            </a:r>
            <a:r>
              <a:rPr lang="fr-BE" dirty="0" smtClean="0"/>
              <a:t>….« pour » les jeunes</a:t>
            </a:r>
          </a:p>
          <a:p>
            <a:pPr marL="118872" indent="0">
              <a:buNone/>
            </a:pPr>
            <a:r>
              <a:rPr lang="fr-BE" dirty="0"/>
              <a:t>	</a:t>
            </a:r>
            <a:r>
              <a:rPr lang="fr-BE" dirty="0" smtClean="0"/>
              <a:t>… « par » les jeunes</a:t>
            </a:r>
          </a:p>
          <a:p>
            <a:pPr marL="118872" indent="0">
              <a:buNone/>
            </a:pPr>
            <a:r>
              <a:rPr lang="fr-BE" dirty="0" smtClean="0"/>
              <a:t>	… « avec » les jeunes</a:t>
            </a:r>
          </a:p>
          <a:p>
            <a:pPr marL="118872" indent="0">
              <a:buNone/>
            </a:pPr>
            <a:r>
              <a:rPr lang="fr-BE" dirty="0"/>
              <a:t>	</a:t>
            </a:r>
            <a:r>
              <a:rPr lang="fr-BE" dirty="0" smtClean="0"/>
              <a:t>… « par » les jeunes et pour les jeunes</a:t>
            </a:r>
          </a:p>
          <a:p>
            <a:pPr marL="118872" indent="0">
              <a:buNone/>
            </a:pPr>
            <a:r>
              <a:rPr lang="fr-BE" dirty="0"/>
              <a:t>	</a:t>
            </a:r>
            <a:r>
              <a:rPr lang="fr-BE" dirty="0" smtClean="0"/>
              <a:t>… « par » les jeunes et pour d’autres</a:t>
            </a:r>
          </a:p>
          <a:p>
            <a:pPr marL="118872" indent="0">
              <a:buNone/>
            </a:pPr>
            <a:r>
              <a:rPr lang="fr-BE" dirty="0"/>
              <a:t>	</a:t>
            </a:r>
            <a:r>
              <a:rPr lang="fr-BE" dirty="0" smtClean="0"/>
              <a:t>… « avec » les jeunes et avec d’autres</a:t>
            </a:r>
          </a:p>
          <a:p>
            <a:pPr marL="118872" indent="0">
              <a:buNone/>
            </a:pPr>
            <a:r>
              <a:rPr lang="fr-BE" dirty="0"/>
              <a:t>	</a:t>
            </a:r>
            <a:r>
              <a:rPr lang="fr-BE" dirty="0" smtClean="0"/>
              <a:t>…</a:t>
            </a:r>
          </a:p>
          <a:p>
            <a:endParaRPr lang="fr-BE" dirty="0"/>
          </a:p>
        </p:txBody>
      </p:sp>
    </p:spTree>
    <p:extLst>
      <p:ext uri="{BB962C8B-B14F-4D97-AF65-F5344CB8AC3E}">
        <p14:creationId xmlns:p14="http://schemas.microsoft.com/office/powerpoint/2010/main" val="143317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t>Une politique ? Des politiques ?</a:t>
            </a:r>
            <a:endParaRPr lang="fr-BE" sz="4000" dirty="0"/>
          </a:p>
        </p:txBody>
      </p:sp>
      <p:sp>
        <p:nvSpPr>
          <p:cNvPr id="3" name="Espace réservé du contenu 2"/>
          <p:cNvSpPr>
            <a:spLocks noGrp="1"/>
          </p:cNvSpPr>
          <p:nvPr>
            <p:ph idx="1"/>
          </p:nvPr>
        </p:nvSpPr>
        <p:spPr/>
        <p:txBody>
          <a:bodyPr/>
          <a:lstStyle/>
          <a:p>
            <a:pPr marL="0" indent="0">
              <a:buNone/>
            </a:pPr>
            <a:r>
              <a:rPr lang="fr-BE" dirty="0" smtClean="0"/>
              <a:t>Quelle place pour les jeunes dans une politique locale de jeunesse ?</a:t>
            </a:r>
          </a:p>
          <a:p>
            <a:pPr lvl="1"/>
            <a:r>
              <a:rPr lang="fr-BE" dirty="0" smtClean="0"/>
              <a:t>Destinataires</a:t>
            </a:r>
          </a:p>
          <a:p>
            <a:pPr lvl="1"/>
            <a:r>
              <a:rPr lang="fr-BE" dirty="0" smtClean="0"/>
              <a:t>Destinateurs</a:t>
            </a:r>
          </a:p>
          <a:p>
            <a:pPr lvl="1"/>
            <a:r>
              <a:rPr lang="fr-BE" dirty="0" smtClean="0"/>
              <a:t>Coauteurs</a:t>
            </a:r>
          </a:p>
          <a:p>
            <a:pPr lvl="1"/>
            <a:r>
              <a:rPr lang="fr-BE" dirty="0" smtClean="0"/>
              <a:t>Scénaristes</a:t>
            </a:r>
          </a:p>
          <a:p>
            <a:pPr lvl="1"/>
            <a:r>
              <a:rPr lang="fr-BE" dirty="0" smtClean="0"/>
              <a:t>Réalisateurs</a:t>
            </a:r>
          </a:p>
          <a:p>
            <a:pPr lvl="1"/>
            <a:r>
              <a:rPr lang="fr-BE" dirty="0" smtClean="0"/>
              <a:t>…</a:t>
            </a:r>
          </a:p>
          <a:p>
            <a:endParaRPr lang="fr-BE" dirty="0"/>
          </a:p>
        </p:txBody>
      </p:sp>
    </p:spTree>
    <p:extLst>
      <p:ext uri="{BB962C8B-B14F-4D97-AF65-F5344CB8AC3E}">
        <p14:creationId xmlns:p14="http://schemas.microsoft.com/office/powerpoint/2010/main" val="306050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the future</a:t>
            </a:r>
            <a:endParaRPr lang="fr-BE"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980728"/>
            <a:ext cx="5667659" cy="3728060"/>
          </a:xfrm>
        </p:spPr>
      </p:pic>
    </p:spTree>
    <p:extLst>
      <p:ext uri="{BB962C8B-B14F-4D97-AF65-F5344CB8AC3E}">
        <p14:creationId xmlns:p14="http://schemas.microsoft.com/office/powerpoint/2010/main" val="375337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Back to </a:t>
            </a:r>
            <a:r>
              <a:rPr lang="fr-BE" smtClean="0"/>
              <a:t>the future</a:t>
            </a:r>
            <a:endParaRPr lang="fr-BE"/>
          </a:p>
        </p:txBody>
      </p:sp>
      <p:sp>
        <p:nvSpPr>
          <p:cNvPr id="3" name="Espace réservé du contenu 2"/>
          <p:cNvSpPr>
            <a:spLocks noGrp="1"/>
          </p:cNvSpPr>
          <p:nvPr>
            <p:ph idx="1"/>
          </p:nvPr>
        </p:nvSpPr>
        <p:spPr/>
        <p:txBody>
          <a:bodyPr/>
          <a:lstStyle/>
          <a:p>
            <a:r>
              <a:rPr lang="fr-BE" dirty="0" smtClean="0"/>
              <a:t>1963 : la Province de Liège s’interroge sur l’éducation politique des jeunes</a:t>
            </a:r>
          </a:p>
          <a:p>
            <a:r>
              <a:rPr lang="fr-BE" dirty="0" smtClean="0"/>
              <a:t>Extrait d’un article de Gilbert </a:t>
            </a:r>
            <a:r>
              <a:rPr lang="fr-BE" dirty="0" err="1" smtClean="0"/>
              <a:t>Gillon</a:t>
            </a:r>
            <a:r>
              <a:rPr lang="fr-BE" dirty="0" smtClean="0"/>
              <a:t>, président de la rencontre provinciale des jeunes (Bulletin du Centre d’Etudes et de Documentation Sociale, 1963)</a:t>
            </a:r>
            <a:endParaRPr lang="fr-BE" dirty="0"/>
          </a:p>
        </p:txBody>
      </p:sp>
    </p:spTree>
    <p:extLst>
      <p:ext uri="{BB962C8B-B14F-4D97-AF65-F5344CB8AC3E}">
        <p14:creationId xmlns:p14="http://schemas.microsoft.com/office/powerpoint/2010/main" val="3877182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202</TotalTime>
  <Words>1559</Words>
  <Application>Microsoft Office PowerPoint</Application>
  <PresentationFormat>Affichage à l'écran (4:3)</PresentationFormat>
  <Paragraphs>191</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NewsPrint</vt:lpstr>
      <vt:lpstr>Quel sens faut-il donner aux politiques locales de jeunesse ?</vt:lpstr>
      <vt:lpstr>Jean-François Guillaume</vt:lpstr>
      <vt:lpstr>Jean-François Guillaume</vt:lpstr>
      <vt:lpstr>Une politique ? Des politiques ?</vt:lpstr>
      <vt:lpstr>Une politique ? Des politiques ?</vt:lpstr>
      <vt:lpstr>Une politique ? Des politiques ?</vt:lpstr>
      <vt:lpstr>Une politique ? Des politiques ?</vt:lpstr>
      <vt:lpstr>Back to the future</vt:lpstr>
      <vt:lpstr>Back to the future</vt:lpstr>
      <vt:lpstr>Back to the future</vt:lpstr>
      <vt:lpstr>Back to the future</vt:lpstr>
      <vt:lpstr>Back to the future</vt:lpstr>
      <vt:lpstr>Back to the future</vt:lpstr>
      <vt:lpstr>Back to the future</vt:lpstr>
      <vt:lpstr>Back to the future</vt:lpstr>
      <vt:lpstr>Le nouveau monde</vt:lpstr>
      <vt:lpstr>Le nouveau monde</vt:lpstr>
      <vt:lpstr>Le sens des politiques locales</vt:lpstr>
      <vt:lpstr>Le sens des politiques locales</vt:lpstr>
      <vt:lpstr>Le sens des politiques locales</vt:lpstr>
      <vt:lpstr>Le sens des politiques locales</vt:lpstr>
      <vt:lpstr>La direction</vt:lpstr>
      <vt:lpstr>La direction</vt:lpstr>
      <vt:lpstr>La direction</vt:lpstr>
      <vt:lpstr>La direction</vt:lpstr>
      <vt:lpstr>La direction</vt:lpstr>
      <vt:lpstr>Direction citoyenneté</vt:lpstr>
      <vt:lpstr>Direction citoyenneté</vt:lpstr>
      <vt:lpstr>Direction citoyenneté</vt:lpstr>
      <vt:lpstr>Direction citoyenneté</vt:lpstr>
      <vt:lpstr>La signification</vt:lpstr>
      <vt:lpstr>La signification</vt:lpstr>
      <vt:lpstr>La signification</vt:lpstr>
      <vt:lpstr>La signification</vt:lpstr>
      <vt:lpstr>La signification</vt:lpstr>
      <vt:lpstr>Présentation PowerPoint</vt:lpstr>
      <vt:lpstr>La signification</vt:lpstr>
      <vt:lpstr>La signification</vt:lpstr>
      <vt:lpstr>La signification</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Sensations et sentiments</vt:lpstr>
      <vt:lpstr>Le point de départ…</vt:lpstr>
      <vt:lpstr>Le point de départ</vt:lpstr>
      <vt:lpstr>Le point de départ</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 sens faut-il donner aux politiques locales de jeunesse ?</dc:title>
  <dc:creator>ULg</dc:creator>
  <cp:lastModifiedBy>Guillaume Jean-François</cp:lastModifiedBy>
  <cp:revision>20</cp:revision>
  <dcterms:created xsi:type="dcterms:W3CDTF">2016-06-24T12:10:22Z</dcterms:created>
  <dcterms:modified xsi:type="dcterms:W3CDTF">2018-01-09T14:22:24Z</dcterms:modified>
</cp:coreProperties>
</file>