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269" r:id="rId4"/>
    <p:sldId id="270" r:id="rId5"/>
    <p:sldId id="271" r:id="rId6"/>
    <p:sldId id="272" r:id="rId7"/>
    <p:sldId id="273" r:id="rId8"/>
    <p:sldId id="257" r:id="rId9"/>
    <p:sldId id="258" r:id="rId10"/>
    <p:sldId id="259" r:id="rId11"/>
    <p:sldId id="260" r:id="rId12"/>
    <p:sldId id="261" r:id="rId13"/>
    <p:sldId id="262" r:id="rId14"/>
    <p:sldId id="263" r:id="rId15"/>
    <p:sldId id="264" r:id="rId16"/>
    <p:sldId id="265" r:id="rId17"/>
    <p:sldId id="266" r:id="rId18"/>
    <p:sldId id="267" r:id="rId19"/>
    <p:sldId id="274" r:id="rId20"/>
    <p:sldId id="275"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2080" y="-1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6368DC3E-39D8-441B-AAAC-E0C089D8480B}" type="datetimeFigureOut">
              <a:rPr lang="fr-BE" smtClean="0"/>
              <a:t>31/05/15</a:t>
            </a:fld>
            <a:endParaRPr lang="fr-BE"/>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7FE19FE8-119C-422B-8D54-BEBF31447D96}" type="slidenum">
              <a:rPr lang="fr-BE" smtClean="0"/>
              <a:t>‹#›</a:t>
            </a:fld>
            <a:endParaRPr lang="fr-BE"/>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fr-BE"/>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fr-FR" smtClean="0"/>
              <a:t>Modifiez le style du titre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6368DC3E-39D8-441B-AAAC-E0C089D8480B}" type="datetimeFigureOut">
              <a:rPr lang="fr-BE" smtClean="0"/>
              <a:t>31/05/15</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7FE19FE8-119C-422B-8D54-BEBF31447D96}" type="slidenum">
              <a:rPr lang="fr-BE" smtClean="0"/>
              <a:t>‹#›</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368DC3E-39D8-441B-AAAC-E0C089D8480B}" type="datetimeFigureOut">
              <a:rPr lang="fr-BE" smtClean="0"/>
              <a:t>31/05/15</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7FE19FE8-119C-422B-8D54-BEBF31447D96}" type="slidenum">
              <a:rPr lang="fr-BE" smtClean="0"/>
              <a:t>‹#›</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368DC3E-39D8-441B-AAAC-E0C089D8480B}" type="datetimeFigureOut">
              <a:rPr lang="fr-BE" smtClean="0"/>
              <a:t>31/05/15</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7FE19FE8-119C-422B-8D54-BEBF31447D96}" type="slidenum">
              <a:rPr lang="fr-BE" smtClean="0"/>
              <a:t>‹#›</a:t>
            </a:fld>
            <a:endParaRPr lang="fr-BE"/>
          </a:p>
        </p:txBody>
      </p:sp>
      <p:sp>
        <p:nvSpPr>
          <p:cNvPr id="7" name="Title 6"/>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9" name="Date Placeholder 8"/>
          <p:cNvSpPr>
            <a:spLocks noGrp="1"/>
          </p:cNvSpPr>
          <p:nvPr>
            <p:ph type="dt" sz="half" idx="10"/>
          </p:nvPr>
        </p:nvSpPr>
        <p:spPr/>
        <p:txBody>
          <a:bodyPr/>
          <a:lstStyle>
            <a:lvl1pPr>
              <a:defRPr>
                <a:solidFill>
                  <a:srgbClr val="FFFFFF"/>
                </a:solidFill>
              </a:defRPr>
            </a:lvl1pPr>
          </a:lstStyle>
          <a:p>
            <a:fld id="{6368DC3E-39D8-441B-AAAC-E0C089D8480B}" type="datetimeFigureOut">
              <a:rPr lang="fr-BE" smtClean="0"/>
              <a:t>31/05/15</a:t>
            </a:fld>
            <a:endParaRPr lang="fr-BE"/>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7FE19FE8-119C-422B-8D54-BEBF31447D96}" type="slidenum">
              <a:rPr lang="fr-BE" smtClean="0"/>
              <a:t>‹#›</a:t>
            </a:fld>
            <a:endParaRPr lang="fr-BE"/>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fr-BE"/>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fr-FR" smtClean="0"/>
              <a:t>Modifiez le style du titre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6368DC3E-39D8-441B-AAAC-E0C089D8480B}" type="datetimeFigureOut">
              <a:rPr lang="fr-BE" smtClean="0"/>
              <a:t>31/05/15</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7FE19FE8-119C-422B-8D54-BEBF31447D96}" type="slidenum">
              <a:rPr lang="fr-BE" smtClean="0"/>
              <a:t>‹#›</a:t>
            </a:fld>
            <a:endParaRPr lang="fr-BE"/>
          </a:p>
        </p:txBody>
      </p:sp>
      <p:sp>
        <p:nvSpPr>
          <p:cNvPr id="8" name="Title 7"/>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6368DC3E-39D8-441B-AAAC-E0C089D8480B}" type="datetimeFigureOut">
              <a:rPr lang="fr-BE" smtClean="0"/>
              <a:t>31/05/15</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7FE19FE8-119C-422B-8D54-BEBF31447D96}" type="slidenum">
              <a:rPr lang="fr-BE" smtClean="0"/>
              <a:t>‹#›</a:t>
            </a:fld>
            <a:endParaRPr lang="fr-BE"/>
          </a:p>
        </p:txBody>
      </p:sp>
      <p:sp>
        <p:nvSpPr>
          <p:cNvPr id="10" name="Title 9"/>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368DC3E-39D8-441B-AAAC-E0C089D8480B}" type="datetimeFigureOut">
              <a:rPr lang="fr-BE" smtClean="0"/>
              <a:t>31/05/15</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7FE19FE8-119C-422B-8D54-BEBF31447D96}" type="slidenum">
              <a:rPr lang="fr-BE" smtClean="0"/>
              <a:t>‹#›</a:t>
            </a:fld>
            <a:endParaRPr lang="fr-BE"/>
          </a:p>
        </p:txBody>
      </p:sp>
      <p:sp>
        <p:nvSpPr>
          <p:cNvPr id="6" name="Title 5"/>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6368DC3E-39D8-441B-AAAC-E0C089D8480B}" type="datetimeFigureOut">
              <a:rPr lang="fr-BE" smtClean="0"/>
              <a:t>31/05/15</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7FE19FE8-119C-422B-8D54-BEBF31447D96}" type="slidenum">
              <a:rPr lang="fr-BE" smtClean="0"/>
              <a:t>‹#›</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368DC3E-39D8-441B-AAAC-E0C089D8480B}" type="datetimeFigureOut">
              <a:rPr lang="fr-BE" smtClean="0"/>
              <a:t>31/05/15</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7FE19FE8-119C-422B-8D54-BEBF31447D96}" type="slidenum">
              <a:rPr lang="fr-BE" smtClean="0"/>
              <a:t>‹#›</a:t>
            </a:fld>
            <a:endParaRPr lang="fr-BE"/>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fr-FR" smtClean="0"/>
              <a:t>Modifiez le style du titre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368DC3E-39D8-441B-AAAC-E0C089D8480B}" type="datetimeFigureOut">
              <a:rPr lang="fr-BE" smtClean="0"/>
              <a:t>31/05/15</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7FE19FE8-119C-422B-8D54-BEBF31447D96}" type="slidenum">
              <a:rPr lang="fr-BE" smtClean="0"/>
              <a:t>‹#›</a:t>
            </a:fld>
            <a:endParaRPr lang="fr-BE"/>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fr-FR" smtClean="0"/>
              <a:t>Modifiez le style du titre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6368DC3E-39D8-441B-AAAC-E0C089D8480B}" type="datetimeFigureOut">
              <a:rPr lang="fr-BE" smtClean="0"/>
              <a:t>31/05/15</a:t>
            </a:fld>
            <a:endParaRPr lang="fr-BE"/>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fr-BE"/>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7FE19FE8-119C-422B-8D54-BEBF31447D96}" type="slidenum">
              <a:rPr lang="fr-BE" smtClean="0"/>
              <a:t>‹#›</a:t>
            </a:fld>
            <a:endParaRPr lang="fr-B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normAutofit/>
          </a:bodyPr>
          <a:lstStyle/>
          <a:p>
            <a:r>
              <a:rPr lang="fr-BE" sz="2100" dirty="0" smtClean="0"/>
              <a:t>Jean-François </a:t>
            </a:r>
            <a:r>
              <a:rPr lang="fr-BE" sz="2800" cap="small" dirty="0" smtClean="0"/>
              <a:t>Guillaume</a:t>
            </a:r>
          </a:p>
          <a:p>
            <a:r>
              <a:rPr lang="fr-BE" sz="1600" dirty="0" smtClean="0"/>
              <a:t>Didactique des sciences sociales (</a:t>
            </a:r>
            <a:r>
              <a:rPr lang="fr-BE" sz="1600" dirty="0" err="1" smtClean="0"/>
              <a:t>ULg</a:t>
            </a:r>
            <a:r>
              <a:rPr lang="fr-BE" sz="1600" dirty="0" smtClean="0"/>
              <a:t>)</a:t>
            </a:r>
            <a:endParaRPr lang="fr-BE" sz="1600" dirty="0"/>
          </a:p>
        </p:txBody>
      </p:sp>
      <p:sp>
        <p:nvSpPr>
          <p:cNvPr id="2" name="Titre 1"/>
          <p:cNvSpPr>
            <a:spLocks noGrp="1"/>
          </p:cNvSpPr>
          <p:nvPr>
            <p:ph type="title"/>
          </p:nvPr>
        </p:nvSpPr>
        <p:spPr/>
        <p:txBody>
          <a:bodyPr/>
          <a:lstStyle/>
          <a:p>
            <a:r>
              <a:rPr lang="fr-BE" dirty="0" smtClean="0"/>
              <a:t>L’encadrement</a:t>
            </a:r>
            <a:br>
              <a:rPr lang="fr-BE" dirty="0" smtClean="0"/>
            </a:br>
            <a:r>
              <a:rPr lang="fr-BE" dirty="0" smtClean="0"/>
              <a:t>des stages</a:t>
            </a:r>
            <a:endParaRPr lang="fr-BE" dirty="0"/>
          </a:p>
        </p:txBody>
      </p:sp>
    </p:spTree>
    <p:extLst>
      <p:ext uri="{BB962C8B-B14F-4D97-AF65-F5344CB8AC3E}">
        <p14:creationId xmlns:p14="http://schemas.microsoft.com/office/powerpoint/2010/main" val="2055872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92500" lnSpcReduction="10000"/>
          </a:bodyPr>
          <a:lstStyle/>
          <a:p>
            <a:r>
              <a:rPr lang="fr-BE" dirty="0" smtClean="0"/>
              <a:t>Document qui précise les résultats attendus à l’issue de la formation, d’une partie de la formation ou d’une composante de la formation.</a:t>
            </a:r>
          </a:p>
          <a:p>
            <a:r>
              <a:rPr lang="fr-BE" dirty="0" smtClean="0"/>
              <a:t>Document rédigé par l’opérateur de formation</a:t>
            </a:r>
          </a:p>
          <a:p>
            <a:pPr marL="45720" indent="0">
              <a:buNone/>
            </a:pPr>
            <a:endParaRPr lang="fr-BE" dirty="0"/>
          </a:p>
          <a:p>
            <a:pPr marL="45720" indent="0">
              <a:buNone/>
            </a:pPr>
            <a:r>
              <a:rPr lang="fr-BE" dirty="0" smtClean="0"/>
              <a:t>Par exemple :</a:t>
            </a:r>
          </a:p>
          <a:p>
            <a:pPr marL="45720" indent="0">
              <a:buNone/>
            </a:pPr>
            <a:r>
              <a:rPr lang="fr-FR" sz="1700" dirty="0">
                <a:latin typeface="Times New Roman" panose="02020603050405020304" pitchFamily="18" charset="0"/>
                <a:cs typeface="Times New Roman" panose="02020603050405020304" pitchFamily="18" charset="0"/>
              </a:rPr>
              <a:t>A l’issue de la formation dispensée dans l’ensemble des cours de Didactique des sciences sociales (y compris les stages et les pratiques réflexives), les étudiants doivent être capables de :</a:t>
            </a:r>
            <a:endParaRPr lang="fr-BE" sz="1700" dirty="0">
              <a:latin typeface="Times New Roman" panose="02020603050405020304" pitchFamily="18" charset="0"/>
              <a:cs typeface="Times New Roman" panose="02020603050405020304" pitchFamily="18" charset="0"/>
            </a:endParaRPr>
          </a:p>
          <a:p>
            <a:r>
              <a:rPr lang="fr-FR" sz="1700" dirty="0">
                <a:latin typeface="Times New Roman" panose="02020603050405020304" pitchFamily="18" charset="0"/>
                <a:cs typeface="Times New Roman" panose="02020603050405020304" pitchFamily="18" charset="0"/>
              </a:rPr>
              <a:t>préparer une séquence d’enseignement en sciences sociales ;</a:t>
            </a:r>
            <a:endParaRPr lang="fr-BE" sz="1700" dirty="0">
              <a:latin typeface="Times New Roman" panose="02020603050405020304" pitchFamily="18" charset="0"/>
              <a:cs typeface="Times New Roman" panose="02020603050405020304" pitchFamily="18" charset="0"/>
            </a:endParaRPr>
          </a:p>
          <a:p>
            <a:pPr marL="320040" lvl="1" indent="0">
              <a:buNone/>
            </a:pPr>
            <a:r>
              <a:rPr lang="fr-FR" sz="1500" i="1" dirty="0">
                <a:latin typeface="Times New Roman" panose="02020603050405020304" pitchFamily="18" charset="0"/>
                <a:cs typeface="Times New Roman" panose="02020603050405020304" pitchFamily="18" charset="0"/>
              </a:rPr>
              <a:t>Par séquence d’enseignement, on désigne un ensemble de leçons portant sur une même thématique.</a:t>
            </a:r>
            <a:endParaRPr lang="fr-BE" sz="1500" dirty="0">
              <a:latin typeface="Times New Roman" panose="02020603050405020304" pitchFamily="18" charset="0"/>
              <a:cs typeface="Times New Roman" panose="02020603050405020304" pitchFamily="18" charset="0"/>
            </a:endParaRPr>
          </a:p>
          <a:p>
            <a:r>
              <a:rPr lang="fr-FR" sz="1700" dirty="0">
                <a:latin typeface="Times New Roman" panose="02020603050405020304" pitchFamily="18" charset="0"/>
                <a:cs typeface="Times New Roman" panose="02020603050405020304" pitchFamily="18" charset="0"/>
              </a:rPr>
              <a:t>rédiger un rapport d’analyse critique de leur parcours de formation et des séquences didactiques expérimentées ;</a:t>
            </a:r>
            <a:endParaRPr lang="fr-BE" sz="1700" dirty="0">
              <a:latin typeface="Times New Roman" panose="02020603050405020304" pitchFamily="18" charset="0"/>
              <a:cs typeface="Times New Roman" panose="02020603050405020304" pitchFamily="18" charset="0"/>
            </a:endParaRPr>
          </a:p>
          <a:p>
            <a:r>
              <a:rPr lang="fr-FR" sz="1700" dirty="0">
                <a:latin typeface="Times New Roman" panose="02020603050405020304" pitchFamily="18" charset="0"/>
                <a:cs typeface="Times New Roman" panose="02020603050405020304" pitchFamily="18" charset="0"/>
              </a:rPr>
              <a:t>concevoir, organiser, gérer et mettre en œuvre collégialement un ensemble de séquences didactiques constituant un séminaire.</a:t>
            </a:r>
            <a:endParaRPr lang="fr-BE" sz="1700" dirty="0">
              <a:latin typeface="Times New Roman" panose="02020603050405020304" pitchFamily="18" charset="0"/>
              <a:cs typeface="Times New Roman" panose="02020603050405020304" pitchFamily="18" charset="0"/>
            </a:endParaRPr>
          </a:p>
          <a:p>
            <a:pPr marL="45720" indent="0">
              <a:buNone/>
            </a:pPr>
            <a:endParaRPr lang="fr-BE" dirty="0" smtClean="0"/>
          </a:p>
          <a:p>
            <a:endParaRPr lang="fr-BE" dirty="0"/>
          </a:p>
        </p:txBody>
      </p:sp>
      <p:sp>
        <p:nvSpPr>
          <p:cNvPr id="3" name="Titre 2"/>
          <p:cNvSpPr>
            <a:spLocks noGrp="1"/>
          </p:cNvSpPr>
          <p:nvPr>
            <p:ph type="title"/>
          </p:nvPr>
        </p:nvSpPr>
        <p:spPr/>
        <p:txBody>
          <a:bodyPr/>
          <a:lstStyle/>
          <a:p>
            <a:r>
              <a:rPr lang="fr-BE" dirty="0" err="1"/>
              <a:t>l</a:t>
            </a:r>
            <a:r>
              <a:rPr lang="fr-BE" dirty="0" err="1" smtClean="0"/>
              <a:t>ES</a:t>
            </a:r>
            <a:r>
              <a:rPr lang="fr-BE" dirty="0" smtClean="0"/>
              <a:t> RESULTATS ATTENDUS</a:t>
            </a:r>
            <a:endParaRPr lang="fr-BE" dirty="0"/>
          </a:p>
        </p:txBody>
      </p:sp>
    </p:spTree>
    <p:extLst>
      <p:ext uri="{BB962C8B-B14F-4D97-AF65-F5344CB8AC3E}">
        <p14:creationId xmlns:p14="http://schemas.microsoft.com/office/powerpoint/2010/main" val="2565765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77500" lnSpcReduction="20000"/>
          </a:bodyPr>
          <a:lstStyle/>
          <a:p>
            <a:r>
              <a:rPr lang="fr-BE" sz="2400" dirty="0" smtClean="0"/>
              <a:t>Préciser les résultats attendus ne doit pas être confondu avec l’obligation d’atteindre des résultats.</a:t>
            </a:r>
          </a:p>
          <a:p>
            <a:pPr marL="45720" indent="0">
              <a:buNone/>
            </a:pPr>
            <a:endParaRPr lang="fr-BE" sz="2400" dirty="0" smtClean="0"/>
          </a:p>
          <a:p>
            <a:pPr marL="45720" indent="0">
              <a:buNone/>
            </a:pPr>
            <a:r>
              <a:rPr lang="fr-BE" sz="2400" dirty="0" smtClean="0"/>
              <a:t>Par exemple :</a:t>
            </a:r>
          </a:p>
          <a:p>
            <a:pPr marL="45720" indent="0">
              <a:buNone/>
            </a:pPr>
            <a:r>
              <a:rPr lang="fr-FR" dirty="0">
                <a:latin typeface="Times New Roman" panose="02020603050405020304" pitchFamily="18" charset="0"/>
                <a:cs typeface="Times New Roman" panose="02020603050405020304" pitchFamily="18" charset="0"/>
              </a:rPr>
              <a:t>Ces stages se dérouleront dans une école différente de celle du pré-stage, sauf dérogation accordée par l’équipe pédagogique.</a:t>
            </a:r>
            <a:endParaRPr lang="fr-BE" dirty="0">
              <a:latin typeface="Times New Roman" panose="02020603050405020304" pitchFamily="18" charset="0"/>
              <a:cs typeface="Times New Roman" panose="02020603050405020304" pitchFamily="18" charset="0"/>
            </a:endParaRPr>
          </a:p>
          <a:p>
            <a:pPr marL="45720" indent="0">
              <a:buNone/>
            </a:pPr>
            <a:r>
              <a:rPr lang="fr-FR" dirty="0">
                <a:latin typeface="Times New Roman" panose="02020603050405020304" pitchFamily="18" charset="0"/>
                <a:cs typeface="Times New Roman" panose="02020603050405020304" pitchFamily="18" charset="0"/>
              </a:rPr>
              <a:t>Le lieu de stage et le thème de la leçon seront choisis par l’équipe pédagogique.</a:t>
            </a:r>
            <a:endParaRPr lang="fr-BE" dirty="0">
              <a:latin typeface="Times New Roman" panose="02020603050405020304" pitchFamily="18" charset="0"/>
              <a:cs typeface="Times New Roman" panose="02020603050405020304" pitchFamily="18" charset="0"/>
            </a:endParaRPr>
          </a:p>
          <a:p>
            <a:pPr marL="45720" indent="0">
              <a:buNone/>
            </a:pPr>
            <a:r>
              <a:rPr lang="fr-FR" dirty="0">
                <a:latin typeface="Times New Roman" panose="02020603050405020304" pitchFamily="18" charset="0"/>
                <a:cs typeface="Times New Roman" panose="02020603050405020304" pitchFamily="18" charset="0"/>
              </a:rPr>
              <a:t>Ils devront obligatoirement être réalisés dans les délais fixés par le </a:t>
            </a:r>
            <a:r>
              <a:rPr lang="fr-FR" dirty="0" smtClean="0">
                <a:latin typeface="Times New Roman" panose="02020603050405020304" pitchFamily="18" charset="0"/>
                <a:cs typeface="Times New Roman" panose="02020603050405020304" pitchFamily="18" charset="0"/>
              </a:rPr>
              <a:t>CIFEN.</a:t>
            </a:r>
            <a:endParaRPr lang="fr-BE" dirty="0">
              <a:latin typeface="Times New Roman" panose="02020603050405020304" pitchFamily="18" charset="0"/>
              <a:cs typeface="Times New Roman" panose="02020603050405020304" pitchFamily="18" charset="0"/>
            </a:endParaRPr>
          </a:p>
          <a:p>
            <a:pPr marL="45720" indent="0">
              <a:buNone/>
            </a:pPr>
            <a:r>
              <a:rPr lang="fr-FR" dirty="0">
                <a:latin typeface="Times New Roman" panose="02020603050405020304" pitchFamily="18" charset="0"/>
                <a:cs typeface="Times New Roman" panose="02020603050405020304" pitchFamily="18" charset="0"/>
              </a:rPr>
              <a:t>Le stage sera obligatoirement précédé d’une rencontre avec le maître de stage, afin d’en préparer le contenu et de cerner la matière qui sera abordée.</a:t>
            </a:r>
            <a:endParaRPr lang="fr-BE" dirty="0">
              <a:latin typeface="Times New Roman" panose="02020603050405020304" pitchFamily="18" charset="0"/>
              <a:cs typeface="Times New Roman" panose="02020603050405020304" pitchFamily="18" charset="0"/>
            </a:endParaRPr>
          </a:p>
          <a:p>
            <a:pPr marL="45720" indent="0">
              <a:buNone/>
            </a:pPr>
            <a:r>
              <a:rPr lang="fr-FR" dirty="0">
                <a:latin typeface="Times New Roman" panose="02020603050405020304" pitchFamily="18" charset="0"/>
                <a:cs typeface="Times New Roman" panose="02020603050405020304" pitchFamily="18" charset="0"/>
              </a:rPr>
              <a:t>La préparation écrite des stages sera articulée autour de la grille de préparation élaborée et corrigée durant le cours de </a:t>
            </a:r>
            <a:r>
              <a:rPr lang="fr-FR" i="1" dirty="0">
                <a:latin typeface="Times New Roman" panose="02020603050405020304" pitchFamily="18" charset="0"/>
                <a:cs typeface="Times New Roman" panose="02020603050405020304" pitchFamily="18" charset="0"/>
              </a:rPr>
              <a:t>Didactique des sciences sociales</a:t>
            </a:r>
            <a:r>
              <a:rPr lang="fr-FR" dirty="0">
                <a:latin typeface="Times New Roman" panose="02020603050405020304" pitchFamily="18" charset="0"/>
                <a:cs typeface="Times New Roman" panose="02020603050405020304" pitchFamily="18" charset="0"/>
              </a:rPr>
              <a:t> </a:t>
            </a:r>
            <a:r>
              <a:rPr lang="fr-FR" i="1" dirty="0">
                <a:latin typeface="Times New Roman" panose="02020603050405020304" pitchFamily="18" charset="0"/>
                <a:cs typeface="Times New Roman" panose="02020603050405020304" pitchFamily="18" charset="0"/>
              </a:rPr>
              <a:t>(</a:t>
            </a:r>
            <a:r>
              <a:rPr lang="fr-FR" i="1" dirty="0" err="1">
                <a:latin typeface="Times New Roman" panose="02020603050405020304" pitchFamily="18" charset="0"/>
                <a:cs typeface="Times New Roman" panose="02020603050405020304" pitchFamily="18" charset="0"/>
              </a:rPr>
              <a:t>partim</a:t>
            </a:r>
            <a:r>
              <a:rPr lang="fr-FR" i="1" dirty="0">
                <a:latin typeface="Times New Roman" panose="02020603050405020304" pitchFamily="18" charset="0"/>
                <a:cs typeface="Times New Roman" panose="02020603050405020304" pitchFamily="18" charset="0"/>
              </a:rPr>
              <a:t> 1) </a:t>
            </a:r>
            <a:r>
              <a:rPr lang="fr-FR" dirty="0">
                <a:latin typeface="Times New Roman" panose="02020603050405020304" pitchFamily="18" charset="0"/>
                <a:cs typeface="Times New Roman" panose="02020603050405020304" pitchFamily="18" charset="0"/>
              </a:rPr>
              <a:t>et elle doit nécessairement comprendre :</a:t>
            </a:r>
            <a:endParaRPr lang="fr-BE" dirty="0">
              <a:latin typeface="Times New Roman" panose="02020603050405020304" pitchFamily="18" charset="0"/>
              <a:cs typeface="Times New Roman" panose="02020603050405020304" pitchFamily="18" charset="0"/>
            </a:endParaRPr>
          </a:p>
          <a:p>
            <a:r>
              <a:rPr lang="fr-FR" dirty="0">
                <a:latin typeface="Times New Roman" panose="02020603050405020304" pitchFamily="18" charset="0"/>
                <a:cs typeface="Times New Roman" panose="02020603050405020304" pitchFamily="18" charset="0"/>
              </a:rPr>
              <a:t>la matière abordée ;</a:t>
            </a:r>
            <a:endParaRPr lang="fr-BE" dirty="0">
              <a:latin typeface="Times New Roman" panose="02020603050405020304" pitchFamily="18" charset="0"/>
              <a:cs typeface="Times New Roman" panose="02020603050405020304" pitchFamily="18" charset="0"/>
            </a:endParaRPr>
          </a:p>
          <a:p>
            <a:r>
              <a:rPr lang="fr-FR" dirty="0">
                <a:latin typeface="Times New Roman" panose="02020603050405020304" pitchFamily="18" charset="0"/>
                <a:cs typeface="Times New Roman" panose="02020603050405020304" pitchFamily="18" charset="0"/>
              </a:rPr>
              <a:t>la démarche didactique (telle que précisée à l’issue du </a:t>
            </a:r>
            <a:r>
              <a:rPr lang="fr-FR" dirty="0" err="1">
                <a:latin typeface="Times New Roman" panose="02020603050405020304" pitchFamily="18" charset="0"/>
                <a:cs typeface="Times New Roman" panose="02020603050405020304" pitchFamily="18" charset="0"/>
              </a:rPr>
              <a:t>partim</a:t>
            </a:r>
            <a:r>
              <a:rPr lang="fr-FR" dirty="0">
                <a:latin typeface="Times New Roman" panose="02020603050405020304" pitchFamily="18" charset="0"/>
                <a:cs typeface="Times New Roman" panose="02020603050405020304" pitchFamily="18" charset="0"/>
              </a:rPr>
              <a:t> 1) ;</a:t>
            </a:r>
            <a:endParaRPr lang="fr-BE" dirty="0">
              <a:latin typeface="Times New Roman" panose="02020603050405020304" pitchFamily="18" charset="0"/>
              <a:cs typeface="Times New Roman" panose="02020603050405020304" pitchFamily="18" charset="0"/>
            </a:endParaRPr>
          </a:p>
          <a:p>
            <a:r>
              <a:rPr lang="fr-FR" dirty="0">
                <a:latin typeface="Times New Roman" panose="02020603050405020304" pitchFamily="18" charset="0"/>
                <a:cs typeface="Times New Roman" panose="02020603050405020304" pitchFamily="18" charset="0"/>
              </a:rPr>
              <a:t>un mode d’évaluation des acquis.</a:t>
            </a:r>
            <a:endParaRPr lang="fr-BE" dirty="0">
              <a:latin typeface="Times New Roman" panose="02020603050405020304" pitchFamily="18" charset="0"/>
              <a:cs typeface="Times New Roman" panose="02020603050405020304" pitchFamily="18" charset="0"/>
            </a:endParaRPr>
          </a:p>
          <a:p>
            <a:pPr marL="45720" indent="0">
              <a:buNone/>
            </a:pPr>
            <a:r>
              <a:rPr lang="fr-FR" dirty="0">
                <a:latin typeface="Times New Roman" panose="02020603050405020304" pitchFamily="18" charset="0"/>
                <a:cs typeface="Times New Roman" panose="02020603050405020304" pitchFamily="18" charset="0"/>
              </a:rPr>
              <a:t> </a:t>
            </a:r>
            <a:endParaRPr lang="fr-BE" dirty="0">
              <a:latin typeface="Times New Roman" panose="02020603050405020304" pitchFamily="18" charset="0"/>
              <a:cs typeface="Times New Roman" panose="02020603050405020304" pitchFamily="18" charset="0"/>
            </a:endParaRPr>
          </a:p>
          <a:p>
            <a:pPr marL="45720" indent="0">
              <a:buNone/>
            </a:pPr>
            <a:endParaRPr lang="fr-BE" dirty="0"/>
          </a:p>
        </p:txBody>
      </p:sp>
      <p:sp>
        <p:nvSpPr>
          <p:cNvPr id="3" name="Titre 2"/>
          <p:cNvSpPr>
            <a:spLocks noGrp="1"/>
          </p:cNvSpPr>
          <p:nvPr>
            <p:ph type="title"/>
          </p:nvPr>
        </p:nvSpPr>
        <p:spPr/>
        <p:txBody>
          <a:bodyPr/>
          <a:lstStyle/>
          <a:p>
            <a:r>
              <a:rPr lang="fr-BE" dirty="0" smtClean="0"/>
              <a:t>Les </a:t>
            </a:r>
            <a:r>
              <a:rPr lang="fr-BE" dirty="0" err="1" smtClean="0"/>
              <a:t>resultats</a:t>
            </a:r>
            <a:r>
              <a:rPr lang="fr-BE" dirty="0" smtClean="0"/>
              <a:t> attendus</a:t>
            </a:r>
            <a:endParaRPr lang="fr-BE" dirty="0"/>
          </a:p>
        </p:txBody>
      </p:sp>
    </p:spTree>
    <p:extLst>
      <p:ext uri="{BB962C8B-B14F-4D97-AF65-F5344CB8AC3E}">
        <p14:creationId xmlns:p14="http://schemas.microsoft.com/office/powerpoint/2010/main" val="2999713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marL="45720" indent="0">
              <a:buNone/>
            </a:pPr>
            <a:r>
              <a:rPr lang="fr-FR" sz="1700" dirty="0">
                <a:latin typeface="Times New Roman" panose="02020603050405020304" pitchFamily="18" charset="0"/>
                <a:cs typeface="Times New Roman" panose="02020603050405020304" pitchFamily="18" charset="0"/>
              </a:rPr>
              <a:t>Pour pouvoir être prises en compte dans l’évaluation, les prestations effectuées dans le cadre des stages doivent répondre aux conditions suivantes :</a:t>
            </a:r>
            <a:endParaRPr lang="fr-BE" sz="1700" dirty="0">
              <a:latin typeface="Times New Roman" panose="02020603050405020304" pitchFamily="18" charset="0"/>
              <a:cs typeface="Times New Roman" panose="02020603050405020304" pitchFamily="18" charset="0"/>
            </a:endParaRPr>
          </a:p>
          <a:p>
            <a:r>
              <a:rPr lang="fr-FR" sz="1700" dirty="0">
                <a:latin typeface="Times New Roman" panose="02020603050405020304" pitchFamily="18" charset="0"/>
                <a:cs typeface="Times New Roman" panose="02020603050405020304" pitchFamily="18" charset="0"/>
              </a:rPr>
              <a:t>la préparation écrite de la leçon doit effectivement </a:t>
            </a:r>
            <a:r>
              <a:rPr lang="fr-FR" sz="1700" dirty="0" smtClean="0">
                <a:latin typeface="Times New Roman" panose="02020603050405020304" pitchFamily="18" charset="0"/>
                <a:cs typeface="Times New Roman" panose="02020603050405020304" pitchFamily="18" charset="0"/>
              </a:rPr>
              <a:t>porter </a:t>
            </a:r>
            <a:r>
              <a:rPr lang="fr-FR" sz="1700" dirty="0">
                <a:latin typeface="Times New Roman" panose="02020603050405020304" pitchFamily="18" charset="0"/>
                <a:cs typeface="Times New Roman" panose="02020603050405020304" pitchFamily="18" charset="0"/>
              </a:rPr>
              <a:t>sur le thème imposé ;</a:t>
            </a:r>
            <a:endParaRPr lang="fr-BE" sz="1700" dirty="0">
              <a:latin typeface="Times New Roman" panose="02020603050405020304" pitchFamily="18" charset="0"/>
              <a:cs typeface="Times New Roman" panose="02020603050405020304" pitchFamily="18" charset="0"/>
            </a:endParaRPr>
          </a:p>
          <a:p>
            <a:r>
              <a:rPr lang="fr-FR" sz="1700" dirty="0">
                <a:latin typeface="Times New Roman" panose="02020603050405020304" pitchFamily="18" charset="0"/>
                <a:cs typeface="Times New Roman" panose="02020603050405020304" pitchFamily="18" charset="0"/>
              </a:rPr>
              <a:t>la préparation écrite de chaque leçon doit être soumise au maître de stage (le professeur de la classe dans laquelle la leçon sera donnée) pour corrections ou aménagements éventuels ;</a:t>
            </a:r>
            <a:endParaRPr lang="fr-BE" sz="1700" dirty="0">
              <a:latin typeface="Times New Roman" panose="02020603050405020304" pitchFamily="18" charset="0"/>
              <a:cs typeface="Times New Roman" panose="02020603050405020304" pitchFamily="18" charset="0"/>
            </a:endParaRPr>
          </a:p>
          <a:p>
            <a:r>
              <a:rPr lang="fr-FR" sz="1700" dirty="0">
                <a:latin typeface="Times New Roman" panose="02020603050405020304" pitchFamily="18" charset="0"/>
                <a:cs typeface="Times New Roman" panose="02020603050405020304" pitchFamily="18" charset="0"/>
              </a:rPr>
              <a:t>avant la présentation de la leçon, le stagiaire doit prendre contact avec le membre de l’équipe pédagogique chargé de l’encadrer ;</a:t>
            </a:r>
            <a:endParaRPr lang="fr-BE" sz="1700" dirty="0">
              <a:latin typeface="Times New Roman" panose="02020603050405020304" pitchFamily="18" charset="0"/>
              <a:cs typeface="Times New Roman" panose="02020603050405020304" pitchFamily="18" charset="0"/>
            </a:endParaRPr>
          </a:p>
          <a:p>
            <a:r>
              <a:rPr lang="fr-FR" sz="1700" dirty="0">
                <a:latin typeface="Times New Roman" panose="02020603050405020304" pitchFamily="18" charset="0"/>
                <a:cs typeface="Times New Roman" panose="02020603050405020304" pitchFamily="18" charset="0"/>
              </a:rPr>
              <a:t>la préparation écrite définitive doit être remise au membre de l’équipe pédagogique au plus tard le jour de la présentation de la leçon. Si le document n’est pas disponible, la supervision pourra ne pas avoir lieu ;</a:t>
            </a:r>
            <a:endParaRPr lang="fr-BE" sz="1700" dirty="0">
              <a:latin typeface="Times New Roman" panose="02020603050405020304" pitchFamily="18" charset="0"/>
              <a:cs typeface="Times New Roman" panose="02020603050405020304" pitchFamily="18" charset="0"/>
            </a:endParaRPr>
          </a:p>
          <a:p>
            <a:r>
              <a:rPr lang="fr-FR" sz="1700" dirty="0">
                <a:latin typeface="Times New Roman" panose="02020603050405020304" pitchFamily="18" charset="0"/>
                <a:cs typeface="Times New Roman" panose="02020603050405020304" pitchFamily="18" charset="0"/>
              </a:rPr>
              <a:t>chaque étudiant doit participer aux feed-back demandés par le membre de l’équipe pédagogique chargé de l’encadrer.</a:t>
            </a:r>
            <a:endParaRPr lang="fr-BE" sz="1700" dirty="0">
              <a:latin typeface="Times New Roman" panose="02020603050405020304" pitchFamily="18" charset="0"/>
              <a:cs typeface="Times New Roman" panose="02020603050405020304" pitchFamily="18" charset="0"/>
            </a:endParaRPr>
          </a:p>
          <a:p>
            <a:endParaRPr lang="fr-BE" dirty="0"/>
          </a:p>
        </p:txBody>
      </p:sp>
      <p:sp>
        <p:nvSpPr>
          <p:cNvPr id="3" name="Titre 2"/>
          <p:cNvSpPr>
            <a:spLocks noGrp="1"/>
          </p:cNvSpPr>
          <p:nvPr>
            <p:ph type="title"/>
          </p:nvPr>
        </p:nvSpPr>
        <p:spPr/>
        <p:txBody>
          <a:bodyPr/>
          <a:lstStyle/>
          <a:p>
            <a:endParaRPr lang="fr-BE"/>
          </a:p>
        </p:txBody>
      </p:sp>
    </p:spTree>
    <p:extLst>
      <p:ext uri="{BB962C8B-B14F-4D97-AF65-F5344CB8AC3E}">
        <p14:creationId xmlns:p14="http://schemas.microsoft.com/office/powerpoint/2010/main" val="384872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lnSpcReduction="10000"/>
          </a:bodyPr>
          <a:lstStyle/>
          <a:p>
            <a:r>
              <a:rPr lang="fr-BE" dirty="0" smtClean="0"/>
              <a:t>En d’autres termes, l’opérateur de formation précise dans un document les résultats attendus et les modalités de l’évaluation des prestations.</a:t>
            </a:r>
          </a:p>
          <a:p>
            <a:r>
              <a:rPr lang="fr-BE" dirty="0" smtClean="0"/>
              <a:t>Identifier et préciser les « cartes rouges » plutôt que de rédiger une grille d’évaluation </a:t>
            </a:r>
            <a:r>
              <a:rPr lang="fr-BE" dirty="0" err="1" smtClean="0"/>
              <a:t>critériée</a:t>
            </a:r>
            <a:r>
              <a:rPr lang="fr-BE" dirty="0" smtClean="0"/>
              <a:t> !</a:t>
            </a:r>
          </a:p>
          <a:p>
            <a:r>
              <a:rPr lang="fr-BE" dirty="0" smtClean="0"/>
              <a:t>Les cartes rouges correspondent aux fautes les plus graves, celles qui ne peuvent être admises d’un professionnel en fonction.</a:t>
            </a:r>
          </a:p>
          <a:p>
            <a:r>
              <a:rPr lang="fr-BE" dirty="0" smtClean="0"/>
              <a:t>Les cartes rouges sont fixées au départ des dispositions du Code pénal, des obligations inscrites dans le Code civil (par exemple, la responsabilité – art.1382-1384), de la réglementation du travail et des règles organisant l’exercice de la profession (par exemple, statut du personnel enseignant).</a:t>
            </a:r>
            <a:endParaRPr lang="fr-BE" dirty="0"/>
          </a:p>
        </p:txBody>
      </p:sp>
      <p:sp>
        <p:nvSpPr>
          <p:cNvPr id="3" name="Titre 2"/>
          <p:cNvSpPr>
            <a:spLocks noGrp="1"/>
          </p:cNvSpPr>
          <p:nvPr>
            <p:ph type="title"/>
          </p:nvPr>
        </p:nvSpPr>
        <p:spPr/>
        <p:txBody>
          <a:bodyPr/>
          <a:lstStyle/>
          <a:p>
            <a:r>
              <a:rPr lang="fr-BE" dirty="0" smtClean="0"/>
              <a:t>LES CARTES ROUGES</a:t>
            </a:r>
            <a:endParaRPr lang="fr-BE" dirty="0"/>
          </a:p>
        </p:txBody>
      </p:sp>
    </p:spTree>
    <p:extLst>
      <p:ext uri="{BB962C8B-B14F-4D97-AF65-F5344CB8AC3E}">
        <p14:creationId xmlns:p14="http://schemas.microsoft.com/office/powerpoint/2010/main" val="28533549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marL="45720" indent="0">
              <a:buNone/>
            </a:pPr>
            <a:r>
              <a:rPr lang="fr-BE" dirty="0" smtClean="0"/>
              <a:t>Un exemple.</a:t>
            </a:r>
          </a:p>
          <a:p>
            <a:pPr marL="45720" indent="0">
              <a:buNone/>
            </a:pPr>
            <a:endParaRPr lang="fr-FR" dirty="0" smtClean="0"/>
          </a:p>
          <a:p>
            <a:pPr marL="45720" indent="0">
              <a:buNone/>
            </a:pPr>
            <a:r>
              <a:rPr lang="fr-FR" sz="1700" dirty="0" smtClean="0">
                <a:latin typeface="Times New Roman" panose="02020603050405020304" pitchFamily="18" charset="0"/>
                <a:cs typeface="Times New Roman" panose="02020603050405020304" pitchFamily="18" charset="0"/>
              </a:rPr>
              <a:t>Si </a:t>
            </a:r>
            <a:r>
              <a:rPr lang="fr-FR" sz="1700" dirty="0">
                <a:latin typeface="Times New Roman" panose="02020603050405020304" pitchFamily="18" charset="0"/>
                <a:cs typeface="Times New Roman" panose="02020603050405020304" pitchFamily="18" charset="0"/>
              </a:rPr>
              <a:t>l’une des conditions énoncées ci-dessus n’est pas remplie, le stage pratique sera jugé insuffisant (insuffisance grave).</a:t>
            </a:r>
            <a:endParaRPr lang="fr-BE" sz="1700" dirty="0">
              <a:latin typeface="Times New Roman" panose="02020603050405020304" pitchFamily="18" charset="0"/>
              <a:cs typeface="Times New Roman" panose="02020603050405020304" pitchFamily="18" charset="0"/>
            </a:endParaRPr>
          </a:p>
          <a:p>
            <a:pPr marL="45720" indent="0">
              <a:buNone/>
            </a:pPr>
            <a:r>
              <a:rPr lang="fr-FR" sz="1700" dirty="0" smtClean="0">
                <a:latin typeface="Times New Roman" panose="02020603050405020304" pitchFamily="18" charset="0"/>
                <a:cs typeface="Times New Roman" panose="02020603050405020304" pitchFamily="18" charset="0"/>
              </a:rPr>
              <a:t>Il </a:t>
            </a:r>
            <a:r>
              <a:rPr lang="fr-FR" sz="1700" dirty="0">
                <a:latin typeface="Times New Roman" panose="02020603050405020304" pitchFamily="18" charset="0"/>
                <a:cs typeface="Times New Roman" panose="02020603050405020304" pitchFamily="18" charset="0"/>
              </a:rPr>
              <a:t>pourra être mis fin au stage si l’étudiant ne respectait pas les diverses obligations légales, éthiques, déontologiques et administratives qui lui incombent. Cette décision sera prise par l’équipe pédagogique, sur base d’un rapport qui lui sera adressé par le maître de stage.</a:t>
            </a:r>
            <a:endParaRPr lang="fr-BE" sz="1700" dirty="0">
              <a:latin typeface="Times New Roman" panose="02020603050405020304" pitchFamily="18" charset="0"/>
              <a:cs typeface="Times New Roman" panose="02020603050405020304" pitchFamily="18" charset="0"/>
            </a:endParaRPr>
          </a:p>
          <a:p>
            <a:pPr marL="45720" indent="0">
              <a:buNone/>
            </a:pPr>
            <a:endParaRPr lang="fr-BE" dirty="0"/>
          </a:p>
        </p:txBody>
      </p:sp>
      <p:sp>
        <p:nvSpPr>
          <p:cNvPr id="3" name="Titre 2"/>
          <p:cNvSpPr>
            <a:spLocks noGrp="1"/>
          </p:cNvSpPr>
          <p:nvPr>
            <p:ph type="title"/>
          </p:nvPr>
        </p:nvSpPr>
        <p:spPr/>
        <p:txBody>
          <a:bodyPr/>
          <a:lstStyle/>
          <a:p>
            <a:r>
              <a:rPr lang="fr-BE" dirty="0" smtClean="0"/>
              <a:t>Les cartes rouges</a:t>
            </a:r>
            <a:endParaRPr lang="fr-BE" dirty="0"/>
          </a:p>
        </p:txBody>
      </p:sp>
    </p:spTree>
    <p:extLst>
      <p:ext uri="{BB962C8B-B14F-4D97-AF65-F5344CB8AC3E}">
        <p14:creationId xmlns:p14="http://schemas.microsoft.com/office/powerpoint/2010/main" val="24149379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47500" lnSpcReduction="20000"/>
          </a:bodyPr>
          <a:lstStyle/>
          <a:p>
            <a:pPr marL="45720" indent="0">
              <a:buNone/>
            </a:pPr>
            <a:r>
              <a:rPr lang="fr-BE" sz="3600" dirty="0" smtClean="0"/>
              <a:t>Si aucune faute grave n’a été commise, il faut alors apprécier la qualité de la prestation de stage.</a:t>
            </a:r>
          </a:p>
          <a:p>
            <a:pPr marL="45720" indent="0">
              <a:buNone/>
            </a:pPr>
            <a:endParaRPr lang="fr-BE" sz="3600" dirty="0"/>
          </a:p>
          <a:p>
            <a:pPr marL="45720" indent="0">
              <a:buNone/>
            </a:pPr>
            <a:r>
              <a:rPr lang="fr-BE" sz="3600" dirty="0" smtClean="0"/>
              <a:t>Un </a:t>
            </a:r>
            <a:r>
              <a:rPr lang="fr-BE" sz="3600" dirty="0"/>
              <a:t> exemple :</a:t>
            </a:r>
          </a:p>
          <a:p>
            <a:pPr marL="45720" indent="0">
              <a:buNone/>
            </a:pPr>
            <a:endParaRPr lang="fr-BE" dirty="0" smtClean="0"/>
          </a:p>
          <a:p>
            <a:pPr marL="45720" indent="0">
              <a:buNone/>
            </a:pPr>
            <a:r>
              <a:rPr lang="fr-FR" sz="3300" dirty="0">
                <a:latin typeface="Times New Roman" panose="02020603050405020304" pitchFamily="18" charset="0"/>
                <a:cs typeface="Times New Roman" panose="02020603050405020304" pitchFamily="18" charset="0"/>
              </a:rPr>
              <a:t>Le stage sera évalué à l’issue d’une entrevue individuelle de pratiques réflexives, à laquelle prendront part les membres de l’équipe pédagogique, le maître de stage et le stagiaire concerné.</a:t>
            </a:r>
            <a:endParaRPr lang="fr-BE" sz="3300" dirty="0">
              <a:latin typeface="Times New Roman" panose="02020603050405020304" pitchFamily="18" charset="0"/>
              <a:cs typeface="Times New Roman" panose="02020603050405020304" pitchFamily="18" charset="0"/>
            </a:endParaRPr>
          </a:p>
          <a:p>
            <a:pPr marL="45720" indent="0">
              <a:buNone/>
            </a:pPr>
            <a:r>
              <a:rPr lang="fr-FR" sz="3300" dirty="0">
                <a:latin typeface="Times New Roman" panose="02020603050405020304" pitchFamily="18" charset="0"/>
                <a:cs typeface="Times New Roman" panose="02020603050405020304" pitchFamily="18" charset="0"/>
              </a:rPr>
              <a:t> </a:t>
            </a:r>
            <a:endParaRPr lang="fr-BE" sz="3300" dirty="0">
              <a:latin typeface="Times New Roman" panose="02020603050405020304" pitchFamily="18" charset="0"/>
              <a:cs typeface="Times New Roman" panose="02020603050405020304" pitchFamily="18" charset="0"/>
            </a:endParaRPr>
          </a:p>
          <a:p>
            <a:pPr marL="45720" indent="0">
              <a:buNone/>
            </a:pPr>
            <a:r>
              <a:rPr lang="fr-FR" sz="3300" dirty="0">
                <a:latin typeface="Times New Roman" panose="02020603050405020304" pitchFamily="18" charset="0"/>
                <a:cs typeface="Times New Roman" panose="02020603050405020304" pitchFamily="18" charset="0"/>
              </a:rPr>
              <a:t>Seront pris en compte dans l’évaluation, par ordre d’importance :</a:t>
            </a:r>
            <a:endParaRPr lang="fr-BE" sz="3300" dirty="0">
              <a:latin typeface="Times New Roman" panose="02020603050405020304" pitchFamily="18" charset="0"/>
              <a:cs typeface="Times New Roman" panose="02020603050405020304" pitchFamily="18" charset="0"/>
            </a:endParaRPr>
          </a:p>
          <a:p>
            <a:pPr lvl="0">
              <a:buFont typeface="Arial" panose="020B0604020202020204" pitchFamily="34" charset="0"/>
              <a:buChar char="•"/>
            </a:pPr>
            <a:r>
              <a:rPr lang="fr-FR" sz="3300" dirty="0">
                <a:latin typeface="Times New Roman" panose="02020603050405020304" pitchFamily="18" charset="0"/>
                <a:cs typeface="Times New Roman" panose="02020603050405020304" pitchFamily="18" charset="0"/>
              </a:rPr>
              <a:t>l’attitude du stagiaire durant ses prestations dans les écoles (l’attitude sera en adéquation avec la nature de sa fonction et le contenu du Décret Missions) ;</a:t>
            </a:r>
            <a:endParaRPr lang="fr-BE" sz="3300" dirty="0">
              <a:latin typeface="Times New Roman" panose="02020603050405020304" pitchFamily="18" charset="0"/>
              <a:cs typeface="Times New Roman" panose="02020603050405020304" pitchFamily="18" charset="0"/>
            </a:endParaRPr>
          </a:p>
          <a:p>
            <a:pPr lvl="0">
              <a:buFont typeface="Arial" panose="020B0604020202020204" pitchFamily="34" charset="0"/>
              <a:buChar char="•"/>
            </a:pPr>
            <a:r>
              <a:rPr lang="fr-FR" sz="3300" dirty="0">
                <a:latin typeface="Times New Roman" panose="02020603050405020304" pitchFamily="18" charset="0"/>
                <a:cs typeface="Times New Roman" panose="02020603050405020304" pitchFamily="18" charset="0"/>
              </a:rPr>
              <a:t>le contenu-matière (exactitude, précision, clarté, rigueur, actualisation des notions ou des règles, adéquation du contenu au niveau et aux besoins des élèves) ;</a:t>
            </a:r>
            <a:endParaRPr lang="fr-BE" sz="3300" dirty="0">
              <a:latin typeface="Times New Roman" panose="02020603050405020304" pitchFamily="18" charset="0"/>
              <a:cs typeface="Times New Roman" panose="02020603050405020304" pitchFamily="18" charset="0"/>
            </a:endParaRPr>
          </a:p>
          <a:p>
            <a:pPr lvl="0">
              <a:buFont typeface="Arial" panose="020B0604020202020204" pitchFamily="34" charset="0"/>
              <a:buChar char="•"/>
            </a:pPr>
            <a:r>
              <a:rPr lang="fr-FR" sz="3300" dirty="0">
                <a:latin typeface="Times New Roman" panose="02020603050405020304" pitchFamily="18" charset="0"/>
                <a:cs typeface="Times New Roman" panose="02020603050405020304" pitchFamily="18" charset="0"/>
              </a:rPr>
              <a:t>les méthodes, procédés et matériel didactiques (prendre appui sur les apports du cours de Didactique générale) </a:t>
            </a:r>
            <a:r>
              <a:rPr lang="fr-FR" sz="3300" dirty="0" smtClean="0">
                <a:latin typeface="Times New Roman" panose="02020603050405020304" pitchFamily="18" charset="0"/>
                <a:cs typeface="Times New Roman" panose="02020603050405020304" pitchFamily="18" charset="0"/>
              </a:rPr>
              <a:t>;</a:t>
            </a:r>
            <a:endParaRPr lang="fr-BE" sz="3300" dirty="0">
              <a:latin typeface="Times New Roman" panose="02020603050405020304" pitchFamily="18" charset="0"/>
              <a:cs typeface="Times New Roman" panose="02020603050405020304" pitchFamily="18" charset="0"/>
            </a:endParaRPr>
          </a:p>
        </p:txBody>
      </p:sp>
      <p:sp>
        <p:nvSpPr>
          <p:cNvPr id="3" name="Titre 2"/>
          <p:cNvSpPr>
            <a:spLocks noGrp="1"/>
          </p:cNvSpPr>
          <p:nvPr>
            <p:ph type="title"/>
          </p:nvPr>
        </p:nvSpPr>
        <p:spPr/>
        <p:txBody>
          <a:bodyPr/>
          <a:lstStyle/>
          <a:p>
            <a:r>
              <a:rPr lang="fr-BE" dirty="0" smtClean="0"/>
              <a:t>La qualité de la prestation</a:t>
            </a:r>
            <a:endParaRPr lang="fr-BE" dirty="0"/>
          </a:p>
        </p:txBody>
      </p:sp>
    </p:spTree>
    <p:extLst>
      <p:ext uri="{BB962C8B-B14F-4D97-AF65-F5344CB8AC3E}">
        <p14:creationId xmlns:p14="http://schemas.microsoft.com/office/powerpoint/2010/main" val="26063108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lvl="0">
              <a:buFont typeface="Arial" panose="020B0604020202020204" pitchFamily="34" charset="0"/>
              <a:buChar char="•"/>
            </a:pPr>
            <a:r>
              <a:rPr lang="fr-FR" sz="1800" dirty="0">
                <a:latin typeface="Times New Roman" panose="02020603050405020304" pitchFamily="18" charset="0"/>
                <a:cs typeface="Times New Roman" panose="02020603050405020304" pitchFamily="18" charset="0"/>
              </a:rPr>
              <a:t>les relations avec les élèves (garder une position d’enseignant et d’éducateur, se mettre à la portée des élèves, utiliser un langage compréhensible, accorder une écoute et une attention à tous, sens des responsabilités, respect mutuel, etc.).</a:t>
            </a:r>
            <a:endParaRPr lang="fr-BE" sz="18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fr-FR" sz="1800" dirty="0" smtClean="0">
                <a:latin typeface="Times New Roman" panose="02020603050405020304" pitchFamily="18" charset="0"/>
                <a:cs typeface="Times New Roman" panose="02020603050405020304" pitchFamily="18" charset="0"/>
              </a:rPr>
              <a:t>Si </a:t>
            </a:r>
            <a:r>
              <a:rPr lang="fr-FR" sz="1800" dirty="0">
                <a:latin typeface="Times New Roman" panose="02020603050405020304" pitchFamily="18" charset="0"/>
                <a:cs typeface="Times New Roman" panose="02020603050405020304" pitchFamily="18" charset="0"/>
              </a:rPr>
              <a:t>les éléments précédents sont suffisamment respectés selon l’ordre établi, on prendra en considération d’autres éléments tels que l’ambiance dans la classe, l’humour, la fantaisie, etc.</a:t>
            </a:r>
            <a:endParaRPr lang="fr-BE" sz="1800" dirty="0">
              <a:latin typeface="Times New Roman" panose="02020603050405020304" pitchFamily="18" charset="0"/>
              <a:cs typeface="Times New Roman" panose="02020603050405020304" pitchFamily="18" charset="0"/>
            </a:endParaRPr>
          </a:p>
          <a:p>
            <a:pPr marL="45720" lvl="0" indent="0">
              <a:buNone/>
            </a:pPr>
            <a:endParaRPr lang="fr-FR" sz="1800" dirty="0" smtClean="0">
              <a:latin typeface="Times New Roman" panose="02020603050405020304" pitchFamily="18" charset="0"/>
              <a:cs typeface="Times New Roman" panose="02020603050405020304" pitchFamily="18" charset="0"/>
            </a:endParaRPr>
          </a:p>
          <a:p>
            <a:pPr marL="45720" lvl="0" indent="0">
              <a:buNone/>
            </a:pPr>
            <a:r>
              <a:rPr lang="fr-FR" sz="1800" dirty="0" smtClean="0">
                <a:latin typeface="Times New Roman" panose="02020603050405020304" pitchFamily="18" charset="0"/>
                <a:cs typeface="Times New Roman" panose="02020603050405020304" pitchFamily="18" charset="0"/>
              </a:rPr>
              <a:t>Dans </a:t>
            </a:r>
            <a:r>
              <a:rPr lang="fr-FR" sz="1800" dirty="0">
                <a:latin typeface="Times New Roman" panose="02020603050405020304" pitchFamily="18" charset="0"/>
                <a:cs typeface="Times New Roman" panose="02020603050405020304" pitchFamily="18" charset="0"/>
              </a:rPr>
              <a:t>l’évaluation des stages, on prendra également en compte l’attitude de l’étudiant durant les séances de supervision, à savoir : </a:t>
            </a:r>
            <a:r>
              <a:rPr lang="fr-FR" sz="1800" b="1" i="1" dirty="0">
                <a:latin typeface="Times New Roman" panose="02020603050405020304" pitchFamily="18" charset="0"/>
                <a:cs typeface="Times New Roman" panose="02020603050405020304" pitchFamily="18" charset="0"/>
              </a:rPr>
              <a:t>sa capacité à intégrer les remarques et conseils formulés, à adopter une attitude critique vis-à-vis de sa prestation, à accepter de déconstruire ses représentations initiales</a:t>
            </a:r>
            <a:r>
              <a:rPr lang="fr-FR" sz="1800" dirty="0">
                <a:latin typeface="Times New Roman" panose="02020603050405020304" pitchFamily="18" charset="0"/>
                <a:cs typeface="Times New Roman" panose="02020603050405020304" pitchFamily="18" charset="0"/>
              </a:rPr>
              <a:t>.</a:t>
            </a:r>
            <a:endParaRPr lang="fr-BE" sz="1800" dirty="0">
              <a:latin typeface="Times New Roman" panose="02020603050405020304" pitchFamily="18" charset="0"/>
              <a:cs typeface="Times New Roman" panose="02020603050405020304" pitchFamily="18" charset="0"/>
            </a:endParaRPr>
          </a:p>
          <a:p>
            <a:endParaRPr lang="fr-BE" sz="1800" dirty="0"/>
          </a:p>
        </p:txBody>
      </p:sp>
      <p:sp>
        <p:nvSpPr>
          <p:cNvPr id="3" name="Titre 2"/>
          <p:cNvSpPr>
            <a:spLocks noGrp="1"/>
          </p:cNvSpPr>
          <p:nvPr>
            <p:ph type="title"/>
          </p:nvPr>
        </p:nvSpPr>
        <p:spPr/>
        <p:txBody>
          <a:bodyPr/>
          <a:lstStyle/>
          <a:p>
            <a:endParaRPr lang="fr-BE"/>
          </a:p>
        </p:txBody>
      </p:sp>
    </p:spTree>
    <p:extLst>
      <p:ext uri="{BB962C8B-B14F-4D97-AF65-F5344CB8AC3E}">
        <p14:creationId xmlns:p14="http://schemas.microsoft.com/office/powerpoint/2010/main" val="14160188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BE" dirty="0" smtClean="0"/>
              <a:t>L’identification des cartes rouges et l’appréciation de la qualité de la prestation ne sont pas possibles sans un référentiel commun aux parties chargées de l’encadrement du stage pratique.</a:t>
            </a:r>
          </a:p>
          <a:p>
            <a:r>
              <a:rPr lang="fr-BE" dirty="0" smtClean="0"/>
              <a:t>En d’autres termes, il faut être d’accord sur les choses essentielles.</a:t>
            </a:r>
          </a:p>
          <a:p>
            <a:r>
              <a:rPr lang="fr-BE" dirty="0" smtClean="0"/>
              <a:t>Un exemple :</a:t>
            </a:r>
          </a:p>
          <a:p>
            <a:pPr marL="45720" indent="0">
              <a:buNone/>
            </a:pPr>
            <a:r>
              <a:rPr lang="fr-BE" dirty="0" smtClean="0">
                <a:latin typeface="Times New Roman" panose="02020603050405020304" pitchFamily="18" charset="0"/>
                <a:cs typeface="Times New Roman" panose="02020603050405020304" pitchFamily="18" charset="0"/>
              </a:rPr>
              <a:t>Evénement relaté par une stagiaire éducatrice. Elle raconte un incident survenu lors d’une sortie avec un groupe d’enfants. Il y a 12 enfants, et 2 éducatrices (dont la narratrice). A un moment donné, un des enfants se sauve en courant. La narratrice est pétrifiée, ne sait pas quoi faire et est prise de panique.</a:t>
            </a:r>
            <a:endParaRPr lang="fr-BE" dirty="0">
              <a:latin typeface="Times New Roman" panose="02020603050405020304" pitchFamily="18" charset="0"/>
              <a:cs typeface="Times New Roman" panose="02020603050405020304" pitchFamily="18" charset="0"/>
            </a:endParaRPr>
          </a:p>
        </p:txBody>
      </p:sp>
      <p:sp>
        <p:nvSpPr>
          <p:cNvPr id="3" name="Titre 2"/>
          <p:cNvSpPr>
            <a:spLocks noGrp="1"/>
          </p:cNvSpPr>
          <p:nvPr>
            <p:ph type="title"/>
          </p:nvPr>
        </p:nvSpPr>
        <p:spPr/>
        <p:txBody>
          <a:bodyPr/>
          <a:lstStyle/>
          <a:p>
            <a:r>
              <a:rPr lang="fr-BE" dirty="0" smtClean="0"/>
              <a:t>Un référentiel commun</a:t>
            </a:r>
            <a:endParaRPr lang="fr-BE" dirty="0"/>
          </a:p>
        </p:txBody>
      </p:sp>
    </p:spTree>
    <p:extLst>
      <p:ext uri="{BB962C8B-B14F-4D97-AF65-F5344CB8AC3E}">
        <p14:creationId xmlns:p14="http://schemas.microsoft.com/office/powerpoint/2010/main" val="18368457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BE" dirty="0" smtClean="0"/>
              <a:t>Le stage n’est pas formateur en soi ; c’est son exploitation qui est déterminante.</a:t>
            </a:r>
          </a:p>
          <a:p>
            <a:r>
              <a:rPr lang="fr-BE" dirty="0" smtClean="0"/>
              <a:t>Une norme pédagogique de référence : le praticien réflexif.</a:t>
            </a:r>
          </a:p>
          <a:p>
            <a:r>
              <a:rPr lang="fr-BE" dirty="0" smtClean="0"/>
              <a:t>Le stage n’est qu’un moment dans l’apprentissage.</a:t>
            </a:r>
          </a:p>
          <a:p>
            <a:r>
              <a:rPr lang="fr-BE" dirty="0" smtClean="0"/>
              <a:t>Le stage doit être planifié et préparé.</a:t>
            </a:r>
          </a:p>
          <a:p>
            <a:r>
              <a:rPr lang="fr-BE" dirty="0" smtClean="0"/>
              <a:t>L’étudiant peut-il dès lors choisir lui-même son stage ?</a:t>
            </a:r>
          </a:p>
          <a:p>
            <a:r>
              <a:rPr lang="fr-BE" dirty="0" smtClean="0"/>
              <a:t>Les visites d’un représentant de l’opérateur de formation sur les lieux du stage sont-elles le bon moment pour évaluer la prestation ?</a:t>
            </a:r>
          </a:p>
          <a:p>
            <a:r>
              <a:rPr lang="fr-BE" dirty="0" smtClean="0"/>
              <a:t>Quelle place pour l’appréciation du représentant de l’organisme d’accueil dans l’évaluation de la prestation ?</a:t>
            </a:r>
            <a:endParaRPr lang="fr-BE" dirty="0"/>
          </a:p>
        </p:txBody>
      </p:sp>
      <p:sp>
        <p:nvSpPr>
          <p:cNvPr id="3" name="Titre 2"/>
          <p:cNvSpPr>
            <a:spLocks noGrp="1"/>
          </p:cNvSpPr>
          <p:nvPr>
            <p:ph type="title"/>
          </p:nvPr>
        </p:nvSpPr>
        <p:spPr/>
        <p:txBody>
          <a:bodyPr/>
          <a:lstStyle/>
          <a:p>
            <a:r>
              <a:rPr lang="fr-BE" dirty="0" smtClean="0"/>
              <a:t>L’exploitation de la pratique</a:t>
            </a:r>
            <a:endParaRPr lang="fr-BE" dirty="0"/>
          </a:p>
        </p:txBody>
      </p:sp>
    </p:spTree>
    <p:extLst>
      <p:ext uri="{BB962C8B-B14F-4D97-AF65-F5344CB8AC3E}">
        <p14:creationId xmlns:p14="http://schemas.microsoft.com/office/powerpoint/2010/main" val="28955230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marL="45720" indent="0">
              <a:buNone/>
            </a:pPr>
            <a:r>
              <a:rPr lang="fr-BE" dirty="0" smtClean="0"/>
              <a:t>Comment faire concrètement ?</a:t>
            </a:r>
          </a:p>
          <a:p>
            <a:pPr marL="45720" indent="0">
              <a:buNone/>
            </a:pPr>
            <a:endParaRPr lang="fr-BE" dirty="0" smtClean="0"/>
          </a:p>
          <a:p>
            <a:r>
              <a:rPr lang="fr-BE" dirty="0" smtClean="0"/>
              <a:t>Travailler au départ d’un support.</a:t>
            </a:r>
          </a:p>
          <a:p>
            <a:r>
              <a:rPr lang="fr-BE" dirty="0" smtClean="0"/>
              <a:t>Travailler au départ d’un support réfléchi.</a:t>
            </a:r>
          </a:p>
          <a:p>
            <a:r>
              <a:rPr lang="fr-BE" dirty="0" smtClean="0"/>
              <a:t>Travailler collégialement au départ d’un support réfléchi.</a:t>
            </a:r>
          </a:p>
          <a:p>
            <a:r>
              <a:rPr lang="fr-BE" dirty="0" smtClean="0"/>
              <a:t>Inviter à retravailler individuellement sur le support qui a été discuté, analysé et commenté.</a:t>
            </a:r>
          </a:p>
          <a:p>
            <a:endParaRPr lang="fr-BE" dirty="0"/>
          </a:p>
          <a:p>
            <a:r>
              <a:rPr lang="fr-BE" dirty="0" smtClean="0"/>
              <a:t>Exercer les étudiants à travailler au départ de supports.</a:t>
            </a:r>
            <a:endParaRPr lang="fr-BE" dirty="0"/>
          </a:p>
        </p:txBody>
      </p:sp>
      <p:sp>
        <p:nvSpPr>
          <p:cNvPr id="3" name="Titre 2"/>
          <p:cNvSpPr>
            <a:spLocks noGrp="1"/>
          </p:cNvSpPr>
          <p:nvPr>
            <p:ph type="title"/>
          </p:nvPr>
        </p:nvSpPr>
        <p:spPr/>
        <p:txBody>
          <a:bodyPr/>
          <a:lstStyle/>
          <a:p>
            <a:r>
              <a:rPr lang="fr-BE" dirty="0" smtClean="0"/>
              <a:t>L’exploitation de la pratique</a:t>
            </a:r>
            <a:endParaRPr lang="fr-BE" dirty="0"/>
          </a:p>
        </p:txBody>
      </p:sp>
    </p:spTree>
    <p:extLst>
      <p:ext uri="{BB962C8B-B14F-4D97-AF65-F5344CB8AC3E}">
        <p14:creationId xmlns:p14="http://schemas.microsoft.com/office/powerpoint/2010/main" val="610200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BE" dirty="0" smtClean="0"/>
              <a:t>Formation professionnelle ou formation </a:t>
            </a:r>
            <a:r>
              <a:rPr lang="fr-BE" dirty="0" err="1" smtClean="0"/>
              <a:t>professionnalisante</a:t>
            </a:r>
            <a:r>
              <a:rPr lang="fr-BE" dirty="0" smtClean="0"/>
              <a:t> ?</a:t>
            </a:r>
            <a:endParaRPr lang="fr-BE" dirty="0"/>
          </a:p>
        </p:txBody>
      </p:sp>
      <p:sp>
        <p:nvSpPr>
          <p:cNvPr id="3" name="Titre 2"/>
          <p:cNvSpPr>
            <a:spLocks noGrp="1"/>
          </p:cNvSpPr>
          <p:nvPr>
            <p:ph type="title"/>
          </p:nvPr>
        </p:nvSpPr>
        <p:spPr/>
        <p:txBody>
          <a:bodyPr/>
          <a:lstStyle/>
          <a:p>
            <a:r>
              <a:rPr lang="fr-BE" dirty="0" smtClean="0"/>
              <a:t>La formation d’</a:t>
            </a:r>
            <a:r>
              <a:rPr lang="fr-BE" dirty="0" err="1" smtClean="0"/>
              <a:t>educateurs</a:t>
            </a:r>
            <a:endParaRPr lang="fr-BE" dirty="0"/>
          </a:p>
        </p:txBody>
      </p:sp>
    </p:spTree>
    <p:extLst>
      <p:ext uri="{BB962C8B-B14F-4D97-AF65-F5344CB8AC3E}">
        <p14:creationId xmlns:p14="http://schemas.microsoft.com/office/powerpoint/2010/main" val="7808882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92500" lnSpcReduction="10000"/>
          </a:bodyPr>
          <a:lstStyle/>
          <a:p>
            <a:r>
              <a:rPr lang="fr-BE" dirty="0" smtClean="0"/>
              <a:t>Un exemple : récit recueilli en formation continue auprès d’un surveillant-éducateur actif dans une école secondaire.</a:t>
            </a:r>
          </a:p>
          <a:p>
            <a:pPr marL="45720" indent="0">
              <a:buNone/>
            </a:pPr>
            <a:endParaRPr lang="fr-BE" dirty="0"/>
          </a:p>
          <a:p>
            <a:pPr marL="45720" indent="0">
              <a:buNone/>
            </a:pPr>
            <a:r>
              <a:rPr lang="fr-BE" dirty="0" smtClean="0">
                <a:latin typeface="Times New Roman" panose="02020603050405020304" pitchFamily="18" charset="0"/>
                <a:cs typeface="Times New Roman" panose="02020603050405020304" pitchFamily="18" charset="0"/>
              </a:rPr>
              <a:t>Je surveillais les couloirs (faire en sorte qu’aucun élève n’y circule, que les élèves en retard regagnent l’étude,…). Une élève venait juste de se faire mettre à la porte du cours qu’elle suivait. En faisant ma ronde, je tombe sur elle et lui demande pour quelles raisons elle se trouve dans le couloir. En réponse, elle sort de son sac un cran d’arrêt (impressionnant – lame de +/- 15 cm). Tout de suite, je me suis figée. J’ai essayé de ne pas montrer que j’avais peur et de lui demander de me le confier. En parlant avec elle pendant environ quinze minutes, elle a bien voulu se laisser convaincre de me le donner. Je l’ai immédiatement apporté au directeur, qui a reçu l’élève. Elle n’a eu aucune sanction. Le cran d’arrêt est resté dans le tiroir du directeur jusqu’à la fin de l’année puis a été rendu à l’élève.</a:t>
            </a:r>
            <a:endParaRPr lang="fr-BE" dirty="0">
              <a:latin typeface="Times New Roman" panose="02020603050405020304" pitchFamily="18" charset="0"/>
              <a:cs typeface="Times New Roman" panose="02020603050405020304" pitchFamily="18" charset="0"/>
            </a:endParaRPr>
          </a:p>
        </p:txBody>
      </p:sp>
      <p:sp>
        <p:nvSpPr>
          <p:cNvPr id="3" name="Titre 2"/>
          <p:cNvSpPr>
            <a:spLocks noGrp="1"/>
          </p:cNvSpPr>
          <p:nvPr>
            <p:ph type="title"/>
          </p:nvPr>
        </p:nvSpPr>
        <p:spPr/>
        <p:txBody>
          <a:bodyPr/>
          <a:lstStyle/>
          <a:p>
            <a:r>
              <a:rPr lang="fr-BE" dirty="0" smtClean="0"/>
              <a:t>L’EXPLOITATION DE LA PRATIQUE</a:t>
            </a:r>
            <a:endParaRPr lang="fr-BE" dirty="0"/>
          </a:p>
        </p:txBody>
      </p:sp>
    </p:spTree>
    <p:extLst>
      <p:ext uri="{BB962C8B-B14F-4D97-AF65-F5344CB8AC3E}">
        <p14:creationId xmlns:p14="http://schemas.microsoft.com/office/powerpoint/2010/main" val="2995840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BE" dirty="0" smtClean="0"/>
              <a:t>Formation professionnelle ?</a:t>
            </a:r>
          </a:p>
          <a:p>
            <a:pPr marL="468630" lvl="1" indent="0">
              <a:buNone/>
            </a:pPr>
            <a:endParaRPr lang="fr-BE" dirty="0" smtClean="0"/>
          </a:p>
          <a:p>
            <a:pPr marL="468630" lvl="1" indent="0">
              <a:buNone/>
            </a:pPr>
            <a:r>
              <a:rPr lang="fr-BE" dirty="0" smtClean="0"/>
              <a:t>Apprentissage plutôt qu’enseignement</a:t>
            </a:r>
            <a:endParaRPr lang="fr-BE" dirty="0"/>
          </a:p>
          <a:p>
            <a:pPr marL="468630" lvl="1" indent="0">
              <a:buNone/>
            </a:pPr>
            <a:r>
              <a:rPr lang="fr-BE" dirty="0" smtClean="0"/>
              <a:t>Tutorat, guidance, intégration de « gestes » techniques ou pratiques</a:t>
            </a:r>
            <a:endParaRPr lang="fr-BE" dirty="0"/>
          </a:p>
          <a:p>
            <a:pPr marL="468630" lvl="1" indent="0">
              <a:buNone/>
            </a:pPr>
            <a:r>
              <a:rPr lang="fr-BE" dirty="0"/>
              <a:t>Intégration dans une communauté de pratiques professionnelles</a:t>
            </a:r>
          </a:p>
          <a:p>
            <a:pPr marL="468630" lvl="1" indent="0">
              <a:buNone/>
            </a:pPr>
            <a:r>
              <a:rPr lang="fr-BE" dirty="0"/>
              <a:t>Connexion forte entre le titre et la fonction professionnelle : sans ce titre, la fonction professionnelle n’est pas accessible</a:t>
            </a:r>
          </a:p>
          <a:p>
            <a:pPr marL="468630" lvl="1" indent="0">
              <a:buNone/>
            </a:pPr>
            <a:r>
              <a:rPr lang="fr-BE" dirty="0"/>
              <a:t>Ethique et déontologie professionnelles (serment d’Hippocrate ; serment de Socrate)</a:t>
            </a:r>
          </a:p>
          <a:p>
            <a:pPr marL="468630" lvl="1" indent="0">
              <a:buNone/>
            </a:pPr>
            <a:r>
              <a:rPr lang="fr-BE" dirty="0"/>
              <a:t>Entrée sur le marché de l’emploi : responsabilité encadrée (accès à la profession réglementé : vétérinaires, médecins, pharmaciens, notaires, enseignants,…</a:t>
            </a:r>
          </a:p>
        </p:txBody>
      </p:sp>
      <p:sp>
        <p:nvSpPr>
          <p:cNvPr id="3" name="Titre 2"/>
          <p:cNvSpPr>
            <a:spLocks noGrp="1"/>
          </p:cNvSpPr>
          <p:nvPr>
            <p:ph type="title"/>
          </p:nvPr>
        </p:nvSpPr>
        <p:spPr/>
        <p:txBody>
          <a:bodyPr/>
          <a:lstStyle/>
          <a:p>
            <a:r>
              <a:rPr lang="fr-BE" dirty="0" smtClean="0"/>
              <a:t>La formation d’</a:t>
            </a:r>
            <a:r>
              <a:rPr lang="fr-BE" dirty="0" err="1" smtClean="0"/>
              <a:t>educateurs</a:t>
            </a:r>
            <a:endParaRPr lang="fr-BE" dirty="0"/>
          </a:p>
        </p:txBody>
      </p:sp>
    </p:spTree>
    <p:extLst>
      <p:ext uri="{BB962C8B-B14F-4D97-AF65-F5344CB8AC3E}">
        <p14:creationId xmlns:p14="http://schemas.microsoft.com/office/powerpoint/2010/main" val="1568398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BE" dirty="0" smtClean="0"/>
              <a:t>Formation </a:t>
            </a:r>
            <a:r>
              <a:rPr lang="fr-BE" dirty="0" err="1" smtClean="0"/>
              <a:t>professionnalisante</a:t>
            </a:r>
            <a:r>
              <a:rPr lang="fr-BE" dirty="0" smtClean="0"/>
              <a:t> ?</a:t>
            </a:r>
          </a:p>
          <a:p>
            <a:pPr marL="468630" lvl="1" indent="0">
              <a:buNone/>
            </a:pPr>
            <a:endParaRPr lang="fr-BE" dirty="0" smtClean="0"/>
          </a:p>
          <a:p>
            <a:pPr marL="468630" lvl="1" indent="0">
              <a:buNone/>
            </a:pPr>
            <a:r>
              <a:rPr lang="fr-BE" dirty="0" smtClean="0"/>
              <a:t>Enseignement </a:t>
            </a:r>
            <a:r>
              <a:rPr lang="fr-BE" dirty="0"/>
              <a:t>+ apprentissage</a:t>
            </a:r>
          </a:p>
          <a:p>
            <a:pPr marL="468630" lvl="1" indent="0">
              <a:buNone/>
            </a:pPr>
            <a:r>
              <a:rPr lang="fr-BE" dirty="0"/>
              <a:t>Introduction d’expérimentations pratiques (stages)</a:t>
            </a:r>
          </a:p>
          <a:p>
            <a:pPr marL="468630" lvl="1" indent="0">
              <a:buNone/>
            </a:pPr>
            <a:r>
              <a:rPr lang="fr-BE" dirty="0"/>
              <a:t>Accompagnement de projets individuels</a:t>
            </a:r>
          </a:p>
          <a:p>
            <a:pPr marL="468630" lvl="1" indent="0">
              <a:buNone/>
            </a:pPr>
            <a:r>
              <a:rPr lang="fr-BE" dirty="0"/>
              <a:t>Rapprochement des contenus de la formation et des besoins de certains secteurs d’activité</a:t>
            </a:r>
          </a:p>
          <a:p>
            <a:pPr marL="468630" lvl="1" indent="0">
              <a:buNone/>
            </a:pPr>
            <a:r>
              <a:rPr lang="fr-BE" dirty="0"/>
              <a:t>Compétences déclinables dans plusieurs secteurs d’activité</a:t>
            </a:r>
          </a:p>
          <a:p>
            <a:pPr marL="468630" lvl="1" indent="0">
              <a:buNone/>
            </a:pPr>
            <a:r>
              <a:rPr lang="fr-BE" dirty="0"/>
              <a:t>Entrée sur le marché de l’emploi : responsabilité partagée ou négociée (conventions entre l’Université et certains employeurs</a:t>
            </a:r>
            <a:r>
              <a:rPr lang="fr-BE" dirty="0" smtClean="0"/>
              <a:t>)</a:t>
            </a:r>
            <a:endParaRPr lang="fr-BE" dirty="0"/>
          </a:p>
        </p:txBody>
      </p:sp>
      <p:sp>
        <p:nvSpPr>
          <p:cNvPr id="3" name="Titre 2"/>
          <p:cNvSpPr>
            <a:spLocks noGrp="1"/>
          </p:cNvSpPr>
          <p:nvPr>
            <p:ph type="title"/>
          </p:nvPr>
        </p:nvSpPr>
        <p:spPr/>
        <p:txBody>
          <a:bodyPr/>
          <a:lstStyle/>
          <a:p>
            <a:r>
              <a:rPr lang="fr-BE" dirty="0" smtClean="0"/>
              <a:t>La formation d’</a:t>
            </a:r>
            <a:r>
              <a:rPr lang="fr-BE" dirty="0" err="1" smtClean="0"/>
              <a:t>educateurs</a:t>
            </a:r>
            <a:endParaRPr lang="fr-BE" dirty="0"/>
          </a:p>
        </p:txBody>
      </p:sp>
    </p:spTree>
    <p:extLst>
      <p:ext uri="{BB962C8B-B14F-4D97-AF65-F5344CB8AC3E}">
        <p14:creationId xmlns:p14="http://schemas.microsoft.com/office/powerpoint/2010/main" val="2059157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r>
              <a:rPr lang="fr-BE" dirty="0" smtClean="0"/>
              <a:t>La différence entre formation professionnelle et formation </a:t>
            </a:r>
            <a:r>
              <a:rPr lang="fr-BE" dirty="0" err="1" smtClean="0"/>
              <a:t>professionnalisante</a:t>
            </a:r>
            <a:r>
              <a:rPr lang="fr-BE" dirty="0" smtClean="0"/>
              <a:t> ?</a:t>
            </a:r>
          </a:p>
          <a:p>
            <a:pPr marL="468630" lvl="1" indent="0">
              <a:buNone/>
            </a:pPr>
            <a:endParaRPr lang="fr-BE" dirty="0" smtClean="0"/>
          </a:p>
          <a:p>
            <a:pPr marL="468630" lvl="1" indent="0">
              <a:buNone/>
            </a:pPr>
            <a:r>
              <a:rPr lang="fr-BE" dirty="0" smtClean="0"/>
              <a:t>Le statut (institutionnalisé ou non), la portée (contraignant ou non) et la précision (associé ou non à une fonction professionnelle) du référentiel des compétences attendues en fin de formation.</a:t>
            </a:r>
          </a:p>
          <a:p>
            <a:pPr marL="468630" lvl="1" indent="0">
              <a:buNone/>
            </a:pPr>
            <a:endParaRPr lang="fr-BE" dirty="0"/>
          </a:p>
          <a:p>
            <a:pPr marL="468630" lvl="1" indent="0">
              <a:buNone/>
            </a:pPr>
            <a:r>
              <a:rPr lang="fr-BE" dirty="0" smtClean="0"/>
              <a:t>Un exemple :</a:t>
            </a:r>
          </a:p>
          <a:p>
            <a:pPr marL="468630" lvl="1" indent="0">
              <a:buNone/>
            </a:pPr>
            <a:r>
              <a:rPr lang="fr-BE" sz="1500" dirty="0" smtClean="0"/>
              <a:t>En CFWB, le législateur a défini dans un décret les compétences attendues des instituteurs et des régents (12/12/2000).</a:t>
            </a:r>
          </a:p>
          <a:p>
            <a:pPr marL="468630" lvl="1" indent="0">
              <a:buNone/>
            </a:pPr>
            <a:r>
              <a:rPr lang="fr-BE" sz="1500" dirty="0" smtClean="0">
                <a:latin typeface="Times New Roman" panose="02020603050405020304" pitchFamily="18" charset="0"/>
                <a:cs typeface="Times New Roman" panose="02020603050405020304" pitchFamily="18" charset="0"/>
              </a:rPr>
              <a:t>Article 3.- En référence au décret-missions, la Communauté française, pour l’enseignement qu’elle organise et tout pouvoir organisateur, pour l’enseignement subventionné, poursuivent comme objectif dans la formation des instituteurs préscolaires, des instituteurs primaires et des régents d’amener chaque étudiant à développer les treize compétences suivantes : ….</a:t>
            </a:r>
            <a:endParaRPr lang="fr-BE" sz="1500" dirty="0">
              <a:latin typeface="Times New Roman" panose="02020603050405020304" pitchFamily="18" charset="0"/>
              <a:cs typeface="Times New Roman" panose="02020603050405020304" pitchFamily="18" charset="0"/>
            </a:endParaRPr>
          </a:p>
        </p:txBody>
      </p:sp>
      <p:sp>
        <p:nvSpPr>
          <p:cNvPr id="3" name="Titre 2"/>
          <p:cNvSpPr>
            <a:spLocks noGrp="1"/>
          </p:cNvSpPr>
          <p:nvPr>
            <p:ph type="title"/>
          </p:nvPr>
        </p:nvSpPr>
        <p:spPr/>
        <p:txBody>
          <a:bodyPr/>
          <a:lstStyle/>
          <a:p>
            <a:r>
              <a:rPr lang="fr-BE" dirty="0" smtClean="0"/>
              <a:t>La formation d’</a:t>
            </a:r>
            <a:r>
              <a:rPr lang="fr-BE" dirty="0" err="1" smtClean="0"/>
              <a:t>educateurs</a:t>
            </a:r>
            <a:endParaRPr lang="fr-BE" dirty="0"/>
          </a:p>
        </p:txBody>
      </p:sp>
    </p:spTree>
    <p:extLst>
      <p:ext uri="{BB962C8B-B14F-4D97-AF65-F5344CB8AC3E}">
        <p14:creationId xmlns:p14="http://schemas.microsoft.com/office/powerpoint/2010/main" val="3722053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BE" dirty="0" smtClean="0"/>
              <a:t>Autres éléments consolidant la base professionnelle : l’existence d’un code déontologique.</a:t>
            </a:r>
          </a:p>
          <a:p>
            <a:pPr marL="45720" indent="0">
              <a:buNone/>
            </a:pPr>
            <a:endParaRPr lang="fr-BE" dirty="0"/>
          </a:p>
          <a:p>
            <a:pPr marL="45720" indent="0">
              <a:buNone/>
            </a:pPr>
            <a:r>
              <a:rPr lang="fr-BE" dirty="0" smtClean="0"/>
              <a:t>Un exemple :</a:t>
            </a:r>
          </a:p>
          <a:p>
            <a:pPr marL="45720" indent="0">
              <a:buNone/>
            </a:pPr>
            <a:r>
              <a:rPr lang="fr-BE" sz="1800" dirty="0" smtClean="0">
                <a:latin typeface="Times New Roman" panose="02020603050405020304" pitchFamily="18" charset="0"/>
                <a:cs typeface="Times New Roman" panose="02020603050405020304" pitchFamily="18" charset="0"/>
              </a:rPr>
              <a:t>Serment de Socrate : « Je m’engage à mettre toutes mes forces et toute ma compétence au service de l’éducation de chacun des élèves qui me sera confié »</a:t>
            </a:r>
            <a:endParaRPr lang="fr-BE" sz="1800" dirty="0">
              <a:latin typeface="Times New Roman" panose="02020603050405020304" pitchFamily="18" charset="0"/>
              <a:cs typeface="Times New Roman" panose="02020603050405020304" pitchFamily="18" charset="0"/>
            </a:endParaRPr>
          </a:p>
        </p:txBody>
      </p:sp>
      <p:sp>
        <p:nvSpPr>
          <p:cNvPr id="3" name="Titre 2"/>
          <p:cNvSpPr>
            <a:spLocks noGrp="1"/>
          </p:cNvSpPr>
          <p:nvPr>
            <p:ph type="title"/>
          </p:nvPr>
        </p:nvSpPr>
        <p:spPr/>
        <p:txBody>
          <a:bodyPr/>
          <a:lstStyle/>
          <a:p>
            <a:r>
              <a:rPr lang="fr-BE" dirty="0" smtClean="0"/>
              <a:t>La formation d’</a:t>
            </a:r>
            <a:r>
              <a:rPr lang="fr-BE" dirty="0" err="1" smtClean="0"/>
              <a:t>educateurs</a:t>
            </a:r>
            <a:endParaRPr lang="fr-BE" dirty="0"/>
          </a:p>
        </p:txBody>
      </p:sp>
    </p:spTree>
    <p:extLst>
      <p:ext uri="{BB962C8B-B14F-4D97-AF65-F5344CB8AC3E}">
        <p14:creationId xmlns:p14="http://schemas.microsoft.com/office/powerpoint/2010/main" val="3590290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BE" dirty="0" smtClean="0"/>
              <a:t>Une façon parmi d’autres d’organiser un apprentissage « pratique »</a:t>
            </a:r>
          </a:p>
          <a:p>
            <a:r>
              <a:rPr lang="fr-BE" dirty="0" smtClean="0"/>
              <a:t>Une façon parmi d’autres de confronter de futurs praticiens aux « réalités » professionnels</a:t>
            </a:r>
          </a:p>
          <a:p>
            <a:r>
              <a:rPr lang="fr-BE" dirty="0" smtClean="0"/>
              <a:t>Une façon parmi d’autres de nourrir leur capacité à réfléchir, à analyser, à revenir de façon critique sur leurs pratiques</a:t>
            </a:r>
          </a:p>
          <a:p>
            <a:endParaRPr lang="fr-BE" dirty="0"/>
          </a:p>
          <a:p>
            <a:r>
              <a:rPr lang="fr-BE" dirty="0" smtClean="0"/>
              <a:t>Ne peuvent être improvisés !</a:t>
            </a:r>
            <a:endParaRPr lang="fr-BE" dirty="0"/>
          </a:p>
        </p:txBody>
      </p:sp>
      <p:sp>
        <p:nvSpPr>
          <p:cNvPr id="3" name="Titre 2"/>
          <p:cNvSpPr>
            <a:spLocks noGrp="1"/>
          </p:cNvSpPr>
          <p:nvPr>
            <p:ph type="title"/>
          </p:nvPr>
        </p:nvSpPr>
        <p:spPr/>
        <p:txBody>
          <a:bodyPr/>
          <a:lstStyle/>
          <a:p>
            <a:r>
              <a:rPr lang="fr-BE" dirty="0" smtClean="0"/>
              <a:t>Les stages</a:t>
            </a:r>
            <a:endParaRPr lang="fr-BE" dirty="0"/>
          </a:p>
        </p:txBody>
      </p:sp>
    </p:spTree>
    <p:extLst>
      <p:ext uri="{BB962C8B-B14F-4D97-AF65-F5344CB8AC3E}">
        <p14:creationId xmlns:p14="http://schemas.microsoft.com/office/powerpoint/2010/main" val="1651484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BE" dirty="0" smtClean="0"/>
              <a:t>Fixe un cadre pour la collaboration entre l’opérateur de formation et l’organisme d’accueil</a:t>
            </a:r>
          </a:p>
          <a:p>
            <a:r>
              <a:rPr lang="fr-BE" dirty="0" smtClean="0"/>
              <a:t>Définit les obligations respectives des parties concernées par la convention : opérateur de formation, organisme d’accueil et étudiant-stagiaire</a:t>
            </a:r>
          </a:p>
          <a:p>
            <a:r>
              <a:rPr lang="fr-BE" dirty="0" smtClean="0"/>
              <a:t>Précise les responsabilités des différentes parties (couverture des risques courus par l’étudiant lors des déplacements  par l’assurance de l’opérateur de formation ; couverture des risques générés par les activités prises en charge sur les lieux du stage par l’assurance de l’organisme d’accueil ; etc.)</a:t>
            </a:r>
          </a:p>
          <a:p>
            <a:r>
              <a:rPr lang="fr-BE" dirty="0" smtClean="0"/>
              <a:t>Précise les engagements pris par le stagiaire (confidentialité, secret professionnel,…)</a:t>
            </a:r>
          </a:p>
          <a:p>
            <a:endParaRPr lang="fr-BE" dirty="0" smtClean="0"/>
          </a:p>
        </p:txBody>
      </p:sp>
      <p:sp>
        <p:nvSpPr>
          <p:cNvPr id="3" name="Titre 2"/>
          <p:cNvSpPr>
            <a:spLocks noGrp="1"/>
          </p:cNvSpPr>
          <p:nvPr>
            <p:ph type="title"/>
          </p:nvPr>
        </p:nvSpPr>
        <p:spPr/>
        <p:txBody>
          <a:bodyPr/>
          <a:lstStyle/>
          <a:p>
            <a:r>
              <a:rPr lang="fr-BE" dirty="0" smtClean="0"/>
              <a:t>Une convention</a:t>
            </a:r>
            <a:endParaRPr lang="fr-BE" dirty="0"/>
          </a:p>
        </p:txBody>
      </p:sp>
    </p:spTree>
    <p:extLst>
      <p:ext uri="{BB962C8B-B14F-4D97-AF65-F5344CB8AC3E}">
        <p14:creationId xmlns:p14="http://schemas.microsoft.com/office/powerpoint/2010/main" val="976443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BE" dirty="0" smtClean="0"/>
              <a:t>Document qui détaille les tâches attendues de l’étudiant-stagiaire</a:t>
            </a:r>
          </a:p>
          <a:p>
            <a:r>
              <a:rPr lang="fr-BE" dirty="0" smtClean="0"/>
              <a:t>Document rédigé en concertation par les trois parties (opérateur de la formation ; organisme d’accueil et stagiaire) et validé par les trois parties (signatures présentes en bas du document)</a:t>
            </a:r>
          </a:p>
          <a:p>
            <a:r>
              <a:rPr lang="fr-BE" dirty="0" smtClean="0"/>
              <a:t>Document qui précise les modalités pratiques du stage (jours de présence, horaires, lieux,….)</a:t>
            </a:r>
          </a:p>
        </p:txBody>
      </p:sp>
      <p:sp>
        <p:nvSpPr>
          <p:cNvPr id="3" name="Titre 2"/>
          <p:cNvSpPr>
            <a:spLocks noGrp="1"/>
          </p:cNvSpPr>
          <p:nvPr>
            <p:ph type="title"/>
          </p:nvPr>
        </p:nvSpPr>
        <p:spPr/>
        <p:txBody>
          <a:bodyPr/>
          <a:lstStyle/>
          <a:p>
            <a:r>
              <a:rPr lang="fr-BE" dirty="0" smtClean="0"/>
              <a:t>UN CAHIER DES CHARGES</a:t>
            </a:r>
            <a:endParaRPr lang="fr-BE" dirty="0"/>
          </a:p>
        </p:txBody>
      </p:sp>
    </p:spTree>
    <p:extLst>
      <p:ext uri="{BB962C8B-B14F-4D97-AF65-F5344CB8AC3E}">
        <p14:creationId xmlns:p14="http://schemas.microsoft.com/office/powerpoint/2010/main" val="20230837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lle">
  <a:themeElements>
    <a:clrScheme name="Grille">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lle">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ll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96</TotalTime>
  <Words>1353</Words>
  <Application>Microsoft Macintosh PowerPoint</Application>
  <PresentationFormat>On-screen Show (4:3)</PresentationFormat>
  <Paragraphs>131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Grille</vt:lpstr>
      <vt:lpstr>L’encadrement des stages</vt:lpstr>
      <vt:lpstr>La formation d’educateurs</vt:lpstr>
      <vt:lpstr>La formation d’educateurs</vt:lpstr>
      <vt:lpstr>La formation d’educateurs</vt:lpstr>
      <vt:lpstr>La formation d’educateurs</vt:lpstr>
      <vt:lpstr>La formation d’educateurs</vt:lpstr>
      <vt:lpstr>Les stages</vt:lpstr>
      <vt:lpstr>Une convention</vt:lpstr>
      <vt:lpstr>UN CAHIER DES CHARGES</vt:lpstr>
      <vt:lpstr>lES RESULTATS ATTENDUS</vt:lpstr>
      <vt:lpstr>Les resultats attendus</vt:lpstr>
      <vt:lpstr>PowerPoint Presentation</vt:lpstr>
      <vt:lpstr>LES CARTES ROUGES</vt:lpstr>
      <vt:lpstr>Les cartes rouges</vt:lpstr>
      <vt:lpstr>La qualité de la prestation</vt:lpstr>
      <vt:lpstr>PowerPoint Presentation</vt:lpstr>
      <vt:lpstr>Un référentiel commun</vt:lpstr>
      <vt:lpstr>L’exploitation de la pratique</vt:lpstr>
      <vt:lpstr>L’exploitation de la pratique</vt:lpstr>
      <vt:lpstr>L’EXPLOITATION DE LA PRATIQUE</vt:lpstr>
    </vt:vector>
  </TitlesOfParts>
  <Company>ULg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ULg</dc:creator>
  <cp:lastModifiedBy>youssef anis</cp:lastModifiedBy>
  <cp:revision>12</cp:revision>
  <dcterms:created xsi:type="dcterms:W3CDTF">2015-03-19T14:11:42Z</dcterms:created>
  <dcterms:modified xsi:type="dcterms:W3CDTF">2015-05-31T19:01:21Z</dcterms:modified>
</cp:coreProperties>
</file>