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4"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97" r:id="rId29"/>
    <p:sldId id="299" r:id="rId30"/>
    <p:sldId id="298" r:id="rId31"/>
    <p:sldId id="300" r:id="rId32"/>
    <p:sldId id="296" r:id="rId33"/>
    <p:sldId id="283" r:id="rId34"/>
    <p:sldId id="284" r:id="rId35"/>
    <p:sldId id="285" r:id="rId36"/>
    <p:sldId id="286" r:id="rId37"/>
    <p:sldId id="287" r:id="rId38"/>
    <p:sldId id="288" r:id="rId39"/>
    <p:sldId id="289" r:id="rId40"/>
    <p:sldId id="290" r:id="rId41"/>
    <p:sldId id="291" r:id="rId42"/>
    <p:sldId id="349" r:id="rId43"/>
    <p:sldId id="292" r:id="rId44"/>
    <p:sldId id="293" r:id="rId45"/>
    <p:sldId id="294" r:id="rId46"/>
    <p:sldId id="295"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3" r:id="rId78"/>
    <p:sldId id="331" r:id="rId79"/>
    <p:sldId id="332" r:id="rId80"/>
    <p:sldId id="334" r:id="rId81"/>
    <p:sldId id="335" r:id="rId82"/>
    <p:sldId id="336" r:id="rId83"/>
    <p:sldId id="337" r:id="rId84"/>
    <p:sldId id="338" r:id="rId85"/>
    <p:sldId id="339" r:id="rId86"/>
    <p:sldId id="340" r:id="rId87"/>
    <p:sldId id="341" r:id="rId88"/>
    <p:sldId id="342" r:id="rId89"/>
    <p:sldId id="343" r:id="rId90"/>
    <p:sldId id="348" r:id="rId91"/>
    <p:sldId id="344" r:id="rId92"/>
    <p:sldId id="345" r:id="rId93"/>
    <p:sldId id="346" r:id="rId94"/>
    <p:sldId id="347" r:id="rId9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55990D07-168F-4190-86FC-460C9328F6E2}" type="datetimeFigureOut">
              <a:rPr lang="fr-BE" smtClean="0"/>
              <a:t>2/12/2014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7586670-8CE8-46E9-9574-C128346B348E}" type="slidenum">
              <a:rPr lang="fr-BE" smtClean="0"/>
              <a:t>‹N°›</a:t>
            </a:fld>
            <a:endParaRPr lang="fr-BE"/>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5990D07-168F-4190-86FC-460C9328F6E2}" type="datetimeFigureOut">
              <a:rPr lang="fr-BE" smtClean="0"/>
              <a:t>2/12/2014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55990D07-168F-4190-86FC-460C9328F6E2}" type="datetimeFigureOut">
              <a:rPr lang="fr-BE" smtClean="0"/>
              <a:t>2/12/2014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4" name="Date Placeholder 3"/>
          <p:cNvSpPr>
            <a:spLocks noGrp="1"/>
          </p:cNvSpPr>
          <p:nvPr>
            <p:ph type="dt" sz="half" idx="10"/>
          </p:nvPr>
        </p:nvSpPr>
        <p:spPr/>
        <p:txBody>
          <a:bodyPr/>
          <a:lstStyle/>
          <a:p>
            <a:fld id="{55990D07-168F-4190-86FC-460C9328F6E2}" type="datetimeFigureOut">
              <a:rPr lang="fr-BE" smtClean="0"/>
              <a:t>2/12/2014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7586670-8CE8-46E9-9574-C128346B348E}" type="slidenum">
              <a:rPr lang="fr-BE" smtClean="0"/>
              <a:t>‹N°›</a:t>
            </a:fld>
            <a:endParaRPr lang="fr-BE"/>
          </a:p>
        </p:txBody>
      </p:sp>
      <p:sp>
        <p:nvSpPr>
          <p:cNvPr id="8" name="Content Placeholder 7"/>
          <p:cNvSpPr>
            <a:spLocks noGrp="1"/>
          </p:cNvSpPr>
          <p:nvPr>
            <p:ph sz="quarter" idx="13"/>
          </p:nvPr>
        </p:nvSpPr>
        <p:spPr>
          <a:xfrm>
            <a:off x="609600" y="1600200"/>
            <a:ext cx="79248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5990D07-168F-4190-86FC-460C9328F6E2}" type="datetimeFigureOut">
              <a:rPr lang="fr-BE" smtClean="0"/>
              <a:t>2/12/2014</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55990D07-168F-4190-86FC-460C9328F6E2}" type="datetimeFigureOut">
              <a:rPr lang="fr-BE" smtClean="0"/>
              <a:t>2/12/2014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55990D07-168F-4190-86FC-460C9328F6E2}" type="datetimeFigureOut">
              <a:rPr lang="fr-BE" smtClean="0"/>
              <a:t>2/12/2014</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55990D07-168F-4190-86FC-460C9328F6E2}" type="datetimeFigureOut">
              <a:rPr lang="fr-BE" smtClean="0"/>
              <a:t>2/12/2014</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990D07-168F-4190-86FC-460C9328F6E2}" type="datetimeFigureOut">
              <a:rPr lang="fr-BE" smtClean="0"/>
              <a:t>2/12/2014</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5990D07-168F-4190-86FC-460C9328F6E2}" type="datetimeFigureOut">
              <a:rPr lang="fr-BE" smtClean="0"/>
              <a:t>2/12/2014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5990D07-168F-4190-86FC-460C9328F6E2}" type="datetimeFigureOut">
              <a:rPr lang="fr-BE" smtClean="0"/>
              <a:t>2/12/2014</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C7586670-8CE8-46E9-9574-C128346B348E}"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55990D07-168F-4190-86FC-460C9328F6E2}" type="datetimeFigureOut">
              <a:rPr lang="fr-BE" smtClean="0"/>
              <a:t>2/12/2014</a:t>
            </a:fld>
            <a:endParaRPr lang="fr-BE"/>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fr-BE"/>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C7586670-8CE8-46E9-9574-C128346B348E}" type="slidenum">
              <a:rPr lang="fr-BE" smtClean="0"/>
              <a:t>‹N°›</a:t>
            </a:fld>
            <a:endParaRPr lang="fr-BE"/>
          </a:p>
        </p:txBody>
      </p:sp>
    </p:spTree>
  </p:cSld>
  <p:clrMap bg1="dk1" tx1="lt1" bg2="dk2" tx2="lt2" accent1="accent1" accent2="accent2" accent3="accent3" accent4="accent4" accent5="accent5" accent6="accent6" hlink="hlink" folHlink="folHlink"/>
  <p:sldLayoutIdLst>
    <p:sldLayoutId id="2147484285" r:id="rId1"/>
    <p:sldLayoutId id="2147484286" r:id="rId2"/>
    <p:sldLayoutId id="2147484287" r:id="rId3"/>
    <p:sldLayoutId id="2147484288" r:id="rId4"/>
    <p:sldLayoutId id="2147484289" r:id="rId5"/>
    <p:sldLayoutId id="2147484290" r:id="rId6"/>
    <p:sldLayoutId id="2147484291" r:id="rId7"/>
    <p:sldLayoutId id="2147484292" r:id="rId8"/>
    <p:sldLayoutId id="2147484293" r:id="rId9"/>
    <p:sldLayoutId id="2147484294" r:id="rId10"/>
    <p:sldLayoutId id="2147484295"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BE" dirty="0"/>
          </a:p>
        </p:txBody>
      </p:sp>
      <p:sp>
        <p:nvSpPr>
          <p:cNvPr id="2" name="Titre 1"/>
          <p:cNvSpPr>
            <a:spLocks noGrp="1"/>
          </p:cNvSpPr>
          <p:nvPr>
            <p:ph type="ctrTitle"/>
          </p:nvPr>
        </p:nvSpPr>
        <p:spPr/>
        <p:txBody>
          <a:bodyPr>
            <a:normAutofit fontScale="90000"/>
          </a:bodyPr>
          <a:lstStyle/>
          <a:p>
            <a:r>
              <a:rPr lang="fr-BE" sz="5400" dirty="0" smtClean="0"/>
              <a:t>L’éducation scolaire à l’ère du Web 2.0</a:t>
            </a:r>
            <a:endParaRPr lang="fr-BE" sz="5400" dirty="0"/>
          </a:p>
        </p:txBody>
      </p:sp>
    </p:spTree>
    <p:extLst>
      <p:ext uri="{BB962C8B-B14F-4D97-AF65-F5344CB8AC3E}">
        <p14:creationId xmlns:p14="http://schemas.microsoft.com/office/powerpoint/2010/main" val="1967207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REVOLUTION</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24617832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REVOLUTION</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6000" dirty="0" smtClean="0"/>
              <a:t>WEB 2.0</a:t>
            </a:r>
            <a:endParaRPr lang="fr-BE" sz="6000" dirty="0"/>
          </a:p>
        </p:txBody>
      </p:sp>
    </p:spTree>
    <p:extLst>
      <p:ext uri="{BB962C8B-B14F-4D97-AF65-F5344CB8AC3E}">
        <p14:creationId xmlns:p14="http://schemas.microsoft.com/office/powerpoint/2010/main" val="42614475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REVOLUTION</a:t>
            </a:r>
            <a:endParaRPr lang="fr-BE" dirty="0"/>
          </a:p>
        </p:txBody>
      </p:sp>
      <p:sp>
        <p:nvSpPr>
          <p:cNvPr id="3" name="Espace réservé du contenu 2"/>
          <p:cNvSpPr>
            <a:spLocks noGrp="1"/>
          </p:cNvSpPr>
          <p:nvPr>
            <p:ph sz="quarter" idx="13"/>
          </p:nvPr>
        </p:nvSpPr>
        <p:spPr>
          <a:xfrm>
            <a:off x="609600" y="1600200"/>
            <a:ext cx="7924800" cy="4925144"/>
          </a:xfrm>
        </p:spPr>
        <p:txBody>
          <a:bodyPr>
            <a:normAutofit/>
          </a:bodyPr>
          <a:lstStyle/>
          <a:p>
            <a:pPr marL="0" indent="0">
              <a:buNone/>
            </a:pPr>
            <a:r>
              <a:rPr lang="fr-BE" sz="6000" dirty="0" smtClean="0"/>
              <a:t>WEB 2.0</a:t>
            </a:r>
          </a:p>
          <a:p>
            <a:pPr marL="0" indent="0">
              <a:buNone/>
            </a:pPr>
            <a:r>
              <a:rPr lang="fr-BE" sz="4000" dirty="0"/>
              <a:t>	</a:t>
            </a:r>
            <a:r>
              <a:rPr lang="fr-BE" sz="4000" dirty="0" smtClean="0"/>
              <a:t>Internet</a:t>
            </a:r>
          </a:p>
          <a:p>
            <a:pPr marL="0" indent="0">
              <a:buNone/>
            </a:pPr>
            <a:r>
              <a:rPr lang="fr-BE" sz="3200" dirty="0"/>
              <a:t>	</a:t>
            </a:r>
            <a:r>
              <a:rPr lang="fr-BE" sz="3200" dirty="0" smtClean="0"/>
              <a:t>	Télévision</a:t>
            </a:r>
          </a:p>
          <a:p>
            <a:pPr marL="0" indent="0">
              <a:buNone/>
            </a:pPr>
            <a:r>
              <a:rPr lang="fr-BE" sz="3200" dirty="0"/>
              <a:t>	</a:t>
            </a:r>
            <a:r>
              <a:rPr lang="fr-BE" sz="3200" dirty="0" smtClean="0"/>
              <a:t>		</a:t>
            </a:r>
            <a:r>
              <a:rPr lang="fr-BE" sz="2400" dirty="0" smtClean="0"/>
              <a:t>Radio</a:t>
            </a:r>
          </a:p>
          <a:p>
            <a:pPr marL="0" indent="0">
              <a:buNone/>
            </a:pPr>
            <a:r>
              <a:rPr lang="fr-BE" sz="2400" dirty="0"/>
              <a:t>	</a:t>
            </a:r>
            <a:r>
              <a:rPr lang="fr-BE" sz="2400" dirty="0" smtClean="0"/>
              <a:t>			</a:t>
            </a:r>
            <a:r>
              <a:rPr lang="fr-BE" sz="1800" dirty="0" smtClean="0"/>
              <a:t>Presse de masse</a:t>
            </a:r>
          </a:p>
          <a:p>
            <a:pPr marL="0" indent="0">
              <a:buNone/>
            </a:pPr>
            <a:r>
              <a:rPr lang="fr-BE" sz="1800" dirty="0"/>
              <a:t>	</a:t>
            </a:r>
            <a:r>
              <a:rPr lang="fr-BE" sz="1800" dirty="0" smtClean="0"/>
              <a:t>				</a:t>
            </a:r>
            <a:r>
              <a:rPr lang="fr-BE" sz="1400" dirty="0" smtClean="0"/>
              <a:t>Imprimerie</a:t>
            </a:r>
          </a:p>
          <a:p>
            <a:pPr marL="0" indent="0">
              <a:buNone/>
            </a:pPr>
            <a:r>
              <a:rPr lang="fr-BE" sz="1400" dirty="0"/>
              <a:t>	</a:t>
            </a:r>
            <a:r>
              <a:rPr lang="fr-BE" sz="1400" dirty="0" smtClean="0"/>
              <a:t>					Ecriture</a:t>
            </a:r>
            <a:endParaRPr lang="fr-BE" sz="1400" dirty="0"/>
          </a:p>
        </p:txBody>
      </p:sp>
    </p:spTree>
    <p:extLst>
      <p:ext uri="{BB962C8B-B14F-4D97-AF65-F5344CB8AC3E}">
        <p14:creationId xmlns:p14="http://schemas.microsoft.com/office/powerpoint/2010/main" val="7531466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REVOLUTION</a:t>
            </a:r>
            <a:endParaRPr lang="fr-BE" dirty="0"/>
          </a:p>
        </p:txBody>
      </p:sp>
      <p:sp>
        <p:nvSpPr>
          <p:cNvPr id="3" name="Espace réservé du contenu 2"/>
          <p:cNvSpPr>
            <a:spLocks noGrp="1"/>
          </p:cNvSpPr>
          <p:nvPr>
            <p:ph sz="quarter" idx="13"/>
          </p:nvPr>
        </p:nvSpPr>
        <p:spPr>
          <a:xfrm>
            <a:off x="609600" y="1600200"/>
            <a:ext cx="7924800" cy="4925144"/>
          </a:xfrm>
        </p:spPr>
        <p:txBody>
          <a:bodyPr>
            <a:normAutofit/>
          </a:bodyPr>
          <a:lstStyle/>
          <a:p>
            <a:pPr marL="0" indent="0">
              <a:buNone/>
            </a:pPr>
            <a:r>
              <a:rPr lang="fr-BE" sz="6000" dirty="0" smtClean="0"/>
              <a:t>WEB 2.0					- 10</a:t>
            </a:r>
          </a:p>
          <a:p>
            <a:pPr marL="0" indent="0">
              <a:buNone/>
            </a:pPr>
            <a:r>
              <a:rPr lang="fr-BE" sz="4000" dirty="0"/>
              <a:t>	</a:t>
            </a:r>
            <a:r>
              <a:rPr lang="fr-BE" sz="4000" dirty="0" smtClean="0"/>
              <a:t>Internet					- 25</a:t>
            </a:r>
          </a:p>
          <a:p>
            <a:pPr marL="0" indent="0">
              <a:buNone/>
            </a:pPr>
            <a:r>
              <a:rPr lang="fr-BE" sz="3200" dirty="0"/>
              <a:t>	</a:t>
            </a:r>
            <a:r>
              <a:rPr lang="fr-BE" sz="3200" dirty="0" smtClean="0"/>
              <a:t>	Télévision				- 65</a:t>
            </a:r>
          </a:p>
          <a:p>
            <a:pPr marL="0" indent="0">
              <a:buNone/>
            </a:pPr>
            <a:r>
              <a:rPr lang="fr-BE" sz="3200" dirty="0"/>
              <a:t>	</a:t>
            </a:r>
            <a:r>
              <a:rPr lang="fr-BE" sz="3200" dirty="0" smtClean="0"/>
              <a:t>		</a:t>
            </a:r>
            <a:r>
              <a:rPr lang="fr-BE" sz="2400" dirty="0" smtClean="0"/>
              <a:t>Radio				- 100</a:t>
            </a:r>
          </a:p>
          <a:p>
            <a:pPr marL="0" indent="0">
              <a:buNone/>
            </a:pPr>
            <a:r>
              <a:rPr lang="fr-BE" sz="2400" dirty="0"/>
              <a:t>	</a:t>
            </a:r>
            <a:r>
              <a:rPr lang="fr-BE" sz="2400" dirty="0" smtClean="0"/>
              <a:t>			</a:t>
            </a:r>
            <a:r>
              <a:rPr lang="fr-BE" sz="1800" dirty="0" smtClean="0"/>
              <a:t>Presse de masse		- 165</a:t>
            </a:r>
          </a:p>
          <a:p>
            <a:pPr marL="0" indent="0">
              <a:buNone/>
            </a:pPr>
            <a:r>
              <a:rPr lang="fr-BE" sz="1800" dirty="0"/>
              <a:t>	</a:t>
            </a:r>
            <a:r>
              <a:rPr lang="fr-BE" sz="1800" dirty="0" smtClean="0"/>
              <a:t>				</a:t>
            </a:r>
            <a:r>
              <a:rPr lang="fr-BE" sz="1400" dirty="0" smtClean="0"/>
              <a:t>Imprimerie		 - 560</a:t>
            </a:r>
          </a:p>
          <a:p>
            <a:pPr marL="0" indent="0">
              <a:buNone/>
            </a:pPr>
            <a:r>
              <a:rPr lang="fr-BE" sz="1400" dirty="0" smtClean="0"/>
              <a:t>						Ecriture	- 5.300</a:t>
            </a:r>
            <a:endParaRPr lang="fr-BE" sz="1400" dirty="0"/>
          </a:p>
        </p:txBody>
      </p:sp>
    </p:spTree>
    <p:extLst>
      <p:ext uri="{BB962C8B-B14F-4D97-AF65-F5344CB8AC3E}">
        <p14:creationId xmlns:p14="http://schemas.microsoft.com/office/powerpoint/2010/main" val="6382584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C’est quoi, le WEB 2.0 ?</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3867677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C’est quoi, le WEB 2.0 ?</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000" dirty="0"/>
              <a:t>« Ecrire, commenter, copier-coller, mixer, publier, partager ou échanger des photos, vidéos, liens et tag, sur des sites de présentation de soi et de ses univers relationnels, développer des expérimentations cartographiques ou de </a:t>
            </a:r>
            <a:r>
              <a:rPr lang="fr-BE" sz="2000" dirty="0" err="1"/>
              <a:t>moblogging</a:t>
            </a:r>
            <a:r>
              <a:rPr lang="fr-BE" sz="2000" dirty="0"/>
              <a:t> articulant le web et le mobile dans un "espace augmenté", la dimension massive de l'usage des technologies sociales est frappante. Ces dispositifs et agencements </a:t>
            </a:r>
            <a:r>
              <a:rPr lang="fr-BE" sz="2000" dirty="0" err="1"/>
              <a:t>machiniques</a:t>
            </a:r>
            <a:r>
              <a:rPr lang="fr-BE" sz="2000" dirty="0"/>
              <a:t>, ces pratiques et expérimentations forment désormais un continuum </a:t>
            </a:r>
            <a:r>
              <a:rPr lang="fr-BE" sz="2000" dirty="0" err="1"/>
              <a:t>socio-technique</a:t>
            </a:r>
            <a:r>
              <a:rPr lang="fr-BE" sz="2000" dirty="0"/>
              <a:t> appréhendé actuellement sous le terme discutable et discutée du web 2.0, désignant le deuxième âge d'internet et du Web et son tournant </a:t>
            </a:r>
            <a:r>
              <a:rPr lang="fr-BE" sz="2000" dirty="0" err="1"/>
              <a:t>expressiviste</a:t>
            </a:r>
            <a:r>
              <a:rPr lang="fr-BE" sz="2000" dirty="0"/>
              <a:t> </a:t>
            </a:r>
            <a:r>
              <a:rPr lang="fr-BE" sz="2000" dirty="0" smtClean="0"/>
              <a:t>»</a:t>
            </a:r>
          </a:p>
          <a:p>
            <a:pPr marL="0" indent="0">
              <a:buNone/>
            </a:pPr>
            <a:r>
              <a:rPr lang="fr-BE" sz="2000" dirty="0" smtClean="0"/>
              <a:t>(</a:t>
            </a:r>
            <a:r>
              <a:rPr lang="fr-BE" sz="2000" dirty="0"/>
              <a:t>Laurence Allard, Revue </a:t>
            </a:r>
            <a:r>
              <a:rPr lang="fr-BE" sz="2000" i="1" dirty="0" err="1"/>
              <a:t>MediaMorphoses</a:t>
            </a:r>
            <a:r>
              <a:rPr lang="fr-BE" sz="2000" dirty="0"/>
              <a:t> </a:t>
            </a:r>
            <a:r>
              <a:rPr lang="fr-BE" sz="2000" dirty="0" smtClean="0"/>
              <a:t>, n</a:t>
            </a:r>
            <a:r>
              <a:rPr lang="fr-BE" sz="2000" dirty="0"/>
              <a:t>° 21, septembre 2007, Armand Colin/INA).</a:t>
            </a:r>
            <a:endParaRPr lang="fr-BE" sz="2000" dirty="0"/>
          </a:p>
        </p:txBody>
      </p:sp>
    </p:spTree>
    <p:extLst>
      <p:ext uri="{BB962C8B-B14F-4D97-AF65-F5344CB8AC3E}">
        <p14:creationId xmlns:p14="http://schemas.microsoft.com/office/powerpoint/2010/main" val="32879415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C’est quoi, le WEB 2.0 ?</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000" dirty="0" smtClean="0"/>
              <a:t>Plateformes de données partagées</a:t>
            </a:r>
          </a:p>
          <a:p>
            <a:pPr marL="0" indent="0">
              <a:buNone/>
            </a:pPr>
            <a:r>
              <a:rPr lang="fr-BE" sz="2000" dirty="0" smtClean="0"/>
              <a:t>Réseaux sociaux</a:t>
            </a:r>
          </a:p>
          <a:p>
            <a:pPr marL="0" indent="0">
              <a:buNone/>
            </a:pPr>
            <a:r>
              <a:rPr lang="fr-BE" sz="2000" dirty="0" smtClean="0"/>
              <a:t>Blogs</a:t>
            </a:r>
          </a:p>
          <a:p>
            <a:pPr marL="0" indent="0">
              <a:buNone/>
            </a:pPr>
            <a:r>
              <a:rPr lang="fr-BE" sz="2000" dirty="0" smtClean="0"/>
              <a:t>Sites de partage		YouTube</a:t>
            </a:r>
          </a:p>
          <a:p>
            <a:pPr marL="0" indent="0">
              <a:buNone/>
            </a:pPr>
            <a:r>
              <a:rPr lang="fr-BE" sz="2000" dirty="0" smtClean="0"/>
              <a:t>Sites de socialisation	Facebook</a:t>
            </a:r>
          </a:p>
          <a:p>
            <a:pPr marL="0" indent="0">
              <a:buNone/>
            </a:pPr>
            <a:r>
              <a:rPr lang="fr-BE" sz="2000" dirty="0" smtClean="0"/>
              <a:t>Achats et ventes en ligne	</a:t>
            </a:r>
            <a:r>
              <a:rPr lang="fr-BE" sz="2000" dirty="0" err="1" smtClean="0"/>
              <a:t>E-Bay</a:t>
            </a:r>
            <a:endParaRPr lang="fr-BE" sz="2000" dirty="0" smtClean="0"/>
          </a:p>
        </p:txBody>
      </p:sp>
    </p:spTree>
    <p:extLst>
      <p:ext uri="{BB962C8B-B14F-4D97-AF65-F5344CB8AC3E}">
        <p14:creationId xmlns:p14="http://schemas.microsoft.com/office/powerpoint/2010/main" val="16639322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C’est quoi, le WEB 2.0 ?</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3200" dirty="0" smtClean="0"/>
              <a:t>USAGER = DEVELOPPEUR ET PRODUCTEUR D’INFORMATIONS</a:t>
            </a:r>
          </a:p>
          <a:p>
            <a:pPr marL="0" indent="0">
              <a:buNone/>
            </a:pPr>
            <a:r>
              <a:rPr lang="fr-BE" sz="3200" dirty="0" smtClean="0"/>
              <a:t>USAGER CONNECTE EN PERMANENCE</a:t>
            </a:r>
          </a:p>
          <a:p>
            <a:pPr marL="400050" lvl="1" indent="0">
              <a:buNone/>
            </a:pPr>
            <a:r>
              <a:rPr lang="fr-BE" sz="3200" dirty="0" smtClean="0"/>
              <a:t>3 G</a:t>
            </a:r>
          </a:p>
          <a:p>
            <a:pPr marL="400050" lvl="1" indent="0">
              <a:buNone/>
            </a:pPr>
            <a:r>
              <a:rPr lang="fr-BE" sz="3200" dirty="0" smtClean="0"/>
              <a:t>4 G</a:t>
            </a:r>
          </a:p>
        </p:txBody>
      </p:sp>
    </p:spTree>
    <p:extLst>
      <p:ext uri="{BB962C8B-B14F-4D97-AF65-F5344CB8AC3E}">
        <p14:creationId xmlns:p14="http://schemas.microsoft.com/office/powerpoint/2010/main" val="5371762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culture </a:t>
            </a:r>
            <a:r>
              <a:rPr lang="fr-BE" dirty="0" err="1" smtClean="0"/>
              <a:t>generale</a:t>
            </a:r>
            <a:r>
              <a:rPr lang="fr-BE" dirty="0" smtClean="0"/>
              <a:t> : les </a:t>
            </a:r>
            <a:r>
              <a:rPr lang="fr-BE" dirty="0" err="1" smtClean="0"/>
              <a:t>humanites</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42091576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culture </a:t>
            </a:r>
            <a:r>
              <a:rPr lang="fr-BE" dirty="0" err="1" smtClean="0"/>
              <a:t>generale</a:t>
            </a:r>
            <a:r>
              <a:rPr lang="fr-BE" dirty="0" smtClean="0"/>
              <a:t> : les </a:t>
            </a:r>
            <a:r>
              <a:rPr lang="fr-BE" dirty="0" err="1" smtClean="0"/>
              <a:t>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Humanités générales, humanités anciennes, humanités modernes</a:t>
            </a:r>
            <a:endParaRPr lang="fr-BE" sz="2400" dirty="0"/>
          </a:p>
        </p:txBody>
      </p:sp>
    </p:spTree>
    <p:extLst>
      <p:ext uri="{BB962C8B-B14F-4D97-AF65-F5344CB8AC3E}">
        <p14:creationId xmlns:p14="http://schemas.microsoft.com/office/powerpoint/2010/main" val="14802152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normAutofit/>
          </a:bodyPr>
          <a:lstStyle/>
          <a:p>
            <a:r>
              <a:rPr lang="fr-BE" sz="2400" b="1" dirty="0" smtClean="0"/>
              <a:t>Jean-François GUILLAUME</a:t>
            </a:r>
          </a:p>
          <a:p>
            <a:r>
              <a:rPr lang="fr-BE" sz="2400" dirty="0" smtClean="0"/>
              <a:t>Université de Liège</a:t>
            </a:r>
            <a:endParaRPr lang="fr-BE" sz="2400" dirty="0"/>
          </a:p>
        </p:txBody>
      </p:sp>
      <p:sp>
        <p:nvSpPr>
          <p:cNvPr id="2" name="Titre 1"/>
          <p:cNvSpPr>
            <a:spLocks noGrp="1"/>
          </p:cNvSpPr>
          <p:nvPr>
            <p:ph type="ctrTitle"/>
          </p:nvPr>
        </p:nvSpPr>
        <p:spPr/>
        <p:txBody>
          <a:bodyPr>
            <a:normAutofit fontScale="90000"/>
          </a:bodyPr>
          <a:lstStyle/>
          <a:p>
            <a:r>
              <a:rPr lang="fr-BE" sz="5400" dirty="0" smtClean="0"/>
              <a:t>L’éducation scolaire à l’ère du Web 2.0</a:t>
            </a:r>
            <a:endParaRPr lang="fr-BE" sz="5400" dirty="0"/>
          </a:p>
        </p:txBody>
      </p:sp>
    </p:spTree>
    <p:extLst>
      <p:ext uri="{BB962C8B-B14F-4D97-AF65-F5344CB8AC3E}">
        <p14:creationId xmlns:p14="http://schemas.microsoft.com/office/powerpoint/2010/main" val="1066838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culture </a:t>
            </a:r>
            <a:r>
              <a:rPr lang="fr-BE" dirty="0" err="1" smtClean="0"/>
              <a:t>generale</a:t>
            </a:r>
            <a:r>
              <a:rPr lang="fr-BE" dirty="0" smtClean="0"/>
              <a:t> : les </a:t>
            </a:r>
            <a:r>
              <a:rPr lang="fr-BE" dirty="0" err="1" smtClean="0"/>
              <a:t>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Humanités générales, humanités anciennes, humanités modernes</a:t>
            </a:r>
          </a:p>
          <a:p>
            <a:r>
              <a:rPr lang="fr-BE" sz="2400" dirty="0" smtClean="0"/>
              <a:t>Bref détour historique</a:t>
            </a:r>
            <a:endParaRPr lang="fr-BE" sz="2400" dirty="0"/>
          </a:p>
        </p:txBody>
      </p:sp>
    </p:spTree>
    <p:extLst>
      <p:ext uri="{BB962C8B-B14F-4D97-AF65-F5344CB8AC3E}">
        <p14:creationId xmlns:p14="http://schemas.microsoft.com/office/powerpoint/2010/main" val="9215319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culture </a:t>
            </a:r>
            <a:r>
              <a:rPr lang="fr-BE" dirty="0" err="1" smtClean="0"/>
              <a:t>generale</a:t>
            </a:r>
            <a:r>
              <a:rPr lang="fr-BE" dirty="0" smtClean="0"/>
              <a:t> : les </a:t>
            </a:r>
            <a:r>
              <a:rPr lang="fr-BE" dirty="0" err="1" smtClean="0"/>
              <a:t>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Humanités générales, humanités anciennes, humanités modernes</a:t>
            </a:r>
          </a:p>
          <a:p>
            <a:r>
              <a:rPr lang="fr-BE" sz="2400" dirty="0" smtClean="0"/>
              <a:t>Bref détour historique</a:t>
            </a:r>
          </a:p>
          <a:p>
            <a:r>
              <a:rPr lang="fr-BE" sz="2400" dirty="0" smtClean="0"/>
              <a:t>Une hypothèse :</a:t>
            </a:r>
            <a:endParaRPr lang="fr-BE" sz="2400" dirty="0"/>
          </a:p>
        </p:txBody>
      </p:sp>
    </p:spTree>
    <p:extLst>
      <p:ext uri="{BB962C8B-B14F-4D97-AF65-F5344CB8AC3E}">
        <p14:creationId xmlns:p14="http://schemas.microsoft.com/office/powerpoint/2010/main" val="33397181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culture </a:t>
            </a:r>
            <a:r>
              <a:rPr lang="fr-BE" dirty="0" err="1" smtClean="0"/>
              <a:t>generale</a:t>
            </a:r>
            <a:r>
              <a:rPr lang="fr-BE" dirty="0" smtClean="0"/>
              <a:t> : les </a:t>
            </a:r>
            <a:r>
              <a:rPr lang="fr-BE" dirty="0" err="1" smtClean="0"/>
              <a:t>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Humanités générales, humanités anciennes, humanités modernes</a:t>
            </a:r>
          </a:p>
          <a:p>
            <a:r>
              <a:rPr lang="fr-BE" sz="2400" dirty="0" smtClean="0"/>
              <a:t>Bref détour historique</a:t>
            </a:r>
          </a:p>
          <a:p>
            <a:r>
              <a:rPr lang="fr-BE" sz="2400" dirty="0" smtClean="0"/>
              <a:t>Une hypothèse :</a:t>
            </a:r>
          </a:p>
          <a:p>
            <a:pPr marL="400050" lvl="1" indent="0">
              <a:buNone/>
            </a:pPr>
            <a:r>
              <a:rPr lang="fr-BE" sz="2400" b="1" dirty="0" smtClean="0">
                <a:solidFill>
                  <a:srgbClr val="C00000"/>
                </a:solidFill>
              </a:rPr>
              <a:t>On ne peut pas comprendre l’émergence et l’affirmation d’un modèle éducatif sans l’intégrer au mode d’exercice du pouvoir « public » dans un contexte donné.</a:t>
            </a:r>
          </a:p>
          <a:p>
            <a:pPr marL="400050" lvl="1" indent="0">
              <a:buNone/>
            </a:pPr>
            <a:r>
              <a:rPr lang="fr-BE" sz="2400" b="1" dirty="0" smtClean="0">
                <a:solidFill>
                  <a:srgbClr val="C00000"/>
                </a:solidFill>
              </a:rPr>
              <a:t>Le privilège donné à la forme scolaire d’éducation est intimement lié à l’émergence des Etats-nations.</a:t>
            </a:r>
            <a:endParaRPr lang="fr-BE" sz="2400" b="1" dirty="0">
              <a:solidFill>
                <a:srgbClr val="C00000"/>
              </a:solidFill>
            </a:endParaRPr>
          </a:p>
        </p:txBody>
      </p:sp>
    </p:spTree>
    <p:extLst>
      <p:ext uri="{BB962C8B-B14F-4D97-AF65-F5344CB8AC3E}">
        <p14:creationId xmlns:p14="http://schemas.microsoft.com/office/powerpoint/2010/main" val="30777783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MODELE DES HUMANITES</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2056272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MODELE DES 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Collège Jésuites 15</a:t>
            </a:r>
            <a:r>
              <a:rPr lang="fr-BE" sz="2400" baseline="30000" dirty="0" smtClean="0"/>
              <a:t>e</a:t>
            </a:r>
            <a:r>
              <a:rPr lang="fr-BE" sz="2400" dirty="0" smtClean="0"/>
              <a:t> siècle</a:t>
            </a:r>
          </a:p>
          <a:p>
            <a:r>
              <a:rPr lang="fr-BE" sz="2400" dirty="0" smtClean="0"/>
              <a:t>Ratio </a:t>
            </a:r>
            <a:r>
              <a:rPr lang="fr-BE" sz="2400" dirty="0" err="1" smtClean="0"/>
              <a:t>Studiorum</a:t>
            </a:r>
            <a:r>
              <a:rPr lang="fr-BE" sz="2400" dirty="0" smtClean="0"/>
              <a:t> </a:t>
            </a:r>
            <a:r>
              <a:rPr lang="fr-BE" sz="2400" dirty="0" smtClean="0">
                <a:sym typeface="Wingdings" panose="05000000000000000000" pitchFamily="2" charset="2"/>
              </a:rPr>
              <a:t> planification des apprentissages</a:t>
            </a:r>
          </a:p>
          <a:p>
            <a:r>
              <a:rPr lang="fr-BE" sz="2400" dirty="0" smtClean="0">
                <a:sym typeface="Wingdings" panose="05000000000000000000" pitchFamily="2" charset="2"/>
              </a:rPr>
              <a:t>Idéal culturel humaniste hérité d’Erasme : former l’homme civil</a:t>
            </a:r>
          </a:p>
          <a:p>
            <a:r>
              <a:rPr lang="fr-BE" sz="2400" dirty="0" smtClean="0">
                <a:sym typeface="Wingdings" panose="05000000000000000000" pitchFamily="2" charset="2"/>
              </a:rPr>
              <a:t>Avènement de l’imprimerie  révolution intellectuelle</a:t>
            </a:r>
          </a:p>
          <a:p>
            <a:r>
              <a:rPr lang="fr-BE" sz="2400" dirty="0" smtClean="0">
                <a:sym typeface="Wingdings" panose="05000000000000000000" pitchFamily="2" charset="2"/>
              </a:rPr>
              <a:t>Lecture silencieuse</a:t>
            </a:r>
          </a:p>
          <a:p>
            <a:pPr marL="457200" lvl="1" indent="0">
              <a:buNone/>
            </a:pPr>
            <a:r>
              <a:rPr lang="fr-BE" sz="2400" dirty="0" smtClean="0">
                <a:latin typeface="Times New Roman" panose="02020603050405020304" pitchFamily="18" charset="0"/>
                <a:cs typeface="Times New Roman" panose="02020603050405020304" pitchFamily="18" charset="0"/>
                <a:sym typeface="Wingdings" panose="05000000000000000000" pitchFamily="2" charset="2"/>
              </a:rPr>
              <a:t>Grâce à la  lecture mentale, chacun est ainsi conduit à penser pour soi, à prendre conscience de soi-même et à exprimer son originalité (</a:t>
            </a:r>
            <a:r>
              <a:rPr lang="fr-BE" sz="2400" dirty="0" err="1" smtClean="0">
                <a:latin typeface="Times New Roman" panose="02020603050405020304" pitchFamily="18" charset="0"/>
                <a:cs typeface="Times New Roman" panose="02020603050405020304" pitchFamily="18" charset="0"/>
                <a:sym typeface="Wingdings" panose="05000000000000000000" pitchFamily="2" charset="2"/>
              </a:rPr>
              <a:t>Grootaers</a:t>
            </a:r>
            <a:r>
              <a:rPr lang="fr-BE" sz="2400" dirty="0" smtClean="0">
                <a:latin typeface="Times New Roman" panose="02020603050405020304" pitchFamily="18" charset="0"/>
                <a:cs typeface="Times New Roman" panose="02020603050405020304" pitchFamily="18" charset="0"/>
                <a:sym typeface="Wingdings" panose="05000000000000000000" pitchFamily="2" charset="2"/>
              </a:rPr>
              <a:t>, 1998:257)</a:t>
            </a:r>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632394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MODELE DES HUMANITES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Primat de la raison + maîtrise de la langue écrite (latin)</a:t>
            </a:r>
          </a:p>
          <a:p>
            <a:pPr marL="400050" lvl="2" indent="0">
              <a:buNone/>
            </a:pPr>
            <a:r>
              <a:rPr lang="fr-BE" sz="2400" dirty="0" smtClean="0">
                <a:latin typeface="Times New Roman" panose="02020603050405020304" pitchFamily="18" charset="0"/>
                <a:cs typeface="Times New Roman" panose="02020603050405020304" pitchFamily="18" charset="0"/>
                <a:sym typeface="Wingdings" panose="05000000000000000000" pitchFamily="2" charset="2"/>
              </a:rPr>
              <a:t>La raison de l’individu, c’est-à-dire sa pensée traduite dans le langage, lui donne à la fois un libre arbitre et un pouvoir créateur </a:t>
            </a:r>
            <a:r>
              <a:rPr lang="fr-BE" sz="2400" dirty="0">
                <a:latin typeface="Times New Roman" panose="02020603050405020304" pitchFamily="18" charset="0"/>
                <a:cs typeface="Times New Roman" panose="02020603050405020304" pitchFamily="18" charset="0"/>
                <a:sym typeface="Wingdings" panose="05000000000000000000" pitchFamily="2" charset="2"/>
              </a:rPr>
              <a:t>(</a:t>
            </a:r>
            <a:r>
              <a:rPr lang="fr-BE" sz="2400" dirty="0" err="1">
                <a:latin typeface="Times New Roman" panose="02020603050405020304" pitchFamily="18" charset="0"/>
                <a:cs typeface="Times New Roman" panose="02020603050405020304" pitchFamily="18" charset="0"/>
                <a:sym typeface="Wingdings" panose="05000000000000000000" pitchFamily="2" charset="2"/>
              </a:rPr>
              <a:t>Grootaers</a:t>
            </a:r>
            <a:r>
              <a:rPr lang="fr-BE" sz="2400" dirty="0">
                <a:latin typeface="Times New Roman" panose="02020603050405020304" pitchFamily="18" charset="0"/>
                <a:cs typeface="Times New Roman" panose="02020603050405020304" pitchFamily="18" charset="0"/>
                <a:sym typeface="Wingdings" panose="05000000000000000000" pitchFamily="2" charset="2"/>
              </a:rPr>
              <a:t>, 1998:257)</a:t>
            </a:r>
            <a:endParaRPr lang="fr-BE" sz="2400" dirty="0">
              <a:latin typeface="Times New Roman" panose="02020603050405020304" pitchFamily="18" charset="0"/>
              <a:cs typeface="Times New Roman" panose="02020603050405020304" pitchFamily="18" charset="0"/>
            </a:endParaRPr>
          </a:p>
          <a:p>
            <a:r>
              <a:rPr lang="fr-BE" sz="2400" dirty="0" smtClean="0">
                <a:sym typeface="Wingdings" panose="05000000000000000000" pitchFamily="2" charset="2"/>
              </a:rPr>
              <a:t>Projet éducatif conforme à l’esprit de la Réforme protestante et de la Contre-réforme</a:t>
            </a:r>
          </a:p>
          <a:p>
            <a:r>
              <a:rPr lang="fr-BE" sz="2400" dirty="0" smtClean="0">
                <a:sym typeface="Wingdings" panose="05000000000000000000" pitchFamily="2" charset="2"/>
              </a:rPr>
              <a:t>Modalité d’exercice du pouvoir « public » ?</a:t>
            </a:r>
          </a:p>
        </p:txBody>
      </p:sp>
    </p:spTree>
    <p:extLst>
      <p:ext uri="{BB962C8B-B14F-4D97-AF65-F5344CB8AC3E}">
        <p14:creationId xmlns:p14="http://schemas.microsoft.com/office/powerpoint/2010/main" val="1393067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MODELE DES HUMANITES</a:t>
            </a:r>
            <a:endParaRPr lang="fr-BE" dirty="0"/>
          </a:p>
        </p:txBody>
      </p:sp>
      <p:pic>
        <p:nvPicPr>
          <p:cNvPr id="4" name="Espace réservé du contenu 3" descr="http://hemed.univ-lemans.fr/cours2011/fr/res/Carte-PIII-chap4_RoyaumedeFrance.jpg"/>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574036" y="1600200"/>
            <a:ext cx="3995928" cy="4114800"/>
          </a:xfrm>
          <a:prstGeom prst="rect">
            <a:avLst/>
          </a:prstGeom>
          <a:noFill/>
          <a:ln>
            <a:noFill/>
          </a:ln>
        </p:spPr>
      </p:pic>
    </p:spTree>
    <p:extLst>
      <p:ext uri="{BB962C8B-B14F-4D97-AF65-F5344CB8AC3E}">
        <p14:creationId xmlns:p14="http://schemas.microsoft.com/office/powerpoint/2010/main" val="23323741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17</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19743347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17</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smtClean="0"/>
              <a:t>Guy VINCENT, </a:t>
            </a:r>
            <a:r>
              <a:rPr lang="fr-BE" sz="2400" i="1" dirty="0" smtClean="0"/>
              <a:t>L’éducation, prisonnière de la forme scolaire</a:t>
            </a:r>
            <a:endParaRPr lang="fr-BE" sz="2400" dirty="0"/>
          </a:p>
        </p:txBody>
      </p:sp>
    </p:spTree>
    <p:extLst>
      <p:ext uri="{BB962C8B-B14F-4D97-AF65-F5344CB8AC3E}">
        <p14:creationId xmlns:p14="http://schemas.microsoft.com/office/powerpoint/2010/main" val="39572594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17</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smtClean="0"/>
              <a:t>Guy VINCENT, </a:t>
            </a:r>
            <a:r>
              <a:rPr lang="fr-BE" sz="2400" i="1" dirty="0" smtClean="0"/>
              <a:t>L’éducation, prisonnière de la forme scolaire</a:t>
            </a:r>
          </a:p>
          <a:p>
            <a:pPr marL="0" indent="0">
              <a:buNone/>
            </a:pPr>
            <a:endParaRPr lang="fr-BE" sz="2400" i="1" dirty="0"/>
          </a:p>
          <a:p>
            <a:pPr marL="0" indent="0">
              <a:buNone/>
            </a:pPr>
            <a:r>
              <a:rPr lang="fr-BE" sz="2400" i="1" dirty="0" smtClean="0"/>
              <a:t>Frères des Ecoles Chrétiennes : écoles urbaines</a:t>
            </a:r>
            <a:endParaRPr lang="fr-BE" sz="2400" dirty="0"/>
          </a:p>
        </p:txBody>
      </p:sp>
    </p:spTree>
    <p:extLst>
      <p:ext uri="{BB962C8B-B14F-4D97-AF65-F5344CB8AC3E}">
        <p14:creationId xmlns:p14="http://schemas.microsoft.com/office/powerpoint/2010/main" val="16046063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DOUBLE PERSPECTIVE</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34058925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17</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a:xfrm>
            <a:off x="539552" y="1556792"/>
            <a:ext cx="7924800" cy="4114800"/>
          </a:xfrm>
        </p:spPr>
        <p:txBody>
          <a:bodyPr>
            <a:normAutofit/>
          </a:bodyPr>
          <a:lstStyle/>
          <a:p>
            <a:pPr marL="0" indent="0">
              <a:buNone/>
            </a:pPr>
            <a:r>
              <a:rPr lang="fr-BE" sz="2400" b="1" dirty="0"/>
              <a:t>L’émergence de la forme scolaire est contemporaine d’un changement dans le politique (et dans le religieux) plus fondamental que les changements de régimes ou d’institutions politiques qui ont marqué les sociétés européennes à partir du 17</a:t>
            </a:r>
            <a:r>
              <a:rPr lang="fr-BE" sz="2400" b="1" baseline="30000" dirty="0"/>
              <a:t>ème</a:t>
            </a:r>
            <a:r>
              <a:rPr lang="fr-BE" sz="2400" b="1" dirty="0"/>
              <a:t> siècle (monarchies parlementaires, républiques...). </a:t>
            </a:r>
          </a:p>
        </p:txBody>
      </p:sp>
    </p:spTree>
    <p:extLst>
      <p:ext uri="{BB962C8B-B14F-4D97-AF65-F5344CB8AC3E}">
        <p14:creationId xmlns:p14="http://schemas.microsoft.com/office/powerpoint/2010/main" val="1165348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17</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a:xfrm>
            <a:off x="539552" y="1556792"/>
            <a:ext cx="7924800" cy="4114800"/>
          </a:xfrm>
        </p:spPr>
        <p:txBody>
          <a:bodyPr>
            <a:normAutofit/>
          </a:bodyPr>
          <a:lstStyle/>
          <a:p>
            <a:pPr marL="0" indent="0">
              <a:buNone/>
            </a:pPr>
            <a:r>
              <a:rPr lang="fr-BE" sz="2400" b="1" dirty="0"/>
              <a:t>Cette époque est marquée par :</a:t>
            </a:r>
            <a:endParaRPr lang="fr-BE" sz="2400" dirty="0"/>
          </a:p>
          <a:p>
            <a:pPr lvl="0"/>
            <a:r>
              <a:rPr lang="fr-BE" sz="2400" b="1" dirty="0"/>
              <a:t>la constitution de l’Etat moderne,</a:t>
            </a:r>
            <a:endParaRPr lang="fr-BE" sz="2400" dirty="0"/>
          </a:p>
          <a:p>
            <a:pPr lvl="0"/>
            <a:r>
              <a:rPr lang="fr-BE" sz="2400" b="1" dirty="0"/>
              <a:t>la généralisation de l’alphabétisation,</a:t>
            </a:r>
            <a:endParaRPr lang="fr-BE" sz="2400" dirty="0"/>
          </a:p>
          <a:p>
            <a:pPr lvl="0"/>
            <a:r>
              <a:rPr lang="fr-BE" sz="2400" b="1" dirty="0"/>
              <a:t>la généralisation de la forme scolaire (lieu spécifique séparé, basé sur l’objectivation, la codification et l’accumulation des savoirs),</a:t>
            </a:r>
            <a:endParaRPr lang="fr-BE" sz="2400" dirty="0"/>
          </a:p>
          <a:p>
            <a:pPr lvl="0"/>
            <a:r>
              <a:rPr lang="fr-BE" sz="2400" b="1" dirty="0"/>
              <a:t>et la construction d’un rapport distancié au langage et au monde : on passe par l’écriture et on se coupe des formes précédentes de transmission qui étaient avant tout orales.</a:t>
            </a:r>
            <a:endParaRPr lang="fr-BE" sz="2400" dirty="0"/>
          </a:p>
        </p:txBody>
      </p:sp>
    </p:spTree>
    <p:extLst>
      <p:ext uri="{BB962C8B-B14F-4D97-AF65-F5344CB8AC3E}">
        <p14:creationId xmlns:p14="http://schemas.microsoft.com/office/powerpoint/2010/main" val="36824691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18</a:t>
            </a:r>
            <a:r>
              <a:rPr lang="fr-BE" baseline="30000" dirty="0" smtClean="0"/>
              <a:t>ème</a:t>
            </a:r>
            <a:r>
              <a:rPr lang="fr-BE" dirty="0" smtClean="0"/>
              <a:t> SIECLE</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26365980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18</a:t>
            </a:r>
            <a:r>
              <a:rPr lang="fr-BE" baseline="30000" dirty="0" smtClean="0"/>
              <a:t>ème</a:t>
            </a:r>
            <a:r>
              <a:rPr lang="fr-BE" dirty="0" smtClean="0"/>
              <a:t> </a:t>
            </a:r>
            <a:r>
              <a:rPr lang="fr-BE" dirty="0" err="1" smtClean="0"/>
              <a:t>siecle</a:t>
            </a:r>
            <a:endParaRPr lang="fr-BE" dirty="0"/>
          </a:p>
        </p:txBody>
      </p:sp>
      <p:sp>
        <p:nvSpPr>
          <p:cNvPr id="3" name="Espace réservé du contenu 2"/>
          <p:cNvSpPr>
            <a:spLocks noGrp="1"/>
          </p:cNvSpPr>
          <p:nvPr>
            <p:ph sz="quarter" idx="13"/>
          </p:nvPr>
        </p:nvSpPr>
        <p:spPr/>
        <p:txBody>
          <a:bodyPr>
            <a:normAutofit/>
          </a:bodyPr>
          <a:lstStyle/>
          <a:p>
            <a:r>
              <a:rPr lang="fr-BE" sz="2400" dirty="0" smtClean="0"/>
              <a:t>Suppression de l’ordre des Jésuites</a:t>
            </a:r>
          </a:p>
          <a:p>
            <a:r>
              <a:rPr lang="fr-BE" sz="2400" dirty="0" smtClean="0"/>
              <a:t>Introduction de matières « modernes » dans l’esprit des Lumières (français, géographie, histoire)</a:t>
            </a:r>
          </a:p>
          <a:p>
            <a:r>
              <a:rPr lang="fr-BE" sz="2400" dirty="0" smtClean="0"/>
              <a:t>Prise en main par l’Etat de l’organisation de l’enseignement</a:t>
            </a:r>
          </a:p>
        </p:txBody>
      </p:sp>
    </p:spTree>
    <p:extLst>
      <p:ext uri="{BB962C8B-B14F-4D97-AF65-F5344CB8AC3E}">
        <p14:creationId xmlns:p14="http://schemas.microsoft.com/office/powerpoint/2010/main" val="42646324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19</a:t>
            </a:r>
            <a:r>
              <a:rPr lang="fr-BE" baseline="30000" dirty="0" smtClean="0"/>
              <a:t>ème</a:t>
            </a:r>
            <a:r>
              <a:rPr lang="fr-BE" dirty="0" smtClean="0"/>
              <a:t> </a:t>
            </a:r>
            <a:r>
              <a:rPr lang="fr-BE" dirty="0" err="1" smtClean="0"/>
              <a:t>siecle</a:t>
            </a:r>
            <a:endParaRPr lang="fr-BE" dirty="0"/>
          </a:p>
        </p:txBody>
      </p:sp>
      <p:sp>
        <p:nvSpPr>
          <p:cNvPr id="3" name="Espace réservé du contenu 2"/>
          <p:cNvSpPr>
            <a:spLocks noGrp="1"/>
          </p:cNvSpPr>
          <p:nvPr>
            <p:ph sz="quarter" idx="13"/>
          </p:nvPr>
        </p:nvSpPr>
        <p:spPr/>
        <p:txBody>
          <a:bodyPr>
            <a:normAutofit/>
          </a:bodyPr>
          <a:lstStyle/>
          <a:p>
            <a:endParaRPr lang="fr-BE" sz="2400" dirty="0" smtClean="0"/>
          </a:p>
        </p:txBody>
      </p:sp>
    </p:spTree>
    <p:extLst>
      <p:ext uri="{BB962C8B-B14F-4D97-AF65-F5344CB8AC3E}">
        <p14:creationId xmlns:p14="http://schemas.microsoft.com/office/powerpoint/2010/main" val="1363633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19</a:t>
            </a:r>
            <a:r>
              <a:rPr lang="fr-BE" baseline="30000" dirty="0" smtClean="0"/>
              <a:t>ème</a:t>
            </a:r>
            <a:r>
              <a:rPr lang="fr-BE" dirty="0" smtClean="0"/>
              <a:t> </a:t>
            </a:r>
            <a:r>
              <a:rPr lang="fr-BE" dirty="0" err="1" smtClean="0"/>
              <a:t>siecle</a:t>
            </a:r>
            <a:endParaRPr lang="fr-BE" dirty="0"/>
          </a:p>
        </p:txBody>
      </p:sp>
      <p:sp>
        <p:nvSpPr>
          <p:cNvPr id="3" name="Espace réservé du contenu 2"/>
          <p:cNvSpPr>
            <a:spLocks noGrp="1"/>
          </p:cNvSpPr>
          <p:nvPr>
            <p:ph sz="quarter" idx="13"/>
          </p:nvPr>
        </p:nvSpPr>
        <p:spPr/>
        <p:txBody>
          <a:bodyPr>
            <a:normAutofit lnSpcReduction="10000"/>
          </a:bodyPr>
          <a:lstStyle/>
          <a:p>
            <a:r>
              <a:rPr lang="fr-BE" sz="2400" dirty="0" smtClean="0"/>
              <a:t>Affirmation croissante du rôle de l’Etat avec la Révolution française</a:t>
            </a:r>
          </a:p>
          <a:p>
            <a:r>
              <a:rPr lang="fr-BE" sz="2400" dirty="0" smtClean="0"/>
              <a:t>Valorisation dans le programme de l’intuition, de l’observation et de l’expérimentation</a:t>
            </a:r>
          </a:p>
          <a:p>
            <a:pPr marL="0" indent="0">
              <a:buNone/>
            </a:pPr>
            <a:endParaRPr lang="fr-BE" sz="2400" dirty="0"/>
          </a:p>
          <a:p>
            <a:pPr marL="0" indent="0">
              <a:buNone/>
            </a:pPr>
            <a:r>
              <a:rPr lang="fr-BE" sz="2400" dirty="0" smtClean="0"/>
              <a:t>DONC :</a:t>
            </a:r>
          </a:p>
          <a:p>
            <a:pPr marL="0" indent="0">
              <a:buNone/>
            </a:pPr>
            <a:r>
              <a:rPr lang="fr-BE" sz="2400" dirty="0" smtClean="0"/>
              <a:t>EMERGENCE DE L’ETAT-NATION COMME INSTITUTION CONTROLANT L’EXERCICE DU POUVOIR « PUBLIC »</a:t>
            </a:r>
          </a:p>
          <a:p>
            <a:pPr marL="0" indent="0">
              <a:buNone/>
            </a:pPr>
            <a:r>
              <a:rPr lang="fr-BE" sz="2400" dirty="0" smtClean="0"/>
              <a:t>PROJET POLITIQUE CONFORTE PAR L’EDUCATION SCOLAIRE</a:t>
            </a:r>
          </a:p>
        </p:txBody>
      </p:sp>
    </p:spTree>
    <p:extLst>
      <p:ext uri="{BB962C8B-B14F-4D97-AF65-F5344CB8AC3E}">
        <p14:creationId xmlns:p14="http://schemas.microsoft.com/office/powerpoint/2010/main" val="390563439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1830 : </a:t>
            </a:r>
            <a:r>
              <a:rPr lang="fr-BE" dirty="0" err="1" smtClean="0"/>
              <a:t>Independance</a:t>
            </a:r>
            <a:r>
              <a:rPr lang="fr-BE" dirty="0" smtClean="0"/>
              <a:t> de la </a:t>
            </a:r>
            <a:r>
              <a:rPr lang="fr-BE" dirty="0" err="1" smtClean="0"/>
              <a:t>belgique</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12882738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1830 : </a:t>
            </a:r>
            <a:r>
              <a:rPr lang="fr-BE" dirty="0" err="1" smtClean="0"/>
              <a:t>Independance</a:t>
            </a:r>
            <a:r>
              <a:rPr lang="fr-BE" dirty="0" smtClean="0"/>
              <a:t> de la </a:t>
            </a:r>
            <a:r>
              <a:rPr lang="fr-BE" smtClean="0"/>
              <a:t>belgique</a:t>
            </a:r>
            <a:endParaRPr lang="fr-BE"/>
          </a:p>
        </p:txBody>
      </p:sp>
      <p:sp>
        <p:nvSpPr>
          <p:cNvPr id="3" name="Espace réservé du contenu 2"/>
          <p:cNvSpPr>
            <a:spLocks noGrp="1"/>
          </p:cNvSpPr>
          <p:nvPr>
            <p:ph sz="quarter" idx="13"/>
          </p:nvPr>
        </p:nvSpPr>
        <p:spPr/>
        <p:txBody>
          <a:bodyPr>
            <a:normAutofit/>
          </a:bodyPr>
          <a:lstStyle/>
          <a:p>
            <a:r>
              <a:rPr lang="fr-BE" sz="2400" dirty="0" smtClean="0"/>
              <a:t>Segmentation des parcours à l’école secondaire :</a:t>
            </a:r>
          </a:p>
          <a:p>
            <a:pPr lvl="1"/>
            <a:r>
              <a:rPr lang="fr-BE" sz="2400" dirty="0" smtClean="0"/>
              <a:t>Humanités anciennes </a:t>
            </a:r>
            <a:r>
              <a:rPr lang="fr-BE" sz="2400" dirty="0" smtClean="0">
                <a:sym typeface="Wingdings" panose="05000000000000000000" pitchFamily="2" charset="2"/>
              </a:rPr>
              <a:t> Université</a:t>
            </a:r>
          </a:p>
          <a:p>
            <a:pPr lvl="1"/>
            <a:r>
              <a:rPr lang="fr-BE" sz="2400" dirty="0" smtClean="0">
                <a:sym typeface="Wingdings" panose="05000000000000000000" pitchFamily="2" charset="2"/>
              </a:rPr>
              <a:t>Humanités modernes  carrières de l’industrie, du commerce et des arts</a:t>
            </a:r>
            <a:endParaRPr lang="fr-BE" sz="2400" dirty="0"/>
          </a:p>
        </p:txBody>
      </p:sp>
    </p:spTree>
    <p:extLst>
      <p:ext uri="{BB962C8B-B14F-4D97-AF65-F5344CB8AC3E}">
        <p14:creationId xmlns:p14="http://schemas.microsoft.com/office/powerpoint/2010/main" val="192284218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Entre deux-guerres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Débat idéologique entre les défenseurs des humanités anciennes et les modernistes</a:t>
            </a:r>
            <a:endParaRPr lang="fr-BE" sz="2400" dirty="0"/>
          </a:p>
        </p:txBody>
      </p:sp>
    </p:spTree>
    <p:extLst>
      <p:ext uri="{BB962C8B-B14F-4D97-AF65-F5344CB8AC3E}">
        <p14:creationId xmlns:p14="http://schemas.microsoft.com/office/powerpoint/2010/main" val="3232472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Entre deux-guerres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Débat idéologique entre les défenseurs des humanités anciennes et les modernistes</a:t>
            </a:r>
          </a:p>
          <a:p>
            <a:pPr marL="400050" lvl="1" indent="0">
              <a:buNone/>
            </a:pPr>
            <a:r>
              <a:rPr lang="fr-BE" sz="2400" dirty="0" smtClean="0"/>
              <a:t>Défense de la « culture désintéressée » et des « humanités intégrales ».</a:t>
            </a:r>
          </a:p>
          <a:p>
            <a:pPr marL="400050" lvl="1" indent="0">
              <a:buNone/>
            </a:pPr>
            <a:r>
              <a:rPr lang="fr-BE" sz="2400" dirty="0" smtClean="0"/>
              <a:t>Crainte d’ une baisse du niveau.</a:t>
            </a:r>
          </a:p>
          <a:p>
            <a:pPr marL="400050" lvl="1" indent="0">
              <a:buNone/>
            </a:pPr>
            <a:r>
              <a:rPr lang="fr-BE" sz="2400" dirty="0" smtClean="0"/>
              <a:t>Volonté de continuer à former l’esprit.</a:t>
            </a:r>
            <a:endParaRPr lang="fr-BE" sz="2400" dirty="0"/>
          </a:p>
        </p:txBody>
      </p:sp>
    </p:spTree>
    <p:extLst>
      <p:ext uri="{BB962C8B-B14F-4D97-AF65-F5344CB8AC3E}">
        <p14:creationId xmlns:p14="http://schemas.microsoft.com/office/powerpoint/2010/main" val="1659502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DOUBLE PERSPECTIVE</a:t>
            </a:r>
            <a:endParaRPr lang="fr-BE" dirty="0"/>
          </a:p>
        </p:txBody>
      </p:sp>
      <p:sp>
        <p:nvSpPr>
          <p:cNvPr id="3" name="Espace réservé du contenu 2"/>
          <p:cNvSpPr>
            <a:spLocks noGrp="1"/>
          </p:cNvSpPr>
          <p:nvPr>
            <p:ph sz="quarter" idx="13"/>
          </p:nvPr>
        </p:nvSpPr>
        <p:spPr/>
        <p:txBody>
          <a:bodyPr>
            <a:normAutofit/>
          </a:bodyPr>
          <a:lstStyle/>
          <a:p>
            <a:r>
              <a:rPr lang="fr-BE" sz="6000" dirty="0" smtClean="0"/>
              <a:t>SOCIOLOGIE</a:t>
            </a:r>
          </a:p>
          <a:p>
            <a:r>
              <a:rPr lang="fr-BE" sz="6000" dirty="0" smtClean="0"/>
              <a:t>DIDACTIQUE</a:t>
            </a:r>
            <a:endParaRPr lang="fr-BE" sz="6000" dirty="0"/>
          </a:p>
        </p:txBody>
      </p:sp>
    </p:spTree>
    <p:extLst>
      <p:ext uri="{BB962C8B-B14F-4D97-AF65-F5344CB8AC3E}">
        <p14:creationId xmlns:p14="http://schemas.microsoft.com/office/powerpoint/2010/main" val="6921519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dirty="0"/>
          </a:p>
        </p:txBody>
      </p:sp>
      <p:sp>
        <p:nvSpPr>
          <p:cNvPr id="3" name="Espace réservé du contenu 2"/>
          <p:cNvSpPr>
            <a:spLocks noGrp="1"/>
          </p:cNvSpPr>
          <p:nvPr>
            <p:ph sz="quarter" idx="13"/>
          </p:nvPr>
        </p:nvSpPr>
        <p:spPr/>
        <p:txBody>
          <a:bodyPr>
            <a:normAutofit/>
          </a:bodyPr>
          <a:lstStyle/>
          <a:p>
            <a:r>
              <a:rPr lang="fr-FR" sz="2400" dirty="0"/>
              <a:t>« </a:t>
            </a:r>
            <a:r>
              <a:rPr lang="fr-FR" sz="2400" dirty="0" smtClean="0"/>
              <a:t>Les </a:t>
            </a:r>
            <a:r>
              <a:rPr lang="fr-FR" sz="2400" dirty="0"/>
              <a:t>mathématiques et les sciences </a:t>
            </a:r>
            <a:r>
              <a:rPr lang="fr-FR" sz="2400" dirty="0" smtClean="0"/>
              <a:t>doivent être </a:t>
            </a:r>
            <a:r>
              <a:rPr lang="fr-FR" sz="2400" dirty="0"/>
              <a:t>enseignées moins pour leur valeur utilitaire que pour la part qu’elles peuvent avoir dans la formation de l’esprit » (Sources : « Pour la défense des humanités classiques », </a:t>
            </a:r>
            <a:r>
              <a:rPr lang="fr-FR" sz="2400" i="1" dirty="0"/>
              <a:t>L’Athénée</a:t>
            </a:r>
            <a:r>
              <a:rPr lang="fr-FR" sz="2400" dirty="0"/>
              <a:t>, 1934, p.40).</a:t>
            </a:r>
            <a:endParaRPr lang="fr-BE" sz="2400" dirty="0"/>
          </a:p>
          <a:p>
            <a:r>
              <a:rPr lang="fr-FR" sz="2400" dirty="0"/>
              <a:t>« Former l’homme cultivé », c’est aussi former « l’homme capable de sauvegarder et de promouvoir les intérêts supérieurs de l’humanité » (Gaillet , « Un coup d’œil sur le problème des humanités », </a:t>
            </a:r>
            <a:r>
              <a:rPr lang="fr-FR" sz="2400" i="1" dirty="0"/>
              <a:t>Nova et </a:t>
            </a:r>
            <a:r>
              <a:rPr lang="fr-FR" sz="2400" i="1" dirty="0" err="1"/>
              <a:t>Vetera</a:t>
            </a:r>
            <a:r>
              <a:rPr lang="fr-FR" sz="2400" dirty="0"/>
              <a:t>, 1932, p.286).</a:t>
            </a:r>
            <a:endParaRPr lang="fr-BE" sz="2400" dirty="0"/>
          </a:p>
        </p:txBody>
      </p:sp>
    </p:spTree>
    <p:extLst>
      <p:ext uri="{BB962C8B-B14F-4D97-AF65-F5344CB8AC3E}">
        <p14:creationId xmlns:p14="http://schemas.microsoft.com/office/powerpoint/2010/main" val="142158488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QUESTION</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28297552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UNE QUESTION</a:t>
            </a:r>
            <a:endParaRPr lang="fr-BE" dirty="0"/>
          </a:p>
        </p:txBody>
      </p:sp>
      <p:sp>
        <p:nvSpPr>
          <p:cNvPr id="3" name="Espace réservé du contenu 2"/>
          <p:cNvSpPr>
            <a:spLocks noGrp="1"/>
          </p:cNvSpPr>
          <p:nvPr>
            <p:ph sz="quarter" idx="13"/>
          </p:nvPr>
        </p:nvSpPr>
        <p:spPr/>
        <p:txBody>
          <a:bodyPr/>
          <a:lstStyle/>
          <a:p>
            <a:pPr marL="0" indent="0">
              <a:buNone/>
            </a:pPr>
            <a:r>
              <a:rPr lang="fr-BE" sz="3200" b="1" dirty="0" smtClean="0">
                <a:solidFill>
                  <a:schemeClr val="tx2">
                    <a:lumMod val="75000"/>
                  </a:schemeClr>
                </a:solidFill>
              </a:rPr>
              <a:t>Que se jouait-il sur la scène politique dans l’entre deux-guerres ?</a:t>
            </a:r>
            <a:endParaRPr lang="fr-BE" sz="3200" b="1" dirty="0">
              <a:solidFill>
                <a:schemeClr val="tx2">
                  <a:lumMod val="75000"/>
                </a:schemeClr>
              </a:solidFill>
            </a:endParaRPr>
          </a:p>
        </p:txBody>
      </p:sp>
    </p:spTree>
    <p:extLst>
      <p:ext uri="{BB962C8B-B14F-4D97-AF65-F5344CB8AC3E}">
        <p14:creationId xmlns:p14="http://schemas.microsoft.com/office/powerpoint/2010/main" val="108066204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FORME SCOLAIRE D’</a:t>
            </a:r>
            <a:r>
              <a:rPr lang="fr-BE" dirty="0"/>
              <a:t>é</a:t>
            </a:r>
            <a:r>
              <a:rPr lang="fr-BE" dirty="0" smtClean="0"/>
              <a:t>ducation</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30568947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FORME SCOLAIRE D’</a:t>
            </a:r>
            <a:r>
              <a:rPr lang="fr-BE" dirty="0"/>
              <a:t>é</a:t>
            </a:r>
            <a:r>
              <a:rPr lang="fr-BE" dirty="0" smtClean="0"/>
              <a:t>ducation</a:t>
            </a:r>
            <a:endParaRPr lang="fr-BE" dirty="0"/>
          </a:p>
        </p:txBody>
      </p:sp>
      <p:sp>
        <p:nvSpPr>
          <p:cNvPr id="3" name="Espace réservé du contenu 2"/>
          <p:cNvSpPr>
            <a:spLocks noGrp="1"/>
          </p:cNvSpPr>
          <p:nvPr>
            <p:ph sz="quarter" idx="13"/>
          </p:nvPr>
        </p:nvSpPr>
        <p:spPr/>
        <p:txBody>
          <a:bodyPr>
            <a:normAutofit/>
          </a:bodyPr>
          <a:lstStyle/>
          <a:p>
            <a:r>
              <a:rPr lang="fr-BE" sz="2400" dirty="0" smtClean="0"/>
              <a:t>Pas de passage d’une </a:t>
            </a:r>
            <a:r>
              <a:rPr lang="fr-BE" sz="2400" dirty="0"/>
              <a:t>forme primitive à une forme plus </a:t>
            </a:r>
            <a:r>
              <a:rPr lang="fr-BE" sz="2400" dirty="0" smtClean="0"/>
              <a:t>développée.</a:t>
            </a:r>
          </a:p>
          <a:p>
            <a:r>
              <a:rPr lang="fr-BE" sz="2400" dirty="0" smtClean="0"/>
              <a:t>Apparition </a:t>
            </a:r>
            <a:r>
              <a:rPr lang="fr-BE" sz="2400" dirty="0"/>
              <a:t>de la forme scolaire proprement dite quand l’Etat est devenu la forme politique d’organisation des sociétés.</a:t>
            </a:r>
            <a:endParaRPr lang="fr-BE" sz="2400" dirty="0"/>
          </a:p>
        </p:txBody>
      </p:sp>
    </p:spTree>
    <p:extLst>
      <p:ext uri="{BB962C8B-B14F-4D97-AF65-F5344CB8AC3E}">
        <p14:creationId xmlns:p14="http://schemas.microsoft.com/office/powerpoint/2010/main" val="229355099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FORME SCOLAIRE D’</a:t>
            </a:r>
            <a:r>
              <a:rPr lang="fr-BE" dirty="0"/>
              <a:t>é</a:t>
            </a:r>
            <a:r>
              <a:rPr lang="fr-BE" dirty="0" smtClean="0"/>
              <a:t>ducation</a:t>
            </a:r>
            <a:endParaRPr lang="fr-BE" dirty="0"/>
          </a:p>
        </p:txBody>
      </p:sp>
      <p:sp>
        <p:nvSpPr>
          <p:cNvPr id="3" name="Espace réservé du contenu 2"/>
          <p:cNvSpPr>
            <a:spLocks noGrp="1"/>
          </p:cNvSpPr>
          <p:nvPr>
            <p:ph sz="quarter" idx="13"/>
          </p:nvPr>
        </p:nvSpPr>
        <p:spPr/>
        <p:txBody>
          <a:bodyPr>
            <a:normAutofit/>
          </a:bodyPr>
          <a:lstStyle/>
          <a:p>
            <a:r>
              <a:rPr lang="fr-BE" sz="2400" dirty="0" smtClean="0"/>
              <a:t>Autonomie de l’école.</a:t>
            </a:r>
          </a:p>
          <a:p>
            <a:r>
              <a:rPr lang="fr-BE" sz="2400" dirty="0" smtClean="0"/>
              <a:t>Groupes sociaux dépossédés de leurs compétences et prérogatives éducatives.</a:t>
            </a:r>
          </a:p>
          <a:p>
            <a:r>
              <a:rPr lang="fr-BE" sz="2400" dirty="0" smtClean="0"/>
              <a:t>Lieu spécifique, conçu et organisé : l’établissement et la classe.</a:t>
            </a:r>
          </a:p>
          <a:p>
            <a:r>
              <a:rPr lang="fr-BE" sz="2400" dirty="0" smtClean="0"/>
              <a:t>Temps spécifique : journée, semaine, année,…</a:t>
            </a:r>
          </a:p>
        </p:txBody>
      </p:sp>
    </p:spTree>
    <p:extLst>
      <p:ext uri="{BB962C8B-B14F-4D97-AF65-F5344CB8AC3E}">
        <p14:creationId xmlns:p14="http://schemas.microsoft.com/office/powerpoint/2010/main" val="217182361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FORME SCOLAIRE D’</a:t>
            </a:r>
            <a:r>
              <a:rPr lang="fr-BE" dirty="0"/>
              <a:t>é</a:t>
            </a:r>
            <a:r>
              <a:rPr lang="fr-BE" dirty="0" smtClean="0"/>
              <a:t>ducation</a:t>
            </a:r>
            <a:endParaRPr lang="fr-BE" dirty="0"/>
          </a:p>
        </p:txBody>
      </p:sp>
      <p:sp>
        <p:nvSpPr>
          <p:cNvPr id="3" name="Espace réservé du contenu 2"/>
          <p:cNvSpPr>
            <a:spLocks noGrp="1"/>
          </p:cNvSpPr>
          <p:nvPr>
            <p:ph sz="quarter" idx="13"/>
          </p:nvPr>
        </p:nvSpPr>
        <p:spPr/>
        <p:txBody>
          <a:bodyPr>
            <a:normAutofit/>
          </a:bodyPr>
          <a:lstStyle/>
          <a:p>
            <a:r>
              <a:rPr lang="fr-BE" sz="2400" dirty="0" smtClean="0"/>
              <a:t>Obtenir la soumission des enfants à l’ordre public.</a:t>
            </a:r>
          </a:p>
          <a:p>
            <a:r>
              <a:rPr lang="fr-BE" sz="2400" dirty="0" smtClean="0"/>
              <a:t>Apprendre à obéir à des règles constitutives de l’ordre scolaire, identiques pour tous, impersonnelles.</a:t>
            </a:r>
          </a:p>
        </p:txBody>
      </p:sp>
    </p:spTree>
    <p:extLst>
      <p:ext uri="{BB962C8B-B14F-4D97-AF65-F5344CB8AC3E}">
        <p14:creationId xmlns:p14="http://schemas.microsoft.com/office/powerpoint/2010/main" val="362401282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FORME SCOLAIRE D’</a:t>
            </a:r>
            <a:r>
              <a:rPr lang="fr-BE" dirty="0"/>
              <a:t>é</a:t>
            </a:r>
            <a:r>
              <a:rPr lang="fr-BE" dirty="0" smtClean="0"/>
              <a:t>ducation</a:t>
            </a:r>
            <a:endParaRPr lang="fr-BE" dirty="0"/>
          </a:p>
        </p:txBody>
      </p:sp>
      <p:sp>
        <p:nvSpPr>
          <p:cNvPr id="3" name="Espace réservé du contenu 2"/>
          <p:cNvSpPr>
            <a:spLocks noGrp="1"/>
          </p:cNvSpPr>
          <p:nvPr>
            <p:ph sz="quarter" idx="13"/>
          </p:nvPr>
        </p:nvSpPr>
        <p:spPr/>
        <p:txBody>
          <a:bodyPr>
            <a:normAutofit/>
          </a:bodyPr>
          <a:lstStyle/>
          <a:p>
            <a:r>
              <a:rPr lang="fr-BE" sz="2400" dirty="0" smtClean="0"/>
              <a:t>Codification des savoirs et des pratiques scolaires </a:t>
            </a:r>
            <a:r>
              <a:rPr lang="fr-BE" sz="2400" dirty="0" smtClean="0">
                <a:sym typeface="Wingdings" panose="05000000000000000000" pitchFamily="2" charset="2"/>
              </a:rPr>
              <a:t> systématisation et généralisation de l’enseignement.</a:t>
            </a:r>
          </a:p>
          <a:p>
            <a:r>
              <a:rPr lang="fr-BE" sz="2400" dirty="0" smtClean="0"/>
              <a:t>Imprégnation durable du message scolaire.</a:t>
            </a:r>
            <a:endParaRPr lang="fr-BE" sz="2400" dirty="0"/>
          </a:p>
        </p:txBody>
      </p:sp>
    </p:spTree>
    <p:extLst>
      <p:ext uri="{BB962C8B-B14F-4D97-AF65-F5344CB8AC3E}">
        <p14:creationId xmlns:p14="http://schemas.microsoft.com/office/powerpoint/2010/main" val="34254145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Ce qui a contribue au succès…</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78657833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Ce qui a contribue au succès…</a:t>
            </a:r>
            <a:endParaRPr lang="fr-BE" dirty="0"/>
          </a:p>
        </p:txBody>
      </p:sp>
      <p:sp>
        <p:nvSpPr>
          <p:cNvPr id="3" name="Espace réservé du contenu 2"/>
          <p:cNvSpPr>
            <a:spLocks noGrp="1"/>
          </p:cNvSpPr>
          <p:nvPr>
            <p:ph sz="quarter" idx="13"/>
          </p:nvPr>
        </p:nvSpPr>
        <p:spPr/>
        <p:txBody>
          <a:bodyPr>
            <a:normAutofit/>
          </a:bodyPr>
          <a:lstStyle/>
          <a:p>
            <a:r>
              <a:rPr lang="fr-BE" sz="2400" dirty="0" smtClean="0"/>
              <a:t>Obligation scolaire limitée à l’âge de 14 ans.</a:t>
            </a:r>
          </a:p>
          <a:p>
            <a:r>
              <a:rPr lang="fr-BE" sz="2400" dirty="0" smtClean="0"/>
              <a:t>Sanctions scolaires validées par le monde du travail.</a:t>
            </a:r>
          </a:p>
          <a:p>
            <a:r>
              <a:rPr lang="fr-BE" sz="2400" dirty="0" smtClean="0"/>
              <a:t>La forme primait sur le contenu.</a:t>
            </a:r>
          </a:p>
          <a:p>
            <a:r>
              <a:rPr lang="fr-BE" sz="2400" dirty="0" smtClean="0"/>
              <a:t>Consensus entre les institutions de socialisation.</a:t>
            </a:r>
            <a:endParaRPr lang="fr-BE" sz="2400" dirty="0"/>
          </a:p>
        </p:txBody>
      </p:sp>
    </p:spTree>
    <p:extLst>
      <p:ext uri="{BB962C8B-B14F-4D97-AF65-F5344CB8AC3E}">
        <p14:creationId xmlns:p14="http://schemas.microsoft.com/office/powerpoint/2010/main" val="18657847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Deux normes de </a:t>
            </a:r>
            <a:r>
              <a:rPr lang="fr-BE" dirty="0" err="1" smtClean="0"/>
              <a:t>reference</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156139398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Mais aujourd’hui, tout va moins bien</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37678196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Mais aujourd’hui, tout va moins bien</a:t>
            </a:r>
            <a:endParaRPr lang="fr-BE"/>
          </a:p>
        </p:txBody>
      </p:sp>
      <p:sp>
        <p:nvSpPr>
          <p:cNvPr id="3" name="Espace réservé du contenu 2"/>
          <p:cNvSpPr>
            <a:spLocks noGrp="1"/>
          </p:cNvSpPr>
          <p:nvPr>
            <p:ph sz="quarter" idx="13"/>
          </p:nvPr>
        </p:nvSpPr>
        <p:spPr/>
        <p:txBody>
          <a:bodyPr>
            <a:normAutofit/>
          </a:bodyPr>
          <a:lstStyle/>
          <a:p>
            <a:r>
              <a:rPr lang="fr-BE" sz="2400" dirty="0" smtClean="0"/>
              <a:t>Extension de l’obligation scolaire.</a:t>
            </a:r>
          </a:p>
          <a:p>
            <a:r>
              <a:rPr lang="fr-BE" sz="2400" dirty="0" smtClean="0"/>
              <a:t>Déconnexion entre titres scolaires et opportunités professionnelles.</a:t>
            </a:r>
          </a:p>
          <a:p>
            <a:r>
              <a:rPr lang="fr-BE" sz="2400" dirty="0" smtClean="0"/>
              <a:t>Nouveaux modes de gestion du travail.</a:t>
            </a:r>
          </a:p>
          <a:p>
            <a:r>
              <a:rPr lang="fr-BE" sz="2400" dirty="0" smtClean="0"/>
              <a:t>Déclin du programme éducatif des institutions de socialisation.</a:t>
            </a:r>
          </a:p>
          <a:p>
            <a:pPr marL="0" indent="0">
              <a:buNone/>
            </a:pPr>
            <a:endParaRPr lang="fr-BE" sz="2400" dirty="0"/>
          </a:p>
        </p:txBody>
      </p:sp>
    </p:spTree>
    <p:extLst>
      <p:ext uri="{BB962C8B-B14F-4D97-AF65-F5344CB8AC3E}">
        <p14:creationId xmlns:p14="http://schemas.microsoft.com/office/powerpoint/2010/main" val="194078826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Mais aujourd’hui, tout va moins bien</a:t>
            </a:r>
            <a:endParaRPr lang="fr-BE"/>
          </a:p>
        </p:txBody>
      </p:sp>
      <p:sp>
        <p:nvSpPr>
          <p:cNvPr id="3" name="Espace réservé du contenu 2"/>
          <p:cNvSpPr>
            <a:spLocks noGrp="1"/>
          </p:cNvSpPr>
          <p:nvPr>
            <p:ph sz="quarter" idx="13"/>
          </p:nvPr>
        </p:nvSpPr>
        <p:spPr/>
        <p:txBody>
          <a:bodyPr>
            <a:normAutofit/>
          </a:bodyPr>
          <a:lstStyle/>
          <a:p>
            <a:r>
              <a:rPr lang="fr-BE" sz="2400" dirty="0" smtClean="0"/>
              <a:t>Extension de l’obligation scolaire.</a:t>
            </a:r>
          </a:p>
          <a:p>
            <a:r>
              <a:rPr lang="fr-BE" sz="2400" dirty="0" smtClean="0"/>
              <a:t>Déconnexion entre titres scolaires et opportunités professionnelles.</a:t>
            </a:r>
          </a:p>
          <a:p>
            <a:r>
              <a:rPr lang="fr-BE" sz="2400" dirty="0" smtClean="0"/>
              <a:t>Nouveaux modes de gestion du travail.</a:t>
            </a:r>
          </a:p>
          <a:p>
            <a:r>
              <a:rPr lang="fr-BE" sz="2400" dirty="0" smtClean="0"/>
              <a:t>Déclin du programme éducatif des institutions de socialisation.</a:t>
            </a:r>
          </a:p>
          <a:p>
            <a:pPr marL="0" indent="0">
              <a:buNone/>
            </a:pPr>
            <a:endParaRPr lang="fr-BE" sz="2400" dirty="0" smtClean="0"/>
          </a:p>
          <a:p>
            <a:pPr marL="0" indent="0">
              <a:buNone/>
            </a:pPr>
            <a:r>
              <a:rPr lang="fr-BE" sz="2400" dirty="0" smtClean="0"/>
              <a:t>Et surtout :</a:t>
            </a:r>
          </a:p>
          <a:p>
            <a:pPr marL="0" indent="0">
              <a:buNone/>
            </a:pPr>
            <a:r>
              <a:rPr lang="fr-BE" sz="2400" dirty="0" smtClean="0"/>
              <a:t>L’Etat-Nation n’a plus le monopole du politique.</a:t>
            </a:r>
          </a:p>
          <a:p>
            <a:pPr marL="0" indent="0">
              <a:buNone/>
            </a:pPr>
            <a:endParaRPr lang="fr-BE" sz="2400" dirty="0"/>
          </a:p>
        </p:txBody>
      </p:sp>
    </p:spTree>
    <p:extLst>
      <p:ext uri="{BB962C8B-B14F-4D97-AF65-F5344CB8AC3E}">
        <p14:creationId xmlns:p14="http://schemas.microsoft.com/office/powerpoint/2010/main" val="12291895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déclin des institutions</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42814608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déclin </a:t>
            </a:r>
            <a:r>
              <a:rPr lang="fr-BE" smtClean="0"/>
              <a:t>des institutions</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3200" dirty="0" smtClean="0">
                <a:latin typeface="Times New Roman" panose="02020603050405020304" pitchFamily="18" charset="0"/>
                <a:cs typeface="Times New Roman" panose="02020603050405020304" pitchFamily="18" charset="0"/>
              </a:rPr>
              <a:t>Nous étions pris en étau par trois institutions : l’Ecole, la Famille et l’Eglise.</a:t>
            </a:r>
          </a:p>
          <a:p>
            <a:pPr marL="0" indent="0">
              <a:buNone/>
            </a:pPr>
            <a:endParaRPr lang="fr-BE" sz="2400" dirty="0" smtClean="0">
              <a:latin typeface="Times New Roman" panose="02020603050405020304" pitchFamily="18" charset="0"/>
              <a:cs typeface="Times New Roman" panose="02020603050405020304" pitchFamily="18" charset="0"/>
            </a:endParaRPr>
          </a:p>
          <a:p>
            <a:pPr marL="0" indent="0">
              <a:buNone/>
            </a:pPr>
            <a:r>
              <a:rPr lang="fr-BE" sz="2400" dirty="0" smtClean="0">
                <a:latin typeface="Times New Roman" panose="02020603050405020304" pitchFamily="18" charset="0"/>
                <a:cs typeface="Times New Roman" panose="02020603050405020304" pitchFamily="18" charset="0"/>
              </a:rPr>
              <a:t>Souvenirs d’un ancien élève pris en flagrant délit de fréquentation de la foire à Liège.</a:t>
            </a:r>
            <a:endParaRPr lang="fr-BE" sz="2400" dirty="0">
              <a:latin typeface="Times New Roman" panose="02020603050405020304" pitchFamily="18" charset="0"/>
              <a:cs typeface="Times New Roman" panose="02020603050405020304" pitchFamily="18" charset="0"/>
            </a:endParaRPr>
          </a:p>
          <a:p>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257668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150448912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endParaRPr lang="fr-BE" sz="3600" dirty="0"/>
          </a:p>
        </p:txBody>
      </p:sp>
    </p:spTree>
    <p:extLst>
      <p:ext uri="{BB962C8B-B14F-4D97-AF65-F5344CB8AC3E}">
        <p14:creationId xmlns:p14="http://schemas.microsoft.com/office/powerpoint/2010/main" val="37647886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r>
              <a:rPr lang="fr-BE" sz="2000" dirty="0" smtClean="0"/>
              <a:t>Homme cultivé</a:t>
            </a:r>
          </a:p>
          <a:p>
            <a:pPr marL="0" indent="0">
              <a:buNone/>
            </a:pPr>
            <a:r>
              <a:rPr lang="fr-BE" sz="2000" dirty="0"/>
              <a:t>	</a:t>
            </a:r>
            <a:r>
              <a:rPr lang="fr-BE" sz="2000" dirty="0" smtClean="0"/>
              <a:t>	</a:t>
            </a:r>
            <a:endParaRPr lang="fr-BE" sz="3600" dirty="0"/>
          </a:p>
        </p:txBody>
      </p:sp>
    </p:spTree>
    <p:extLst>
      <p:ext uri="{BB962C8B-B14F-4D97-AF65-F5344CB8AC3E}">
        <p14:creationId xmlns:p14="http://schemas.microsoft.com/office/powerpoint/2010/main" val="4182745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r>
              <a:rPr lang="fr-BE" sz="2000" dirty="0" smtClean="0"/>
              <a:t>Homme cultivé</a:t>
            </a:r>
          </a:p>
          <a:p>
            <a:pPr marL="0" indent="0">
              <a:buNone/>
            </a:pPr>
            <a:r>
              <a:rPr lang="fr-BE" sz="2000" dirty="0"/>
              <a:t>	</a:t>
            </a:r>
            <a:r>
              <a:rPr lang="fr-BE" sz="2000" dirty="0" smtClean="0"/>
              <a:t>	</a:t>
            </a:r>
            <a:r>
              <a:rPr lang="fr-BE" sz="2400" dirty="0" smtClean="0"/>
              <a:t>Citoyen émancipé</a:t>
            </a:r>
          </a:p>
          <a:p>
            <a:pPr marL="0" indent="0">
              <a:buNone/>
            </a:pPr>
            <a:r>
              <a:rPr lang="fr-BE" sz="2400" dirty="0"/>
              <a:t>	</a:t>
            </a:r>
            <a:r>
              <a:rPr lang="fr-BE" sz="2400" dirty="0" smtClean="0"/>
              <a:t>	Bon petit soldat</a:t>
            </a:r>
          </a:p>
          <a:p>
            <a:pPr marL="0" indent="0">
              <a:buNone/>
            </a:pPr>
            <a:r>
              <a:rPr lang="fr-BE" sz="2400" dirty="0"/>
              <a:t>	</a:t>
            </a:r>
            <a:r>
              <a:rPr lang="fr-BE" sz="2400" dirty="0" smtClean="0"/>
              <a:t>		</a:t>
            </a:r>
            <a:endParaRPr lang="fr-BE" sz="3600" dirty="0"/>
          </a:p>
        </p:txBody>
      </p:sp>
    </p:spTree>
    <p:extLst>
      <p:ext uri="{BB962C8B-B14F-4D97-AF65-F5344CB8AC3E}">
        <p14:creationId xmlns:p14="http://schemas.microsoft.com/office/powerpoint/2010/main" val="34823431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r>
              <a:rPr lang="fr-BE" sz="2000" dirty="0" smtClean="0"/>
              <a:t>Homme cultivé</a:t>
            </a:r>
          </a:p>
          <a:p>
            <a:pPr marL="0" indent="0">
              <a:buNone/>
            </a:pPr>
            <a:r>
              <a:rPr lang="fr-BE" sz="2000" dirty="0"/>
              <a:t>	</a:t>
            </a:r>
            <a:r>
              <a:rPr lang="fr-BE" sz="2000" dirty="0" smtClean="0"/>
              <a:t>	</a:t>
            </a:r>
            <a:r>
              <a:rPr lang="fr-BE" sz="2400" dirty="0" smtClean="0"/>
              <a:t>Citoyen émancipé</a:t>
            </a:r>
          </a:p>
          <a:p>
            <a:pPr marL="0" indent="0">
              <a:buNone/>
            </a:pPr>
            <a:r>
              <a:rPr lang="fr-BE" sz="2400" dirty="0"/>
              <a:t>	</a:t>
            </a:r>
            <a:r>
              <a:rPr lang="fr-BE" sz="2400" dirty="0" smtClean="0"/>
              <a:t>	Bon petit soldat</a:t>
            </a:r>
          </a:p>
          <a:p>
            <a:pPr marL="0" indent="0">
              <a:buNone/>
            </a:pPr>
            <a:r>
              <a:rPr lang="fr-BE" sz="2400" dirty="0"/>
              <a:t>	</a:t>
            </a:r>
            <a:r>
              <a:rPr lang="fr-BE" sz="2400" dirty="0" smtClean="0"/>
              <a:t>		</a:t>
            </a:r>
            <a:r>
              <a:rPr lang="fr-BE" sz="2800" dirty="0" smtClean="0"/>
              <a:t>Travailleur instruit</a:t>
            </a:r>
          </a:p>
          <a:p>
            <a:pPr marL="0" indent="0">
              <a:buNone/>
            </a:pPr>
            <a:r>
              <a:rPr lang="fr-BE" sz="2800" dirty="0"/>
              <a:t>	</a:t>
            </a:r>
            <a:r>
              <a:rPr lang="fr-BE" sz="2800" dirty="0" smtClean="0"/>
              <a:t>			</a:t>
            </a:r>
            <a:endParaRPr lang="fr-BE" sz="3600" dirty="0"/>
          </a:p>
        </p:txBody>
      </p:sp>
    </p:spTree>
    <p:extLst>
      <p:ext uri="{BB962C8B-B14F-4D97-AF65-F5344CB8AC3E}">
        <p14:creationId xmlns:p14="http://schemas.microsoft.com/office/powerpoint/2010/main" val="1720873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Deux normes de </a:t>
            </a:r>
            <a:r>
              <a:rPr lang="fr-BE" smtClean="0"/>
              <a:t>reference</a:t>
            </a:r>
            <a:endParaRPr lang="fr-BE"/>
          </a:p>
        </p:txBody>
      </p:sp>
      <p:sp>
        <p:nvSpPr>
          <p:cNvPr id="3" name="Espace réservé du contenu 2"/>
          <p:cNvSpPr>
            <a:spLocks noGrp="1"/>
          </p:cNvSpPr>
          <p:nvPr>
            <p:ph sz="quarter" idx="13"/>
          </p:nvPr>
        </p:nvSpPr>
        <p:spPr>
          <a:xfrm>
            <a:off x="609600" y="1600200"/>
            <a:ext cx="7994848" cy="4853136"/>
          </a:xfrm>
        </p:spPr>
        <p:txBody>
          <a:bodyPr>
            <a:noAutofit/>
          </a:bodyPr>
          <a:lstStyle/>
          <a:p>
            <a:pPr marL="0" indent="0">
              <a:buNone/>
            </a:pPr>
            <a:r>
              <a:rPr lang="fr-BE" sz="2000" b="1" dirty="0"/>
              <a:t>Article 6</a:t>
            </a:r>
            <a:r>
              <a:rPr lang="fr-BE" sz="2000" dirty="0"/>
              <a:t>. - La Communauté française, pour l’enseignement qu’elle organise, et tout pouvoir organisateur, pour l’enseignement subventionné, poursuivent simultanément et sans hiérarchie les objectifs suivants :</a:t>
            </a:r>
          </a:p>
          <a:p>
            <a:pPr marL="400050" lvl="1" indent="0">
              <a:buNone/>
            </a:pPr>
            <a:r>
              <a:rPr lang="fr-BE" sz="2000" dirty="0"/>
              <a:t>1°) promouvoir la confiance en soi et le développement de la personne de chacun des élèves ;</a:t>
            </a:r>
          </a:p>
          <a:p>
            <a:pPr marL="400050" lvl="1" indent="0">
              <a:buNone/>
            </a:pPr>
            <a:r>
              <a:rPr lang="fr-BE" sz="2000" dirty="0"/>
              <a:t>2°) amener tous les élèves à s’approprier des savoirs et à acquérir des compétences qui les rendent aptes à apprendre toute leur vie et à prendre une place active dans la vie économique, sociale et culturelle ;</a:t>
            </a:r>
          </a:p>
          <a:p>
            <a:pPr marL="400050" lvl="1" indent="0">
              <a:buNone/>
            </a:pPr>
            <a:r>
              <a:rPr lang="fr-BE" sz="2000" dirty="0"/>
              <a:t>3°) préparer tous les élèves à être des citoyens responsables, capables de contribuer au développement d'une société démocratique, solidaire, pluraliste et ouverte aux autres cultures ;</a:t>
            </a:r>
          </a:p>
          <a:p>
            <a:pPr marL="400050" lvl="1" indent="0">
              <a:buNone/>
            </a:pPr>
            <a:r>
              <a:rPr lang="fr-BE" sz="2000" dirty="0"/>
              <a:t>4°) assurer à tous les élèves des chances égales d’émancipation sociale</a:t>
            </a:r>
            <a:r>
              <a:rPr lang="fr-BE" sz="2000" dirty="0" smtClean="0"/>
              <a:t>.</a:t>
            </a:r>
            <a:endParaRPr lang="fr-BE" sz="2000" dirty="0"/>
          </a:p>
        </p:txBody>
      </p:sp>
    </p:spTree>
    <p:extLst>
      <p:ext uri="{BB962C8B-B14F-4D97-AF65-F5344CB8AC3E}">
        <p14:creationId xmlns:p14="http://schemas.microsoft.com/office/powerpoint/2010/main" val="28089756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r>
              <a:rPr lang="fr-BE" sz="2000" dirty="0" smtClean="0"/>
              <a:t>Homme cultivé</a:t>
            </a:r>
          </a:p>
          <a:p>
            <a:pPr marL="0" indent="0">
              <a:buNone/>
            </a:pPr>
            <a:r>
              <a:rPr lang="fr-BE" sz="2000" dirty="0"/>
              <a:t>	</a:t>
            </a:r>
            <a:r>
              <a:rPr lang="fr-BE" sz="2000" dirty="0" smtClean="0"/>
              <a:t>	</a:t>
            </a:r>
            <a:r>
              <a:rPr lang="fr-BE" sz="2400" dirty="0" smtClean="0"/>
              <a:t>Citoyen émancipé</a:t>
            </a:r>
          </a:p>
          <a:p>
            <a:pPr marL="0" indent="0">
              <a:buNone/>
            </a:pPr>
            <a:r>
              <a:rPr lang="fr-BE" sz="2400" dirty="0"/>
              <a:t>	</a:t>
            </a:r>
            <a:r>
              <a:rPr lang="fr-BE" sz="2400" dirty="0" smtClean="0"/>
              <a:t>	Bon petit soldat</a:t>
            </a:r>
          </a:p>
          <a:p>
            <a:pPr marL="0" indent="0">
              <a:buNone/>
            </a:pPr>
            <a:r>
              <a:rPr lang="fr-BE" sz="2400" dirty="0"/>
              <a:t>	</a:t>
            </a:r>
            <a:r>
              <a:rPr lang="fr-BE" sz="2400" dirty="0" smtClean="0"/>
              <a:t>		</a:t>
            </a:r>
            <a:r>
              <a:rPr lang="fr-BE" sz="2800" dirty="0" smtClean="0"/>
              <a:t>Travailleur instruit</a:t>
            </a:r>
          </a:p>
          <a:p>
            <a:pPr marL="0" indent="0">
              <a:buNone/>
            </a:pPr>
            <a:r>
              <a:rPr lang="fr-BE" sz="2800" dirty="0"/>
              <a:t>	</a:t>
            </a:r>
            <a:r>
              <a:rPr lang="fr-BE" sz="2800" dirty="0" smtClean="0"/>
              <a:t>			</a:t>
            </a:r>
            <a:r>
              <a:rPr lang="fr-BE" sz="3200" dirty="0" smtClean="0"/>
              <a:t>Consommateur</a:t>
            </a:r>
          </a:p>
          <a:p>
            <a:pPr marL="0" indent="0">
              <a:buNone/>
            </a:pPr>
            <a:r>
              <a:rPr lang="fr-BE" sz="3600" dirty="0"/>
              <a:t>	</a:t>
            </a:r>
            <a:r>
              <a:rPr lang="fr-BE" sz="3600" dirty="0" smtClean="0"/>
              <a:t>				</a:t>
            </a:r>
            <a:endParaRPr lang="fr-BE" sz="3600" dirty="0"/>
          </a:p>
        </p:txBody>
      </p:sp>
    </p:spTree>
    <p:extLst>
      <p:ext uri="{BB962C8B-B14F-4D97-AF65-F5344CB8AC3E}">
        <p14:creationId xmlns:p14="http://schemas.microsoft.com/office/powerpoint/2010/main" val="38482015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NOUVEAU PROJET EDUCATIF</a:t>
            </a:r>
            <a:endParaRPr lang="fr-BE" dirty="0"/>
          </a:p>
        </p:txBody>
      </p:sp>
      <p:sp>
        <p:nvSpPr>
          <p:cNvPr id="3" name="Espace réservé du contenu 2"/>
          <p:cNvSpPr>
            <a:spLocks noGrp="1"/>
          </p:cNvSpPr>
          <p:nvPr>
            <p:ph sz="quarter" idx="13"/>
          </p:nvPr>
        </p:nvSpPr>
        <p:spPr/>
        <p:txBody>
          <a:bodyPr/>
          <a:lstStyle/>
          <a:p>
            <a:pPr marL="0" indent="0">
              <a:buNone/>
            </a:pPr>
            <a:r>
              <a:rPr lang="fr-BE" dirty="0" smtClean="0"/>
              <a:t>Homme civil</a:t>
            </a:r>
          </a:p>
          <a:p>
            <a:pPr marL="0" indent="0">
              <a:buNone/>
            </a:pPr>
            <a:r>
              <a:rPr lang="fr-BE" dirty="0"/>
              <a:t>	</a:t>
            </a:r>
            <a:r>
              <a:rPr lang="fr-BE" sz="2000" dirty="0" smtClean="0"/>
              <a:t>Homme cultivé</a:t>
            </a:r>
          </a:p>
          <a:p>
            <a:pPr marL="0" indent="0">
              <a:buNone/>
            </a:pPr>
            <a:r>
              <a:rPr lang="fr-BE" sz="2000" dirty="0"/>
              <a:t>	</a:t>
            </a:r>
            <a:r>
              <a:rPr lang="fr-BE" sz="2000" dirty="0" smtClean="0"/>
              <a:t>	</a:t>
            </a:r>
            <a:r>
              <a:rPr lang="fr-BE" sz="2400" dirty="0" smtClean="0"/>
              <a:t>Citoyen émancipé</a:t>
            </a:r>
          </a:p>
          <a:p>
            <a:pPr marL="0" indent="0">
              <a:buNone/>
            </a:pPr>
            <a:r>
              <a:rPr lang="fr-BE" sz="2400" dirty="0"/>
              <a:t>	</a:t>
            </a:r>
            <a:r>
              <a:rPr lang="fr-BE" sz="2400" dirty="0" smtClean="0"/>
              <a:t>	Bon petit soldat</a:t>
            </a:r>
          </a:p>
          <a:p>
            <a:pPr marL="0" indent="0">
              <a:buNone/>
            </a:pPr>
            <a:r>
              <a:rPr lang="fr-BE" sz="2400" dirty="0"/>
              <a:t>	</a:t>
            </a:r>
            <a:r>
              <a:rPr lang="fr-BE" sz="2400" dirty="0" smtClean="0"/>
              <a:t>		</a:t>
            </a:r>
            <a:r>
              <a:rPr lang="fr-BE" sz="2800" dirty="0" smtClean="0"/>
              <a:t>Travailleur instruit</a:t>
            </a:r>
          </a:p>
          <a:p>
            <a:pPr marL="0" indent="0">
              <a:buNone/>
            </a:pPr>
            <a:r>
              <a:rPr lang="fr-BE" sz="2800" dirty="0"/>
              <a:t>	</a:t>
            </a:r>
            <a:r>
              <a:rPr lang="fr-BE" sz="2800" dirty="0" smtClean="0"/>
              <a:t>			</a:t>
            </a:r>
            <a:r>
              <a:rPr lang="fr-BE" sz="3200" dirty="0" smtClean="0"/>
              <a:t>Consommateur</a:t>
            </a:r>
          </a:p>
          <a:p>
            <a:pPr marL="0" indent="0">
              <a:buNone/>
            </a:pPr>
            <a:r>
              <a:rPr lang="fr-BE" sz="3600" dirty="0"/>
              <a:t>	</a:t>
            </a:r>
            <a:r>
              <a:rPr lang="fr-BE" sz="3600" dirty="0" smtClean="0"/>
              <a:t>				Nouveau citoyen</a:t>
            </a:r>
            <a:endParaRPr lang="fr-BE" sz="3600" dirty="0"/>
          </a:p>
        </p:txBody>
      </p:sp>
    </p:spTree>
    <p:extLst>
      <p:ext uri="{BB962C8B-B14F-4D97-AF65-F5344CB8AC3E}">
        <p14:creationId xmlns:p14="http://schemas.microsoft.com/office/powerpoint/2010/main" val="189488677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NOUVELLE </a:t>
            </a:r>
            <a:r>
              <a:rPr lang="fr-BE" dirty="0" err="1" smtClean="0"/>
              <a:t>CITOYENNeté</a:t>
            </a:r>
            <a:endParaRPr lang="fr-BE" dirty="0"/>
          </a:p>
        </p:txBody>
      </p:sp>
      <p:sp>
        <p:nvSpPr>
          <p:cNvPr id="3" name="Espace réservé du contenu 2"/>
          <p:cNvSpPr>
            <a:spLocks noGrp="1"/>
          </p:cNvSpPr>
          <p:nvPr>
            <p:ph sz="quarter" idx="13"/>
          </p:nvPr>
        </p:nvSpPr>
        <p:spPr/>
        <p:txBody>
          <a:bodyPr>
            <a:normAutofit/>
          </a:bodyPr>
          <a:lstStyle/>
          <a:p>
            <a:pPr marL="0" indent="0">
              <a:buNone/>
            </a:pPr>
            <a:endParaRPr lang="fr-BE" sz="2400" dirty="0"/>
          </a:p>
        </p:txBody>
      </p:sp>
    </p:spTree>
    <p:extLst>
      <p:ext uri="{BB962C8B-B14F-4D97-AF65-F5344CB8AC3E}">
        <p14:creationId xmlns:p14="http://schemas.microsoft.com/office/powerpoint/2010/main" val="323505335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NOUVELLE </a:t>
            </a:r>
            <a:r>
              <a:rPr lang="fr-BE" dirty="0" err="1" smtClean="0"/>
              <a:t>CITOYENNeté</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smtClean="0"/>
              <a:t>Constantin XYPAS</a:t>
            </a:r>
          </a:p>
          <a:p>
            <a:pPr marL="457200" indent="-457200">
              <a:buFont typeface="+mj-lt"/>
              <a:buAutoNum type="arabicPeriod"/>
            </a:pPr>
            <a:r>
              <a:rPr lang="fr-BE" sz="2400" dirty="0" smtClean="0"/>
              <a:t>Citoyenneté politique</a:t>
            </a:r>
          </a:p>
          <a:p>
            <a:pPr marL="457200" indent="-457200">
              <a:buFont typeface="+mj-lt"/>
              <a:buAutoNum type="arabicPeriod"/>
            </a:pPr>
            <a:r>
              <a:rPr lang="fr-BE" sz="2400" dirty="0" smtClean="0"/>
              <a:t>Citoyenneté juridique</a:t>
            </a:r>
          </a:p>
          <a:p>
            <a:pPr marL="457200" indent="-457200">
              <a:buFont typeface="+mj-lt"/>
              <a:buAutoNum type="arabicPeriod"/>
            </a:pPr>
            <a:r>
              <a:rPr lang="fr-BE" sz="2400" dirty="0" smtClean="0"/>
              <a:t>Citoyenneté éthique</a:t>
            </a:r>
          </a:p>
          <a:p>
            <a:pPr marL="457200" indent="-457200">
              <a:buFont typeface="+mj-lt"/>
              <a:buAutoNum type="arabicPeriod"/>
            </a:pPr>
            <a:r>
              <a:rPr lang="fr-BE" sz="2400" dirty="0" smtClean="0"/>
              <a:t>Citoyenneté affective</a:t>
            </a:r>
            <a:endParaRPr lang="fr-BE" sz="2400" dirty="0"/>
          </a:p>
        </p:txBody>
      </p:sp>
    </p:spTree>
    <p:extLst>
      <p:ext uri="{BB962C8B-B14F-4D97-AF65-F5344CB8AC3E}">
        <p14:creationId xmlns:p14="http://schemas.microsoft.com/office/powerpoint/2010/main" val="126500288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408313109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a:t>
            </a:r>
            <a:endParaRPr lang="fr-BE" dirty="0"/>
          </a:p>
        </p:txBody>
      </p:sp>
      <p:sp>
        <p:nvSpPr>
          <p:cNvPr id="3" name="Espace réservé du contenu 2"/>
          <p:cNvSpPr>
            <a:spLocks noGrp="1"/>
          </p:cNvSpPr>
          <p:nvPr>
            <p:ph sz="quarter" idx="13"/>
          </p:nvPr>
        </p:nvSpPr>
        <p:spPr/>
        <p:txBody>
          <a:bodyPr/>
          <a:lstStyle/>
          <a:p>
            <a:pPr marL="0" indent="0">
              <a:buNone/>
            </a:pPr>
            <a:r>
              <a:rPr lang="fr-BE" sz="2400" b="1" dirty="0">
                <a:latin typeface="Times New Roman" panose="02020603050405020304" pitchFamily="18" charset="0"/>
                <a:cs typeface="Times New Roman" panose="02020603050405020304" pitchFamily="18" charset="0"/>
              </a:rPr>
              <a:t>Les enseignants se cassent la voix </a:t>
            </a:r>
            <a:endParaRPr lang="fr-BE" sz="2400" b="1" dirty="0" smtClean="0">
              <a:latin typeface="Times New Roman" panose="02020603050405020304" pitchFamily="18" charset="0"/>
              <a:cs typeface="Times New Roman" panose="02020603050405020304" pitchFamily="18" charset="0"/>
            </a:endParaRPr>
          </a:p>
          <a:p>
            <a:endParaRPr lang="fr-BE" dirty="0"/>
          </a:p>
          <a:p>
            <a:pPr marL="0" indent="0">
              <a:buNone/>
            </a:pPr>
            <a:r>
              <a:rPr lang="fr-BE" sz="1200" dirty="0"/>
              <a:t>Source: </a:t>
            </a:r>
            <a:r>
              <a:rPr lang="fr-BE" sz="1200" dirty="0" err="1"/>
              <a:t>lavenir</a:t>
            </a:r>
            <a:r>
              <a:rPr lang="fr-BE" sz="1200" dirty="0"/>
              <a:t>, Alain WOLWERTZ</a:t>
            </a:r>
          </a:p>
          <a:p>
            <a:pPr marL="0" indent="0">
              <a:buNone/>
            </a:pPr>
            <a:endParaRPr lang="fr-BE" dirty="0" smtClean="0"/>
          </a:p>
          <a:p>
            <a:pPr marL="0" indent="0">
              <a:buNone/>
            </a:pPr>
            <a:endParaRPr lang="fr-BE" dirty="0"/>
          </a:p>
          <a:p>
            <a:pPr marL="0" indent="0">
              <a:buNone/>
            </a:pPr>
            <a:endParaRPr lang="fr-BE" dirty="0" smtClean="0"/>
          </a:p>
          <a:p>
            <a:pPr marL="0" indent="0">
              <a:buNone/>
            </a:pPr>
            <a:endParaRPr lang="fr-BE" dirty="0"/>
          </a:p>
          <a:p>
            <a:pPr marL="0" indent="0">
              <a:buNone/>
            </a:pPr>
            <a:r>
              <a:rPr lang="fr-BE" dirty="0" smtClean="0">
                <a:latin typeface="Times New Roman" panose="02020603050405020304" pitchFamily="18" charset="0"/>
                <a:cs typeface="Times New Roman" panose="02020603050405020304" pitchFamily="18" charset="0"/>
              </a:rPr>
              <a:t>La </a:t>
            </a:r>
            <a:r>
              <a:rPr lang="fr-BE" dirty="0">
                <a:latin typeface="Times New Roman" panose="02020603050405020304" pitchFamily="18" charset="0"/>
                <a:cs typeface="Times New Roman" panose="02020603050405020304" pitchFamily="18" charset="0"/>
              </a:rPr>
              <a:t>voix est l’outil de travail de l’enseignant. Rien ne le prépare pourtant à bien l’utiliser. </a:t>
            </a:r>
            <a:r>
              <a:rPr lang="fr-BE" b="1" dirty="0" smtClean="0">
                <a:latin typeface="Times New Roman" panose="02020603050405020304" pitchFamily="18" charset="0"/>
                <a:cs typeface="Times New Roman" panose="02020603050405020304" pitchFamily="18" charset="0"/>
              </a:rPr>
              <a:t>Les </a:t>
            </a:r>
            <a:r>
              <a:rPr lang="fr-BE" b="1" dirty="0">
                <a:latin typeface="Times New Roman" panose="02020603050405020304" pitchFamily="18" charset="0"/>
                <a:cs typeface="Times New Roman" panose="02020603050405020304" pitchFamily="18" charset="0"/>
              </a:rPr>
              <a:t>enseignants sont les plus nombreux à consulter en ORL</a:t>
            </a:r>
            <a:r>
              <a:rPr lang="fr-BE" dirty="0">
                <a:latin typeface="Times New Roman" panose="02020603050405020304" pitchFamily="18" charset="0"/>
                <a:cs typeface="Times New Roman" panose="02020603050405020304" pitchFamily="18" charset="0"/>
              </a:rPr>
              <a:t> pour des problèmes de voix. Une étude confirme qu’ils sont les plus exposés.</a:t>
            </a:r>
          </a:p>
          <a:p>
            <a:endParaRPr lang="fr-BE" dirty="0"/>
          </a:p>
        </p:txBody>
      </p:sp>
      <p:pic>
        <p:nvPicPr>
          <p:cNvPr id="4" name="Image 3" descr="La voix est l’outil de travail de l’enseignant. Rienne le prépare pourtantà bien l’utiliser."/>
          <p:cNvPicPr/>
          <p:nvPr/>
        </p:nvPicPr>
        <p:blipFill>
          <a:blip r:embed="rId2">
            <a:extLst>
              <a:ext uri="{28A0092B-C50C-407E-A947-70E740481C1C}">
                <a14:useLocalDpi xmlns:a14="http://schemas.microsoft.com/office/drawing/2010/main" val="0"/>
              </a:ext>
            </a:extLst>
          </a:blip>
          <a:srcRect/>
          <a:stretch>
            <a:fillRect/>
          </a:stretch>
        </p:blipFill>
        <p:spPr bwMode="auto">
          <a:xfrm>
            <a:off x="5220072" y="620688"/>
            <a:ext cx="3511550" cy="3620770"/>
          </a:xfrm>
          <a:prstGeom prst="rect">
            <a:avLst/>
          </a:prstGeom>
          <a:noFill/>
          <a:ln>
            <a:noFill/>
          </a:ln>
        </p:spPr>
      </p:pic>
    </p:spTree>
    <p:extLst>
      <p:ext uri="{BB962C8B-B14F-4D97-AF65-F5344CB8AC3E}">
        <p14:creationId xmlns:p14="http://schemas.microsoft.com/office/powerpoint/2010/main" val="10504373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 (bis)</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380173763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400" dirty="0">
                <a:latin typeface="Times New Roman" panose="02020603050405020304" pitchFamily="18" charset="0"/>
                <a:cs typeface="Times New Roman" panose="02020603050405020304" pitchFamily="18" charset="0"/>
              </a:rPr>
              <a:t>Combien parmi les étudiants inscrits au cours d’Eléments de sociologie de l’éducation (254 répondants) estiment que dans une école on ne peut pas se passer…</a:t>
            </a:r>
          </a:p>
          <a:p>
            <a:pPr lvl="0"/>
            <a:r>
              <a:rPr lang="fr-BE" sz="2400" dirty="0">
                <a:latin typeface="Times New Roman" panose="02020603050405020304" pitchFamily="18" charset="0"/>
                <a:cs typeface="Times New Roman" panose="02020603050405020304" pitchFamily="18" charset="0"/>
              </a:rPr>
              <a:t>d’un tableau dans les classes			71%</a:t>
            </a:r>
          </a:p>
          <a:p>
            <a:pPr lvl="0"/>
            <a:r>
              <a:rPr lang="fr-BE" sz="2400" dirty="0">
                <a:latin typeface="Times New Roman" panose="02020603050405020304" pitchFamily="18" charset="0"/>
                <a:cs typeface="Times New Roman" panose="02020603050405020304" pitchFamily="18" charset="0"/>
              </a:rPr>
              <a:t>des réunions de parents				70%</a:t>
            </a:r>
          </a:p>
          <a:p>
            <a:pPr lvl="0"/>
            <a:r>
              <a:rPr lang="fr-BE" sz="2400" dirty="0">
                <a:latin typeface="Times New Roman" panose="02020603050405020304" pitchFamily="18" charset="0"/>
                <a:cs typeface="Times New Roman" panose="02020603050405020304" pitchFamily="18" charset="0"/>
              </a:rPr>
              <a:t>des examens de juin				46%</a:t>
            </a:r>
          </a:p>
          <a:p>
            <a:pPr lvl="0"/>
            <a:r>
              <a:rPr lang="fr-BE" sz="2400" dirty="0">
                <a:latin typeface="Times New Roman" panose="02020603050405020304" pitchFamily="18" charset="0"/>
                <a:cs typeface="Times New Roman" panose="02020603050405020304" pitchFamily="18" charset="0"/>
              </a:rPr>
              <a:t>des devoirs et des travaux à domicile		46%</a:t>
            </a:r>
          </a:p>
          <a:p>
            <a:pPr lvl="0"/>
            <a:r>
              <a:rPr lang="fr-BE" sz="2400" dirty="0">
                <a:latin typeface="Times New Roman" panose="02020603050405020304" pitchFamily="18" charset="0"/>
                <a:cs typeface="Times New Roman" panose="02020603050405020304" pitchFamily="18" charset="0"/>
              </a:rPr>
              <a:t>des sonneries de fin de cours			29%</a:t>
            </a:r>
          </a:p>
          <a:p>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0551879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400" dirty="0">
                <a:latin typeface="Times New Roman" panose="02020603050405020304" pitchFamily="18" charset="0"/>
                <a:cs typeface="Times New Roman" panose="02020603050405020304" pitchFamily="18" charset="0"/>
              </a:rPr>
              <a:t>Et s’il ne fallait ne garder qu’un seul de ces éléments ? Lequel serait le plus souvent sauvegardé ?</a:t>
            </a:r>
          </a:p>
          <a:p>
            <a:pPr marL="0" indent="0">
              <a:buNone/>
            </a:pPr>
            <a:r>
              <a:rPr lang="fr-BE" sz="2400" dirty="0">
                <a:latin typeface="Times New Roman" panose="02020603050405020304" pitchFamily="18" charset="0"/>
                <a:cs typeface="Times New Roman" panose="02020603050405020304" pitchFamily="18" charset="0"/>
              </a:rPr>
              <a:t>Premièrement : le tableau, sauvegardé par 43% des étudiants.</a:t>
            </a:r>
          </a:p>
          <a:p>
            <a:pPr marL="0" indent="0">
              <a:buNone/>
            </a:pPr>
            <a:r>
              <a:rPr lang="fr-BE" sz="2400" dirty="0">
                <a:latin typeface="Times New Roman" panose="02020603050405020304" pitchFamily="18" charset="0"/>
                <a:cs typeface="Times New Roman" panose="02020603050405020304" pitchFamily="18" charset="0"/>
              </a:rPr>
              <a:t>Deuxièmement : les réunions de parents, sauvegardées par 26%.</a:t>
            </a:r>
          </a:p>
          <a:p>
            <a:pPr marL="0" indent="0">
              <a:buNone/>
            </a:pPr>
            <a:r>
              <a:rPr lang="fr-BE" sz="2400" dirty="0">
                <a:latin typeface="Times New Roman" panose="02020603050405020304" pitchFamily="18" charset="0"/>
                <a:cs typeface="Times New Roman" panose="02020603050405020304" pitchFamily="18" charset="0"/>
              </a:rPr>
              <a:t>Troisièmement : les examens de juin, sauvegardés par 20%.</a:t>
            </a:r>
          </a:p>
          <a:p>
            <a:pPr marL="0" indent="0">
              <a:buNone/>
            </a:pPr>
            <a:r>
              <a:rPr lang="fr-BE" sz="2400" dirty="0">
                <a:latin typeface="Times New Roman" panose="02020603050405020304" pitchFamily="18" charset="0"/>
                <a:cs typeface="Times New Roman" panose="02020603050405020304" pitchFamily="18" charset="0"/>
              </a:rPr>
              <a:t>Personne n’a répondu qu’il était concevable de n’en retenir aucun. Etonnant… </a:t>
            </a:r>
          </a:p>
          <a:p>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144581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400" dirty="0">
                <a:latin typeface="Times New Roman" panose="02020603050405020304" pitchFamily="18" charset="0"/>
                <a:cs typeface="Times New Roman" panose="02020603050405020304" pitchFamily="18" charset="0"/>
              </a:rPr>
              <a:t>Le tableau devrait-il disparaître </a:t>
            </a:r>
            <a:r>
              <a:rPr lang="fr-BE" sz="2400" dirty="0" smtClean="0">
                <a:latin typeface="Times New Roman" panose="02020603050405020304" pitchFamily="18" charset="0"/>
                <a:cs typeface="Times New Roman" panose="02020603050405020304" pitchFamily="18" charset="0"/>
              </a:rPr>
              <a:t>?</a:t>
            </a:r>
          </a:p>
          <a:p>
            <a:pPr marL="0" indent="0">
              <a:buNone/>
            </a:pPr>
            <a:r>
              <a:rPr lang="fr-BE" sz="2400" dirty="0" smtClean="0">
                <a:latin typeface="Times New Roman" panose="02020603050405020304" pitchFamily="18" charset="0"/>
                <a:cs typeface="Times New Roman" panose="02020603050405020304" pitchFamily="18" charset="0"/>
              </a:rPr>
              <a:t>Projecteurs et </a:t>
            </a:r>
            <a:r>
              <a:rPr lang="fr-BE" sz="2400" dirty="0" err="1" smtClean="0">
                <a:latin typeface="Times New Roman" panose="02020603050405020304" pitchFamily="18" charset="0"/>
                <a:cs typeface="Times New Roman" panose="02020603050405020304" pitchFamily="18" charset="0"/>
              </a:rPr>
              <a:t>powerpoint</a:t>
            </a:r>
            <a:r>
              <a:rPr lang="fr-BE" sz="2400" dirty="0">
                <a:latin typeface="Times New Roman" panose="02020603050405020304" pitchFamily="18" charset="0"/>
                <a:cs typeface="Times New Roman" panose="02020603050405020304" pitchFamily="18" charset="0"/>
              </a:rPr>
              <a:t> </a:t>
            </a:r>
            <a:r>
              <a:rPr lang="fr-BE" sz="2400" dirty="0" smtClean="0">
                <a:latin typeface="Times New Roman" panose="02020603050405020304" pitchFamily="18" charset="0"/>
                <a:cs typeface="Times New Roman" panose="02020603050405020304" pitchFamily="18" charset="0"/>
              </a:rPr>
              <a:t>?</a:t>
            </a:r>
          </a:p>
          <a:p>
            <a:pPr marL="0" indent="0">
              <a:buNone/>
            </a:pPr>
            <a:r>
              <a:rPr lang="fr-BE" sz="2400" dirty="0" smtClean="0">
                <a:latin typeface="Times New Roman" panose="02020603050405020304" pitchFamily="18" charset="0"/>
                <a:cs typeface="Times New Roman" panose="02020603050405020304" pitchFamily="18" charset="0"/>
              </a:rPr>
              <a:t>Tableau blanc interactif ?</a:t>
            </a:r>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627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Deux normes de </a:t>
            </a:r>
            <a:r>
              <a:rPr lang="fr-BE" smtClean="0"/>
              <a:t>reference</a:t>
            </a:r>
            <a:endParaRPr lang="fr-BE"/>
          </a:p>
        </p:txBody>
      </p:sp>
      <p:sp>
        <p:nvSpPr>
          <p:cNvPr id="3" name="Espace réservé du contenu 2"/>
          <p:cNvSpPr>
            <a:spLocks noGrp="1"/>
          </p:cNvSpPr>
          <p:nvPr>
            <p:ph sz="quarter" idx="13"/>
          </p:nvPr>
        </p:nvSpPr>
        <p:spPr>
          <a:xfrm>
            <a:off x="609600" y="1600200"/>
            <a:ext cx="7994848" cy="4853136"/>
          </a:xfrm>
        </p:spPr>
        <p:txBody>
          <a:bodyPr>
            <a:noAutofit/>
          </a:bodyPr>
          <a:lstStyle/>
          <a:p>
            <a:pPr marL="0" indent="0">
              <a:buNone/>
            </a:pPr>
            <a:r>
              <a:rPr lang="fr-BE" sz="3600" dirty="0"/>
              <a:t>« Je m’engage à mettre toutes mes forces et toute ma compétence au service de l’éducation de chacun des élèves qui me sera confié »</a:t>
            </a:r>
          </a:p>
        </p:txBody>
      </p:sp>
    </p:spTree>
    <p:extLst>
      <p:ext uri="{BB962C8B-B14F-4D97-AF65-F5344CB8AC3E}">
        <p14:creationId xmlns:p14="http://schemas.microsoft.com/office/powerpoint/2010/main" val="416143987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2400" dirty="0" smtClean="0">
                <a:latin typeface="Times New Roman" panose="02020603050405020304" pitchFamily="18" charset="0"/>
                <a:cs typeface="Times New Roman" panose="02020603050405020304" pitchFamily="18" charset="0"/>
              </a:rPr>
              <a:t>Un </a:t>
            </a:r>
            <a:r>
              <a:rPr lang="fr-BE" sz="2400" dirty="0">
                <a:latin typeface="Times New Roman" panose="02020603050405020304" pitchFamily="18" charset="0"/>
                <a:cs typeface="Times New Roman" panose="02020603050405020304" pitchFamily="18" charset="0"/>
              </a:rPr>
              <a:t>petit détour sur le site web d’un fournisseur de mobilier </a:t>
            </a:r>
            <a:r>
              <a:rPr lang="fr-BE" sz="2400" dirty="0" smtClean="0">
                <a:latin typeface="Times New Roman" panose="02020603050405020304" pitchFamily="18" charset="0"/>
                <a:cs typeface="Times New Roman" panose="02020603050405020304" pitchFamily="18" charset="0"/>
              </a:rPr>
              <a:t>scolaire… </a:t>
            </a:r>
            <a:endParaRPr lang="fr-B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82233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pic>
        <p:nvPicPr>
          <p:cNvPr id="4" name="Espace réservé du contenu 3" descr="i3BOARD"/>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777240" y="2152650"/>
            <a:ext cx="7589520" cy="3009900"/>
          </a:xfrm>
          <a:prstGeom prst="rect">
            <a:avLst/>
          </a:prstGeom>
          <a:noFill/>
          <a:ln>
            <a:noFill/>
          </a:ln>
        </p:spPr>
      </p:pic>
    </p:spTree>
    <p:extLst>
      <p:ext uri="{BB962C8B-B14F-4D97-AF65-F5344CB8AC3E}">
        <p14:creationId xmlns:p14="http://schemas.microsoft.com/office/powerpoint/2010/main" val="318654495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lstStyle/>
          <a:p>
            <a:pPr marL="0" indent="0">
              <a:buNone/>
            </a:pPr>
            <a:r>
              <a:rPr lang="fr-BE" dirty="0"/>
              <a:t>	  	 </a:t>
            </a:r>
          </a:p>
        </p:txBody>
      </p:sp>
      <p:pic>
        <p:nvPicPr>
          <p:cNvPr id="5" name="Image 4" descr="http://www.vanerum.be/components/com_virtuemart/shop_image/product/Opti__Move_509d0baf8a7d5.jpg"/>
          <p:cNvPicPr/>
          <p:nvPr/>
        </p:nvPicPr>
        <p:blipFill>
          <a:blip r:embed="rId2">
            <a:extLst>
              <a:ext uri="{28A0092B-C50C-407E-A947-70E740481C1C}">
                <a14:useLocalDpi xmlns:a14="http://schemas.microsoft.com/office/drawing/2010/main" val="0"/>
              </a:ext>
            </a:extLst>
          </a:blip>
          <a:srcRect/>
          <a:stretch>
            <a:fillRect/>
          </a:stretch>
        </p:blipFill>
        <p:spPr bwMode="auto">
          <a:xfrm>
            <a:off x="611560" y="2060848"/>
            <a:ext cx="1905000" cy="1905000"/>
          </a:xfrm>
          <a:prstGeom prst="rect">
            <a:avLst/>
          </a:prstGeom>
          <a:noFill/>
          <a:ln>
            <a:noFill/>
          </a:ln>
        </p:spPr>
      </p:pic>
      <p:pic>
        <p:nvPicPr>
          <p:cNvPr id="6" name="Image 5" descr="http://www.vanerum.be/components/com_virtuemart/shop_image/product/Easy_4adec2a2225af.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3848" y="2183402"/>
            <a:ext cx="1656184" cy="3189813"/>
          </a:xfrm>
          <a:prstGeom prst="rect">
            <a:avLst/>
          </a:prstGeom>
          <a:noFill/>
          <a:ln>
            <a:noFill/>
          </a:ln>
        </p:spPr>
      </p:pic>
      <p:pic>
        <p:nvPicPr>
          <p:cNvPr id="7" name="Image 6" descr="movable"/>
          <p:cNvPicPr/>
          <p:nvPr/>
        </p:nvPicPr>
        <p:blipFill>
          <a:blip r:embed="rId4">
            <a:extLst>
              <a:ext uri="{28A0092B-C50C-407E-A947-70E740481C1C}">
                <a14:useLocalDpi xmlns:a14="http://schemas.microsoft.com/office/drawing/2010/main" val="0"/>
              </a:ext>
            </a:extLst>
          </a:blip>
          <a:srcRect/>
          <a:stretch>
            <a:fillRect/>
          </a:stretch>
        </p:blipFill>
        <p:spPr bwMode="auto">
          <a:xfrm>
            <a:off x="5436096" y="1623060"/>
            <a:ext cx="2952328" cy="2342788"/>
          </a:xfrm>
          <a:prstGeom prst="rect">
            <a:avLst/>
          </a:prstGeom>
          <a:noFill/>
          <a:ln>
            <a:noFill/>
          </a:ln>
        </p:spPr>
      </p:pic>
    </p:spTree>
    <p:extLst>
      <p:ext uri="{BB962C8B-B14F-4D97-AF65-F5344CB8AC3E}">
        <p14:creationId xmlns:p14="http://schemas.microsoft.com/office/powerpoint/2010/main" val="9890614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Les obstacles (bis)</a:t>
            </a:r>
            <a:endParaRPr lang="fr-BE"/>
          </a:p>
        </p:txBody>
      </p:sp>
      <p:sp>
        <p:nvSpPr>
          <p:cNvPr id="3" name="Espace réservé du contenu 2"/>
          <p:cNvSpPr>
            <a:spLocks noGrp="1"/>
          </p:cNvSpPr>
          <p:nvPr>
            <p:ph sz="quarter" idx="13"/>
          </p:nvPr>
        </p:nvSpPr>
        <p:spPr/>
        <p:txBody>
          <a:bodyPr/>
          <a:lstStyle/>
          <a:p>
            <a:pPr marL="0" indent="0">
              <a:buNone/>
            </a:pPr>
            <a:r>
              <a:rPr lang="fr-BE" dirty="0"/>
              <a:t>	  	 </a:t>
            </a:r>
          </a:p>
        </p:txBody>
      </p:sp>
      <p:sp>
        <p:nvSpPr>
          <p:cNvPr id="4" name="Rectangle 3"/>
          <p:cNvSpPr/>
          <p:nvPr/>
        </p:nvSpPr>
        <p:spPr>
          <a:xfrm>
            <a:off x="611560" y="1443841"/>
            <a:ext cx="7848872" cy="2677656"/>
          </a:xfrm>
          <a:prstGeom prst="rect">
            <a:avLst/>
          </a:prstGeom>
        </p:spPr>
        <p:txBody>
          <a:bodyPr wrap="square">
            <a:spAutoFit/>
          </a:bodyPr>
          <a:lstStyle/>
          <a:p>
            <a:r>
              <a:rPr lang="fr-BE" sz="2400" i="1" dirty="0">
                <a:latin typeface="Times New Roman" panose="02020603050405020304" pitchFamily="18" charset="0"/>
                <a:cs typeface="Times New Roman" panose="02020603050405020304" pitchFamily="18" charset="0"/>
              </a:rPr>
              <a:t>« Non. Je fais des études de mathématiques et je ne vois pas comment expliquer aux élèves de la géométrie, par exemple, sans pouvoir dessiner au tableau » (master à finalité didactique, </a:t>
            </a:r>
            <a:r>
              <a:rPr lang="fr-BE" sz="2400" i="1" dirty="0" smtClean="0">
                <a:latin typeface="Times New Roman" panose="02020603050405020304" pitchFamily="18" charset="0"/>
                <a:cs typeface="Times New Roman" panose="02020603050405020304" pitchFamily="18" charset="0"/>
              </a:rPr>
              <a:t>mathématiques)</a:t>
            </a:r>
            <a:endParaRPr lang="fr-BE" sz="2400" dirty="0" smtClean="0">
              <a:latin typeface="Times New Roman" panose="02020603050405020304" pitchFamily="18" charset="0"/>
              <a:cs typeface="Times New Roman" panose="02020603050405020304" pitchFamily="18" charset="0"/>
            </a:endParaRPr>
          </a:p>
          <a:p>
            <a:r>
              <a:rPr lang="fr-BE" sz="2400" dirty="0" smtClean="0">
                <a:latin typeface="Times New Roman" panose="02020603050405020304" pitchFamily="18" charset="0"/>
                <a:cs typeface="Times New Roman" panose="02020603050405020304" pitchFamily="18" charset="0"/>
              </a:rPr>
              <a:t>ou </a:t>
            </a:r>
            <a:r>
              <a:rPr lang="fr-BE" sz="2400" dirty="0">
                <a:latin typeface="Times New Roman" panose="02020603050405020304" pitchFamily="18" charset="0"/>
                <a:cs typeface="Times New Roman" panose="02020603050405020304" pitchFamily="18" charset="0"/>
              </a:rPr>
              <a:t>encore </a:t>
            </a:r>
            <a:r>
              <a:rPr lang="fr-BE" sz="2400" dirty="0" smtClean="0">
                <a:latin typeface="Times New Roman" panose="02020603050405020304" pitchFamily="18" charset="0"/>
                <a:cs typeface="Times New Roman" panose="02020603050405020304" pitchFamily="18" charset="0"/>
              </a:rPr>
              <a:t>:</a:t>
            </a:r>
          </a:p>
          <a:p>
            <a:r>
              <a:rPr lang="fr-BE" sz="2400" i="1" dirty="0" smtClean="0">
                <a:latin typeface="Times New Roman" panose="02020603050405020304" pitchFamily="18" charset="0"/>
                <a:cs typeface="Times New Roman" panose="02020603050405020304" pitchFamily="18" charset="0"/>
              </a:rPr>
              <a:t>«</a:t>
            </a:r>
            <a:r>
              <a:rPr lang="fr-BE" sz="2400" i="1" dirty="0">
                <a:latin typeface="Times New Roman" panose="02020603050405020304" pitchFamily="18" charset="0"/>
                <a:cs typeface="Times New Roman" panose="02020603050405020304" pitchFamily="18" charset="0"/>
              </a:rPr>
              <a:t> Dans le cadre d’un cours de math, non, car il faut pouvoir illustrer les concepts » (AESS, mathématiques</a:t>
            </a:r>
            <a:r>
              <a:rPr lang="fr-BE" sz="2400" i="1"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9847408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 (Ter)</a:t>
            </a:r>
            <a:endParaRPr lang="fr-BE" dirty="0"/>
          </a:p>
        </p:txBody>
      </p:sp>
      <p:sp>
        <p:nvSpPr>
          <p:cNvPr id="3" name="Espace réservé du contenu 2"/>
          <p:cNvSpPr>
            <a:spLocks noGrp="1"/>
          </p:cNvSpPr>
          <p:nvPr>
            <p:ph sz="quarter" idx="13"/>
          </p:nvPr>
        </p:nvSpPr>
        <p:spPr/>
        <p:txBody>
          <a:bodyPr/>
          <a:lstStyle/>
          <a:p>
            <a:endParaRPr lang="fr-BE" dirty="0"/>
          </a:p>
        </p:txBody>
      </p:sp>
    </p:spTree>
    <p:extLst>
      <p:ext uri="{BB962C8B-B14F-4D97-AF65-F5344CB8AC3E}">
        <p14:creationId xmlns:p14="http://schemas.microsoft.com/office/powerpoint/2010/main" val="23805241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 (Ter)</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a:t>Propositions extraites d’un article rédigé par Marie Musset, « De l’architecture scolaire aux espaces d’apprentissage : au bonheur d’apprendre ? », </a:t>
            </a:r>
            <a:r>
              <a:rPr lang="fr-BE" sz="2400" i="1" dirty="0"/>
              <a:t>Dossier d’actualité. Veille et analyses</a:t>
            </a:r>
            <a:r>
              <a:rPr lang="fr-BE" sz="2400" dirty="0"/>
              <a:t>, n°75, mai 2012, Institut Français de l’Education, Agence Qualité Education</a:t>
            </a:r>
            <a:r>
              <a:rPr lang="fr-BE" sz="2400" dirty="0" smtClean="0"/>
              <a:t>).</a:t>
            </a:r>
            <a:endParaRPr lang="fr-BE" sz="2400" dirty="0"/>
          </a:p>
        </p:txBody>
      </p:sp>
    </p:spTree>
    <p:extLst>
      <p:ext uri="{BB962C8B-B14F-4D97-AF65-F5344CB8AC3E}">
        <p14:creationId xmlns:p14="http://schemas.microsoft.com/office/powerpoint/2010/main" val="234427641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 (Ter)</a:t>
            </a:r>
            <a:endParaRPr lang="fr-BE" dirty="0"/>
          </a:p>
        </p:txBody>
      </p:sp>
      <p:sp>
        <p:nvSpPr>
          <p:cNvPr id="3" name="Espace réservé du contenu 2"/>
          <p:cNvSpPr>
            <a:spLocks noGrp="1"/>
          </p:cNvSpPr>
          <p:nvPr>
            <p:ph sz="quarter" idx="13"/>
          </p:nvPr>
        </p:nvSpPr>
        <p:spPr/>
        <p:txBody>
          <a:bodyPr>
            <a:normAutofit fontScale="92500"/>
          </a:bodyPr>
          <a:lstStyle/>
          <a:p>
            <a:r>
              <a:rPr lang="fr-BE" sz="2400" dirty="0"/>
              <a:t>« Avant la seconde guerre mondiale, le bâtiment scolaire a généralement accompagné la construction des Etats-Nations et soutenu la révolution industrielle, de façons évidemment diverses selon l’autonomie des établissements, très variable selon les pays ».</a:t>
            </a:r>
          </a:p>
          <a:p>
            <a:r>
              <a:rPr lang="fr-BE" sz="2400" dirty="0"/>
              <a:t>« A partir des années 1950 la massification de la scolarisation dans la plupart des pays occidentaux oblige à penser l’architecture scolaire à nouveaux frais. En France, il faut construire </a:t>
            </a:r>
            <a:r>
              <a:rPr lang="fr-BE" sz="2400" i="1" dirty="0"/>
              <a:t>un collège par jour</a:t>
            </a:r>
            <a:r>
              <a:rPr lang="fr-BE" sz="2400" dirty="0"/>
              <a:t> ».</a:t>
            </a:r>
          </a:p>
          <a:p>
            <a:r>
              <a:rPr lang="fr-BE" sz="2400" dirty="0"/>
              <a:t>« En France, </a:t>
            </a:r>
            <a:r>
              <a:rPr lang="fr-BE" sz="2400" i="1" dirty="0"/>
              <a:t>Surveiller et punir</a:t>
            </a:r>
            <a:r>
              <a:rPr lang="fr-BE" sz="2400" dirty="0"/>
              <a:t>, en 1975, de Michel Foucault, fait date en soulignant la proximité architecturale et conceptuelle entre la prison, la caserne et le lycée à la française ».</a:t>
            </a:r>
          </a:p>
        </p:txBody>
      </p:sp>
    </p:spTree>
    <p:extLst>
      <p:ext uri="{BB962C8B-B14F-4D97-AF65-F5344CB8AC3E}">
        <p14:creationId xmlns:p14="http://schemas.microsoft.com/office/powerpoint/2010/main" val="4704230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OBSTACLES (Ter)</a:t>
            </a:r>
            <a:endParaRPr lang="fr-BE" dirty="0"/>
          </a:p>
        </p:txBody>
      </p:sp>
      <p:sp>
        <p:nvSpPr>
          <p:cNvPr id="3" name="Espace réservé du contenu 2"/>
          <p:cNvSpPr>
            <a:spLocks noGrp="1"/>
          </p:cNvSpPr>
          <p:nvPr>
            <p:ph sz="quarter" idx="13"/>
          </p:nvPr>
        </p:nvSpPr>
        <p:spPr/>
        <p:txBody>
          <a:bodyPr>
            <a:normAutofit/>
          </a:bodyPr>
          <a:lstStyle/>
          <a:p>
            <a:r>
              <a:rPr lang="fr-BE" sz="2400" dirty="0"/>
              <a:t>« La salle de classe, relique de la Révolution industrielle, est nécessairement standardisée, normalisée et centrée sur la parole du maître : elle pourrait bien être obsolète, car les attentes des élèves comme de la société vis-à-vis de la construction des savoirs et des compétences ont changé ».</a:t>
            </a:r>
          </a:p>
        </p:txBody>
      </p:sp>
    </p:spTree>
    <p:extLst>
      <p:ext uri="{BB962C8B-B14F-4D97-AF65-F5344CB8AC3E}">
        <p14:creationId xmlns:p14="http://schemas.microsoft.com/office/powerpoint/2010/main" val="329478549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a:t> </a:t>
            </a:r>
          </a:p>
        </p:txBody>
      </p:sp>
    </p:spTree>
    <p:extLst>
      <p:ext uri="{BB962C8B-B14F-4D97-AF65-F5344CB8AC3E}">
        <p14:creationId xmlns:p14="http://schemas.microsoft.com/office/powerpoint/2010/main" val="381642970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a:t>
            </a:r>
            <a:r>
              <a:rPr lang="fr-BE" smtClean="0"/>
              <a:t>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400" dirty="0"/>
              <a:t> « Le terme </a:t>
            </a:r>
            <a:r>
              <a:rPr lang="fr-BE" sz="2400" i="1" dirty="0"/>
              <a:t>espaces d’apprentissage</a:t>
            </a:r>
            <a:r>
              <a:rPr lang="fr-BE" sz="2400" dirty="0"/>
              <a:t> associe une réflexion sur l’espace à l’intégration pédagogique des ressources électroniques et à la prise en compte de la vision holistique de l’apprentissage. Les usagers du numérique remettent en jeu l’espace scolaire et le reconfigurent, non seulement parce que les élèves et de plus en plus d’enseignants sont habitués à vivre et à travailler avec les technologies digitales mais surtout parce que </a:t>
            </a:r>
            <a:r>
              <a:rPr lang="fr-BE" sz="2400" b="1" dirty="0"/>
              <a:t>« apprendre » ne signifie plus trouver une information mais pouvoir la traiter selon diverses modalités</a:t>
            </a:r>
            <a:r>
              <a:rPr lang="fr-BE" sz="2400" dirty="0"/>
              <a:t> ».</a:t>
            </a:r>
          </a:p>
        </p:txBody>
      </p:sp>
    </p:spTree>
    <p:extLst>
      <p:ext uri="{BB962C8B-B14F-4D97-AF65-F5344CB8AC3E}">
        <p14:creationId xmlns:p14="http://schemas.microsoft.com/office/powerpoint/2010/main" val="3875576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question</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93451083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a:t>
            </a:r>
            <a:r>
              <a:rPr lang="fr-BE" smtClean="0"/>
              <a:t>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2800" dirty="0"/>
              <a:t>« La salle de classe tend à s’écarter du modèle rectangulaire traditionnel. Elle n’a plus souvent de porte et se déforme. Sans doute va-t-elle se dissoudre dans d’autres espaces car l’école de demain n’aura vraisemblablement plus besoin de classes </a:t>
            </a:r>
            <a:r>
              <a:rPr lang="fr-BE" sz="2800" dirty="0" smtClean="0"/>
              <a:t>»</a:t>
            </a:r>
          </a:p>
          <a:p>
            <a:pPr marL="0" indent="0">
              <a:buNone/>
            </a:pPr>
            <a:r>
              <a:rPr lang="fr-BE" sz="2000" dirty="0" smtClean="0"/>
              <a:t>(</a:t>
            </a:r>
            <a:r>
              <a:rPr lang="fr-BE" sz="2000" dirty="0"/>
              <a:t>Marchand Bruno, 2004, « L’architecture scolaire aujourd’hui », Bulletin CIIP, n°15, décembre, 20-23).</a:t>
            </a:r>
          </a:p>
        </p:txBody>
      </p:sp>
    </p:spTree>
    <p:extLst>
      <p:ext uri="{BB962C8B-B14F-4D97-AF65-F5344CB8AC3E}">
        <p14:creationId xmlns:p14="http://schemas.microsoft.com/office/powerpoint/2010/main" val="141793979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a:t>
            </a:r>
            <a:r>
              <a:rPr lang="fr-BE" smtClean="0"/>
              <a:t>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3000" dirty="0"/>
              <a:t>« Nous recherchons un modèle qui permette à différents élèves d’âge varié d’apprendre différentes choses de la part de différentes personnes dans des endroits différents, de différentes façons et à différents moments </a:t>
            </a:r>
            <a:r>
              <a:rPr lang="fr-BE" sz="3000" dirty="0" smtClean="0"/>
              <a:t>»</a:t>
            </a:r>
          </a:p>
          <a:p>
            <a:pPr marL="0" indent="0">
              <a:buNone/>
            </a:pPr>
            <a:r>
              <a:rPr lang="fr-BE" sz="2000" dirty="0" smtClean="0"/>
              <a:t>(</a:t>
            </a:r>
            <a:r>
              <a:rPr lang="fr-BE" sz="2000" dirty="0"/>
              <a:t>Nair Prakash &amp; Fielding Randall, 2005, </a:t>
            </a:r>
            <a:r>
              <a:rPr lang="fr-BE" sz="2000" i="1" dirty="0"/>
              <a:t>The </a:t>
            </a:r>
            <a:r>
              <a:rPr lang="fr-BE" sz="2000" i="1" dirty="0" err="1"/>
              <a:t>Language</a:t>
            </a:r>
            <a:r>
              <a:rPr lang="fr-BE" sz="2000" i="1" dirty="0"/>
              <a:t> of </a:t>
            </a:r>
            <a:r>
              <a:rPr lang="fr-BE" sz="2000" i="1" dirty="0" err="1"/>
              <a:t>School</a:t>
            </a:r>
            <a:r>
              <a:rPr lang="fr-BE" sz="2000" i="1" dirty="0"/>
              <a:t> Design : Design Patterns for 21st Century </a:t>
            </a:r>
            <a:r>
              <a:rPr lang="fr-BE" sz="2000" i="1" dirty="0" err="1"/>
              <a:t>Schools</a:t>
            </a:r>
            <a:r>
              <a:rPr lang="fr-BE" sz="2000" dirty="0"/>
              <a:t>, </a:t>
            </a:r>
            <a:r>
              <a:rPr lang="fr-BE" sz="2000" dirty="0" err="1"/>
              <a:t>Designshare</a:t>
            </a:r>
            <a:r>
              <a:rPr lang="fr-BE" sz="2000" dirty="0"/>
              <a:t>, Inc</a:t>
            </a:r>
            <a:r>
              <a:rPr lang="fr-BE" sz="2000" dirty="0" smtClean="0"/>
              <a:t>.).</a:t>
            </a:r>
            <a:endParaRPr lang="fr-BE" sz="2000" dirty="0"/>
          </a:p>
        </p:txBody>
      </p:sp>
    </p:spTree>
    <p:extLst>
      <p:ext uri="{BB962C8B-B14F-4D97-AF65-F5344CB8AC3E}">
        <p14:creationId xmlns:p14="http://schemas.microsoft.com/office/powerpoint/2010/main" val="234553258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a:t>
            </a:r>
            <a:r>
              <a:rPr lang="fr-BE" smtClean="0"/>
              <a:t>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3000" dirty="0"/>
              <a:t>« Nous recherchons un modèle qui permette à différents élèves d’âge varié d’apprendre différentes choses de la part de différentes personnes dans des endroits différents, de différentes façons et à différents moments </a:t>
            </a:r>
            <a:r>
              <a:rPr lang="fr-BE" sz="3000" dirty="0" smtClean="0"/>
              <a:t>»</a:t>
            </a:r>
          </a:p>
          <a:p>
            <a:pPr marL="0" indent="0">
              <a:buNone/>
            </a:pPr>
            <a:r>
              <a:rPr lang="fr-BE" sz="2000" dirty="0" smtClean="0"/>
              <a:t>(</a:t>
            </a:r>
            <a:r>
              <a:rPr lang="fr-BE" sz="2000" dirty="0"/>
              <a:t>Nair Prakash &amp; Fielding Randall, 2005, </a:t>
            </a:r>
            <a:r>
              <a:rPr lang="fr-BE" sz="2000" i="1" dirty="0"/>
              <a:t>The </a:t>
            </a:r>
            <a:r>
              <a:rPr lang="fr-BE" sz="2000" i="1" dirty="0" err="1"/>
              <a:t>Language</a:t>
            </a:r>
            <a:r>
              <a:rPr lang="fr-BE" sz="2000" i="1" dirty="0"/>
              <a:t> of </a:t>
            </a:r>
            <a:r>
              <a:rPr lang="fr-BE" sz="2000" i="1" dirty="0" err="1"/>
              <a:t>School</a:t>
            </a:r>
            <a:r>
              <a:rPr lang="fr-BE" sz="2000" i="1" dirty="0"/>
              <a:t> Design : Design Patterns for 21st Century </a:t>
            </a:r>
            <a:r>
              <a:rPr lang="fr-BE" sz="2000" i="1" dirty="0" err="1"/>
              <a:t>Schools</a:t>
            </a:r>
            <a:r>
              <a:rPr lang="fr-BE" sz="2000" dirty="0"/>
              <a:t>, </a:t>
            </a:r>
            <a:r>
              <a:rPr lang="fr-BE" sz="2000" dirty="0" err="1"/>
              <a:t>Designshare</a:t>
            </a:r>
            <a:r>
              <a:rPr lang="fr-BE" sz="2000" dirty="0"/>
              <a:t>, Inc</a:t>
            </a:r>
            <a:r>
              <a:rPr lang="fr-BE" sz="2000" dirty="0" smtClean="0"/>
              <a:t>.).</a:t>
            </a:r>
            <a:endParaRPr lang="fr-BE" sz="2000" dirty="0"/>
          </a:p>
        </p:txBody>
      </p:sp>
    </p:spTree>
    <p:extLst>
      <p:ext uri="{BB962C8B-B14F-4D97-AF65-F5344CB8AC3E}">
        <p14:creationId xmlns:p14="http://schemas.microsoft.com/office/powerpoint/2010/main" val="346516818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a:t>
            </a:r>
            <a:r>
              <a:rPr lang="fr-BE" smtClean="0"/>
              <a:t>réponses architecturales ?</a:t>
            </a:r>
            <a:endParaRPr lang="fr-BE" dirty="0"/>
          </a:p>
        </p:txBody>
      </p:sp>
      <p:sp>
        <p:nvSpPr>
          <p:cNvPr id="3" name="Espace réservé du contenu 2"/>
          <p:cNvSpPr>
            <a:spLocks noGrp="1"/>
          </p:cNvSpPr>
          <p:nvPr>
            <p:ph sz="quarter" idx="13"/>
          </p:nvPr>
        </p:nvSpPr>
        <p:spPr/>
        <p:txBody>
          <a:bodyPr>
            <a:normAutofit/>
          </a:bodyPr>
          <a:lstStyle/>
          <a:p>
            <a:pPr marL="0" indent="0">
              <a:buNone/>
            </a:pPr>
            <a:r>
              <a:rPr lang="fr-BE" sz="3000" dirty="0"/>
              <a:t>« Nous souhaitons des écoles qui encouragent l’apprentissage tout au long de la vie, des écoles qui enrichissent les communautés qu’elles servent, ainsi que les vies des élèves et des familles </a:t>
            </a:r>
            <a:r>
              <a:rPr lang="fr-BE" sz="3000" dirty="0" smtClean="0"/>
              <a:t>»</a:t>
            </a:r>
          </a:p>
          <a:p>
            <a:pPr marL="0" indent="0">
              <a:buNone/>
            </a:pPr>
            <a:r>
              <a:rPr lang="fr-BE" sz="2000" dirty="0" smtClean="0"/>
              <a:t> </a:t>
            </a:r>
            <a:r>
              <a:rPr lang="fr-BE" sz="2000" dirty="0"/>
              <a:t>(2009, </a:t>
            </a:r>
            <a:r>
              <a:rPr lang="fr-BE" sz="2000" i="1" dirty="0"/>
              <a:t>Building </a:t>
            </a:r>
            <a:r>
              <a:rPr lang="fr-BE" sz="2000" i="1" dirty="0" err="1"/>
              <a:t>Better</a:t>
            </a:r>
            <a:r>
              <a:rPr lang="fr-BE" sz="2000" i="1" dirty="0"/>
              <a:t> </a:t>
            </a:r>
            <a:r>
              <a:rPr lang="fr-BE" sz="2000" i="1" dirty="0" err="1"/>
              <a:t>Schools</a:t>
            </a:r>
            <a:r>
              <a:rPr lang="fr-BE" sz="2000" i="1" dirty="0"/>
              <a:t> : </a:t>
            </a:r>
            <a:r>
              <a:rPr lang="fr-BE" sz="2000" i="1" dirty="0" err="1"/>
              <a:t>Investing</a:t>
            </a:r>
            <a:r>
              <a:rPr lang="fr-BE" sz="2000" i="1" dirty="0"/>
              <a:t> in </a:t>
            </a:r>
            <a:r>
              <a:rPr lang="fr-BE" sz="2000" i="1" dirty="0" err="1"/>
              <a:t>Scotland’s</a:t>
            </a:r>
            <a:r>
              <a:rPr lang="fr-BE" sz="2000" i="1" dirty="0"/>
              <a:t> Future</a:t>
            </a:r>
            <a:r>
              <a:rPr lang="fr-BE" sz="2000" dirty="0"/>
              <a:t>, Edinburgh, The Scottish </a:t>
            </a:r>
            <a:r>
              <a:rPr lang="fr-BE" sz="2000" dirty="0" err="1"/>
              <a:t>Government</a:t>
            </a:r>
            <a:r>
              <a:rPr lang="fr-BE" sz="2000" dirty="0"/>
              <a:t>).</a:t>
            </a:r>
          </a:p>
        </p:txBody>
      </p:sp>
    </p:spTree>
    <p:extLst>
      <p:ext uri="{BB962C8B-B14F-4D97-AF65-F5344CB8AC3E}">
        <p14:creationId xmlns:p14="http://schemas.microsoft.com/office/powerpoint/2010/main" val="116460149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S’en sortir ?</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68373291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endParaRPr lang="fr-BE" sz="2400" dirty="0"/>
          </a:p>
        </p:txBody>
      </p:sp>
    </p:spTree>
    <p:extLst>
      <p:ext uri="{BB962C8B-B14F-4D97-AF65-F5344CB8AC3E}">
        <p14:creationId xmlns:p14="http://schemas.microsoft.com/office/powerpoint/2010/main" val="260157754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endParaRPr lang="fr-BE" sz="2400" dirty="0"/>
          </a:p>
        </p:txBody>
      </p:sp>
    </p:spTree>
    <p:extLst>
      <p:ext uri="{BB962C8B-B14F-4D97-AF65-F5344CB8AC3E}">
        <p14:creationId xmlns:p14="http://schemas.microsoft.com/office/powerpoint/2010/main" val="6440630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p>
          <a:p>
            <a:r>
              <a:rPr lang="fr-BE" sz="2400" dirty="0" smtClean="0"/>
              <a:t>SOUTENIR L’EXPERIMENTATION</a:t>
            </a:r>
            <a:endParaRPr lang="fr-BE" sz="2400" dirty="0"/>
          </a:p>
        </p:txBody>
      </p:sp>
    </p:spTree>
    <p:extLst>
      <p:ext uri="{BB962C8B-B14F-4D97-AF65-F5344CB8AC3E}">
        <p14:creationId xmlns:p14="http://schemas.microsoft.com/office/powerpoint/2010/main" val="174822840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p>
          <a:p>
            <a:r>
              <a:rPr lang="fr-BE" sz="2400" dirty="0" smtClean="0"/>
              <a:t>SOUTENIR L’EXPERIMENTATION</a:t>
            </a:r>
          </a:p>
          <a:p>
            <a:r>
              <a:rPr lang="fr-BE" sz="2400" dirty="0" smtClean="0"/>
              <a:t>PREPARER ET PLANIFIER L’EXPERIMENTATION</a:t>
            </a:r>
            <a:endParaRPr lang="fr-BE" sz="2400" dirty="0"/>
          </a:p>
        </p:txBody>
      </p:sp>
    </p:spTree>
    <p:extLst>
      <p:ext uri="{BB962C8B-B14F-4D97-AF65-F5344CB8AC3E}">
        <p14:creationId xmlns:p14="http://schemas.microsoft.com/office/powerpoint/2010/main" val="6142491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p>
          <a:p>
            <a:r>
              <a:rPr lang="fr-BE" sz="2400" dirty="0" smtClean="0"/>
              <a:t>SOUTENIR L’EXPERIMENTATION</a:t>
            </a:r>
          </a:p>
          <a:p>
            <a:r>
              <a:rPr lang="fr-BE" sz="2400" dirty="0" smtClean="0"/>
              <a:t>PREPARER ET PLANIFIER L’EXPERIMENTATION</a:t>
            </a:r>
          </a:p>
          <a:p>
            <a:r>
              <a:rPr lang="fr-BE" sz="2400" dirty="0" smtClean="0"/>
              <a:t>METTRE CHACUN DES ELEVES AU TRAVAIL</a:t>
            </a:r>
            <a:endParaRPr lang="fr-BE" sz="2400" dirty="0"/>
          </a:p>
        </p:txBody>
      </p:sp>
    </p:spTree>
    <p:extLst>
      <p:ext uri="{BB962C8B-B14F-4D97-AF65-F5344CB8AC3E}">
        <p14:creationId xmlns:p14="http://schemas.microsoft.com/office/powerpoint/2010/main" val="3131970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Une question</a:t>
            </a:r>
            <a:endParaRPr lang="fr-BE"/>
          </a:p>
        </p:txBody>
      </p:sp>
      <p:sp>
        <p:nvSpPr>
          <p:cNvPr id="3" name="Espace réservé du contenu 2"/>
          <p:cNvSpPr>
            <a:spLocks noGrp="1"/>
          </p:cNvSpPr>
          <p:nvPr>
            <p:ph sz="quarter" idx="13"/>
          </p:nvPr>
        </p:nvSpPr>
        <p:spPr/>
        <p:txBody>
          <a:bodyPr>
            <a:normAutofit/>
          </a:bodyPr>
          <a:lstStyle/>
          <a:p>
            <a:pPr marL="0" indent="0">
              <a:buNone/>
            </a:pPr>
            <a:r>
              <a:rPr lang="fr-BE" sz="3600" dirty="0" smtClean="0"/>
              <a:t>Dans le cadre des missions assignées à l’école obligatoire par le législateur, l’éducation de chacun des élèves peut-elle passer par l’enseignement d’une culture générale ?</a:t>
            </a:r>
            <a:endParaRPr lang="fr-BE" sz="3600" dirty="0"/>
          </a:p>
        </p:txBody>
      </p:sp>
    </p:spTree>
    <p:extLst>
      <p:ext uri="{BB962C8B-B14F-4D97-AF65-F5344CB8AC3E}">
        <p14:creationId xmlns:p14="http://schemas.microsoft.com/office/powerpoint/2010/main" val="735155663"/>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p>
          <a:p>
            <a:r>
              <a:rPr lang="fr-BE" sz="2400" dirty="0" smtClean="0"/>
              <a:t>SOUTENIR L’EXPERIMENTATION</a:t>
            </a:r>
          </a:p>
          <a:p>
            <a:r>
              <a:rPr lang="fr-BE" sz="2400" dirty="0" smtClean="0"/>
              <a:t>PREPARER ET PLANIFIER L’EXPERIMENTATION</a:t>
            </a:r>
          </a:p>
          <a:p>
            <a:r>
              <a:rPr lang="fr-BE" sz="2400" dirty="0" smtClean="0"/>
              <a:t>METTRE CHACUN DES ELEVES AU TRAVAIL</a:t>
            </a:r>
          </a:p>
          <a:p>
            <a:r>
              <a:rPr lang="fr-BE" sz="2400" dirty="0" smtClean="0"/>
              <a:t>ALLER CHERCHER LES JEUNES LA OU ILS SONT</a:t>
            </a:r>
            <a:endParaRPr lang="fr-BE" sz="2400" dirty="0"/>
          </a:p>
        </p:txBody>
      </p:sp>
    </p:spTree>
    <p:extLst>
      <p:ext uri="{BB962C8B-B14F-4D97-AF65-F5344CB8AC3E}">
        <p14:creationId xmlns:p14="http://schemas.microsoft.com/office/powerpoint/2010/main" val="346047241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COMMENT FAIRE POUR </a:t>
            </a:r>
            <a:r>
              <a:rPr lang="fr-BE" smtClean="0"/>
              <a:t>S’en sortir ?</a:t>
            </a:r>
            <a:endParaRPr lang="fr-BE"/>
          </a:p>
        </p:txBody>
      </p:sp>
      <p:sp>
        <p:nvSpPr>
          <p:cNvPr id="3" name="Espace réservé du contenu 2"/>
          <p:cNvSpPr>
            <a:spLocks noGrp="1"/>
          </p:cNvSpPr>
          <p:nvPr>
            <p:ph sz="quarter" idx="13"/>
          </p:nvPr>
        </p:nvSpPr>
        <p:spPr/>
        <p:txBody>
          <a:bodyPr>
            <a:normAutofit/>
          </a:bodyPr>
          <a:lstStyle/>
          <a:p>
            <a:r>
              <a:rPr lang="fr-BE" sz="2400" dirty="0" smtClean="0"/>
              <a:t>OSER</a:t>
            </a:r>
          </a:p>
          <a:p>
            <a:r>
              <a:rPr lang="fr-BE" sz="2400" dirty="0" smtClean="0"/>
              <a:t>OUVRIR VRAIMENT LES PORTES DE L’ECOLE</a:t>
            </a:r>
          </a:p>
          <a:p>
            <a:r>
              <a:rPr lang="fr-BE" sz="2400" dirty="0" smtClean="0"/>
              <a:t>SOUTENIR L’EXPERIMENTATION</a:t>
            </a:r>
          </a:p>
          <a:p>
            <a:r>
              <a:rPr lang="fr-BE" sz="2400" dirty="0" smtClean="0"/>
              <a:t>PREPARER ET PLANIFIER L’EXPERIMENTATION</a:t>
            </a:r>
          </a:p>
          <a:p>
            <a:r>
              <a:rPr lang="fr-BE" sz="2400" dirty="0" smtClean="0"/>
              <a:t>METTRE CHACUN DES ELEVES AU TRAVAIL</a:t>
            </a:r>
          </a:p>
          <a:p>
            <a:r>
              <a:rPr lang="fr-BE" sz="2400" dirty="0" smtClean="0"/>
              <a:t>ALLER CHERCHER LES JEUNES LA OU ILS SONT</a:t>
            </a:r>
          </a:p>
          <a:p>
            <a:r>
              <a:rPr lang="fr-BE" sz="2400" dirty="0" smtClean="0"/>
              <a:t>METTRE EN ŒUVRE LE DECRET MISSIONS…</a:t>
            </a:r>
            <a:endParaRPr lang="fr-BE" sz="2400" dirty="0"/>
          </a:p>
        </p:txBody>
      </p:sp>
    </p:spTree>
    <p:extLst>
      <p:ext uri="{BB962C8B-B14F-4D97-AF65-F5344CB8AC3E}">
        <p14:creationId xmlns:p14="http://schemas.microsoft.com/office/powerpoint/2010/main" val="187446963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I FEEL GOOD .BE</a:t>
            </a:r>
            <a:endParaRPr lang="fr-BE" dirty="0"/>
          </a:p>
        </p:txBody>
      </p:sp>
      <p:sp>
        <p:nvSpPr>
          <p:cNvPr id="3" name="Espace réservé du contenu 2"/>
          <p:cNvSpPr>
            <a:spLocks noGrp="1"/>
          </p:cNvSpPr>
          <p:nvPr>
            <p:ph sz="quarter" idx="13"/>
          </p:nvPr>
        </p:nvSpPr>
        <p:spPr/>
        <p:txBody>
          <a:bodyPr/>
          <a:lstStyle/>
          <a:p>
            <a:endParaRPr lang="fr-BE"/>
          </a:p>
        </p:txBody>
      </p:sp>
    </p:spTree>
    <p:extLst>
      <p:ext uri="{BB962C8B-B14F-4D97-AF65-F5344CB8AC3E}">
        <p14:creationId xmlns:p14="http://schemas.microsoft.com/office/powerpoint/2010/main" val="253917672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I FEEL GOOD .BE</a:t>
            </a:r>
            <a:endParaRPr lang="fr-BE"/>
          </a:p>
        </p:txBody>
      </p:sp>
      <p:sp>
        <p:nvSpPr>
          <p:cNvPr id="3" name="Espace réservé du contenu 2"/>
          <p:cNvSpPr>
            <a:spLocks noGrp="1"/>
          </p:cNvSpPr>
          <p:nvPr>
            <p:ph sz="quarter" idx="13"/>
          </p:nvPr>
        </p:nvSpPr>
        <p:spPr/>
        <p:txBody>
          <a:bodyPr>
            <a:noAutofit/>
          </a:bodyPr>
          <a:lstStyle/>
          <a:p>
            <a:pPr marL="0" indent="0">
              <a:buNone/>
            </a:pPr>
            <a:r>
              <a:rPr lang="fr-BE" sz="2400" i="1" dirty="0"/>
              <a:t>Il y a tellement de choses intéressantes à faire en dehors de l’école qu’on en oublierait que les études servent à faire de nous des citoyens responsables, prêts à affronter les affres de la vie adulte. Ça te laisse peut-être sceptique et c’est effectivement peu crédible, pourtant c’est le but avoué de la plupart des établissements scolaires.</a:t>
            </a:r>
            <a:endParaRPr lang="fr-BE" sz="2400" dirty="0"/>
          </a:p>
          <a:p>
            <a:pPr marL="0" indent="0">
              <a:buNone/>
            </a:pPr>
            <a:r>
              <a:rPr lang="fr-BE" sz="2400" i="1" dirty="0"/>
              <a:t>Pose à un prof la question : « M’sieur, c’est pourquoi qu’on est forcé d’être là pendant six ans ? », il te répondra sans hésiter que c’est pour t’apprendre à parler convenablement le français, persuadé d’avoir un sens de la répartie hors du commun. </a:t>
            </a:r>
            <a:endParaRPr lang="fr-BE" sz="2400" dirty="0"/>
          </a:p>
          <a:p>
            <a:pPr marL="0" indent="0">
              <a:buNone/>
            </a:pPr>
            <a:endParaRPr lang="fr-BE" sz="2400" dirty="0"/>
          </a:p>
        </p:txBody>
      </p:sp>
    </p:spTree>
    <p:extLst>
      <p:ext uri="{BB962C8B-B14F-4D97-AF65-F5344CB8AC3E}">
        <p14:creationId xmlns:p14="http://schemas.microsoft.com/office/powerpoint/2010/main" val="149074994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smtClean="0"/>
              <a:t>I FEEL GOOD .BE</a:t>
            </a:r>
            <a:endParaRPr lang="fr-BE"/>
          </a:p>
        </p:txBody>
      </p:sp>
      <p:sp>
        <p:nvSpPr>
          <p:cNvPr id="3" name="Espace réservé du contenu 2"/>
          <p:cNvSpPr>
            <a:spLocks noGrp="1"/>
          </p:cNvSpPr>
          <p:nvPr>
            <p:ph sz="quarter" idx="13"/>
          </p:nvPr>
        </p:nvSpPr>
        <p:spPr/>
        <p:txBody>
          <a:bodyPr>
            <a:noAutofit/>
          </a:bodyPr>
          <a:lstStyle/>
          <a:p>
            <a:pPr marL="0" indent="0">
              <a:buNone/>
            </a:pPr>
            <a:r>
              <a:rPr lang="fr-BE" sz="2400" i="1" dirty="0" smtClean="0"/>
              <a:t>Par </a:t>
            </a:r>
            <a:r>
              <a:rPr lang="fr-BE" sz="2400" i="1" dirty="0"/>
              <a:t>contre, ce qu’on n’apprend pas ou peu en secondaire, c’est à y voir plus clair sur ce qu’on pourrait bien faire une fois sorti des classes fleurant bon la craie et l’aisselle de prof. La question est pourtant relativement essentielle, non ?</a:t>
            </a:r>
            <a:endParaRPr lang="fr-BE" sz="2400" dirty="0"/>
          </a:p>
          <a:p>
            <a:pPr marL="0" indent="0">
              <a:buNone/>
            </a:pPr>
            <a:endParaRPr lang="fr-BE" sz="2400" dirty="0"/>
          </a:p>
        </p:txBody>
      </p:sp>
    </p:spTree>
    <p:extLst>
      <p:ext uri="{BB962C8B-B14F-4D97-AF65-F5344CB8AC3E}">
        <p14:creationId xmlns:p14="http://schemas.microsoft.com/office/powerpoint/2010/main" val="2721499805"/>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95</TotalTime>
  <Words>1531</Words>
  <Application>Microsoft Office PowerPoint</Application>
  <PresentationFormat>Affichage à l'écran (4:3)</PresentationFormat>
  <Paragraphs>319</Paragraphs>
  <Slides>94</Slides>
  <Notes>0</Notes>
  <HiddenSlides>0</HiddenSlides>
  <MMClips>0</MMClips>
  <ScaleCrop>false</ScaleCrop>
  <HeadingPairs>
    <vt:vector size="4" baseType="variant">
      <vt:variant>
        <vt:lpstr>Thème</vt:lpstr>
      </vt:variant>
      <vt:variant>
        <vt:i4>1</vt:i4>
      </vt:variant>
      <vt:variant>
        <vt:lpstr>Titres des diapositives</vt:lpstr>
      </vt:variant>
      <vt:variant>
        <vt:i4>94</vt:i4>
      </vt:variant>
    </vt:vector>
  </HeadingPairs>
  <TitlesOfParts>
    <vt:vector size="95" baseType="lpstr">
      <vt:lpstr>Horizon</vt:lpstr>
      <vt:lpstr>L’éducation scolaire à l’ère du Web 2.0</vt:lpstr>
      <vt:lpstr>L’éducation scolaire à l’ère du Web 2.0</vt:lpstr>
      <vt:lpstr>UNE DOUBLE PERSPECTIVE</vt:lpstr>
      <vt:lpstr>UNE DOUBLE PERSPECTIVE</vt:lpstr>
      <vt:lpstr>Deux normes de reference</vt:lpstr>
      <vt:lpstr>Deux normes de reference</vt:lpstr>
      <vt:lpstr>Deux normes de reference</vt:lpstr>
      <vt:lpstr>Une question</vt:lpstr>
      <vt:lpstr>Une question</vt:lpstr>
      <vt:lpstr>UNE REVOLUTION</vt:lpstr>
      <vt:lpstr>UNE REVOLUTION</vt:lpstr>
      <vt:lpstr>UNE REVOLUTION</vt:lpstr>
      <vt:lpstr>UNE REVOLUTION</vt:lpstr>
      <vt:lpstr>C’est quoi, le WEB 2.0 ?</vt:lpstr>
      <vt:lpstr>C’est quoi, le WEB 2.0 ?</vt:lpstr>
      <vt:lpstr>C’est quoi, le WEB 2.0 ?</vt:lpstr>
      <vt:lpstr>C’est quoi, le WEB 2.0 ?</vt:lpstr>
      <vt:lpstr>La culture generale : les humanites</vt:lpstr>
      <vt:lpstr>La culture generale : les humanites</vt:lpstr>
      <vt:lpstr>La culture generale : les humanites</vt:lpstr>
      <vt:lpstr>La culture generale : les humanites</vt:lpstr>
      <vt:lpstr>La culture generale : les humanites</vt:lpstr>
      <vt:lpstr>LE MODELE DES HUMANITES</vt:lpstr>
      <vt:lpstr>LE MODELE DES HUMANITES</vt:lpstr>
      <vt:lpstr>LE MODELE DES HUMANITES</vt:lpstr>
      <vt:lpstr>LE MODELE DES HUMANITES</vt:lpstr>
      <vt:lpstr>17ème SIECLE</vt:lpstr>
      <vt:lpstr>17ème SIECLE</vt:lpstr>
      <vt:lpstr>17ème SIECLE</vt:lpstr>
      <vt:lpstr>17ème SIECLE</vt:lpstr>
      <vt:lpstr>17ème SIECLE</vt:lpstr>
      <vt:lpstr>18ème SIECLE</vt:lpstr>
      <vt:lpstr>18ème siecle</vt:lpstr>
      <vt:lpstr>19ème siecle</vt:lpstr>
      <vt:lpstr>19ème siecle</vt:lpstr>
      <vt:lpstr>1830 : Independance de la belgique</vt:lpstr>
      <vt:lpstr>1830 : Independance de la belgique</vt:lpstr>
      <vt:lpstr>Entre deux-guerres</vt:lpstr>
      <vt:lpstr>Entre deux-guerres</vt:lpstr>
      <vt:lpstr>Présentation PowerPoint</vt:lpstr>
      <vt:lpstr>UNE QUESTION</vt:lpstr>
      <vt:lpstr>UNE QUESTION</vt:lpstr>
      <vt:lpstr>LA FORME SCOLAIRE D’éducation</vt:lpstr>
      <vt:lpstr>LA FORME SCOLAIRE D’éducation</vt:lpstr>
      <vt:lpstr>LA FORME SCOLAIRE D’éducation</vt:lpstr>
      <vt:lpstr>LA FORME SCOLAIRE D’éducation</vt:lpstr>
      <vt:lpstr>LA FORME SCOLAIRE D’éducation</vt:lpstr>
      <vt:lpstr>Ce qui a contribue au succès…</vt:lpstr>
      <vt:lpstr>Ce qui a contribue au succès…</vt:lpstr>
      <vt:lpstr>Mais aujourd’hui, tout va moins bien</vt:lpstr>
      <vt:lpstr>Mais aujourd’hui, tout va moins bien</vt:lpstr>
      <vt:lpstr>Mais aujourd’hui, tout va moins bien</vt:lpstr>
      <vt:lpstr>Le déclin des institutions</vt:lpstr>
      <vt:lpstr>Le déclin des institutions</vt:lpstr>
      <vt:lpstr>UN NOUVEAU PROJET EDUCATIF</vt:lpstr>
      <vt:lpstr>UN NOUVEAU PROJET EDUCATIF</vt:lpstr>
      <vt:lpstr>UN NOUVEAU PROJET EDUCATIF</vt:lpstr>
      <vt:lpstr>UN NOUVEAU PROJET EDUCATIF</vt:lpstr>
      <vt:lpstr>UN NOUVEAU PROJET EDUCATIF</vt:lpstr>
      <vt:lpstr>UN NOUVEAU PROJET EDUCATIF</vt:lpstr>
      <vt:lpstr>UN NOUVEAU PROJET EDUCATIF</vt:lpstr>
      <vt:lpstr>UNE NOUVELLE CITOYENNeté</vt:lpstr>
      <vt:lpstr>UNE NOUVELLE CITOYENNeté</vt:lpstr>
      <vt:lpstr>LES OBSTACLES</vt:lpstr>
      <vt:lpstr>LES OBSTACLES</vt:lpstr>
      <vt:lpstr>Les obstacles (bis)</vt:lpstr>
      <vt:lpstr>Les obstacles (bis)</vt:lpstr>
      <vt:lpstr>Les obstacles (bis)</vt:lpstr>
      <vt:lpstr>Les obstacles (bis)</vt:lpstr>
      <vt:lpstr>Les obstacles (bis)</vt:lpstr>
      <vt:lpstr>Les obstacles (bis)</vt:lpstr>
      <vt:lpstr>Les obstacles (bis)</vt:lpstr>
      <vt:lpstr>Les obstacles (bis)</vt:lpstr>
      <vt:lpstr>LES OBSTACLES (Ter)</vt:lpstr>
      <vt:lpstr>LES OBSTACLES (Ter)</vt:lpstr>
      <vt:lpstr>LES OBSTACLES (Ter)</vt:lpstr>
      <vt:lpstr>LES OBSTACLES (Ter)</vt:lpstr>
      <vt:lpstr>Des réponses architecturales ?</vt:lpstr>
      <vt:lpstr>Des réponses architecturales ?</vt:lpstr>
      <vt:lpstr>Des réponses architecturales ?</vt:lpstr>
      <vt:lpstr>Des réponses architecturales ?</vt:lpstr>
      <vt:lpstr>Des réponses architecturales ?</vt:lpstr>
      <vt:lpstr>Des réponses architecturales ?</vt:lpstr>
      <vt:lpstr>COMMENT FAIRE POUR S’en sortir ?</vt:lpstr>
      <vt:lpstr>COMMENT FAIRE POUR S’en sortir ?</vt:lpstr>
      <vt:lpstr>COMMENT FAIRE POUR S’en sortir ?</vt:lpstr>
      <vt:lpstr>COMMENT FAIRE POUR S’en sortir ?</vt:lpstr>
      <vt:lpstr>COMMENT FAIRE POUR S’en sortir ?</vt:lpstr>
      <vt:lpstr>COMMENT FAIRE POUR S’en sortir ?</vt:lpstr>
      <vt:lpstr>COMMENT FAIRE POUR S’en sortir ?</vt:lpstr>
      <vt:lpstr>COMMENT FAIRE POUR S’en sortir ?</vt:lpstr>
      <vt:lpstr>I FEEL GOOD .BE</vt:lpstr>
      <vt:lpstr>I FEEL GOOD .BE</vt:lpstr>
      <vt:lpstr>I FEEL GOOD .BE</vt:lpstr>
    </vt:vector>
  </TitlesOfParts>
  <Company>ULg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L’éducation scolaire à l’ère du Web 2.0</dc:title>
  <dc:creator>ULg</dc:creator>
  <cp:lastModifiedBy>ULg</cp:lastModifiedBy>
  <cp:revision>11</cp:revision>
  <dcterms:created xsi:type="dcterms:W3CDTF">2014-12-02T14:42:45Z</dcterms:created>
  <dcterms:modified xsi:type="dcterms:W3CDTF">2014-12-02T16:18:38Z</dcterms:modified>
</cp:coreProperties>
</file>