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58" r:id="rId4"/>
    <p:sldId id="277" r:id="rId5"/>
    <p:sldId id="262" r:id="rId6"/>
    <p:sldId id="261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1" r:id="rId15"/>
    <p:sldId id="275" r:id="rId16"/>
    <p:sldId id="276" r:id="rId17"/>
    <p:sldId id="272" r:id="rId18"/>
    <p:sldId id="273" r:id="rId19"/>
    <p:sldId id="279" r:id="rId20"/>
    <p:sldId id="283" r:id="rId21"/>
    <p:sldId id="285" r:id="rId22"/>
    <p:sldId id="287" r:id="rId23"/>
    <p:sldId id="290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2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7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16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7412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98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35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90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45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9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59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1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8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55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79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66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5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1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1F4BE2A-ADAB-4B71-B2B7-965810A0ACA1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23C9A5A-DF98-4FF7-8849-BB38314120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09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49828" y="1596572"/>
            <a:ext cx="10856686" cy="5261428"/>
          </a:xfrm>
          <a:prstGeom prst="rect">
            <a:avLst/>
          </a:prstGeom>
          <a:blipFill>
            <a:blip r:embed="rId2"/>
            <a:stretch>
              <a:fillRect l="-12200" t="-31616" r="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16576" y="1596572"/>
            <a:ext cx="10842172" cy="5261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27001" y="1596571"/>
            <a:ext cx="10842172" cy="526142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12200" t="-31616" r="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49828" y="2752110"/>
            <a:ext cx="10653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Exploitation de la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plateforme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e-Campus pour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l’apprentissage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Chimie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Première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année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pour les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étudiants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non acquis à la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matière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375054" y="4548871"/>
            <a:ext cx="489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C. Kune, L. Quinton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9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/>
              <a:t>Séances d’exercices (répétitions)</a:t>
            </a:r>
            <a:endParaRPr lang="en-US" sz="3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0" y="1233714"/>
            <a:ext cx="12192000" cy="5624285"/>
            <a:chOff x="0" y="1233714"/>
            <a:chExt cx="12192000" cy="5624285"/>
          </a:xfrm>
        </p:grpSpPr>
        <p:sp>
          <p:nvSpPr>
            <p:cNvPr id="5" name="Rectangle 4"/>
            <p:cNvSpPr/>
            <p:nvPr/>
          </p:nvSpPr>
          <p:spPr>
            <a:xfrm>
              <a:off x="0" y="1233714"/>
              <a:ext cx="12192000" cy="5624285"/>
            </a:xfrm>
            <a:prstGeom prst="rect">
              <a:avLst/>
            </a:prstGeom>
            <a:blipFill>
              <a:blip r:embed="rId2"/>
              <a:srcRect/>
              <a:stretch>
                <a:fillRect t="-21934" b="-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36913" y="1799771"/>
              <a:ext cx="10464801" cy="3730172"/>
            </a:xfrm>
            <a:prstGeom prst="rect">
              <a:avLst/>
            </a:prstGeom>
            <a:blipFill>
              <a:blip r:embed="rId2"/>
              <a:srcRect/>
              <a:stretch>
                <a:fillRect l="-14979" t="-317178" r="-1525" b="87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2975429"/>
            <a:ext cx="1335314" cy="43179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1623" t="23492" r="2019" b="15767"/>
          <a:stretch/>
        </p:blipFill>
        <p:spPr>
          <a:xfrm>
            <a:off x="1393371" y="1611086"/>
            <a:ext cx="10551886" cy="4165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05856" y="2804884"/>
            <a:ext cx="10326914" cy="60234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6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18836"/>
          <a:stretch/>
        </p:blipFill>
        <p:spPr>
          <a:xfrm>
            <a:off x="0" y="1291771"/>
            <a:ext cx="12192000" cy="55662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Séances d’exercices (répétitions)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870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18836"/>
          <a:stretch/>
        </p:blipFill>
        <p:spPr>
          <a:xfrm>
            <a:off x="0" y="1316709"/>
            <a:ext cx="12192000" cy="55662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Séances d’exercices (répétitions)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545771" y="2256970"/>
            <a:ext cx="4695371" cy="60234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5159" t="13480" r="25397" b="16923"/>
          <a:stretch/>
        </p:blipFill>
        <p:spPr>
          <a:xfrm>
            <a:off x="6357256" y="1894829"/>
            <a:ext cx="5718629" cy="43601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02972" y="2558142"/>
            <a:ext cx="667657" cy="1850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1545771" y="5239656"/>
            <a:ext cx="4550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dirty="0" smtClean="0">
                <a:solidFill>
                  <a:schemeClr val="bg1"/>
                </a:solidFill>
              </a:rPr>
              <a:t>Doit être parcouru (« analysé ») afin de débloquer les exercices de répétitions</a:t>
            </a:r>
          </a:p>
          <a:p>
            <a:pPr marL="285750" indent="-285750">
              <a:buFontTx/>
              <a:buChar char="-"/>
            </a:pPr>
            <a:endParaRPr lang="fr-BE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fr-BE" dirty="0" smtClean="0">
                <a:solidFill>
                  <a:schemeClr val="bg1"/>
                </a:solidFill>
              </a:rPr>
              <a:t>Liens intra-cours vers le cours théorique relatif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0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18836"/>
          <a:stretch/>
        </p:blipFill>
        <p:spPr>
          <a:xfrm>
            <a:off x="0" y="1291771"/>
            <a:ext cx="12192000" cy="55662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Séances d’exercices (répétitions)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545771" y="2823026"/>
            <a:ext cx="4695371" cy="60234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29762" t="7070" r="30794"/>
          <a:stretch/>
        </p:blipFill>
        <p:spPr>
          <a:xfrm>
            <a:off x="7387772" y="1523519"/>
            <a:ext cx="4180114" cy="533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18836"/>
          <a:stretch/>
        </p:blipFill>
        <p:spPr>
          <a:xfrm>
            <a:off x="0" y="1291771"/>
            <a:ext cx="12192000" cy="55662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Séances d’exercices (répétitions)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545771" y="3447139"/>
            <a:ext cx="4695371" cy="60234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29762" t="7070" r="30794"/>
          <a:stretch/>
        </p:blipFill>
        <p:spPr>
          <a:xfrm>
            <a:off x="7387772" y="1523519"/>
            <a:ext cx="4180114" cy="53344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31984" t="12894" r="32936"/>
          <a:stretch/>
        </p:blipFill>
        <p:spPr>
          <a:xfrm>
            <a:off x="7387773" y="1625600"/>
            <a:ext cx="4180114" cy="52324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57763" y="5342205"/>
            <a:ext cx="5944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Résolutions fournies uniquement aux séances d’exercices</a:t>
            </a:r>
          </a:p>
          <a:p>
            <a:r>
              <a:rPr lang="fr-BE" dirty="0">
                <a:solidFill>
                  <a:schemeClr val="bg1"/>
                </a:solidFill>
              </a:rPr>
              <a:t>	</a:t>
            </a:r>
            <a:r>
              <a:rPr lang="fr-BE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Eviter la substitution du cours par l’e-Learning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5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/>
              <a:t>Médiathèque</a:t>
            </a:r>
            <a:endParaRPr lang="en-US" sz="3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0" y="1233714"/>
            <a:ext cx="12192000" cy="5624285"/>
            <a:chOff x="0" y="1233714"/>
            <a:chExt cx="12192000" cy="5624285"/>
          </a:xfrm>
        </p:grpSpPr>
        <p:sp>
          <p:nvSpPr>
            <p:cNvPr id="5" name="Rectangle 4"/>
            <p:cNvSpPr/>
            <p:nvPr/>
          </p:nvSpPr>
          <p:spPr>
            <a:xfrm>
              <a:off x="0" y="1233714"/>
              <a:ext cx="12192000" cy="5624285"/>
            </a:xfrm>
            <a:prstGeom prst="rect">
              <a:avLst/>
            </a:prstGeom>
            <a:blipFill>
              <a:blip r:embed="rId2"/>
              <a:srcRect/>
              <a:stretch>
                <a:fillRect t="-21934" b="-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36913" y="1799771"/>
              <a:ext cx="10464801" cy="3730172"/>
            </a:xfrm>
            <a:prstGeom prst="rect">
              <a:avLst/>
            </a:prstGeom>
            <a:blipFill>
              <a:blip r:embed="rId2"/>
              <a:srcRect/>
              <a:stretch>
                <a:fillRect l="-14979" t="-317178" r="-1525" b="87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2975429"/>
            <a:ext cx="1335314" cy="43179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1623" t="23492" r="2019" b="15767"/>
          <a:stretch/>
        </p:blipFill>
        <p:spPr>
          <a:xfrm>
            <a:off x="1393371" y="1611086"/>
            <a:ext cx="10551886" cy="4165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05856" y="3389085"/>
            <a:ext cx="10326914" cy="60234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8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/>
              <a:t>Médiathèque</a:t>
            </a:r>
            <a:endParaRPr lang="en-US" sz="3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0" y="1233714"/>
            <a:ext cx="12192000" cy="5624285"/>
            <a:chOff x="0" y="1233714"/>
            <a:chExt cx="12192000" cy="5624285"/>
          </a:xfrm>
        </p:grpSpPr>
        <p:sp>
          <p:nvSpPr>
            <p:cNvPr id="5" name="Rectangle 4"/>
            <p:cNvSpPr/>
            <p:nvPr/>
          </p:nvSpPr>
          <p:spPr>
            <a:xfrm>
              <a:off x="0" y="1233714"/>
              <a:ext cx="12192000" cy="5624285"/>
            </a:xfrm>
            <a:prstGeom prst="rect">
              <a:avLst/>
            </a:prstGeom>
            <a:blipFill>
              <a:blip r:embed="rId4"/>
              <a:srcRect/>
              <a:stretch>
                <a:fillRect t="-21934" b="-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36913" y="1799771"/>
              <a:ext cx="10464801" cy="3730172"/>
            </a:xfrm>
            <a:prstGeom prst="rect">
              <a:avLst/>
            </a:prstGeom>
            <a:blipFill>
              <a:blip r:embed="rId4"/>
              <a:srcRect/>
              <a:stretch>
                <a:fillRect l="-14979" t="-317178" r="-1525" b="87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11623" t="23492" r="2019" b="15767"/>
          <a:stretch/>
        </p:blipFill>
        <p:spPr>
          <a:xfrm>
            <a:off x="1393371" y="1611086"/>
            <a:ext cx="10551886" cy="4165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05856" y="3389085"/>
            <a:ext cx="10326914" cy="60234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11820" t="18554"/>
          <a:stretch/>
        </p:blipFill>
        <p:spPr>
          <a:xfrm>
            <a:off x="1422400" y="1277257"/>
            <a:ext cx="10769600" cy="5606748"/>
          </a:xfrm>
          <a:prstGeom prst="rect">
            <a:avLst/>
          </a:prstGeom>
        </p:spPr>
      </p:pic>
      <p:pic>
        <p:nvPicPr>
          <p:cNvPr id="6" name="Rc Unit 4 Demo - Metal Salt Flame Test Using Methanol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3337" y="2555359"/>
            <a:ext cx="3691071" cy="247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8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/>
              <a:t>Séances de laboratoire</a:t>
            </a:r>
            <a:endParaRPr lang="en-US" sz="3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0" y="1233715"/>
            <a:ext cx="12192000" cy="5624285"/>
            <a:chOff x="0" y="1233714"/>
            <a:chExt cx="12192000" cy="5624285"/>
          </a:xfrm>
        </p:grpSpPr>
        <p:sp>
          <p:nvSpPr>
            <p:cNvPr id="5" name="Rectangle 4"/>
            <p:cNvSpPr/>
            <p:nvPr/>
          </p:nvSpPr>
          <p:spPr>
            <a:xfrm>
              <a:off x="0" y="1233714"/>
              <a:ext cx="12192000" cy="5624285"/>
            </a:xfrm>
            <a:prstGeom prst="rect">
              <a:avLst/>
            </a:prstGeom>
            <a:blipFill>
              <a:blip r:embed="rId2"/>
              <a:srcRect/>
              <a:stretch>
                <a:fillRect t="-21934" b="-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36913" y="1799771"/>
              <a:ext cx="10464801" cy="3730172"/>
            </a:xfrm>
            <a:prstGeom prst="rect">
              <a:avLst/>
            </a:prstGeom>
            <a:blipFill>
              <a:blip r:embed="rId2"/>
              <a:srcRect/>
              <a:stretch>
                <a:fillRect l="-14979" t="-317178" r="-1525" b="87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3018972"/>
            <a:ext cx="1335314" cy="35922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1310" t="17990"/>
          <a:stretch/>
        </p:blipFill>
        <p:spPr>
          <a:xfrm>
            <a:off x="1378857" y="1233714"/>
            <a:ext cx="10813144" cy="56242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45771" y="2823026"/>
            <a:ext cx="4695371" cy="60234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27381" t="9084" r="27778"/>
          <a:stretch/>
        </p:blipFill>
        <p:spPr>
          <a:xfrm>
            <a:off x="6785429" y="1549970"/>
            <a:ext cx="4833258" cy="530802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538515" y="5100365"/>
            <a:ext cx="5138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dirty="0" smtClean="0">
                <a:solidFill>
                  <a:schemeClr val="bg1"/>
                </a:solidFill>
              </a:rPr>
              <a:t>Notes de séance de laboratoire publiées au fur et à mesure de l’année</a:t>
            </a:r>
          </a:p>
          <a:p>
            <a:pPr marL="285750" indent="-285750">
              <a:buFontTx/>
              <a:buChar char="-"/>
            </a:pPr>
            <a:r>
              <a:rPr lang="fr-BE" dirty="0" smtClean="0">
                <a:solidFill>
                  <a:schemeClr val="bg1"/>
                </a:solidFill>
              </a:rPr>
              <a:t>Lien intra-cours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45771" y="6044276"/>
            <a:ext cx="5138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Résultats des interrogations de travaux pratique publié sur cette page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5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0013 0.083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41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/>
              <a:t>Séances de remédiations</a:t>
            </a:r>
            <a:endParaRPr lang="en-US" sz="3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0" y="1233715"/>
            <a:ext cx="12192000" cy="5624285"/>
            <a:chOff x="0" y="1233714"/>
            <a:chExt cx="12192000" cy="5624285"/>
          </a:xfrm>
        </p:grpSpPr>
        <p:sp>
          <p:nvSpPr>
            <p:cNvPr id="5" name="Rectangle 4"/>
            <p:cNvSpPr/>
            <p:nvPr/>
          </p:nvSpPr>
          <p:spPr>
            <a:xfrm>
              <a:off x="0" y="1233714"/>
              <a:ext cx="12192000" cy="5624285"/>
            </a:xfrm>
            <a:prstGeom prst="rect">
              <a:avLst/>
            </a:prstGeom>
            <a:blipFill>
              <a:blip r:embed="rId2"/>
              <a:srcRect/>
              <a:stretch>
                <a:fillRect t="-21934" b="-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36913" y="1799771"/>
              <a:ext cx="10464801" cy="3730172"/>
            </a:xfrm>
            <a:prstGeom prst="rect">
              <a:avLst/>
            </a:prstGeom>
            <a:blipFill>
              <a:blip r:embed="rId2"/>
              <a:srcRect/>
              <a:stretch>
                <a:fillRect l="-14979" t="-317178" r="-1525" b="87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22027" y="3574784"/>
            <a:ext cx="1335314" cy="35922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1711" t="18981" r="-239"/>
          <a:stretch/>
        </p:blipFill>
        <p:spPr>
          <a:xfrm>
            <a:off x="1416678" y="1306657"/>
            <a:ext cx="10815612" cy="558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45771" y="2227941"/>
            <a:ext cx="4695371" cy="60234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28338" t="13247" r="28931"/>
          <a:stretch/>
        </p:blipFill>
        <p:spPr>
          <a:xfrm>
            <a:off x="6923314" y="1335314"/>
            <a:ext cx="5021943" cy="55226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55459" y="1250873"/>
            <a:ext cx="1806173" cy="29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8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00026 0.02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/>
              <a:t>QCM entrainement</a:t>
            </a:r>
            <a:endParaRPr lang="en-US" sz="3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0" y="1233715"/>
            <a:ext cx="12192000" cy="5624285"/>
            <a:chOff x="0" y="1233714"/>
            <a:chExt cx="12192000" cy="5624285"/>
          </a:xfrm>
        </p:grpSpPr>
        <p:sp>
          <p:nvSpPr>
            <p:cNvPr id="5" name="Rectangle 4"/>
            <p:cNvSpPr/>
            <p:nvPr/>
          </p:nvSpPr>
          <p:spPr>
            <a:xfrm>
              <a:off x="0" y="1233714"/>
              <a:ext cx="12192000" cy="5624285"/>
            </a:xfrm>
            <a:prstGeom prst="rect">
              <a:avLst/>
            </a:prstGeom>
            <a:blipFill>
              <a:blip r:embed="rId2"/>
              <a:srcRect/>
              <a:stretch>
                <a:fillRect t="-21934" b="-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36913" y="1799771"/>
              <a:ext cx="10464801" cy="3730172"/>
            </a:xfrm>
            <a:prstGeom prst="rect">
              <a:avLst/>
            </a:prstGeom>
            <a:blipFill>
              <a:blip r:embed="rId2"/>
              <a:srcRect/>
              <a:stretch>
                <a:fillRect l="-14979" t="-317178" r="-1525" b="87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3779179"/>
            <a:ext cx="1335314" cy="35922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55459" y="1250873"/>
            <a:ext cx="1806173" cy="29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11274" t="23784" r="2324"/>
          <a:stretch/>
        </p:blipFill>
        <p:spPr>
          <a:xfrm>
            <a:off x="1376978" y="1581374"/>
            <a:ext cx="10553253" cy="52766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66261" y="3837234"/>
            <a:ext cx="10335453" cy="108976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e 16"/>
          <p:cNvGrpSpPr/>
          <p:nvPr/>
        </p:nvGrpSpPr>
        <p:grpSpPr>
          <a:xfrm>
            <a:off x="1551999" y="4971055"/>
            <a:ext cx="10363973" cy="1876187"/>
            <a:chOff x="2317927" y="4623101"/>
            <a:chExt cx="10363973" cy="1876187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4"/>
            <a:srcRect l="14785" t="63784" r="29510" b="17141"/>
            <a:stretch/>
          </p:blipFill>
          <p:spPr>
            <a:xfrm>
              <a:off x="2317927" y="4623101"/>
              <a:ext cx="10363973" cy="1876187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2501153" y="4859964"/>
              <a:ext cx="982173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r-BE" dirty="0" smtClean="0"/>
                <a:t>Questionnaires triés par chapitre et difficulté</a:t>
              </a:r>
            </a:p>
            <a:p>
              <a:pPr marL="285750" indent="-285750">
                <a:buFontTx/>
                <a:buChar char="-"/>
              </a:pPr>
              <a:endParaRPr lang="fr-BE" dirty="0" smtClean="0"/>
            </a:p>
            <a:p>
              <a:pPr marL="285750" indent="-285750">
                <a:buFontTx/>
                <a:buChar char="-"/>
              </a:pPr>
              <a:r>
                <a:rPr lang="fr-BE" dirty="0" smtClean="0"/>
                <a:t>8 à </a:t>
              </a:r>
              <a:r>
                <a:rPr lang="fr-BE" dirty="0" smtClean="0"/>
                <a:t>10 </a:t>
              </a:r>
              <a:r>
                <a:rPr lang="fr-BE" dirty="0" smtClean="0"/>
                <a:t>questions </a:t>
              </a:r>
              <a:r>
                <a:rPr lang="fr-BE" dirty="0" smtClean="0"/>
                <a:t>tirées </a:t>
              </a:r>
              <a:r>
                <a:rPr lang="fr-BE" dirty="0" smtClean="0"/>
                <a:t>dans un pool de question (entre 40 et 60 questions par chapitre)</a:t>
              </a:r>
            </a:p>
            <a:p>
              <a:pPr marL="285750" indent="-285750">
                <a:buFontTx/>
                <a:buChar char="-"/>
              </a:pPr>
              <a:endParaRPr lang="fr-BE" dirty="0"/>
            </a:p>
            <a:p>
              <a:pPr marL="285750" indent="-285750">
                <a:buFontTx/>
                <a:buChar char="-"/>
              </a:pPr>
              <a:r>
                <a:rPr lang="fr-BE" dirty="0" smtClean="0"/>
                <a:t>Ouverture dans une nouvelle page (cours facilement consultable)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7837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0.054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5760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/>
              <a:t>L’e-Learning</a:t>
            </a:r>
            <a:endParaRPr lang="en-US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-67691" y="1163783"/>
            <a:ext cx="11905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	</a:t>
            </a:r>
            <a:r>
              <a:rPr lang="fr-BE" i="1" dirty="0" smtClean="0"/>
              <a:t>« Mode d’apprentissage requérant l’usage du multimédia et donnant accès à des formations interactives sur internet » - 		</a:t>
            </a:r>
            <a:r>
              <a:rPr lang="fr-BE" u="sng" dirty="0" smtClean="0"/>
              <a:t>Dictionnaire Larousse</a:t>
            </a:r>
          </a:p>
          <a:p>
            <a:endParaRPr lang="fr-BE" i="1" dirty="0"/>
          </a:p>
          <a:p>
            <a:r>
              <a:rPr lang="fr-BE" i="1" dirty="0" smtClean="0"/>
              <a:t>	</a:t>
            </a:r>
            <a:r>
              <a:rPr lang="fr-BE" i="1" dirty="0"/>
              <a:t>« </a:t>
            </a:r>
            <a:r>
              <a:rPr lang="fr-BE" i="1" dirty="0" smtClean="0"/>
              <a:t>U</a:t>
            </a:r>
            <a:r>
              <a:rPr lang="fr-FR" i="1" dirty="0" err="1" smtClean="0"/>
              <a:t>tilisation</a:t>
            </a:r>
            <a:r>
              <a:rPr lang="fr-FR" i="1" dirty="0" smtClean="0"/>
              <a:t> </a:t>
            </a:r>
            <a:r>
              <a:rPr lang="fr-FR" i="1" dirty="0"/>
              <a:t>des nouvelles technologies multimédias et de l’Internet pour améliorer la qualité de </a:t>
            </a:r>
            <a:r>
              <a:rPr lang="fr-FR" i="1" dirty="0" smtClean="0"/>
              <a:t>l’apprentissage </a:t>
            </a:r>
            <a:r>
              <a:rPr lang="fr-FR" i="1" dirty="0"/>
              <a:t>en facilitant </a:t>
            </a:r>
            <a:r>
              <a:rPr lang="fr-FR" i="1" dirty="0" smtClean="0"/>
              <a:t>	l’accès </a:t>
            </a:r>
            <a:r>
              <a:rPr lang="fr-FR" i="1" dirty="0"/>
              <a:t>à des ressources et des services, ainsi que les échanges et la </a:t>
            </a:r>
            <a:r>
              <a:rPr lang="fr-FR" i="1" dirty="0" smtClean="0"/>
              <a:t>collaboration à </a:t>
            </a:r>
            <a:r>
              <a:rPr lang="fr-FR" i="1" dirty="0"/>
              <a:t>distance » </a:t>
            </a:r>
            <a:r>
              <a:rPr lang="fr-FR" i="1" dirty="0" smtClean="0"/>
              <a:t>-</a:t>
            </a:r>
          </a:p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fr-FR" u="sng" dirty="0" smtClean="0"/>
              <a:t>Commission européenne</a:t>
            </a:r>
            <a:endParaRPr lang="en-US" u="sng" dirty="0"/>
          </a:p>
        </p:txBody>
      </p:sp>
      <p:sp>
        <p:nvSpPr>
          <p:cNvPr id="6" name="Cadr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7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5760" y="3059668"/>
            <a:ext cx="112637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Objectif: </a:t>
            </a:r>
            <a:r>
              <a:rPr lang="fr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Augmenter l’intérêt</a:t>
            </a:r>
            <a:r>
              <a:rPr lang="fr-BE" dirty="0" smtClean="0"/>
              <a:t> pour le cours de chimie des étudiants non acquis à la matière</a:t>
            </a:r>
          </a:p>
          <a:p>
            <a:endParaRPr lang="fr-BE" dirty="0"/>
          </a:p>
          <a:p>
            <a:r>
              <a:rPr lang="fr-BE" dirty="0" smtClean="0"/>
              <a:t>	- Diversifier les supports du cours</a:t>
            </a:r>
          </a:p>
          <a:p>
            <a:r>
              <a:rPr lang="fr-BE" dirty="0"/>
              <a:t>	</a:t>
            </a:r>
            <a:r>
              <a:rPr lang="fr-BE" dirty="0" smtClean="0"/>
              <a:t>	Cours </a:t>
            </a:r>
            <a:r>
              <a:rPr lang="fr-BE" i="1" dirty="0" smtClean="0"/>
              <a:t>ex cathedra</a:t>
            </a:r>
            <a:r>
              <a:rPr lang="fr-BE" dirty="0" smtClean="0"/>
              <a:t> « classique » </a:t>
            </a:r>
            <a:r>
              <a:rPr lang="" dirty="0" smtClean="0">
                <a:sym typeface="Wingdings" panose="05000000000000000000" pitchFamily="2" charset="2"/>
              </a:rPr>
              <a:t> apprentissage en ligne, échange en ligne,…</a:t>
            </a:r>
          </a:p>
          <a:p>
            <a:endParaRPr lang="" dirty="0" smtClean="0">
              <a:sym typeface="Wingdings" panose="05000000000000000000" pitchFamily="2" charset="2"/>
            </a:endParaRPr>
          </a:p>
          <a:p>
            <a:r>
              <a:rPr lang="" dirty="0">
                <a:sym typeface="Wingdings" panose="05000000000000000000" pitchFamily="2" charset="2"/>
              </a:rPr>
              <a:t>	</a:t>
            </a:r>
            <a:r>
              <a:rPr lang="" dirty="0" smtClean="0">
                <a:sym typeface="Wingdings" panose="05000000000000000000" pitchFamily="2" charset="2"/>
              </a:rPr>
              <a:t>- Moderniser le cours</a:t>
            </a:r>
          </a:p>
          <a:p>
            <a:endParaRPr lang="" dirty="0">
              <a:sym typeface="Wingdings" panose="05000000000000000000" pitchFamily="2" charset="2"/>
            </a:endParaRPr>
          </a:p>
          <a:p>
            <a:r>
              <a:rPr lang="" dirty="0" smtClean="0">
                <a:sym typeface="Wingdings" panose="05000000000000000000" pitchFamily="2" charset="2"/>
              </a:rPr>
              <a:t>	- Centraliser le cours et les outils nécessaires à sa compréhension</a:t>
            </a:r>
          </a:p>
          <a:p>
            <a:endParaRPr lang="" dirty="0">
              <a:sym typeface="Wingdings" panose="05000000000000000000" pitchFamily="2" charset="2"/>
            </a:endParaRPr>
          </a:p>
          <a:p>
            <a:r>
              <a:rPr lang="" dirty="0" smtClean="0">
                <a:sym typeface="Wingdings" panose="05000000000000000000" pitchFamily="2" charset="2"/>
              </a:rPr>
              <a:t>	- Permettre à l’étudiant d’avancer à son rythme</a:t>
            </a:r>
          </a:p>
          <a:p>
            <a:endParaRPr lang="" dirty="0">
              <a:sym typeface="Wingdings" panose="05000000000000000000" pitchFamily="2" charset="2"/>
            </a:endParaRPr>
          </a:p>
          <a:p>
            <a:r>
              <a:rPr lang="" dirty="0" smtClean="0">
                <a:sym typeface="Wingdings" panose="05000000000000000000" pitchFamily="2" charset="2"/>
              </a:rPr>
              <a:t>	- Permettre à l’étudiant de se tester au cours de l’année (évaluations en ligne)</a:t>
            </a:r>
          </a:p>
          <a:p>
            <a:r>
              <a:rPr lang="" dirty="0">
                <a:sym typeface="Wingdings" panose="05000000000000000000" pitchFamily="2" charset="2"/>
              </a:rPr>
              <a:t>	</a:t>
            </a:r>
            <a:r>
              <a:rPr lang="" dirty="0" smtClean="0">
                <a:sym typeface="Wingdings" panose="05000000000000000000" pitchFamily="2" charset="2"/>
              </a:rPr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QCM entrainement</a:t>
            </a:r>
            <a:endParaRPr lang="en-US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12308"/>
          <a:stretch/>
        </p:blipFill>
        <p:spPr>
          <a:xfrm>
            <a:off x="1" y="1066800"/>
            <a:ext cx="12192000" cy="57912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426824" y="6373906"/>
            <a:ext cx="3349385" cy="48409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148047" y="1066800"/>
            <a:ext cx="1628162" cy="28687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110481" y="3156366"/>
            <a:ext cx="1628162" cy="28687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119446" y="5263862"/>
            <a:ext cx="1628162" cy="28687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2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QCM entrainement</a:t>
            </a:r>
            <a:endParaRPr lang="en-US" sz="3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-8961" y="1233715"/>
            <a:ext cx="12308541" cy="5624285"/>
            <a:chOff x="0" y="1233714"/>
            <a:chExt cx="12192000" cy="5624285"/>
          </a:xfrm>
        </p:grpSpPr>
        <p:sp>
          <p:nvSpPr>
            <p:cNvPr id="5" name="Rectangle 4"/>
            <p:cNvSpPr/>
            <p:nvPr/>
          </p:nvSpPr>
          <p:spPr>
            <a:xfrm>
              <a:off x="0" y="1233714"/>
              <a:ext cx="12192000" cy="5624285"/>
            </a:xfrm>
            <a:prstGeom prst="rect">
              <a:avLst/>
            </a:prstGeom>
            <a:blipFill>
              <a:blip r:embed="rId2"/>
              <a:srcRect/>
              <a:stretch>
                <a:fillRect t="-21934" b="-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36913" y="1799771"/>
              <a:ext cx="10464801" cy="3730172"/>
            </a:xfrm>
            <a:prstGeom prst="rect">
              <a:avLst/>
            </a:prstGeom>
            <a:blipFill>
              <a:blip r:embed="rId2"/>
              <a:srcRect/>
              <a:stretch>
                <a:fillRect l="-14979" t="-317178" r="-1525" b="87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4455459" y="1250873"/>
            <a:ext cx="1806173" cy="29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11274" t="23784" r="2324"/>
          <a:stretch/>
        </p:blipFill>
        <p:spPr>
          <a:xfrm>
            <a:off x="1376978" y="1581374"/>
            <a:ext cx="10553253" cy="527662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l="11766" t="22354" r="2426" b="42641"/>
          <a:stretch/>
        </p:blipFill>
        <p:spPr>
          <a:xfrm>
            <a:off x="1439733" y="1532193"/>
            <a:ext cx="10461813" cy="246529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t="9864"/>
          <a:stretch/>
        </p:blipFill>
        <p:spPr>
          <a:xfrm>
            <a:off x="-1" y="3664858"/>
            <a:ext cx="12192001" cy="560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871 L 0 -0.3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/>
              <a:t>Et si des questions</a:t>
            </a:r>
            <a:r>
              <a:rPr lang="" sz="3200" dirty="0" smtClean="0"/>
              <a:t>… Forums</a:t>
            </a:r>
            <a:endParaRPr lang="en-US" sz="3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0" y="1233715"/>
            <a:ext cx="12192000" cy="5624285"/>
            <a:chOff x="0" y="1233714"/>
            <a:chExt cx="12192000" cy="5624285"/>
          </a:xfrm>
        </p:grpSpPr>
        <p:sp>
          <p:nvSpPr>
            <p:cNvPr id="5" name="Rectangle 4"/>
            <p:cNvSpPr/>
            <p:nvPr/>
          </p:nvSpPr>
          <p:spPr>
            <a:xfrm>
              <a:off x="0" y="1233714"/>
              <a:ext cx="12192000" cy="5624285"/>
            </a:xfrm>
            <a:prstGeom prst="rect">
              <a:avLst/>
            </a:prstGeom>
            <a:blipFill>
              <a:blip r:embed="rId2"/>
              <a:srcRect/>
              <a:stretch>
                <a:fillRect t="-21934" b="-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36913" y="1799771"/>
              <a:ext cx="10464801" cy="3730172"/>
            </a:xfrm>
            <a:prstGeom prst="rect">
              <a:avLst/>
            </a:prstGeom>
            <a:blipFill>
              <a:blip r:embed="rId2"/>
              <a:srcRect/>
              <a:stretch>
                <a:fillRect l="-14979" t="-317178" r="-1525" b="87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4137767"/>
            <a:ext cx="1335314" cy="35922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55459" y="1250873"/>
            <a:ext cx="1806173" cy="29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11685" t="18207"/>
          <a:stretch/>
        </p:blipFill>
        <p:spPr>
          <a:xfrm>
            <a:off x="1434353" y="1250873"/>
            <a:ext cx="10757647" cy="560712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6261" y="4097207"/>
            <a:ext cx="10267151" cy="64511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e 7"/>
          <p:cNvGrpSpPr/>
          <p:nvPr/>
        </p:nvGrpSpPr>
        <p:grpSpPr>
          <a:xfrm>
            <a:off x="1566260" y="2332222"/>
            <a:ext cx="10335454" cy="3970318"/>
            <a:chOff x="1566260" y="2332222"/>
            <a:chExt cx="10335454" cy="3970318"/>
          </a:xfrm>
        </p:grpSpPr>
        <p:sp>
          <p:nvSpPr>
            <p:cNvPr id="3" name="ZoneTexte 2"/>
            <p:cNvSpPr txBox="1"/>
            <p:nvPr/>
          </p:nvSpPr>
          <p:spPr>
            <a:xfrm>
              <a:off x="1566260" y="2332222"/>
              <a:ext cx="10335454" cy="39703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BE" dirty="0" smtClean="0">
                  <a:solidFill>
                    <a:schemeClr val="bg1"/>
                  </a:solidFill>
                </a:rPr>
                <a:t>	</a:t>
              </a:r>
            </a:p>
            <a:p>
              <a:r>
                <a:rPr lang="fr-BE" dirty="0">
                  <a:solidFill>
                    <a:schemeClr val="bg1"/>
                  </a:solidFill>
                </a:rPr>
                <a:t> </a:t>
              </a:r>
              <a:r>
                <a:rPr lang="fr-BE" dirty="0" smtClean="0">
                  <a:solidFill>
                    <a:schemeClr val="bg1"/>
                  </a:solidFill>
                </a:rPr>
                <a:t>   Alternative aux questions posées par mail</a:t>
              </a:r>
            </a:p>
            <a:p>
              <a:r>
                <a:rPr lang="fr-BE" dirty="0">
                  <a:solidFill>
                    <a:schemeClr val="bg1"/>
                  </a:solidFill>
                </a:rPr>
                <a:t>	</a:t>
              </a:r>
              <a:r>
                <a:rPr lang="fr-BE" dirty="0" smtClean="0">
                  <a:solidFill>
                    <a:schemeClr val="bg1"/>
                  </a:solidFill>
                </a:rPr>
                <a:t>- Visibilité par tous les étudiants</a:t>
              </a:r>
            </a:p>
            <a:p>
              <a:r>
                <a:rPr lang="fr-BE" dirty="0" smtClean="0">
                  <a:solidFill>
                    <a:schemeClr val="bg1"/>
                  </a:solidFill>
                </a:rPr>
                <a:t>	- Participation des étudiants</a:t>
              </a:r>
            </a:p>
            <a:p>
              <a:endParaRPr lang="fr-BE" dirty="0">
                <a:solidFill>
                  <a:schemeClr val="bg1"/>
                </a:solidFill>
              </a:endParaRPr>
            </a:p>
            <a:p>
              <a:r>
                <a:rPr lang="fr-BE" dirty="0" smtClean="0">
                  <a:solidFill>
                    <a:schemeClr val="bg1"/>
                  </a:solidFill>
                </a:rPr>
                <a:t>   Alternative aux autres forums disponibles sur internet (groupe Facebook) </a:t>
              </a:r>
            </a:p>
            <a:p>
              <a:r>
                <a:rPr lang="fr-BE" dirty="0" smtClean="0">
                  <a:solidFill>
                    <a:schemeClr val="bg1"/>
                  </a:solidFill>
                </a:rPr>
                <a:t>	- Modération par le professeur et les assistants</a:t>
              </a:r>
            </a:p>
            <a:p>
              <a:r>
                <a:rPr lang="fr-BE" dirty="0" smtClean="0">
                  <a:solidFill>
                    <a:schemeClr val="bg1"/>
                  </a:solidFill>
                </a:rPr>
                <a:t> 	  </a:t>
              </a:r>
              <a:r>
                <a:rPr lang="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 Validité des réponses postées</a:t>
              </a:r>
              <a:endParaRPr lang="fr-BE" dirty="0" smtClean="0">
                <a:solidFill>
                  <a:schemeClr val="bg1"/>
                </a:solidFill>
              </a:endParaRPr>
            </a:p>
            <a:p>
              <a:endParaRPr lang="fr-BE" dirty="0">
                <a:solidFill>
                  <a:schemeClr val="bg1"/>
                </a:solidFill>
              </a:endParaRPr>
            </a:p>
            <a:p>
              <a:endParaRPr lang="fr-BE" dirty="0" smtClean="0">
                <a:solidFill>
                  <a:schemeClr val="bg1"/>
                </a:solidFill>
              </a:endParaRPr>
            </a:p>
            <a:p>
              <a:endParaRPr lang="fr-BE" dirty="0">
                <a:solidFill>
                  <a:schemeClr val="bg1"/>
                </a:solidFill>
              </a:endParaRPr>
            </a:p>
            <a:p>
              <a:endParaRPr lang="fr-BE" dirty="0" smtClean="0">
                <a:solidFill>
                  <a:schemeClr val="bg1"/>
                </a:solidFill>
              </a:endParaRPr>
            </a:p>
            <a:p>
              <a:endParaRPr lang="fr-BE" dirty="0">
                <a:solidFill>
                  <a:schemeClr val="bg1"/>
                </a:solidFill>
              </a:endParaRPr>
            </a:p>
            <a:p>
              <a:endParaRPr lang="" dirty="0" smtClean="0">
                <a:solidFill>
                  <a:schemeClr val="bg1"/>
                </a:solidFill>
                <a:sym typeface="Wingdings" panose="05000000000000000000" pitchFamily="2" charset="2"/>
              </a:endParaRPr>
            </a:p>
          </p:txBody>
        </p:sp>
        <p:pic>
          <p:nvPicPr>
            <p:cNvPr id="1028" name="Picture 4" descr="Résultat de recherche d'images pour &quot;Facebook interdit&quot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1" t="13639" r="1966" b="14998"/>
            <a:stretch/>
          </p:blipFill>
          <p:spPr bwMode="auto">
            <a:xfrm>
              <a:off x="5132079" y="4844958"/>
              <a:ext cx="25908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e 8"/>
          <p:cNvGrpSpPr/>
          <p:nvPr/>
        </p:nvGrpSpPr>
        <p:grpSpPr>
          <a:xfrm>
            <a:off x="1551999" y="4971055"/>
            <a:ext cx="10363973" cy="1876187"/>
            <a:chOff x="1551999" y="4971055"/>
            <a:chExt cx="10363973" cy="1876187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5"/>
            <a:srcRect l="14785" t="63784" r="29510" b="17141"/>
            <a:stretch/>
          </p:blipFill>
          <p:spPr>
            <a:xfrm>
              <a:off x="1551999" y="4971055"/>
              <a:ext cx="10363973" cy="1876187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1788970" y="5328752"/>
              <a:ext cx="98217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r-BE" dirty="0" smtClean="0"/>
                <a:t>Un Forum par chapitre</a:t>
              </a:r>
            </a:p>
            <a:p>
              <a:pPr marL="285750" indent="-285750">
                <a:buFontTx/>
                <a:buChar char="-"/>
              </a:pPr>
              <a:r>
                <a:rPr lang="fr-BE" dirty="0" smtClean="0"/>
                <a:t>Forums accessibles depuis le cours, répétitions et QCM relatifs par des liens intra-cours</a:t>
              </a:r>
              <a:endParaRPr lang="fr-BE" dirty="0"/>
            </a:p>
            <a:p>
              <a:pPr marL="285750" indent="-285750">
                <a:buFontTx/>
                <a:buChar char="-"/>
              </a:pPr>
              <a:r>
                <a:rPr lang="fr-BE" dirty="0" smtClean="0"/>
                <a:t>Forums conservés d’année en année pour générer une « FAQ ».</a:t>
              </a:r>
            </a:p>
            <a:p>
              <a:pPr marL="285750" indent="-285750">
                <a:buFontTx/>
                <a:buChar char="-"/>
              </a:pPr>
              <a:r>
                <a:rPr lang="fr-BE" dirty="0" smtClean="0"/>
                <a:t>Pas de publication anonyme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290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00026 0.0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5760" y="348345"/>
            <a:ext cx="1113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/>
              <a:t>Perspectives: Essentiellement tournées vers le media vidéo</a:t>
            </a:r>
            <a:endParaRPr lang="en-US" sz="2800" dirty="0"/>
          </a:p>
        </p:txBody>
      </p:sp>
      <p:sp>
        <p:nvSpPr>
          <p:cNvPr id="6" name="Cadr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7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4127" y="952959"/>
            <a:ext cx="112637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u="sng" dirty="0" smtClean="0">
                <a:sym typeface="Wingdings" panose="05000000000000000000" pitchFamily="2" charset="2"/>
              </a:rPr>
              <a:t>Cours:</a:t>
            </a:r>
          </a:p>
          <a:p>
            <a:r>
              <a:rPr lang="fr-BE" b="1" dirty="0" smtClean="0">
                <a:sym typeface="Wingdings" panose="05000000000000000000" pitchFamily="2" charset="2"/>
              </a:rPr>
              <a:t>	</a:t>
            </a:r>
            <a:r>
              <a:rPr lang="fr-BE" dirty="0" smtClean="0">
                <a:sym typeface="Wingdings" panose="05000000000000000000" pitchFamily="2" charset="2"/>
              </a:rPr>
              <a:t>Ajouter des 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</a:t>
            </a:r>
            <a:r>
              <a:rPr lang="fr-BE" dirty="0" smtClean="0">
                <a:sym typeface="Wingdings" panose="05000000000000000000" pitchFamily="2" charset="2"/>
              </a:rPr>
              <a:t>apsules </a:t>
            </a:r>
            <a:r>
              <a:rPr lang="fr-BE" dirty="0" err="1" smtClean="0">
                <a:sym typeface="Wingdings" panose="05000000000000000000" pitchFamily="2" charset="2"/>
              </a:rPr>
              <a:t>videos</a:t>
            </a:r>
            <a:r>
              <a:rPr lang="fr-BE" dirty="0" smtClean="0">
                <a:sym typeface="Wingdings" panose="05000000000000000000" pitchFamily="2" charset="2"/>
              </a:rPr>
              <a:t> explicatives des concepts importants du cours.</a:t>
            </a:r>
          </a:p>
          <a:p>
            <a:endParaRPr lang="fr-BE" b="1" dirty="0" smtClean="0">
              <a:sym typeface="Wingdings" panose="05000000000000000000" pitchFamily="2" charset="2"/>
            </a:endParaRPr>
          </a:p>
          <a:p>
            <a:r>
              <a:rPr lang="fr-BE" b="1" u="sng" dirty="0" smtClean="0">
                <a:sym typeface="Wingdings" panose="05000000000000000000" pitchFamily="2" charset="2"/>
              </a:rPr>
              <a:t>Répétition:</a:t>
            </a:r>
          </a:p>
          <a:p>
            <a:r>
              <a:rPr lang="fr-BE" b="1" dirty="0">
                <a:sym typeface="Wingdings" panose="05000000000000000000" pitchFamily="2" charset="2"/>
              </a:rPr>
              <a:t>	</a:t>
            </a:r>
            <a:r>
              <a:rPr lang="fr-BE" dirty="0" smtClean="0">
                <a:sym typeface="Wingdings" panose="05000000000000000000" pitchFamily="2" charset="2"/>
              </a:rPr>
              <a:t>Ajouter des capsules vidéos de résolution d’exercices.</a:t>
            </a:r>
          </a:p>
          <a:p>
            <a:endParaRPr lang="fr-BE" b="1" dirty="0" smtClean="0">
              <a:sym typeface="Wingdings" panose="05000000000000000000" pitchFamily="2" charset="2"/>
            </a:endParaRPr>
          </a:p>
          <a:p>
            <a:r>
              <a:rPr lang="fr-BE" b="1" u="sng" dirty="0" smtClean="0">
                <a:sym typeface="Wingdings" panose="05000000000000000000" pitchFamily="2" charset="2"/>
              </a:rPr>
              <a:t>Médiathèque:</a:t>
            </a:r>
          </a:p>
          <a:p>
            <a:r>
              <a:rPr lang="fr-BE" b="1" dirty="0">
                <a:sym typeface="Wingdings" panose="05000000000000000000" pitchFamily="2" charset="2"/>
              </a:rPr>
              <a:t>	</a:t>
            </a:r>
            <a:r>
              <a:rPr lang="fr-BE" dirty="0" smtClean="0">
                <a:sym typeface="Wingdings" panose="05000000000000000000" pitchFamily="2" charset="2"/>
              </a:rPr>
              <a:t>Produire nos propres vidéos, images pour ne plus dépendre d’un site tiers (</a:t>
            </a:r>
            <a:r>
              <a:rPr lang="fr-BE" dirty="0" err="1" smtClean="0">
                <a:sym typeface="Wingdings" panose="05000000000000000000" pitchFamily="2" charset="2"/>
              </a:rPr>
              <a:t>youtube</a:t>
            </a:r>
            <a:r>
              <a:rPr lang="fr-BE" dirty="0" smtClean="0">
                <a:sym typeface="Wingdings" panose="05000000000000000000" pitchFamily="2" charset="2"/>
              </a:rPr>
              <a:t>).</a:t>
            </a:r>
            <a:endParaRPr lang="fr-BE" dirty="0">
              <a:sym typeface="Wingdings" panose="05000000000000000000" pitchFamily="2" charset="2"/>
            </a:endParaRPr>
          </a:p>
          <a:p>
            <a:endParaRPr lang="fr-BE" b="1" u="sng" dirty="0" smtClean="0">
              <a:sym typeface="Wingdings" panose="05000000000000000000" pitchFamily="2" charset="2"/>
            </a:endParaRPr>
          </a:p>
          <a:p>
            <a:r>
              <a:rPr lang="fr-BE" b="1" u="sng" dirty="0" err="1" smtClean="0">
                <a:sym typeface="Wingdings" panose="05000000000000000000" pitchFamily="2" charset="2"/>
              </a:rPr>
              <a:t>Rémédiation</a:t>
            </a:r>
            <a:r>
              <a:rPr lang="fr-BE" b="1" u="sng" dirty="0" smtClean="0">
                <a:sym typeface="Wingdings" panose="05000000000000000000" pitchFamily="2" charset="2"/>
              </a:rPr>
              <a:t>:</a:t>
            </a:r>
          </a:p>
          <a:p>
            <a:r>
              <a:rPr lang="fr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	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Améliorer son incorporation avec les autres partie de la plateforme.</a:t>
            </a:r>
            <a:endParaRPr lang="fr-BE" dirty="0" smtClean="0">
              <a:sym typeface="Wingdings" panose="05000000000000000000" pitchFamily="2" charset="2"/>
            </a:endParaRPr>
          </a:p>
          <a:p>
            <a:endParaRPr lang="fr-BE" b="1" u="sng" dirty="0" smtClean="0">
              <a:sym typeface="Wingdings" panose="05000000000000000000" pitchFamily="2" charset="2"/>
            </a:endParaRPr>
          </a:p>
          <a:p>
            <a:r>
              <a:rPr lang="fr-BE" b="1" u="sng" dirty="0" smtClean="0">
                <a:sym typeface="Wingdings" panose="05000000000000000000" pitchFamily="2" charset="2"/>
              </a:rPr>
              <a:t>Travaux pratiques:</a:t>
            </a:r>
          </a:p>
          <a:p>
            <a:r>
              <a:rPr lang="fr-BE" dirty="0" smtClean="0">
                <a:sym typeface="Wingdings" panose="05000000000000000000" pitchFamily="2" charset="2"/>
              </a:rPr>
              <a:t>	Ajouter de capsules vidéos sur les prérequis à la séance de TP (théoriques et pratiques).</a:t>
            </a:r>
          </a:p>
          <a:p>
            <a:endParaRPr lang="fr-BE" b="1" u="sng" dirty="0" smtClean="0">
              <a:sym typeface="Wingdings" panose="05000000000000000000" pitchFamily="2" charset="2"/>
            </a:endParaRPr>
          </a:p>
          <a:p>
            <a:r>
              <a:rPr lang="fr-BE" b="1" u="sng" dirty="0" smtClean="0">
                <a:sym typeface="Wingdings" panose="05000000000000000000" pitchFamily="2" charset="2"/>
              </a:rPr>
              <a:t>QCM d’entrainement:</a:t>
            </a:r>
          </a:p>
          <a:p>
            <a:r>
              <a:rPr lang="fr-BE" dirty="0" smtClean="0">
                <a:sym typeface="Wingdings" panose="05000000000000000000" pitchFamily="2" charset="2"/>
              </a:rPr>
              <a:t>	Augmenter (encore) le nombre de questions disponibles.</a:t>
            </a:r>
          </a:p>
          <a:p>
            <a:endParaRPr lang="fr-BE" b="1" u="sng" dirty="0">
              <a:sym typeface="Wingdings" panose="05000000000000000000" pitchFamily="2" charset="2"/>
            </a:endParaRPr>
          </a:p>
          <a:p>
            <a:r>
              <a:rPr lang="fr-BE" b="1" u="sng" dirty="0" smtClean="0">
                <a:sym typeface="Wingdings" panose="05000000000000000000" pitchFamily="2" charset="2"/>
              </a:rPr>
              <a:t>Forum</a:t>
            </a:r>
          </a:p>
          <a:p>
            <a:r>
              <a:rPr lang="fr-BE" dirty="0" smtClean="0">
                <a:sym typeface="Wingdings" panose="05000000000000000000" pitchFamily="2" charset="2"/>
              </a:rPr>
              <a:t>	Mise en place d’un chat « live » animé par un assistant (1 heures / semaine)</a:t>
            </a:r>
            <a:r>
              <a:rPr lang="" dirty="0" smtClean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dr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7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792071" y="2312893"/>
            <a:ext cx="51636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5400" b="1" dirty="0" smtClean="0"/>
              <a:t>Merci pour votre attention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630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/>
              <a:t>Plateforme E-Campus</a:t>
            </a:r>
            <a:endParaRPr lang="en-US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672735" y="1160502"/>
            <a:ext cx="106497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Plateforme E-Learning reprenant tous les outils nécessaires à la mise en place d’un cours en ligne disponible pour l’Université de Liège, à savoir:</a:t>
            </a:r>
          </a:p>
          <a:p>
            <a:endParaRPr lang="fr-BE" u="sng" dirty="0"/>
          </a:p>
          <a:p>
            <a:r>
              <a:rPr lang="fr-BE" dirty="0"/>
              <a:t>	</a:t>
            </a:r>
            <a:r>
              <a:rPr lang="fr-BE" dirty="0" smtClean="0"/>
              <a:t>- Outils de dépôt de contenu de cours (slides, textes, vidéo)</a:t>
            </a:r>
          </a:p>
          <a:p>
            <a:endParaRPr lang="fr-BE" dirty="0" smtClean="0"/>
          </a:p>
          <a:p>
            <a:r>
              <a:rPr lang="fr-BE" dirty="0"/>
              <a:t>	</a:t>
            </a:r>
            <a:r>
              <a:rPr lang="fr-BE" dirty="0" smtClean="0"/>
              <a:t>- Outils d’apprentissage (tests en ligne, contenus interactifs) </a:t>
            </a:r>
          </a:p>
          <a:p>
            <a:endParaRPr lang="fr-BE" dirty="0"/>
          </a:p>
          <a:p>
            <a:r>
              <a:rPr lang="fr-BE" dirty="0"/>
              <a:t>	</a:t>
            </a:r>
            <a:r>
              <a:rPr lang="fr-BE" dirty="0" smtClean="0"/>
              <a:t>- Outils de communication (mails groupés, forums)</a:t>
            </a:r>
          </a:p>
          <a:p>
            <a:endParaRPr lang="fr-BE" dirty="0"/>
          </a:p>
          <a:p>
            <a:r>
              <a:rPr lang="fr-BE" dirty="0" smtClean="0"/>
              <a:t>	- Outils de statistiques pour les étudiants/enseignants</a:t>
            </a:r>
            <a:endParaRPr lang="en-US" dirty="0"/>
          </a:p>
        </p:txBody>
      </p:sp>
      <p:sp>
        <p:nvSpPr>
          <p:cNvPr id="6" name="Cadr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77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7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/>
              <a:t>Cours théoriques en ligne</a:t>
            </a:r>
            <a:endParaRPr lang="en-US" sz="3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0" y="1233714"/>
            <a:ext cx="12192000" cy="5624285"/>
            <a:chOff x="0" y="1233714"/>
            <a:chExt cx="12192000" cy="5624285"/>
          </a:xfrm>
        </p:grpSpPr>
        <p:sp>
          <p:nvSpPr>
            <p:cNvPr id="5" name="Rectangle 4"/>
            <p:cNvSpPr/>
            <p:nvPr/>
          </p:nvSpPr>
          <p:spPr>
            <a:xfrm>
              <a:off x="0" y="1233714"/>
              <a:ext cx="12192000" cy="5624285"/>
            </a:xfrm>
            <a:prstGeom prst="rect">
              <a:avLst/>
            </a:prstGeom>
            <a:blipFill>
              <a:blip r:embed="rId2"/>
              <a:srcRect/>
              <a:stretch>
                <a:fillRect t="-21934" b="-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36913" y="1799771"/>
              <a:ext cx="10464801" cy="3730172"/>
            </a:xfrm>
            <a:prstGeom prst="rect">
              <a:avLst/>
            </a:prstGeom>
            <a:blipFill>
              <a:blip r:embed="rId2"/>
              <a:srcRect/>
              <a:stretch>
                <a:fillRect l="-14979" t="-317178" r="-1525" b="87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691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Cours théoriques en ligne</a:t>
            </a:r>
            <a:endParaRPr lang="en-US" sz="3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0" y="1233714"/>
            <a:ext cx="12192000" cy="5624285"/>
            <a:chOff x="0" y="1233714"/>
            <a:chExt cx="12192000" cy="5624285"/>
          </a:xfrm>
        </p:grpSpPr>
        <p:sp>
          <p:nvSpPr>
            <p:cNvPr id="5" name="Rectangle 4"/>
            <p:cNvSpPr/>
            <p:nvPr/>
          </p:nvSpPr>
          <p:spPr>
            <a:xfrm>
              <a:off x="0" y="1233714"/>
              <a:ext cx="12192000" cy="5624285"/>
            </a:xfrm>
            <a:prstGeom prst="rect">
              <a:avLst/>
            </a:prstGeom>
            <a:blipFill>
              <a:blip r:embed="rId2"/>
              <a:srcRect/>
              <a:stretch>
                <a:fillRect t="-21934" b="-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36913" y="1799771"/>
              <a:ext cx="10464801" cy="3730172"/>
            </a:xfrm>
            <a:prstGeom prst="rect">
              <a:avLst/>
            </a:prstGeom>
            <a:blipFill>
              <a:blip r:embed="rId2"/>
              <a:srcRect/>
              <a:stretch>
                <a:fillRect l="-14979" t="-317178" r="-1525" b="87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2438399"/>
            <a:ext cx="1335314" cy="133531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1623" t="23492" r="2019" b="15767"/>
          <a:stretch/>
        </p:blipFill>
        <p:spPr>
          <a:xfrm>
            <a:off x="1393371" y="1611086"/>
            <a:ext cx="10551886" cy="4165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31257" y="2227943"/>
            <a:ext cx="10326914" cy="60234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8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00117 0.012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6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18625" b="-1"/>
          <a:stretch/>
        </p:blipFill>
        <p:spPr>
          <a:xfrm>
            <a:off x="0" y="1277257"/>
            <a:ext cx="12192000" cy="558074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Cours théoriques en ligne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49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18625" b="-1"/>
          <a:stretch/>
        </p:blipFill>
        <p:spPr>
          <a:xfrm>
            <a:off x="0" y="1277257"/>
            <a:ext cx="12192000" cy="558074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Cours théoriques en ligne</a:t>
            </a:r>
            <a:endParaRPr lang="en-US" sz="3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19603" t="9524" r="20000"/>
          <a:stretch/>
        </p:blipFill>
        <p:spPr>
          <a:xfrm>
            <a:off x="6226628" y="1998925"/>
            <a:ext cx="5558972" cy="45107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31257" y="2227943"/>
            <a:ext cx="4695371" cy="60234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18625" b="-1"/>
          <a:stretch/>
        </p:blipFill>
        <p:spPr>
          <a:xfrm>
            <a:off x="0" y="1277257"/>
            <a:ext cx="12192000" cy="558074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Cours théoriques en ligne</a:t>
            </a:r>
            <a:endParaRPr lang="en-US" sz="3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19603" t="9524" r="20000"/>
          <a:stretch/>
        </p:blipFill>
        <p:spPr>
          <a:xfrm>
            <a:off x="6226628" y="1998925"/>
            <a:ext cx="5558972" cy="45107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31257" y="2823029"/>
            <a:ext cx="4695371" cy="60234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23016" t="8791" r="20079"/>
          <a:stretch/>
        </p:blipFill>
        <p:spPr>
          <a:xfrm>
            <a:off x="6226628" y="1998925"/>
            <a:ext cx="5558972" cy="451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18625" b="-1"/>
          <a:stretch/>
        </p:blipFill>
        <p:spPr>
          <a:xfrm>
            <a:off x="0" y="1277257"/>
            <a:ext cx="12192000" cy="558074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90286" y="348345"/>
            <a:ext cx="1113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Cours théoriques en ligne</a:t>
            </a:r>
            <a:endParaRPr lang="en-US" sz="3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19603" t="9524" r="20000"/>
          <a:stretch/>
        </p:blipFill>
        <p:spPr>
          <a:xfrm>
            <a:off x="6226628" y="1998925"/>
            <a:ext cx="5558972" cy="45107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31257" y="3389085"/>
            <a:ext cx="4695371" cy="60234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20873" t="9084" r="21349"/>
          <a:stretch/>
        </p:blipFill>
        <p:spPr>
          <a:xfrm>
            <a:off x="6226628" y="1998926"/>
            <a:ext cx="5558972" cy="451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1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oise">
  <a:themeElements>
    <a:clrScheme name="Ardois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ois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ois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TM04033929[[fn=Ardoise]]</Template>
  <TotalTime>1681</TotalTime>
  <Words>252</Words>
  <Application>Microsoft Office PowerPoint</Application>
  <PresentationFormat>Grand écran</PresentationFormat>
  <Paragraphs>100</Paragraphs>
  <Slides>24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Calisto MT</vt:lpstr>
      <vt:lpstr>Trebuchet MS</vt:lpstr>
      <vt:lpstr>Wingdings</vt:lpstr>
      <vt:lpstr>Wingdings 2</vt:lpstr>
      <vt:lpstr>Ardoise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Christopher Kune</dc:creator>
  <cp:lastModifiedBy>Christopher Kune</cp:lastModifiedBy>
  <cp:revision>46</cp:revision>
  <dcterms:created xsi:type="dcterms:W3CDTF">2017-10-24T10:08:12Z</dcterms:created>
  <dcterms:modified xsi:type="dcterms:W3CDTF">2017-12-06T17:30:15Z</dcterms:modified>
</cp:coreProperties>
</file>