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2"/>
  </p:notesMasterIdLst>
  <p:sldIdLst>
    <p:sldId id="310" r:id="rId2"/>
    <p:sldId id="624" r:id="rId3"/>
    <p:sldId id="524" r:id="rId4"/>
    <p:sldId id="604" r:id="rId5"/>
    <p:sldId id="605" r:id="rId6"/>
    <p:sldId id="606" r:id="rId7"/>
    <p:sldId id="612" r:id="rId8"/>
    <p:sldId id="613" r:id="rId9"/>
    <p:sldId id="531" r:id="rId10"/>
    <p:sldId id="534" r:id="rId11"/>
    <p:sldId id="537" r:id="rId12"/>
    <p:sldId id="538" r:id="rId13"/>
    <p:sldId id="532" r:id="rId14"/>
    <p:sldId id="607" r:id="rId15"/>
    <p:sldId id="608" r:id="rId16"/>
    <p:sldId id="609" r:id="rId17"/>
    <p:sldId id="610" r:id="rId18"/>
    <p:sldId id="611" r:id="rId19"/>
    <p:sldId id="542" r:id="rId20"/>
    <p:sldId id="546" r:id="rId21"/>
    <p:sldId id="549" r:id="rId22"/>
    <p:sldId id="553" r:id="rId23"/>
    <p:sldId id="551" r:id="rId24"/>
    <p:sldId id="565" r:id="rId25"/>
    <p:sldId id="566" r:id="rId26"/>
    <p:sldId id="614" r:id="rId27"/>
    <p:sldId id="569" r:id="rId28"/>
    <p:sldId id="571" r:id="rId29"/>
    <p:sldId id="573" r:id="rId30"/>
    <p:sldId id="586" r:id="rId31"/>
    <p:sldId id="615" r:id="rId32"/>
    <p:sldId id="616" r:id="rId33"/>
    <p:sldId id="617" r:id="rId34"/>
    <p:sldId id="618" r:id="rId35"/>
    <p:sldId id="619" r:id="rId36"/>
    <p:sldId id="623" r:id="rId37"/>
    <p:sldId id="620" r:id="rId38"/>
    <p:sldId id="621" r:id="rId39"/>
    <p:sldId id="587" r:id="rId40"/>
    <p:sldId id="622" r:id="rId41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1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950328D-0A16-4640-8059-62DC7A31CDFE}">
          <p14:sldIdLst>
            <p14:sldId id="310"/>
            <p14:sldId id="624"/>
            <p14:sldId id="524"/>
            <p14:sldId id="604"/>
            <p14:sldId id="605"/>
            <p14:sldId id="606"/>
            <p14:sldId id="612"/>
            <p14:sldId id="613"/>
            <p14:sldId id="531"/>
            <p14:sldId id="534"/>
            <p14:sldId id="537"/>
            <p14:sldId id="538"/>
            <p14:sldId id="532"/>
            <p14:sldId id="607"/>
            <p14:sldId id="608"/>
            <p14:sldId id="609"/>
            <p14:sldId id="610"/>
            <p14:sldId id="611"/>
            <p14:sldId id="542"/>
            <p14:sldId id="546"/>
            <p14:sldId id="549"/>
            <p14:sldId id="553"/>
            <p14:sldId id="551"/>
            <p14:sldId id="565"/>
            <p14:sldId id="566"/>
            <p14:sldId id="614"/>
            <p14:sldId id="569"/>
            <p14:sldId id="571"/>
            <p14:sldId id="573"/>
            <p14:sldId id="586"/>
            <p14:sldId id="615"/>
            <p14:sldId id="616"/>
            <p14:sldId id="617"/>
            <p14:sldId id="618"/>
            <p14:sldId id="619"/>
            <p14:sldId id="623"/>
            <p14:sldId id="620"/>
            <p14:sldId id="621"/>
            <p14:sldId id="587"/>
            <p14:sldId id="6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CC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0" autoAdjust="0"/>
    <p:restoredTop sz="94660"/>
  </p:normalViewPr>
  <p:slideViewPr>
    <p:cSldViewPr snapToGrid="0" snapToObjects="1">
      <p:cViewPr varScale="1">
        <p:scale>
          <a:sx n="170" d="100"/>
          <a:sy n="170" d="100"/>
        </p:scale>
        <p:origin x="-64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4FDE3-07C7-D540-AF2A-150AB1F40395}" type="datetimeFigureOut">
              <a:rPr lang="fr-FR" smtClean="0"/>
              <a:t>8/11/17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84845-44E4-0148-A0C5-A40DC39D7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7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1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36" indent="-228536">
              <a:buAutoNum type="arabicPeriod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A02AD-0EC3-4107-BA56-5CECF6570D0C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488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A02AD-0EC3-4107-BA56-5CECF6570D0C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429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47727"/>
            <a:ext cx="7772400" cy="110251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214256"/>
            <a:ext cx="596154" cy="667274"/>
            <a:chOff x="90914" y="115902"/>
            <a:chExt cx="509610" cy="613559"/>
          </a:xfrm>
        </p:grpSpPr>
        <p:pic>
          <p:nvPicPr>
            <p:cNvPr id="10" name="Picture 24" descr="Logo CHU simplifié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14" y="429068"/>
              <a:ext cx="509610" cy="30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0" descr="SEPlogo2.pn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" r="3391" b="21260"/>
            <a:stretch/>
          </p:blipFill>
          <p:spPr>
            <a:xfrm>
              <a:off x="90914" y="115902"/>
              <a:ext cx="509610" cy="320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735205"/>
      </p:ext>
    </p:extLst>
  </p:cSld>
  <p:clrMapOvr>
    <a:masterClrMapping/>
  </p:clrMapOvr>
  <p:transition xmlns:p14="http://schemas.microsoft.com/office/powerpoint/2010/main"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295" y="64800"/>
            <a:ext cx="7669504" cy="354300"/>
          </a:xfrm>
        </p:spPr>
        <p:txBody>
          <a:bodyPr/>
          <a:lstStyle/>
          <a:p>
            <a:r>
              <a:rPr lang="nl-BE" dirty="0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2"/>
            <a:ext cx="8483600" cy="4199863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9505"/>
      </p:ext>
    </p:extLst>
  </p:cSld>
  <p:clrMapOvr>
    <a:masterClrMapping/>
  </p:clrMapOvr>
  <p:transition xmlns:p14="http://schemas.microsoft.com/office/powerpoint/2010/main"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1" y="4783456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41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fld id="{1F06C04F-10F7-8F4B-92E9-87FD685D0F4C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483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72758"/>
            <a:ext cx="7780867" cy="381471"/>
          </a:xfrm>
          <a:prstGeom prst="rect">
            <a:avLst/>
          </a:prstGeom>
        </p:spPr>
        <p:txBody>
          <a:bodyPr vert="horz" lIns="91408" tIns="45716" rIns="91408" bIns="45716" rtlCol="0" anchor="ctr">
            <a:normAutofit/>
          </a:bodyPr>
          <a:lstStyle/>
          <a:p>
            <a:r>
              <a:rPr lang="en-GB" noProof="0" smtClean="0"/>
              <a:t>Cliquez et modifiez le titre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7599"/>
            <a:ext cx="8229600" cy="3848216"/>
          </a:xfrm>
          <a:prstGeom prst="rect">
            <a:avLst/>
          </a:prstGeom>
        </p:spPr>
        <p:txBody>
          <a:bodyPr vert="horz" lIns="91408" tIns="45716" rIns="91408" bIns="45716" rtlCol="0">
            <a:normAutofit/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  <p:cxnSp>
        <p:nvCxnSpPr>
          <p:cNvPr id="8" name="Connecteur droit 7"/>
          <p:cNvCxnSpPr/>
          <p:nvPr userDrawn="1"/>
        </p:nvCxnSpPr>
        <p:spPr>
          <a:xfrm flipV="1">
            <a:off x="0" y="461786"/>
            <a:ext cx="9144000" cy="514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er 11"/>
          <p:cNvGrpSpPr/>
          <p:nvPr userDrawn="1"/>
        </p:nvGrpSpPr>
        <p:grpSpPr>
          <a:xfrm>
            <a:off x="41199" y="78582"/>
            <a:ext cx="309919" cy="317359"/>
            <a:chOff x="90914" y="115902"/>
            <a:chExt cx="509610" cy="613559"/>
          </a:xfrm>
        </p:grpSpPr>
        <p:pic>
          <p:nvPicPr>
            <p:cNvPr id="13" name="Picture 24" descr="Logo CHU simplifié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14" y="429068"/>
              <a:ext cx="509610" cy="30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 descr="SEPlogo2.png"/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" r="3391" b="21260"/>
            <a:stretch/>
          </p:blipFill>
          <p:spPr>
            <a:xfrm>
              <a:off x="90914" y="115902"/>
              <a:ext cx="509610" cy="320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471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037" rtl="0" eaLnBrk="1" latinLnBrk="0" hangingPunct="1">
        <a:spcBef>
          <a:spcPct val="0"/>
        </a:spcBef>
        <a:buNone/>
        <a:defRPr sz="2400" kern="1200">
          <a:solidFill>
            <a:srgbClr val="FFFF00"/>
          </a:solidFill>
          <a:latin typeface="Verdana"/>
          <a:ea typeface="+mj-ea"/>
          <a:cs typeface="Verdana"/>
        </a:defRPr>
      </a:lvl1pPr>
    </p:titleStyle>
    <p:bodyStyle>
      <a:lvl1pPr marL="342769" indent="-342769" algn="l" defTabSz="914037" rtl="0" eaLnBrk="1" latinLnBrk="0" hangingPunct="1">
        <a:spcBef>
          <a:spcPct val="20000"/>
        </a:spcBef>
        <a:buClr>
          <a:srgbClr val="00FF00"/>
        </a:buClr>
        <a:buFont typeface="Arial" pitchFamily="34" charset="0"/>
        <a:buChar char="•"/>
        <a:defRPr sz="31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652" indent="-285643" algn="l" defTabSz="914037" rtl="0" eaLnBrk="1" latinLnBrk="0" hangingPunct="1">
        <a:spcBef>
          <a:spcPct val="20000"/>
        </a:spcBef>
        <a:buClr>
          <a:srgbClr val="CCFFCC"/>
        </a:buClr>
        <a:buFont typeface="Arial" pitchFamily="34" charset="0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2550" indent="-228514" algn="l" defTabSz="914037" rtl="0" eaLnBrk="1" latinLnBrk="0" hangingPunct="1">
        <a:spcBef>
          <a:spcPct val="20000"/>
        </a:spcBef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599561" indent="-228514" algn="l" defTabSz="9140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6573" indent="-228514" algn="l" defTabSz="9140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3598" indent="-228514" algn="l" defTabSz="9140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5" indent="-228514" algn="l" defTabSz="9140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1" indent="-228514" algn="l" defTabSz="9140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5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1.wdp"/><Relationship Id="rId5" Type="http://schemas.openxmlformats.org/officeDocument/2006/relationships/image" Target="../media/image39.jp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5" Type="http://schemas.openxmlformats.org/officeDocument/2006/relationships/image" Target="../media/image45.wmf"/><Relationship Id="rId6" Type="http://schemas.openxmlformats.org/officeDocument/2006/relationships/image" Target="../media/image46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microsoft.com/office/2007/relationships/hdphoto" Target="../media/hdphoto2.wdp"/><Relationship Id="rId7" Type="http://schemas.openxmlformats.org/officeDocument/2006/relationships/image" Target="../media/image68.jpeg"/><Relationship Id="rId8" Type="http://schemas.openxmlformats.org/officeDocument/2006/relationships/image" Target="../media/image69.jpeg"/><Relationship Id="rId9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18002" y="110750"/>
            <a:ext cx="4487189" cy="1199661"/>
          </a:xfrm>
          <a:ln>
            <a:solidFill>
              <a:srgbClr val="FF0000"/>
            </a:solidFill>
          </a:ln>
          <a:effectLst/>
        </p:spPr>
        <p:txBody>
          <a:bodyPr>
            <a:normAutofit/>
          </a:bodyPr>
          <a:lstStyle/>
          <a:p>
            <a:r>
              <a:rPr lang="en-GB" sz="1800" dirty="0"/>
              <a:t>Neurophysiological Techniques for Functional Quantification and Prognosis in Multiple Sclerosis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935668"/>
            <a:ext cx="6400800" cy="1031786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/>
              <a:t>Dominique DIVE</a:t>
            </a:r>
          </a:p>
          <a:p>
            <a:r>
              <a:rPr lang="en-GB" sz="1600" dirty="0"/>
              <a:t>Clinical </a:t>
            </a:r>
            <a:r>
              <a:rPr lang="en-GB" sz="1600" dirty="0" err="1"/>
              <a:t>Neuro</a:t>
            </a:r>
            <a:r>
              <a:rPr lang="en-GB" sz="1600" dirty="0"/>
              <a:t>-Immunological Unit</a:t>
            </a:r>
          </a:p>
          <a:p>
            <a:r>
              <a:rPr lang="en-GB" sz="1600" dirty="0"/>
              <a:t>University Hospital of Liège</a:t>
            </a:r>
          </a:p>
          <a:p>
            <a:r>
              <a:rPr lang="en-GB" sz="1600" dirty="0"/>
              <a:t>November 2017</a:t>
            </a:r>
          </a:p>
        </p:txBody>
      </p:sp>
      <p:pic>
        <p:nvPicPr>
          <p:cNvPr id="4" name="Image 3" descr="bspmr_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231" y="2507528"/>
            <a:ext cx="1907154" cy="1159089"/>
          </a:xfrm>
          <a:prstGeom prst="rect">
            <a:avLst/>
          </a:prstGeom>
        </p:spPr>
      </p:pic>
      <p:pic>
        <p:nvPicPr>
          <p:cNvPr id="5" name="Image 4" descr="logo_bnf-p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89" y="2524724"/>
            <a:ext cx="1474311" cy="1141893"/>
          </a:xfrm>
          <a:prstGeom prst="rect">
            <a:avLst/>
          </a:prstGeom>
        </p:spPr>
      </p:pic>
      <p:pic>
        <p:nvPicPr>
          <p:cNvPr id="6" name="Image 5" descr="logo_dcrm_ko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" y="2533142"/>
            <a:ext cx="3684229" cy="113347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159459" y="1230658"/>
            <a:ext cx="5079857" cy="119966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08" tIns="45716" rIns="91408" bIns="45716" rtlCol="0" anchor="ctr">
            <a:norm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sz="2000" dirty="0">
                <a:solidFill>
                  <a:schemeClr val="tx1"/>
                </a:solidFill>
              </a:rPr>
              <a:t>Multimodal Evoked Potentials</a:t>
            </a:r>
          </a:p>
          <a:p>
            <a:r>
              <a:rPr lang="en-GB" sz="2000" dirty="0">
                <a:solidFill>
                  <a:schemeClr val="tx1"/>
                </a:solidFill>
              </a:rPr>
              <a:t>Procedure and Results in MS patients</a:t>
            </a:r>
          </a:p>
        </p:txBody>
      </p:sp>
    </p:spTree>
    <p:extLst>
      <p:ext uri="{BB962C8B-B14F-4D97-AF65-F5344CB8AC3E}">
        <p14:creationId xmlns:p14="http://schemas.microsoft.com/office/powerpoint/2010/main" val="60236129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1" y="576734"/>
            <a:ext cx="4673867" cy="4515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032" y="1996611"/>
            <a:ext cx="4649968" cy="1927913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Visual Evoked Potentials (ffVEPs)</a:t>
            </a:r>
            <a:endParaRPr lang="nl-BE" dirty="0"/>
          </a:p>
        </p:txBody>
      </p:sp>
      <p:sp>
        <p:nvSpPr>
          <p:cNvPr id="7" name="ZoneTexte 6"/>
          <p:cNvSpPr txBox="1"/>
          <p:nvPr/>
        </p:nvSpPr>
        <p:spPr>
          <a:xfrm>
            <a:off x="5405402" y="885364"/>
            <a:ext cx="358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Normal responses variability following stimulation angle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62487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6" y="869867"/>
            <a:ext cx="5083898" cy="3834018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VEPs and chronic ON</a:t>
            </a:r>
            <a:endParaRPr lang="nl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658" y="626609"/>
            <a:ext cx="3280867" cy="43298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025" y="4565311"/>
            <a:ext cx="4116716" cy="13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838201" y="4503074"/>
            <a:ext cx="1088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Mean + 2,5 SD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524286" y="4496137"/>
            <a:ext cx="1088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Mean + 2,5 SD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170991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866080" y="1165862"/>
            <a:ext cx="3493347" cy="1206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3544" y="1162527"/>
            <a:ext cx="3569547" cy="1250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9631" y="2793684"/>
            <a:ext cx="3541324" cy="1256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3542" y="2793682"/>
            <a:ext cx="3531164" cy="1378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4" y="2514600"/>
            <a:ext cx="8466667" cy="0"/>
          </a:xfrm>
          <a:custGeom>
            <a:avLst/>
            <a:gdLst/>
            <a:ahLst/>
            <a:cxnLst/>
            <a:rect l="l" t="t" r="r" b="b"/>
            <a:pathLst>
              <a:path w="9525000">
                <a:moveTo>
                  <a:pt x="0" y="0"/>
                </a:moveTo>
                <a:lnTo>
                  <a:pt x="9525000" y="0"/>
                </a:lnTo>
              </a:path>
            </a:pathLst>
          </a:custGeom>
          <a:ln w="25400">
            <a:solidFill>
              <a:srgbClr val="66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0" y="971550"/>
            <a:ext cx="0" cy="3371850"/>
          </a:xfrm>
          <a:custGeom>
            <a:avLst/>
            <a:gdLst/>
            <a:ahLst/>
            <a:cxnLst/>
            <a:rect l="l" t="t" r="r" b="b"/>
            <a:pathLst>
              <a:path h="4495800">
                <a:moveTo>
                  <a:pt x="0" y="0"/>
                </a:moveTo>
                <a:lnTo>
                  <a:pt x="0" y="4495800"/>
                </a:lnTo>
              </a:path>
            </a:pathLst>
          </a:custGeom>
          <a:ln w="25400">
            <a:solidFill>
              <a:srgbClr val="66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58914" y="2221706"/>
            <a:ext cx="102728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99.0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6645" y="1714501"/>
            <a:ext cx="63782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103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9511" y="1214437"/>
            <a:ext cx="635000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111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7933" y="2085975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9467" y="2264569"/>
            <a:ext cx="2032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3582" y="2293145"/>
            <a:ext cx="722489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msec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8915" y="1935959"/>
            <a:ext cx="519289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5912" y="4193381"/>
            <a:ext cx="134902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123.0</a:t>
            </a:r>
            <a:r>
              <a:rPr sz="1600" b="1" spc="-100" dirty="0">
                <a:solidFill>
                  <a:srgbClr val="FF663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4513" y="3600451"/>
            <a:ext cx="100019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125.4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07645" y="3071812"/>
            <a:ext cx="74788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129.6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0823" y="4152902"/>
            <a:ext cx="750710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msec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4313" y="3736183"/>
            <a:ext cx="701041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2.5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3044" y="1064419"/>
            <a:ext cx="115711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600" spc="-5" dirty="0" smtClean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3045" y="2650331"/>
            <a:ext cx="1696154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600" dirty="0" smtClean="0">
                <a:solidFill>
                  <a:srgbClr val="FFFFFF"/>
                </a:solidFill>
                <a:latin typeface="Arial"/>
                <a:cs typeface="Arial"/>
              </a:rPr>
              <a:t>Moderate 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34115" y="2221706"/>
            <a:ext cx="140828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154.2</a:t>
            </a:r>
            <a:r>
              <a:rPr sz="1600" b="1" spc="-100" dirty="0">
                <a:solidFill>
                  <a:srgbClr val="FF663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3314" y="1700213"/>
            <a:ext cx="90028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152.4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49447" y="1064419"/>
            <a:ext cx="13320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58645" y="842962"/>
            <a:ext cx="1412240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600" dirty="0" smtClean="0">
                <a:solidFill>
                  <a:srgbClr val="FFFFFF"/>
                </a:solidFill>
                <a:latin typeface="Arial"/>
                <a:cs typeface="Arial"/>
              </a:rPr>
              <a:t>Severe 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94092" y="1812131"/>
            <a:ext cx="395111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25226" y="1156812"/>
            <a:ext cx="463974" cy="756611"/>
          </a:xfrm>
          <a:prstGeom prst="rect">
            <a:avLst/>
          </a:prstGeom>
        </p:spPr>
        <p:txBody>
          <a:bodyPr vert="horz" wrap="square" lIns="0" tIns="137154" rIns="0" bIns="0" rtlCol="0">
            <a:spAutoFit/>
          </a:bodyPr>
          <a:lstStyle/>
          <a:p>
            <a:pPr marL="12699">
              <a:spcBef>
                <a:spcPts val="108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15‘</a:t>
            </a:r>
            <a:endParaRPr sz="1600" dirty="0">
              <a:latin typeface="Arial"/>
              <a:cs typeface="Arial"/>
            </a:endParaRPr>
          </a:p>
          <a:p>
            <a:pPr marL="12699">
              <a:spcBef>
                <a:spcPts val="98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30’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94092" y="3831431"/>
            <a:ext cx="485421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25228" y="3479007"/>
            <a:ext cx="55428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30’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25228" y="2993231"/>
            <a:ext cx="55428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lang="nl-BE" sz="1600" spc="-5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61848" y="4448177"/>
            <a:ext cx="832555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msec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95335" y="4031458"/>
            <a:ext cx="701041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5.0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07289" y="4079082"/>
            <a:ext cx="58137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07289" y="3688556"/>
            <a:ext cx="58137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30’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07291" y="3202782"/>
            <a:ext cx="674511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lang="nl-BE" sz="1600" spc="-5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07289" y="2688431"/>
            <a:ext cx="970844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lashs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90181" y="4040981"/>
            <a:ext cx="13320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15959" y="3231357"/>
            <a:ext cx="13320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90181" y="3536156"/>
            <a:ext cx="13320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58003" y="2869407"/>
            <a:ext cx="99116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6633"/>
                </a:solidFill>
                <a:latin typeface="Arial"/>
                <a:cs typeface="Arial"/>
              </a:rPr>
              <a:t>118.2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29404" y="4402931"/>
            <a:ext cx="198966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600" dirty="0" smtClean="0">
                <a:solidFill>
                  <a:srgbClr val="FFFFFF"/>
                </a:solidFill>
                <a:latin typeface="Arial"/>
                <a:cs typeface="Arial"/>
              </a:rPr>
              <a:t>Very severe 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39271" y="2276477"/>
            <a:ext cx="728133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msec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72759" y="1859758"/>
            <a:ext cx="598311" cy="19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2.5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16133" y="1926432"/>
            <a:ext cx="541866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47274" y="1194913"/>
            <a:ext cx="610729" cy="756611"/>
          </a:xfrm>
          <a:prstGeom prst="rect">
            <a:avLst/>
          </a:prstGeom>
        </p:spPr>
        <p:txBody>
          <a:bodyPr vert="horz" wrap="square" lIns="0" tIns="137154" rIns="0" bIns="0" rtlCol="0">
            <a:spAutoFit/>
          </a:bodyPr>
          <a:lstStyle/>
          <a:p>
            <a:pPr marL="12699">
              <a:spcBef>
                <a:spcPts val="108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15‘</a:t>
            </a:r>
            <a:endParaRPr sz="1600" dirty="0">
              <a:latin typeface="Arial"/>
              <a:cs typeface="Arial"/>
            </a:endParaRPr>
          </a:p>
          <a:p>
            <a:pPr marL="12699">
              <a:spcBef>
                <a:spcPts val="98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30’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139267" y="2050257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30800" y="2228850"/>
            <a:ext cx="2032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1867" y="3921919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3400" y="4100513"/>
            <a:ext cx="2032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90067" y="4207669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81600" y="4386263"/>
            <a:ext cx="2032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ffVEPs and chronic 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867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49955" y="439342"/>
            <a:ext cx="8281812" cy="10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 marL="377825" indent="-3778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683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fr-FR" sz="3200">
                <a:solidFill>
                  <a:schemeClr val="bg1"/>
                </a:solidFill>
              </a:rPr>
              <a:t>Explorations complémentaires : neurophysiologie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731437" y="709019"/>
            <a:ext cx="5904608" cy="4121949"/>
            <a:chOff x="21167" y="1538289"/>
            <a:chExt cx="5904607" cy="5495933"/>
          </a:xfrm>
        </p:grpSpPr>
        <p:grpSp>
          <p:nvGrpSpPr>
            <p:cNvPr id="24648" name="Group 72"/>
            <p:cNvGrpSpPr>
              <a:grpSpLocks/>
            </p:cNvGrpSpPr>
            <p:nvPr/>
          </p:nvGrpSpPr>
          <p:grpSpPr bwMode="auto">
            <a:xfrm>
              <a:off x="21167" y="1538289"/>
              <a:ext cx="5789789" cy="5386387"/>
              <a:chOff x="409" y="962"/>
              <a:chExt cx="4103" cy="3393"/>
            </a:xfrm>
          </p:grpSpPr>
          <p:pic>
            <p:nvPicPr>
              <p:cNvPr id="24629" name="Picture 5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" y="962"/>
                <a:ext cx="1894" cy="3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4630" name="Rectangle 54"/>
              <p:cNvSpPr>
                <a:spLocks noChangeArrowheads="1"/>
              </p:cNvSpPr>
              <p:nvPr/>
            </p:nvSpPr>
            <p:spPr bwMode="auto">
              <a:xfrm>
                <a:off x="2619" y="1443"/>
                <a:ext cx="189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solidFill>
                      <a:schemeClr val="bg1"/>
                    </a:solidFill>
                    <a:latin typeface="Arial" charset="0"/>
                  </a:rPr>
                  <a:t>NORMAL : 111.0 msec.</a:t>
                </a:r>
              </a:p>
            </p:txBody>
          </p:sp>
          <p:sp>
            <p:nvSpPr>
              <p:cNvPr id="24631" name="Rectangle 55"/>
              <p:cNvSpPr>
                <a:spLocks noChangeArrowheads="1"/>
              </p:cNvSpPr>
              <p:nvPr/>
            </p:nvSpPr>
            <p:spPr bwMode="auto">
              <a:xfrm>
                <a:off x="2619" y="1715"/>
                <a:ext cx="183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17/04/96 : 124.8 msec.</a:t>
                </a:r>
              </a:p>
            </p:txBody>
          </p:sp>
          <p:sp>
            <p:nvSpPr>
              <p:cNvPr id="24632" name="Rectangle 56"/>
              <p:cNvSpPr>
                <a:spLocks noChangeArrowheads="1"/>
              </p:cNvSpPr>
              <p:nvPr/>
            </p:nvSpPr>
            <p:spPr bwMode="auto">
              <a:xfrm>
                <a:off x="2619" y="2065"/>
                <a:ext cx="183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10/05/96 : 130.8 msec.</a:t>
                </a:r>
              </a:p>
            </p:txBody>
          </p:sp>
          <p:sp>
            <p:nvSpPr>
              <p:cNvPr id="24633" name="Rectangle 57"/>
              <p:cNvSpPr>
                <a:spLocks noChangeArrowheads="1"/>
              </p:cNvSpPr>
              <p:nvPr/>
            </p:nvSpPr>
            <p:spPr bwMode="auto">
              <a:xfrm>
                <a:off x="2619" y="2285"/>
                <a:ext cx="183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18/05/96 : 130.2 msec.</a:t>
                </a:r>
              </a:p>
            </p:txBody>
          </p:sp>
          <p:sp>
            <p:nvSpPr>
              <p:cNvPr id="24634" name="Rectangle 58"/>
              <p:cNvSpPr>
                <a:spLocks noChangeArrowheads="1"/>
              </p:cNvSpPr>
              <p:nvPr/>
            </p:nvSpPr>
            <p:spPr bwMode="auto">
              <a:xfrm>
                <a:off x="2619" y="2611"/>
                <a:ext cx="183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28/05/96 : 132.6 msec.</a:t>
                </a:r>
              </a:p>
            </p:txBody>
          </p:sp>
          <p:sp>
            <p:nvSpPr>
              <p:cNvPr id="24635" name="Rectangle 59"/>
              <p:cNvSpPr>
                <a:spLocks noChangeArrowheads="1"/>
              </p:cNvSpPr>
              <p:nvPr/>
            </p:nvSpPr>
            <p:spPr bwMode="auto">
              <a:xfrm>
                <a:off x="2619" y="2974"/>
                <a:ext cx="1742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8/06/96 : 135.6 msec.</a:t>
                </a:r>
              </a:p>
            </p:txBody>
          </p:sp>
          <p:sp>
            <p:nvSpPr>
              <p:cNvPr id="24636" name="Rectangle 60"/>
              <p:cNvSpPr>
                <a:spLocks noChangeArrowheads="1"/>
              </p:cNvSpPr>
              <p:nvPr/>
            </p:nvSpPr>
            <p:spPr bwMode="auto">
              <a:xfrm>
                <a:off x="2619" y="3220"/>
                <a:ext cx="1742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8/07/96 : 136.2 msec.</a:t>
                </a:r>
              </a:p>
            </p:txBody>
          </p:sp>
          <p:sp>
            <p:nvSpPr>
              <p:cNvPr id="24637" name="Rectangle 61"/>
              <p:cNvSpPr>
                <a:spLocks noChangeArrowheads="1"/>
              </p:cNvSpPr>
              <p:nvPr/>
            </p:nvSpPr>
            <p:spPr bwMode="auto">
              <a:xfrm>
                <a:off x="2619" y="3615"/>
                <a:ext cx="1742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8/08/96 : 126.6 msec.</a:t>
                </a:r>
              </a:p>
            </p:txBody>
          </p:sp>
          <p:sp>
            <p:nvSpPr>
              <p:cNvPr id="24638" name="Rectangle 62"/>
              <p:cNvSpPr>
                <a:spLocks noChangeArrowheads="1"/>
              </p:cNvSpPr>
              <p:nvPr/>
            </p:nvSpPr>
            <p:spPr bwMode="auto">
              <a:xfrm>
                <a:off x="2619" y="3860"/>
                <a:ext cx="1833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1962"/>
                <a:r>
                  <a:rPr lang="fr-FR" b="1">
                    <a:latin typeface="Arial" charset="0"/>
                  </a:rPr>
                  <a:t>30/10/96 : 127.2 msec.</a:t>
                </a:r>
              </a:p>
            </p:txBody>
          </p:sp>
          <p:grpSp>
            <p:nvGrpSpPr>
              <p:cNvPr id="24647" name="Group 71"/>
              <p:cNvGrpSpPr>
                <a:grpSpLocks/>
              </p:cNvGrpSpPr>
              <p:nvPr/>
            </p:nvGrpSpPr>
            <p:grpSpPr bwMode="auto">
              <a:xfrm>
                <a:off x="2322" y="3417"/>
                <a:ext cx="1782" cy="285"/>
                <a:chOff x="2322" y="3417"/>
                <a:chExt cx="1782" cy="285"/>
              </a:xfrm>
            </p:grpSpPr>
            <p:sp>
              <p:nvSpPr>
                <p:cNvPr id="24639" name="Line 63"/>
                <p:cNvSpPr>
                  <a:spLocks noChangeShapeType="1"/>
                </p:cNvSpPr>
                <p:nvPr/>
              </p:nvSpPr>
              <p:spPr bwMode="auto">
                <a:xfrm>
                  <a:off x="2322" y="3514"/>
                  <a:ext cx="288" cy="0"/>
                </a:xfrm>
                <a:prstGeom prst="line">
                  <a:avLst/>
                </a:prstGeom>
                <a:noFill/>
                <a:ln w="25400">
                  <a:solidFill>
                    <a:srgbClr val="FF6633"/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640" name="Rectangle 64"/>
                <p:cNvSpPr>
                  <a:spLocks noChangeArrowheads="1"/>
                </p:cNvSpPr>
                <p:nvPr/>
              </p:nvSpPr>
              <p:spPr bwMode="auto">
                <a:xfrm>
                  <a:off x="2600" y="3417"/>
                  <a:ext cx="1504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defTabSz="761962"/>
                  <a:r>
                    <a:rPr lang="fr-FR" sz="1600" b="1" dirty="0" smtClean="0">
                      <a:solidFill>
                        <a:srgbClr val="FF6633"/>
                      </a:solidFill>
                      <a:latin typeface="Arial" charset="0"/>
                    </a:rPr>
                    <a:t>CORTICOTHERAPY</a:t>
                  </a:r>
                  <a:endParaRPr lang="fr-FR" sz="1600" b="1" dirty="0">
                    <a:solidFill>
                      <a:srgbClr val="FF6633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4646" name="Group 70"/>
              <p:cNvGrpSpPr>
                <a:grpSpLocks/>
              </p:cNvGrpSpPr>
              <p:nvPr/>
            </p:nvGrpSpPr>
            <p:grpSpPr bwMode="auto">
              <a:xfrm>
                <a:off x="409" y="3388"/>
                <a:ext cx="1154" cy="861"/>
                <a:chOff x="278" y="3535"/>
                <a:chExt cx="1154" cy="861"/>
              </a:xfrm>
            </p:grpSpPr>
            <p:grpSp>
              <p:nvGrpSpPr>
                <p:cNvPr id="24641" name="Group 65"/>
                <p:cNvGrpSpPr>
                  <a:grpSpLocks/>
                </p:cNvGrpSpPr>
                <p:nvPr/>
              </p:nvGrpSpPr>
              <p:grpSpPr bwMode="auto">
                <a:xfrm>
                  <a:off x="384" y="3776"/>
                  <a:ext cx="336" cy="384"/>
                  <a:chOff x="384" y="5640"/>
                  <a:chExt cx="336" cy="384"/>
                </a:xfrm>
              </p:grpSpPr>
              <p:sp>
                <p:nvSpPr>
                  <p:cNvPr id="2464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5640"/>
                    <a:ext cx="0" cy="384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46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6024"/>
                    <a:ext cx="336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4644" name="Rectangle 68"/>
                <p:cNvSpPr>
                  <a:spLocks noChangeArrowheads="1"/>
                </p:cNvSpPr>
                <p:nvPr/>
              </p:nvSpPr>
              <p:spPr bwMode="auto">
                <a:xfrm>
                  <a:off x="710" y="4111"/>
                  <a:ext cx="722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defTabSz="761962"/>
                  <a:r>
                    <a:rPr lang="fr-FR" sz="1600">
                      <a:solidFill>
                        <a:schemeClr val="bg1"/>
                      </a:solidFill>
                      <a:latin typeface="Arial" charset="0"/>
                    </a:rPr>
                    <a:t>30 msec.</a:t>
                  </a:r>
                </a:p>
              </p:txBody>
            </p:sp>
            <p:sp>
              <p:nvSpPr>
                <p:cNvPr id="24645" name="Rectangle 69"/>
                <p:cNvSpPr>
                  <a:spLocks noChangeArrowheads="1"/>
                </p:cNvSpPr>
                <p:nvPr/>
              </p:nvSpPr>
              <p:spPr bwMode="auto">
                <a:xfrm>
                  <a:off x="278" y="3535"/>
                  <a:ext cx="441" cy="2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defTabSz="761962"/>
                  <a:r>
                    <a:rPr lang="fr-FR" sz="1600">
                      <a:solidFill>
                        <a:schemeClr val="bg1"/>
                      </a:solidFill>
                      <a:latin typeface="Arial" charset="0"/>
                    </a:rPr>
                    <a:t>5 µV</a:t>
                  </a:r>
                </a:p>
              </p:txBody>
            </p:sp>
          </p:grpSp>
        </p:grpSp>
        <p:sp>
          <p:nvSpPr>
            <p:cNvPr id="25264" name="Text Box 688"/>
            <p:cNvSpPr txBox="1">
              <a:spLocks noChangeArrowheads="1"/>
            </p:cNvSpPr>
            <p:nvPr/>
          </p:nvSpPr>
          <p:spPr bwMode="auto">
            <a:xfrm rot="16200000">
              <a:off x="5025136" y="6133585"/>
              <a:ext cx="14319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</a:rPr>
                <a:t>Juin 1993</a:t>
              </a:r>
            </a:p>
          </p:txBody>
        </p:sp>
      </p:grpSp>
      <p:sp>
        <p:nvSpPr>
          <p:cNvPr id="25265" name="Text Box 689"/>
          <p:cNvSpPr txBox="1">
            <a:spLocks noChangeArrowheads="1"/>
          </p:cNvSpPr>
          <p:nvPr/>
        </p:nvSpPr>
        <p:spPr bwMode="auto">
          <a:xfrm rot="-5400000">
            <a:off x="8448160" y="4557596"/>
            <a:ext cx="1065721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Mai 1997</a:t>
            </a: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ffVEPs and ON </a:t>
            </a:r>
            <a:r>
              <a:rPr lang="mr-IN" dirty="0" smtClean="0"/>
              <a:t>–</a:t>
            </a:r>
            <a:r>
              <a:rPr lang="nl-BE" dirty="0" smtClean="0"/>
              <a:t> longitudinal follow-up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23883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080" y="1558709"/>
            <a:ext cx="5389118" cy="34260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5198" y="502382"/>
            <a:ext cx="3040672" cy="1330001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ffVEPs and ON</a:t>
            </a:r>
            <a:endParaRPr lang="nl-BE" dirty="0"/>
          </a:p>
        </p:txBody>
      </p:sp>
      <p:sp>
        <p:nvSpPr>
          <p:cNvPr id="6" name="ZoneTexte 5"/>
          <p:cNvSpPr txBox="1"/>
          <p:nvPr/>
        </p:nvSpPr>
        <p:spPr>
          <a:xfrm>
            <a:off x="317241" y="647225"/>
            <a:ext cx="5307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66FFFF"/>
                </a:solidFill>
              </a:rPr>
              <a:t>Acute Optic Neuritis</a:t>
            </a:r>
          </a:p>
          <a:p>
            <a:r>
              <a:rPr lang="en-GB" sz="2000" dirty="0" smtClean="0">
                <a:solidFill>
                  <a:srgbClr val="66FFFF"/>
                </a:solidFill>
              </a:rPr>
              <a:t>Reversible conduction block: rapid amplitude recovery</a:t>
            </a:r>
            <a:endParaRPr lang="en-GB" sz="2000" dirty="0">
              <a:solidFill>
                <a:srgbClr val="66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118" y="2721399"/>
            <a:ext cx="2569752" cy="175432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Take home message: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VEPs can be unreliable for the first month after ON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VEPs latency useful to detect demyelination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2812" y="4981920"/>
            <a:ext cx="1766271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smtClean="0"/>
              <a:t>Smith et al., 1986 - </a:t>
            </a:r>
            <a:r>
              <a:rPr lang="en-GB" sz="800" dirty="0" err="1" smtClean="0"/>
              <a:t>Leocani</a:t>
            </a:r>
            <a:r>
              <a:rPr lang="en-GB" sz="800" dirty="0" smtClean="0"/>
              <a:t>, ECF,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48766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290" y="454571"/>
            <a:ext cx="7576755" cy="4661366"/>
          </a:xfrm>
          <a:prstGeom prst="rect">
            <a:avLst/>
          </a:prstGeom>
        </p:spPr>
      </p:pic>
      <p:sp>
        <p:nvSpPr>
          <p:cNvPr id="4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Optical Coherence Tomography (OCT)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536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14" y="831828"/>
            <a:ext cx="7823768" cy="4150092"/>
          </a:xfrm>
          <a:prstGeom prst="rect">
            <a:avLst/>
          </a:prstGeom>
        </p:spPr>
      </p:pic>
      <p:sp>
        <p:nvSpPr>
          <p:cNvPr id="4" name="object 4"/>
          <p:cNvSpPr txBox="1">
            <a:spLocks/>
          </p:cNvSpPr>
          <p:nvPr/>
        </p:nvSpPr>
        <p:spPr>
          <a:xfrm>
            <a:off x="838204" y="133973"/>
            <a:ext cx="7780867" cy="259044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sz="1600" dirty="0" smtClean="0"/>
              <a:t>ffVEPs and RNFL correlate with each other but less with visuel function</a:t>
            </a:r>
            <a:endParaRPr lang="nl-BE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2350327" y="476051"/>
            <a:ext cx="486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Progressive MS (17PP, 32SP), no ON history  N=49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62815" y="4939588"/>
            <a:ext cx="960411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, ECF,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5726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4383" y="823571"/>
            <a:ext cx="6736862" cy="4105782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Clinical / Instrumental Paradox</a:t>
            </a:r>
            <a:endParaRPr lang="nl-BE" dirty="0"/>
          </a:p>
        </p:txBody>
      </p:sp>
      <p:sp>
        <p:nvSpPr>
          <p:cNvPr id="6" name="ZoneTexte 5"/>
          <p:cNvSpPr txBox="1"/>
          <p:nvPr/>
        </p:nvSpPr>
        <p:spPr>
          <a:xfrm>
            <a:off x="734202" y="480062"/>
            <a:ext cx="78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Neuroplasticity Predicts Outcome of Optic Neuritis Independent of Tissue Damage</a:t>
            </a:r>
            <a:endParaRPr lang="en-GB" dirty="0"/>
          </a:p>
        </p:txBody>
      </p:sp>
      <p:sp>
        <p:nvSpPr>
          <p:cNvPr id="7" name="Flèche vers le bas 6"/>
          <p:cNvSpPr/>
          <p:nvPr/>
        </p:nvSpPr>
        <p:spPr>
          <a:xfrm>
            <a:off x="1481726" y="2052748"/>
            <a:ext cx="328462" cy="903209"/>
          </a:xfrm>
          <a:prstGeom prst="downArrow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èche vers le bas 7"/>
          <p:cNvSpPr/>
          <p:nvPr/>
        </p:nvSpPr>
        <p:spPr>
          <a:xfrm>
            <a:off x="4583862" y="2052749"/>
            <a:ext cx="328462" cy="520029"/>
          </a:xfrm>
          <a:prstGeom prst="downArrow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èche vers le bas 8"/>
          <p:cNvSpPr/>
          <p:nvPr/>
        </p:nvSpPr>
        <p:spPr>
          <a:xfrm rot="16200000">
            <a:off x="6230756" y="1017247"/>
            <a:ext cx="246347" cy="751771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èche vers le bas 9"/>
          <p:cNvSpPr/>
          <p:nvPr/>
        </p:nvSpPr>
        <p:spPr>
          <a:xfrm rot="16200000">
            <a:off x="3446131" y="2922198"/>
            <a:ext cx="246347" cy="686079"/>
          </a:xfrm>
          <a:prstGeom prst="downArrow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èche vers le bas 10"/>
          <p:cNvSpPr/>
          <p:nvPr/>
        </p:nvSpPr>
        <p:spPr>
          <a:xfrm rot="5400000">
            <a:off x="5960664" y="2779843"/>
            <a:ext cx="246347" cy="970787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62815" y="4981920"/>
            <a:ext cx="2800759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, ECF, 2016 </a:t>
            </a:r>
            <a:r>
              <a:rPr lang="mr-IN" sz="800" dirty="0" smtClean="0"/>
              <a:t>–</a:t>
            </a:r>
            <a:r>
              <a:rPr lang="en-GB" sz="800" dirty="0" smtClean="0"/>
              <a:t> Jenkins et al., Ann </a:t>
            </a:r>
            <a:r>
              <a:rPr lang="en-GB" sz="800" dirty="0" err="1" smtClean="0"/>
              <a:t>Neurol</a:t>
            </a:r>
            <a:r>
              <a:rPr lang="en-GB" sz="800" dirty="0" smtClean="0"/>
              <a:t> 2010;67:99-113</a:t>
            </a:r>
            <a:endParaRPr lang="en-GB" sz="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759096" y="2359291"/>
            <a:ext cx="95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35007" y="4075952"/>
            <a:ext cx="1098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Demyelination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36318" y="4075952"/>
            <a:ext cx="1086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/>
                </a:solidFill>
              </a:rPr>
              <a:t>Remyelination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846158" y="2593623"/>
            <a:ext cx="161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Visual Function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5598444" y="2817456"/>
            <a:ext cx="104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Recovery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3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7362" y="752102"/>
            <a:ext cx="5165451" cy="3532916"/>
          </a:xfrm>
          <a:prstGeom prst="rect">
            <a:avLst/>
          </a:prstGeom>
        </p:spPr>
      </p:pic>
      <p:sp>
        <p:nvSpPr>
          <p:cNvPr id="4" name="object 4"/>
          <p:cNvSpPr txBox="1">
            <a:spLocks/>
          </p:cNvSpPr>
          <p:nvPr/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 anchor="ctr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41273">
              <a:spcBef>
                <a:spcPts val="100"/>
              </a:spcBef>
            </a:pPr>
            <a:r>
              <a:rPr lang="nl-BE" dirty="0" smtClean="0"/>
              <a:t>ΔRNFL &amp; NEDA</a:t>
            </a:r>
            <a:endParaRPr lang="nl-BE" dirty="0"/>
          </a:p>
        </p:txBody>
      </p:sp>
      <p:sp>
        <p:nvSpPr>
          <p:cNvPr id="5" name="ZoneTexte 4"/>
          <p:cNvSpPr txBox="1"/>
          <p:nvPr/>
        </p:nvSpPr>
        <p:spPr>
          <a:xfrm>
            <a:off x="207944" y="574504"/>
            <a:ext cx="3110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Evidence of Disease Activity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No relapses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No MRI activity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No EDSS progression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8696" y="4361924"/>
            <a:ext cx="902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Logistic regression on ΔRNFL and baseline RNFL/EDSS on NEDA likelihood (𝜒2=12.06; p=0.007) explained 28.7% (</a:t>
            </a:r>
            <a:r>
              <a:rPr lang="en-GB" sz="1400" i="1" dirty="0" err="1" smtClean="0"/>
              <a:t>Nagelkerke</a:t>
            </a:r>
            <a:r>
              <a:rPr lang="en-GB" sz="1400" i="1" dirty="0" smtClean="0"/>
              <a:t> R2) variance and correctly classified 74.4% of cases</a:t>
            </a:r>
            <a:endParaRPr lang="en-GB" sz="14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62812" y="4981920"/>
            <a:ext cx="1558582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 L. and Pisa M., ECF,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4144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178" y="714377"/>
            <a:ext cx="4995898" cy="3386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9852" y="4867513"/>
            <a:ext cx="541867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8033" y="4466272"/>
            <a:ext cx="0" cy="414338"/>
          </a:xfrm>
          <a:custGeom>
            <a:avLst/>
            <a:gdLst/>
            <a:ahLst/>
            <a:cxnLst/>
            <a:rect l="l" t="t" r="r" b="b"/>
            <a:pathLst>
              <a:path h="552450">
                <a:moveTo>
                  <a:pt x="0" y="0"/>
                </a:moveTo>
                <a:lnTo>
                  <a:pt x="0" y="552450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13199" y="2630329"/>
            <a:ext cx="5625253" cy="2421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13119" y="2936081"/>
            <a:ext cx="72813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4118" y="3278981"/>
            <a:ext cx="12304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1317" y="3107532"/>
            <a:ext cx="308751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III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4717" y="2936082"/>
            <a:ext cx="37027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1916" y="1850231"/>
            <a:ext cx="579684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Vc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41920" y="2821782"/>
            <a:ext cx="14336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55436" y="3393282"/>
            <a:ext cx="758049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1-Cz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5436" y="2250282"/>
            <a:ext cx="758050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2-Cz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21961" y="3846907"/>
            <a:ext cx="629357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b="1" i="1" dirty="0">
                <a:latin typeface="BookAntiqua-BoldItalic"/>
                <a:cs typeface="BookAntiqua-BoldItalic"/>
              </a:rPr>
              <a:t>I-III</a:t>
            </a:r>
            <a:endParaRPr dirty="0">
              <a:latin typeface="BookAntiqua-BoldItalic"/>
              <a:cs typeface="BookAntiqua-BoldIt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8226" y="3849384"/>
            <a:ext cx="637793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b="1" i="1" dirty="0">
                <a:latin typeface="BookAntiqua-BoldItalic"/>
                <a:cs typeface="BookAntiqua-BoldItalic"/>
              </a:rPr>
              <a:t>III-V</a:t>
            </a:r>
            <a:endParaRPr dirty="0">
              <a:latin typeface="BookAntiqua-BoldItalic"/>
              <a:cs typeface="BookAntiqua-BoldItalic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20986" y="62850"/>
            <a:ext cx="8514079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2000" dirty="0" smtClean="0"/>
              <a:t>BAEPs</a:t>
            </a:r>
            <a:endParaRPr sz="2000" dirty="0"/>
          </a:p>
        </p:txBody>
      </p:sp>
      <p:sp>
        <p:nvSpPr>
          <p:cNvPr id="17" name="object 17"/>
          <p:cNvSpPr txBox="1"/>
          <p:nvPr/>
        </p:nvSpPr>
        <p:spPr>
          <a:xfrm>
            <a:off x="5655733" y="4764881"/>
            <a:ext cx="1222586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00"/>
                </a:solidFill>
                <a:latin typeface="Arial"/>
                <a:cs typeface="Arial"/>
              </a:rPr>
              <a:t>1.2</a:t>
            </a:r>
            <a:r>
              <a:rPr sz="1600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00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3981" y="4257675"/>
            <a:ext cx="1066233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00"/>
                </a:solidFill>
                <a:latin typeface="Arial"/>
                <a:cs typeface="Arial"/>
              </a:rPr>
              <a:t>0.31</a:t>
            </a:r>
            <a:r>
              <a:rPr sz="1600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00"/>
                </a:solidFill>
                <a:latin typeface="Arial"/>
                <a:cs typeface="Arial"/>
              </a:rPr>
              <a:t>µV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0985" y="4249579"/>
            <a:ext cx="3034453" cy="784829"/>
          </a:xfrm>
          <a:prstGeom prst="rect">
            <a:avLst/>
          </a:prstGeom>
        </p:spPr>
        <p:txBody>
          <a:bodyPr vert="horz" wrap="square" lIns="0" tIns="22859" rIns="0" bIns="0" rtlCol="0">
            <a:spAutoFit/>
          </a:bodyPr>
          <a:lstStyle/>
          <a:p>
            <a:pPr marL="12699" marR="5080">
              <a:lnSpc>
                <a:spcPts val="1900"/>
              </a:lnSpc>
              <a:spcBef>
                <a:spcPts val="180"/>
              </a:spcBef>
            </a:pPr>
            <a:r>
              <a:rPr lang="nl-BE" sz="1600" spc="-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lick</a:t>
            </a:r>
            <a:r>
              <a:rPr lang="nl-BE" sz="1600" spc="-5" dirty="0" smtClean="0">
                <a:solidFill>
                  <a:srgbClr val="FFFFFF"/>
                </a:solidFill>
                <a:latin typeface="Arial"/>
                <a:cs typeface="Arial"/>
              </a:rPr>
              <a:t> stimulation</a:t>
            </a:r>
            <a:endParaRPr lang="nl-BE" sz="16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699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Rar</a:t>
            </a:r>
            <a:r>
              <a:rPr lang="nl-BE" sz="1600" spc="-5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faction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condensation  </a:t>
            </a:r>
            <a:r>
              <a:rPr lang="nl-BE" sz="1600" spc="-5" dirty="0" smtClean="0">
                <a:solidFill>
                  <a:srgbClr val="FFFFFF"/>
                </a:solidFill>
                <a:latin typeface="Arial"/>
                <a:cs typeface="Arial"/>
              </a:rPr>
              <a:t>Bandwith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50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1500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Hz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57541" y="3397090"/>
            <a:ext cx="38946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8209" y="1882616"/>
            <a:ext cx="141676" cy="1962150"/>
          </a:xfrm>
          <a:custGeom>
            <a:avLst/>
            <a:gdLst/>
            <a:ahLst/>
            <a:cxnLst/>
            <a:rect l="l" t="t" r="r" b="b"/>
            <a:pathLst>
              <a:path w="159385" h="2616200">
                <a:moveTo>
                  <a:pt x="127000" y="23495"/>
                </a:moveTo>
                <a:lnTo>
                  <a:pt x="128905" y="12065"/>
                </a:lnTo>
                <a:lnTo>
                  <a:pt x="132715" y="5080"/>
                </a:lnTo>
                <a:lnTo>
                  <a:pt x="137795" y="635"/>
                </a:lnTo>
                <a:lnTo>
                  <a:pt x="144145" y="0"/>
                </a:lnTo>
                <a:lnTo>
                  <a:pt x="149860" y="1905"/>
                </a:lnTo>
                <a:lnTo>
                  <a:pt x="152908" y="5715"/>
                </a:lnTo>
                <a:lnTo>
                  <a:pt x="132715" y="5715"/>
                </a:lnTo>
                <a:lnTo>
                  <a:pt x="127000" y="23495"/>
                </a:lnTo>
                <a:close/>
              </a:path>
              <a:path w="159385" h="2616200">
                <a:moveTo>
                  <a:pt x="31750" y="2616200"/>
                </a:moveTo>
                <a:lnTo>
                  <a:pt x="0" y="2611755"/>
                </a:lnTo>
                <a:lnTo>
                  <a:pt x="127000" y="23495"/>
                </a:lnTo>
                <a:lnTo>
                  <a:pt x="132715" y="5715"/>
                </a:lnTo>
                <a:lnTo>
                  <a:pt x="152908" y="5715"/>
                </a:lnTo>
                <a:lnTo>
                  <a:pt x="154940" y="8255"/>
                </a:lnTo>
                <a:lnTo>
                  <a:pt x="158750" y="16510"/>
                </a:lnTo>
                <a:lnTo>
                  <a:pt x="159385" y="28575"/>
                </a:lnTo>
                <a:lnTo>
                  <a:pt x="153670" y="45720"/>
                </a:lnTo>
                <a:lnTo>
                  <a:pt x="158539" y="45720"/>
                </a:lnTo>
                <a:lnTo>
                  <a:pt x="31750" y="2616200"/>
                </a:lnTo>
                <a:close/>
              </a:path>
              <a:path w="159385" h="2616200">
                <a:moveTo>
                  <a:pt x="158539" y="45720"/>
                </a:moveTo>
                <a:lnTo>
                  <a:pt x="153670" y="45720"/>
                </a:lnTo>
                <a:lnTo>
                  <a:pt x="159385" y="28575"/>
                </a:lnTo>
                <a:lnTo>
                  <a:pt x="158539" y="457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96178" y="1862614"/>
            <a:ext cx="4338884" cy="1112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19816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Disclosures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Dominique Dive received honoraria (advisory boards and meeting presentations) and travel grants from</a:t>
            </a:r>
          </a:p>
          <a:p>
            <a:pPr lvl="1"/>
            <a:r>
              <a:rPr lang="en-GB" sz="1800" dirty="0" smtClean="0"/>
              <a:t>Bayer</a:t>
            </a:r>
          </a:p>
          <a:p>
            <a:pPr lvl="1"/>
            <a:r>
              <a:rPr lang="en-GB" sz="1800" dirty="0" smtClean="0"/>
              <a:t>Merck</a:t>
            </a:r>
          </a:p>
          <a:p>
            <a:pPr lvl="1"/>
            <a:r>
              <a:rPr lang="en-GB" sz="1800" dirty="0" err="1" smtClean="0"/>
              <a:t>Teva</a:t>
            </a:r>
            <a:endParaRPr lang="en-GB" sz="1800" dirty="0" smtClean="0"/>
          </a:p>
          <a:p>
            <a:pPr lvl="1"/>
            <a:r>
              <a:rPr lang="en-GB" sz="1800" dirty="0" smtClean="0"/>
              <a:t>Novartis</a:t>
            </a:r>
          </a:p>
          <a:p>
            <a:pPr lvl="1"/>
            <a:r>
              <a:rPr lang="en-GB" sz="1800" dirty="0" smtClean="0"/>
              <a:t>Sanofi-Genzyme</a:t>
            </a:r>
          </a:p>
          <a:p>
            <a:pPr lvl="1"/>
            <a:r>
              <a:rPr lang="en-GB" sz="1800" dirty="0" smtClean="0"/>
              <a:t>Roche</a:t>
            </a:r>
          </a:p>
          <a:p>
            <a:r>
              <a:rPr lang="en-GB" sz="1800" dirty="0" smtClean="0"/>
              <a:t>No specific disclosures in relation with this presentation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02118128"/>
      </p:ext>
    </p:extLst>
  </p:cSld>
  <p:clrMapOvr>
    <a:masterClrMapping/>
  </p:clrMapOvr>
  <p:transition xmlns:p14="http://schemas.microsoft.com/office/powerpoint/2010/main"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7295" y="50874"/>
            <a:ext cx="7669504" cy="3821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3334">
              <a:spcBef>
                <a:spcPts val="100"/>
              </a:spcBef>
            </a:pPr>
            <a:r>
              <a:rPr lang="nl-BE" dirty="0" smtClean="0"/>
              <a:t>BAEPs during a brainstem relapse</a:t>
            </a:r>
            <a:endParaRPr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76"/>
            <a:ext cx="9144000" cy="4089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6296" y="4069274"/>
            <a:ext cx="5107753" cy="87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49476" y="3593010"/>
            <a:ext cx="2353636" cy="37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957229" y="3529975"/>
            <a:ext cx="2353636" cy="37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1381991" y="3687217"/>
            <a:ext cx="165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Left stimulation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797891" y="3593009"/>
            <a:ext cx="178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Right stimulation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86980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3786858" y="3366137"/>
            <a:ext cx="1553916" cy="916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688474" y="649130"/>
            <a:ext cx="3065497" cy="1895951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696"/>
                      </a14:imgEffect>
                      <a14:imgEffect>
                        <a14:saturation sat="122000"/>
                      </a14:imgEffect>
                      <a14:imgEffect>
                        <a14:brightnessContrast bright="-4000" contrast="8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3005" y="1287305"/>
            <a:ext cx="1659466" cy="2936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6163" y="12474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nl-BE" sz="2000" dirty="0" smtClean="0"/>
              <a:t>Median Nerve SSEPs</a:t>
            </a:r>
            <a:endParaRPr sz="2000" dirty="0"/>
          </a:p>
        </p:txBody>
      </p:sp>
      <p:sp>
        <p:nvSpPr>
          <p:cNvPr id="5" name="object 5"/>
          <p:cNvSpPr txBox="1"/>
          <p:nvPr/>
        </p:nvSpPr>
        <p:spPr>
          <a:xfrm>
            <a:off x="1415631" y="4792504"/>
            <a:ext cx="912705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7.0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6163" y="4271010"/>
            <a:ext cx="1302173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3.12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1.25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88957" y="4956095"/>
            <a:ext cx="629356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0" y="0"/>
                </a:moveTo>
                <a:lnTo>
                  <a:pt x="708025" y="0"/>
                </a:lnTo>
              </a:path>
            </a:pathLst>
          </a:custGeom>
          <a:ln w="4381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0808" y="4662490"/>
            <a:ext cx="0" cy="310991"/>
          </a:xfrm>
          <a:custGeom>
            <a:avLst/>
            <a:gdLst/>
            <a:ahLst/>
            <a:cxnLst/>
            <a:rect l="l" t="t" r="r" b="b"/>
            <a:pathLst>
              <a:path h="414654">
                <a:moveTo>
                  <a:pt x="0" y="0"/>
                </a:moveTo>
                <a:lnTo>
                  <a:pt x="0" y="414655"/>
                </a:lnTo>
              </a:path>
            </a:pathLst>
          </a:custGeom>
          <a:ln w="444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8538" y="2421731"/>
            <a:ext cx="474133" cy="742950"/>
          </a:xfrm>
          <a:custGeom>
            <a:avLst/>
            <a:gdLst/>
            <a:ahLst/>
            <a:cxnLst/>
            <a:rect l="l" t="t" r="r" b="b"/>
            <a:pathLst>
              <a:path w="533400" h="990600">
                <a:moveTo>
                  <a:pt x="0" y="0"/>
                </a:moveTo>
                <a:lnTo>
                  <a:pt x="533400" y="99060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6271" y="2307434"/>
            <a:ext cx="491067" cy="1007269"/>
          </a:xfrm>
          <a:custGeom>
            <a:avLst/>
            <a:gdLst/>
            <a:ahLst/>
            <a:cxnLst/>
            <a:rect l="l" t="t" r="r" b="b"/>
            <a:pathLst>
              <a:path w="552450" h="1343025">
                <a:moveTo>
                  <a:pt x="0" y="0"/>
                </a:moveTo>
                <a:lnTo>
                  <a:pt x="552450" y="1343025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1049" y="1418275"/>
            <a:ext cx="596618" cy="446246"/>
          </a:xfrm>
          <a:custGeom>
            <a:avLst/>
            <a:gdLst/>
            <a:ahLst/>
            <a:cxnLst/>
            <a:rect l="l" t="t" r="r" b="b"/>
            <a:pathLst>
              <a:path w="671194" h="594994">
                <a:moveTo>
                  <a:pt x="0" y="0"/>
                </a:moveTo>
                <a:lnTo>
                  <a:pt x="671195" y="594995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56186" y="3064670"/>
            <a:ext cx="689751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400" dirty="0" smtClean="0">
                <a:solidFill>
                  <a:srgbClr val="FFFFFF"/>
                </a:solidFill>
                <a:latin typeface="Arial"/>
                <a:cs typeface="Arial"/>
              </a:rPr>
              <a:t>Elbow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64737" y="1143001"/>
            <a:ext cx="1042530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lang="nl-BE" sz="1400" spc="-5" dirty="0" smtClean="0">
                <a:solidFill>
                  <a:srgbClr val="FFFFFF"/>
                </a:solidFill>
                <a:latin typeface="Arial"/>
                <a:cs typeface="Arial"/>
              </a:rPr>
              <a:t>Erb’s point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99092" y="3244692"/>
            <a:ext cx="1296529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C2/C3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1400" spc="-5" dirty="0" smtClean="0">
                <a:solidFill>
                  <a:srgbClr val="FFFFFF"/>
                </a:solidFill>
                <a:latin typeface="Arial"/>
                <a:cs typeface="Arial"/>
              </a:rPr>
              <a:t>NCR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99092" y="3916204"/>
            <a:ext cx="1207911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C6/C7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BE" sz="1400" spc="-5" dirty="0" smtClean="0">
                <a:solidFill>
                  <a:srgbClr val="FFFFFF"/>
                </a:solidFill>
                <a:latin typeface="Arial"/>
                <a:cs typeface="Arial"/>
              </a:rPr>
              <a:t>NCR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31467" y="2850358"/>
            <a:ext cx="25400" cy="2028825"/>
          </a:xfrm>
          <a:custGeom>
            <a:avLst/>
            <a:gdLst/>
            <a:ahLst/>
            <a:cxnLst/>
            <a:rect l="l" t="t" r="r" b="b"/>
            <a:pathLst>
              <a:path w="28575" h="2705100">
                <a:moveTo>
                  <a:pt x="0" y="0"/>
                </a:moveTo>
                <a:lnTo>
                  <a:pt x="28575" y="2705100"/>
                </a:lnTo>
              </a:path>
            </a:pathLst>
          </a:custGeom>
          <a:ln w="8255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35134" y="2428876"/>
            <a:ext cx="431800" cy="300038"/>
          </a:xfrm>
          <a:custGeom>
            <a:avLst/>
            <a:gdLst/>
            <a:ahLst/>
            <a:cxnLst/>
            <a:rect l="l" t="t" r="r" b="b"/>
            <a:pathLst>
              <a:path w="485775" h="400050">
                <a:moveTo>
                  <a:pt x="485775" y="400050"/>
                </a:moveTo>
                <a:lnTo>
                  <a:pt x="0" y="0"/>
                </a:lnTo>
              </a:path>
            </a:pathLst>
          </a:custGeom>
          <a:ln w="8255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98919" y="3214689"/>
            <a:ext cx="575733" cy="50006"/>
          </a:xfrm>
          <a:custGeom>
            <a:avLst/>
            <a:gdLst/>
            <a:ahLst/>
            <a:cxnLst/>
            <a:rect l="l" t="t" r="r" b="b"/>
            <a:pathLst>
              <a:path w="647700" h="66675">
                <a:moveTo>
                  <a:pt x="647700" y="66675"/>
                </a:moveTo>
                <a:lnTo>
                  <a:pt x="0" y="0"/>
                </a:lnTo>
              </a:path>
            </a:pathLst>
          </a:custGeom>
          <a:ln w="8255">
            <a:solidFill>
              <a:srgbClr val="99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9800" y="4018600"/>
            <a:ext cx="410916" cy="31909"/>
          </a:xfrm>
          <a:custGeom>
            <a:avLst/>
            <a:gdLst/>
            <a:ahLst/>
            <a:cxnLst/>
            <a:rect l="l" t="t" r="r" b="b"/>
            <a:pathLst>
              <a:path w="462279" h="42545">
                <a:moveTo>
                  <a:pt x="462280" y="0"/>
                </a:moveTo>
                <a:lnTo>
                  <a:pt x="0" y="42545"/>
                </a:lnTo>
              </a:path>
            </a:pathLst>
          </a:custGeom>
          <a:ln w="8255">
            <a:solidFill>
              <a:srgbClr val="99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31000" y="3907633"/>
            <a:ext cx="584200" cy="92869"/>
          </a:xfrm>
          <a:custGeom>
            <a:avLst/>
            <a:gdLst/>
            <a:ahLst/>
            <a:cxnLst/>
            <a:rect l="l" t="t" r="r" b="b"/>
            <a:pathLst>
              <a:path w="657225" h="123825">
                <a:moveTo>
                  <a:pt x="0" y="123825"/>
                </a:moveTo>
                <a:lnTo>
                  <a:pt x="657225" y="0"/>
                </a:lnTo>
              </a:path>
            </a:pathLst>
          </a:custGeom>
          <a:ln w="825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98733" y="3143251"/>
            <a:ext cx="711200" cy="85725"/>
          </a:xfrm>
          <a:custGeom>
            <a:avLst/>
            <a:gdLst/>
            <a:ahLst/>
            <a:cxnLst/>
            <a:rect l="l" t="t" r="r" b="b"/>
            <a:pathLst>
              <a:path w="800100" h="114300">
                <a:moveTo>
                  <a:pt x="0" y="114300"/>
                </a:moveTo>
                <a:lnTo>
                  <a:pt x="800100" y="0"/>
                </a:lnTo>
              </a:path>
            </a:pathLst>
          </a:custGeom>
          <a:ln w="825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524045" y="2993231"/>
            <a:ext cx="86642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N13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54713" y="3793331"/>
            <a:ext cx="83876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N13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44445" y="3886200"/>
            <a:ext cx="58702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N11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27511" y="3093244"/>
            <a:ext cx="533400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N11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94574" y="2021460"/>
            <a:ext cx="1940560" cy="571948"/>
          </a:xfrm>
          <a:prstGeom prst="rect">
            <a:avLst/>
          </a:prstGeom>
        </p:spPr>
        <p:txBody>
          <a:bodyPr vert="horz" wrap="square" lIns="0" tIns="64132" rIns="0" bIns="0" rtlCol="0">
            <a:spAutoFit/>
          </a:bodyPr>
          <a:lstStyle/>
          <a:p>
            <a:pPr marR="5080" algn="r">
              <a:spcBef>
                <a:spcPts val="50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N10</a:t>
            </a:r>
            <a:endParaRPr sz="1600" dirty="0">
              <a:latin typeface="Arial"/>
              <a:cs typeface="Arial"/>
            </a:endParaRPr>
          </a:p>
          <a:p>
            <a:pPr marL="12699">
              <a:spcBef>
                <a:spcPts val="355"/>
              </a:spcBef>
            </a:pPr>
            <a:r>
              <a:rPr lang="nl-BE" sz="1400" dirty="0" smtClean="0">
                <a:solidFill>
                  <a:srgbClr val="FFFFFF"/>
                </a:solidFill>
                <a:latin typeface="Arial"/>
                <a:cs typeface="Arial"/>
              </a:rPr>
              <a:t>Ant Cerv-NCR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60911" y="4829175"/>
            <a:ext cx="41373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P9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77578" y="4847273"/>
            <a:ext cx="866422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7.0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25645" y="4504374"/>
            <a:ext cx="764822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1.25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89609" y="4241961"/>
            <a:ext cx="118533" cy="186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95622" y="3384710"/>
            <a:ext cx="69427" cy="1651635"/>
          </a:xfrm>
          <a:custGeom>
            <a:avLst/>
            <a:gdLst/>
            <a:ahLst/>
            <a:cxnLst/>
            <a:rect l="l" t="t" r="r" b="b"/>
            <a:pathLst>
              <a:path w="78104" h="2202179">
                <a:moveTo>
                  <a:pt x="77986" y="2178683"/>
                </a:moveTo>
                <a:lnTo>
                  <a:pt x="27305" y="2178050"/>
                </a:lnTo>
                <a:lnTo>
                  <a:pt x="0" y="0"/>
                </a:lnTo>
                <a:lnTo>
                  <a:pt x="50800" y="0"/>
                </a:lnTo>
                <a:lnTo>
                  <a:pt x="78097" y="2177415"/>
                </a:lnTo>
                <a:lnTo>
                  <a:pt x="27305" y="2177415"/>
                </a:lnTo>
                <a:lnTo>
                  <a:pt x="78105" y="2178050"/>
                </a:lnTo>
                <a:lnTo>
                  <a:pt x="77986" y="2178683"/>
                </a:lnTo>
                <a:close/>
              </a:path>
              <a:path w="78104" h="2202179">
                <a:moveTo>
                  <a:pt x="78105" y="2178050"/>
                </a:moveTo>
                <a:lnTo>
                  <a:pt x="27305" y="2177415"/>
                </a:lnTo>
                <a:lnTo>
                  <a:pt x="78097" y="2177415"/>
                </a:lnTo>
                <a:lnTo>
                  <a:pt x="78105" y="2178050"/>
                </a:lnTo>
                <a:close/>
              </a:path>
              <a:path w="78104" h="2202179">
                <a:moveTo>
                  <a:pt x="52705" y="2202180"/>
                </a:moveTo>
                <a:lnTo>
                  <a:pt x="43180" y="2200910"/>
                </a:lnTo>
                <a:lnTo>
                  <a:pt x="34925" y="2195830"/>
                </a:lnTo>
                <a:lnTo>
                  <a:pt x="29210" y="2188210"/>
                </a:lnTo>
                <a:lnTo>
                  <a:pt x="27305" y="2178050"/>
                </a:lnTo>
                <a:lnTo>
                  <a:pt x="77986" y="2178683"/>
                </a:lnTo>
                <a:lnTo>
                  <a:pt x="76200" y="2188210"/>
                </a:lnTo>
                <a:lnTo>
                  <a:pt x="69850" y="2195830"/>
                </a:lnTo>
                <a:lnTo>
                  <a:pt x="62230" y="2200910"/>
                </a:lnTo>
                <a:lnTo>
                  <a:pt x="52705" y="22021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1724" y="4885610"/>
            <a:ext cx="272627" cy="0"/>
          </a:xfrm>
          <a:custGeom>
            <a:avLst/>
            <a:gdLst/>
            <a:ahLst/>
            <a:cxnLst/>
            <a:rect l="l" t="t" r="r" b="b"/>
            <a:pathLst>
              <a:path w="306705">
                <a:moveTo>
                  <a:pt x="0" y="0"/>
                </a:moveTo>
                <a:lnTo>
                  <a:pt x="306705" y="0"/>
                </a:lnTo>
              </a:path>
            </a:pathLst>
          </a:custGeom>
          <a:ln w="3619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77524" y="4510565"/>
            <a:ext cx="0" cy="367665"/>
          </a:xfrm>
          <a:custGeom>
            <a:avLst/>
            <a:gdLst/>
            <a:ahLst/>
            <a:cxnLst/>
            <a:rect l="l" t="t" r="r" b="b"/>
            <a:pathLst>
              <a:path h="490220">
                <a:moveTo>
                  <a:pt x="0" y="0"/>
                </a:moveTo>
                <a:lnTo>
                  <a:pt x="0" y="490220"/>
                </a:lnTo>
              </a:path>
            </a:pathLst>
          </a:custGeom>
          <a:ln w="3556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82516" y="658178"/>
            <a:ext cx="7410591" cy="43605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88692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745070" y="483396"/>
            <a:ext cx="2764367" cy="4317206"/>
            <a:chOff x="528" y="406"/>
            <a:chExt cx="1959" cy="3626"/>
          </a:xfrm>
        </p:grpSpPr>
        <p:grpSp>
          <p:nvGrpSpPr>
            <p:cNvPr id="32771" name="Group 3"/>
            <p:cNvGrpSpPr>
              <a:grpSpLocks/>
            </p:cNvGrpSpPr>
            <p:nvPr/>
          </p:nvGrpSpPr>
          <p:grpSpPr bwMode="auto">
            <a:xfrm>
              <a:off x="528" y="406"/>
              <a:ext cx="1959" cy="3626"/>
              <a:chOff x="528" y="406"/>
              <a:chExt cx="1959" cy="3626"/>
            </a:xfrm>
          </p:grpSpPr>
          <p:pic>
            <p:nvPicPr>
              <p:cNvPr id="32772" name="Picture 4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" y="457"/>
                <a:ext cx="1711" cy="3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32773" name="Group 5"/>
              <p:cNvGrpSpPr>
                <a:grpSpLocks/>
              </p:cNvGrpSpPr>
              <p:nvPr/>
            </p:nvGrpSpPr>
            <p:grpSpPr bwMode="auto">
              <a:xfrm>
                <a:off x="528" y="406"/>
                <a:ext cx="1959" cy="3626"/>
                <a:chOff x="528" y="406"/>
                <a:chExt cx="1959" cy="3626"/>
              </a:xfrm>
            </p:grpSpPr>
            <p:grpSp>
              <p:nvGrpSpPr>
                <p:cNvPr id="32774" name="Group 6"/>
                <p:cNvGrpSpPr>
                  <a:grpSpLocks/>
                </p:cNvGrpSpPr>
                <p:nvPr/>
              </p:nvGrpSpPr>
              <p:grpSpPr bwMode="auto">
                <a:xfrm>
                  <a:off x="584" y="406"/>
                  <a:ext cx="1903" cy="3626"/>
                  <a:chOff x="584" y="406"/>
                  <a:chExt cx="1903" cy="3626"/>
                </a:xfrm>
              </p:grpSpPr>
              <p:sp useBgFill="1">
                <p:nvSpPr>
                  <p:cNvPr id="32775" name="Freeform 7"/>
                  <p:cNvSpPr>
                    <a:spLocks/>
                  </p:cNvSpPr>
                  <p:nvPr/>
                </p:nvSpPr>
                <p:spPr bwMode="auto">
                  <a:xfrm>
                    <a:off x="584" y="406"/>
                    <a:ext cx="1726" cy="1080"/>
                  </a:xfrm>
                  <a:custGeom>
                    <a:avLst/>
                    <a:gdLst>
                      <a:gd name="T0" fmla="*/ 452 w 1726"/>
                      <a:gd name="T1" fmla="*/ 132 h 1080"/>
                      <a:gd name="T2" fmla="*/ 542 w 1726"/>
                      <a:gd name="T3" fmla="*/ 106 h 1080"/>
                      <a:gd name="T4" fmla="*/ 619 w 1726"/>
                      <a:gd name="T5" fmla="*/ 132 h 1080"/>
                      <a:gd name="T6" fmla="*/ 677 w 1726"/>
                      <a:gd name="T7" fmla="*/ 127 h 1080"/>
                      <a:gd name="T8" fmla="*/ 768 w 1726"/>
                      <a:gd name="T9" fmla="*/ 145 h 1080"/>
                      <a:gd name="T10" fmla="*/ 809 w 1726"/>
                      <a:gd name="T11" fmla="*/ 221 h 1080"/>
                      <a:gd name="T12" fmla="*/ 869 w 1726"/>
                      <a:gd name="T13" fmla="*/ 291 h 1080"/>
                      <a:gd name="T14" fmla="*/ 908 w 1726"/>
                      <a:gd name="T15" fmla="*/ 401 h 1080"/>
                      <a:gd name="T16" fmla="*/ 942 w 1726"/>
                      <a:gd name="T17" fmla="*/ 445 h 1080"/>
                      <a:gd name="T18" fmla="*/ 986 w 1726"/>
                      <a:gd name="T19" fmla="*/ 320 h 1080"/>
                      <a:gd name="T20" fmla="*/ 1056 w 1726"/>
                      <a:gd name="T21" fmla="*/ 200 h 1080"/>
                      <a:gd name="T22" fmla="*/ 1137 w 1726"/>
                      <a:gd name="T23" fmla="*/ 117 h 1080"/>
                      <a:gd name="T24" fmla="*/ 1210 w 1726"/>
                      <a:gd name="T25" fmla="*/ 119 h 1080"/>
                      <a:gd name="T26" fmla="*/ 1274 w 1726"/>
                      <a:gd name="T27" fmla="*/ 112 h 1080"/>
                      <a:gd name="T28" fmla="*/ 1342 w 1726"/>
                      <a:gd name="T29" fmla="*/ 104 h 1080"/>
                      <a:gd name="T30" fmla="*/ 1423 w 1726"/>
                      <a:gd name="T31" fmla="*/ 140 h 1080"/>
                      <a:gd name="T32" fmla="*/ 1509 w 1726"/>
                      <a:gd name="T33" fmla="*/ 258 h 1080"/>
                      <a:gd name="T34" fmla="*/ 1576 w 1726"/>
                      <a:gd name="T35" fmla="*/ 419 h 1080"/>
                      <a:gd name="T36" fmla="*/ 1594 w 1726"/>
                      <a:gd name="T37" fmla="*/ 562 h 1080"/>
                      <a:gd name="T38" fmla="*/ 1651 w 1726"/>
                      <a:gd name="T39" fmla="*/ 677 h 1080"/>
                      <a:gd name="T40" fmla="*/ 1674 w 1726"/>
                      <a:gd name="T41" fmla="*/ 831 h 1080"/>
                      <a:gd name="T42" fmla="*/ 1656 w 1726"/>
                      <a:gd name="T43" fmla="*/ 870 h 1080"/>
                      <a:gd name="T44" fmla="*/ 1708 w 1726"/>
                      <a:gd name="T45" fmla="*/ 2 h 1080"/>
                      <a:gd name="T46" fmla="*/ 13 w 1726"/>
                      <a:gd name="T47" fmla="*/ 1079 h 1080"/>
                      <a:gd name="T48" fmla="*/ 464 w 1726"/>
                      <a:gd name="T49" fmla="*/ 1050 h 1080"/>
                      <a:gd name="T50" fmla="*/ 430 w 1726"/>
                      <a:gd name="T51" fmla="*/ 977 h 1080"/>
                      <a:gd name="T52" fmla="*/ 414 w 1726"/>
                      <a:gd name="T53" fmla="*/ 933 h 1080"/>
                      <a:gd name="T54" fmla="*/ 361 w 1726"/>
                      <a:gd name="T55" fmla="*/ 906 h 1080"/>
                      <a:gd name="T56" fmla="*/ 320 w 1726"/>
                      <a:gd name="T57" fmla="*/ 917 h 1080"/>
                      <a:gd name="T58" fmla="*/ 304 w 1726"/>
                      <a:gd name="T59" fmla="*/ 951 h 1080"/>
                      <a:gd name="T60" fmla="*/ 247 w 1726"/>
                      <a:gd name="T61" fmla="*/ 987 h 1080"/>
                      <a:gd name="T62" fmla="*/ 201 w 1726"/>
                      <a:gd name="T63" fmla="*/ 992 h 1080"/>
                      <a:gd name="T64" fmla="*/ 176 w 1726"/>
                      <a:gd name="T65" fmla="*/ 1003 h 1080"/>
                      <a:gd name="T66" fmla="*/ 137 w 1726"/>
                      <a:gd name="T67" fmla="*/ 979 h 1080"/>
                      <a:gd name="T68" fmla="*/ 176 w 1726"/>
                      <a:gd name="T69" fmla="*/ 925 h 1080"/>
                      <a:gd name="T70" fmla="*/ 194 w 1726"/>
                      <a:gd name="T71" fmla="*/ 891 h 1080"/>
                      <a:gd name="T72" fmla="*/ 205 w 1726"/>
                      <a:gd name="T73" fmla="*/ 841 h 1080"/>
                      <a:gd name="T74" fmla="*/ 231 w 1726"/>
                      <a:gd name="T75" fmla="*/ 823 h 1080"/>
                      <a:gd name="T76" fmla="*/ 203 w 1726"/>
                      <a:gd name="T77" fmla="*/ 748 h 1080"/>
                      <a:gd name="T78" fmla="*/ 217 w 1726"/>
                      <a:gd name="T79" fmla="*/ 677 h 1080"/>
                      <a:gd name="T80" fmla="*/ 231 w 1726"/>
                      <a:gd name="T81" fmla="*/ 641 h 1080"/>
                      <a:gd name="T82" fmla="*/ 290 w 1726"/>
                      <a:gd name="T83" fmla="*/ 469 h 1080"/>
                      <a:gd name="T84" fmla="*/ 329 w 1726"/>
                      <a:gd name="T85" fmla="*/ 289 h 1080"/>
                      <a:gd name="T86" fmla="*/ 404 w 1726"/>
                      <a:gd name="T87" fmla="*/ 174 h 10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726" h="1080">
                        <a:moveTo>
                          <a:pt x="416" y="158"/>
                        </a:moveTo>
                        <a:lnTo>
                          <a:pt x="452" y="132"/>
                        </a:lnTo>
                        <a:lnTo>
                          <a:pt x="496" y="114"/>
                        </a:lnTo>
                        <a:lnTo>
                          <a:pt x="542" y="106"/>
                        </a:lnTo>
                        <a:lnTo>
                          <a:pt x="583" y="117"/>
                        </a:lnTo>
                        <a:lnTo>
                          <a:pt x="619" y="132"/>
                        </a:lnTo>
                        <a:lnTo>
                          <a:pt x="638" y="138"/>
                        </a:lnTo>
                        <a:lnTo>
                          <a:pt x="677" y="127"/>
                        </a:lnTo>
                        <a:lnTo>
                          <a:pt x="725" y="130"/>
                        </a:lnTo>
                        <a:lnTo>
                          <a:pt x="768" y="145"/>
                        </a:lnTo>
                        <a:lnTo>
                          <a:pt x="798" y="182"/>
                        </a:lnTo>
                        <a:lnTo>
                          <a:pt x="809" y="221"/>
                        </a:lnTo>
                        <a:lnTo>
                          <a:pt x="825" y="250"/>
                        </a:lnTo>
                        <a:lnTo>
                          <a:pt x="869" y="291"/>
                        </a:lnTo>
                        <a:lnTo>
                          <a:pt x="889" y="346"/>
                        </a:lnTo>
                        <a:lnTo>
                          <a:pt x="908" y="401"/>
                        </a:lnTo>
                        <a:lnTo>
                          <a:pt x="921" y="440"/>
                        </a:lnTo>
                        <a:lnTo>
                          <a:pt x="942" y="445"/>
                        </a:lnTo>
                        <a:lnTo>
                          <a:pt x="960" y="403"/>
                        </a:lnTo>
                        <a:lnTo>
                          <a:pt x="986" y="320"/>
                        </a:lnTo>
                        <a:lnTo>
                          <a:pt x="1011" y="276"/>
                        </a:lnTo>
                        <a:lnTo>
                          <a:pt x="1056" y="200"/>
                        </a:lnTo>
                        <a:lnTo>
                          <a:pt x="1095" y="151"/>
                        </a:lnTo>
                        <a:lnTo>
                          <a:pt x="1137" y="117"/>
                        </a:lnTo>
                        <a:lnTo>
                          <a:pt x="1178" y="117"/>
                        </a:lnTo>
                        <a:lnTo>
                          <a:pt x="1210" y="119"/>
                        </a:lnTo>
                        <a:lnTo>
                          <a:pt x="1239" y="125"/>
                        </a:lnTo>
                        <a:lnTo>
                          <a:pt x="1274" y="112"/>
                        </a:lnTo>
                        <a:lnTo>
                          <a:pt x="1297" y="104"/>
                        </a:lnTo>
                        <a:lnTo>
                          <a:pt x="1342" y="104"/>
                        </a:lnTo>
                        <a:lnTo>
                          <a:pt x="1368" y="112"/>
                        </a:lnTo>
                        <a:lnTo>
                          <a:pt x="1423" y="140"/>
                        </a:lnTo>
                        <a:lnTo>
                          <a:pt x="1468" y="187"/>
                        </a:lnTo>
                        <a:lnTo>
                          <a:pt x="1509" y="258"/>
                        </a:lnTo>
                        <a:lnTo>
                          <a:pt x="1551" y="364"/>
                        </a:lnTo>
                        <a:lnTo>
                          <a:pt x="1576" y="419"/>
                        </a:lnTo>
                        <a:lnTo>
                          <a:pt x="1590" y="489"/>
                        </a:lnTo>
                        <a:lnTo>
                          <a:pt x="1594" y="562"/>
                        </a:lnTo>
                        <a:lnTo>
                          <a:pt x="1606" y="607"/>
                        </a:lnTo>
                        <a:lnTo>
                          <a:pt x="1651" y="677"/>
                        </a:lnTo>
                        <a:lnTo>
                          <a:pt x="1672" y="768"/>
                        </a:lnTo>
                        <a:lnTo>
                          <a:pt x="1674" y="831"/>
                        </a:lnTo>
                        <a:lnTo>
                          <a:pt x="1663" y="860"/>
                        </a:lnTo>
                        <a:lnTo>
                          <a:pt x="1656" y="870"/>
                        </a:lnTo>
                        <a:lnTo>
                          <a:pt x="1725" y="878"/>
                        </a:lnTo>
                        <a:lnTo>
                          <a:pt x="1708" y="2"/>
                        </a:lnTo>
                        <a:lnTo>
                          <a:pt x="0" y="0"/>
                        </a:lnTo>
                        <a:lnTo>
                          <a:pt x="13" y="1079"/>
                        </a:lnTo>
                        <a:lnTo>
                          <a:pt x="468" y="1071"/>
                        </a:lnTo>
                        <a:lnTo>
                          <a:pt x="464" y="1050"/>
                        </a:lnTo>
                        <a:lnTo>
                          <a:pt x="448" y="1024"/>
                        </a:lnTo>
                        <a:lnTo>
                          <a:pt x="430" y="977"/>
                        </a:lnTo>
                        <a:lnTo>
                          <a:pt x="420" y="943"/>
                        </a:lnTo>
                        <a:lnTo>
                          <a:pt x="414" y="933"/>
                        </a:lnTo>
                        <a:lnTo>
                          <a:pt x="388" y="922"/>
                        </a:lnTo>
                        <a:lnTo>
                          <a:pt x="361" y="906"/>
                        </a:lnTo>
                        <a:lnTo>
                          <a:pt x="343" y="906"/>
                        </a:lnTo>
                        <a:lnTo>
                          <a:pt x="320" y="917"/>
                        </a:lnTo>
                        <a:lnTo>
                          <a:pt x="311" y="917"/>
                        </a:lnTo>
                        <a:lnTo>
                          <a:pt x="304" y="951"/>
                        </a:lnTo>
                        <a:lnTo>
                          <a:pt x="279" y="977"/>
                        </a:lnTo>
                        <a:lnTo>
                          <a:pt x="247" y="987"/>
                        </a:lnTo>
                        <a:lnTo>
                          <a:pt x="231" y="985"/>
                        </a:lnTo>
                        <a:lnTo>
                          <a:pt x="201" y="992"/>
                        </a:lnTo>
                        <a:lnTo>
                          <a:pt x="183" y="1003"/>
                        </a:lnTo>
                        <a:lnTo>
                          <a:pt x="176" y="1003"/>
                        </a:lnTo>
                        <a:lnTo>
                          <a:pt x="146" y="992"/>
                        </a:lnTo>
                        <a:lnTo>
                          <a:pt x="137" y="979"/>
                        </a:lnTo>
                        <a:lnTo>
                          <a:pt x="139" y="953"/>
                        </a:lnTo>
                        <a:lnTo>
                          <a:pt x="176" y="925"/>
                        </a:lnTo>
                        <a:lnTo>
                          <a:pt x="187" y="912"/>
                        </a:lnTo>
                        <a:lnTo>
                          <a:pt x="194" y="891"/>
                        </a:lnTo>
                        <a:lnTo>
                          <a:pt x="194" y="867"/>
                        </a:lnTo>
                        <a:lnTo>
                          <a:pt x="205" y="841"/>
                        </a:lnTo>
                        <a:lnTo>
                          <a:pt x="219" y="828"/>
                        </a:lnTo>
                        <a:lnTo>
                          <a:pt x="231" y="823"/>
                        </a:lnTo>
                        <a:lnTo>
                          <a:pt x="210" y="792"/>
                        </a:lnTo>
                        <a:lnTo>
                          <a:pt x="203" y="748"/>
                        </a:lnTo>
                        <a:lnTo>
                          <a:pt x="215" y="685"/>
                        </a:lnTo>
                        <a:lnTo>
                          <a:pt x="217" y="677"/>
                        </a:lnTo>
                        <a:lnTo>
                          <a:pt x="217" y="667"/>
                        </a:lnTo>
                        <a:lnTo>
                          <a:pt x="231" y="641"/>
                        </a:lnTo>
                        <a:lnTo>
                          <a:pt x="269" y="555"/>
                        </a:lnTo>
                        <a:lnTo>
                          <a:pt x="290" y="469"/>
                        </a:lnTo>
                        <a:lnTo>
                          <a:pt x="299" y="377"/>
                        </a:lnTo>
                        <a:lnTo>
                          <a:pt x="329" y="289"/>
                        </a:lnTo>
                        <a:lnTo>
                          <a:pt x="363" y="221"/>
                        </a:lnTo>
                        <a:lnTo>
                          <a:pt x="404" y="174"/>
                        </a:lnTo>
                        <a:lnTo>
                          <a:pt x="416" y="158"/>
                        </a:lnTo>
                      </a:path>
                    </a:pathLst>
                  </a:cu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 useBgFill="1">
                <p:nvSpPr>
                  <p:cNvPr id="32776" name="Freeform 8"/>
                  <p:cNvSpPr>
                    <a:spLocks/>
                  </p:cNvSpPr>
                  <p:nvPr/>
                </p:nvSpPr>
                <p:spPr bwMode="auto">
                  <a:xfrm>
                    <a:off x="594" y="1242"/>
                    <a:ext cx="1803" cy="2790"/>
                  </a:xfrm>
                  <a:custGeom>
                    <a:avLst/>
                    <a:gdLst>
                      <a:gd name="T0" fmla="*/ 484 w 1803"/>
                      <a:gd name="T1" fmla="*/ 276 h 2790"/>
                      <a:gd name="T2" fmla="*/ 468 w 1803"/>
                      <a:gd name="T3" fmla="*/ 424 h 2790"/>
                      <a:gd name="T4" fmla="*/ 365 w 1803"/>
                      <a:gd name="T5" fmla="*/ 620 h 2790"/>
                      <a:gd name="T6" fmla="*/ 285 w 1803"/>
                      <a:gd name="T7" fmla="*/ 800 h 2790"/>
                      <a:gd name="T8" fmla="*/ 324 w 1803"/>
                      <a:gd name="T9" fmla="*/ 990 h 2790"/>
                      <a:gd name="T10" fmla="*/ 427 w 1803"/>
                      <a:gd name="T11" fmla="*/ 1105 h 2790"/>
                      <a:gd name="T12" fmla="*/ 532 w 1803"/>
                      <a:gd name="T13" fmla="*/ 1165 h 2790"/>
                      <a:gd name="T14" fmla="*/ 567 w 1803"/>
                      <a:gd name="T15" fmla="*/ 1300 h 2790"/>
                      <a:gd name="T16" fmla="*/ 667 w 1803"/>
                      <a:gd name="T17" fmla="*/ 1545 h 2790"/>
                      <a:gd name="T18" fmla="*/ 720 w 1803"/>
                      <a:gd name="T19" fmla="*/ 1772 h 2790"/>
                      <a:gd name="T20" fmla="*/ 750 w 1803"/>
                      <a:gd name="T21" fmla="*/ 2205 h 2790"/>
                      <a:gd name="T22" fmla="*/ 699 w 1803"/>
                      <a:gd name="T23" fmla="*/ 2366 h 2790"/>
                      <a:gd name="T24" fmla="*/ 644 w 1803"/>
                      <a:gd name="T25" fmla="*/ 2405 h 2790"/>
                      <a:gd name="T26" fmla="*/ 594 w 1803"/>
                      <a:gd name="T27" fmla="*/ 2444 h 2790"/>
                      <a:gd name="T28" fmla="*/ 569 w 1803"/>
                      <a:gd name="T29" fmla="*/ 2471 h 2790"/>
                      <a:gd name="T30" fmla="*/ 557 w 1803"/>
                      <a:gd name="T31" fmla="*/ 2512 h 2790"/>
                      <a:gd name="T32" fmla="*/ 541 w 1803"/>
                      <a:gd name="T33" fmla="*/ 2525 h 2790"/>
                      <a:gd name="T34" fmla="*/ 562 w 1803"/>
                      <a:gd name="T35" fmla="*/ 2530 h 2790"/>
                      <a:gd name="T36" fmla="*/ 578 w 1803"/>
                      <a:gd name="T37" fmla="*/ 2512 h 2790"/>
                      <a:gd name="T38" fmla="*/ 619 w 1803"/>
                      <a:gd name="T39" fmla="*/ 2486 h 2790"/>
                      <a:gd name="T40" fmla="*/ 665 w 1803"/>
                      <a:gd name="T41" fmla="*/ 2460 h 2790"/>
                      <a:gd name="T42" fmla="*/ 704 w 1803"/>
                      <a:gd name="T43" fmla="*/ 2405 h 2790"/>
                      <a:gd name="T44" fmla="*/ 754 w 1803"/>
                      <a:gd name="T45" fmla="*/ 2403 h 2790"/>
                      <a:gd name="T46" fmla="*/ 770 w 1803"/>
                      <a:gd name="T47" fmla="*/ 2580 h 2790"/>
                      <a:gd name="T48" fmla="*/ 871 w 1803"/>
                      <a:gd name="T49" fmla="*/ 2656 h 2790"/>
                      <a:gd name="T50" fmla="*/ 907 w 1803"/>
                      <a:gd name="T51" fmla="*/ 2656 h 2790"/>
                      <a:gd name="T52" fmla="*/ 917 w 1803"/>
                      <a:gd name="T53" fmla="*/ 2653 h 2790"/>
                      <a:gd name="T54" fmla="*/ 946 w 1803"/>
                      <a:gd name="T55" fmla="*/ 2656 h 2790"/>
                      <a:gd name="T56" fmla="*/ 1042 w 1803"/>
                      <a:gd name="T57" fmla="*/ 2635 h 2790"/>
                      <a:gd name="T58" fmla="*/ 1097 w 1803"/>
                      <a:gd name="T59" fmla="*/ 2523 h 2790"/>
                      <a:gd name="T60" fmla="*/ 1093 w 1803"/>
                      <a:gd name="T61" fmla="*/ 2411 h 2790"/>
                      <a:gd name="T62" fmla="*/ 1127 w 1803"/>
                      <a:gd name="T63" fmla="*/ 2395 h 2790"/>
                      <a:gd name="T64" fmla="*/ 1173 w 1803"/>
                      <a:gd name="T65" fmla="*/ 2382 h 2790"/>
                      <a:gd name="T66" fmla="*/ 1125 w 1803"/>
                      <a:gd name="T67" fmla="*/ 2356 h 2790"/>
                      <a:gd name="T68" fmla="*/ 1083 w 1803"/>
                      <a:gd name="T69" fmla="*/ 2358 h 2790"/>
                      <a:gd name="T70" fmla="*/ 1118 w 1803"/>
                      <a:gd name="T71" fmla="*/ 1785 h 2790"/>
                      <a:gd name="T72" fmla="*/ 1239 w 1803"/>
                      <a:gd name="T73" fmla="*/ 1347 h 2790"/>
                      <a:gd name="T74" fmla="*/ 1282 w 1803"/>
                      <a:gd name="T75" fmla="*/ 1170 h 2790"/>
                      <a:gd name="T76" fmla="*/ 1353 w 1803"/>
                      <a:gd name="T77" fmla="*/ 1131 h 2790"/>
                      <a:gd name="T78" fmla="*/ 1504 w 1803"/>
                      <a:gd name="T79" fmla="*/ 1011 h 2790"/>
                      <a:gd name="T80" fmla="*/ 1561 w 1803"/>
                      <a:gd name="T81" fmla="*/ 831 h 2790"/>
                      <a:gd name="T82" fmla="*/ 1488 w 1803"/>
                      <a:gd name="T83" fmla="*/ 677 h 2790"/>
                      <a:gd name="T84" fmla="*/ 1385 w 1803"/>
                      <a:gd name="T85" fmla="*/ 484 h 2790"/>
                      <a:gd name="T86" fmla="*/ 1388 w 1803"/>
                      <a:gd name="T87" fmla="*/ 273 h 2790"/>
                      <a:gd name="T88" fmla="*/ 1461 w 1803"/>
                      <a:gd name="T89" fmla="*/ 88 h 2790"/>
                      <a:gd name="T90" fmla="*/ 1564 w 1803"/>
                      <a:gd name="T91" fmla="*/ 164 h 2790"/>
                      <a:gd name="T92" fmla="*/ 1708 w 1803"/>
                      <a:gd name="T93" fmla="*/ 198 h 2790"/>
                      <a:gd name="T94" fmla="*/ 1724 w 1803"/>
                      <a:gd name="T95" fmla="*/ 143 h 2790"/>
                      <a:gd name="T96" fmla="*/ 1662 w 1803"/>
                      <a:gd name="T97" fmla="*/ 80 h 2790"/>
                      <a:gd name="T98" fmla="*/ 1678 w 1803"/>
                      <a:gd name="T99" fmla="*/ 0 h 2790"/>
                      <a:gd name="T100" fmla="*/ 13 w 1803"/>
                      <a:gd name="T101" fmla="*/ 2781 h 27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803" h="2790">
                        <a:moveTo>
                          <a:pt x="0" y="252"/>
                        </a:moveTo>
                        <a:lnTo>
                          <a:pt x="461" y="234"/>
                        </a:lnTo>
                        <a:lnTo>
                          <a:pt x="484" y="276"/>
                        </a:lnTo>
                        <a:lnTo>
                          <a:pt x="496" y="302"/>
                        </a:lnTo>
                        <a:lnTo>
                          <a:pt x="496" y="338"/>
                        </a:lnTo>
                        <a:lnTo>
                          <a:pt x="468" y="424"/>
                        </a:lnTo>
                        <a:lnTo>
                          <a:pt x="439" y="482"/>
                        </a:lnTo>
                        <a:lnTo>
                          <a:pt x="416" y="539"/>
                        </a:lnTo>
                        <a:lnTo>
                          <a:pt x="365" y="620"/>
                        </a:lnTo>
                        <a:lnTo>
                          <a:pt x="331" y="667"/>
                        </a:lnTo>
                        <a:lnTo>
                          <a:pt x="304" y="724"/>
                        </a:lnTo>
                        <a:lnTo>
                          <a:pt x="285" y="800"/>
                        </a:lnTo>
                        <a:lnTo>
                          <a:pt x="285" y="857"/>
                        </a:lnTo>
                        <a:lnTo>
                          <a:pt x="299" y="914"/>
                        </a:lnTo>
                        <a:lnTo>
                          <a:pt x="324" y="990"/>
                        </a:lnTo>
                        <a:lnTo>
                          <a:pt x="356" y="1037"/>
                        </a:lnTo>
                        <a:lnTo>
                          <a:pt x="391" y="1076"/>
                        </a:lnTo>
                        <a:lnTo>
                          <a:pt x="427" y="1105"/>
                        </a:lnTo>
                        <a:lnTo>
                          <a:pt x="473" y="1133"/>
                        </a:lnTo>
                        <a:lnTo>
                          <a:pt x="523" y="1152"/>
                        </a:lnTo>
                        <a:lnTo>
                          <a:pt x="532" y="1165"/>
                        </a:lnTo>
                        <a:lnTo>
                          <a:pt x="532" y="1204"/>
                        </a:lnTo>
                        <a:lnTo>
                          <a:pt x="541" y="1271"/>
                        </a:lnTo>
                        <a:lnTo>
                          <a:pt x="567" y="1300"/>
                        </a:lnTo>
                        <a:lnTo>
                          <a:pt x="585" y="1337"/>
                        </a:lnTo>
                        <a:lnTo>
                          <a:pt x="628" y="1444"/>
                        </a:lnTo>
                        <a:lnTo>
                          <a:pt x="667" y="1545"/>
                        </a:lnTo>
                        <a:lnTo>
                          <a:pt x="688" y="1618"/>
                        </a:lnTo>
                        <a:lnTo>
                          <a:pt x="702" y="1683"/>
                        </a:lnTo>
                        <a:lnTo>
                          <a:pt x="720" y="1772"/>
                        </a:lnTo>
                        <a:lnTo>
                          <a:pt x="729" y="1835"/>
                        </a:lnTo>
                        <a:lnTo>
                          <a:pt x="743" y="2033"/>
                        </a:lnTo>
                        <a:lnTo>
                          <a:pt x="750" y="2205"/>
                        </a:lnTo>
                        <a:lnTo>
                          <a:pt x="752" y="2358"/>
                        </a:lnTo>
                        <a:lnTo>
                          <a:pt x="727" y="2353"/>
                        </a:lnTo>
                        <a:lnTo>
                          <a:pt x="699" y="2366"/>
                        </a:lnTo>
                        <a:lnTo>
                          <a:pt x="667" y="2390"/>
                        </a:lnTo>
                        <a:lnTo>
                          <a:pt x="660" y="2392"/>
                        </a:lnTo>
                        <a:lnTo>
                          <a:pt x="644" y="2405"/>
                        </a:lnTo>
                        <a:lnTo>
                          <a:pt x="622" y="2411"/>
                        </a:lnTo>
                        <a:lnTo>
                          <a:pt x="599" y="2434"/>
                        </a:lnTo>
                        <a:lnTo>
                          <a:pt x="594" y="2444"/>
                        </a:lnTo>
                        <a:lnTo>
                          <a:pt x="587" y="2457"/>
                        </a:lnTo>
                        <a:lnTo>
                          <a:pt x="580" y="2468"/>
                        </a:lnTo>
                        <a:lnTo>
                          <a:pt x="569" y="2471"/>
                        </a:lnTo>
                        <a:lnTo>
                          <a:pt x="571" y="2497"/>
                        </a:lnTo>
                        <a:lnTo>
                          <a:pt x="571" y="2502"/>
                        </a:lnTo>
                        <a:lnTo>
                          <a:pt x="557" y="2512"/>
                        </a:lnTo>
                        <a:lnTo>
                          <a:pt x="551" y="2512"/>
                        </a:lnTo>
                        <a:lnTo>
                          <a:pt x="541" y="2515"/>
                        </a:lnTo>
                        <a:lnTo>
                          <a:pt x="541" y="2525"/>
                        </a:lnTo>
                        <a:lnTo>
                          <a:pt x="546" y="2536"/>
                        </a:lnTo>
                        <a:lnTo>
                          <a:pt x="555" y="2536"/>
                        </a:lnTo>
                        <a:lnTo>
                          <a:pt x="562" y="2530"/>
                        </a:lnTo>
                        <a:lnTo>
                          <a:pt x="567" y="2520"/>
                        </a:lnTo>
                        <a:lnTo>
                          <a:pt x="567" y="2515"/>
                        </a:lnTo>
                        <a:lnTo>
                          <a:pt x="578" y="2512"/>
                        </a:lnTo>
                        <a:lnTo>
                          <a:pt x="592" y="2510"/>
                        </a:lnTo>
                        <a:lnTo>
                          <a:pt x="601" y="2499"/>
                        </a:lnTo>
                        <a:lnTo>
                          <a:pt x="619" y="2486"/>
                        </a:lnTo>
                        <a:lnTo>
                          <a:pt x="640" y="2486"/>
                        </a:lnTo>
                        <a:lnTo>
                          <a:pt x="654" y="2476"/>
                        </a:lnTo>
                        <a:lnTo>
                          <a:pt x="665" y="2460"/>
                        </a:lnTo>
                        <a:lnTo>
                          <a:pt x="670" y="2437"/>
                        </a:lnTo>
                        <a:lnTo>
                          <a:pt x="686" y="2421"/>
                        </a:lnTo>
                        <a:lnTo>
                          <a:pt x="704" y="2405"/>
                        </a:lnTo>
                        <a:lnTo>
                          <a:pt x="724" y="2400"/>
                        </a:lnTo>
                        <a:lnTo>
                          <a:pt x="745" y="2400"/>
                        </a:lnTo>
                        <a:lnTo>
                          <a:pt x="754" y="2403"/>
                        </a:lnTo>
                        <a:lnTo>
                          <a:pt x="756" y="2460"/>
                        </a:lnTo>
                        <a:lnTo>
                          <a:pt x="754" y="2520"/>
                        </a:lnTo>
                        <a:lnTo>
                          <a:pt x="770" y="2580"/>
                        </a:lnTo>
                        <a:lnTo>
                          <a:pt x="788" y="2611"/>
                        </a:lnTo>
                        <a:lnTo>
                          <a:pt x="820" y="2637"/>
                        </a:lnTo>
                        <a:lnTo>
                          <a:pt x="871" y="2656"/>
                        </a:lnTo>
                        <a:lnTo>
                          <a:pt x="891" y="2656"/>
                        </a:lnTo>
                        <a:lnTo>
                          <a:pt x="903" y="2656"/>
                        </a:lnTo>
                        <a:lnTo>
                          <a:pt x="907" y="2656"/>
                        </a:lnTo>
                        <a:lnTo>
                          <a:pt x="905" y="2689"/>
                        </a:lnTo>
                        <a:lnTo>
                          <a:pt x="919" y="2689"/>
                        </a:lnTo>
                        <a:lnTo>
                          <a:pt x="917" y="2653"/>
                        </a:lnTo>
                        <a:lnTo>
                          <a:pt x="923" y="2645"/>
                        </a:lnTo>
                        <a:lnTo>
                          <a:pt x="930" y="2640"/>
                        </a:lnTo>
                        <a:lnTo>
                          <a:pt x="946" y="2656"/>
                        </a:lnTo>
                        <a:lnTo>
                          <a:pt x="967" y="2656"/>
                        </a:lnTo>
                        <a:lnTo>
                          <a:pt x="1006" y="2650"/>
                        </a:lnTo>
                        <a:lnTo>
                          <a:pt x="1042" y="2635"/>
                        </a:lnTo>
                        <a:lnTo>
                          <a:pt x="1067" y="2603"/>
                        </a:lnTo>
                        <a:lnTo>
                          <a:pt x="1088" y="2559"/>
                        </a:lnTo>
                        <a:lnTo>
                          <a:pt x="1097" y="2523"/>
                        </a:lnTo>
                        <a:lnTo>
                          <a:pt x="1095" y="2452"/>
                        </a:lnTo>
                        <a:lnTo>
                          <a:pt x="1093" y="2442"/>
                        </a:lnTo>
                        <a:lnTo>
                          <a:pt x="1093" y="2411"/>
                        </a:lnTo>
                        <a:lnTo>
                          <a:pt x="1093" y="2395"/>
                        </a:lnTo>
                        <a:lnTo>
                          <a:pt x="1095" y="2390"/>
                        </a:lnTo>
                        <a:lnTo>
                          <a:pt x="1127" y="2395"/>
                        </a:lnTo>
                        <a:lnTo>
                          <a:pt x="1145" y="2408"/>
                        </a:lnTo>
                        <a:lnTo>
                          <a:pt x="1161" y="2421"/>
                        </a:lnTo>
                        <a:lnTo>
                          <a:pt x="1173" y="2382"/>
                        </a:lnTo>
                        <a:lnTo>
                          <a:pt x="1163" y="2374"/>
                        </a:lnTo>
                        <a:lnTo>
                          <a:pt x="1141" y="2364"/>
                        </a:lnTo>
                        <a:lnTo>
                          <a:pt x="1125" y="2356"/>
                        </a:lnTo>
                        <a:lnTo>
                          <a:pt x="1111" y="2356"/>
                        </a:lnTo>
                        <a:lnTo>
                          <a:pt x="1088" y="2358"/>
                        </a:lnTo>
                        <a:lnTo>
                          <a:pt x="1083" y="2358"/>
                        </a:lnTo>
                        <a:lnTo>
                          <a:pt x="1088" y="2074"/>
                        </a:lnTo>
                        <a:lnTo>
                          <a:pt x="1097" y="1934"/>
                        </a:lnTo>
                        <a:lnTo>
                          <a:pt x="1118" y="1785"/>
                        </a:lnTo>
                        <a:lnTo>
                          <a:pt x="1141" y="1691"/>
                        </a:lnTo>
                        <a:lnTo>
                          <a:pt x="1173" y="1537"/>
                        </a:lnTo>
                        <a:lnTo>
                          <a:pt x="1239" y="1347"/>
                        </a:lnTo>
                        <a:lnTo>
                          <a:pt x="1285" y="1240"/>
                        </a:lnTo>
                        <a:lnTo>
                          <a:pt x="1282" y="1196"/>
                        </a:lnTo>
                        <a:lnTo>
                          <a:pt x="1282" y="1170"/>
                        </a:lnTo>
                        <a:lnTo>
                          <a:pt x="1289" y="1144"/>
                        </a:lnTo>
                        <a:lnTo>
                          <a:pt x="1314" y="1133"/>
                        </a:lnTo>
                        <a:lnTo>
                          <a:pt x="1353" y="1131"/>
                        </a:lnTo>
                        <a:lnTo>
                          <a:pt x="1390" y="1115"/>
                        </a:lnTo>
                        <a:lnTo>
                          <a:pt x="1447" y="1079"/>
                        </a:lnTo>
                        <a:lnTo>
                          <a:pt x="1504" y="1011"/>
                        </a:lnTo>
                        <a:lnTo>
                          <a:pt x="1536" y="959"/>
                        </a:lnTo>
                        <a:lnTo>
                          <a:pt x="1555" y="894"/>
                        </a:lnTo>
                        <a:lnTo>
                          <a:pt x="1561" y="831"/>
                        </a:lnTo>
                        <a:lnTo>
                          <a:pt x="1552" y="771"/>
                        </a:lnTo>
                        <a:lnTo>
                          <a:pt x="1525" y="727"/>
                        </a:lnTo>
                        <a:lnTo>
                          <a:pt x="1488" y="677"/>
                        </a:lnTo>
                        <a:lnTo>
                          <a:pt x="1465" y="635"/>
                        </a:lnTo>
                        <a:lnTo>
                          <a:pt x="1417" y="560"/>
                        </a:lnTo>
                        <a:lnTo>
                          <a:pt x="1385" y="484"/>
                        </a:lnTo>
                        <a:lnTo>
                          <a:pt x="1358" y="370"/>
                        </a:lnTo>
                        <a:lnTo>
                          <a:pt x="1358" y="331"/>
                        </a:lnTo>
                        <a:lnTo>
                          <a:pt x="1388" y="273"/>
                        </a:lnTo>
                        <a:lnTo>
                          <a:pt x="1436" y="166"/>
                        </a:lnTo>
                        <a:lnTo>
                          <a:pt x="1454" y="112"/>
                        </a:lnTo>
                        <a:lnTo>
                          <a:pt x="1461" y="88"/>
                        </a:lnTo>
                        <a:lnTo>
                          <a:pt x="1525" y="101"/>
                        </a:lnTo>
                        <a:lnTo>
                          <a:pt x="1541" y="127"/>
                        </a:lnTo>
                        <a:lnTo>
                          <a:pt x="1564" y="164"/>
                        </a:lnTo>
                        <a:lnTo>
                          <a:pt x="1603" y="190"/>
                        </a:lnTo>
                        <a:lnTo>
                          <a:pt x="1657" y="200"/>
                        </a:lnTo>
                        <a:lnTo>
                          <a:pt x="1708" y="198"/>
                        </a:lnTo>
                        <a:lnTo>
                          <a:pt x="1726" y="185"/>
                        </a:lnTo>
                        <a:lnTo>
                          <a:pt x="1728" y="164"/>
                        </a:lnTo>
                        <a:lnTo>
                          <a:pt x="1724" y="143"/>
                        </a:lnTo>
                        <a:lnTo>
                          <a:pt x="1699" y="135"/>
                        </a:lnTo>
                        <a:lnTo>
                          <a:pt x="1673" y="114"/>
                        </a:lnTo>
                        <a:lnTo>
                          <a:pt x="1662" y="80"/>
                        </a:lnTo>
                        <a:lnTo>
                          <a:pt x="1664" y="49"/>
                        </a:lnTo>
                        <a:lnTo>
                          <a:pt x="1637" y="28"/>
                        </a:lnTo>
                        <a:lnTo>
                          <a:pt x="1678" y="0"/>
                        </a:lnTo>
                        <a:lnTo>
                          <a:pt x="1802" y="7"/>
                        </a:lnTo>
                        <a:lnTo>
                          <a:pt x="1788" y="2789"/>
                        </a:lnTo>
                        <a:lnTo>
                          <a:pt x="13" y="2781"/>
                        </a:lnTo>
                        <a:lnTo>
                          <a:pt x="0" y="252"/>
                        </a:lnTo>
                      </a:path>
                    </a:pathLst>
                  </a:cu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 useBgFill="1">
                <p:nvSpPr>
                  <p:cNvPr id="32777" name="Freeform 9"/>
                  <p:cNvSpPr>
                    <a:spLocks/>
                  </p:cNvSpPr>
                  <p:nvPr/>
                </p:nvSpPr>
                <p:spPr bwMode="auto">
                  <a:xfrm>
                    <a:off x="2215" y="416"/>
                    <a:ext cx="272" cy="953"/>
                  </a:xfrm>
                  <a:custGeom>
                    <a:avLst/>
                    <a:gdLst>
                      <a:gd name="T0" fmla="*/ 0 w 272"/>
                      <a:gd name="T1" fmla="*/ 0 h 953"/>
                      <a:gd name="T2" fmla="*/ 271 w 272"/>
                      <a:gd name="T3" fmla="*/ 6 h 953"/>
                      <a:gd name="T4" fmla="*/ 258 w 272"/>
                      <a:gd name="T5" fmla="*/ 952 h 953"/>
                      <a:gd name="T6" fmla="*/ 94 w 272"/>
                      <a:gd name="T7" fmla="*/ 903 h 953"/>
                      <a:gd name="T8" fmla="*/ 51 w 272"/>
                      <a:gd name="T9" fmla="*/ 750 h 953"/>
                      <a:gd name="T10" fmla="*/ 0 w 272"/>
                      <a:gd name="T11" fmla="*/ 0 h 9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72" h="953">
                        <a:moveTo>
                          <a:pt x="0" y="0"/>
                        </a:moveTo>
                        <a:lnTo>
                          <a:pt x="271" y="6"/>
                        </a:lnTo>
                        <a:lnTo>
                          <a:pt x="258" y="952"/>
                        </a:lnTo>
                        <a:lnTo>
                          <a:pt x="94" y="903"/>
                        </a:lnTo>
                        <a:lnTo>
                          <a:pt x="51" y="750"/>
                        </a:lnTo>
                        <a:lnTo>
                          <a:pt x="0" y="0"/>
                        </a:lnTo>
                      </a:path>
                    </a:pathLst>
                  </a:cu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 useBgFill="1">
              <p:nvSpPr>
                <p:cNvPr id="32778" name="Freeform 10"/>
                <p:cNvSpPr>
                  <a:spLocks/>
                </p:cNvSpPr>
                <p:nvPr/>
              </p:nvSpPr>
              <p:spPr bwMode="auto">
                <a:xfrm>
                  <a:off x="528" y="1424"/>
                  <a:ext cx="547" cy="234"/>
                </a:xfrm>
                <a:custGeom>
                  <a:avLst/>
                  <a:gdLst>
                    <a:gd name="T0" fmla="*/ 15 w 547"/>
                    <a:gd name="T1" fmla="*/ 0 h 234"/>
                    <a:gd name="T2" fmla="*/ 491 w 547"/>
                    <a:gd name="T3" fmla="*/ 34 h 234"/>
                    <a:gd name="T4" fmla="*/ 530 w 547"/>
                    <a:gd name="T5" fmla="*/ 69 h 234"/>
                    <a:gd name="T6" fmla="*/ 546 w 547"/>
                    <a:gd name="T7" fmla="*/ 107 h 234"/>
                    <a:gd name="T8" fmla="*/ 164 w 547"/>
                    <a:gd name="T9" fmla="*/ 233 h 234"/>
                    <a:gd name="T10" fmla="*/ 0 w 547"/>
                    <a:gd name="T11" fmla="*/ 66 h 234"/>
                    <a:gd name="T12" fmla="*/ 27 w 547"/>
                    <a:gd name="T13" fmla="*/ 0 h 234"/>
                    <a:gd name="T14" fmla="*/ 15 w 547"/>
                    <a:gd name="T15" fmla="*/ 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7" h="234">
                      <a:moveTo>
                        <a:pt x="15" y="0"/>
                      </a:moveTo>
                      <a:lnTo>
                        <a:pt x="491" y="34"/>
                      </a:lnTo>
                      <a:lnTo>
                        <a:pt x="530" y="69"/>
                      </a:lnTo>
                      <a:lnTo>
                        <a:pt x="546" y="107"/>
                      </a:lnTo>
                      <a:lnTo>
                        <a:pt x="164" y="233"/>
                      </a:lnTo>
                      <a:lnTo>
                        <a:pt x="0" y="66"/>
                      </a:lnTo>
                      <a:lnTo>
                        <a:pt x="27" y="0"/>
                      </a:lnTo>
                      <a:lnTo>
                        <a:pt x="15" y="0"/>
                      </a:lnTo>
                    </a:path>
                  </a:pathLst>
                </a:cu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32779" name="Freeform 11"/>
            <p:cNvSpPr>
              <a:spLocks/>
            </p:cNvSpPr>
            <p:nvPr/>
          </p:nvSpPr>
          <p:spPr bwMode="auto">
            <a:xfrm>
              <a:off x="1280" y="2582"/>
              <a:ext cx="211" cy="615"/>
            </a:xfrm>
            <a:custGeom>
              <a:avLst/>
              <a:gdLst>
                <a:gd name="T0" fmla="*/ 0 w 211"/>
                <a:gd name="T1" fmla="*/ 0 h 615"/>
                <a:gd name="T2" fmla="*/ 6 w 211"/>
                <a:gd name="T3" fmla="*/ 74 h 615"/>
                <a:gd name="T4" fmla="*/ 10 w 211"/>
                <a:gd name="T5" fmla="*/ 112 h 615"/>
                <a:gd name="T6" fmla="*/ 24 w 211"/>
                <a:gd name="T7" fmla="*/ 174 h 615"/>
                <a:gd name="T8" fmla="*/ 42 w 211"/>
                <a:gd name="T9" fmla="*/ 246 h 615"/>
                <a:gd name="T10" fmla="*/ 60 w 211"/>
                <a:gd name="T11" fmla="*/ 324 h 615"/>
                <a:gd name="T12" fmla="*/ 88 w 211"/>
                <a:gd name="T13" fmla="*/ 416 h 615"/>
                <a:gd name="T14" fmla="*/ 110 w 211"/>
                <a:gd name="T15" fmla="*/ 462 h 615"/>
                <a:gd name="T16" fmla="*/ 118 w 211"/>
                <a:gd name="T17" fmla="*/ 470 h 615"/>
                <a:gd name="T18" fmla="*/ 126 w 211"/>
                <a:gd name="T19" fmla="*/ 448 h 615"/>
                <a:gd name="T20" fmla="*/ 122 w 211"/>
                <a:gd name="T21" fmla="*/ 432 h 615"/>
                <a:gd name="T22" fmla="*/ 142 w 211"/>
                <a:gd name="T23" fmla="*/ 470 h 615"/>
                <a:gd name="T24" fmla="*/ 160 w 211"/>
                <a:gd name="T25" fmla="*/ 526 h 615"/>
                <a:gd name="T26" fmla="*/ 176 w 211"/>
                <a:gd name="T27" fmla="*/ 554 h 615"/>
                <a:gd name="T28" fmla="*/ 186 w 211"/>
                <a:gd name="T29" fmla="*/ 602 h 615"/>
                <a:gd name="T30" fmla="*/ 194 w 211"/>
                <a:gd name="T31" fmla="*/ 614 h 615"/>
                <a:gd name="T32" fmla="*/ 210 w 211"/>
                <a:gd name="T33" fmla="*/ 590 h 615"/>
                <a:gd name="T34" fmla="*/ 210 w 211"/>
                <a:gd name="T35" fmla="*/ 522 h 615"/>
                <a:gd name="T36" fmla="*/ 200 w 211"/>
                <a:gd name="T37" fmla="*/ 432 h 615"/>
                <a:gd name="T38" fmla="*/ 188 w 211"/>
                <a:gd name="T39" fmla="*/ 352 h 615"/>
                <a:gd name="T40" fmla="*/ 148 w 211"/>
                <a:gd name="T41" fmla="*/ 242 h 615"/>
                <a:gd name="T42" fmla="*/ 132 w 211"/>
                <a:gd name="T43" fmla="*/ 186 h 615"/>
                <a:gd name="T44" fmla="*/ 106 w 211"/>
                <a:gd name="T45" fmla="*/ 124 h 615"/>
                <a:gd name="T46" fmla="*/ 96 w 211"/>
                <a:gd name="T47" fmla="*/ 96 h 615"/>
                <a:gd name="T48" fmla="*/ 88 w 211"/>
                <a:gd name="T49" fmla="*/ 86 h 615"/>
                <a:gd name="T50" fmla="*/ 76 w 211"/>
                <a:gd name="T51" fmla="*/ 90 h 615"/>
                <a:gd name="T52" fmla="*/ 70 w 211"/>
                <a:gd name="T53" fmla="*/ 110 h 615"/>
                <a:gd name="T54" fmla="*/ 54 w 211"/>
                <a:gd name="T55" fmla="*/ 64 h 615"/>
                <a:gd name="T56" fmla="*/ 34 w 211"/>
                <a:gd name="T57" fmla="*/ 36 h 615"/>
                <a:gd name="T58" fmla="*/ 20 w 211"/>
                <a:gd name="T59" fmla="*/ 6 h 615"/>
                <a:gd name="T60" fmla="*/ 0 w 211"/>
                <a:gd name="T61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1" h="615">
                  <a:moveTo>
                    <a:pt x="0" y="0"/>
                  </a:moveTo>
                  <a:lnTo>
                    <a:pt x="6" y="74"/>
                  </a:lnTo>
                  <a:lnTo>
                    <a:pt x="10" y="112"/>
                  </a:lnTo>
                  <a:lnTo>
                    <a:pt x="24" y="174"/>
                  </a:lnTo>
                  <a:lnTo>
                    <a:pt x="42" y="246"/>
                  </a:lnTo>
                  <a:lnTo>
                    <a:pt x="60" y="324"/>
                  </a:lnTo>
                  <a:lnTo>
                    <a:pt x="88" y="416"/>
                  </a:lnTo>
                  <a:lnTo>
                    <a:pt x="110" y="462"/>
                  </a:lnTo>
                  <a:lnTo>
                    <a:pt x="118" y="470"/>
                  </a:lnTo>
                  <a:lnTo>
                    <a:pt x="126" y="448"/>
                  </a:lnTo>
                  <a:lnTo>
                    <a:pt x="122" y="432"/>
                  </a:lnTo>
                  <a:lnTo>
                    <a:pt x="142" y="470"/>
                  </a:lnTo>
                  <a:lnTo>
                    <a:pt x="160" y="526"/>
                  </a:lnTo>
                  <a:lnTo>
                    <a:pt x="176" y="554"/>
                  </a:lnTo>
                  <a:lnTo>
                    <a:pt x="186" y="602"/>
                  </a:lnTo>
                  <a:lnTo>
                    <a:pt x="194" y="614"/>
                  </a:lnTo>
                  <a:lnTo>
                    <a:pt x="210" y="590"/>
                  </a:lnTo>
                  <a:lnTo>
                    <a:pt x="210" y="522"/>
                  </a:lnTo>
                  <a:lnTo>
                    <a:pt x="200" y="432"/>
                  </a:lnTo>
                  <a:lnTo>
                    <a:pt x="188" y="352"/>
                  </a:lnTo>
                  <a:lnTo>
                    <a:pt x="148" y="242"/>
                  </a:lnTo>
                  <a:lnTo>
                    <a:pt x="132" y="186"/>
                  </a:lnTo>
                  <a:lnTo>
                    <a:pt x="106" y="124"/>
                  </a:lnTo>
                  <a:lnTo>
                    <a:pt x="96" y="96"/>
                  </a:lnTo>
                  <a:lnTo>
                    <a:pt x="88" y="86"/>
                  </a:lnTo>
                  <a:lnTo>
                    <a:pt x="76" y="90"/>
                  </a:lnTo>
                  <a:lnTo>
                    <a:pt x="70" y="110"/>
                  </a:lnTo>
                  <a:lnTo>
                    <a:pt x="54" y="64"/>
                  </a:lnTo>
                  <a:lnTo>
                    <a:pt x="34" y="36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FF33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780" name="Freeform 12"/>
          <p:cNvSpPr>
            <a:spLocks/>
          </p:cNvSpPr>
          <p:nvPr/>
        </p:nvSpPr>
        <p:spPr bwMode="auto">
          <a:xfrm>
            <a:off x="1848556" y="2471738"/>
            <a:ext cx="540456" cy="991791"/>
          </a:xfrm>
          <a:custGeom>
            <a:avLst/>
            <a:gdLst>
              <a:gd name="T0" fmla="*/ 10 w 383"/>
              <a:gd name="T1" fmla="*/ 468 h 833"/>
              <a:gd name="T2" fmla="*/ 44 w 383"/>
              <a:gd name="T3" fmla="*/ 458 h 833"/>
              <a:gd name="T4" fmla="*/ 112 w 383"/>
              <a:gd name="T5" fmla="*/ 458 h 833"/>
              <a:gd name="T6" fmla="*/ 168 w 383"/>
              <a:gd name="T7" fmla="*/ 440 h 833"/>
              <a:gd name="T8" fmla="*/ 188 w 383"/>
              <a:gd name="T9" fmla="*/ 418 h 833"/>
              <a:gd name="T10" fmla="*/ 200 w 383"/>
              <a:gd name="T11" fmla="*/ 380 h 833"/>
              <a:gd name="T12" fmla="*/ 212 w 383"/>
              <a:gd name="T13" fmla="*/ 198 h 833"/>
              <a:gd name="T14" fmla="*/ 226 w 383"/>
              <a:gd name="T15" fmla="*/ 84 h 833"/>
              <a:gd name="T16" fmla="*/ 242 w 383"/>
              <a:gd name="T17" fmla="*/ 30 h 833"/>
              <a:gd name="T18" fmla="*/ 258 w 383"/>
              <a:gd name="T19" fmla="*/ 0 h 833"/>
              <a:gd name="T20" fmla="*/ 382 w 383"/>
              <a:gd name="T21" fmla="*/ 100 h 833"/>
              <a:gd name="T22" fmla="*/ 342 w 383"/>
              <a:gd name="T23" fmla="*/ 160 h 833"/>
              <a:gd name="T24" fmla="*/ 316 w 383"/>
              <a:gd name="T25" fmla="*/ 220 h 833"/>
              <a:gd name="T26" fmla="*/ 286 w 383"/>
              <a:gd name="T27" fmla="*/ 330 h 833"/>
              <a:gd name="T28" fmla="*/ 270 w 383"/>
              <a:gd name="T29" fmla="*/ 438 h 833"/>
              <a:gd name="T30" fmla="*/ 258 w 383"/>
              <a:gd name="T31" fmla="*/ 556 h 833"/>
              <a:gd name="T32" fmla="*/ 248 w 383"/>
              <a:gd name="T33" fmla="*/ 712 h 833"/>
              <a:gd name="T34" fmla="*/ 240 w 383"/>
              <a:gd name="T35" fmla="*/ 778 h 833"/>
              <a:gd name="T36" fmla="*/ 234 w 383"/>
              <a:gd name="T37" fmla="*/ 814 h 833"/>
              <a:gd name="T38" fmla="*/ 224 w 383"/>
              <a:gd name="T39" fmla="*/ 832 h 833"/>
              <a:gd name="T40" fmla="*/ 192 w 383"/>
              <a:gd name="T41" fmla="*/ 832 h 833"/>
              <a:gd name="T42" fmla="*/ 170 w 383"/>
              <a:gd name="T43" fmla="*/ 800 h 833"/>
              <a:gd name="T44" fmla="*/ 154 w 383"/>
              <a:gd name="T45" fmla="*/ 752 h 833"/>
              <a:gd name="T46" fmla="*/ 124 w 383"/>
              <a:gd name="T47" fmla="*/ 676 h 833"/>
              <a:gd name="T48" fmla="*/ 90 w 383"/>
              <a:gd name="T49" fmla="*/ 608 h 833"/>
              <a:gd name="T50" fmla="*/ 62 w 383"/>
              <a:gd name="T51" fmla="*/ 566 h 833"/>
              <a:gd name="T52" fmla="*/ 28 w 383"/>
              <a:gd name="T53" fmla="*/ 512 h 833"/>
              <a:gd name="T54" fmla="*/ 8 w 383"/>
              <a:gd name="T55" fmla="*/ 484 h 833"/>
              <a:gd name="T56" fmla="*/ 0 w 383"/>
              <a:gd name="T57" fmla="*/ 480 h 833"/>
              <a:gd name="T58" fmla="*/ 10 w 383"/>
              <a:gd name="T59" fmla="*/ 46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83" h="833">
                <a:moveTo>
                  <a:pt x="10" y="468"/>
                </a:moveTo>
                <a:lnTo>
                  <a:pt x="44" y="458"/>
                </a:lnTo>
                <a:lnTo>
                  <a:pt x="112" y="458"/>
                </a:lnTo>
                <a:lnTo>
                  <a:pt x="168" y="440"/>
                </a:lnTo>
                <a:lnTo>
                  <a:pt x="188" y="418"/>
                </a:lnTo>
                <a:lnTo>
                  <a:pt x="200" y="380"/>
                </a:lnTo>
                <a:lnTo>
                  <a:pt x="212" y="198"/>
                </a:lnTo>
                <a:lnTo>
                  <a:pt x="226" y="84"/>
                </a:lnTo>
                <a:lnTo>
                  <a:pt x="242" y="30"/>
                </a:lnTo>
                <a:lnTo>
                  <a:pt x="258" y="0"/>
                </a:lnTo>
                <a:lnTo>
                  <a:pt x="382" y="100"/>
                </a:lnTo>
                <a:lnTo>
                  <a:pt x="342" y="160"/>
                </a:lnTo>
                <a:lnTo>
                  <a:pt x="316" y="220"/>
                </a:lnTo>
                <a:lnTo>
                  <a:pt x="286" y="330"/>
                </a:lnTo>
                <a:lnTo>
                  <a:pt x="270" y="438"/>
                </a:lnTo>
                <a:lnTo>
                  <a:pt x="258" y="556"/>
                </a:lnTo>
                <a:lnTo>
                  <a:pt x="248" y="712"/>
                </a:lnTo>
                <a:lnTo>
                  <a:pt x="240" y="778"/>
                </a:lnTo>
                <a:lnTo>
                  <a:pt x="234" y="814"/>
                </a:lnTo>
                <a:lnTo>
                  <a:pt x="224" y="832"/>
                </a:lnTo>
                <a:lnTo>
                  <a:pt x="192" y="832"/>
                </a:lnTo>
                <a:lnTo>
                  <a:pt x="170" y="800"/>
                </a:lnTo>
                <a:lnTo>
                  <a:pt x="154" y="752"/>
                </a:lnTo>
                <a:lnTo>
                  <a:pt x="124" y="676"/>
                </a:lnTo>
                <a:lnTo>
                  <a:pt x="90" y="608"/>
                </a:lnTo>
                <a:lnTo>
                  <a:pt x="62" y="566"/>
                </a:lnTo>
                <a:lnTo>
                  <a:pt x="28" y="512"/>
                </a:lnTo>
                <a:lnTo>
                  <a:pt x="8" y="484"/>
                </a:lnTo>
                <a:lnTo>
                  <a:pt x="0" y="480"/>
                </a:lnTo>
                <a:lnTo>
                  <a:pt x="10" y="468"/>
                </a:lnTo>
              </a:path>
            </a:pathLst>
          </a:custGeom>
          <a:solidFill>
            <a:srgbClr val="00CC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GB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2362200" y="1347790"/>
            <a:ext cx="419100" cy="746522"/>
          </a:xfrm>
          <a:custGeom>
            <a:avLst/>
            <a:gdLst>
              <a:gd name="T0" fmla="*/ 210 w 297"/>
              <a:gd name="T1" fmla="*/ 16 h 627"/>
              <a:gd name="T2" fmla="*/ 154 w 297"/>
              <a:gd name="T3" fmla="*/ 40 h 627"/>
              <a:gd name="T4" fmla="*/ 88 w 297"/>
              <a:gd name="T5" fmla="*/ 102 h 627"/>
              <a:gd name="T6" fmla="*/ 42 w 297"/>
              <a:gd name="T7" fmla="*/ 168 h 627"/>
              <a:gd name="T8" fmla="*/ 16 w 297"/>
              <a:gd name="T9" fmla="*/ 250 h 627"/>
              <a:gd name="T10" fmla="*/ 6 w 297"/>
              <a:gd name="T11" fmla="*/ 346 h 627"/>
              <a:gd name="T12" fmla="*/ 0 w 297"/>
              <a:gd name="T13" fmla="*/ 400 h 627"/>
              <a:gd name="T14" fmla="*/ 12 w 297"/>
              <a:gd name="T15" fmla="*/ 408 h 627"/>
              <a:gd name="T16" fmla="*/ 22 w 297"/>
              <a:gd name="T17" fmla="*/ 432 h 627"/>
              <a:gd name="T18" fmla="*/ 34 w 297"/>
              <a:gd name="T19" fmla="*/ 472 h 627"/>
              <a:gd name="T20" fmla="*/ 42 w 297"/>
              <a:gd name="T21" fmla="*/ 502 h 627"/>
              <a:gd name="T22" fmla="*/ 58 w 297"/>
              <a:gd name="T23" fmla="*/ 514 h 627"/>
              <a:gd name="T24" fmla="*/ 58 w 297"/>
              <a:gd name="T25" fmla="*/ 484 h 627"/>
              <a:gd name="T26" fmla="*/ 72 w 297"/>
              <a:gd name="T27" fmla="*/ 494 h 627"/>
              <a:gd name="T28" fmla="*/ 86 w 297"/>
              <a:gd name="T29" fmla="*/ 494 h 627"/>
              <a:gd name="T30" fmla="*/ 98 w 297"/>
              <a:gd name="T31" fmla="*/ 518 h 627"/>
              <a:gd name="T32" fmla="*/ 100 w 297"/>
              <a:gd name="T33" fmla="*/ 548 h 627"/>
              <a:gd name="T34" fmla="*/ 106 w 297"/>
              <a:gd name="T35" fmla="*/ 604 h 627"/>
              <a:gd name="T36" fmla="*/ 106 w 297"/>
              <a:gd name="T37" fmla="*/ 626 h 627"/>
              <a:gd name="T38" fmla="*/ 124 w 297"/>
              <a:gd name="T39" fmla="*/ 626 h 627"/>
              <a:gd name="T40" fmla="*/ 122 w 297"/>
              <a:gd name="T41" fmla="*/ 522 h 627"/>
              <a:gd name="T42" fmla="*/ 124 w 297"/>
              <a:gd name="T43" fmla="*/ 378 h 627"/>
              <a:gd name="T44" fmla="*/ 126 w 297"/>
              <a:gd name="T45" fmla="*/ 276 h 627"/>
              <a:gd name="T46" fmla="*/ 148 w 297"/>
              <a:gd name="T47" fmla="*/ 190 h 627"/>
              <a:gd name="T48" fmla="*/ 166 w 297"/>
              <a:gd name="T49" fmla="*/ 148 h 627"/>
              <a:gd name="T50" fmla="*/ 186 w 297"/>
              <a:gd name="T51" fmla="*/ 118 h 627"/>
              <a:gd name="T52" fmla="*/ 226 w 297"/>
              <a:gd name="T53" fmla="*/ 82 h 627"/>
              <a:gd name="T54" fmla="*/ 256 w 297"/>
              <a:gd name="T55" fmla="*/ 56 h 627"/>
              <a:gd name="T56" fmla="*/ 274 w 297"/>
              <a:gd name="T57" fmla="*/ 50 h 627"/>
              <a:gd name="T58" fmla="*/ 296 w 297"/>
              <a:gd name="T59" fmla="*/ 50 h 627"/>
              <a:gd name="T60" fmla="*/ 272 w 297"/>
              <a:gd name="T61" fmla="*/ 32 h 627"/>
              <a:gd name="T62" fmla="*/ 242 w 297"/>
              <a:gd name="T63" fmla="*/ 2 h 627"/>
              <a:gd name="T64" fmla="*/ 234 w 297"/>
              <a:gd name="T65" fmla="*/ 0 h 627"/>
              <a:gd name="T66" fmla="*/ 210 w 297"/>
              <a:gd name="T67" fmla="*/ 16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7" h="627">
                <a:moveTo>
                  <a:pt x="210" y="16"/>
                </a:moveTo>
                <a:lnTo>
                  <a:pt x="154" y="40"/>
                </a:lnTo>
                <a:lnTo>
                  <a:pt x="88" y="102"/>
                </a:lnTo>
                <a:lnTo>
                  <a:pt x="42" y="168"/>
                </a:lnTo>
                <a:lnTo>
                  <a:pt x="16" y="250"/>
                </a:lnTo>
                <a:lnTo>
                  <a:pt x="6" y="346"/>
                </a:lnTo>
                <a:lnTo>
                  <a:pt x="0" y="400"/>
                </a:lnTo>
                <a:lnTo>
                  <a:pt x="12" y="408"/>
                </a:lnTo>
                <a:lnTo>
                  <a:pt x="22" y="432"/>
                </a:lnTo>
                <a:lnTo>
                  <a:pt x="34" y="472"/>
                </a:lnTo>
                <a:lnTo>
                  <a:pt x="42" y="502"/>
                </a:lnTo>
                <a:lnTo>
                  <a:pt x="58" y="514"/>
                </a:lnTo>
                <a:lnTo>
                  <a:pt x="58" y="484"/>
                </a:lnTo>
                <a:lnTo>
                  <a:pt x="72" y="494"/>
                </a:lnTo>
                <a:lnTo>
                  <a:pt x="86" y="494"/>
                </a:lnTo>
                <a:lnTo>
                  <a:pt x="98" y="518"/>
                </a:lnTo>
                <a:lnTo>
                  <a:pt x="100" y="548"/>
                </a:lnTo>
                <a:lnTo>
                  <a:pt x="106" y="604"/>
                </a:lnTo>
                <a:lnTo>
                  <a:pt x="106" y="626"/>
                </a:lnTo>
                <a:lnTo>
                  <a:pt x="124" y="626"/>
                </a:lnTo>
                <a:lnTo>
                  <a:pt x="122" y="522"/>
                </a:lnTo>
                <a:lnTo>
                  <a:pt x="124" y="378"/>
                </a:lnTo>
                <a:lnTo>
                  <a:pt x="126" y="276"/>
                </a:lnTo>
                <a:lnTo>
                  <a:pt x="148" y="190"/>
                </a:lnTo>
                <a:lnTo>
                  <a:pt x="166" y="148"/>
                </a:lnTo>
                <a:lnTo>
                  <a:pt x="186" y="118"/>
                </a:lnTo>
                <a:lnTo>
                  <a:pt x="226" y="82"/>
                </a:lnTo>
                <a:lnTo>
                  <a:pt x="256" y="56"/>
                </a:lnTo>
                <a:lnTo>
                  <a:pt x="274" y="50"/>
                </a:lnTo>
                <a:lnTo>
                  <a:pt x="296" y="50"/>
                </a:lnTo>
                <a:lnTo>
                  <a:pt x="272" y="32"/>
                </a:lnTo>
                <a:lnTo>
                  <a:pt x="242" y="2"/>
                </a:lnTo>
                <a:lnTo>
                  <a:pt x="234" y="0"/>
                </a:lnTo>
                <a:lnTo>
                  <a:pt x="210" y="16"/>
                </a:lnTo>
              </a:path>
            </a:pathLst>
          </a:custGeom>
          <a:solidFill>
            <a:srgbClr val="00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GB"/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1964267" y="4376740"/>
            <a:ext cx="139700" cy="160735"/>
          </a:xfrm>
          <a:custGeom>
            <a:avLst/>
            <a:gdLst>
              <a:gd name="T0" fmla="*/ 26 w 99"/>
              <a:gd name="T1" fmla="*/ 2 h 135"/>
              <a:gd name="T2" fmla="*/ 12 w 99"/>
              <a:gd name="T3" fmla="*/ 0 h 135"/>
              <a:gd name="T4" fmla="*/ 0 w 99"/>
              <a:gd name="T5" fmla="*/ 20 h 135"/>
              <a:gd name="T6" fmla="*/ 12 w 99"/>
              <a:gd name="T7" fmla="*/ 50 h 135"/>
              <a:gd name="T8" fmla="*/ 28 w 99"/>
              <a:gd name="T9" fmla="*/ 66 h 135"/>
              <a:gd name="T10" fmla="*/ 38 w 99"/>
              <a:gd name="T11" fmla="*/ 86 h 135"/>
              <a:gd name="T12" fmla="*/ 44 w 99"/>
              <a:gd name="T13" fmla="*/ 102 h 135"/>
              <a:gd name="T14" fmla="*/ 84 w 99"/>
              <a:gd name="T15" fmla="*/ 134 h 135"/>
              <a:gd name="T16" fmla="*/ 98 w 99"/>
              <a:gd name="T17" fmla="*/ 122 h 135"/>
              <a:gd name="T18" fmla="*/ 98 w 99"/>
              <a:gd name="T19" fmla="*/ 72 h 135"/>
              <a:gd name="T20" fmla="*/ 84 w 99"/>
              <a:gd name="T21" fmla="*/ 60 h 135"/>
              <a:gd name="T22" fmla="*/ 64 w 99"/>
              <a:gd name="T23" fmla="*/ 44 h 135"/>
              <a:gd name="T24" fmla="*/ 48 w 99"/>
              <a:gd name="T25" fmla="*/ 20 h 135"/>
              <a:gd name="T26" fmla="*/ 48 w 99"/>
              <a:gd name="T27" fmla="*/ 4 h 135"/>
              <a:gd name="T28" fmla="*/ 38 w 99"/>
              <a:gd name="T29" fmla="*/ 0 h 135"/>
              <a:gd name="T30" fmla="*/ 18 w 99"/>
              <a:gd name="T31" fmla="*/ 0 h 135"/>
              <a:gd name="T32" fmla="*/ 8 w 99"/>
              <a:gd name="T33" fmla="*/ 8 h 135"/>
              <a:gd name="T34" fmla="*/ 2 w 99"/>
              <a:gd name="T35" fmla="*/ 16 h 135"/>
              <a:gd name="T36" fmla="*/ 14 w 99"/>
              <a:gd name="T37" fmla="*/ 0 h 135"/>
              <a:gd name="T38" fmla="*/ 26 w 99"/>
              <a:gd name="T39" fmla="*/ 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" h="135">
                <a:moveTo>
                  <a:pt x="26" y="2"/>
                </a:moveTo>
                <a:lnTo>
                  <a:pt x="12" y="0"/>
                </a:lnTo>
                <a:lnTo>
                  <a:pt x="0" y="20"/>
                </a:lnTo>
                <a:lnTo>
                  <a:pt x="12" y="50"/>
                </a:lnTo>
                <a:lnTo>
                  <a:pt x="28" y="66"/>
                </a:lnTo>
                <a:lnTo>
                  <a:pt x="38" y="86"/>
                </a:lnTo>
                <a:lnTo>
                  <a:pt x="44" y="102"/>
                </a:lnTo>
                <a:lnTo>
                  <a:pt x="84" y="134"/>
                </a:lnTo>
                <a:lnTo>
                  <a:pt x="98" y="122"/>
                </a:lnTo>
                <a:lnTo>
                  <a:pt x="98" y="72"/>
                </a:lnTo>
                <a:lnTo>
                  <a:pt x="84" y="60"/>
                </a:lnTo>
                <a:lnTo>
                  <a:pt x="64" y="44"/>
                </a:lnTo>
                <a:lnTo>
                  <a:pt x="48" y="20"/>
                </a:lnTo>
                <a:lnTo>
                  <a:pt x="48" y="4"/>
                </a:lnTo>
                <a:lnTo>
                  <a:pt x="38" y="0"/>
                </a:lnTo>
                <a:lnTo>
                  <a:pt x="18" y="0"/>
                </a:lnTo>
                <a:lnTo>
                  <a:pt x="8" y="8"/>
                </a:lnTo>
                <a:lnTo>
                  <a:pt x="2" y="16"/>
                </a:lnTo>
                <a:lnTo>
                  <a:pt x="14" y="0"/>
                </a:lnTo>
                <a:lnTo>
                  <a:pt x="26" y="2"/>
                </a:lnTo>
              </a:path>
            </a:pathLst>
          </a:custGeom>
          <a:solidFill>
            <a:srgbClr val="FF6633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GB"/>
          </a:p>
        </p:txBody>
      </p:sp>
      <p:grpSp>
        <p:nvGrpSpPr>
          <p:cNvPr id="32783" name="Group 15"/>
          <p:cNvGrpSpPr>
            <a:grpSpLocks/>
          </p:cNvGrpSpPr>
          <p:nvPr/>
        </p:nvGrpSpPr>
        <p:grpSpPr bwMode="auto">
          <a:xfrm>
            <a:off x="3520724" y="772719"/>
            <a:ext cx="2400300" cy="1882378"/>
            <a:chOff x="2495" y="649"/>
            <a:chExt cx="1701" cy="1581"/>
          </a:xfrm>
        </p:grpSpPr>
        <p:grpSp>
          <p:nvGrpSpPr>
            <p:cNvPr id="32784" name="Group 16"/>
            <p:cNvGrpSpPr>
              <a:grpSpLocks/>
            </p:cNvGrpSpPr>
            <p:nvPr/>
          </p:nvGrpSpPr>
          <p:grpSpPr bwMode="auto">
            <a:xfrm>
              <a:off x="2495" y="649"/>
              <a:ext cx="1701" cy="1581"/>
              <a:chOff x="2495" y="649"/>
              <a:chExt cx="1701" cy="1581"/>
            </a:xfrm>
          </p:grpSpPr>
          <p:pic>
            <p:nvPicPr>
              <p:cNvPr id="32785" name="Picture 1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" y="679"/>
                <a:ext cx="1546" cy="1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32786" name="Group 18"/>
              <p:cNvGrpSpPr>
                <a:grpSpLocks/>
              </p:cNvGrpSpPr>
              <p:nvPr/>
            </p:nvGrpSpPr>
            <p:grpSpPr bwMode="auto">
              <a:xfrm>
                <a:off x="2495" y="649"/>
                <a:ext cx="1701" cy="1581"/>
                <a:chOff x="2495" y="649"/>
                <a:chExt cx="1701" cy="1581"/>
              </a:xfrm>
            </p:grpSpPr>
            <p:sp useBgFill="1">
              <p:nvSpPr>
                <p:cNvPr id="32787" name="Freeform 19"/>
                <p:cNvSpPr>
                  <a:spLocks/>
                </p:cNvSpPr>
                <p:nvPr/>
              </p:nvSpPr>
              <p:spPr bwMode="auto">
                <a:xfrm>
                  <a:off x="2495" y="649"/>
                  <a:ext cx="1645" cy="1581"/>
                </a:xfrm>
                <a:custGeom>
                  <a:avLst/>
                  <a:gdLst>
                    <a:gd name="T0" fmla="*/ 1639 w 1645"/>
                    <a:gd name="T1" fmla="*/ 901 h 1581"/>
                    <a:gd name="T2" fmla="*/ 1561 w 1645"/>
                    <a:gd name="T3" fmla="*/ 810 h 1581"/>
                    <a:gd name="T4" fmla="*/ 1516 w 1645"/>
                    <a:gd name="T5" fmla="*/ 729 h 1581"/>
                    <a:gd name="T6" fmla="*/ 1554 w 1645"/>
                    <a:gd name="T7" fmla="*/ 720 h 1581"/>
                    <a:gd name="T8" fmla="*/ 1525 w 1645"/>
                    <a:gd name="T9" fmla="*/ 568 h 1581"/>
                    <a:gd name="T10" fmla="*/ 1492 w 1645"/>
                    <a:gd name="T11" fmla="*/ 546 h 1581"/>
                    <a:gd name="T12" fmla="*/ 1433 w 1645"/>
                    <a:gd name="T13" fmla="*/ 406 h 1581"/>
                    <a:gd name="T14" fmla="*/ 1386 w 1645"/>
                    <a:gd name="T15" fmla="*/ 374 h 1581"/>
                    <a:gd name="T16" fmla="*/ 1310 w 1645"/>
                    <a:gd name="T17" fmla="*/ 316 h 1581"/>
                    <a:gd name="T18" fmla="*/ 1221 w 1645"/>
                    <a:gd name="T19" fmla="*/ 242 h 1581"/>
                    <a:gd name="T20" fmla="*/ 1112 w 1645"/>
                    <a:gd name="T21" fmla="*/ 173 h 1581"/>
                    <a:gd name="T22" fmla="*/ 1013 w 1645"/>
                    <a:gd name="T23" fmla="*/ 159 h 1581"/>
                    <a:gd name="T24" fmla="*/ 888 w 1645"/>
                    <a:gd name="T25" fmla="*/ 122 h 1581"/>
                    <a:gd name="T26" fmla="*/ 734 w 1645"/>
                    <a:gd name="T27" fmla="*/ 100 h 1581"/>
                    <a:gd name="T28" fmla="*/ 618 w 1645"/>
                    <a:gd name="T29" fmla="*/ 78 h 1581"/>
                    <a:gd name="T30" fmla="*/ 496 w 1645"/>
                    <a:gd name="T31" fmla="*/ 112 h 1581"/>
                    <a:gd name="T32" fmla="*/ 418 w 1645"/>
                    <a:gd name="T33" fmla="*/ 161 h 1581"/>
                    <a:gd name="T34" fmla="*/ 363 w 1645"/>
                    <a:gd name="T35" fmla="*/ 186 h 1581"/>
                    <a:gd name="T36" fmla="*/ 304 w 1645"/>
                    <a:gd name="T37" fmla="*/ 264 h 1581"/>
                    <a:gd name="T38" fmla="*/ 236 w 1645"/>
                    <a:gd name="T39" fmla="*/ 325 h 1581"/>
                    <a:gd name="T40" fmla="*/ 167 w 1645"/>
                    <a:gd name="T41" fmla="*/ 465 h 1581"/>
                    <a:gd name="T42" fmla="*/ 153 w 1645"/>
                    <a:gd name="T43" fmla="*/ 494 h 1581"/>
                    <a:gd name="T44" fmla="*/ 134 w 1645"/>
                    <a:gd name="T45" fmla="*/ 546 h 1581"/>
                    <a:gd name="T46" fmla="*/ 82 w 1645"/>
                    <a:gd name="T47" fmla="*/ 678 h 1581"/>
                    <a:gd name="T48" fmla="*/ 111 w 1645"/>
                    <a:gd name="T49" fmla="*/ 850 h 1581"/>
                    <a:gd name="T50" fmla="*/ 158 w 1645"/>
                    <a:gd name="T51" fmla="*/ 896 h 1581"/>
                    <a:gd name="T52" fmla="*/ 257 w 1645"/>
                    <a:gd name="T53" fmla="*/ 913 h 1581"/>
                    <a:gd name="T54" fmla="*/ 198 w 1645"/>
                    <a:gd name="T55" fmla="*/ 952 h 1581"/>
                    <a:gd name="T56" fmla="*/ 179 w 1645"/>
                    <a:gd name="T57" fmla="*/ 1141 h 1581"/>
                    <a:gd name="T58" fmla="*/ 290 w 1645"/>
                    <a:gd name="T59" fmla="*/ 1259 h 1581"/>
                    <a:gd name="T60" fmla="*/ 401 w 1645"/>
                    <a:gd name="T61" fmla="*/ 1293 h 1581"/>
                    <a:gd name="T62" fmla="*/ 493 w 1645"/>
                    <a:gd name="T63" fmla="*/ 1379 h 1581"/>
                    <a:gd name="T64" fmla="*/ 503 w 1645"/>
                    <a:gd name="T65" fmla="*/ 1484 h 1581"/>
                    <a:gd name="T66" fmla="*/ 559 w 1645"/>
                    <a:gd name="T67" fmla="*/ 1423 h 1581"/>
                    <a:gd name="T68" fmla="*/ 642 w 1645"/>
                    <a:gd name="T69" fmla="*/ 1325 h 1581"/>
                    <a:gd name="T70" fmla="*/ 741 w 1645"/>
                    <a:gd name="T71" fmla="*/ 1234 h 1581"/>
                    <a:gd name="T72" fmla="*/ 727 w 1645"/>
                    <a:gd name="T73" fmla="*/ 1217 h 1581"/>
                    <a:gd name="T74" fmla="*/ 777 w 1645"/>
                    <a:gd name="T75" fmla="*/ 1188 h 1581"/>
                    <a:gd name="T76" fmla="*/ 814 w 1645"/>
                    <a:gd name="T77" fmla="*/ 1129 h 1581"/>
                    <a:gd name="T78" fmla="*/ 897 w 1645"/>
                    <a:gd name="T79" fmla="*/ 1188 h 1581"/>
                    <a:gd name="T80" fmla="*/ 1058 w 1645"/>
                    <a:gd name="T81" fmla="*/ 1156 h 1581"/>
                    <a:gd name="T82" fmla="*/ 1157 w 1645"/>
                    <a:gd name="T83" fmla="*/ 1097 h 1581"/>
                    <a:gd name="T84" fmla="*/ 1169 w 1645"/>
                    <a:gd name="T85" fmla="*/ 1014 h 1581"/>
                    <a:gd name="T86" fmla="*/ 1280 w 1645"/>
                    <a:gd name="T87" fmla="*/ 1038 h 1581"/>
                    <a:gd name="T88" fmla="*/ 1395 w 1645"/>
                    <a:gd name="T89" fmla="*/ 1009 h 1581"/>
                    <a:gd name="T90" fmla="*/ 1634 w 1645"/>
                    <a:gd name="T91" fmla="*/ 940 h 1581"/>
                    <a:gd name="T92" fmla="*/ 33 w 1645"/>
                    <a:gd name="T93" fmla="*/ 2 h 15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645" h="1581">
                      <a:moveTo>
                        <a:pt x="33" y="2"/>
                      </a:moveTo>
                      <a:lnTo>
                        <a:pt x="1639" y="0"/>
                      </a:lnTo>
                      <a:lnTo>
                        <a:pt x="1639" y="901"/>
                      </a:lnTo>
                      <a:lnTo>
                        <a:pt x="1516" y="899"/>
                      </a:lnTo>
                      <a:lnTo>
                        <a:pt x="1549" y="854"/>
                      </a:lnTo>
                      <a:lnTo>
                        <a:pt x="1561" y="810"/>
                      </a:lnTo>
                      <a:lnTo>
                        <a:pt x="1558" y="761"/>
                      </a:lnTo>
                      <a:lnTo>
                        <a:pt x="1542" y="739"/>
                      </a:lnTo>
                      <a:lnTo>
                        <a:pt x="1516" y="729"/>
                      </a:lnTo>
                      <a:lnTo>
                        <a:pt x="1530" y="720"/>
                      </a:lnTo>
                      <a:lnTo>
                        <a:pt x="1547" y="725"/>
                      </a:lnTo>
                      <a:lnTo>
                        <a:pt x="1554" y="720"/>
                      </a:lnTo>
                      <a:lnTo>
                        <a:pt x="1554" y="622"/>
                      </a:lnTo>
                      <a:lnTo>
                        <a:pt x="1542" y="592"/>
                      </a:lnTo>
                      <a:lnTo>
                        <a:pt x="1525" y="568"/>
                      </a:lnTo>
                      <a:lnTo>
                        <a:pt x="1523" y="560"/>
                      </a:lnTo>
                      <a:lnTo>
                        <a:pt x="1511" y="553"/>
                      </a:lnTo>
                      <a:lnTo>
                        <a:pt x="1492" y="546"/>
                      </a:lnTo>
                      <a:lnTo>
                        <a:pt x="1485" y="511"/>
                      </a:lnTo>
                      <a:lnTo>
                        <a:pt x="1471" y="475"/>
                      </a:lnTo>
                      <a:lnTo>
                        <a:pt x="1433" y="406"/>
                      </a:lnTo>
                      <a:lnTo>
                        <a:pt x="1417" y="401"/>
                      </a:lnTo>
                      <a:lnTo>
                        <a:pt x="1393" y="394"/>
                      </a:lnTo>
                      <a:lnTo>
                        <a:pt x="1386" y="374"/>
                      </a:lnTo>
                      <a:lnTo>
                        <a:pt x="1360" y="335"/>
                      </a:lnTo>
                      <a:lnTo>
                        <a:pt x="1334" y="328"/>
                      </a:lnTo>
                      <a:lnTo>
                        <a:pt x="1310" y="316"/>
                      </a:lnTo>
                      <a:lnTo>
                        <a:pt x="1289" y="281"/>
                      </a:lnTo>
                      <a:lnTo>
                        <a:pt x="1258" y="259"/>
                      </a:lnTo>
                      <a:lnTo>
                        <a:pt x="1221" y="242"/>
                      </a:lnTo>
                      <a:lnTo>
                        <a:pt x="1190" y="230"/>
                      </a:lnTo>
                      <a:lnTo>
                        <a:pt x="1162" y="200"/>
                      </a:lnTo>
                      <a:lnTo>
                        <a:pt x="1112" y="173"/>
                      </a:lnTo>
                      <a:lnTo>
                        <a:pt x="1070" y="166"/>
                      </a:lnTo>
                      <a:lnTo>
                        <a:pt x="1041" y="171"/>
                      </a:lnTo>
                      <a:lnTo>
                        <a:pt x="1013" y="159"/>
                      </a:lnTo>
                      <a:lnTo>
                        <a:pt x="975" y="137"/>
                      </a:lnTo>
                      <a:lnTo>
                        <a:pt x="944" y="137"/>
                      </a:lnTo>
                      <a:lnTo>
                        <a:pt x="888" y="122"/>
                      </a:lnTo>
                      <a:lnTo>
                        <a:pt x="847" y="122"/>
                      </a:lnTo>
                      <a:lnTo>
                        <a:pt x="779" y="112"/>
                      </a:lnTo>
                      <a:lnTo>
                        <a:pt x="734" y="100"/>
                      </a:lnTo>
                      <a:lnTo>
                        <a:pt x="701" y="93"/>
                      </a:lnTo>
                      <a:lnTo>
                        <a:pt x="654" y="78"/>
                      </a:lnTo>
                      <a:lnTo>
                        <a:pt x="618" y="78"/>
                      </a:lnTo>
                      <a:lnTo>
                        <a:pt x="597" y="95"/>
                      </a:lnTo>
                      <a:lnTo>
                        <a:pt x="552" y="97"/>
                      </a:lnTo>
                      <a:lnTo>
                        <a:pt x="496" y="112"/>
                      </a:lnTo>
                      <a:lnTo>
                        <a:pt x="460" y="129"/>
                      </a:lnTo>
                      <a:lnTo>
                        <a:pt x="436" y="144"/>
                      </a:lnTo>
                      <a:lnTo>
                        <a:pt x="418" y="161"/>
                      </a:lnTo>
                      <a:lnTo>
                        <a:pt x="413" y="169"/>
                      </a:lnTo>
                      <a:lnTo>
                        <a:pt x="403" y="181"/>
                      </a:lnTo>
                      <a:lnTo>
                        <a:pt x="363" y="186"/>
                      </a:lnTo>
                      <a:lnTo>
                        <a:pt x="325" y="218"/>
                      </a:lnTo>
                      <a:lnTo>
                        <a:pt x="309" y="240"/>
                      </a:lnTo>
                      <a:lnTo>
                        <a:pt x="304" y="264"/>
                      </a:lnTo>
                      <a:lnTo>
                        <a:pt x="304" y="279"/>
                      </a:lnTo>
                      <a:lnTo>
                        <a:pt x="290" y="286"/>
                      </a:lnTo>
                      <a:lnTo>
                        <a:pt x="236" y="325"/>
                      </a:lnTo>
                      <a:lnTo>
                        <a:pt x="207" y="362"/>
                      </a:lnTo>
                      <a:lnTo>
                        <a:pt x="184" y="418"/>
                      </a:lnTo>
                      <a:lnTo>
                        <a:pt x="167" y="465"/>
                      </a:lnTo>
                      <a:lnTo>
                        <a:pt x="162" y="480"/>
                      </a:lnTo>
                      <a:lnTo>
                        <a:pt x="155" y="487"/>
                      </a:lnTo>
                      <a:lnTo>
                        <a:pt x="153" y="494"/>
                      </a:lnTo>
                      <a:lnTo>
                        <a:pt x="155" y="526"/>
                      </a:lnTo>
                      <a:lnTo>
                        <a:pt x="155" y="548"/>
                      </a:lnTo>
                      <a:lnTo>
                        <a:pt x="134" y="546"/>
                      </a:lnTo>
                      <a:lnTo>
                        <a:pt x="115" y="565"/>
                      </a:lnTo>
                      <a:lnTo>
                        <a:pt x="99" y="607"/>
                      </a:lnTo>
                      <a:lnTo>
                        <a:pt x="82" y="678"/>
                      </a:lnTo>
                      <a:lnTo>
                        <a:pt x="92" y="747"/>
                      </a:lnTo>
                      <a:lnTo>
                        <a:pt x="101" y="818"/>
                      </a:lnTo>
                      <a:lnTo>
                        <a:pt x="111" y="850"/>
                      </a:lnTo>
                      <a:lnTo>
                        <a:pt x="129" y="881"/>
                      </a:lnTo>
                      <a:lnTo>
                        <a:pt x="137" y="886"/>
                      </a:lnTo>
                      <a:lnTo>
                        <a:pt x="158" y="896"/>
                      </a:lnTo>
                      <a:lnTo>
                        <a:pt x="198" y="911"/>
                      </a:lnTo>
                      <a:lnTo>
                        <a:pt x="233" y="911"/>
                      </a:lnTo>
                      <a:lnTo>
                        <a:pt x="257" y="913"/>
                      </a:lnTo>
                      <a:lnTo>
                        <a:pt x="264" y="921"/>
                      </a:lnTo>
                      <a:lnTo>
                        <a:pt x="236" y="930"/>
                      </a:lnTo>
                      <a:lnTo>
                        <a:pt x="198" y="952"/>
                      </a:lnTo>
                      <a:lnTo>
                        <a:pt x="162" y="1001"/>
                      </a:lnTo>
                      <a:lnTo>
                        <a:pt x="160" y="1065"/>
                      </a:lnTo>
                      <a:lnTo>
                        <a:pt x="179" y="1141"/>
                      </a:lnTo>
                      <a:lnTo>
                        <a:pt x="196" y="1173"/>
                      </a:lnTo>
                      <a:lnTo>
                        <a:pt x="236" y="1217"/>
                      </a:lnTo>
                      <a:lnTo>
                        <a:pt x="290" y="1259"/>
                      </a:lnTo>
                      <a:lnTo>
                        <a:pt x="340" y="1283"/>
                      </a:lnTo>
                      <a:lnTo>
                        <a:pt x="368" y="1293"/>
                      </a:lnTo>
                      <a:lnTo>
                        <a:pt x="401" y="1293"/>
                      </a:lnTo>
                      <a:lnTo>
                        <a:pt x="436" y="1308"/>
                      </a:lnTo>
                      <a:lnTo>
                        <a:pt x="493" y="1349"/>
                      </a:lnTo>
                      <a:lnTo>
                        <a:pt x="493" y="1379"/>
                      </a:lnTo>
                      <a:lnTo>
                        <a:pt x="472" y="1455"/>
                      </a:lnTo>
                      <a:lnTo>
                        <a:pt x="465" y="1467"/>
                      </a:lnTo>
                      <a:lnTo>
                        <a:pt x="503" y="1484"/>
                      </a:lnTo>
                      <a:lnTo>
                        <a:pt x="536" y="1484"/>
                      </a:lnTo>
                      <a:lnTo>
                        <a:pt x="545" y="1484"/>
                      </a:lnTo>
                      <a:lnTo>
                        <a:pt x="559" y="1423"/>
                      </a:lnTo>
                      <a:lnTo>
                        <a:pt x="578" y="1401"/>
                      </a:lnTo>
                      <a:lnTo>
                        <a:pt x="599" y="1352"/>
                      </a:lnTo>
                      <a:lnTo>
                        <a:pt x="642" y="1325"/>
                      </a:lnTo>
                      <a:lnTo>
                        <a:pt x="675" y="1288"/>
                      </a:lnTo>
                      <a:lnTo>
                        <a:pt x="696" y="1259"/>
                      </a:lnTo>
                      <a:lnTo>
                        <a:pt x="741" y="1234"/>
                      </a:lnTo>
                      <a:lnTo>
                        <a:pt x="739" y="1224"/>
                      </a:lnTo>
                      <a:lnTo>
                        <a:pt x="718" y="1234"/>
                      </a:lnTo>
                      <a:lnTo>
                        <a:pt x="727" y="1217"/>
                      </a:lnTo>
                      <a:lnTo>
                        <a:pt x="729" y="1197"/>
                      </a:lnTo>
                      <a:lnTo>
                        <a:pt x="751" y="1197"/>
                      </a:lnTo>
                      <a:lnTo>
                        <a:pt x="777" y="1188"/>
                      </a:lnTo>
                      <a:lnTo>
                        <a:pt x="803" y="1166"/>
                      </a:lnTo>
                      <a:lnTo>
                        <a:pt x="814" y="1143"/>
                      </a:lnTo>
                      <a:lnTo>
                        <a:pt x="814" y="1129"/>
                      </a:lnTo>
                      <a:lnTo>
                        <a:pt x="838" y="1131"/>
                      </a:lnTo>
                      <a:lnTo>
                        <a:pt x="850" y="1168"/>
                      </a:lnTo>
                      <a:lnTo>
                        <a:pt x="897" y="1188"/>
                      </a:lnTo>
                      <a:lnTo>
                        <a:pt x="963" y="1195"/>
                      </a:lnTo>
                      <a:lnTo>
                        <a:pt x="1020" y="1180"/>
                      </a:lnTo>
                      <a:lnTo>
                        <a:pt x="1058" y="1156"/>
                      </a:lnTo>
                      <a:lnTo>
                        <a:pt x="1088" y="1148"/>
                      </a:lnTo>
                      <a:lnTo>
                        <a:pt x="1129" y="1139"/>
                      </a:lnTo>
                      <a:lnTo>
                        <a:pt x="1157" y="1097"/>
                      </a:lnTo>
                      <a:lnTo>
                        <a:pt x="1171" y="1048"/>
                      </a:lnTo>
                      <a:lnTo>
                        <a:pt x="1169" y="1026"/>
                      </a:lnTo>
                      <a:lnTo>
                        <a:pt x="1169" y="1014"/>
                      </a:lnTo>
                      <a:lnTo>
                        <a:pt x="1207" y="1021"/>
                      </a:lnTo>
                      <a:lnTo>
                        <a:pt x="1254" y="1031"/>
                      </a:lnTo>
                      <a:lnTo>
                        <a:pt x="1280" y="1038"/>
                      </a:lnTo>
                      <a:lnTo>
                        <a:pt x="1336" y="1050"/>
                      </a:lnTo>
                      <a:lnTo>
                        <a:pt x="1365" y="1036"/>
                      </a:lnTo>
                      <a:lnTo>
                        <a:pt x="1395" y="1009"/>
                      </a:lnTo>
                      <a:lnTo>
                        <a:pt x="1436" y="972"/>
                      </a:lnTo>
                      <a:lnTo>
                        <a:pt x="1473" y="933"/>
                      </a:lnTo>
                      <a:lnTo>
                        <a:pt x="1634" y="940"/>
                      </a:lnTo>
                      <a:lnTo>
                        <a:pt x="1644" y="1580"/>
                      </a:lnTo>
                      <a:lnTo>
                        <a:pt x="0" y="1555"/>
                      </a:lnTo>
                      <a:lnTo>
                        <a:pt x="33" y="2"/>
                      </a:lnTo>
                    </a:path>
                  </a:pathLst>
                </a:cu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 useBgFill="1">
              <p:nvSpPr>
                <p:cNvPr id="32788" name="Freeform 20"/>
                <p:cNvSpPr>
                  <a:spLocks/>
                </p:cNvSpPr>
                <p:nvPr/>
              </p:nvSpPr>
              <p:spPr bwMode="auto">
                <a:xfrm>
                  <a:off x="3944" y="1521"/>
                  <a:ext cx="252" cy="104"/>
                </a:xfrm>
                <a:custGeom>
                  <a:avLst/>
                  <a:gdLst>
                    <a:gd name="T0" fmla="*/ 222 w 252"/>
                    <a:gd name="T1" fmla="*/ 103 h 104"/>
                    <a:gd name="T2" fmla="*/ 0 w 252"/>
                    <a:gd name="T3" fmla="*/ 90 h 104"/>
                    <a:gd name="T4" fmla="*/ 42 w 252"/>
                    <a:gd name="T5" fmla="*/ 49 h 104"/>
                    <a:gd name="T6" fmla="*/ 87 w 252"/>
                    <a:gd name="T7" fmla="*/ 0 h 104"/>
                    <a:gd name="T8" fmla="*/ 251 w 252"/>
                    <a:gd name="T9" fmla="*/ 4 h 104"/>
                    <a:gd name="T10" fmla="*/ 222 w 252"/>
                    <a:gd name="T11" fmla="*/ 103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2" h="104">
                      <a:moveTo>
                        <a:pt x="222" y="103"/>
                      </a:moveTo>
                      <a:lnTo>
                        <a:pt x="0" y="90"/>
                      </a:lnTo>
                      <a:lnTo>
                        <a:pt x="42" y="49"/>
                      </a:lnTo>
                      <a:lnTo>
                        <a:pt x="87" y="0"/>
                      </a:lnTo>
                      <a:lnTo>
                        <a:pt x="251" y="4"/>
                      </a:lnTo>
                      <a:lnTo>
                        <a:pt x="222" y="103"/>
                      </a:lnTo>
                    </a:path>
                  </a:pathLst>
                </a:cu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32789" name="Oval 21"/>
            <p:cNvSpPr>
              <a:spLocks noChangeArrowheads="1"/>
            </p:cNvSpPr>
            <p:nvPr/>
          </p:nvSpPr>
          <p:spPr bwMode="auto">
            <a:xfrm>
              <a:off x="2906" y="866"/>
              <a:ext cx="312" cy="358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2790" name="Line 22"/>
          <p:cNvSpPr>
            <a:spLocks noChangeShapeType="1"/>
          </p:cNvSpPr>
          <p:nvPr/>
        </p:nvSpPr>
        <p:spPr bwMode="auto">
          <a:xfrm flipV="1">
            <a:off x="7501467" y="1302547"/>
            <a:ext cx="2822" cy="3540919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 flipV="1">
            <a:off x="7013222" y="1316834"/>
            <a:ext cx="0" cy="377071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grpSp>
        <p:nvGrpSpPr>
          <p:cNvPr id="32792" name="Group 24"/>
          <p:cNvGrpSpPr>
            <a:grpSpLocks/>
          </p:cNvGrpSpPr>
          <p:nvPr/>
        </p:nvGrpSpPr>
        <p:grpSpPr bwMode="auto">
          <a:xfrm>
            <a:off x="4533900" y="1980009"/>
            <a:ext cx="4064000" cy="1651397"/>
            <a:chOff x="3213" y="1663"/>
            <a:chExt cx="2880" cy="1387"/>
          </a:xfrm>
        </p:grpSpPr>
        <p:grpSp>
          <p:nvGrpSpPr>
            <p:cNvPr id="32793" name="Group 25"/>
            <p:cNvGrpSpPr>
              <a:grpSpLocks/>
            </p:cNvGrpSpPr>
            <p:nvPr/>
          </p:nvGrpSpPr>
          <p:grpSpPr bwMode="auto">
            <a:xfrm>
              <a:off x="4755" y="2175"/>
              <a:ext cx="838" cy="580"/>
              <a:chOff x="4755" y="2175"/>
              <a:chExt cx="838" cy="580"/>
            </a:xfrm>
          </p:grpSpPr>
          <p:sp>
            <p:nvSpPr>
              <p:cNvPr id="32794" name="Freeform 26"/>
              <p:cNvSpPr>
                <a:spLocks/>
              </p:cNvSpPr>
              <p:nvPr/>
            </p:nvSpPr>
            <p:spPr bwMode="auto">
              <a:xfrm>
                <a:off x="4998" y="2175"/>
                <a:ext cx="595" cy="400"/>
              </a:xfrm>
              <a:custGeom>
                <a:avLst/>
                <a:gdLst>
                  <a:gd name="T0" fmla="*/ 69 w 595"/>
                  <a:gd name="T1" fmla="*/ 372 h 400"/>
                  <a:gd name="T2" fmla="*/ 111 w 595"/>
                  <a:gd name="T3" fmla="*/ 399 h 400"/>
                  <a:gd name="T4" fmla="*/ 165 w 595"/>
                  <a:gd name="T5" fmla="*/ 303 h 400"/>
                  <a:gd name="T6" fmla="*/ 228 w 595"/>
                  <a:gd name="T7" fmla="*/ 240 h 400"/>
                  <a:gd name="T8" fmla="*/ 324 w 595"/>
                  <a:gd name="T9" fmla="*/ 177 h 400"/>
                  <a:gd name="T10" fmla="*/ 360 w 595"/>
                  <a:gd name="T11" fmla="*/ 156 h 400"/>
                  <a:gd name="T12" fmla="*/ 453 w 595"/>
                  <a:gd name="T13" fmla="*/ 240 h 400"/>
                  <a:gd name="T14" fmla="*/ 513 w 595"/>
                  <a:gd name="T15" fmla="*/ 303 h 400"/>
                  <a:gd name="T16" fmla="*/ 585 w 595"/>
                  <a:gd name="T17" fmla="*/ 306 h 400"/>
                  <a:gd name="T18" fmla="*/ 594 w 595"/>
                  <a:gd name="T19" fmla="*/ 153 h 400"/>
                  <a:gd name="T20" fmla="*/ 552 w 595"/>
                  <a:gd name="T21" fmla="*/ 171 h 400"/>
                  <a:gd name="T22" fmla="*/ 498 w 595"/>
                  <a:gd name="T23" fmla="*/ 111 h 400"/>
                  <a:gd name="T24" fmla="*/ 375 w 595"/>
                  <a:gd name="T25" fmla="*/ 0 h 400"/>
                  <a:gd name="T26" fmla="*/ 315 w 595"/>
                  <a:gd name="T27" fmla="*/ 3 h 400"/>
                  <a:gd name="T28" fmla="*/ 228 w 595"/>
                  <a:gd name="T29" fmla="*/ 60 h 400"/>
                  <a:gd name="T30" fmla="*/ 81 w 595"/>
                  <a:gd name="T31" fmla="*/ 180 h 400"/>
                  <a:gd name="T32" fmla="*/ 51 w 595"/>
                  <a:gd name="T33" fmla="*/ 219 h 400"/>
                  <a:gd name="T34" fmla="*/ 21 w 595"/>
                  <a:gd name="T35" fmla="*/ 279 h 400"/>
                  <a:gd name="T36" fmla="*/ 0 w 595"/>
                  <a:gd name="T37" fmla="*/ 327 h 400"/>
                  <a:gd name="T38" fmla="*/ 69 w 595"/>
                  <a:gd name="T39" fmla="*/ 37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5" h="400">
                    <a:moveTo>
                      <a:pt x="69" y="372"/>
                    </a:moveTo>
                    <a:lnTo>
                      <a:pt x="111" y="399"/>
                    </a:lnTo>
                    <a:lnTo>
                      <a:pt x="165" y="303"/>
                    </a:lnTo>
                    <a:lnTo>
                      <a:pt x="228" y="240"/>
                    </a:lnTo>
                    <a:lnTo>
                      <a:pt x="324" y="177"/>
                    </a:lnTo>
                    <a:lnTo>
                      <a:pt x="360" y="156"/>
                    </a:lnTo>
                    <a:lnTo>
                      <a:pt x="453" y="240"/>
                    </a:lnTo>
                    <a:lnTo>
                      <a:pt x="513" y="303"/>
                    </a:lnTo>
                    <a:lnTo>
                      <a:pt x="585" y="306"/>
                    </a:lnTo>
                    <a:lnTo>
                      <a:pt x="594" y="153"/>
                    </a:lnTo>
                    <a:lnTo>
                      <a:pt x="552" y="171"/>
                    </a:lnTo>
                    <a:lnTo>
                      <a:pt x="498" y="111"/>
                    </a:lnTo>
                    <a:lnTo>
                      <a:pt x="375" y="0"/>
                    </a:lnTo>
                    <a:lnTo>
                      <a:pt x="315" y="3"/>
                    </a:lnTo>
                    <a:lnTo>
                      <a:pt x="228" y="60"/>
                    </a:lnTo>
                    <a:lnTo>
                      <a:pt x="81" y="180"/>
                    </a:lnTo>
                    <a:lnTo>
                      <a:pt x="51" y="219"/>
                    </a:lnTo>
                    <a:lnTo>
                      <a:pt x="21" y="279"/>
                    </a:lnTo>
                    <a:lnTo>
                      <a:pt x="0" y="327"/>
                    </a:lnTo>
                    <a:lnTo>
                      <a:pt x="69" y="372"/>
                    </a:lnTo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2795" name="Group 27"/>
              <p:cNvGrpSpPr>
                <a:grpSpLocks/>
              </p:cNvGrpSpPr>
              <p:nvPr/>
            </p:nvGrpSpPr>
            <p:grpSpPr bwMode="auto">
              <a:xfrm>
                <a:off x="4755" y="2406"/>
                <a:ext cx="379" cy="349"/>
                <a:chOff x="4755" y="2406"/>
                <a:chExt cx="379" cy="349"/>
              </a:xfrm>
            </p:grpSpPr>
            <p:sp>
              <p:nvSpPr>
                <p:cNvPr id="32796" name="Freeform 28"/>
                <p:cNvSpPr>
                  <a:spLocks/>
                </p:cNvSpPr>
                <p:nvPr/>
              </p:nvSpPr>
              <p:spPr bwMode="auto">
                <a:xfrm>
                  <a:off x="4755" y="2406"/>
                  <a:ext cx="169" cy="349"/>
                </a:xfrm>
                <a:custGeom>
                  <a:avLst/>
                  <a:gdLst>
                    <a:gd name="T0" fmla="*/ 0 w 169"/>
                    <a:gd name="T1" fmla="*/ 6 h 349"/>
                    <a:gd name="T2" fmla="*/ 51 w 169"/>
                    <a:gd name="T3" fmla="*/ 0 h 349"/>
                    <a:gd name="T4" fmla="*/ 84 w 169"/>
                    <a:gd name="T5" fmla="*/ 54 h 349"/>
                    <a:gd name="T6" fmla="*/ 111 w 169"/>
                    <a:gd name="T7" fmla="*/ 153 h 349"/>
                    <a:gd name="T8" fmla="*/ 126 w 169"/>
                    <a:gd name="T9" fmla="*/ 189 h 349"/>
                    <a:gd name="T10" fmla="*/ 162 w 169"/>
                    <a:gd name="T11" fmla="*/ 177 h 349"/>
                    <a:gd name="T12" fmla="*/ 168 w 169"/>
                    <a:gd name="T13" fmla="*/ 333 h 349"/>
                    <a:gd name="T14" fmla="*/ 168 w 169"/>
                    <a:gd name="T15" fmla="*/ 342 h 349"/>
                    <a:gd name="T16" fmla="*/ 141 w 169"/>
                    <a:gd name="T17" fmla="*/ 348 h 349"/>
                    <a:gd name="T18" fmla="*/ 84 w 169"/>
                    <a:gd name="T19" fmla="*/ 327 h 349"/>
                    <a:gd name="T20" fmla="*/ 63 w 169"/>
                    <a:gd name="T21" fmla="*/ 297 h 349"/>
                    <a:gd name="T22" fmla="*/ 36 w 169"/>
                    <a:gd name="T23" fmla="*/ 219 h 349"/>
                    <a:gd name="T24" fmla="*/ 15 w 169"/>
                    <a:gd name="T25" fmla="*/ 123 h 349"/>
                    <a:gd name="T26" fmla="*/ 0 w 169"/>
                    <a:gd name="T27" fmla="*/ 39 h 349"/>
                    <a:gd name="T28" fmla="*/ 0 w 169"/>
                    <a:gd name="T29" fmla="*/ 6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9" h="349">
                      <a:moveTo>
                        <a:pt x="0" y="6"/>
                      </a:moveTo>
                      <a:lnTo>
                        <a:pt x="51" y="0"/>
                      </a:lnTo>
                      <a:lnTo>
                        <a:pt x="84" y="54"/>
                      </a:lnTo>
                      <a:lnTo>
                        <a:pt x="111" y="153"/>
                      </a:lnTo>
                      <a:lnTo>
                        <a:pt x="126" y="189"/>
                      </a:lnTo>
                      <a:lnTo>
                        <a:pt x="162" y="177"/>
                      </a:lnTo>
                      <a:lnTo>
                        <a:pt x="168" y="333"/>
                      </a:lnTo>
                      <a:lnTo>
                        <a:pt x="168" y="342"/>
                      </a:lnTo>
                      <a:lnTo>
                        <a:pt x="141" y="348"/>
                      </a:lnTo>
                      <a:lnTo>
                        <a:pt x="84" y="327"/>
                      </a:lnTo>
                      <a:lnTo>
                        <a:pt x="63" y="297"/>
                      </a:lnTo>
                      <a:lnTo>
                        <a:pt x="36" y="219"/>
                      </a:lnTo>
                      <a:lnTo>
                        <a:pt x="15" y="123"/>
                      </a:lnTo>
                      <a:lnTo>
                        <a:pt x="0" y="39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797" name="Freeform 29"/>
                <p:cNvSpPr>
                  <a:spLocks/>
                </p:cNvSpPr>
                <p:nvPr/>
              </p:nvSpPr>
              <p:spPr bwMode="auto">
                <a:xfrm>
                  <a:off x="4914" y="2454"/>
                  <a:ext cx="220" cy="298"/>
                </a:xfrm>
                <a:custGeom>
                  <a:avLst/>
                  <a:gdLst>
                    <a:gd name="T0" fmla="*/ 0 w 220"/>
                    <a:gd name="T1" fmla="*/ 126 h 298"/>
                    <a:gd name="T2" fmla="*/ 45 w 220"/>
                    <a:gd name="T3" fmla="*/ 147 h 298"/>
                    <a:gd name="T4" fmla="*/ 78 w 220"/>
                    <a:gd name="T5" fmla="*/ 60 h 298"/>
                    <a:gd name="T6" fmla="*/ 108 w 220"/>
                    <a:gd name="T7" fmla="*/ 0 h 298"/>
                    <a:gd name="T8" fmla="*/ 219 w 220"/>
                    <a:gd name="T9" fmla="*/ 6 h 298"/>
                    <a:gd name="T10" fmla="*/ 195 w 220"/>
                    <a:gd name="T11" fmla="*/ 105 h 298"/>
                    <a:gd name="T12" fmla="*/ 132 w 220"/>
                    <a:gd name="T13" fmla="*/ 228 h 298"/>
                    <a:gd name="T14" fmla="*/ 81 w 220"/>
                    <a:gd name="T15" fmla="*/ 297 h 298"/>
                    <a:gd name="T16" fmla="*/ 57 w 220"/>
                    <a:gd name="T17" fmla="*/ 297 h 298"/>
                    <a:gd name="T18" fmla="*/ 6 w 220"/>
                    <a:gd name="T19" fmla="*/ 297 h 298"/>
                    <a:gd name="T20" fmla="*/ 0 w 220"/>
                    <a:gd name="T21" fmla="*/ 126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0" h="298">
                      <a:moveTo>
                        <a:pt x="0" y="126"/>
                      </a:moveTo>
                      <a:lnTo>
                        <a:pt x="45" y="147"/>
                      </a:lnTo>
                      <a:lnTo>
                        <a:pt x="78" y="60"/>
                      </a:lnTo>
                      <a:lnTo>
                        <a:pt x="108" y="0"/>
                      </a:lnTo>
                      <a:lnTo>
                        <a:pt x="219" y="6"/>
                      </a:lnTo>
                      <a:lnTo>
                        <a:pt x="195" y="105"/>
                      </a:lnTo>
                      <a:lnTo>
                        <a:pt x="132" y="228"/>
                      </a:lnTo>
                      <a:lnTo>
                        <a:pt x="81" y="297"/>
                      </a:lnTo>
                      <a:lnTo>
                        <a:pt x="57" y="297"/>
                      </a:lnTo>
                      <a:lnTo>
                        <a:pt x="6" y="297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66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2798" name="Group 30"/>
            <p:cNvGrpSpPr>
              <a:grpSpLocks/>
            </p:cNvGrpSpPr>
            <p:nvPr/>
          </p:nvGrpSpPr>
          <p:grpSpPr bwMode="auto">
            <a:xfrm>
              <a:off x="3213" y="1663"/>
              <a:ext cx="2880" cy="1387"/>
              <a:chOff x="3213" y="1663"/>
              <a:chExt cx="2880" cy="1387"/>
            </a:xfrm>
          </p:grpSpPr>
          <p:pic>
            <p:nvPicPr>
              <p:cNvPr id="32799" name="Picture 3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3" y="1663"/>
                <a:ext cx="2788" cy="1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32800" name="Picture 32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9" y="1969"/>
                <a:ext cx="2874" cy="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2801" name="Picture 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13" y="3613547"/>
            <a:ext cx="435892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7021692" y="1488281"/>
            <a:ext cx="47413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7092246" y="1153717"/>
            <a:ext cx="329710" cy="4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2000" b="1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>
            <a:off x="6479824" y="4960144"/>
            <a:ext cx="5334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6592712" y="4561286"/>
            <a:ext cx="354180" cy="4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20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2806" name="Line 38"/>
          <p:cNvSpPr>
            <a:spLocks noChangeShapeType="1"/>
          </p:cNvSpPr>
          <p:nvPr/>
        </p:nvSpPr>
        <p:spPr bwMode="auto">
          <a:xfrm>
            <a:off x="4363159" y="1390653"/>
            <a:ext cx="3139723" cy="617935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grpSp>
        <p:nvGrpSpPr>
          <p:cNvPr id="32807" name="Group 39"/>
          <p:cNvGrpSpPr>
            <a:grpSpLocks/>
          </p:cNvGrpSpPr>
          <p:nvPr/>
        </p:nvGrpSpPr>
        <p:grpSpPr bwMode="auto">
          <a:xfrm>
            <a:off x="714022" y="1458516"/>
            <a:ext cx="1823156" cy="0"/>
            <a:chOff x="506" y="1225"/>
            <a:chExt cx="1292" cy="0"/>
          </a:xfrm>
        </p:grpSpPr>
        <p:sp>
          <p:nvSpPr>
            <p:cNvPr id="32808" name="Line 40"/>
            <p:cNvSpPr>
              <a:spLocks noChangeShapeType="1"/>
            </p:cNvSpPr>
            <p:nvPr/>
          </p:nvSpPr>
          <p:spPr bwMode="auto">
            <a:xfrm>
              <a:off x="806" y="1225"/>
              <a:ext cx="99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809" name="Line 41"/>
            <p:cNvSpPr>
              <a:spLocks noChangeShapeType="1"/>
            </p:cNvSpPr>
            <p:nvPr/>
          </p:nvSpPr>
          <p:spPr bwMode="auto">
            <a:xfrm flipH="1">
              <a:off x="506" y="1225"/>
              <a:ext cx="323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2810" name="Line 42"/>
          <p:cNvSpPr>
            <a:spLocks noChangeShapeType="1"/>
          </p:cNvSpPr>
          <p:nvPr/>
        </p:nvSpPr>
        <p:spPr bwMode="auto">
          <a:xfrm flipH="1" flipV="1">
            <a:off x="632178" y="4317206"/>
            <a:ext cx="749300" cy="2190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11" name="Line 43"/>
          <p:cNvSpPr>
            <a:spLocks noChangeShapeType="1"/>
          </p:cNvSpPr>
          <p:nvPr/>
        </p:nvSpPr>
        <p:spPr bwMode="auto">
          <a:xfrm>
            <a:off x="811389" y="1458517"/>
            <a:ext cx="0" cy="2913459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grpSp>
        <p:nvGrpSpPr>
          <p:cNvPr id="32812" name="Group 44"/>
          <p:cNvGrpSpPr>
            <a:grpSpLocks/>
          </p:cNvGrpSpPr>
          <p:nvPr/>
        </p:nvGrpSpPr>
        <p:grpSpPr bwMode="auto">
          <a:xfrm>
            <a:off x="2548471" y="1321596"/>
            <a:ext cx="1735667" cy="135731"/>
            <a:chOff x="1806" y="1110"/>
            <a:chExt cx="1230" cy="114"/>
          </a:xfrm>
        </p:grpSpPr>
        <p:sp>
          <p:nvSpPr>
            <p:cNvPr id="32813" name="Line 45"/>
            <p:cNvSpPr>
              <a:spLocks noChangeShapeType="1"/>
            </p:cNvSpPr>
            <p:nvPr/>
          </p:nvSpPr>
          <p:spPr bwMode="auto">
            <a:xfrm flipV="1">
              <a:off x="1806" y="1182"/>
              <a:ext cx="450" cy="4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814" name="Line 46"/>
            <p:cNvSpPr>
              <a:spLocks noChangeShapeType="1"/>
            </p:cNvSpPr>
            <p:nvPr/>
          </p:nvSpPr>
          <p:spPr bwMode="auto">
            <a:xfrm flipV="1">
              <a:off x="2256" y="1146"/>
              <a:ext cx="408" cy="3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815" name="Line 47"/>
            <p:cNvSpPr>
              <a:spLocks noChangeShapeType="1"/>
            </p:cNvSpPr>
            <p:nvPr/>
          </p:nvSpPr>
          <p:spPr bwMode="auto">
            <a:xfrm flipV="1">
              <a:off x="2652" y="1110"/>
              <a:ext cx="384" cy="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2816" name="Line 48"/>
          <p:cNvSpPr>
            <a:spLocks noChangeShapeType="1"/>
          </p:cNvSpPr>
          <p:nvPr/>
        </p:nvSpPr>
        <p:spPr bwMode="auto">
          <a:xfrm>
            <a:off x="2633137" y="1450184"/>
            <a:ext cx="211667" cy="1693069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17" name="Line 49"/>
          <p:cNvSpPr>
            <a:spLocks noChangeShapeType="1"/>
          </p:cNvSpPr>
          <p:nvPr/>
        </p:nvSpPr>
        <p:spPr bwMode="auto">
          <a:xfrm flipH="1">
            <a:off x="3970871" y="1321597"/>
            <a:ext cx="296333" cy="1850231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18" name="Line 50"/>
          <p:cNvSpPr>
            <a:spLocks noChangeShapeType="1"/>
          </p:cNvSpPr>
          <p:nvPr/>
        </p:nvSpPr>
        <p:spPr bwMode="auto">
          <a:xfrm>
            <a:off x="2827871" y="3071813"/>
            <a:ext cx="115993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32819" name="Rectangle 51"/>
          <p:cNvSpPr>
            <a:spLocks noChangeArrowheads="1"/>
          </p:cNvSpPr>
          <p:nvPr/>
        </p:nvSpPr>
        <p:spPr bwMode="auto">
          <a:xfrm>
            <a:off x="3245557" y="2744392"/>
            <a:ext cx="329710" cy="4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2000" b="1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32820" name="Rectangle 52"/>
          <p:cNvSpPr>
            <a:spLocks noChangeArrowheads="1"/>
          </p:cNvSpPr>
          <p:nvPr/>
        </p:nvSpPr>
        <p:spPr bwMode="auto">
          <a:xfrm>
            <a:off x="371124" y="2792016"/>
            <a:ext cx="354180" cy="40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20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2821" name="Rectangle 53"/>
          <p:cNvSpPr>
            <a:spLocks noChangeArrowheads="1"/>
          </p:cNvSpPr>
          <p:nvPr/>
        </p:nvSpPr>
        <p:spPr bwMode="auto">
          <a:xfrm>
            <a:off x="2747438" y="4194575"/>
            <a:ext cx="1763295" cy="101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2000" b="1" dirty="0"/>
              <a:t>A = P9 - P14</a:t>
            </a:r>
          </a:p>
          <a:p>
            <a:pPr defTabSz="761962"/>
            <a:r>
              <a:rPr lang="en-GB" sz="2000" b="1" dirty="0"/>
              <a:t>B = P14 - N20</a:t>
            </a:r>
          </a:p>
          <a:p>
            <a:pPr defTabSz="761962"/>
            <a:r>
              <a:rPr lang="en-GB" sz="2000" b="1" dirty="0"/>
              <a:t>A+B = P9 - N20</a:t>
            </a:r>
          </a:p>
        </p:txBody>
      </p:sp>
      <p:grpSp>
        <p:nvGrpSpPr>
          <p:cNvPr id="32822" name="Group 54"/>
          <p:cNvGrpSpPr>
            <a:grpSpLocks/>
          </p:cNvGrpSpPr>
          <p:nvPr/>
        </p:nvGrpSpPr>
        <p:grpSpPr bwMode="auto">
          <a:xfrm>
            <a:off x="7938911" y="4489848"/>
            <a:ext cx="791634" cy="381000"/>
            <a:chOff x="5626" y="3771"/>
            <a:chExt cx="561" cy="320"/>
          </a:xfrm>
        </p:grpSpPr>
        <p:sp>
          <p:nvSpPr>
            <p:cNvPr id="32823" name="Freeform 55"/>
            <p:cNvSpPr>
              <a:spLocks/>
            </p:cNvSpPr>
            <p:nvPr/>
          </p:nvSpPr>
          <p:spPr bwMode="auto">
            <a:xfrm>
              <a:off x="5626" y="3771"/>
              <a:ext cx="35" cy="304"/>
            </a:xfrm>
            <a:custGeom>
              <a:avLst/>
              <a:gdLst>
                <a:gd name="T0" fmla="*/ 17 w 35"/>
                <a:gd name="T1" fmla="*/ 303 h 304"/>
                <a:gd name="T2" fmla="*/ 34 w 35"/>
                <a:gd name="T3" fmla="*/ 303 h 304"/>
                <a:gd name="T4" fmla="*/ 34 w 35"/>
                <a:gd name="T5" fmla="*/ 0 h 304"/>
                <a:gd name="T6" fmla="*/ 0 w 35"/>
                <a:gd name="T7" fmla="*/ 0 h 304"/>
                <a:gd name="T8" fmla="*/ 0 w 35"/>
                <a:gd name="T9" fmla="*/ 303 h 304"/>
                <a:gd name="T10" fmla="*/ 17 w 35"/>
                <a:gd name="T11" fmla="*/ 30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04">
                  <a:moveTo>
                    <a:pt x="17" y="303"/>
                  </a:moveTo>
                  <a:lnTo>
                    <a:pt x="34" y="303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17" y="303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824" name="Freeform 56"/>
            <p:cNvSpPr>
              <a:spLocks/>
            </p:cNvSpPr>
            <p:nvPr/>
          </p:nvSpPr>
          <p:spPr bwMode="auto">
            <a:xfrm>
              <a:off x="5643" y="4056"/>
              <a:ext cx="544" cy="35"/>
            </a:xfrm>
            <a:custGeom>
              <a:avLst/>
              <a:gdLst>
                <a:gd name="T0" fmla="*/ 543 w 544"/>
                <a:gd name="T1" fmla="*/ 17 h 35"/>
                <a:gd name="T2" fmla="*/ 543 w 544"/>
                <a:gd name="T3" fmla="*/ 0 h 35"/>
                <a:gd name="T4" fmla="*/ 0 w 544"/>
                <a:gd name="T5" fmla="*/ 0 h 35"/>
                <a:gd name="T6" fmla="*/ 0 w 544"/>
                <a:gd name="T7" fmla="*/ 34 h 35"/>
                <a:gd name="T8" fmla="*/ 543 w 544"/>
                <a:gd name="T9" fmla="*/ 34 h 35"/>
                <a:gd name="T10" fmla="*/ 543 w 544"/>
                <a:gd name="T11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4" h="35">
                  <a:moveTo>
                    <a:pt x="543" y="17"/>
                  </a:moveTo>
                  <a:lnTo>
                    <a:pt x="54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543" y="34"/>
                  </a:lnTo>
                  <a:lnTo>
                    <a:pt x="543" y="17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7778048" y="4313637"/>
            <a:ext cx="750197" cy="30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1400" dirty="0">
                <a:solidFill>
                  <a:srgbClr val="FFFFFF"/>
                </a:solidFill>
              </a:rPr>
              <a:t>1.25 µV</a:t>
            </a:r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8236659" y="4627962"/>
            <a:ext cx="878049" cy="30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1" tIns="46036" rIns="92071" bIns="46036">
            <a:spAutoFit/>
          </a:bodyPr>
          <a:lstStyle/>
          <a:p>
            <a:pPr defTabSz="761962"/>
            <a:r>
              <a:rPr lang="en-GB" sz="1400">
                <a:solidFill>
                  <a:srgbClr val="FFFFFF"/>
                </a:solidFill>
              </a:rPr>
              <a:t>7.0 msec.</a:t>
            </a:r>
          </a:p>
        </p:txBody>
      </p:sp>
      <p:sp>
        <p:nvSpPr>
          <p:cNvPr id="32827" name="Line 59"/>
          <p:cNvSpPr>
            <a:spLocks noChangeShapeType="1"/>
          </p:cNvSpPr>
          <p:nvPr/>
        </p:nvSpPr>
        <p:spPr bwMode="auto">
          <a:xfrm flipV="1">
            <a:off x="6462890" y="1546625"/>
            <a:ext cx="2822" cy="3540919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61" name="object 4"/>
          <p:cNvSpPr txBox="1">
            <a:spLocks/>
          </p:cNvSpPr>
          <p:nvPr/>
        </p:nvSpPr>
        <p:spPr>
          <a:xfrm>
            <a:off x="1017295" y="14275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37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nl-BE" sz="2000" dirty="0" smtClean="0"/>
              <a:t>Median Nerve SSEPs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20317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0545" y="646892"/>
            <a:ext cx="2616200" cy="27908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584418" y="3072292"/>
            <a:ext cx="4150924" cy="1492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8316" y="3025618"/>
            <a:ext cx="2235200" cy="1589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205" y="3735708"/>
            <a:ext cx="4139071" cy="716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312" y="2794634"/>
            <a:ext cx="25400" cy="19050"/>
          </a:xfrm>
          <a:custGeom>
            <a:avLst/>
            <a:gdLst/>
            <a:ahLst/>
            <a:cxnLst/>
            <a:rect l="l" t="t" r="r" b="b"/>
            <a:pathLst>
              <a:path w="28575" h="25400">
                <a:moveTo>
                  <a:pt x="28575" y="25400"/>
                </a:moveTo>
                <a:lnTo>
                  <a:pt x="0" y="25400"/>
                </a:lnTo>
                <a:lnTo>
                  <a:pt x="1905" y="12700"/>
                </a:lnTo>
                <a:lnTo>
                  <a:pt x="5080" y="7620"/>
                </a:lnTo>
                <a:lnTo>
                  <a:pt x="9525" y="1270"/>
                </a:lnTo>
                <a:lnTo>
                  <a:pt x="14605" y="0"/>
                </a:lnTo>
                <a:lnTo>
                  <a:pt x="19050" y="1270"/>
                </a:lnTo>
                <a:lnTo>
                  <a:pt x="24130" y="7620"/>
                </a:lnTo>
                <a:lnTo>
                  <a:pt x="28575" y="12700"/>
                </a:lnTo>
                <a:lnTo>
                  <a:pt x="28575" y="254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312" y="3017045"/>
            <a:ext cx="25400" cy="19050"/>
          </a:xfrm>
          <a:custGeom>
            <a:avLst/>
            <a:gdLst/>
            <a:ahLst/>
            <a:cxnLst/>
            <a:rect l="l" t="t" r="r" b="b"/>
            <a:pathLst>
              <a:path w="28575" h="25400">
                <a:moveTo>
                  <a:pt x="14605" y="25400"/>
                </a:moveTo>
                <a:lnTo>
                  <a:pt x="9525" y="22225"/>
                </a:lnTo>
                <a:lnTo>
                  <a:pt x="5080" y="15875"/>
                </a:lnTo>
                <a:lnTo>
                  <a:pt x="1905" y="11430"/>
                </a:lnTo>
                <a:lnTo>
                  <a:pt x="0" y="0"/>
                </a:lnTo>
                <a:lnTo>
                  <a:pt x="28575" y="0"/>
                </a:lnTo>
                <a:lnTo>
                  <a:pt x="28575" y="11430"/>
                </a:lnTo>
                <a:lnTo>
                  <a:pt x="24130" y="15875"/>
                </a:lnTo>
                <a:lnTo>
                  <a:pt x="19050" y="22225"/>
                </a:lnTo>
                <a:lnTo>
                  <a:pt x="14605" y="254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1011" y="2805116"/>
            <a:ext cx="0" cy="211931"/>
          </a:xfrm>
          <a:custGeom>
            <a:avLst/>
            <a:gdLst/>
            <a:ahLst/>
            <a:cxnLst/>
            <a:rect l="l" t="t" r="r" b="b"/>
            <a:pathLst>
              <a:path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297" y="3022044"/>
            <a:ext cx="395111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605" y="3071814"/>
            <a:ext cx="550333" cy="442913"/>
          </a:xfrm>
          <a:custGeom>
            <a:avLst/>
            <a:gdLst/>
            <a:ahLst/>
            <a:cxnLst/>
            <a:rect l="l" t="t" r="r" b="b"/>
            <a:pathLst>
              <a:path w="619125" h="590550">
                <a:moveTo>
                  <a:pt x="619125" y="590550"/>
                </a:moveTo>
                <a:lnTo>
                  <a:pt x="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89600" y="4436271"/>
            <a:ext cx="1066800" cy="150019"/>
          </a:xfrm>
          <a:custGeom>
            <a:avLst/>
            <a:gdLst/>
            <a:ahLst/>
            <a:cxnLst/>
            <a:rect l="l" t="t" r="r" b="b"/>
            <a:pathLst>
              <a:path w="1200150" h="200025">
                <a:moveTo>
                  <a:pt x="1200150" y="0"/>
                </a:moveTo>
                <a:lnTo>
                  <a:pt x="0" y="200025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36471" y="3529015"/>
            <a:ext cx="220133" cy="1007269"/>
          </a:xfrm>
          <a:custGeom>
            <a:avLst/>
            <a:gdLst/>
            <a:ahLst/>
            <a:cxnLst/>
            <a:rect l="l" t="t" r="r" b="b"/>
            <a:pathLst>
              <a:path w="247650" h="1343025">
                <a:moveTo>
                  <a:pt x="0" y="1343025"/>
                </a:moveTo>
                <a:lnTo>
                  <a:pt x="24765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52178" y="3274219"/>
            <a:ext cx="637822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4733" y="4467225"/>
            <a:ext cx="668868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6847" y="2824163"/>
            <a:ext cx="701605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N20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8444" y="4110038"/>
            <a:ext cx="781756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N18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3896" y="2975611"/>
            <a:ext cx="921173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7.0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6875" y="2576514"/>
            <a:ext cx="815623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1.25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56867" y="1928813"/>
            <a:ext cx="0" cy="2271713"/>
          </a:xfrm>
          <a:custGeom>
            <a:avLst/>
            <a:gdLst/>
            <a:ahLst/>
            <a:cxnLst/>
            <a:rect l="l" t="t" r="r" b="b"/>
            <a:pathLst>
              <a:path h="3028950">
                <a:moveTo>
                  <a:pt x="0" y="30289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58942" y="865823"/>
            <a:ext cx="1566333" cy="1071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6755" y="941070"/>
            <a:ext cx="4044809" cy="1375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98452" y="2071689"/>
            <a:ext cx="816751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26116" y="1028700"/>
            <a:ext cx="787400" cy="3206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N30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60889" y="1038226"/>
            <a:ext cx="1219200" cy="8239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60889" y="1038226"/>
            <a:ext cx="1219200" cy="823913"/>
          </a:xfrm>
          <a:custGeom>
            <a:avLst/>
            <a:gdLst/>
            <a:ahLst/>
            <a:cxnLst/>
            <a:rect l="l" t="t" r="r" b="b"/>
            <a:pathLst>
              <a:path w="1371600" h="1098550">
                <a:moveTo>
                  <a:pt x="1333500" y="879475"/>
                </a:moveTo>
                <a:lnTo>
                  <a:pt x="1329055" y="885825"/>
                </a:lnTo>
                <a:lnTo>
                  <a:pt x="1325880" y="892175"/>
                </a:lnTo>
                <a:lnTo>
                  <a:pt x="1320800" y="901700"/>
                </a:lnTo>
                <a:lnTo>
                  <a:pt x="1316355" y="908050"/>
                </a:lnTo>
                <a:lnTo>
                  <a:pt x="1311275" y="916305"/>
                </a:lnTo>
                <a:lnTo>
                  <a:pt x="1306830" y="922655"/>
                </a:lnTo>
                <a:lnTo>
                  <a:pt x="1301750" y="929005"/>
                </a:lnTo>
                <a:lnTo>
                  <a:pt x="1295400" y="936625"/>
                </a:lnTo>
                <a:lnTo>
                  <a:pt x="1290955" y="942975"/>
                </a:lnTo>
                <a:lnTo>
                  <a:pt x="1284605" y="951230"/>
                </a:lnTo>
                <a:lnTo>
                  <a:pt x="1278255" y="955675"/>
                </a:lnTo>
                <a:lnTo>
                  <a:pt x="1271905" y="962025"/>
                </a:lnTo>
                <a:lnTo>
                  <a:pt x="1266825" y="968375"/>
                </a:lnTo>
                <a:lnTo>
                  <a:pt x="1259205" y="974725"/>
                </a:lnTo>
                <a:lnTo>
                  <a:pt x="1252855" y="981075"/>
                </a:lnTo>
                <a:lnTo>
                  <a:pt x="1246505" y="986155"/>
                </a:lnTo>
                <a:lnTo>
                  <a:pt x="1238250" y="990600"/>
                </a:lnTo>
                <a:lnTo>
                  <a:pt x="1231900" y="998855"/>
                </a:lnTo>
                <a:lnTo>
                  <a:pt x="1225550" y="1003300"/>
                </a:lnTo>
                <a:lnTo>
                  <a:pt x="1217930" y="1009650"/>
                </a:lnTo>
                <a:lnTo>
                  <a:pt x="1209675" y="1014730"/>
                </a:lnTo>
                <a:lnTo>
                  <a:pt x="1202055" y="1019175"/>
                </a:lnTo>
                <a:lnTo>
                  <a:pt x="1193800" y="1024255"/>
                </a:lnTo>
                <a:lnTo>
                  <a:pt x="1186180" y="1028700"/>
                </a:lnTo>
                <a:lnTo>
                  <a:pt x="1177925" y="1033780"/>
                </a:lnTo>
                <a:lnTo>
                  <a:pt x="1168400" y="1038225"/>
                </a:lnTo>
                <a:lnTo>
                  <a:pt x="1160780" y="1043305"/>
                </a:lnTo>
                <a:lnTo>
                  <a:pt x="1152525" y="1046480"/>
                </a:lnTo>
                <a:lnTo>
                  <a:pt x="1143000" y="1049655"/>
                </a:lnTo>
                <a:lnTo>
                  <a:pt x="1133475" y="1054100"/>
                </a:lnTo>
                <a:lnTo>
                  <a:pt x="1125855" y="1057275"/>
                </a:lnTo>
                <a:lnTo>
                  <a:pt x="1116330" y="1060450"/>
                </a:lnTo>
                <a:lnTo>
                  <a:pt x="1106805" y="1065530"/>
                </a:lnTo>
                <a:lnTo>
                  <a:pt x="1097280" y="1066800"/>
                </a:lnTo>
                <a:lnTo>
                  <a:pt x="1087755" y="1071880"/>
                </a:lnTo>
                <a:lnTo>
                  <a:pt x="1078230" y="1073150"/>
                </a:lnTo>
                <a:lnTo>
                  <a:pt x="1066800" y="1076325"/>
                </a:lnTo>
                <a:lnTo>
                  <a:pt x="1057275" y="1078230"/>
                </a:lnTo>
                <a:lnTo>
                  <a:pt x="1047750" y="1081405"/>
                </a:lnTo>
                <a:lnTo>
                  <a:pt x="1036955" y="1082675"/>
                </a:lnTo>
                <a:lnTo>
                  <a:pt x="1027430" y="1085850"/>
                </a:lnTo>
                <a:lnTo>
                  <a:pt x="1016000" y="1089025"/>
                </a:lnTo>
                <a:lnTo>
                  <a:pt x="1005205" y="1089025"/>
                </a:lnTo>
                <a:lnTo>
                  <a:pt x="995680" y="1092200"/>
                </a:lnTo>
                <a:lnTo>
                  <a:pt x="984250" y="1092200"/>
                </a:lnTo>
                <a:lnTo>
                  <a:pt x="974725" y="1094105"/>
                </a:lnTo>
                <a:lnTo>
                  <a:pt x="963930" y="1095375"/>
                </a:lnTo>
                <a:lnTo>
                  <a:pt x="952500" y="1097280"/>
                </a:lnTo>
                <a:lnTo>
                  <a:pt x="941705" y="1097280"/>
                </a:lnTo>
                <a:lnTo>
                  <a:pt x="930275" y="1097280"/>
                </a:lnTo>
                <a:lnTo>
                  <a:pt x="919480" y="1097280"/>
                </a:lnTo>
                <a:lnTo>
                  <a:pt x="906780" y="1098550"/>
                </a:lnTo>
                <a:lnTo>
                  <a:pt x="895350" y="1098550"/>
                </a:lnTo>
                <a:lnTo>
                  <a:pt x="885825" y="1098550"/>
                </a:lnTo>
                <a:lnTo>
                  <a:pt x="873125" y="1097280"/>
                </a:lnTo>
                <a:lnTo>
                  <a:pt x="862330" y="1097280"/>
                </a:lnTo>
                <a:lnTo>
                  <a:pt x="850900" y="1097280"/>
                </a:lnTo>
                <a:lnTo>
                  <a:pt x="838200" y="1095375"/>
                </a:lnTo>
                <a:lnTo>
                  <a:pt x="827405" y="1095375"/>
                </a:lnTo>
                <a:lnTo>
                  <a:pt x="814705" y="1094105"/>
                </a:lnTo>
                <a:lnTo>
                  <a:pt x="803275" y="1094105"/>
                </a:lnTo>
                <a:lnTo>
                  <a:pt x="792480" y="1092200"/>
                </a:lnTo>
                <a:lnTo>
                  <a:pt x="779780" y="1090930"/>
                </a:lnTo>
                <a:lnTo>
                  <a:pt x="767080" y="1087755"/>
                </a:lnTo>
                <a:lnTo>
                  <a:pt x="755650" y="1085850"/>
                </a:lnTo>
                <a:lnTo>
                  <a:pt x="744855" y="1084580"/>
                </a:lnTo>
                <a:lnTo>
                  <a:pt x="732155" y="1081405"/>
                </a:lnTo>
                <a:lnTo>
                  <a:pt x="720725" y="1079500"/>
                </a:lnTo>
                <a:lnTo>
                  <a:pt x="708025" y="1078230"/>
                </a:lnTo>
                <a:lnTo>
                  <a:pt x="695325" y="1075055"/>
                </a:lnTo>
                <a:lnTo>
                  <a:pt x="684530" y="1071880"/>
                </a:lnTo>
                <a:lnTo>
                  <a:pt x="673100" y="1068705"/>
                </a:lnTo>
                <a:lnTo>
                  <a:pt x="660400" y="1065530"/>
                </a:lnTo>
                <a:lnTo>
                  <a:pt x="649605" y="1062355"/>
                </a:lnTo>
                <a:lnTo>
                  <a:pt x="636905" y="1059180"/>
                </a:lnTo>
                <a:lnTo>
                  <a:pt x="624205" y="1054100"/>
                </a:lnTo>
                <a:lnTo>
                  <a:pt x="612775" y="1052830"/>
                </a:lnTo>
                <a:lnTo>
                  <a:pt x="601980" y="1047750"/>
                </a:lnTo>
                <a:lnTo>
                  <a:pt x="589280" y="1043305"/>
                </a:lnTo>
                <a:lnTo>
                  <a:pt x="576580" y="1038225"/>
                </a:lnTo>
                <a:lnTo>
                  <a:pt x="565150" y="1035050"/>
                </a:lnTo>
                <a:lnTo>
                  <a:pt x="554355" y="1028700"/>
                </a:lnTo>
                <a:lnTo>
                  <a:pt x="541655" y="1024255"/>
                </a:lnTo>
                <a:lnTo>
                  <a:pt x="530225" y="1021080"/>
                </a:lnTo>
                <a:lnTo>
                  <a:pt x="517525" y="1014730"/>
                </a:lnTo>
                <a:lnTo>
                  <a:pt x="506730" y="1009650"/>
                </a:lnTo>
                <a:lnTo>
                  <a:pt x="495300" y="1003300"/>
                </a:lnTo>
                <a:lnTo>
                  <a:pt x="484505" y="998855"/>
                </a:lnTo>
                <a:lnTo>
                  <a:pt x="471805" y="992505"/>
                </a:lnTo>
                <a:lnTo>
                  <a:pt x="462280" y="989330"/>
                </a:lnTo>
                <a:lnTo>
                  <a:pt x="452755" y="982980"/>
                </a:lnTo>
                <a:lnTo>
                  <a:pt x="441325" y="976630"/>
                </a:lnTo>
                <a:lnTo>
                  <a:pt x="430530" y="971550"/>
                </a:lnTo>
                <a:lnTo>
                  <a:pt x="419100" y="965200"/>
                </a:lnTo>
                <a:lnTo>
                  <a:pt x="408305" y="957580"/>
                </a:lnTo>
                <a:lnTo>
                  <a:pt x="396875" y="952500"/>
                </a:lnTo>
                <a:lnTo>
                  <a:pt x="386080" y="944880"/>
                </a:lnTo>
                <a:lnTo>
                  <a:pt x="374650" y="938530"/>
                </a:lnTo>
                <a:lnTo>
                  <a:pt x="363855" y="932180"/>
                </a:lnTo>
                <a:lnTo>
                  <a:pt x="354330" y="925830"/>
                </a:lnTo>
                <a:lnTo>
                  <a:pt x="342900" y="917575"/>
                </a:lnTo>
                <a:lnTo>
                  <a:pt x="332105" y="911225"/>
                </a:lnTo>
                <a:lnTo>
                  <a:pt x="322580" y="903605"/>
                </a:lnTo>
                <a:lnTo>
                  <a:pt x="313055" y="895350"/>
                </a:lnTo>
                <a:lnTo>
                  <a:pt x="303530" y="889000"/>
                </a:lnTo>
                <a:lnTo>
                  <a:pt x="292100" y="879475"/>
                </a:lnTo>
                <a:lnTo>
                  <a:pt x="284480" y="873125"/>
                </a:lnTo>
                <a:lnTo>
                  <a:pt x="273050" y="865505"/>
                </a:lnTo>
                <a:lnTo>
                  <a:pt x="263525" y="857250"/>
                </a:lnTo>
                <a:lnTo>
                  <a:pt x="254000" y="849630"/>
                </a:lnTo>
                <a:lnTo>
                  <a:pt x="244475" y="841375"/>
                </a:lnTo>
                <a:lnTo>
                  <a:pt x="236855" y="833755"/>
                </a:lnTo>
                <a:lnTo>
                  <a:pt x="227330" y="825500"/>
                </a:lnTo>
                <a:lnTo>
                  <a:pt x="217805" y="815975"/>
                </a:lnTo>
                <a:lnTo>
                  <a:pt x="209550" y="808355"/>
                </a:lnTo>
                <a:lnTo>
                  <a:pt x="201930" y="800100"/>
                </a:lnTo>
                <a:lnTo>
                  <a:pt x="193675" y="792480"/>
                </a:lnTo>
                <a:lnTo>
                  <a:pt x="184150" y="781050"/>
                </a:lnTo>
                <a:lnTo>
                  <a:pt x="176530" y="773430"/>
                </a:lnTo>
                <a:lnTo>
                  <a:pt x="168275" y="765175"/>
                </a:lnTo>
                <a:lnTo>
                  <a:pt x="161925" y="755650"/>
                </a:lnTo>
                <a:lnTo>
                  <a:pt x="154305" y="746125"/>
                </a:lnTo>
                <a:lnTo>
                  <a:pt x="146050" y="736600"/>
                </a:lnTo>
                <a:lnTo>
                  <a:pt x="138430" y="728980"/>
                </a:lnTo>
                <a:lnTo>
                  <a:pt x="132080" y="719455"/>
                </a:lnTo>
                <a:lnTo>
                  <a:pt x="123825" y="709930"/>
                </a:lnTo>
                <a:lnTo>
                  <a:pt x="117475" y="701675"/>
                </a:lnTo>
                <a:lnTo>
                  <a:pt x="111125" y="694055"/>
                </a:lnTo>
                <a:lnTo>
                  <a:pt x="104775" y="682625"/>
                </a:lnTo>
                <a:lnTo>
                  <a:pt x="98425" y="673100"/>
                </a:lnTo>
                <a:lnTo>
                  <a:pt x="92075" y="663575"/>
                </a:lnTo>
                <a:lnTo>
                  <a:pt x="85725" y="655955"/>
                </a:lnTo>
                <a:lnTo>
                  <a:pt x="81280" y="644525"/>
                </a:lnTo>
                <a:lnTo>
                  <a:pt x="74930" y="635000"/>
                </a:lnTo>
                <a:lnTo>
                  <a:pt x="71755" y="625475"/>
                </a:lnTo>
                <a:lnTo>
                  <a:pt x="65405" y="617855"/>
                </a:lnTo>
                <a:lnTo>
                  <a:pt x="60325" y="608330"/>
                </a:lnTo>
                <a:lnTo>
                  <a:pt x="55880" y="598805"/>
                </a:lnTo>
                <a:lnTo>
                  <a:pt x="50800" y="589280"/>
                </a:lnTo>
                <a:lnTo>
                  <a:pt x="47625" y="577850"/>
                </a:lnTo>
                <a:lnTo>
                  <a:pt x="43180" y="568325"/>
                </a:lnTo>
                <a:lnTo>
                  <a:pt x="38100" y="560705"/>
                </a:lnTo>
                <a:lnTo>
                  <a:pt x="34925" y="551180"/>
                </a:lnTo>
                <a:lnTo>
                  <a:pt x="31750" y="539750"/>
                </a:lnTo>
                <a:lnTo>
                  <a:pt x="27305" y="530225"/>
                </a:lnTo>
                <a:lnTo>
                  <a:pt x="25400" y="520700"/>
                </a:lnTo>
                <a:lnTo>
                  <a:pt x="20955" y="511175"/>
                </a:lnTo>
                <a:lnTo>
                  <a:pt x="19050" y="501650"/>
                </a:lnTo>
                <a:lnTo>
                  <a:pt x="15875" y="492125"/>
                </a:lnTo>
                <a:lnTo>
                  <a:pt x="14605" y="482600"/>
                </a:lnTo>
                <a:lnTo>
                  <a:pt x="11430" y="473075"/>
                </a:lnTo>
                <a:lnTo>
                  <a:pt x="9525" y="465455"/>
                </a:lnTo>
                <a:lnTo>
                  <a:pt x="6350" y="454025"/>
                </a:lnTo>
                <a:lnTo>
                  <a:pt x="6350" y="444500"/>
                </a:lnTo>
                <a:lnTo>
                  <a:pt x="5080" y="434975"/>
                </a:lnTo>
                <a:lnTo>
                  <a:pt x="3175" y="425450"/>
                </a:lnTo>
                <a:lnTo>
                  <a:pt x="3175" y="417830"/>
                </a:lnTo>
                <a:lnTo>
                  <a:pt x="1905" y="408305"/>
                </a:lnTo>
                <a:lnTo>
                  <a:pt x="1905" y="398780"/>
                </a:lnTo>
                <a:lnTo>
                  <a:pt x="1905" y="389255"/>
                </a:lnTo>
                <a:lnTo>
                  <a:pt x="0" y="379730"/>
                </a:lnTo>
                <a:lnTo>
                  <a:pt x="1905" y="371475"/>
                </a:lnTo>
                <a:lnTo>
                  <a:pt x="3175" y="361950"/>
                </a:lnTo>
                <a:lnTo>
                  <a:pt x="1905" y="352425"/>
                </a:lnTo>
                <a:lnTo>
                  <a:pt x="3175" y="342900"/>
                </a:lnTo>
                <a:lnTo>
                  <a:pt x="3175" y="335280"/>
                </a:lnTo>
                <a:lnTo>
                  <a:pt x="5080" y="325755"/>
                </a:lnTo>
                <a:lnTo>
                  <a:pt x="8255" y="317500"/>
                </a:lnTo>
                <a:lnTo>
                  <a:pt x="8255" y="309880"/>
                </a:lnTo>
                <a:lnTo>
                  <a:pt x="9525" y="300355"/>
                </a:lnTo>
                <a:lnTo>
                  <a:pt x="11430" y="290830"/>
                </a:lnTo>
                <a:lnTo>
                  <a:pt x="14605" y="284480"/>
                </a:lnTo>
                <a:lnTo>
                  <a:pt x="17780" y="274955"/>
                </a:lnTo>
                <a:lnTo>
                  <a:pt x="19050" y="266700"/>
                </a:lnTo>
                <a:lnTo>
                  <a:pt x="20955" y="259080"/>
                </a:lnTo>
                <a:lnTo>
                  <a:pt x="25400" y="250825"/>
                </a:lnTo>
                <a:lnTo>
                  <a:pt x="27305" y="243205"/>
                </a:lnTo>
                <a:lnTo>
                  <a:pt x="31750" y="233680"/>
                </a:lnTo>
                <a:lnTo>
                  <a:pt x="34925" y="227330"/>
                </a:lnTo>
                <a:lnTo>
                  <a:pt x="38100" y="219075"/>
                </a:lnTo>
                <a:lnTo>
                  <a:pt x="43180" y="212725"/>
                </a:lnTo>
                <a:lnTo>
                  <a:pt x="46355" y="205105"/>
                </a:lnTo>
                <a:lnTo>
                  <a:pt x="50800" y="196850"/>
                </a:lnTo>
                <a:lnTo>
                  <a:pt x="55880" y="190500"/>
                </a:lnTo>
                <a:lnTo>
                  <a:pt x="60325" y="182880"/>
                </a:lnTo>
                <a:lnTo>
                  <a:pt x="65405" y="176530"/>
                </a:lnTo>
                <a:lnTo>
                  <a:pt x="69850" y="170180"/>
                </a:lnTo>
                <a:lnTo>
                  <a:pt x="76200" y="161925"/>
                </a:lnTo>
                <a:lnTo>
                  <a:pt x="81280" y="155575"/>
                </a:lnTo>
                <a:lnTo>
                  <a:pt x="87630" y="147955"/>
                </a:lnTo>
                <a:lnTo>
                  <a:pt x="93980" y="141605"/>
                </a:lnTo>
                <a:lnTo>
                  <a:pt x="100330" y="136525"/>
                </a:lnTo>
                <a:lnTo>
                  <a:pt x="104775" y="130175"/>
                </a:lnTo>
                <a:lnTo>
                  <a:pt x="111125" y="122555"/>
                </a:lnTo>
                <a:lnTo>
                  <a:pt x="117475" y="117475"/>
                </a:lnTo>
                <a:lnTo>
                  <a:pt x="123825" y="111125"/>
                </a:lnTo>
                <a:lnTo>
                  <a:pt x="132080" y="106680"/>
                </a:lnTo>
                <a:lnTo>
                  <a:pt x="139700" y="100330"/>
                </a:lnTo>
                <a:lnTo>
                  <a:pt x="146050" y="93980"/>
                </a:lnTo>
                <a:lnTo>
                  <a:pt x="154305" y="88900"/>
                </a:lnTo>
                <a:lnTo>
                  <a:pt x="161925" y="84455"/>
                </a:lnTo>
                <a:lnTo>
                  <a:pt x="170180" y="79375"/>
                </a:lnTo>
                <a:lnTo>
                  <a:pt x="177800" y="74930"/>
                </a:lnTo>
                <a:lnTo>
                  <a:pt x="186055" y="69850"/>
                </a:lnTo>
                <a:lnTo>
                  <a:pt x="193675" y="65405"/>
                </a:lnTo>
                <a:lnTo>
                  <a:pt x="201930" y="60325"/>
                </a:lnTo>
                <a:lnTo>
                  <a:pt x="209550" y="55880"/>
                </a:lnTo>
                <a:lnTo>
                  <a:pt x="219075" y="50800"/>
                </a:lnTo>
                <a:lnTo>
                  <a:pt x="228600" y="49530"/>
                </a:lnTo>
                <a:lnTo>
                  <a:pt x="236855" y="44450"/>
                </a:lnTo>
                <a:lnTo>
                  <a:pt x="246380" y="40005"/>
                </a:lnTo>
                <a:lnTo>
                  <a:pt x="255905" y="38100"/>
                </a:lnTo>
                <a:lnTo>
                  <a:pt x="265430" y="33655"/>
                </a:lnTo>
                <a:lnTo>
                  <a:pt x="274955" y="31750"/>
                </a:lnTo>
                <a:lnTo>
                  <a:pt x="284480" y="27305"/>
                </a:lnTo>
                <a:lnTo>
                  <a:pt x="294005" y="25400"/>
                </a:lnTo>
                <a:lnTo>
                  <a:pt x="304800" y="22225"/>
                </a:lnTo>
                <a:lnTo>
                  <a:pt x="314325" y="19050"/>
                </a:lnTo>
                <a:lnTo>
                  <a:pt x="323850" y="17780"/>
                </a:lnTo>
                <a:lnTo>
                  <a:pt x="333375" y="15875"/>
                </a:lnTo>
                <a:lnTo>
                  <a:pt x="344805" y="11430"/>
                </a:lnTo>
                <a:lnTo>
                  <a:pt x="354330" y="9525"/>
                </a:lnTo>
                <a:lnTo>
                  <a:pt x="367030" y="8255"/>
                </a:lnTo>
                <a:lnTo>
                  <a:pt x="376555" y="6350"/>
                </a:lnTo>
                <a:lnTo>
                  <a:pt x="387350" y="6350"/>
                </a:lnTo>
                <a:lnTo>
                  <a:pt x="396875" y="5080"/>
                </a:lnTo>
                <a:lnTo>
                  <a:pt x="408305" y="3175"/>
                </a:lnTo>
                <a:lnTo>
                  <a:pt x="419100" y="1905"/>
                </a:lnTo>
                <a:lnTo>
                  <a:pt x="430530" y="1905"/>
                </a:lnTo>
                <a:lnTo>
                  <a:pt x="441325" y="0"/>
                </a:lnTo>
                <a:lnTo>
                  <a:pt x="452755" y="0"/>
                </a:lnTo>
                <a:lnTo>
                  <a:pt x="465455" y="0"/>
                </a:lnTo>
                <a:lnTo>
                  <a:pt x="474980" y="0"/>
                </a:lnTo>
                <a:lnTo>
                  <a:pt x="485775" y="0"/>
                </a:lnTo>
                <a:lnTo>
                  <a:pt x="498475" y="1905"/>
                </a:lnTo>
                <a:lnTo>
                  <a:pt x="509905" y="1905"/>
                </a:lnTo>
                <a:lnTo>
                  <a:pt x="520700" y="1905"/>
                </a:lnTo>
                <a:lnTo>
                  <a:pt x="533400" y="3175"/>
                </a:lnTo>
                <a:lnTo>
                  <a:pt x="544830" y="3175"/>
                </a:lnTo>
                <a:lnTo>
                  <a:pt x="557530" y="5080"/>
                </a:lnTo>
                <a:lnTo>
                  <a:pt x="568325" y="5080"/>
                </a:lnTo>
                <a:lnTo>
                  <a:pt x="579755" y="6350"/>
                </a:lnTo>
                <a:lnTo>
                  <a:pt x="592455" y="8255"/>
                </a:lnTo>
                <a:lnTo>
                  <a:pt x="603250" y="9525"/>
                </a:lnTo>
                <a:lnTo>
                  <a:pt x="615950" y="12700"/>
                </a:lnTo>
                <a:lnTo>
                  <a:pt x="627380" y="12700"/>
                </a:lnTo>
                <a:lnTo>
                  <a:pt x="640080" y="15875"/>
                </a:lnTo>
                <a:lnTo>
                  <a:pt x="650875" y="19050"/>
                </a:lnTo>
                <a:lnTo>
                  <a:pt x="662305" y="20955"/>
                </a:lnTo>
                <a:lnTo>
                  <a:pt x="676275" y="24130"/>
                </a:lnTo>
                <a:lnTo>
                  <a:pt x="687705" y="25400"/>
                </a:lnTo>
                <a:lnTo>
                  <a:pt x="698500" y="30480"/>
                </a:lnTo>
                <a:lnTo>
                  <a:pt x="711200" y="33655"/>
                </a:lnTo>
                <a:lnTo>
                  <a:pt x="722630" y="36830"/>
                </a:lnTo>
                <a:lnTo>
                  <a:pt x="735330" y="40005"/>
                </a:lnTo>
                <a:lnTo>
                  <a:pt x="748030" y="44450"/>
                </a:lnTo>
                <a:lnTo>
                  <a:pt x="758825" y="46355"/>
                </a:lnTo>
                <a:lnTo>
                  <a:pt x="770255" y="50800"/>
                </a:lnTo>
                <a:lnTo>
                  <a:pt x="782955" y="55880"/>
                </a:lnTo>
                <a:lnTo>
                  <a:pt x="793750" y="59055"/>
                </a:lnTo>
                <a:lnTo>
                  <a:pt x="806450" y="63500"/>
                </a:lnTo>
                <a:lnTo>
                  <a:pt x="817880" y="69850"/>
                </a:lnTo>
                <a:lnTo>
                  <a:pt x="830580" y="73025"/>
                </a:lnTo>
                <a:lnTo>
                  <a:pt x="841375" y="78105"/>
                </a:lnTo>
                <a:lnTo>
                  <a:pt x="852805" y="84455"/>
                </a:lnTo>
                <a:lnTo>
                  <a:pt x="865505" y="88900"/>
                </a:lnTo>
                <a:lnTo>
                  <a:pt x="876300" y="93980"/>
                </a:lnTo>
                <a:lnTo>
                  <a:pt x="887730" y="100330"/>
                </a:lnTo>
                <a:lnTo>
                  <a:pt x="898525" y="104775"/>
                </a:lnTo>
                <a:lnTo>
                  <a:pt x="909955" y="109855"/>
                </a:lnTo>
                <a:lnTo>
                  <a:pt x="919480" y="116205"/>
                </a:lnTo>
                <a:lnTo>
                  <a:pt x="930275" y="120650"/>
                </a:lnTo>
                <a:lnTo>
                  <a:pt x="941705" y="127000"/>
                </a:lnTo>
                <a:lnTo>
                  <a:pt x="952500" y="133350"/>
                </a:lnTo>
                <a:lnTo>
                  <a:pt x="963930" y="139700"/>
                </a:lnTo>
                <a:lnTo>
                  <a:pt x="974725" y="146050"/>
                </a:lnTo>
                <a:lnTo>
                  <a:pt x="986155" y="152400"/>
                </a:lnTo>
                <a:lnTo>
                  <a:pt x="995680" y="160655"/>
                </a:lnTo>
                <a:lnTo>
                  <a:pt x="1008380" y="167005"/>
                </a:lnTo>
                <a:lnTo>
                  <a:pt x="1017905" y="173355"/>
                </a:lnTo>
                <a:lnTo>
                  <a:pt x="1028700" y="180975"/>
                </a:lnTo>
                <a:lnTo>
                  <a:pt x="1040130" y="187325"/>
                </a:lnTo>
                <a:lnTo>
                  <a:pt x="1049655" y="195580"/>
                </a:lnTo>
                <a:lnTo>
                  <a:pt x="1059180" y="203200"/>
                </a:lnTo>
                <a:lnTo>
                  <a:pt x="1068705" y="209550"/>
                </a:lnTo>
                <a:lnTo>
                  <a:pt x="1078230" y="219075"/>
                </a:lnTo>
                <a:lnTo>
                  <a:pt x="1087755" y="225425"/>
                </a:lnTo>
                <a:lnTo>
                  <a:pt x="1097280" y="233680"/>
                </a:lnTo>
                <a:lnTo>
                  <a:pt x="1108075" y="241300"/>
                </a:lnTo>
                <a:lnTo>
                  <a:pt x="1116330" y="247650"/>
                </a:lnTo>
                <a:lnTo>
                  <a:pt x="1127125" y="257175"/>
                </a:lnTo>
                <a:lnTo>
                  <a:pt x="1135380" y="265430"/>
                </a:lnTo>
                <a:lnTo>
                  <a:pt x="1143000" y="273050"/>
                </a:lnTo>
                <a:lnTo>
                  <a:pt x="1154430" y="281305"/>
                </a:lnTo>
                <a:lnTo>
                  <a:pt x="1160780" y="290830"/>
                </a:lnTo>
                <a:lnTo>
                  <a:pt x="1170305" y="298450"/>
                </a:lnTo>
                <a:lnTo>
                  <a:pt x="1177925" y="306705"/>
                </a:lnTo>
                <a:lnTo>
                  <a:pt x="1187450" y="316230"/>
                </a:lnTo>
                <a:lnTo>
                  <a:pt x="1195705" y="323850"/>
                </a:lnTo>
                <a:lnTo>
                  <a:pt x="1202055" y="333375"/>
                </a:lnTo>
                <a:lnTo>
                  <a:pt x="1209675" y="342900"/>
                </a:lnTo>
                <a:lnTo>
                  <a:pt x="1217930" y="351155"/>
                </a:lnTo>
                <a:lnTo>
                  <a:pt x="1225550" y="360680"/>
                </a:lnTo>
                <a:lnTo>
                  <a:pt x="1233805" y="370205"/>
                </a:lnTo>
                <a:lnTo>
                  <a:pt x="1240155" y="377825"/>
                </a:lnTo>
                <a:lnTo>
                  <a:pt x="1247775" y="387350"/>
                </a:lnTo>
                <a:lnTo>
                  <a:pt x="1254125" y="396875"/>
                </a:lnTo>
                <a:lnTo>
                  <a:pt x="1260475" y="405130"/>
                </a:lnTo>
                <a:lnTo>
                  <a:pt x="1266825" y="415925"/>
                </a:lnTo>
                <a:lnTo>
                  <a:pt x="1273175" y="424180"/>
                </a:lnTo>
                <a:lnTo>
                  <a:pt x="1278255" y="434975"/>
                </a:lnTo>
                <a:lnTo>
                  <a:pt x="1284605" y="443230"/>
                </a:lnTo>
                <a:lnTo>
                  <a:pt x="1290955" y="452755"/>
                </a:lnTo>
                <a:lnTo>
                  <a:pt x="1297305" y="463550"/>
                </a:lnTo>
                <a:lnTo>
                  <a:pt x="1300480" y="471805"/>
                </a:lnTo>
                <a:lnTo>
                  <a:pt x="1306830" y="481330"/>
                </a:lnTo>
                <a:lnTo>
                  <a:pt x="1311275" y="490855"/>
                </a:lnTo>
                <a:lnTo>
                  <a:pt x="1316355" y="500380"/>
                </a:lnTo>
                <a:lnTo>
                  <a:pt x="1320800" y="509905"/>
                </a:lnTo>
                <a:lnTo>
                  <a:pt x="1323975" y="519430"/>
                </a:lnTo>
                <a:lnTo>
                  <a:pt x="1329055" y="528955"/>
                </a:lnTo>
                <a:lnTo>
                  <a:pt x="1332230" y="538480"/>
                </a:lnTo>
                <a:lnTo>
                  <a:pt x="1336675" y="548005"/>
                </a:lnTo>
                <a:lnTo>
                  <a:pt x="1339850" y="558800"/>
                </a:lnTo>
                <a:lnTo>
                  <a:pt x="1344930" y="567055"/>
                </a:lnTo>
                <a:lnTo>
                  <a:pt x="1346200" y="577850"/>
                </a:lnTo>
                <a:lnTo>
                  <a:pt x="1351280" y="587375"/>
                </a:lnTo>
                <a:lnTo>
                  <a:pt x="1352550" y="596900"/>
                </a:lnTo>
                <a:lnTo>
                  <a:pt x="1355725" y="605155"/>
                </a:lnTo>
                <a:lnTo>
                  <a:pt x="1357630" y="615950"/>
                </a:lnTo>
                <a:lnTo>
                  <a:pt x="1358900" y="625475"/>
                </a:lnTo>
                <a:lnTo>
                  <a:pt x="1362075" y="633730"/>
                </a:lnTo>
                <a:lnTo>
                  <a:pt x="1363980" y="643255"/>
                </a:lnTo>
                <a:lnTo>
                  <a:pt x="1365250" y="652780"/>
                </a:lnTo>
                <a:lnTo>
                  <a:pt x="1367155" y="663575"/>
                </a:lnTo>
                <a:lnTo>
                  <a:pt x="1368425" y="671830"/>
                </a:lnTo>
                <a:lnTo>
                  <a:pt x="1368425" y="681355"/>
                </a:lnTo>
                <a:lnTo>
                  <a:pt x="1368425" y="690880"/>
                </a:lnTo>
                <a:lnTo>
                  <a:pt x="1370330" y="700405"/>
                </a:lnTo>
                <a:lnTo>
                  <a:pt x="1370330" y="709930"/>
                </a:lnTo>
                <a:lnTo>
                  <a:pt x="1371600" y="717550"/>
                </a:lnTo>
                <a:lnTo>
                  <a:pt x="1370330" y="727075"/>
                </a:lnTo>
                <a:lnTo>
                  <a:pt x="1368425" y="736600"/>
                </a:lnTo>
                <a:lnTo>
                  <a:pt x="1370330" y="746125"/>
                </a:lnTo>
                <a:lnTo>
                  <a:pt x="1368425" y="754380"/>
                </a:lnTo>
                <a:lnTo>
                  <a:pt x="1368425" y="763905"/>
                </a:lnTo>
                <a:lnTo>
                  <a:pt x="1367155" y="773430"/>
                </a:lnTo>
                <a:lnTo>
                  <a:pt x="1363980" y="781050"/>
                </a:lnTo>
                <a:lnTo>
                  <a:pt x="1363980" y="789305"/>
                </a:lnTo>
                <a:lnTo>
                  <a:pt x="1362075" y="796925"/>
                </a:lnTo>
                <a:lnTo>
                  <a:pt x="1358900" y="806450"/>
                </a:lnTo>
                <a:lnTo>
                  <a:pt x="1357630" y="814705"/>
                </a:lnTo>
                <a:lnTo>
                  <a:pt x="1354455" y="824230"/>
                </a:lnTo>
                <a:lnTo>
                  <a:pt x="1352550" y="831850"/>
                </a:lnTo>
                <a:lnTo>
                  <a:pt x="1349375" y="840105"/>
                </a:lnTo>
                <a:lnTo>
                  <a:pt x="1346200" y="847725"/>
                </a:lnTo>
                <a:lnTo>
                  <a:pt x="1343025" y="855980"/>
                </a:lnTo>
                <a:lnTo>
                  <a:pt x="1339850" y="863600"/>
                </a:lnTo>
                <a:lnTo>
                  <a:pt x="1335405" y="871855"/>
                </a:lnTo>
                <a:lnTo>
                  <a:pt x="1333500" y="87947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84693" y="2146938"/>
            <a:ext cx="911578" cy="9453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84693" y="2146938"/>
            <a:ext cx="911578" cy="945356"/>
          </a:xfrm>
          <a:custGeom>
            <a:avLst/>
            <a:gdLst/>
            <a:ahLst/>
            <a:cxnLst/>
            <a:rect l="l" t="t" r="r" b="b"/>
            <a:pathLst>
              <a:path w="1025525" h="1260475">
                <a:moveTo>
                  <a:pt x="0" y="630237"/>
                </a:moveTo>
                <a:lnTo>
                  <a:pt x="1699" y="578548"/>
                </a:lnTo>
                <a:lnTo>
                  <a:pt x="6711" y="528010"/>
                </a:lnTo>
                <a:lnTo>
                  <a:pt x="14902" y="478784"/>
                </a:lnTo>
                <a:lnTo>
                  <a:pt x="26140" y="431034"/>
                </a:lnTo>
                <a:lnTo>
                  <a:pt x="40295" y="384921"/>
                </a:lnTo>
                <a:lnTo>
                  <a:pt x="57233" y="340607"/>
                </a:lnTo>
                <a:lnTo>
                  <a:pt x="76823" y="298256"/>
                </a:lnTo>
                <a:lnTo>
                  <a:pt x="98933" y="258028"/>
                </a:lnTo>
                <a:lnTo>
                  <a:pt x="123431" y="220086"/>
                </a:lnTo>
                <a:lnTo>
                  <a:pt x="150184" y="184592"/>
                </a:lnTo>
                <a:lnTo>
                  <a:pt x="179062" y="151709"/>
                </a:lnTo>
                <a:lnTo>
                  <a:pt x="209931" y="121599"/>
                </a:lnTo>
                <a:lnTo>
                  <a:pt x="242661" y="94424"/>
                </a:lnTo>
                <a:lnTo>
                  <a:pt x="277118" y="70346"/>
                </a:lnTo>
                <a:lnTo>
                  <a:pt x="313172" y="49527"/>
                </a:lnTo>
                <a:lnTo>
                  <a:pt x="350689" y="32130"/>
                </a:lnTo>
                <a:lnTo>
                  <a:pt x="389539" y="18316"/>
                </a:lnTo>
                <a:lnTo>
                  <a:pt x="429589" y="8248"/>
                </a:lnTo>
                <a:lnTo>
                  <a:pt x="470708" y="2089"/>
                </a:lnTo>
                <a:lnTo>
                  <a:pt x="512762" y="0"/>
                </a:lnTo>
                <a:lnTo>
                  <a:pt x="554817" y="2089"/>
                </a:lnTo>
                <a:lnTo>
                  <a:pt x="595935" y="8248"/>
                </a:lnTo>
                <a:lnTo>
                  <a:pt x="635985" y="18316"/>
                </a:lnTo>
                <a:lnTo>
                  <a:pt x="674835" y="32130"/>
                </a:lnTo>
                <a:lnTo>
                  <a:pt x="712352" y="49527"/>
                </a:lnTo>
                <a:lnTo>
                  <a:pt x="748406" y="70346"/>
                </a:lnTo>
                <a:lnTo>
                  <a:pt x="782863" y="94424"/>
                </a:lnTo>
                <a:lnTo>
                  <a:pt x="815593" y="121599"/>
                </a:lnTo>
                <a:lnTo>
                  <a:pt x="846462" y="151709"/>
                </a:lnTo>
                <a:lnTo>
                  <a:pt x="875340" y="184592"/>
                </a:lnTo>
                <a:lnTo>
                  <a:pt x="902093" y="220086"/>
                </a:lnTo>
                <a:lnTo>
                  <a:pt x="926591" y="258028"/>
                </a:lnTo>
                <a:lnTo>
                  <a:pt x="948701" y="298256"/>
                </a:lnTo>
                <a:lnTo>
                  <a:pt x="968291" y="340607"/>
                </a:lnTo>
                <a:lnTo>
                  <a:pt x="985229" y="384921"/>
                </a:lnTo>
                <a:lnTo>
                  <a:pt x="999384" y="431034"/>
                </a:lnTo>
                <a:lnTo>
                  <a:pt x="1010622" y="478784"/>
                </a:lnTo>
                <a:lnTo>
                  <a:pt x="1018813" y="528010"/>
                </a:lnTo>
                <a:lnTo>
                  <a:pt x="1023825" y="578548"/>
                </a:lnTo>
                <a:lnTo>
                  <a:pt x="1025525" y="630237"/>
                </a:lnTo>
                <a:lnTo>
                  <a:pt x="1023825" y="681926"/>
                </a:lnTo>
                <a:lnTo>
                  <a:pt x="1018813" y="732464"/>
                </a:lnTo>
                <a:lnTo>
                  <a:pt x="1010622" y="781690"/>
                </a:lnTo>
                <a:lnTo>
                  <a:pt x="999384" y="829440"/>
                </a:lnTo>
                <a:lnTo>
                  <a:pt x="985229" y="875553"/>
                </a:lnTo>
                <a:lnTo>
                  <a:pt x="968291" y="919867"/>
                </a:lnTo>
                <a:lnTo>
                  <a:pt x="948701" y="962218"/>
                </a:lnTo>
                <a:lnTo>
                  <a:pt x="926591" y="1002446"/>
                </a:lnTo>
                <a:lnTo>
                  <a:pt x="902093" y="1040388"/>
                </a:lnTo>
                <a:lnTo>
                  <a:pt x="875340" y="1075882"/>
                </a:lnTo>
                <a:lnTo>
                  <a:pt x="846462" y="1108765"/>
                </a:lnTo>
                <a:lnTo>
                  <a:pt x="815593" y="1138875"/>
                </a:lnTo>
                <a:lnTo>
                  <a:pt x="782863" y="1166050"/>
                </a:lnTo>
                <a:lnTo>
                  <a:pt x="748406" y="1190128"/>
                </a:lnTo>
                <a:lnTo>
                  <a:pt x="712352" y="1210947"/>
                </a:lnTo>
                <a:lnTo>
                  <a:pt x="674835" y="1228344"/>
                </a:lnTo>
                <a:lnTo>
                  <a:pt x="635985" y="1242158"/>
                </a:lnTo>
                <a:lnTo>
                  <a:pt x="595935" y="1252226"/>
                </a:lnTo>
                <a:lnTo>
                  <a:pt x="554817" y="1258385"/>
                </a:lnTo>
                <a:lnTo>
                  <a:pt x="512762" y="1260475"/>
                </a:lnTo>
                <a:lnTo>
                  <a:pt x="470708" y="1258385"/>
                </a:lnTo>
                <a:lnTo>
                  <a:pt x="429589" y="1252226"/>
                </a:lnTo>
                <a:lnTo>
                  <a:pt x="389539" y="1242158"/>
                </a:lnTo>
                <a:lnTo>
                  <a:pt x="350689" y="1228344"/>
                </a:lnTo>
                <a:lnTo>
                  <a:pt x="313172" y="1210947"/>
                </a:lnTo>
                <a:lnTo>
                  <a:pt x="277118" y="1190128"/>
                </a:lnTo>
                <a:lnTo>
                  <a:pt x="242661" y="1166050"/>
                </a:lnTo>
                <a:lnTo>
                  <a:pt x="209931" y="1138875"/>
                </a:lnTo>
                <a:lnTo>
                  <a:pt x="179062" y="1108765"/>
                </a:lnTo>
                <a:lnTo>
                  <a:pt x="150184" y="1075882"/>
                </a:lnTo>
                <a:lnTo>
                  <a:pt x="123431" y="1040388"/>
                </a:lnTo>
                <a:lnTo>
                  <a:pt x="98933" y="1002446"/>
                </a:lnTo>
                <a:lnTo>
                  <a:pt x="76823" y="962218"/>
                </a:lnTo>
                <a:lnTo>
                  <a:pt x="57233" y="919867"/>
                </a:lnTo>
                <a:lnTo>
                  <a:pt x="40295" y="875553"/>
                </a:lnTo>
                <a:lnTo>
                  <a:pt x="26140" y="829440"/>
                </a:lnTo>
                <a:lnTo>
                  <a:pt x="14902" y="781690"/>
                </a:lnTo>
                <a:lnTo>
                  <a:pt x="6711" y="732464"/>
                </a:lnTo>
                <a:lnTo>
                  <a:pt x="1699" y="681926"/>
                </a:lnTo>
                <a:lnTo>
                  <a:pt x="0" y="630237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86200" y="2427923"/>
            <a:ext cx="637822" cy="538163"/>
          </a:xfrm>
          <a:custGeom>
            <a:avLst/>
            <a:gdLst/>
            <a:ahLst/>
            <a:cxnLst/>
            <a:rect l="l" t="t" r="r" b="b"/>
            <a:pathLst>
              <a:path w="717550" h="717550">
                <a:moveTo>
                  <a:pt x="0" y="358775"/>
                </a:moveTo>
                <a:lnTo>
                  <a:pt x="3275" y="310091"/>
                </a:lnTo>
                <a:lnTo>
                  <a:pt x="12815" y="263398"/>
                </a:lnTo>
                <a:lnTo>
                  <a:pt x="28194" y="219123"/>
                </a:lnTo>
                <a:lnTo>
                  <a:pt x="48983" y="177694"/>
                </a:lnTo>
                <a:lnTo>
                  <a:pt x="74755" y="139538"/>
                </a:lnTo>
                <a:lnTo>
                  <a:pt x="105082" y="105082"/>
                </a:lnTo>
                <a:lnTo>
                  <a:pt x="139538" y="74755"/>
                </a:lnTo>
                <a:lnTo>
                  <a:pt x="177694" y="48983"/>
                </a:lnTo>
                <a:lnTo>
                  <a:pt x="219123" y="28194"/>
                </a:lnTo>
                <a:lnTo>
                  <a:pt x="263398" y="12815"/>
                </a:lnTo>
                <a:lnTo>
                  <a:pt x="310091" y="3275"/>
                </a:lnTo>
                <a:lnTo>
                  <a:pt x="358775" y="0"/>
                </a:lnTo>
                <a:lnTo>
                  <a:pt x="407458" y="3275"/>
                </a:lnTo>
                <a:lnTo>
                  <a:pt x="454151" y="12815"/>
                </a:lnTo>
                <a:lnTo>
                  <a:pt x="498426" y="28194"/>
                </a:lnTo>
                <a:lnTo>
                  <a:pt x="539855" y="48983"/>
                </a:lnTo>
                <a:lnTo>
                  <a:pt x="578011" y="74755"/>
                </a:lnTo>
                <a:lnTo>
                  <a:pt x="612467" y="105082"/>
                </a:lnTo>
                <a:lnTo>
                  <a:pt x="642794" y="139538"/>
                </a:lnTo>
                <a:lnTo>
                  <a:pt x="668566" y="177694"/>
                </a:lnTo>
                <a:lnTo>
                  <a:pt x="689355" y="219123"/>
                </a:lnTo>
                <a:lnTo>
                  <a:pt x="704734" y="263398"/>
                </a:lnTo>
                <a:lnTo>
                  <a:pt x="714274" y="310091"/>
                </a:lnTo>
                <a:lnTo>
                  <a:pt x="717550" y="358775"/>
                </a:lnTo>
                <a:lnTo>
                  <a:pt x="714274" y="407458"/>
                </a:lnTo>
                <a:lnTo>
                  <a:pt x="704734" y="454151"/>
                </a:lnTo>
                <a:lnTo>
                  <a:pt x="689355" y="498426"/>
                </a:lnTo>
                <a:lnTo>
                  <a:pt x="668566" y="539855"/>
                </a:lnTo>
                <a:lnTo>
                  <a:pt x="642794" y="578011"/>
                </a:lnTo>
                <a:lnTo>
                  <a:pt x="612467" y="612467"/>
                </a:lnTo>
                <a:lnTo>
                  <a:pt x="578011" y="642794"/>
                </a:lnTo>
                <a:lnTo>
                  <a:pt x="539855" y="668566"/>
                </a:lnTo>
                <a:lnTo>
                  <a:pt x="498426" y="689355"/>
                </a:lnTo>
                <a:lnTo>
                  <a:pt x="454151" y="704734"/>
                </a:lnTo>
                <a:lnTo>
                  <a:pt x="407458" y="714274"/>
                </a:lnTo>
                <a:lnTo>
                  <a:pt x="358775" y="717550"/>
                </a:lnTo>
                <a:lnTo>
                  <a:pt x="310091" y="714274"/>
                </a:lnTo>
                <a:lnTo>
                  <a:pt x="263398" y="704734"/>
                </a:lnTo>
                <a:lnTo>
                  <a:pt x="219123" y="689355"/>
                </a:lnTo>
                <a:lnTo>
                  <a:pt x="177694" y="668566"/>
                </a:lnTo>
                <a:lnTo>
                  <a:pt x="139538" y="642794"/>
                </a:lnTo>
                <a:lnTo>
                  <a:pt x="105082" y="612467"/>
                </a:lnTo>
                <a:lnTo>
                  <a:pt x="74755" y="578011"/>
                </a:lnTo>
                <a:lnTo>
                  <a:pt x="48983" y="539855"/>
                </a:lnTo>
                <a:lnTo>
                  <a:pt x="28194" y="498426"/>
                </a:lnTo>
                <a:lnTo>
                  <a:pt x="12815" y="454151"/>
                </a:lnTo>
                <a:lnTo>
                  <a:pt x="3275" y="407458"/>
                </a:lnTo>
                <a:lnTo>
                  <a:pt x="0" y="35877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37563" y="1156336"/>
            <a:ext cx="290689" cy="257175"/>
          </a:xfrm>
          <a:custGeom>
            <a:avLst/>
            <a:gdLst/>
            <a:ahLst/>
            <a:cxnLst/>
            <a:rect l="l" t="t" r="r" b="b"/>
            <a:pathLst>
              <a:path w="327025" h="342900">
                <a:moveTo>
                  <a:pt x="163512" y="342900"/>
                </a:moveTo>
                <a:lnTo>
                  <a:pt x="120045" y="336775"/>
                </a:lnTo>
                <a:lnTo>
                  <a:pt x="80985" y="319492"/>
                </a:lnTo>
                <a:lnTo>
                  <a:pt x="47892" y="292684"/>
                </a:lnTo>
                <a:lnTo>
                  <a:pt x="22324" y="257984"/>
                </a:lnTo>
                <a:lnTo>
                  <a:pt x="5840" y="217028"/>
                </a:lnTo>
                <a:lnTo>
                  <a:pt x="0" y="171450"/>
                </a:lnTo>
                <a:lnTo>
                  <a:pt x="5840" y="125871"/>
                </a:lnTo>
                <a:lnTo>
                  <a:pt x="22324" y="84915"/>
                </a:lnTo>
                <a:lnTo>
                  <a:pt x="47892" y="50215"/>
                </a:lnTo>
                <a:lnTo>
                  <a:pt x="80985" y="23407"/>
                </a:lnTo>
                <a:lnTo>
                  <a:pt x="120045" y="6124"/>
                </a:lnTo>
                <a:lnTo>
                  <a:pt x="163512" y="0"/>
                </a:lnTo>
                <a:lnTo>
                  <a:pt x="206979" y="6124"/>
                </a:lnTo>
                <a:lnTo>
                  <a:pt x="246039" y="23407"/>
                </a:lnTo>
                <a:lnTo>
                  <a:pt x="279132" y="50215"/>
                </a:lnTo>
                <a:lnTo>
                  <a:pt x="304700" y="84915"/>
                </a:lnTo>
                <a:lnTo>
                  <a:pt x="321184" y="125871"/>
                </a:lnTo>
                <a:lnTo>
                  <a:pt x="327025" y="171450"/>
                </a:lnTo>
                <a:lnTo>
                  <a:pt x="321184" y="217028"/>
                </a:lnTo>
                <a:lnTo>
                  <a:pt x="304700" y="257984"/>
                </a:lnTo>
                <a:lnTo>
                  <a:pt x="279132" y="292684"/>
                </a:lnTo>
                <a:lnTo>
                  <a:pt x="246039" y="319492"/>
                </a:lnTo>
                <a:lnTo>
                  <a:pt x="206979" y="336775"/>
                </a:lnTo>
                <a:lnTo>
                  <a:pt x="163512" y="34290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37563" y="1156336"/>
            <a:ext cx="290689" cy="257175"/>
          </a:xfrm>
          <a:custGeom>
            <a:avLst/>
            <a:gdLst/>
            <a:ahLst/>
            <a:cxnLst/>
            <a:rect l="l" t="t" r="r" b="b"/>
            <a:pathLst>
              <a:path w="327025" h="342900">
                <a:moveTo>
                  <a:pt x="0" y="171450"/>
                </a:moveTo>
                <a:lnTo>
                  <a:pt x="5840" y="125871"/>
                </a:lnTo>
                <a:lnTo>
                  <a:pt x="22324" y="84915"/>
                </a:lnTo>
                <a:lnTo>
                  <a:pt x="47892" y="50215"/>
                </a:lnTo>
                <a:lnTo>
                  <a:pt x="80985" y="23407"/>
                </a:lnTo>
                <a:lnTo>
                  <a:pt x="120045" y="6124"/>
                </a:lnTo>
                <a:lnTo>
                  <a:pt x="163512" y="0"/>
                </a:lnTo>
                <a:lnTo>
                  <a:pt x="206979" y="6124"/>
                </a:lnTo>
                <a:lnTo>
                  <a:pt x="246039" y="23407"/>
                </a:lnTo>
                <a:lnTo>
                  <a:pt x="279132" y="50215"/>
                </a:lnTo>
                <a:lnTo>
                  <a:pt x="304700" y="84915"/>
                </a:lnTo>
                <a:lnTo>
                  <a:pt x="321184" y="125871"/>
                </a:lnTo>
                <a:lnTo>
                  <a:pt x="327025" y="171450"/>
                </a:lnTo>
                <a:lnTo>
                  <a:pt x="321184" y="217028"/>
                </a:lnTo>
                <a:lnTo>
                  <a:pt x="304700" y="257984"/>
                </a:lnTo>
                <a:lnTo>
                  <a:pt x="279132" y="292684"/>
                </a:lnTo>
                <a:lnTo>
                  <a:pt x="246039" y="319492"/>
                </a:lnTo>
                <a:lnTo>
                  <a:pt x="206979" y="336775"/>
                </a:lnTo>
                <a:lnTo>
                  <a:pt x="163512" y="342900"/>
                </a:lnTo>
                <a:lnTo>
                  <a:pt x="120045" y="336775"/>
                </a:lnTo>
                <a:lnTo>
                  <a:pt x="80985" y="319492"/>
                </a:lnTo>
                <a:lnTo>
                  <a:pt x="47892" y="292684"/>
                </a:lnTo>
                <a:lnTo>
                  <a:pt x="22324" y="257984"/>
                </a:lnTo>
                <a:lnTo>
                  <a:pt x="5840" y="217028"/>
                </a:lnTo>
                <a:lnTo>
                  <a:pt x="0" y="17145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47249" y="2602706"/>
            <a:ext cx="290689" cy="257175"/>
          </a:xfrm>
          <a:custGeom>
            <a:avLst/>
            <a:gdLst/>
            <a:ahLst/>
            <a:cxnLst/>
            <a:rect l="l" t="t" r="r" b="b"/>
            <a:pathLst>
              <a:path w="327025" h="342900">
                <a:moveTo>
                  <a:pt x="163512" y="342900"/>
                </a:moveTo>
                <a:lnTo>
                  <a:pt x="120045" y="336775"/>
                </a:lnTo>
                <a:lnTo>
                  <a:pt x="80985" y="319492"/>
                </a:lnTo>
                <a:lnTo>
                  <a:pt x="47892" y="292684"/>
                </a:lnTo>
                <a:lnTo>
                  <a:pt x="22324" y="257984"/>
                </a:lnTo>
                <a:lnTo>
                  <a:pt x="5840" y="217028"/>
                </a:lnTo>
                <a:lnTo>
                  <a:pt x="0" y="171450"/>
                </a:lnTo>
                <a:lnTo>
                  <a:pt x="5840" y="125871"/>
                </a:lnTo>
                <a:lnTo>
                  <a:pt x="22324" y="84915"/>
                </a:lnTo>
                <a:lnTo>
                  <a:pt x="47892" y="50215"/>
                </a:lnTo>
                <a:lnTo>
                  <a:pt x="80985" y="23407"/>
                </a:lnTo>
                <a:lnTo>
                  <a:pt x="120045" y="6124"/>
                </a:lnTo>
                <a:lnTo>
                  <a:pt x="163512" y="0"/>
                </a:lnTo>
                <a:lnTo>
                  <a:pt x="206979" y="6124"/>
                </a:lnTo>
                <a:lnTo>
                  <a:pt x="246039" y="23407"/>
                </a:lnTo>
                <a:lnTo>
                  <a:pt x="279132" y="50215"/>
                </a:lnTo>
                <a:lnTo>
                  <a:pt x="304700" y="84915"/>
                </a:lnTo>
                <a:lnTo>
                  <a:pt x="321184" y="125871"/>
                </a:lnTo>
                <a:lnTo>
                  <a:pt x="327025" y="171450"/>
                </a:lnTo>
                <a:lnTo>
                  <a:pt x="321184" y="217028"/>
                </a:lnTo>
                <a:lnTo>
                  <a:pt x="304700" y="257984"/>
                </a:lnTo>
                <a:lnTo>
                  <a:pt x="279132" y="292684"/>
                </a:lnTo>
                <a:lnTo>
                  <a:pt x="246039" y="319492"/>
                </a:lnTo>
                <a:lnTo>
                  <a:pt x="206979" y="336775"/>
                </a:lnTo>
                <a:lnTo>
                  <a:pt x="163512" y="34290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47249" y="2602706"/>
            <a:ext cx="290689" cy="257175"/>
          </a:xfrm>
          <a:custGeom>
            <a:avLst/>
            <a:gdLst/>
            <a:ahLst/>
            <a:cxnLst/>
            <a:rect l="l" t="t" r="r" b="b"/>
            <a:pathLst>
              <a:path w="327025" h="342900">
                <a:moveTo>
                  <a:pt x="0" y="171450"/>
                </a:moveTo>
                <a:lnTo>
                  <a:pt x="5840" y="125871"/>
                </a:lnTo>
                <a:lnTo>
                  <a:pt x="22324" y="84915"/>
                </a:lnTo>
                <a:lnTo>
                  <a:pt x="47892" y="50215"/>
                </a:lnTo>
                <a:lnTo>
                  <a:pt x="80985" y="23407"/>
                </a:lnTo>
                <a:lnTo>
                  <a:pt x="120045" y="6124"/>
                </a:lnTo>
                <a:lnTo>
                  <a:pt x="163512" y="0"/>
                </a:lnTo>
                <a:lnTo>
                  <a:pt x="206979" y="6124"/>
                </a:lnTo>
                <a:lnTo>
                  <a:pt x="246039" y="23407"/>
                </a:lnTo>
                <a:lnTo>
                  <a:pt x="279132" y="50215"/>
                </a:lnTo>
                <a:lnTo>
                  <a:pt x="304700" y="84915"/>
                </a:lnTo>
                <a:lnTo>
                  <a:pt x="321184" y="125871"/>
                </a:lnTo>
                <a:lnTo>
                  <a:pt x="327025" y="171450"/>
                </a:lnTo>
                <a:lnTo>
                  <a:pt x="321184" y="217028"/>
                </a:lnTo>
                <a:lnTo>
                  <a:pt x="304700" y="257984"/>
                </a:lnTo>
                <a:lnTo>
                  <a:pt x="279132" y="292684"/>
                </a:lnTo>
                <a:lnTo>
                  <a:pt x="246039" y="319492"/>
                </a:lnTo>
                <a:lnTo>
                  <a:pt x="206979" y="336775"/>
                </a:lnTo>
                <a:lnTo>
                  <a:pt x="163512" y="342900"/>
                </a:lnTo>
                <a:lnTo>
                  <a:pt x="120045" y="336775"/>
                </a:lnTo>
                <a:lnTo>
                  <a:pt x="80985" y="319492"/>
                </a:lnTo>
                <a:lnTo>
                  <a:pt x="47892" y="292684"/>
                </a:lnTo>
                <a:lnTo>
                  <a:pt x="22324" y="257984"/>
                </a:lnTo>
                <a:lnTo>
                  <a:pt x="5840" y="217028"/>
                </a:lnTo>
                <a:lnTo>
                  <a:pt x="0" y="17145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69649" y="2581278"/>
            <a:ext cx="290689" cy="254794"/>
          </a:xfrm>
          <a:custGeom>
            <a:avLst/>
            <a:gdLst/>
            <a:ahLst/>
            <a:cxnLst/>
            <a:rect l="l" t="t" r="r" b="b"/>
            <a:pathLst>
              <a:path w="327025" h="339725">
                <a:moveTo>
                  <a:pt x="163512" y="339725"/>
                </a:moveTo>
                <a:lnTo>
                  <a:pt x="120045" y="333657"/>
                </a:lnTo>
                <a:lnTo>
                  <a:pt x="80985" y="316534"/>
                </a:lnTo>
                <a:lnTo>
                  <a:pt x="47892" y="289974"/>
                </a:lnTo>
                <a:lnTo>
                  <a:pt x="22324" y="255596"/>
                </a:lnTo>
                <a:lnTo>
                  <a:pt x="5840" y="215019"/>
                </a:lnTo>
                <a:lnTo>
                  <a:pt x="0" y="169862"/>
                </a:lnTo>
                <a:lnTo>
                  <a:pt x="5840" y="124705"/>
                </a:lnTo>
                <a:lnTo>
                  <a:pt x="22324" y="84128"/>
                </a:lnTo>
                <a:lnTo>
                  <a:pt x="47892" y="49750"/>
                </a:lnTo>
                <a:lnTo>
                  <a:pt x="80985" y="23190"/>
                </a:lnTo>
                <a:lnTo>
                  <a:pt x="120045" y="6067"/>
                </a:lnTo>
                <a:lnTo>
                  <a:pt x="163512" y="0"/>
                </a:lnTo>
                <a:lnTo>
                  <a:pt x="206979" y="6067"/>
                </a:lnTo>
                <a:lnTo>
                  <a:pt x="246039" y="23190"/>
                </a:lnTo>
                <a:lnTo>
                  <a:pt x="279132" y="49750"/>
                </a:lnTo>
                <a:lnTo>
                  <a:pt x="304700" y="84128"/>
                </a:lnTo>
                <a:lnTo>
                  <a:pt x="321184" y="124705"/>
                </a:lnTo>
                <a:lnTo>
                  <a:pt x="327025" y="169862"/>
                </a:lnTo>
                <a:lnTo>
                  <a:pt x="321184" y="215019"/>
                </a:lnTo>
                <a:lnTo>
                  <a:pt x="304700" y="255596"/>
                </a:lnTo>
                <a:lnTo>
                  <a:pt x="279132" y="289974"/>
                </a:lnTo>
                <a:lnTo>
                  <a:pt x="246039" y="316534"/>
                </a:lnTo>
                <a:lnTo>
                  <a:pt x="206979" y="333657"/>
                </a:lnTo>
                <a:lnTo>
                  <a:pt x="163512" y="33972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9649" y="2581278"/>
            <a:ext cx="290689" cy="254794"/>
          </a:xfrm>
          <a:custGeom>
            <a:avLst/>
            <a:gdLst/>
            <a:ahLst/>
            <a:cxnLst/>
            <a:rect l="l" t="t" r="r" b="b"/>
            <a:pathLst>
              <a:path w="327025" h="339725">
                <a:moveTo>
                  <a:pt x="0" y="169862"/>
                </a:moveTo>
                <a:lnTo>
                  <a:pt x="5840" y="124705"/>
                </a:lnTo>
                <a:lnTo>
                  <a:pt x="22324" y="84128"/>
                </a:lnTo>
                <a:lnTo>
                  <a:pt x="47892" y="49750"/>
                </a:lnTo>
                <a:lnTo>
                  <a:pt x="80985" y="23190"/>
                </a:lnTo>
                <a:lnTo>
                  <a:pt x="120045" y="6067"/>
                </a:lnTo>
                <a:lnTo>
                  <a:pt x="163512" y="0"/>
                </a:lnTo>
                <a:lnTo>
                  <a:pt x="206979" y="6067"/>
                </a:lnTo>
                <a:lnTo>
                  <a:pt x="246039" y="23190"/>
                </a:lnTo>
                <a:lnTo>
                  <a:pt x="279132" y="49750"/>
                </a:lnTo>
                <a:lnTo>
                  <a:pt x="304700" y="84128"/>
                </a:lnTo>
                <a:lnTo>
                  <a:pt x="321184" y="124705"/>
                </a:lnTo>
                <a:lnTo>
                  <a:pt x="327025" y="169862"/>
                </a:lnTo>
                <a:lnTo>
                  <a:pt x="321184" y="215019"/>
                </a:lnTo>
                <a:lnTo>
                  <a:pt x="304700" y="255596"/>
                </a:lnTo>
                <a:lnTo>
                  <a:pt x="279132" y="289974"/>
                </a:lnTo>
                <a:lnTo>
                  <a:pt x="246039" y="316534"/>
                </a:lnTo>
                <a:lnTo>
                  <a:pt x="206979" y="333657"/>
                </a:lnTo>
                <a:lnTo>
                  <a:pt x="163512" y="339725"/>
                </a:lnTo>
                <a:lnTo>
                  <a:pt x="120045" y="333657"/>
                </a:lnTo>
                <a:lnTo>
                  <a:pt x="80985" y="316534"/>
                </a:lnTo>
                <a:lnTo>
                  <a:pt x="47892" y="289974"/>
                </a:lnTo>
                <a:lnTo>
                  <a:pt x="22324" y="255596"/>
                </a:lnTo>
                <a:lnTo>
                  <a:pt x="5840" y="215019"/>
                </a:lnTo>
                <a:lnTo>
                  <a:pt x="0" y="16986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23734" y="1335881"/>
            <a:ext cx="1257582" cy="480060"/>
          </a:xfrm>
          <a:custGeom>
            <a:avLst/>
            <a:gdLst/>
            <a:ahLst/>
            <a:cxnLst/>
            <a:rect l="l" t="t" r="r" b="b"/>
            <a:pathLst>
              <a:path w="1414779" h="640080">
                <a:moveTo>
                  <a:pt x="0" y="0"/>
                </a:moveTo>
                <a:lnTo>
                  <a:pt x="1414780" y="64008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50271" y="2837500"/>
            <a:ext cx="859649" cy="1217771"/>
          </a:xfrm>
          <a:custGeom>
            <a:avLst/>
            <a:gdLst/>
            <a:ahLst/>
            <a:cxnLst/>
            <a:rect l="l" t="t" r="r" b="b"/>
            <a:pathLst>
              <a:path w="967104" h="1623695">
                <a:moveTo>
                  <a:pt x="0" y="0"/>
                </a:moveTo>
                <a:lnTo>
                  <a:pt x="967105" y="162369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2494" y="2778921"/>
            <a:ext cx="1386840" cy="1335881"/>
          </a:xfrm>
          <a:custGeom>
            <a:avLst/>
            <a:gdLst/>
            <a:ahLst/>
            <a:cxnLst/>
            <a:rect l="l" t="t" r="r" b="b"/>
            <a:pathLst>
              <a:path w="1560195" h="1781175">
                <a:moveTo>
                  <a:pt x="1560195" y="0"/>
                </a:moveTo>
                <a:lnTo>
                  <a:pt x="0" y="178117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"/>
          <p:cNvSpPr txBox="1">
            <a:spLocks noGrp="1"/>
          </p:cNvSpPr>
          <p:nvPr>
            <p:ph type="title"/>
          </p:nvPr>
        </p:nvSpPr>
        <p:spPr>
          <a:xfrm>
            <a:off x="1017295" y="50018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nl-BE" sz="2000" dirty="0" smtClean="0"/>
              <a:t>Median Nerve SSEPs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56630256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532"/>
            <a:ext cx="9144000" cy="3955118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H="1">
            <a:off x="5757333" y="895350"/>
            <a:ext cx="1117600" cy="869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bject 4"/>
          <p:cNvSpPr txBox="1">
            <a:spLocks/>
          </p:cNvSpPr>
          <p:nvPr/>
        </p:nvSpPr>
        <p:spPr>
          <a:xfrm>
            <a:off x="1017295" y="51820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fr-FR" sz="2000" dirty="0" smtClean="0"/>
              <a:t>Post TN </a:t>
            </a:r>
            <a:r>
              <a:rPr lang="fr-FR" sz="2000" dirty="0" err="1" smtClean="0"/>
              <a:t>SSEPs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1410005" y="4265384"/>
            <a:ext cx="2044969" cy="1330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34851" y="3656045"/>
            <a:ext cx="1101251" cy="1961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734851" y="3242814"/>
            <a:ext cx="1101251" cy="1961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656085" y="2493395"/>
            <a:ext cx="1101251" cy="1961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2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5"/>
            <a:ext cx="9144000" cy="4087612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1017295" y="98001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fr-FR" sz="2000" dirty="0" smtClean="0"/>
              <a:t>Post TN </a:t>
            </a:r>
            <a:r>
              <a:rPr lang="fr-FR" sz="2000" dirty="0" err="1" smtClean="0"/>
              <a:t>SSEPs</a:t>
            </a:r>
            <a:r>
              <a:rPr lang="fr-FR" sz="2000" dirty="0" smtClean="0"/>
              <a:t>: MS relapse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7264776" y="1835027"/>
            <a:ext cx="1690134" cy="2451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49678" y="3642035"/>
            <a:ext cx="2717287" cy="88540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241924" y="4048264"/>
            <a:ext cx="849737" cy="1821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307287" y="3642037"/>
            <a:ext cx="784372" cy="1821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53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84" y="862093"/>
            <a:ext cx="2618478" cy="1607963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220"/>
          <a:stretch/>
        </p:blipFill>
        <p:spPr>
          <a:xfrm>
            <a:off x="336260" y="3060097"/>
            <a:ext cx="2560340" cy="1607964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470"/>
          <a:stretch/>
        </p:blipFill>
        <p:spPr>
          <a:xfrm>
            <a:off x="3376384" y="3060097"/>
            <a:ext cx="2618478" cy="1584320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60" y="862093"/>
            <a:ext cx="2551116" cy="1556684"/>
          </a:xfrm>
          <a:prstGeom prst="rect">
            <a:avLst/>
          </a:prstGeom>
          <a:ln w="28575" cmpd="sng"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8" name="object 4"/>
          <p:cNvSpPr txBox="1">
            <a:spLocks/>
          </p:cNvSpPr>
          <p:nvPr/>
        </p:nvSpPr>
        <p:spPr>
          <a:xfrm>
            <a:off x="1017295" y="2730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 smtClean="0"/>
              <a:t>SSEPs: abnormalities</a:t>
            </a:r>
            <a:endParaRPr lang="en-GB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017298" y="583576"/>
            <a:ext cx="8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66CCFF"/>
                </a:solidFill>
              </a:rPr>
              <a:t>Normal</a:t>
            </a:r>
            <a:endParaRPr lang="en-GB" dirty="0">
              <a:solidFill>
                <a:srgbClr val="66CC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10215" y="58509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&gt;N20 latency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6263" y="2781032"/>
            <a:ext cx="2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N13 absent, N20 delayed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33152" y="278453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N13 absent, N20 absent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20927" y="862093"/>
            <a:ext cx="2846953" cy="39703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Take home message</a:t>
            </a:r>
            <a:r>
              <a:rPr lang="en-GB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When responses are absent, ceiling effect reached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GB" dirty="0" smtClean="0">
                <a:solidFill>
                  <a:schemeClr val="bg1"/>
                </a:solidFill>
              </a:rPr>
              <a:t> useless for drugs halting/slowing disease progression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Still feasible for restoration/repair (cell therapies, remyelinating therapies)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Using absent EPs needs the hypothesis that they may reappear after treatment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2812" y="4981920"/>
            <a:ext cx="2173684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, ECF, 2016 </a:t>
            </a:r>
            <a:r>
              <a:rPr lang="mr-IN" sz="800" dirty="0" smtClean="0"/>
              <a:t>–</a:t>
            </a:r>
            <a:r>
              <a:rPr lang="en-GB" sz="800" dirty="0" smtClean="0"/>
              <a:t> from Anderson et al., 1987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0235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2315688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1017295" y="0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/>
              <a:t>Motor Evoked Potentials – Magnetic Coils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4066" y="4279903"/>
            <a:ext cx="8602133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mtClean="0"/>
              <a:t>The strength of the electric field induced below a circular (left) and an 8-shaped coil (right)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7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7" y="1341294"/>
            <a:ext cx="7775864" cy="2871576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1017295" y="98001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/>
              <a:t>Motor Evoked Potentials</a:t>
            </a:r>
          </a:p>
        </p:txBody>
      </p:sp>
    </p:spTree>
    <p:extLst>
      <p:ext uri="{BB962C8B-B14F-4D97-AF65-F5344CB8AC3E}">
        <p14:creationId xmlns:p14="http://schemas.microsoft.com/office/powerpoint/2010/main" val="1749570899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94" y="573299"/>
            <a:ext cx="5039862" cy="4493358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1017295" y="32452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/>
              <a:t>Motor Evoked Potentials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2341" y="796636"/>
            <a:ext cx="3024890" cy="1941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90221" y="1053058"/>
            <a:ext cx="802409" cy="10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6400092" y="914558"/>
            <a:ext cx="97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Silent Period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3844225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Evoked Potentials in 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smtClean="0"/>
              <a:t>Expanded Neurological Examination</a:t>
            </a:r>
          </a:p>
          <a:p>
            <a:r>
              <a:rPr lang="nl-BE" dirty="0" smtClean="0"/>
              <a:t>Expanded </a:t>
            </a:r>
            <a:r>
              <a:rPr lang="nl-BE" dirty="0" smtClean="0">
                <a:solidFill>
                  <a:srgbClr val="FF6600"/>
                </a:solidFill>
              </a:rPr>
              <a:t>Neurophysiological</a:t>
            </a:r>
            <a:r>
              <a:rPr lang="nl-BE" dirty="0" smtClean="0"/>
              <a:t> Examination</a:t>
            </a:r>
          </a:p>
          <a:p>
            <a:endParaRPr lang="nl-BE" dirty="0"/>
          </a:p>
          <a:p>
            <a:r>
              <a:rPr lang="nl-BE" dirty="0" smtClean="0"/>
              <a:t>Somatosensory (SEP) and Motor (MEP)</a:t>
            </a:r>
          </a:p>
          <a:p>
            <a:pPr lvl="1"/>
            <a:r>
              <a:rPr lang="nl-BE" dirty="0" smtClean="0"/>
              <a:t>Brain </a:t>
            </a:r>
            <a:r>
              <a:rPr lang="nl-BE" dirty="0" smtClean="0">
                <a:solidFill>
                  <a:srgbClr val="FF6600"/>
                </a:solidFill>
              </a:rPr>
              <a:t>and</a:t>
            </a:r>
            <a:r>
              <a:rPr lang="nl-BE" dirty="0" smtClean="0"/>
              <a:t> spinal cord</a:t>
            </a:r>
          </a:p>
          <a:p>
            <a:r>
              <a:rPr lang="nl-BE" dirty="0" smtClean="0"/>
              <a:t>Visual (VEP)</a:t>
            </a:r>
          </a:p>
          <a:p>
            <a:pPr lvl="1"/>
            <a:r>
              <a:rPr lang="nl-BE" dirty="0" smtClean="0"/>
              <a:t>Optic nerve and brain</a:t>
            </a:r>
          </a:p>
          <a:p>
            <a:r>
              <a:rPr lang="nl-BE" dirty="0" smtClean="0"/>
              <a:t>Auditory (BAEP)</a:t>
            </a:r>
          </a:p>
          <a:p>
            <a:pPr lvl="1"/>
            <a:r>
              <a:rPr lang="nl-BE" dirty="0" smtClean="0"/>
              <a:t>Brainstem</a:t>
            </a:r>
          </a:p>
          <a:p>
            <a:r>
              <a:rPr lang="nl-BE" dirty="0" smtClean="0"/>
              <a:t>Cognitive (ERPs)</a:t>
            </a:r>
          </a:p>
          <a:p>
            <a:pPr lvl="1"/>
            <a:r>
              <a:rPr lang="nl-BE" dirty="0" smtClean="0"/>
              <a:t>Brain</a:t>
            </a:r>
            <a:endParaRPr lang="fr-BE" dirty="0" smtClean="0"/>
          </a:p>
          <a:p>
            <a:pPr lvl="2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7549886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7138882" y="831489"/>
            <a:ext cx="1921293" cy="4348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 smtClean="0"/>
              <a:t>Latency</a:t>
            </a:r>
            <a:endParaRPr lang="fr-BE" dirty="0"/>
          </a:p>
        </p:txBody>
      </p:sp>
      <p:sp>
        <p:nvSpPr>
          <p:cNvPr id="40" name="Rectangle 39"/>
          <p:cNvSpPr/>
          <p:nvPr/>
        </p:nvSpPr>
        <p:spPr>
          <a:xfrm>
            <a:off x="7152159" y="2966297"/>
            <a:ext cx="1901216" cy="438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sz="1600" dirty="0" smtClean="0">
                <a:solidFill>
                  <a:srgbClr val="FFFF00"/>
                </a:solidFill>
              </a:rPr>
              <a:t>Relative</a:t>
            </a:r>
          </a:p>
          <a:p>
            <a:pPr algn="ctr"/>
            <a:r>
              <a:rPr lang="fr-BE" sz="1600" dirty="0" smtClean="0">
                <a:solidFill>
                  <a:srgbClr val="FFFF00"/>
                </a:solidFill>
              </a:rPr>
              <a:t>Amplitude</a:t>
            </a:r>
            <a:endParaRPr lang="fr-BE" sz="1600" dirty="0">
              <a:solidFill>
                <a:srgbClr val="FFFF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8882" y="1240720"/>
            <a:ext cx="1921293" cy="713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285736" indent="-285736">
              <a:buFont typeface="Wingdings" panose="05000000000000000000" pitchFamily="2" charset="2"/>
              <a:buChar char="§"/>
            </a:pPr>
            <a:r>
              <a:rPr lang="fr-BE" sz="1600" dirty="0" smtClean="0"/>
              <a:t>Peripheral</a:t>
            </a:r>
          </a:p>
          <a:p>
            <a:pPr marL="285736" indent="-285736">
              <a:buFont typeface="Wingdings" panose="05000000000000000000" pitchFamily="2" charset="2"/>
              <a:buChar char="§"/>
            </a:pPr>
            <a:r>
              <a:rPr lang="fr-BE" sz="1600" dirty="0" smtClean="0"/>
              <a:t>Radicular</a:t>
            </a:r>
            <a:endParaRPr lang="fr-BE" sz="1600" dirty="0"/>
          </a:p>
          <a:p>
            <a:pPr marL="285736" indent="-285736">
              <a:buFont typeface="Wingdings" panose="05000000000000000000" pitchFamily="2" charset="2"/>
              <a:buChar char="§"/>
            </a:pPr>
            <a:r>
              <a:rPr lang="fr-BE" sz="1600" dirty="0" smtClean="0"/>
              <a:t>Cortical</a:t>
            </a:r>
            <a:endParaRPr lang="fr-BE" sz="1600" dirty="0"/>
          </a:p>
        </p:txBody>
      </p:sp>
      <p:sp>
        <p:nvSpPr>
          <p:cNvPr id="42" name="Rectangle 41"/>
          <p:cNvSpPr/>
          <p:nvPr/>
        </p:nvSpPr>
        <p:spPr>
          <a:xfrm>
            <a:off x="7152159" y="3403397"/>
            <a:ext cx="1901216" cy="3221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 smtClean="0">
                <a:solidFill>
                  <a:srgbClr val="FFFF00"/>
                </a:solidFill>
              </a:rPr>
              <a:t>Ctx/periph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152159" y="2048194"/>
            <a:ext cx="18970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 smtClean="0">
                <a:solidFill>
                  <a:srgbClr val="FF00FF"/>
                </a:solidFill>
              </a:rPr>
              <a:t>CMCT</a:t>
            </a:r>
            <a:endParaRPr lang="fr-BE" dirty="0">
              <a:solidFill>
                <a:srgbClr val="FF00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152159" y="2480244"/>
            <a:ext cx="1897024" cy="4019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 smtClean="0">
                <a:solidFill>
                  <a:srgbClr val="FF00FF"/>
                </a:solidFill>
              </a:rPr>
              <a:t>Ctx Lat </a:t>
            </a:r>
            <a:r>
              <a:rPr lang="fr-BE" dirty="0">
                <a:solidFill>
                  <a:srgbClr val="FF00FF"/>
                </a:solidFill>
              </a:rPr>
              <a:t>– </a:t>
            </a:r>
            <a:r>
              <a:rPr lang="fr-BE" dirty="0" smtClean="0">
                <a:solidFill>
                  <a:srgbClr val="FF00FF"/>
                </a:solidFill>
              </a:rPr>
              <a:t>Radic Lat</a:t>
            </a:r>
            <a:endParaRPr lang="fr-BE" dirty="0">
              <a:solidFill>
                <a:srgbClr val="FF00FF"/>
              </a:solidFill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7146826" y="3830393"/>
            <a:ext cx="1901216" cy="438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</a:rPr>
              <a:t>Duration</a:t>
            </a:r>
            <a:r>
              <a:rPr lang="fr-BE" dirty="0" smtClean="0">
                <a:solidFill>
                  <a:srgbClr val="FFFF00"/>
                </a:solidFill>
              </a:rPr>
              <a:t> 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7146826" y="4267493"/>
            <a:ext cx="1901216" cy="3221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</a:rPr>
              <a:t>Dur </a:t>
            </a:r>
            <a:r>
              <a:rPr lang="fr-BE" dirty="0" err="1">
                <a:solidFill>
                  <a:schemeClr val="tx1"/>
                </a:solidFill>
              </a:rPr>
              <a:t>ctx</a:t>
            </a:r>
            <a:endParaRPr lang="fr-BE" dirty="0">
              <a:solidFill>
                <a:schemeClr val="tx1"/>
              </a:solidFill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-81469" y="606138"/>
            <a:ext cx="8560664" cy="4202302"/>
            <a:chOff x="5016" y="2204864"/>
            <a:chExt cx="6984776" cy="4419421"/>
          </a:xfrm>
        </p:grpSpPr>
        <p:grpSp>
          <p:nvGrpSpPr>
            <p:cNvPr id="82" name="Groupe 81"/>
            <p:cNvGrpSpPr/>
            <p:nvPr/>
          </p:nvGrpSpPr>
          <p:grpSpPr>
            <a:xfrm>
              <a:off x="5016" y="2204864"/>
              <a:ext cx="6984776" cy="4419421"/>
              <a:chOff x="755576" y="1368643"/>
              <a:chExt cx="6984776" cy="5576959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755576" y="1368643"/>
                <a:ext cx="6984776" cy="5416927"/>
                <a:chOff x="566729" y="1828497"/>
                <a:chExt cx="8289765" cy="4280232"/>
              </a:xfrm>
            </p:grpSpPr>
            <p:grpSp>
              <p:nvGrpSpPr>
                <p:cNvPr id="192" name="Groupe 191"/>
                <p:cNvGrpSpPr/>
                <p:nvPr/>
              </p:nvGrpSpPr>
              <p:grpSpPr>
                <a:xfrm>
                  <a:off x="566729" y="1828497"/>
                  <a:ext cx="8289765" cy="4280232"/>
                  <a:chOff x="566729" y="1828496"/>
                  <a:chExt cx="8289765" cy="4480823"/>
                </a:xfrm>
              </p:grpSpPr>
              <p:grpSp>
                <p:nvGrpSpPr>
                  <p:cNvPr id="196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6374646" y="3422603"/>
                    <a:ext cx="209925" cy="344366"/>
                    <a:chOff x="83299" y="24180"/>
                    <a:chExt cx="5761" cy="5337"/>
                  </a:xfrm>
                </p:grpSpPr>
                <p:cxnSp>
                  <p:nvCxnSpPr>
                    <p:cNvPr id="198" name="Connecteur droit 10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299" y="29517"/>
                      <a:ext cx="5761" cy="0"/>
                    </a:xfrm>
                    <a:prstGeom prst="line">
                      <a:avLst/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99" name="Connecteur droit 102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9060" y="24180"/>
                      <a:ext cx="0" cy="5337"/>
                    </a:xfrm>
                    <a:prstGeom prst="line">
                      <a:avLst/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566729" y="1828496"/>
                    <a:ext cx="8289765" cy="44808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</p:grpSp>
            <p:grpSp>
              <p:nvGrpSpPr>
                <p:cNvPr id="193" name="Groupe 29"/>
                <p:cNvGrpSpPr>
                  <a:grpSpLocks/>
                </p:cNvGrpSpPr>
                <p:nvPr/>
              </p:nvGrpSpPr>
              <p:grpSpPr bwMode="auto">
                <a:xfrm>
                  <a:off x="5456385" y="3691638"/>
                  <a:ext cx="387203" cy="339440"/>
                  <a:chOff x="70103" y="23521"/>
                  <a:chExt cx="5761" cy="5337"/>
                </a:xfrm>
              </p:grpSpPr>
              <p:cxnSp>
                <p:nvCxnSpPr>
                  <p:cNvPr id="194" name="Connecteur droit 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5864" y="23521"/>
                    <a:ext cx="0" cy="5337"/>
                  </a:xfrm>
                  <a:prstGeom prst="lin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cxnSp>
              <p:cxnSp>
                <p:nvCxnSpPr>
                  <p:cNvPr id="195" name="Connecteur droit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0103" y="28858"/>
                    <a:ext cx="5761" cy="0"/>
                  </a:xfrm>
                  <a:prstGeom prst="lin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5" name="Groupe 84"/>
              <p:cNvGrpSpPr/>
              <p:nvPr/>
            </p:nvGrpSpPr>
            <p:grpSpPr>
              <a:xfrm>
                <a:off x="3566693" y="2065461"/>
                <a:ext cx="3148700" cy="4880141"/>
                <a:chOff x="286153" y="3165068"/>
                <a:chExt cx="2671864" cy="4090031"/>
              </a:xfrm>
            </p:grpSpPr>
            <p:pic>
              <p:nvPicPr>
                <p:cNvPr id="171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559" y="5499870"/>
                  <a:ext cx="1950244" cy="1378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153" y="4288633"/>
                  <a:ext cx="1971675" cy="1214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656" y="3165068"/>
                  <a:ext cx="1964531" cy="1028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74" name="Groupe 18"/>
                <p:cNvGrpSpPr/>
                <p:nvPr/>
              </p:nvGrpSpPr>
              <p:grpSpPr>
                <a:xfrm>
                  <a:off x="1884887" y="3688598"/>
                  <a:ext cx="728633" cy="276309"/>
                  <a:chOff x="2108707" y="3069004"/>
                  <a:chExt cx="971509" cy="368413"/>
                </a:xfrm>
              </p:grpSpPr>
              <p:cxnSp>
                <p:nvCxnSpPr>
                  <p:cNvPr id="188" name="Connecteur droit 187"/>
                  <p:cNvCxnSpPr/>
                  <p:nvPr/>
                </p:nvCxnSpPr>
                <p:spPr>
                  <a:xfrm>
                    <a:off x="2249842" y="3329133"/>
                    <a:ext cx="465804" cy="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onnecteur droit 188"/>
                  <p:cNvCxnSpPr/>
                  <p:nvPr/>
                </p:nvCxnSpPr>
                <p:spPr>
                  <a:xfrm flipV="1">
                    <a:off x="2708493" y="3069004"/>
                    <a:ext cx="0" cy="25200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ZoneTexte 189"/>
                  <p:cNvSpPr txBox="1"/>
                  <p:nvPr/>
                </p:nvSpPr>
                <p:spPr>
                  <a:xfrm>
                    <a:off x="2708493" y="3073475"/>
                    <a:ext cx="371723" cy="3195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5 mV</a:t>
                    </a:r>
                  </a:p>
                </p:txBody>
              </p:sp>
              <p:sp>
                <p:nvSpPr>
                  <p:cNvPr id="191" name="ZoneTexte 190"/>
                  <p:cNvSpPr txBox="1"/>
                  <p:nvPr/>
                </p:nvSpPr>
                <p:spPr>
                  <a:xfrm>
                    <a:off x="2108707" y="3117911"/>
                    <a:ext cx="352578" cy="3195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 8ms</a:t>
                    </a:r>
                  </a:p>
                </p:txBody>
              </p:sp>
            </p:grpSp>
            <p:sp>
              <p:nvSpPr>
                <p:cNvPr id="175" name="ZoneTexte 174"/>
                <p:cNvSpPr txBox="1"/>
                <p:nvPr/>
              </p:nvSpPr>
              <p:spPr>
                <a:xfrm>
                  <a:off x="1968923" y="3925737"/>
                  <a:ext cx="989094" cy="7702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dirty="0" smtClean="0"/>
                    <a:t>Wrist </a:t>
                  </a:r>
                  <a:r>
                    <a:rPr lang="fr-BE" sz="1200" dirty="0"/>
                    <a:t>– </a:t>
                  </a:r>
                  <a:r>
                    <a:rPr lang="fr-BE" sz="1200" dirty="0" smtClean="0"/>
                    <a:t>1</a:t>
                  </a:r>
                  <a:r>
                    <a:rPr lang="fr-BE" sz="1200" baseline="30000" dirty="0" smtClean="0"/>
                    <a:t>st</a:t>
                  </a:r>
                  <a:r>
                    <a:rPr lang="fr-BE" sz="1200" dirty="0" smtClean="0"/>
                    <a:t> </a:t>
                  </a:r>
                  <a:r>
                    <a:rPr lang="fr-BE" sz="1200" dirty="0"/>
                    <a:t>IO</a:t>
                  </a:r>
                </a:p>
                <a:p>
                  <a:r>
                    <a:rPr lang="fr-BE" sz="1200" dirty="0" smtClean="0"/>
                    <a:t>Peroneal Head</a:t>
                  </a:r>
                  <a:r>
                    <a:rPr lang="fr-BE" sz="1400" dirty="0" smtClean="0"/>
                    <a:t>– TA</a:t>
                  </a:r>
                  <a:endParaRPr lang="fr-BE" sz="1400" dirty="0"/>
                </a:p>
                <a:p>
                  <a:endParaRPr lang="fr-BE" sz="1300" dirty="0"/>
                </a:p>
              </p:txBody>
            </p:sp>
            <p:sp>
              <p:nvSpPr>
                <p:cNvPr id="176" name="ZoneTexte 175"/>
                <p:cNvSpPr txBox="1"/>
                <p:nvPr/>
              </p:nvSpPr>
              <p:spPr>
                <a:xfrm>
                  <a:off x="1984147" y="5246504"/>
                  <a:ext cx="796224" cy="6675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dirty="0" smtClean="0"/>
                    <a:t>Cervical </a:t>
                  </a:r>
                  <a:r>
                    <a:rPr lang="fr-BE" sz="1200" dirty="0"/>
                    <a:t>– </a:t>
                  </a:r>
                  <a:r>
                    <a:rPr lang="fr-BE" sz="1200" dirty="0" smtClean="0"/>
                    <a:t>1</a:t>
                  </a:r>
                  <a:r>
                    <a:rPr lang="fr-BE" sz="1200" baseline="30000" dirty="0" smtClean="0"/>
                    <a:t>st</a:t>
                  </a:r>
                  <a:r>
                    <a:rPr lang="fr-BE" sz="1200" dirty="0" smtClean="0"/>
                    <a:t> </a:t>
                  </a:r>
                  <a:r>
                    <a:rPr lang="fr-BE" sz="1200" dirty="0"/>
                    <a:t>IO</a:t>
                  </a:r>
                </a:p>
                <a:p>
                  <a:r>
                    <a:rPr lang="fr-BE" sz="1200" dirty="0" smtClean="0"/>
                    <a:t>Lumbar </a:t>
                  </a:r>
                  <a:r>
                    <a:rPr lang="fr-BE" sz="1200" dirty="0"/>
                    <a:t>– </a:t>
                  </a:r>
                  <a:r>
                    <a:rPr lang="fr-BE" sz="1200" dirty="0" smtClean="0"/>
                    <a:t>TA</a:t>
                  </a:r>
                  <a:endParaRPr lang="fr-BE" sz="1200" dirty="0"/>
                </a:p>
                <a:p>
                  <a:endParaRPr lang="fr-BE" sz="900" dirty="0"/>
                </a:p>
              </p:txBody>
            </p:sp>
            <p:sp>
              <p:nvSpPr>
                <p:cNvPr id="177" name="ZoneTexte 176"/>
                <p:cNvSpPr txBox="1"/>
                <p:nvPr/>
              </p:nvSpPr>
              <p:spPr>
                <a:xfrm>
                  <a:off x="1968923" y="6587564"/>
                  <a:ext cx="620175" cy="6675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dirty="0"/>
                    <a:t>CTX – </a:t>
                  </a:r>
                  <a:r>
                    <a:rPr lang="fr-BE" sz="1200" dirty="0" smtClean="0"/>
                    <a:t>1</a:t>
                  </a:r>
                  <a:r>
                    <a:rPr lang="fr-BE" sz="1200" baseline="30000" dirty="0" smtClean="0"/>
                    <a:t>st</a:t>
                  </a:r>
                  <a:r>
                    <a:rPr lang="fr-BE" sz="1200" dirty="0" smtClean="0"/>
                    <a:t> </a:t>
                  </a:r>
                  <a:r>
                    <a:rPr lang="fr-BE" sz="1200" dirty="0"/>
                    <a:t>IO</a:t>
                  </a:r>
                </a:p>
                <a:p>
                  <a:r>
                    <a:rPr lang="fr-BE" sz="1200" dirty="0"/>
                    <a:t>CTX – </a:t>
                  </a:r>
                  <a:r>
                    <a:rPr lang="fr-BE" sz="1200" dirty="0" smtClean="0"/>
                    <a:t>TA</a:t>
                  </a:r>
                  <a:endParaRPr lang="fr-BE" sz="1200" dirty="0"/>
                </a:p>
                <a:p>
                  <a:endParaRPr lang="fr-BE" sz="900" dirty="0"/>
                </a:p>
              </p:txBody>
            </p:sp>
            <p:grpSp>
              <p:nvGrpSpPr>
                <p:cNvPr id="178" name="Groupe 18"/>
                <p:cNvGrpSpPr/>
                <p:nvPr/>
              </p:nvGrpSpPr>
              <p:grpSpPr>
                <a:xfrm>
                  <a:off x="1948920" y="4938204"/>
                  <a:ext cx="580170" cy="278226"/>
                  <a:chOff x="2185785" y="3031990"/>
                  <a:chExt cx="773562" cy="370966"/>
                </a:xfrm>
              </p:grpSpPr>
              <p:cxnSp>
                <p:nvCxnSpPr>
                  <p:cNvPr id="184" name="Connecteur droit 183"/>
                  <p:cNvCxnSpPr/>
                  <p:nvPr/>
                </p:nvCxnSpPr>
                <p:spPr>
                  <a:xfrm>
                    <a:off x="2249842" y="3329133"/>
                    <a:ext cx="432000" cy="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onnecteur droit 184"/>
                  <p:cNvCxnSpPr/>
                  <p:nvPr/>
                </p:nvCxnSpPr>
                <p:spPr>
                  <a:xfrm flipV="1">
                    <a:off x="2677802" y="3073238"/>
                    <a:ext cx="0" cy="251999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6" name="ZoneTexte 185"/>
                  <p:cNvSpPr txBox="1"/>
                  <p:nvPr/>
                </p:nvSpPr>
                <p:spPr>
                  <a:xfrm>
                    <a:off x="2587622" y="3031990"/>
                    <a:ext cx="371725" cy="3195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1 mV</a:t>
                    </a:r>
                  </a:p>
                </p:txBody>
              </p:sp>
              <p:sp>
                <p:nvSpPr>
                  <p:cNvPr id="187" name="ZoneTexte 186"/>
                  <p:cNvSpPr txBox="1"/>
                  <p:nvPr/>
                </p:nvSpPr>
                <p:spPr>
                  <a:xfrm>
                    <a:off x="2185785" y="3083452"/>
                    <a:ext cx="352580" cy="3195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 8ms</a:t>
                    </a:r>
                  </a:p>
                </p:txBody>
              </p:sp>
            </p:grpSp>
            <p:grpSp>
              <p:nvGrpSpPr>
                <p:cNvPr id="179" name="Groupe 18"/>
                <p:cNvGrpSpPr/>
                <p:nvPr/>
              </p:nvGrpSpPr>
              <p:grpSpPr>
                <a:xfrm>
                  <a:off x="1981928" y="6308095"/>
                  <a:ext cx="560152" cy="283594"/>
                  <a:chOff x="2206473" y="3048700"/>
                  <a:chExt cx="746868" cy="378125"/>
                </a:xfrm>
              </p:grpSpPr>
              <p:cxnSp>
                <p:nvCxnSpPr>
                  <p:cNvPr id="180" name="Connecteur droit 179"/>
                  <p:cNvCxnSpPr/>
                  <p:nvPr/>
                </p:nvCxnSpPr>
                <p:spPr>
                  <a:xfrm>
                    <a:off x="2249842" y="3329133"/>
                    <a:ext cx="432000" cy="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necteur droit 180"/>
                  <p:cNvCxnSpPr/>
                  <p:nvPr/>
                </p:nvCxnSpPr>
                <p:spPr>
                  <a:xfrm flipV="1">
                    <a:off x="2679918" y="3078529"/>
                    <a:ext cx="0" cy="25200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2" name="ZoneTexte 181"/>
                  <p:cNvSpPr txBox="1"/>
                  <p:nvPr/>
                </p:nvSpPr>
                <p:spPr>
                  <a:xfrm>
                    <a:off x="2581618" y="3048700"/>
                    <a:ext cx="371723" cy="3195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1 mV</a:t>
                    </a:r>
                  </a:p>
                </p:txBody>
              </p:sp>
              <p:sp>
                <p:nvSpPr>
                  <p:cNvPr id="183" name="ZoneTexte 182"/>
                  <p:cNvSpPr txBox="1"/>
                  <p:nvPr/>
                </p:nvSpPr>
                <p:spPr>
                  <a:xfrm>
                    <a:off x="2206473" y="3107320"/>
                    <a:ext cx="352578" cy="3195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dirty="0"/>
                      <a:t> 8ms</a:t>
                    </a:r>
                  </a:p>
                </p:txBody>
              </p:sp>
            </p:grpSp>
          </p:grpSp>
          <p:grpSp>
            <p:nvGrpSpPr>
              <p:cNvPr id="86" name="Groupe 85"/>
              <p:cNvGrpSpPr/>
              <p:nvPr/>
            </p:nvGrpSpPr>
            <p:grpSpPr>
              <a:xfrm>
                <a:off x="1034051" y="2137106"/>
                <a:ext cx="2540031" cy="4473019"/>
                <a:chOff x="-1" y="1698906"/>
                <a:chExt cx="4035112" cy="5681400"/>
              </a:xfrm>
            </p:grpSpPr>
            <p:grpSp>
              <p:nvGrpSpPr>
                <p:cNvPr id="87" name="Groupe 86"/>
                <p:cNvGrpSpPr/>
                <p:nvPr/>
              </p:nvGrpSpPr>
              <p:grpSpPr>
                <a:xfrm>
                  <a:off x="-1" y="1698906"/>
                  <a:ext cx="4035112" cy="5681400"/>
                  <a:chOff x="-1" y="1698906"/>
                  <a:chExt cx="4035112" cy="5681400"/>
                </a:xfrm>
              </p:grpSpPr>
              <p:grpSp>
                <p:nvGrpSpPr>
                  <p:cNvPr id="90" name="Groupe 15"/>
                  <p:cNvGrpSpPr/>
                  <p:nvPr/>
                </p:nvGrpSpPr>
                <p:grpSpPr>
                  <a:xfrm>
                    <a:off x="-1" y="1835695"/>
                    <a:ext cx="2636913" cy="5544611"/>
                    <a:chOff x="0" y="1835694"/>
                    <a:chExt cx="2852937" cy="6604191"/>
                  </a:xfrm>
                </p:grpSpPr>
                <p:pic>
                  <p:nvPicPr>
                    <p:cNvPr id="166" name="Image 165" descr="DSCN0362.JP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0" y="1835694"/>
                      <a:ext cx="2852936" cy="21397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169" name="Image 168" descr="DSCN0359.JPG"/>
                    <p:cNvPicPr>
                      <a:picLocks noChangeAspect="1"/>
                    </p:cNvPicPr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0" y="4067939"/>
                      <a:ext cx="2852936" cy="21397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170" name="Image 169" descr="DSCN0350.JPG"/>
                    <p:cNvPicPr>
                      <a:picLocks noChangeAspect="1"/>
                    </p:cNvPicPr>
                    <p:nvPr/>
                  </p:nvPicPr>
                  <p:blipFill>
                    <a:blip r:embed="rId9" cstate="print"/>
                    <a:stretch>
                      <a:fillRect/>
                    </a:stretch>
                  </p:blipFill>
                  <p:spPr>
                    <a:xfrm>
                      <a:off x="0" y="6300184"/>
                      <a:ext cx="2852937" cy="213970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cxnSp>
                <p:nvCxnSpPr>
                  <p:cNvPr id="91" name="Connecteur droit 90"/>
                  <p:cNvCxnSpPr/>
                  <p:nvPr/>
                </p:nvCxnSpPr>
                <p:spPr>
                  <a:xfrm flipV="1">
                    <a:off x="1412777" y="2870120"/>
                    <a:ext cx="2353648" cy="261721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Ellipse 91"/>
                  <p:cNvSpPr/>
                  <p:nvPr/>
                </p:nvSpPr>
                <p:spPr>
                  <a:xfrm>
                    <a:off x="1196752" y="2987824"/>
                    <a:ext cx="216024" cy="216024"/>
                  </a:xfrm>
                  <a:prstGeom prst="ellipse">
                    <a:avLst/>
                  </a:prstGeom>
                  <a:noFill/>
                  <a:ln w="12700">
                    <a:noFill/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cxnSp>
                <p:nvCxnSpPr>
                  <p:cNvPr id="93" name="Connecteur droit 92"/>
                  <p:cNvCxnSpPr/>
                  <p:nvPr/>
                </p:nvCxnSpPr>
                <p:spPr>
                  <a:xfrm flipV="1">
                    <a:off x="2060847" y="6866422"/>
                    <a:ext cx="1952921" cy="153849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/>
                  <p:cNvCxnSpPr>
                    <a:stCxn id="155" idx="6"/>
                  </p:cNvCxnSpPr>
                  <p:nvPr/>
                </p:nvCxnSpPr>
                <p:spPr>
                  <a:xfrm flipV="1">
                    <a:off x="1772817" y="6862069"/>
                    <a:ext cx="2262294" cy="14188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necteur droit 94"/>
                  <p:cNvCxnSpPr>
                    <a:stCxn id="153" idx="6"/>
                  </p:cNvCxnSpPr>
                  <p:nvPr/>
                </p:nvCxnSpPr>
                <p:spPr>
                  <a:xfrm flipV="1">
                    <a:off x="1988841" y="4866879"/>
                    <a:ext cx="1957061" cy="137169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151"/>
                  <p:cNvCxnSpPr/>
                  <p:nvPr/>
                </p:nvCxnSpPr>
                <p:spPr>
                  <a:xfrm flipV="1">
                    <a:off x="2204864" y="4855679"/>
                    <a:ext cx="1741037" cy="220377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Ellipse 152"/>
                  <p:cNvSpPr/>
                  <p:nvPr/>
                </p:nvSpPr>
                <p:spPr>
                  <a:xfrm>
                    <a:off x="1844824" y="4932040"/>
                    <a:ext cx="144016" cy="144016"/>
                  </a:xfrm>
                  <a:prstGeom prst="ellipse">
                    <a:avLst/>
                  </a:prstGeom>
                  <a:noFill/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4" name="Ellipse 153"/>
                  <p:cNvSpPr/>
                  <p:nvPr/>
                </p:nvSpPr>
                <p:spPr>
                  <a:xfrm>
                    <a:off x="2060848" y="5004048"/>
                    <a:ext cx="144016" cy="144016"/>
                  </a:xfrm>
                  <a:prstGeom prst="ellipse">
                    <a:avLst/>
                  </a:prstGeom>
                  <a:noFill/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5" name="Ellipse 154"/>
                  <p:cNvSpPr/>
                  <p:nvPr/>
                </p:nvSpPr>
                <p:spPr>
                  <a:xfrm>
                    <a:off x="1628800" y="6804248"/>
                    <a:ext cx="144016" cy="144016"/>
                  </a:xfrm>
                  <a:prstGeom prst="ellipse">
                    <a:avLst/>
                  </a:prstGeom>
                  <a:noFill/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8" name="Ellipse 157"/>
                  <p:cNvSpPr/>
                  <p:nvPr/>
                </p:nvSpPr>
                <p:spPr>
                  <a:xfrm>
                    <a:off x="1916832" y="6948264"/>
                    <a:ext cx="144016" cy="144016"/>
                  </a:xfrm>
                  <a:prstGeom prst="ellipse">
                    <a:avLst/>
                  </a:prstGeom>
                  <a:noFill/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9" name="ZoneTexte 158"/>
                  <p:cNvSpPr txBox="1"/>
                  <p:nvPr/>
                </p:nvSpPr>
                <p:spPr>
                  <a:xfrm>
                    <a:off x="1196752" y="1757679"/>
                    <a:ext cx="1154872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Cubital Nerve</a:t>
                    </a:r>
                    <a:endParaRPr lang="fr-BE" sz="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(electrical stim.)</a:t>
                    </a:r>
                    <a:endParaRPr lang="fr-BE" sz="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1" name="ZoneTexte 160"/>
                  <p:cNvSpPr txBox="1"/>
                  <p:nvPr/>
                </p:nvSpPr>
                <p:spPr>
                  <a:xfrm>
                    <a:off x="1022037" y="3651485"/>
                    <a:ext cx="1419528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Cervical Stimulation</a:t>
                    </a:r>
                    <a:endParaRPr lang="fr-BE" sz="8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fr-BE" sz="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(</a:t>
                    </a:r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magnetic</a:t>
                    </a:r>
                    <a:r>
                      <a:rPr lang="fr-BE" sz="8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)</a:t>
                    </a:r>
                    <a:endParaRPr lang="fr-BE" sz="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2" name="ZoneTexte 161"/>
                  <p:cNvSpPr txBox="1"/>
                  <p:nvPr/>
                </p:nvSpPr>
                <p:spPr>
                  <a:xfrm>
                    <a:off x="1018487" y="5511897"/>
                    <a:ext cx="1386284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Cortical stimulation</a:t>
                    </a:r>
                    <a:endParaRPr lang="fr-BE" sz="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fr-BE" sz="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(</a:t>
                    </a:r>
                    <a:r>
                      <a:rPr lang="fr-BE" sz="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magnetic)</a:t>
                    </a:r>
                    <a:endParaRPr lang="fr-BE" sz="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3" name="ZoneTexte 162"/>
                  <p:cNvSpPr txBox="1"/>
                  <p:nvPr/>
                </p:nvSpPr>
                <p:spPr>
                  <a:xfrm>
                    <a:off x="2493283" y="1698906"/>
                    <a:ext cx="372335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1600" b="1" dirty="0">
                        <a:latin typeface="Times New Roman" pitchFamily="18" charset="0"/>
                        <a:cs typeface="Times New Roman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164" name="ZoneTexte 163"/>
                  <p:cNvSpPr txBox="1"/>
                  <p:nvPr/>
                </p:nvSpPr>
                <p:spPr>
                  <a:xfrm>
                    <a:off x="2521519" y="5431086"/>
                    <a:ext cx="357402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1600" b="1" dirty="0">
                        <a:latin typeface="Times New Roman" pitchFamily="18" charset="0"/>
                        <a:cs typeface="Times New Roman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165" name="ZoneTexte 164"/>
                  <p:cNvSpPr txBox="1"/>
                  <p:nvPr/>
                </p:nvSpPr>
                <p:spPr>
                  <a:xfrm>
                    <a:off x="2535004" y="3607074"/>
                    <a:ext cx="387269" cy="57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1600" b="1" dirty="0">
                        <a:latin typeface="Times New Roman" pitchFamily="18" charset="0"/>
                        <a:cs typeface="Times New Roman" pitchFamily="18" charset="0"/>
                      </a:rPr>
                      <a:t>b</a:t>
                    </a:r>
                  </a:p>
                </p:txBody>
              </p:sp>
            </p:grpSp>
            <p:sp>
              <p:nvSpPr>
                <p:cNvPr id="88" name="Ellipse 87"/>
                <p:cNvSpPr/>
                <p:nvPr/>
              </p:nvSpPr>
              <p:spPr>
                <a:xfrm>
                  <a:off x="1988840" y="2987824"/>
                  <a:ext cx="216024" cy="216024"/>
                </a:xfrm>
                <a:prstGeom prst="ellipse">
                  <a:avLst/>
                </a:prstGeom>
                <a:noFill/>
                <a:ln w="12700"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89" name="Connecteur droit 88"/>
                <p:cNvCxnSpPr>
                  <a:stCxn id="88" idx="6"/>
                </p:cNvCxnSpPr>
                <p:nvPr/>
              </p:nvCxnSpPr>
              <p:spPr>
                <a:xfrm flipV="1">
                  <a:off x="2204864" y="2852176"/>
                  <a:ext cx="1561561" cy="243660"/>
                </a:xfrm>
                <a:prstGeom prst="line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0" name="Connecteur droit avec flèche 199"/>
            <p:cNvCxnSpPr/>
            <p:nvPr/>
          </p:nvCxnSpPr>
          <p:spPr>
            <a:xfrm>
              <a:off x="2819347" y="3640771"/>
              <a:ext cx="144000" cy="0"/>
            </a:xfrm>
            <a:prstGeom prst="straightConnector1">
              <a:avLst/>
            </a:prstGeom>
            <a:ln>
              <a:noFill/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ZoneTexte 200"/>
            <p:cNvSpPr txBox="1"/>
            <p:nvPr/>
          </p:nvSpPr>
          <p:spPr>
            <a:xfrm>
              <a:off x="2709642" y="3603497"/>
              <a:ext cx="825740" cy="323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 smtClean="0"/>
                <a:t>Periph. Lat.</a:t>
              </a:r>
              <a:endParaRPr lang="fr-BE" sz="1400" dirty="0"/>
            </a:p>
          </p:txBody>
        </p:sp>
        <p:cxnSp>
          <p:nvCxnSpPr>
            <p:cNvPr id="260" name="Connecteur droit avec flèche 259"/>
            <p:cNvCxnSpPr/>
            <p:nvPr/>
          </p:nvCxnSpPr>
          <p:spPr>
            <a:xfrm>
              <a:off x="2810087" y="4924914"/>
              <a:ext cx="540000" cy="0"/>
            </a:xfrm>
            <a:prstGeom prst="straightConnector1">
              <a:avLst/>
            </a:prstGeom>
            <a:ln>
              <a:noFill/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ZoneTexte 260"/>
            <p:cNvSpPr txBox="1"/>
            <p:nvPr/>
          </p:nvSpPr>
          <p:spPr>
            <a:xfrm>
              <a:off x="2796037" y="6148116"/>
              <a:ext cx="855352" cy="323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 smtClean="0"/>
                <a:t>Cortical Lat.</a:t>
              </a:r>
              <a:endParaRPr lang="fr-BE" sz="1400" dirty="0"/>
            </a:p>
          </p:txBody>
        </p:sp>
        <p:cxnSp>
          <p:nvCxnSpPr>
            <p:cNvPr id="262" name="Connecteur droit avec flèche 261"/>
            <p:cNvCxnSpPr/>
            <p:nvPr/>
          </p:nvCxnSpPr>
          <p:spPr>
            <a:xfrm>
              <a:off x="2870935" y="6152604"/>
              <a:ext cx="864000" cy="0"/>
            </a:xfrm>
            <a:prstGeom prst="straightConnector1">
              <a:avLst/>
            </a:prstGeom>
            <a:ln>
              <a:noFill/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avec flèche 263"/>
            <p:cNvCxnSpPr/>
            <p:nvPr/>
          </p:nvCxnSpPr>
          <p:spPr>
            <a:xfrm rot="5400000">
              <a:off x="2735832" y="3267612"/>
              <a:ext cx="648000" cy="0"/>
            </a:xfrm>
            <a:prstGeom prst="straightConnector1">
              <a:avLst/>
            </a:prstGeom>
            <a:ln>
              <a:noFill/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ZoneTexte 264"/>
            <p:cNvSpPr txBox="1"/>
            <p:nvPr/>
          </p:nvSpPr>
          <p:spPr>
            <a:xfrm>
              <a:off x="2726104" y="4907403"/>
              <a:ext cx="760794" cy="323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 smtClean="0"/>
                <a:t>Radic. Lat.</a:t>
              </a:r>
              <a:endParaRPr lang="fr-BE" sz="1400" dirty="0"/>
            </a:p>
          </p:txBody>
        </p:sp>
        <p:cxnSp>
          <p:nvCxnSpPr>
            <p:cNvPr id="269" name="Connecteur droit avec flèche 268"/>
            <p:cNvCxnSpPr/>
            <p:nvPr/>
          </p:nvCxnSpPr>
          <p:spPr>
            <a:xfrm rot="5400000">
              <a:off x="3514892" y="5571184"/>
              <a:ext cx="972000" cy="0"/>
            </a:xfrm>
            <a:prstGeom prst="straightConnector1">
              <a:avLst/>
            </a:prstGeom>
            <a:ln>
              <a:noFill/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ZoneTexte 269"/>
            <p:cNvSpPr txBox="1"/>
            <p:nvPr/>
          </p:nvSpPr>
          <p:spPr>
            <a:xfrm rot="16200000">
              <a:off x="2923365" y="2858657"/>
              <a:ext cx="693250" cy="6026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>
                  <a:solidFill>
                    <a:srgbClr val="FFFF00"/>
                  </a:solidFill>
                </a:rPr>
                <a:t/>
              </a:r>
              <a:br>
                <a:rPr lang="fr-BE" sz="1400" dirty="0">
                  <a:solidFill>
                    <a:srgbClr val="FFFF00"/>
                  </a:solidFill>
                </a:rPr>
              </a:br>
              <a:r>
                <a:rPr lang="fr-BE" sz="1400" dirty="0" smtClean="0">
                  <a:solidFill>
                    <a:srgbClr val="FFFF00"/>
                  </a:solidFill>
                </a:rPr>
                <a:t>Periph</a:t>
              </a:r>
              <a:br>
                <a:rPr lang="fr-BE" sz="1400" dirty="0" smtClean="0">
                  <a:solidFill>
                    <a:srgbClr val="FFFF00"/>
                  </a:solidFill>
                </a:rPr>
              </a:br>
              <a:r>
                <a:rPr lang="fr-BE" sz="1400" dirty="0" smtClean="0">
                  <a:solidFill>
                    <a:srgbClr val="FFFF00"/>
                  </a:solidFill>
                </a:rPr>
                <a:t> Ampl</a:t>
              </a:r>
              <a:endParaRPr lang="fr-BE" sz="1400" dirty="0">
                <a:solidFill>
                  <a:srgbClr val="FFFF00"/>
                </a:solidFill>
              </a:endParaRPr>
            </a:p>
          </p:txBody>
        </p:sp>
        <p:sp>
          <p:nvSpPr>
            <p:cNvPr id="271" name="ZoneTexte 270"/>
            <p:cNvSpPr txBox="1"/>
            <p:nvPr/>
          </p:nvSpPr>
          <p:spPr>
            <a:xfrm rot="16200000">
              <a:off x="3771072" y="5342433"/>
              <a:ext cx="930188" cy="251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 smtClean="0">
                  <a:solidFill>
                    <a:srgbClr val="FFFF00"/>
                  </a:solidFill>
                </a:rPr>
                <a:t>CTX Ampl </a:t>
              </a:r>
              <a:endParaRPr lang="fr-BE" sz="1400" dirty="0">
                <a:solidFill>
                  <a:srgbClr val="FFFF00"/>
                </a:solidFill>
              </a:endParaRPr>
            </a:p>
          </p:txBody>
        </p:sp>
        <p:grpSp>
          <p:nvGrpSpPr>
            <p:cNvPr id="272" name="Groupe 271"/>
            <p:cNvGrpSpPr/>
            <p:nvPr/>
          </p:nvGrpSpPr>
          <p:grpSpPr>
            <a:xfrm flipV="1">
              <a:off x="3323608" y="5183506"/>
              <a:ext cx="396000" cy="720000"/>
              <a:chOff x="4860032" y="2802216"/>
              <a:chExt cx="976489" cy="353141"/>
            </a:xfrm>
          </p:grpSpPr>
          <p:cxnSp>
            <p:nvCxnSpPr>
              <p:cNvPr id="273" name="Connecteur droit avec flèche 272"/>
              <p:cNvCxnSpPr/>
              <p:nvPr/>
            </p:nvCxnSpPr>
            <p:spPr>
              <a:xfrm>
                <a:off x="4864378" y="2978919"/>
                <a:ext cx="972000" cy="0"/>
              </a:xfrm>
              <a:prstGeom prst="straightConnector1">
                <a:avLst/>
              </a:prstGeom>
              <a:ln>
                <a:noFill/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avec flèche 273"/>
              <p:cNvCxnSpPr/>
              <p:nvPr/>
            </p:nvCxnSpPr>
            <p:spPr>
              <a:xfrm>
                <a:off x="4860032" y="2975357"/>
                <a:ext cx="0" cy="180000"/>
              </a:xfrm>
              <a:prstGeom prst="straightConnector1">
                <a:avLst/>
              </a:prstGeom>
              <a:ln>
                <a:noFill/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avec flèche 274"/>
              <p:cNvCxnSpPr/>
              <p:nvPr/>
            </p:nvCxnSpPr>
            <p:spPr>
              <a:xfrm flipH="1" flipV="1">
                <a:off x="5831772" y="2802216"/>
                <a:ext cx="4749" cy="180000"/>
              </a:xfrm>
              <a:prstGeom prst="straightConnector1">
                <a:avLst/>
              </a:prstGeom>
              <a:ln>
                <a:noFill/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ZoneTexte 275"/>
            <p:cNvSpPr txBox="1"/>
            <p:nvPr/>
          </p:nvSpPr>
          <p:spPr>
            <a:xfrm>
              <a:off x="3244825" y="5305471"/>
              <a:ext cx="503513" cy="323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>
                  <a:solidFill>
                    <a:srgbClr val="FF00FF"/>
                  </a:solidFill>
                </a:rPr>
                <a:t>TCMC</a:t>
              </a:r>
            </a:p>
          </p:txBody>
        </p:sp>
        <p:cxnSp>
          <p:nvCxnSpPr>
            <p:cNvPr id="281" name="Connecteur droit avec flèche 280"/>
            <p:cNvCxnSpPr/>
            <p:nvPr/>
          </p:nvCxnSpPr>
          <p:spPr>
            <a:xfrm>
              <a:off x="3734935" y="6155779"/>
              <a:ext cx="900000" cy="0"/>
            </a:xfrm>
            <a:prstGeom prst="straightConnector1">
              <a:avLst/>
            </a:prstGeom>
            <a:ln>
              <a:noFill/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ZoneTexte 284"/>
            <p:cNvSpPr txBox="1"/>
            <p:nvPr/>
          </p:nvSpPr>
          <p:spPr>
            <a:xfrm>
              <a:off x="3854480" y="6131796"/>
              <a:ext cx="579668" cy="323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BE" sz="1400" dirty="0"/>
                <a:t>Dur </a:t>
              </a:r>
              <a:r>
                <a:rPr lang="fr-BE" sz="1400" dirty="0" err="1"/>
                <a:t>ctx</a:t>
              </a:r>
              <a:endParaRPr lang="fr-BE" sz="1400" dirty="0"/>
            </a:p>
          </p:txBody>
        </p:sp>
      </p:grpSp>
      <p:sp>
        <p:nvSpPr>
          <p:cNvPr id="98" name="object 4"/>
          <p:cNvSpPr txBox="1">
            <a:spLocks/>
          </p:cNvSpPr>
          <p:nvPr/>
        </p:nvSpPr>
        <p:spPr>
          <a:xfrm>
            <a:off x="1017295" y="2754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/>
              <a:t>Motor Evoked Potentials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62568" y="624354"/>
            <a:ext cx="1580368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Motor Reserve</a:t>
            </a:r>
            <a:endParaRPr lang="en-GB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6205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96" grpId="0" animBg="1"/>
      <p:bldP spid="97" grpId="0" animBg="1"/>
      <p:bldP spid="282" grpId="0" animBg="1"/>
      <p:bldP spid="2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MEPs and clinical function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037" y="958096"/>
            <a:ext cx="2999853" cy="17354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9934" y="727265"/>
            <a:ext cx="1110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Latency (</a:t>
            </a:r>
            <a:r>
              <a:rPr lang="en-GB" sz="1400" dirty="0" err="1" smtClean="0"/>
              <a:t>ms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633855" y="2693503"/>
            <a:ext cx="178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Hand functional score</a:t>
            </a:r>
            <a:endParaRPr lang="en-GB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59931" y="2775986"/>
            <a:ext cx="1172108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nl-BE" sz="800" dirty="0" smtClean="0"/>
              <a:t>Thickbroom et al., 2005</a:t>
            </a:r>
            <a:endParaRPr lang="en-GB" sz="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010105"/>
              </a:clrFrom>
              <a:clrTo>
                <a:srgbClr val="0101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8423" y="2625451"/>
            <a:ext cx="3480891" cy="240092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6200000">
            <a:off x="4252695" y="3267856"/>
            <a:ext cx="69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ΔmEPs</a:t>
            </a:r>
            <a:endParaRPr lang="en-GB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208209" y="4843650"/>
            <a:ext cx="1252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Time (months)</a:t>
            </a:r>
            <a:endParaRPr lang="en-GB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990463" y="2794946"/>
            <a:ext cx="939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6600"/>
                </a:solidFill>
              </a:rPr>
              <a:t>Worsened</a:t>
            </a:r>
            <a:endParaRPr lang="en-GB" sz="1400" dirty="0">
              <a:solidFill>
                <a:srgbClr val="FF66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68735" y="4054503"/>
            <a:ext cx="63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3366FF"/>
                </a:solidFill>
              </a:rPr>
              <a:t>Stable</a:t>
            </a:r>
            <a:endParaRPr lang="en-GB" sz="1400" dirty="0">
              <a:solidFill>
                <a:srgbClr val="3366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95337" y="743889"/>
            <a:ext cx="4557858" cy="3693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Correlation between CMCT and hand dexterity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1499329" y="4158410"/>
            <a:ext cx="3369094" cy="3693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Longitudinal MEPs changes (2 </a:t>
            </a:r>
            <a:r>
              <a:rPr lang="en-GB" dirty="0" err="1" smtClean="0"/>
              <a:t>yrs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166973" y="4871432"/>
            <a:ext cx="864331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nl-BE" sz="800" dirty="0" smtClean="0"/>
              <a:t>Jung et al., 2008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56861946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Baseline EPs predict EDSS after 7 years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954" y="612862"/>
            <a:ext cx="3222737" cy="23396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8003" y="612862"/>
            <a:ext cx="2570977" cy="19039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7390" y="2514501"/>
            <a:ext cx="3700684" cy="24578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8244" y="3057457"/>
            <a:ext cx="4685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Baseline Global EP score = 17/3</a:t>
            </a:r>
          </a:p>
          <a:p>
            <a:r>
              <a:rPr lang="en-GB" dirty="0" smtClean="0"/>
              <a:t>Predicts future EDSS worsening(*) after 7 years</a:t>
            </a:r>
          </a:p>
          <a:p>
            <a:r>
              <a:rPr lang="en-GB" dirty="0" smtClean="0"/>
              <a:t>Sensitivity 56,7 %</a:t>
            </a:r>
          </a:p>
          <a:p>
            <a:r>
              <a:rPr lang="en-GB" dirty="0" smtClean="0"/>
              <a:t>Specificity 88,3 %</a:t>
            </a:r>
          </a:p>
          <a:p>
            <a:endParaRPr lang="en-GB" dirty="0"/>
          </a:p>
          <a:p>
            <a:r>
              <a:rPr lang="en-GB" dirty="0" smtClean="0"/>
              <a:t>(*) : 1 point increase if baseline EDSS &lt; 5.5 or 0,5 point if baseline ≥ 5.5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32112" y="2686952"/>
            <a:ext cx="1634273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nl-BE" sz="800" dirty="0" smtClean="0"/>
              <a:t>Giffroy et al., BMC Neurology 2016</a:t>
            </a:r>
            <a:endParaRPr lang="en-GB" sz="800" dirty="0"/>
          </a:p>
        </p:txBody>
      </p:sp>
      <p:sp>
        <p:nvSpPr>
          <p:cNvPr id="9" name="ZoneTexte 8"/>
          <p:cNvSpPr txBox="1"/>
          <p:nvPr/>
        </p:nvSpPr>
        <p:spPr>
          <a:xfrm>
            <a:off x="7209348" y="2514501"/>
            <a:ext cx="1675350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nl-BE" sz="800" dirty="0" smtClean="0"/>
              <a:t>Giffroy et al., Acta Neurol Belg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20368820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00" y="11885"/>
            <a:ext cx="8051799" cy="3543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Basal </a:t>
            </a:r>
            <a:r>
              <a:rPr lang="en-GB" dirty="0" err="1" smtClean="0"/>
              <a:t>Eps</a:t>
            </a:r>
            <a:r>
              <a:rPr lang="en-GB" dirty="0" smtClean="0"/>
              <a:t> and EDSS worsening at follow-up (5 years)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5" y="814269"/>
            <a:ext cx="5256584" cy="43292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3666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7.5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455333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1.5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608916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4.2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831416" y="4059251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11.0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2984500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2.7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17591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3.0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81758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  <a:r>
              <a:rPr lang="en-GB" dirty="0" smtClean="0">
                <a:solidFill>
                  <a:schemeClr val="bg1"/>
                </a:solidFill>
              </a:rPr>
              <a:t>.0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25336" y="405925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2.7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4794" y="4831868"/>
            <a:ext cx="1276603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Kallmann</a:t>
            </a:r>
            <a:r>
              <a:rPr lang="en-GB" sz="800" dirty="0" smtClean="0"/>
              <a:t> et al., MSJ, 2006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08322939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Low EPs sensitivity in CIS even if MRI+ 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83" y="749501"/>
            <a:ext cx="7852834" cy="39417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89916" y="576417"/>
            <a:ext cx="5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115 CIS patients (all with ≥ 1 MRI lesion) </a:t>
            </a:r>
            <a:br>
              <a:rPr lang="en-GB" dirty="0" smtClean="0"/>
            </a:br>
            <a:r>
              <a:rPr lang="en-GB" dirty="0" smtClean="0"/>
              <a:t>followed for 5 years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4794" y="4831868"/>
            <a:ext cx="1727147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 L., Di Maggio et al., ECF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8397384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Human optic nerve </a:t>
            </a:r>
            <a:r>
              <a:rPr lang="en-GB" i="1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corticospinal</a:t>
            </a:r>
            <a:r>
              <a:rPr lang="en-GB" dirty="0" smtClean="0"/>
              <a:t> tract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667" y="668890"/>
            <a:ext cx="7958666" cy="40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3427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Neurophysiology to show improvements 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60402"/>
              </a:clrFrom>
              <a:clrTo>
                <a:srgbClr val="06040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2776" y="2181412"/>
            <a:ext cx="2783422" cy="20768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690" y="2261986"/>
            <a:ext cx="2234192" cy="206882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2941" y="135964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Before treatment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954058" y="135964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98543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833" y="64800"/>
            <a:ext cx="8445500" cy="354300"/>
          </a:xfrm>
        </p:spPr>
        <p:txBody>
          <a:bodyPr>
            <a:noAutofit/>
          </a:bodyPr>
          <a:lstStyle/>
          <a:p>
            <a:r>
              <a:rPr lang="en-GB" sz="2000" dirty="0" smtClean="0"/>
              <a:t>VEPs and OCT to test remyelination after ON </a:t>
            </a:r>
            <a:r>
              <a:rPr lang="mr-IN" sz="2000" dirty="0" smtClean="0"/>
              <a:t>–</a:t>
            </a:r>
            <a:r>
              <a:rPr lang="en-GB" sz="2000" dirty="0" smtClean="0"/>
              <a:t> Renew study</a:t>
            </a:r>
            <a:endParaRPr lang="en-GB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532" y="703658"/>
            <a:ext cx="6371384" cy="42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962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Improvement of MEP following Alemtuzumab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7" y="616278"/>
            <a:ext cx="8100392" cy="44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897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9272" y="850386"/>
            <a:ext cx="6771409" cy="39564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0" y="562239"/>
            <a:ext cx="2006731" cy="690718"/>
          </a:xfrm>
          <a:prstGeom prst="rect">
            <a:avLst/>
          </a:prstGeom>
        </p:spPr>
      </p:pic>
      <p:sp>
        <p:nvSpPr>
          <p:cNvPr id="14" name="object 4"/>
          <p:cNvSpPr txBox="1">
            <a:spLocks/>
          </p:cNvSpPr>
          <p:nvPr/>
        </p:nvSpPr>
        <p:spPr>
          <a:xfrm>
            <a:off x="1017295" y="8502"/>
            <a:ext cx="7669504" cy="38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>
            <a:lvl1pPr algn="ctr" defTabSz="914082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2191911" marR="5080" indent="-2165243">
              <a:lnSpc>
                <a:spcPts val="2860"/>
              </a:lnSpc>
              <a:spcBef>
                <a:spcPts val="210"/>
              </a:spcBef>
            </a:pPr>
            <a:r>
              <a:rPr lang="en-GB" sz="2000" dirty="0"/>
              <a:t>Triple Stimulation</a:t>
            </a:r>
          </a:p>
        </p:txBody>
      </p:sp>
    </p:spTree>
    <p:extLst>
      <p:ext uri="{BB962C8B-B14F-4D97-AF65-F5344CB8AC3E}">
        <p14:creationId xmlns:p14="http://schemas.microsoft.com/office/powerpoint/2010/main" val="261770052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Evoked Potentials in 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9275"/>
            <a:ext cx="8483600" cy="1483883"/>
          </a:xfrm>
        </p:spPr>
        <p:txBody>
          <a:bodyPr>
            <a:normAutofit fontScale="85000" lnSpcReduction="10000"/>
          </a:bodyPr>
          <a:lstStyle/>
          <a:p>
            <a:r>
              <a:rPr lang="nl-BE" dirty="0" smtClean="0"/>
              <a:t>Evoked Potentials (Eps) are the only laboratory tools that directly measure the abnormal physiology resulting from the disease</a:t>
            </a:r>
            <a:endParaRPr lang="fr-BE" dirty="0" smtClean="0"/>
          </a:p>
          <a:p>
            <a:pPr lvl="2"/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8845" y="1716646"/>
            <a:ext cx="7116755" cy="33560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0015" y="4923077"/>
            <a:ext cx="1338820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/>
              <a:t>Hardmeier</a:t>
            </a:r>
            <a:r>
              <a:rPr lang="en-GB" sz="800" dirty="0"/>
              <a:t> et al., MSJ, 2017</a:t>
            </a:r>
          </a:p>
        </p:txBody>
      </p:sp>
    </p:spTree>
    <p:extLst>
      <p:ext uri="{BB962C8B-B14F-4D97-AF65-F5344CB8AC3E}">
        <p14:creationId xmlns:p14="http://schemas.microsoft.com/office/powerpoint/2010/main" val="327732871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Clinical Usefulness of </a:t>
            </a:r>
            <a:r>
              <a:rPr lang="en-GB" dirty="0" err="1" smtClean="0"/>
              <a:t>Eps</a:t>
            </a:r>
            <a:r>
              <a:rPr lang="en-GB" dirty="0" smtClean="0"/>
              <a:t> in MS Monitoring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833" y="673102"/>
            <a:ext cx="8676217" cy="4199863"/>
          </a:xfrm>
        </p:spPr>
        <p:txBody>
          <a:bodyPr>
            <a:normAutofit/>
          </a:bodyPr>
          <a:lstStyle/>
          <a:p>
            <a:r>
              <a:rPr lang="en-GB" dirty="0" smtClean="0"/>
              <a:t>MONITORING </a:t>
            </a:r>
            <a:r>
              <a:rPr lang="en-GB" sz="2600" dirty="0" smtClean="0"/>
              <a:t>(assessing treatment efficacy)</a:t>
            </a:r>
          </a:p>
          <a:p>
            <a:pPr lvl="1"/>
            <a:r>
              <a:rPr lang="en-GB" dirty="0" smtClean="0"/>
              <a:t>Disease activity </a:t>
            </a:r>
            <a:r>
              <a:rPr lang="en-GB" sz="2000" dirty="0" smtClean="0"/>
              <a:t>(lesions anywhere in CNS)</a:t>
            </a:r>
          </a:p>
          <a:p>
            <a:pPr lvl="1"/>
            <a:r>
              <a:rPr lang="en-GB" dirty="0" smtClean="0"/>
              <a:t>Relapse confirmation </a:t>
            </a:r>
            <a:r>
              <a:rPr lang="en-GB" sz="2000" dirty="0" smtClean="0"/>
              <a:t>(vague symptoms)</a:t>
            </a:r>
          </a:p>
          <a:p>
            <a:pPr lvl="1"/>
            <a:r>
              <a:rPr lang="en-GB" dirty="0" smtClean="0"/>
              <a:t>Disease progression </a:t>
            </a:r>
            <a:r>
              <a:rPr lang="en-GB" sz="2000" dirty="0" smtClean="0"/>
              <a:t>(clinically relevant pathways)</a:t>
            </a:r>
          </a:p>
          <a:p>
            <a:pPr lvl="1"/>
            <a:r>
              <a:rPr lang="en-GB" dirty="0" smtClean="0"/>
              <a:t>Functional improvement </a:t>
            </a:r>
            <a:r>
              <a:rPr lang="en-GB" sz="2000" dirty="0" smtClean="0"/>
              <a:t>(clinically relevant pathways)</a:t>
            </a:r>
          </a:p>
          <a:p>
            <a:pPr lvl="1"/>
            <a:r>
              <a:rPr lang="en-GB" dirty="0" smtClean="0"/>
              <a:t>Prediction of future disability progression</a:t>
            </a:r>
          </a:p>
          <a:p>
            <a:pPr lvl="1"/>
            <a:r>
              <a:rPr lang="en-GB" dirty="0" smtClean="0"/>
              <a:t>Axonal loss evaluation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8538797" y="136525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NO</a:t>
            </a: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538797" y="18520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FFCC"/>
                </a:solidFill>
              </a:rPr>
              <a:t>YES</a:t>
            </a:r>
            <a:endParaRPr lang="en-GB" dirty="0">
              <a:solidFill>
                <a:srgbClr val="CCFFCC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07212" y="237066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FFCC"/>
                </a:solidFill>
              </a:rPr>
              <a:t>YES</a:t>
            </a:r>
            <a:endParaRPr lang="en-GB" dirty="0">
              <a:solidFill>
                <a:srgbClr val="CCFFCC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07212" y="288925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FFCC"/>
                </a:solidFill>
              </a:rPr>
              <a:t>YES</a:t>
            </a:r>
            <a:endParaRPr lang="en-GB" dirty="0">
              <a:solidFill>
                <a:srgbClr val="CCFF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07212" y="36935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FFCC"/>
                </a:solidFill>
              </a:rPr>
              <a:t>YES</a:t>
            </a:r>
            <a:endParaRPr lang="en-GB" dirty="0">
              <a:solidFill>
                <a:srgbClr val="CCFFCC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11613" y="4201584"/>
            <a:ext cx="67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CFFCC"/>
                </a:solidFill>
              </a:rPr>
              <a:t>YES ?</a:t>
            </a:r>
            <a:endParaRPr lang="en-GB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2414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Evoked Potentials in MS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8806" y="4981917"/>
            <a:ext cx="1338820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/>
              <a:t>Hardmeier</a:t>
            </a:r>
            <a:r>
              <a:rPr lang="en-GB" sz="800" dirty="0"/>
              <a:t> et al., MSJ, 2017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204" y="455158"/>
            <a:ext cx="8030548" cy="45807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1208" y="3499607"/>
            <a:ext cx="8093373" cy="148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61208" y="2017296"/>
            <a:ext cx="8093373" cy="148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5103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MS functional deficits: pathological substrates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496" y="419100"/>
            <a:ext cx="7274902" cy="4703772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394336" y="3220691"/>
            <a:ext cx="1988592" cy="1640394"/>
            <a:chOff x="292459" y="1031876"/>
            <a:chExt cx="5719763" cy="4487863"/>
          </a:xfrm>
        </p:grpSpPr>
        <p:pic>
          <p:nvPicPr>
            <p:cNvPr id="5" name="Picture 6" descr="IMAGE TRAPP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9" y="1031876"/>
              <a:ext cx="3206750" cy="44878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IMAGE TRAPP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209" y="1033464"/>
              <a:ext cx="2513013" cy="44862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er 10"/>
          <p:cNvGrpSpPr/>
          <p:nvPr/>
        </p:nvGrpSpPr>
        <p:grpSpPr>
          <a:xfrm>
            <a:off x="2636854" y="3221273"/>
            <a:ext cx="1643096" cy="1673661"/>
            <a:chOff x="2636854" y="4295029"/>
            <a:chExt cx="1643096" cy="2231548"/>
          </a:xfrm>
        </p:grpSpPr>
        <p:pic>
          <p:nvPicPr>
            <p:cNvPr id="9" name="Picture 7" descr="IMAGE TRAPP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579" y="4295029"/>
              <a:ext cx="997371" cy="2230798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MAGE TRAPP 1bis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854" y="4298028"/>
              <a:ext cx="634526" cy="2228549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ZoneTexte 11"/>
          <p:cNvSpPr txBox="1"/>
          <p:nvPr/>
        </p:nvSpPr>
        <p:spPr>
          <a:xfrm>
            <a:off x="1089647" y="2980153"/>
            <a:ext cx="60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Acute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36854" y="2967978"/>
            <a:ext cx="176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3366FF"/>
                </a:solidFill>
              </a:rPr>
              <a:t>Delayed, transynaptic</a:t>
            </a:r>
            <a:endParaRPr lang="en-GB" sz="1400" dirty="0">
              <a:solidFill>
                <a:srgbClr val="3366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07054" y="4907432"/>
            <a:ext cx="960411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Leocani</a:t>
            </a:r>
            <a:r>
              <a:rPr lang="en-GB" sz="800" dirty="0" smtClean="0"/>
              <a:t>, ECF, 2016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6558358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7295" y="47481"/>
            <a:ext cx="7669504" cy="354300"/>
          </a:xfrm>
        </p:spPr>
        <p:txBody>
          <a:bodyPr>
            <a:noAutofit/>
          </a:bodyPr>
          <a:lstStyle/>
          <a:p>
            <a:r>
              <a:rPr lang="en-GB" sz="1600" dirty="0" smtClean="0"/>
              <a:t>Relationship between clinical findings and EPs </a:t>
            </a:r>
            <a:br>
              <a:rPr lang="en-GB" sz="1600" dirty="0" smtClean="0"/>
            </a:br>
            <a:r>
              <a:rPr lang="en-GB" sz="1600" dirty="0" smtClean="0"/>
              <a:t>abnormalities in RR MS</a:t>
            </a:r>
            <a:endParaRPr lang="en-GB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293754" y="4924157"/>
            <a:ext cx="1672245" cy="21544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800" dirty="0" err="1" smtClean="0"/>
              <a:t>Comi</a:t>
            </a:r>
            <a:r>
              <a:rPr lang="en-GB" sz="800" dirty="0" smtClean="0"/>
              <a:t> G. et al., MSJ, 1999;5:263-267</a:t>
            </a:r>
            <a:endParaRPr lang="en-GB" sz="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5717"/>
          <a:stretch/>
        </p:blipFill>
        <p:spPr>
          <a:xfrm>
            <a:off x="1669474" y="761999"/>
            <a:ext cx="6161112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862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CNS reserve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1748" y="3134591"/>
            <a:ext cx="2123752" cy="15815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1B45AD"/>
              </a:clrFrom>
              <a:clrTo>
                <a:srgbClr val="1B45A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7258" y="3109651"/>
            <a:ext cx="1952606" cy="14340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95235" y="833466"/>
            <a:ext cx="1774845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GB" dirty="0" smtClean="0"/>
              <a:t>Neurophysiology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200271" y="83346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Disability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88419" y="1323740"/>
            <a:ext cx="3389607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GB" dirty="0" smtClean="0"/>
              <a:t>Bad situation, but it can get worse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804316" y="1323740"/>
            <a:ext cx="183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Cannot get worse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388419" y="1630235"/>
            <a:ext cx="338960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In the car = urgent action needed or car will stop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63984" y="1630234"/>
            <a:ext cx="24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 the car = car stopped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88419" y="2114984"/>
            <a:ext cx="338960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In MS monitoring:</a:t>
            </a:r>
          </a:p>
          <a:p>
            <a:pPr algn="ctr"/>
            <a:r>
              <a:rPr lang="en-GB" dirty="0" smtClean="0">
                <a:solidFill>
                  <a:schemeClr val="accent1"/>
                </a:solidFill>
              </a:rPr>
              <a:t>Margin for improvement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58968" y="2058751"/>
            <a:ext cx="3389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In MS monitoring: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Likely treatment failure to active drug, likely no progression to placebo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3201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" descr="Grand damier"/>
          <p:cNvSpPr>
            <a:spLocks noChangeAspect="1" noChangeArrowheads="1"/>
          </p:cNvSpPr>
          <p:nvPr/>
        </p:nvSpPr>
        <p:spPr bwMode="auto">
          <a:xfrm>
            <a:off x="289277" y="3827305"/>
            <a:ext cx="797278" cy="64770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GB"/>
          </a:p>
        </p:txBody>
      </p:sp>
      <p:sp>
        <p:nvSpPr>
          <p:cNvPr id="2" name="object 2"/>
          <p:cNvSpPr/>
          <p:nvPr/>
        </p:nvSpPr>
        <p:spPr>
          <a:xfrm>
            <a:off x="4442182" y="1129191"/>
            <a:ext cx="4560711" cy="1762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4" y="72416"/>
            <a:ext cx="7780867" cy="3821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41273">
              <a:spcBef>
                <a:spcPts val="100"/>
              </a:spcBef>
            </a:pPr>
            <a:r>
              <a:rPr lang="nl-BE" b="0" dirty="0" smtClean="0">
                <a:latin typeface="Verdana"/>
                <a:cs typeface="Verdana"/>
              </a:rPr>
              <a:t>Visual Evoked Potentials (ffVEPs)</a:t>
            </a:r>
            <a:endParaRPr b="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9892" y="3786188"/>
            <a:ext cx="897467" cy="728663"/>
          </a:xfrm>
          <a:custGeom>
            <a:avLst/>
            <a:gdLst/>
            <a:ahLst/>
            <a:cxnLst/>
            <a:rect l="l" t="t" r="r" b="b"/>
            <a:pathLst>
              <a:path w="1009650" h="971550">
                <a:moveTo>
                  <a:pt x="0" y="0"/>
                </a:moveTo>
                <a:lnTo>
                  <a:pt x="1009650" y="0"/>
                </a:lnTo>
                <a:lnTo>
                  <a:pt x="1009650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471" y="4092415"/>
            <a:ext cx="149578" cy="128588"/>
          </a:xfrm>
          <a:custGeom>
            <a:avLst/>
            <a:gdLst/>
            <a:ahLst/>
            <a:cxnLst/>
            <a:rect l="l" t="t" r="r" b="b"/>
            <a:pathLst>
              <a:path w="168275" h="171450">
                <a:moveTo>
                  <a:pt x="84137" y="171450"/>
                </a:moveTo>
                <a:lnTo>
                  <a:pt x="51386" y="164713"/>
                </a:lnTo>
                <a:lnTo>
                  <a:pt x="24642" y="146342"/>
                </a:lnTo>
                <a:lnTo>
                  <a:pt x="6611" y="119093"/>
                </a:lnTo>
                <a:lnTo>
                  <a:pt x="0" y="85725"/>
                </a:lnTo>
                <a:lnTo>
                  <a:pt x="6611" y="52356"/>
                </a:lnTo>
                <a:lnTo>
                  <a:pt x="24642" y="25107"/>
                </a:lnTo>
                <a:lnTo>
                  <a:pt x="51386" y="6736"/>
                </a:lnTo>
                <a:lnTo>
                  <a:pt x="84137" y="0"/>
                </a:lnTo>
                <a:lnTo>
                  <a:pt x="116888" y="6736"/>
                </a:lnTo>
                <a:lnTo>
                  <a:pt x="143632" y="25107"/>
                </a:lnTo>
                <a:lnTo>
                  <a:pt x="161663" y="52356"/>
                </a:lnTo>
                <a:lnTo>
                  <a:pt x="168275" y="85725"/>
                </a:lnTo>
                <a:lnTo>
                  <a:pt x="161663" y="119093"/>
                </a:lnTo>
                <a:lnTo>
                  <a:pt x="143632" y="146342"/>
                </a:lnTo>
                <a:lnTo>
                  <a:pt x="116888" y="164713"/>
                </a:lnTo>
                <a:lnTo>
                  <a:pt x="84137" y="171450"/>
                </a:lnTo>
                <a:close/>
              </a:path>
            </a:pathLst>
          </a:custGeom>
          <a:solidFill>
            <a:srgbClr val="FF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471" y="4092415"/>
            <a:ext cx="149578" cy="128588"/>
          </a:xfrm>
          <a:custGeom>
            <a:avLst/>
            <a:gdLst/>
            <a:ahLst/>
            <a:cxnLst/>
            <a:rect l="l" t="t" r="r" b="b"/>
            <a:pathLst>
              <a:path w="168275" h="171450">
                <a:moveTo>
                  <a:pt x="0" y="85725"/>
                </a:moveTo>
                <a:lnTo>
                  <a:pt x="6611" y="52356"/>
                </a:lnTo>
                <a:lnTo>
                  <a:pt x="24642" y="25107"/>
                </a:lnTo>
                <a:lnTo>
                  <a:pt x="51386" y="6736"/>
                </a:lnTo>
                <a:lnTo>
                  <a:pt x="84137" y="0"/>
                </a:lnTo>
                <a:lnTo>
                  <a:pt x="116888" y="6736"/>
                </a:lnTo>
                <a:lnTo>
                  <a:pt x="143632" y="25107"/>
                </a:lnTo>
                <a:lnTo>
                  <a:pt x="161663" y="52356"/>
                </a:lnTo>
                <a:lnTo>
                  <a:pt x="168275" y="85725"/>
                </a:lnTo>
                <a:lnTo>
                  <a:pt x="161663" y="119093"/>
                </a:lnTo>
                <a:lnTo>
                  <a:pt x="143632" y="146342"/>
                </a:lnTo>
                <a:lnTo>
                  <a:pt x="116888" y="164713"/>
                </a:lnTo>
                <a:lnTo>
                  <a:pt x="84137" y="171450"/>
                </a:lnTo>
                <a:lnTo>
                  <a:pt x="51386" y="164713"/>
                </a:lnTo>
                <a:lnTo>
                  <a:pt x="24642" y="146342"/>
                </a:lnTo>
                <a:lnTo>
                  <a:pt x="6611" y="119093"/>
                </a:lnTo>
                <a:lnTo>
                  <a:pt x="0" y="857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1070" y="3028950"/>
            <a:ext cx="4741333" cy="0"/>
          </a:xfrm>
          <a:custGeom>
            <a:avLst/>
            <a:gdLst/>
            <a:ahLst/>
            <a:cxnLst/>
            <a:rect l="l" t="t" r="r" b="b"/>
            <a:pathLst>
              <a:path w="5334000">
                <a:moveTo>
                  <a:pt x="0" y="0"/>
                </a:moveTo>
                <a:lnTo>
                  <a:pt x="533400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36533" y="685803"/>
            <a:ext cx="0" cy="2401729"/>
          </a:xfrm>
          <a:custGeom>
            <a:avLst/>
            <a:gdLst/>
            <a:ahLst/>
            <a:cxnLst/>
            <a:rect l="l" t="t" r="r" b="b"/>
            <a:pathLst>
              <a:path h="3202304">
                <a:moveTo>
                  <a:pt x="0" y="3202305"/>
                </a:moveTo>
                <a:lnTo>
                  <a:pt x="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067400" y="3164682"/>
            <a:ext cx="753741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14046" y="764381"/>
            <a:ext cx="484293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36538" y="3714750"/>
            <a:ext cx="2506133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400" y="0"/>
                </a:lnTo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2667" y="3086101"/>
            <a:ext cx="0" cy="62865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82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5470" y="1771650"/>
            <a:ext cx="677333" cy="342900"/>
          </a:xfrm>
          <a:custGeom>
            <a:avLst/>
            <a:gdLst/>
            <a:ahLst/>
            <a:cxnLst/>
            <a:rect l="l" t="t" r="r" b="b"/>
            <a:pathLst>
              <a:path w="762000" h="457200">
                <a:moveTo>
                  <a:pt x="0" y="0"/>
                </a:moveTo>
                <a:lnTo>
                  <a:pt x="762000" y="457200"/>
                </a:lnTo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75470" y="2114550"/>
            <a:ext cx="677333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76200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714049" y="2364582"/>
            <a:ext cx="47469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1°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62867" y="1943100"/>
            <a:ext cx="89633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min.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2867" y="1393032"/>
            <a:ext cx="896338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min.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49333" y="971551"/>
            <a:ext cx="0" cy="1771650"/>
          </a:xfrm>
          <a:custGeom>
            <a:avLst/>
            <a:gdLst/>
            <a:ahLst/>
            <a:cxnLst/>
            <a:rect l="l" t="t" r="r" b="b"/>
            <a:pathLst>
              <a:path h="2362200">
                <a:moveTo>
                  <a:pt x="0" y="236220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02582" y="746761"/>
            <a:ext cx="282787" cy="56682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St.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54711" y="2653201"/>
            <a:ext cx="1264356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00"/>
                </a:solidFill>
                <a:latin typeface="Arial"/>
                <a:cs typeface="Arial"/>
              </a:rPr>
              <a:t>99.0</a:t>
            </a:r>
            <a:r>
              <a:rPr sz="1600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00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28092" y="1970725"/>
            <a:ext cx="1393049" cy="2891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2542" rIns="0" bIns="0" rtlCol="0">
            <a:spAutoFit/>
          </a:bodyPr>
          <a:lstStyle/>
          <a:p>
            <a:pPr marL="91436">
              <a:spcBef>
                <a:spcPts val="334"/>
              </a:spcBef>
            </a:pPr>
            <a:r>
              <a:rPr sz="1600" spc="-5" dirty="0">
                <a:solidFill>
                  <a:srgbClr val="FFFF00"/>
                </a:solidFill>
                <a:latin typeface="Arial"/>
                <a:cs typeface="Arial"/>
              </a:rPr>
              <a:t>103.8</a:t>
            </a:r>
            <a:r>
              <a:rPr sz="16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00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18871" y="2378871"/>
            <a:ext cx="93133" cy="478631"/>
          </a:xfrm>
          <a:custGeom>
            <a:avLst/>
            <a:gdLst/>
            <a:ahLst/>
            <a:cxnLst/>
            <a:rect l="l" t="t" r="r" b="b"/>
            <a:pathLst>
              <a:path w="104775" h="638175">
                <a:moveTo>
                  <a:pt x="0" y="638175"/>
                </a:moveTo>
                <a:lnTo>
                  <a:pt x="104775" y="0"/>
                </a:lnTo>
              </a:path>
            </a:pathLst>
          </a:custGeom>
          <a:ln w="82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12004" y="1793081"/>
            <a:ext cx="135467" cy="571500"/>
          </a:xfrm>
          <a:custGeom>
            <a:avLst/>
            <a:gdLst/>
            <a:ahLst/>
            <a:cxnLst/>
            <a:rect l="l" t="t" r="r" b="b"/>
            <a:pathLst>
              <a:path w="152400" h="762000">
                <a:moveTo>
                  <a:pt x="0" y="762000"/>
                </a:moveTo>
                <a:lnTo>
                  <a:pt x="152400" y="0"/>
                </a:lnTo>
              </a:path>
            </a:pathLst>
          </a:custGeom>
          <a:ln w="82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504289" y="1456375"/>
            <a:ext cx="1419578" cy="28917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2542" rIns="0" bIns="0" rtlCol="0">
            <a:spAutoFit/>
          </a:bodyPr>
          <a:lstStyle/>
          <a:p>
            <a:pPr marL="91436">
              <a:spcBef>
                <a:spcPts val="334"/>
              </a:spcBef>
            </a:pPr>
            <a:r>
              <a:rPr sz="1600" spc="-5" dirty="0">
                <a:solidFill>
                  <a:srgbClr val="FFFF00"/>
                </a:solidFill>
                <a:latin typeface="Arial"/>
                <a:cs typeface="Arial"/>
              </a:rPr>
              <a:t>111.0</a:t>
            </a:r>
            <a:r>
              <a:rPr sz="16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00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8204" y="1055819"/>
            <a:ext cx="1315155" cy="515525"/>
          </a:xfrm>
          <a:prstGeom prst="rect">
            <a:avLst/>
          </a:prstGeom>
        </p:spPr>
        <p:txBody>
          <a:bodyPr vert="horz" wrap="square" lIns="0" tIns="22859" rIns="0" bIns="0" rtlCol="0">
            <a:spAutoFit/>
          </a:bodyPr>
          <a:lstStyle/>
          <a:p>
            <a:pPr marL="12699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Oz (-) - Fz</a:t>
            </a:r>
            <a:r>
              <a:rPr sz="1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(+)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0.5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Hz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88533" y="1714500"/>
            <a:ext cx="0" cy="2286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800"/>
                </a:moveTo>
                <a:lnTo>
                  <a:pt x="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8052" y="1604803"/>
            <a:ext cx="63048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µv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88538" y="1943100"/>
            <a:ext cx="270933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304800" y="0"/>
                </a:moveTo>
                <a:lnTo>
                  <a:pt x="0" y="0"/>
                </a:lnTo>
              </a:path>
            </a:pathLst>
          </a:custGeom>
          <a:ln w="82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715915" y="1850231"/>
            <a:ext cx="95955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msec.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11" y="2847485"/>
            <a:ext cx="2995917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2817</TotalTime>
  <Words>1265</Words>
  <Application>Microsoft Macintosh PowerPoint</Application>
  <PresentationFormat>Présentation à l'écran (16:9)</PresentationFormat>
  <Paragraphs>317</Paragraphs>
  <Slides>40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Noir</vt:lpstr>
      <vt:lpstr>Neurophysiological Techniques for Functional Quantification and Prognosis in Multiple Sclerosis</vt:lpstr>
      <vt:lpstr>Disclosures</vt:lpstr>
      <vt:lpstr>Evoked Potentials in MS</vt:lpstr>
      <vt:lpstr>Evoked Potentials in MS</vt:lpstr>
      <vt:lpstr>Evoked Potentials in MS</vt:lpstr>
      <vt:lpstr>MS functional deficits: pathological substrates</vt:lpstr>
      <vt:lpstr>Relationship between clinical findings and EPs  abnormalities in RR MS</vt:lpstr>
      <vt:lpstr>CNS reserve</vt:lpstr>
      <vt:lpstr>Visual Evoked Potentials (ffVEPs)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BAEPs</vt:lpstr>
      <vt:lpstr>BAEPs during a brainstem relapse</vt:lpstr>
      <vt:lpstr>Median Nerve SSEPs</vt:lpstr>
      <vt:lpstr>Présentation PowerPoint</vt:lpstr>
      <vt:lpstr>Median Nerve SSEPs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MEPs and clinical function</vt:lpstr>
      <vt:lpstr>Baseline EPs predict EDSS after 7 years</vt:lpstr>
      <vt:lpstr>Basal Eps and EDSS worsening at follow-up (5 years)</vt:lpstr>
      <vt:lpstr>Low EPs sensitivity in CIS even if MRI+ </vt:lpstr>
      <vt:lpstr>Human optic nerve vs corticospinal tract</vt:lpstr>
      <vt:lpstr>Neurophysiology to show improvements </vt:lpstr>
      <vt:lpstr>VEPs and OCT to test remyelination after ON – Renew study</vt:lpstr>
      <vt:lpstr>Improvement of MEP following Alemtuzumab</vt:lpstr>
      <vt:lpstr>Présentation PowerPoint</vt:lpstr>
      <vt:lpstr>Clinical Usefulness of Eps in MS Monitoring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cas cliniques</dc:title>
  <dc:creator>Dominique</dc:creator>
  <cp:lastModifiedBy>DIVEDO</cp:lastModifiedBy>
  <cp:revision>218</cp:revision>
  <dcterms:created xsi:type="dcterms:W3CDTF">2014-03-06T15:04:42Z</dcterms:created>
  <dcterms:modified xsi:type="dcterms:W3CDTF">2017-11-08T22:30:50Z</dcterms:modified>
</cp:coreProperties>
</file>