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Default Extension="wdp" ContentType="image/vnd.ms-photo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bookmarkIdSeed="4">
  <p:sldMasterIdLst>
    <p:sldMasterId id="2147483648" r:id="rId1"/>
  </p:sldMasterIdLst>
  <p:notesMasterIdLst>
    <p:notesMasterId r:id="rId6"/>
  </p:notesMasterIdLst>
  <p:sldIdLst>
    <p:sldId id="403" r:id="rId2"/>
    <p:sldId id="361" r:id="rId3"/>
    <p:sldId id="402" r:id="rId4"/>
    <p:sldId id="362" r:id="rId5"/>
  </p:sldIdLst>
  <p:sldSz cx="9144000" cy="6858000" type="screen4x3"/>
  <p:notesSz cx="6669088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1" name="xgiffroy" initials="x" lastIdx="3" clrIdx="0">
    <p:extLst>
      <p:ext uri="{19B8F6BF-5375-455C-9EA6-DF929625EA0E}">
        <p15:presenceInfo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userId="xgiffro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66FF"/>
    <a:srgbClr val="00FF00"/>
    <a:srgbClr val="FF00FF"/>
    <a:srgbClr val="0066FF"/>
    <a:srgbClr val="0000F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22205" autoAdjust="0"/>
    <p:restoredTop sz="81628" autoAdjust="0"/>
  </p:normalViewPr>
  <p:slideViewPr>
    <p:cSldViewPr>
      <p:cViewPr varScale="1">
        <p:scale>
          <a:sx n="89" d="100"/>
          <a:sy n="89" d="100"/>
        </p:scale>
        <p:origin x="-10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6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2"/>
          </a:xfrm>
          <a:prstGeom prst="rect">
            <a:avLst/>
          </a:prstGeom>
        </p:spPr>
        <p:txBody>
          <a:bodyPr vert="horz" lIns="94816" tIns="47407" rIns="94816" bIns="47407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6" y="0"/>
            <a:ext cx="2889938" cy="496412"/>
          </a:xfrm>
          <a:prstGeom prst="rect">
            <a:avLst/>
          </a:prstGeom>
        </p:spPr>
        <p:txBody>
          <a:bodyPr vert="horz" lIns="94816" tIns="47407" rIns="94816" bIns="47407" rtlCol="0"/>
          <a:lstStyle>
            <a:lvl1pPr algn="r">
              <a:defRPr sz="1300"/>
            </a:lvl1pPr>
          </a:lstStyle>
          <a:p>
            <a:fld id="{207329C9-EAB9-4723-8A07-52BAA338F95D}" type="datetimeFigureOut">
              <a:rPr lang="fr-BE" smtClean="0"/>
              <a:pPr/>
              <a:t>17/10/17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6" tIns="47407" rIns="94816" bIns="47407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909"/>
            <a:ext cx="5335270" cy="4467701"/>
          </a:xfrm>
          <a:prstGeom prst="rect">
            <a:avLst/>
          </a:prstGeom>
        </p:spPr>
        <p:txBody>
          <a:bodyPr vert="horz" lIns="94816" tIns="47407" rIns="94816" bIns="47407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889938" cy="496412"/>
          </a:xfrm>
          <a:prstGeom prst="rect">
            <a:avLst/>
          </a:prstGeom>
        </p:spPr>
        <p:txBody>
          <a:bodyPr vert="horz" lIns="94816" tIns="47407" rIns="94816" bIns="47407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6" y="9430090"/>
            <a:ext cx="2889938" cy="496412"/>
          </a:xfrm>
          <a:prstGeom prst="rect">
            <a:avLst/>
          </a:prstGeom>
        </p:spPr>
        <p:txBody>
          <a:bodyPr vert="horz" lIns="94816" tIns="47407" rIns="94816" bIns="47407" rtlCol="0" anchor="b"/>
          <a:lstStyle>
            <a:lvl1pPr algn="r">
              <a:defRPr sz="1300"/>
            </a:lvl1pPr>
          </a:lstStyle>
          <a:p>
            <a:fld id="{097A02AD-0EC3-4107-BA56-5CECF6570D0C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328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A02AD-0EC3-4107-BA56-5CECF6570D0C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24297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7037" indent="-237037">
              <a:buAutoNum type="arabicPeriod"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A02AD-0EC3-4107-BA56-5CECF6570D0C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921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A02AD-0EC3-4107-BA56-5CECF6570D0C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97216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7037" indent="-237037">
              <a:buAutoNum type="arabicPeriod"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A02AD-0EC3-4107-BA56-5CECF6570D0C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40783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17/10/17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microsoft.com/office/2007/relationships/hdphoto" Target="../media/hdphoto1.wdp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microsoft.com/office/2007/relationships/hdphoto" Target="../media/hdphoto1.wdp"/><Relationship Id="rId5" Type="http://schemas.openxmlformats.org/officeDocument/2006/relationships/image" Target="../media/image2.pn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-70000" contrast="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299368" y="1628800"/>
            <a:ext cx="6545264" cy="5744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Connecteur droit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4168"/>
            <a:ext cx="832923" cy="40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ZoneTexte 24"/>
          <p:cNvSpPr txBox="1"/>
          <p:nvPr/>
        </p:nvSpPr>
        <p:spPr>
          <a:xfrm>
            <a:off x="3717247" y="579599"/>
            <a:ext cx="1709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/>
              <a:t>Description</a:t>
            </a:r>
            <a:endParaRPr lang="fr-BE" sz="1600" b="1" dirty="0"/>
          </a:p>
        </p:txBody>
      </p:sp>
      <p:pic>
        <p:nvPicPr>
          <p:cNvPr id="49" name="Image 48"/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9030" y="1770026"/>
            <a:ext cx="6905940" cy="4962362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0516" y="1496257"/>
            <a:ext cx="2006731" cy="920957"/>
          </a:xfrm>
          <a:prstGeom prst="rect">
            <a:avLst/>
          </a:prstGeom>
        </p:spPr>
      </p:pic>
      <p:pic>
        <p:nvPicPr>
          <p:cNvPr id="18" name="Image 17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100392" y="169153"/>
            <a:ext cx="896400" cy="853200"/>
          </a:xfrm>
          <a:prstGeom prst="rect">
            <a:avLst/>
          </a:prstGeom>
        </p:spPr>
      </p:pic>
      <p:sp>
        <p:nvSpPr>
          <p:cNvPr id="14" name="Rectangle à coins arrondis 13"/>
          <p:cNvSpPr/>
          <p:nvPr/>
        </p:nvSpPr>
        <p:spPr>
          <a:xfrm>
            <a:off x="1795587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SCLEROSE EN PLAQUES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3213964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POTENTIELS EVOQUES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4633182" y="44624"/>
            <a:ext cx="1370042" cy="432048"/>
          </a:xfrm>
          <a:prstGeom prst="roundRect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 TRIPLE STIMULATION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6146098" y="44624"/>
            <a:ext cx="1215752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 smtClean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APPLICATIONS TST</a:t>
            </a:r>
            <a:endParaRPr lang="fr-BE" sz="1000" dirty="0">
              <a:ln>
                <a:solidFill>
                  <a:schemeClr val="tx1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3390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4168"/>
            <a:ext cx="832923" cy="40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ZoneTexte 24"/>
          <p:cNvSpPr txBox="1"/>
          <p:nvPr/>
        </p:nvSpPr>
        <p:spPr>
          <a:xfrm>
            <a:off x="3748506" y="579599"/>
            <a:ext cx="1646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/>
              <a:t>Description</a:t>
            </a:r>
            <a:endParaRPr lang="fr-BE" sz="1600" b="1" dirty="0"/>
          </a:p>
        </p:txBody>
      </p:sp>
      <p:cxnSp>
        <p:nvCxnSpPr>
          <p:cNvPr id="84" name="Connecteur droit avec flèche 83"/>
          <p:cNvCxnSpPr/>
          <p:nvPr/>
        </p:nvCxnSpPr>
        <p:spPr>
          <a:xfrm>
            <a:off x="2125965" y="1574752"/>
            <a:ext cx="0" cy="20299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/>
          <p:nvPr/>
        </p:nvCxnSpPr>
        <p:spPr>
          <a:xfrm>
            <a:off x="2512782" y="1574752"/>
            <a:ext cx="0" cy="16337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/>
          <p:nvPr/>
        </p:nvCxnSpPr>
        <p:spPr>
          <a:xfrm flipV="1">
            <a:off x="2512782" y="3208480"/>
            <a:ext cx="0" cy="2157984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>
          <a:xfrm flipV="1">
            <a:off x="2125965" y="3647392"/>
            <a:ext cx="0" cy="1719072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 flipV="1">
            <a:off x="2866033" y="2845768"/>
            <a:ext cx="0" cy="2520696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>
          <a:xfrm>
            <a:off x="2125965" y="5445712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>
            <a:off x="2512782" y="5454856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>
            <a:off x="2866033" y="5445712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>
            <a:off x="2229318" y="2422096"/>
            <a:ext cx="0" cy="3416808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/>
          <p:nvPr/>
        </p:nvCxnSpPr>
        <p:spPr>
          <a:xfrm>
            <a:off x="2619970" y="2446480"/>
            <a:ext cx="0" cy="338937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/>
          <p:nvPr/>
        </p:nvCxnSpPr>
        <p:spPr>
          <a:xfrm>
            <a:off x="3033990" y="2446480"/>
            <a:ext cx="0" cy="338328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Forme libre 95"/>
          <p:cNvSpPr/>
          <p:nvPr/>
        </p:nvSpPr>
        <p:spPr>
          <a:xfrm>
            <a:off x="1647150" y="5838904"/>
            <a:ext cx="1731264" cy="104648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CC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7" name="Forme libre 96"/>
          <p:cNvSpPr/>
          <p:nvPr/>
        </p:nvSpPr>
        <p:spPr>
          <a:xfrm>
            <a:off x="3378414" y="5884892"/>
            <a:ext cx="1731264" cy="1004179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8" name="Étoile à 6 branches 97"/>
          <p:cNvSpPr/>
          <p:nvPr/>
        </p:nvSpPr>
        <p:spPr>
          <a:xfrm>
            <a:off x="2020530" y="3485848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9" name="Étoile à 6 branches 98"/>
          <p:cNvSpPr/>
          <p:nvPr/>
        </p:nvSpPr>
        <p:spPr>
          <a:xfrm>
            <a:off x="2415754" y="3089608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5" name="Éclair 104"/>
          <p:cNvSpPr/>
          <p:nvPr/>
        </p:nvSpPr>
        <p:spPr>
          <a:xfrm rot="5206222" flipV="1">
            <a:off x="2519238" y="-93118"/>
            <a:ext cx="262903" cy="3374126"/>
          </a:xfrm>
          <a:prstGeom prst="lightningBol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6" name="Éclair 105"/>
          <p:cNvSpPr/>
          <p:nvPr/>
        </p:nvSpPr>
        <p:spPr>
          <a:xfrm rot="5196175" flipV="1">
            <a:off x="2275367" y="1162625"/>
            <a:ext cx="411033" cy="2804149"/>
          </a:xfrm>
          <a:prstGeom prst="lightningBolt">
            <a:avLst/>
          </a:prstGeom>
          <a:noFill/>
          <a:ln w="31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7" name="Éclair 106"/>
          <p:cNvSpPr/>
          <p:nvPr/>
        </p:nvSpPr>
        <p:spPr>
          <a:xfrm rot="5133714" flipV="1">
            <a:off x="2700354" y="3827366"/>
            <a:ext cx="356056" cy="3032074"/>
          </a:xfrm>
          <a:prstGeom prst="lightningBolt">
            <a:avLst/>
          </a:prstGeom>
          <a:noFill/>
          <a:ln w="3175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08" name="Image 107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4306" t="2958" r="15972" b="75020"/>
          <a:stretch>
            <a:fillRect/>
          </a:stretch>
        </p:blipFill>
        <p:spPr>
          <a:xfrm flipH="1">
            <a:off x="-56832" y="1265188"/>
            <a:ext cx="878990" cy="1155700"/>
          </a:xfrm>
          <a:prstGeom prst="rect">
            <a:avLst/>
          </a:prstGeom>
        </p:spPr>
      </p:pic>
      <p:pic>
        <p:nvPicPr>
          <p:cNvPr id="109" name="Image 108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 flipH="1">
            <a:off x="-396552" y="2391296"/>
            <a:ext cx="1561202" cy="647700"/>
          </a:xfrm>
          <a:prstGeom prst="rect">
            <a:avLst/>
          </a:prstGeom>
        </p:spPr>
      </p:pic>
      <p:pic>
        <p:nvPicPr>
          <p:cNvPr id="110" name="Image 109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00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 flipH="1">
            <a:off x="704528" y="5046006"/>
            <a:ext cx="653532" cy="1075758"/>
          </a:xfrm>
          <a:prstGeom prst="rect">
            <a:avLst/>
          </a:prstGeom>
        </p:spPr>
      </p:pic>
      <p:sp>
        <p:nvSpPr>
          <p:cNvPr id="113" name="ZoneTexte 112"/>
          <p:cNvSpPr txBox="1"/>
          <p:nvPr/>
        </p:nvSpPr>
        <p:spPr>
          <a:xfrm>
            <a:off x="1027402" y="641091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ADM </a:t>
            </a:r>
          </a:p>
        </p:txBody>
      </p:sp>
      <p:pic>
        <p:nvPicPr>
          <p:cNvPr id="114" name="Image 113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00FF">
                <a:tint val="45000"/>
                <a:satMod val="400000"/>
              </a:srgbClr>
            </a:duotone>
          </a:blip>
          <a:srcRect l="6284" t="14223" r="79116" b="63427"/>
          <a:stretch/>
        </p:blipFill>
        <p:spPr>
          <a:xfrm>
            <a:off x="439119" y="5904095"/>
            <a:ext cx="720080" cy="792088"/>
          </a:xfrm>
          <a:prstGeom prst="rect">
            <a:avLst/>
          </a:prstGeom>
        </p:spPr>
      </p:pic>
      <p:sp>
        <p:nvSpPr>
          <p:cNvPr id="115" name="Rectangle à coins arrondis 114"/>
          <p:cNvSpPr/>
          <p:nvPr/>
        </p:nvSpPr>
        <p:spPr>
          <a:xfrm>
            <a:off x="94804" y="3485848"/>
            <a:ext cx="1391146" cy="879256"/>
          </a:xfrm>
          <a:prstGeom prst="round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TST</a:t>
            </a:r>
          </a:p>
          <a:p>
            <a:pPr algn="ctr"/>
            <a:r>
              <a:rPr lang="fr-BE" u="sng" dirty="0"/>
              <a:t>test</a:t>
            </a:r>
          </a:p>
        </p:txBody>
      </p:sp>
      <p:cxnSp>
        <p:nvCxnSpPr>
          <p:cNvPr id="116" name="Connecteur droit avec flèche 115"/>
          <p:cNvCxnSpPr/>
          <p:nvPr/>
        </p:nvCxnSpPr>
        <p:spPr>
          <a:xfrm>
            <a:off x="2855293" y="1574752"/>
            <a:ext cx="0" cy="1296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Étoile à 6 branches 116"/>
          <p:cNvSpPr/>
          <p:nvPr/>
        </p:nvSpPr>
        <p:spPr>
          <a:xfrm>
            <a:off x="2756305" y="2751880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9" name="ZoneTexte 118"/>
          <p:cNvSpPr txBox="1"/>
          <p:nvPr/>
        </p:nvSpPr>
        <p:spPr>
          <a:xfrm>
            <a:off x="1836869" y="937645"/>
            <a:ext cx="1351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Physiologie</a:t>
            </a:r>
          </a:p>
        </p:txBody>
      </p:sp>
      <p:cxnSp>
        <p:nvCxnSpPr>
          <p:cNvPr id="75" name="Connecteur droit avec flèche 74"/>
          <p:cNvCxnSpPr/>
          <p:nvPr/>
        </p:nvCxnSpPr>
        <p:spPr>
          <a:xfrm>
            <a:off x="6806485" y="1574752"/>
            <a:ext cx="0" cy="20299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>
          <a:xfrm>
            <a:off x="7193302" y="1574752"/>
            <a:ext cx="0" cy="16337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>
          <a:xfrm flipV="1">
            <a:off x="7193302" y="3208480"/>
            <a:ext cx="0" cy="2157984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V="1">
            <a:off x="6806485" y="3647392"/>
            <a:ext cx="0" cy="1719072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/>
          <p:nvPr/>
        </p:nvCxnSpPr>
        <p:spPr>
          <a:xfrm flipV="1">
            <a:off x="7546553" y="2845768"/>
            <a:ext cx="0" cy="2520696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/>
          <p:nvPr/>
        </p:nvCxnSpPr>
        <p:spPr>
          <a:xfrm>
            <a:off x="6806485" y="5445712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/>
          <p:nvPr/>
        </p:nvCxnSpPr>
        <p:spPr>
          <a:xfrm>
            <a:off x="7193302" y="5454856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>
          <a:xfrm>
            <a:off x="7546553" y="5445712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/>
          <p:cNvCxnSpPr/>
          <p:nvPr/>
        </p:nvCxnSpPr>
        <p:spPr>
          <a:xfrm>
            <a:off x="6909838" y="2422096"/>
            <a:ext cx="0" cy="3416808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/>
          <p:nvPr/>
        </p:nvCxnSpPr>
        <p:spPr>
          <a:xfrm>
            <a:off x="7300490" y="2446480"/>
            <a:ext cx="0" cy="338937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>
            <a:off x="7546870" y="2446480"/>
            <a:ext cx="0" cy="399288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orme libre 102"/>
          <p:cNvSpPr/>
          <p:nvPr/>
        </p:nvSpPr>
        <p:spPr>
          <a:xfrm>
            <a:off x="6327670" y="5838904"/>
            <a:ext cx="1731264" cy="104648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CC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" name="Étoile à 6 branches 103"/>
          <p:cNvSpPr/>
          <p:nvPr/>
        </p:nvSpPr>
        <p:spPr>
          <a:xfrm>
            <a:off x="6701050" y="3485848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1" name="Étoile à 6 branches 110"/>
          <p:cNvSpPr/>
          <p:nvPr/>
        </p:nvSpPr>
        <p:spPr>
          <a:xfrm>
            <a:off x="7083574" y="3089608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2" name="ZoneTexte 111"/>
          <p:cNvSpPr txBox="1"/>
          <p:nvPr/>
        </p:nvSpPr>
        <p:spPr>
          <a:xfrm>
            <a:off x="5706113" y="918099"/>
            <a:ext cx="368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Perte axonale  centrale (30%)</a:t>
            </a:r>
          </a:p>
        </p:txBody>
      </p:sp>
      <p:sp>
        <p:nvSpPr>
          <p:cNvPr id="120" name="Multiplier 3"/>
          <p:cNvSpPr/>
          <p:nvPr/>
        </p:nvSpPr>
        <p:spPr>
          <a:xfrm>
            <a:off x="7362486" y="1574752"/>
            <a:ext cx="344384" cy="408432"/>
          </a:xfrm>
          <a:prstGeom prst="mathMultiply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122" name="Connecteur droit 121"/>
          <p:cNvCxnSpPr/>
          <p:nvPr/>
        </p:nvCxnSpPr>
        <p:spPr>
          <a:xfrm>
            <a:off x="8550318" y="5886404"/>
            <a:ext cx="3501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/>
          <p:nvPr/>
        </p:nvCxnSpPr>
        <p:spPr>
          <a:xfrm>
            <a:off x="8557366" y="6136381"/>
            <a:ext cx="3501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Éclair 123"/>
          <p:cNvSpPr/>
          <p:nvPr/>
        </p:nvSpPr>
        <p:spPr>
          <a:xfrm rot="5206222" flipV="1">
            <a:off x="7199758" y="-93118"/>
            <a:ext cx="262903" cy="3374126"/>
          </a:xfrm>
          <a:prstGeom prst="lightningBol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5" name="Éclair 124"/>
          <p:cNvSpPr/>
          <p:nvPr/>
        </p:nvSpPr>
        <p:spPr>
          <a:xfrm rot="5196175" flipV="1">
            <a:off x="6955887" y="1162625"/>
            <a:ext cx="411033" cy="2804149"/>
          </a:xfrm>
          <a:prstGeom prst="lightningBolt">
            <a:avLst/>
          </a:prstGeom>
          <a:noFill/>
          <a:ln w="31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6" name="Éclair 125"/>
          <p:cNvSpPr/>
          <p:nvPr/>
        </p:nvSpPr>
        <p:spPr>
          <a:xfrm rot="5133714" flipV="1">
            <a:off x="7380874" y="3827366"/>
            <a:ext cx="356056" cy="3032074"/>
          </a:xfrm>
          <a:prstGeom prst="lightningBolt">
            <a:avLst/>
          </a:prstGeom>
          <a:noFill/>
          <a:ln w="3175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27" name="Image 126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4306" t="2958" r="15972" b="75020"/>
          <a:stretch>
            <a:fillRect/>
          </a:stretch>
        </p:blipFill>
        <p:spPr>
          <a:xfrm flipH="1">
            <a:off x="4631308" y="1265188"/>
            <a:ext cx="878990" cy="1155700"/>
          </a:xfrm>
          <a:prstGeom prst="rect">
            <a:avLst/>
          </a:prstGeom>
        </p:spPr>
      </p:pic>
      <p:pic>
        <p:nvPicPr>
          <p:cNvPr id="128" name="Image 127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 flipH="1">
            <a:off x="4283968" y="2391296"/>
            <a:ext cx="1561202" cy="647700"/>
          </a:xfrm>
          <a:prstGeom prst="rect">
            <a:avLst/>
          </a:prstGeom>
        </p:spPr>
      </p:pic>
      <p:pic>
        <p:nvPicPr>
          <p:cNvPr id="129" name="Image 128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00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 flipH="1">
            <a:off x="5385048" y="5046006"/>
            <a:ext cx="653532" cy="1075758"/>
          </a:xfrm>
          <a:prstGeom prst="rect">
            <a:avLst/>
          </a:prstGeom>
        </p:spPr>
      </p:pic>
      <p:sp>
        <p:nvSpPr>
          <p:cNvPr id="130" name="Virage 129"/>
          <p:cNvSpPr/>
          <p:nvPr/>
        </p:nvSpPr>
        <p:spPr>
          <a:xfrm rot="5400000">
            <a:off x="6256405" y="3196144"/>
            <a:ext cx="4105924" cy="1179597"/>
          </a:xfrm>
          <a:prstGeom prst="bentArrow">
            <a:avLst>
              <a:gd name="adj1" fmla="val 4574"/>
              <a:gd name="adj2" fmla="val 15310"/>
              <a:gd name="adj3" fmla="val 25645"/>
              <a:gd name="adj4" fmla="val 52995"/>
            </a:avLst>
          </a:prstGeom>
          <a:noFill/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131" name="Étoile à 6 branches 130"/>
          <p:cNvSpPr/>
          <p:nvPr/>
        </p:nvSpPr>
        <p:spPr>
          <a:xfrm>
            <a:off x="7449334" y="2726896"/>
            <a:ext cx="219456" cy="237744"/>
          </a:xfrm>
          <a:prstGeom prst="star6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2" name="ZoneTexte 131"/>
          <p:cNvSpPr txBox="1"/>
          <p:nvPr/>
        </p:nvSpPr>
        <p:spPr>
          <a:xfrm>
            <a:off x="5707922" y="641091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ADM </a:t>
            </a:r>
          </a:p>
        </p:txBody>
      </p:sp>
      <p:pic>
        <p:nvPicPr>
          <p:cNvPr id="133" name="Image 132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00FF">
                <a:tint val="45000"/>
                <a:satMod val="400000"/>
              </a:srgbClr>
            </a:duotone>
          </a:blip>
          <a:srcRect l="6284" t="14223" r="79116" b="63427"/>
          <a:stretch/>
        </p:blipFill>
        <p:spPr>
          <a:xfrm>
            <a:off x="5119639" y="5904095"/>
            <a:ext cx="720080" cy="792088"/>
          </a:xfrm>
          <a:prstGeom prst="rect">
            <a:avLst/>
          </a:prstGeom>
        </p:spPr>
      </p:pic>
      <p:sp>
        <p:nvSpPr>
          <p:cNvPr id="134" name="Rectangle à coins arrondis 133"/>
          <p:cNvSpPr/>
          <p:nvPr/>
        </p:nvSpPr>
        <p:spPr>
          <a:xfrm>
            <a:off x="4775324" y="3485848"/>
            <a:ext cx="1391146" cy="879256"/>
          </a:xfrm>
          <a:prstGeom prst="round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TST</a:t>
            </a:r>
          </a:p>
          <a:p>
            <a:pPr algn="ctr"/>
            <a:r>
              <a:rPr lang="fr-BE" u="sng" dirty="0"/>
              <a:t>test</a:t>
            </a:r>
          </a:p>
        </p:txBody>
      </p:sp>
      <p:sp>
        <p:nvSpPr>
          <p:cNvPr id="135" name="Forme libre 134"/>
          <p:cNvSpPr/>
          <p:nvPr/>
        </p:nvSpPr>
        <p:spPr>
          <a:xfrm>
            <a:off x="8025312" y="6133891"/>
            <a:ext cx="1731264" cy="665641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72" name="Image 71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100392" y="169153"/>
            <a:ext cx="896400" cy="853200"/>
          </a:xfrm>
          <a:prstGeom prst="rect">
            <a:avLst/>
          </a:prstGeom>
        </p:spPr>
      </p:pic>
      <p:sp>
        <p:nvSpPr>
          <p:cNvPr id="68" name="Rectangle à coins arrondis 67"/>
          <p:cNvSpPr/>
          <p:nvPr/>
        </p:nvSpPr>
        <p:spPr>
          <a:xfrm>
            <a:off x="1795587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SCLEROSE EN PLAQUES</a:t>
            </a:r>
          </a:p>
        </p:txBody>
      </p:sp>
      <p:sp>
        <p:nvSpPr>
          <p:cNvPr id="69" name="Rectangle à coins arrondis 68"/>
          <p:cNvSpPr/>
          <p:nvPr/>
        </p:nvSpPr>
        <p:spPr>
          <a:xfrm>
            <a:off x="3213964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POTENTIELS EVOQUES</a:t>
            </a:r>
          </a:p>
        </p:txBody>
      </p:sp>
      <p:sp>
        <p:nvSpPr>
          <p:cNvPr id="70" name="Rectangle à coins arrondis 69"/>
          <p:cNvSpPr/>
          <p:nvPr/>
        </p:nvSpPr>
        <p:spPr>
          <a:xfrm>
            <a:off x="4633182" y="44624"/>
            <a:ext cx="1370042" cy="432048"/>
          </a:xfrm>
          <a:prstGeom prst="roundRect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 TRIPLE STIMULATION</a:t>
            </a:r>
          </a:p>
        </p:txBody>
      </p:sp>
      <p:sp>
        <p:nvSpPr>
          <p:cNvPr id="71" name="Rectangle à coins arrondis 70"/>
          <p:cNvSpPr/>
          <p:nvPr/>
        </p:nvSpPr>
        <p:spPr>
          <a:xfrm>
            <a:off x="6146098" y="44624"/>
            <a:ext cx="1215752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 smtClean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APPLICATIONS TST</a:t>
            </a:r>
            <a:endParaRPr lang="fr-BE" sz="1000" dirty="0">
              <a:ln>
                <a:solidFill>
                  <a:schemeClr val="tx1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86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1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22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1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8" dur="21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100"/>
                            </p:stCondLst>
                            <p:childTnLst>
                              <p:par>
                                <p:cTn id="2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99" grpId="0" animBg="1"/>
      <p:bldP spid="105" grpId="0" animBg="1"/>
      <p:bldP spid="106" grpId="0" animBg="1"/>
      <p:bldP spid="107" grpId="0" animBg="1"/>
      <p:bldP spid="113" grpId="0"/>
      <p:bldP spid="115" grpId="0" animBg="1"/>
      <p:bldP spid="117" grpId="0" animBg="1"/>
      <p:bldP spid="119" grpId="0"/>
      <p:bldP spid="103" grpId="0" animBg="1"/>
      <p:bldP spid="104" grpId="0" animBg="1"/>
      <p:bldP spid="111" grpId="0" animBg="1"/>
      <p:bldP spid="112" grpId="0"/>
      <p:bldP spid="120" grpId="0" animBg="1"/>
      <p:bldP spid="124" grpId="0" animBg="1"/>
      <p:bldP spid="125" grpId="0" animBg="1"/>
      <p:bldP spid="126" grpId="0" animBg="1"/>
      <p:bldP spid="130" grpId="0" animBg="1"/>
      <p:bldP spid="131" grpId="0" animBg="1"/>
      <p:bldP spid="132" grpId="0"/>
      <p:bldP spid="134" grpId="0" animBg="1"/>
      <p:bldP spid="1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4168"/>
            <a:ext cx="832923" cy="40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ZoneTexte 24"/>
          <p:cNvSpPr txBox="1"/>
          <p:nvPr/>
        </p:nvSpPr>
        <p:spPr>
          <a:xfrm>
            <a:off x="3748514" y="579599"/>
            <a:ext cx="1646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/>
              <a:t>Description</a:t>
            </a:r>
            <a:endParaRPr lang="fr-BE" sz="1600" b="1" dirty="0"/>
          </a:p>
        </p:txBody>
      </p:sp>
      <p:cxnSp>
        <p:nvCxnSpPr>
          <p:cNvPr id="80" name="Connecteur droit avec flèche 79"/>
          <p:cNvCxnSpPr/>
          <p:nvPr/>
        </p:nvCxnSpPr>
        <p:spPr>
          <a:xfrm>
            <a:off x="6806485" y="5445712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/>
          <p:nvPr/>
        </p:nvCxnSpPr>
        <p:spPr>
          <a:xfrm>
            <a:off x="7193302" y="5454856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>
          <a:xfrm>
            <a:off x="7546553" y="5445712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/>
          <p:cNvCxnSpPr/>
          <p:nvPr/>
        </p:nvCxnSpPr>
        <p:spPr>
          <a:xfrm>
            <a:off x="6909838" y="2422096"/>
            <a:ext cx="0" cy="3416808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/>
          <p:nvPr/>
        </p:nvCxnSpPr>
        <p:spPr>
          <a:xfrm>
            <a:off x="7300490" y="2446480"/>
            <a:ext cx="0" cy="338937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orme libre 102"/>
          <p:cNvSpPr/>
          <p:nvPr/>
        </p:nvSpPr>
        <p:spPr>
          <a:xfrm>
            <a:off x="6327670" y="5838904"/>
            <a:ext cx="1731264" cy="104648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CC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4" name="Étoile à 6 branches 103"/>
          <p:cNvSpPr/>
          <p:nvPr/>
        </p:nvSpPr>
        <p:spPr>
          <a:xfrm>
            <a:off x="6701050" y="3485848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1" name="Étoile à 6 branches 110"/>
          <p:cNvSpPr/>
          <p:nvPr/>
        </p:nvSpPr>
        <p:spPr>
          <a:xfrm>
            <a:off x="7083574" y="3089608"/>
            <a:ext cx="219456" cy="237744"/>
          </a:xfrm>
          <a:prstGeom prst="star6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0" name="Multiplier 3"/>
          <p:cNvSpPr/>
          <p:nvPr/>
        </p:nvSpPr>
        <p:spPr>
          <a:xfrm>
            <a:off x="7362486" y="1574752"/>
            <a:ext cx="344384" cy="408432"/>
          </a:xfrm>
          <a:prstGeom prst="mathMultiply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122" name="Connecteur droit 121"/>
          <p:cNvCxnSpPr/>
          <p:nvPr/>
        </p:nvCxnSpPr>
        <p:spPr>
          <a:xfrm>
            <a:off x="8550318" y="5886404"/>
            <a:ext cx="3501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/>
          <p:nvPr/>
        </p:nvCxnSpPr>
        <p:spPr>
          <a:xfrm>
            <a:off x="8557366" y="6136381"/>
            <a:ext cx="3501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Éclair 123"/>
          <p:cNvSpPr/>
          <p:nvPr/>
        </p:nvSpPr>
        <p:spPr>
          <a:xfrm rot="5206222" flipV="1">
            <a:off x="7199758" y="-93118"/>
            <a:ext cx="262903" cy="3374126"/>
          </a:xfrm>
          <a:prstGeom prst="lightningBol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5" name="Éclair 124"/>
          <p:cNvSpPr/>
          <p:nvPr/>
        </p:nvSpPr>
        <p:spPr>
          <a:xfrm rot="5196175" flipV="1">
            <a:off x="6955887" y="1162625"/>
            <a:ext cx="411033" cy="2804149"/>
          </a:xfrm>
          <a:prstGeom prst="lightningBolt">
            <a:avLst/>
          </a:prstGeom>
          <a:noFill/>
          <a:ln w="31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6" name="Éclair 125"/>
          <p:cNvSpPr/>
          <p:nvPr/>
        </p:nvSpPr>
        <p:spPr>
          <a:xfrm rot="5133714" flipV="1">
            <a:off x="7380874" y="3827366"/>
            <a:ext cx="356056" cy="3032074"/>
          </a:xfrm>
          <a:prstGeom prst="lightningBolt">
            <a:avLst/>
          </a:prstGeom>
          <a:noFill/>
          <a:ln w="3175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27" name="Image 126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4306" t="2958" r="15972" b="75020"/>
          <a:stretch>
            <a:fillRect/>
          </a:stretch>
        </p:blipFill>
        <p:spPr>
          <a:xfrm flipH="1">
            <a:off x="4631308" y="1265188"/>
            <a:ext cx="878990" cy="1155700"/>
          </a:xfrm>
          <a:prstGeom prst="rect">
            <a:avLst/>
          </a:prstGeom>
        </p:spPr>
      </p:pic>
      <p:pic>
        <p:nvPicPr>
          <p:cNvPr id="128" name="Image 127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 flipH="1">
            <a:off x="4283968" y="2391296"/>
            <a:ext cx="1561202" cy="647700"/>
          </a:xfrm>
          <a:prstGeom prst="rect">
            <a:avLst/>
          </a:prstGeom>
        </p:spPr>
      </p:pic>
      <p:pic>
        <p:nvPicPr>
          <p:cNvPr id="129" name="Image 128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00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 flipH="1">
            <a:off x="5385048" y="5046006"/>
            <a:ext cx="653532" cy="1075758"/>
          </a:xfrm>
          <a:prstGeom prst="rect">
            <a:avLst/>
          </a:prstGeom>
        </p:spPr>
      </p:pic>
      <p:sp>
        <p:nvSpPr>
          <p:cNvPr id="130" name="Virage 129"/>
          <p:cNvSpPr/>
          <p:nvPr/>
        </p:nvSpPr>
        <p:spPr>
          <a:xfrm rot="5400000">
            <a:off x="6256405" y="3196144"/>
            <a:ext cx="4105924" cy="1179597"/>
          </a:xfrm>
          <a:prstGeom prst="bentArrow">
            <a:avLst>
              <a:gd name="adj1" fmla="val 4574"/>
              <a:gd name="adj2" fmla="val 15310"/>
              <a:gd name="adj3" fmla="val 25645"/>
              <a:gd name="adj4" fmla="val 52995"/>
            </a:avLst>
          </a:prstGeom>
          <a:noFill/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131" name="Étoile à 6 branches 130"/>
          <p:cNvSpPr/>
          <p:nvPr/>
        </p:nvSpPr>
        <p:spPr>
          <a:xfrm>
            <a:off x="7449334" y="2726896"/>
            <a:ext cx="219456" cy="237744"/>
          </a:xfrm>
          <a:prstGeom prst="star6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2" name="ZoneTexte 131"/>
          <p:cNvSpPr txBox="1"/>
          <p:nvPr/>
        </p:nvSpPr>
        <p:spPr>
          <a:xfrm>
            <a:off x="5707922" y="641091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ADM </a:t>
            </a:r>
          </a:p>
        </p:txBody>
      </p:sp>
      <p:pic>
        <p:nvPicPr>
          <p:cNvPr id="133" name="Image 132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00FF">
                <a:tint val="45000"/>
                <a:satMod val="400000"/>
              </a:srgbClr>
            </a:duotone>
          </a:blip>
          <a:srcRect l="6284" t="14223" r="79116" b="63427"/>
          <a:stretch/>
        </p:blipFill>
        <p:spPr>
          <a:xfrm>
            <a:off x="5119639" y="5904095"/>
            <a:ext cx="720080" cy="792088"/>
          </a:xfrm>
          <a:prstGeom prst="rect">
            <a:avLst/>
          </a:prstGeom>
        </p:spPr>
      </p:pic>
      <p:sp>
        <p:nvSpPr>
          <p:cNvPr id="134" name="Rectangle à coins arrondis 133"/>
          <p:cNvSpPr/>
          <p:nvPr/>
        </p:nvSpPr>
        <p:spPr>
          <a:xfrm>
            <a:off x="4775324" y="3485848"/>
            <a:ext cx="1391146" cy="879256"/>
          </a:xfrm>
          <a:prstGeom prst="round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TST</a:t>
            </a:r>
          </a:p>
          <a:p>
            <a:pPr algn="ctr"/>
            <a:r>
              <a:rPr lang="fr-BE" u="sng" dirty="0"/>
              <a:t>test</a:t>
            </a:r>
          </a:p>
        </p:txBody>
      </p:sp>
      <p:sp>
        <p:nvSpPr>
          <p:cNvPr id="135" name="Forme libre 134"/>
          <p:cNvSpPr/>
          <p:nvPr/>
        </p:nvSpPr>
        <p:spPr>
          <a:xfrm>
            <a:off x="8025312" y="6133891"/>
            <a:ext cx="1731264" cy="665641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82" name="Connecteur droit avec flèche 81"/>
          <p:cNvCxnSpPr/>
          <p:nvPr/>
        </p:nvCxnSpPr>
        <p:spPr>
          <a:xfrm>
            <a:off x="1673480" y="2457195"/>
            <a:ext cx="6833" cy="14676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/>
          <p:nvPr/>
        </p:nvCxnSpPr>
        <p:spPr>
          <a:xfrm>
            <a:off x="2306677" y="2469876"/>
            <a:ext cx="0" cy="133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avec flèche 135"/>
          <p:cNvCxnSpPr/>
          <p:nvPr/>
        </p:nvCxnSpPr>
        <p:spPr>
          <a:xfrm>
            <a:off x="2851253" y="2479097"/>
            <a:ext cx="0" cy="115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avec flèche 136"/>
          <p:cNvCxnSpPr/>
          <p:nvPr/>
        </p:nvCxnSpPr>
        <p:spPr>
          <a:xfrm flipV="1">
            <a:off x="2293977" y="3772669"/>
            <a:ext cx="0" cy="1583174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avec flèche 137"/>
          <p:cNvCxnSpPr/>
          <p:nvPr/>
        </p:nvCxnSpPr>
        <p:spPr>
          <a:xfrm flipV="1">
            <a:off x="1673480" y="3924807"/>
            <a:ext cx="6833" cy="1431036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avec flèche 138"/>
          <p:cNvCxnSpPr/>
          <p:nvPr/>
        </p:nvCxnSpPr>
        <p:spPr>
          <a:xfrm flipV="1">
            <a:off x="2851253" y="3630674"/>
            <a:ext cx="0" cy="1725169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/>
          <p:cNvCxnSpPr/>
          <p:nvPr/>
        </p:nvCxnSpPr>
        <p:spPr>
          <a:xfrm>
            <a:off x="1673480" y="5435091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avec flèche 140"/>
          <p:cNvCxnSpPr/>
          <p:nvPr/>
        </p:nvCxnSpPr>
        <p:spPr>
          <a:xfrm>
            <a:off x="2293977" y="5444235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/>
          <p:nvPr/>
        </p:nvCxnSpPr>
        <p:spPr>
          <a:xfrm>
            <a:off x="2851253" y="5435091"/>
            <a:ext cx="0" cy="384048"/>
          </a:xfrm>
          <a:prstGeom prst="straightConnector1">
            <a:avLst/>
          </a:prstGeom>
          <a:ln w="38100">
            <a:solidFill>
              <a:srgbClr val="CC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avec flèche 142"/>
          <p:cNvCxnSpPr/>
          <p:nvPr/>
        </p:nvCxnSpPr>
        <p:spPr>
          <a:xfrm>
            <a:off x="1776833" y="2469531"/>
            <a:ext cx="0" cy="334800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droit avec flèche 143"/>
          <p:cNvCxnSpPr/>
          <p:nvPr/>
        </p:nvCxnSpPr>
        <p:spPr>
          <a:xfrm>
            <a:off x="2414881" y="2487819"/>
            <a:ext cx="0" cy="333741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/>
          <p:nvPr/>
        </p:nvCxnSpPr>
        <p:spPr>
          <a:xfrm>
            <a:off x="2957933" y="2484045"/>
            <a:ext cx="0" cy="334800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Forme libre 145"/>
          <p:cNvSpPr/>
          <p:nvPr/>
        </p:nvSpPr>
        <p:spPr>
          <a:xfrm>
            <a:off x="1253488" y="5828283"/>
            <a:ext cx="1731264" cy="104648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CC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7" name="Forme libre 146"/>
          <p:cNvSpPr/>
          <p:nvPr/>
        </p:nvSpPr>
        <p:spPr>
          <a:xfrm>
            <a:off x="2984752" y="5939027"/>
            <a:ext cx="1731264" cy="922528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8" name="Étoile à 6 branches 147"/>
          <p:cNvSpPr/>
          <p:nvPr/>
        </p:nvSpPr>
        <p:spPr>
          <a:xfrm>
            <a:off x="1570077" y="3772669"/>
            <a:ext cx="219456" cy="237744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9" name="Étoile à 6 branches 148"/>
          <p:cNvSpPr/>
          <p:nvPr/>
        </p:nvSpPr>
        <p:spPr>
          <a:xfrm>
            <a:off x="2184249" y="3653797"/>
            <a:ext cx="219456" cy="237744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0" name="Étoile à 6 branches 149"/>
          <p:cNvSpPr/>
          <p:nvPr/>
        </p:nvSpPr>
        <p:spPr>
          <a:xfrm>
            <a:off x="2754225" y="3527305"/>
            <a:ext cx="219456" cy="237744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1" name="ZoneTexte 150"/>
          <p:cNvSpPr txBox="1"/>
          <p:nvPr/>
        </p:nvSpPr>
        <p:spPr>
          <a:xfrm>
            <a:off x="633740" y="642473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ADM </a:t>
            </a:r>
          </a:p>
        </p:txBody>
      </p:sp>
      <p:sp>
        <p:nvSpPr>
          <p:cNvPr id="152" name="Éclair 151"/>
          <p:cNvSpPr/>
          <p:nvPr/>
        </p:nvSpPr>
        <p:spPr>
          <a:xfrm rot="5141795" flipV="1">
            <a:off x="2204461" y="1136731"/>
            <a:ext cx="345807" cy="2602223"/>
          </a:xfrm>
          <a:prstGeom prst="lightningBol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3" name="Éclair 152"/>
          <p:cNvSpPr/>
          <p:nvPr/>
        </p:nvSpPr>
        <p:spPr>
          <a:xfrm rot="5182890" flipV="1">
            <a:off x="2241977" y="4030988"/>
            <a:ext cx="345807" cy="2613792"/>
          </a:xfrm>
          <a:prstGeom prst="lightningBolt">
            <a:avLst/>
          </a:prstGeom>
          <a:noFill/>
          <a:ln w="3175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4" name="Éclair 153"/>
          <p:cNvSpPr/>
          <p:nvPr/>
        </p:nvSpPr>
        <p:spPr>
          <a:xfrm rot="5153240" flipV="1">
            <a:off x="2211814" y="1141536"/>
            <a:ext cx="345807" cy="2592226"/>
          </a:xfrm>
          <a:prstGeom prst="lightningBolt">
            <a:avLst/>
          </a:prstGeom>
          <a:noFill/>
          <a:ln w="31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155" name="Image 15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CC66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 flipH="1">
            <a:off x="426054" y="5006917"/>
            <a:ext cx="667783" cy="1075758"/>
          </a:xfrm>
          <a:prstGeom prst="rect">
            <a:avLst/>
          </a:prstGeom>
          <a:ln>
            <a:noFill/>
          </a:ln>
        </p:spPr>
      </p:pic>
      <p:pic>
        <p:nvPicPr>
          <p:cNvPr id="156" name="Image 155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0833" t="24496" r="12500" b="63162"/>
          <a:stretch>
            <a:fillRect/>
          </a:stretch>
        </p:blipFill>
        <p:spPr>
          <a:xfrm flipH="1">
            <a:off x="-456578" y="2234945"/>
            <a:ext cx="1550415" cy="647700"/>
          </a:xfrm>
          <a:prstGeom prst="rect">
            <a:avLst/>
          </a:prstGeom>
        </p:spPr>
      </p:pic>
      <p:pic>
        <p:nvPicPr>
          <p:cNvPr id="157" name="Image 156"/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 flipH="1">
            <a:off x="-460176" y="2234945"/>
            <a:ext cx="1550416" cy="647700"/>
          </a:xfrm>
          <a:prstGeom prst="rect">
            <a:avLst/>
          </a:prstGeom>
        </p:spPr>
      </p:pic>
      <p:sp>
        <p:nvSpPr>
          <p:cNvPr id="158" name="Rectangle à coins arrondis 157"/>
          <p:cNvSpPr/>
          <p:nvPr/>
        </p:nvSpPr>
        <p:spPr>
          <a:xfrm>
            <a:off x="84510" y="3472969"/>
            <a:ext cx="1391146" cy="879256"/>
          </a:xfrm>
          <a:prstGeom prst="round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TST</a:t>
            </a:r>
          </a:p>
          <a:p>
            <a:pPr algn="ctr"/>
            <a:r>
              <a:rPr lang="fr-BE" u="sng" dirty="0"/>
              <a:t>contrôle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5706113" y="918099"/>
            <a:ext cx="368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Perte axonale  centrale (30%)</a:t>
            </a:r>
          </a:p>
        </p:txBody>
      </p:sp>
      <p:pic>
        <p:nvPicPr>
          <p:cNvPr id="64" name="Image 63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100392" y="169153"/>
            <a:ext cx="896400" cy="853200"/>
          </a:xfrm>
          <a:prstGeom prst="rect">
            <a:avLst/>
          </a:prstGeom>
        </p:spPr>
      </p:pic>
      <p:sp>
        <p:nvSpPr>
          <p:cNvPr id="60" name="Rectangle à coins arrondis 59"/>
          <p:cNvSpPr/>
          <p:nvPr/>
        </p:nvSpPr>
        <p:spPr>
          <a:xfrm>
            <a:off x="1795587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SCLEROSE EN PLAQUES</a:t>
            </a:r>
          </a:p>
        </p:txBody>
      </p:sp>
      <p:sp>
        <p:nvSpPr>
          <p:cNvPr id="61" name="Rectangle à coins arrondis 60"/>
          <p:cNvSpPr/>
          <p:nvPr/>
        </p:nvSpPr>
        <p:spPr>
          <a:xfrm>
            <a:off x="3213964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POTENTIELS EVOQUES</a:t>
            </a:r>
          </a:p>
        </p:txBody>
      </p:sp>
      <p:sp>
        <p:nvSpPr>
          <p:cNvPr id="62" name="Rectangle à coins arrondis 61"/>
          <p:cNvSpPr/>
          <p:nvPr/>
        </p:nvSpPr>
        <p:spPr>
          <a:xfrm>
            <a:off x="4633182" y="44624"/>
            <a:ext cx="1370042" cy="432048"/>
          </a:xfrm>
          <a:prstGeom prst="roundRect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 TRIPLE STIMULATION</a:t>
            </a:r>
          </a:p>
        </p:txBody>
      </p:sp>
      <p:sp>
        <p:nvSpPr>
          <p:cNvPr id="63" name="Rectangle à coins arrondis 62"/>
          <p:cNvSpPr/>
          <p:nvPr/>
        </p:nvSpPr>
        <p:spPr>
          <a:xfrm>
            <a:off x="6146098" y="44624"/>
            <a:ext cx="1215752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 smtClean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APPLICATIONS TST</a:t>
            </a:r>
            <a:endParaRPr lang="fr-BE" sz="1000" dirty="0">
              <a:ln>
                <a:solidFill>
                  <a:schemeClr val="tx1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2359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"/>
                                            </p:cond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7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7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7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7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7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7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8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1C1C1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1C1C1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1C1C1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2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1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2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8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animBg="1"/>
      <p:bldP spid="147" grpId="0" animBg="1"/>
      <p:bldP spid="148" grpId="0" animBg="1"/>
      <p:bldP spid="149" grpId="0" animBg="1"/>
      <p:bldP spid="150" grpId="0" animBg="1"/>
      <p:bldP spid="151" grpId="0"/>
      <p:bldP spid="152" grpId="0" animBg="1"/>
      <p:bldP spid="153" grpId="0" animBg="1"/>
      <p:bldP spid="154" grpId="0" animBg="1"/>
      <p:bldP spid="1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4">
                    <a14:imgEffect>
                      <a14:brightnessContrast bright="-70000" contrast="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299368" y="1628800"/>
            <a:ext cx="6545264" cy="5744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4168"/>
            <a:ext cx="832923" cy="40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ZoneTexte 24"/>
          <p:cNvSpPr txBox="1"/>
          <p:nvPr/>
        </p:nvSpPr>
        <p:spPr>
          <a:xfrm>
            <a:off x="3748515" y="579599"/>
            <a:ext cx="1646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400" b="1" dirty="0"/>
              <a:t>Description</a:t>
            </a:r>
            <a:endParaRPr lang="fr-BE" sz="1600" b="1" dirty="0"/>
          </a:p>
        </p:txBody>
      </p:sp>
      <p:grpSp>
        <p:nvGrpSpPr>
          <p:cNvPr id="17" name="Groupe 16"/>
          <p:cNvGrpSpPr/>
          <p:nvPr/>
        </p:nvGrpSpPr>
        <p:grpSpPr>
          <a:xfrm>
            <a:off x="3829603" y="2597446"/>
            <a:ext cx="4657211" cy="707886"/>
            <a:chOff x="4798690" y="3005606"/>
            <a:chExt cx="3592012" cy="707886"/>
          </a:xfrm>
        </p:grpSpPr>
        <p:grpSp>
          <p:nvGrpSpPr>
            <p:cNvPr id="14" name="Groupe 13"/>
            <p:cNvGrpSpPr/>
            <p:nvPr/>
          </p:nvGrpSpPr>
          <p:grpSpPr>
            <a:xfrm>
              <a:off x="4798690" y="3066362"/>
              <a:ext cx="598078" cy="202414"/>
              <a:chOff x="8040278" y="5918475"/>
              <a:chExt cx="598078" cy="202414"/>
            </a:xfrm>
          </p:grpSpPr>
          <p:cxnSp>
            <p:nvCxnSpPr>
              <p:cNvPr id="13" name="Connecteur droit 12"/>
              <p:cNvCxnSpPr/>
              <p:nvPr/>
            </p:nvCxnSpPr>
            <p:spPr>
              <a:xfrm>
                <a:off x="8040278" y="5918475"/>
                <a:ext cx="59209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necteur droit 83"/>
              <p:cNvCxnSpPr/>
              <p:nvPr/>
            </p:nvCxnSpPr>
            <p:spPr>
              <a:xfrm>
                <a:off x="8046264" y="6120889"/>
                <a:ext cx="59209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ZoneTexte 15"/>
            <p:cNvSpPr txBox="1"/>
            <p:nvPr/>
          </p:nvSpPr>
          <p:spPr>
            <a:xfrm>
              <a:off x="5556215" y="3005606"/>
              <a:ext cx="283448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BE" sz="2000" dirty="0" err="1"/>
                <a:t>TST</a:t>
              </a:r>
              <a:r>
                <a:rPr lang="fr-BE" sz="1200" dirty="0" err="1"/>
                <a:t>test</a:t>
              </a:r>
              <a:r>
                <a:rPr lang="fr-BE" sz="2000" dirty="0"/>
                <a:t> / </a:t>
              </a:r>
              <a:r>
                <a:rPr lang="fr-BE" sz="2000" dirty="0" err="1"/>
                <a:t>TST</a:t>
              </a:r>
              <a:r>
                <a:rPr lang="fr-BE" sz="1200" dirty="0" err="1"/>
                <a:t>contrôle</a:t>
              </a:r>
              <a:r>
                <a:rPr lang="fr-BE" sz="2000" dirty="0"/>
                <a:t> = perte axonale  </a:t>
              </a:r>
            </a:p>
            <a:p>
              <a:r>
                <a:rPr lang="fr-BE" sz="2000" dirty="0"/>
                <a:t>                                  centrale (%)</a:t>
              </a:r>
            </a:p>
          </p:txBody>
        </p:sp>
      </p:grpSp>
      <p:sp>
        <p:nvSpPr>
          <p:cNvPr id="85" name="Rectangle à coins arrondis 84"/>
          <p:cNvSpPr/>
          <p:nvPr/>
        </p:nvSpPr>
        <p:spPr>
          <a:xfrm>
            <a:off x="2123728" y="5430064"/>
            <a:ext cx="1391146" cy="879256"/>
          </a:xfrm>
          <a:prstGeom prst="round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TST</a:t>
            </a:r>
          </a:p>
          <a:p>
            <a:pPr algn="ctr"/>
            <a:r>
              <a:rPr lang="fr-BE" u="sng" dirty="0"/>
              <a:t>contrôle</a:t>
            </a:r>
          </a:p>
        </p:txBody>
      </p:sp>
      <p:sp>
        <p:nvSpPr>
          <p:cNvPr id="86" name="Rectangle à coins arrondis 85"/>
          <p:cNvSpPr/>
          <p:nvPr/>
        </p:nvSpPr>
        <p:spPr>
          <a:xfrm>
            <a:off x="7213302" y="5430064"/>
            <a:ext cx="1391146" cy="879256"/>
          </a:xfrm>
          <a:prstGeom prst="round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/>
              <a:t>TST</a:t>
            </a:r>
          </a:p>
          <a:p>
            <a:pPr algn="ctr"/>
            <a:r>
              <a:rPr lang="fr-BE" u="sng" dirty="0"/>
              <a:t>test</a:t>
            </a:r>
          </a:p>
        </p:txBody>
      </p:sp>
      <p:cxnSp>
        <p:nvCxnSpPr>
          <p:cNvPr id="104" name="Connecteur droit 103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orme libre 30"/>
          <p:cNvSpPr/>
          <p:nvPr/>
        </p:nvSpPr>
        <p:spPr>
          <a:xfrm>
            <a:off x="1253488" y="5828283"/>
            <a:ext cx="1731264" cy="104648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CC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2" name="Forme libre 31"/>
          <p:cNvSpPr/>
          <p:nvPr/>
        </p:nvSpPr>
        <p:spPr>
          <a:xfrm>
            <a:off x="2984752" y="5939027"/>
            <a:ext cx="1731264" cy="922528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3" name="Forme libre 32"/>
          <p:cNvSpPr/>
          <p:nvPr/>
        </p:nvSpPr>
        <p:spPr>
          <a:xfrm>
            <a:off x="6327670" y="5838904"/>
            <a:ext cx="1731264" cy="104648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CC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Forme libre 33"/>
          <p:cNvSpPr/>
          <p:nvPr/>
        </p:nvSpPr>
        <p:spPr>
          <a:xfrm>
            <a:off x="8025312" y="6133891"/>
            <a:ext cx="1731264" cy="665641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7" name="Image 26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8100392" y="169153"/>
            <a:ext cx="896400" cy="853200"/>
          </a:xfrm>
          <a:prstGeom prst="rect">
            <a:avLst/>
          </a:prstGeom>
        </p:spPr>
      </p:pic>
      <p:sp>
        <p:nvSpPr>
          <p:cNvPr id="39" name="Rectangle à coins arrondis 38"/>
          <p:cNvSpPr/>
          <p:nvPr/>
        </p:nvSpPr>
        <p:spPr>
          <a:xfrm>
            <a:off x="1795587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SCLEROSE EN PLAQUES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3213964" y="44624"/>
            <a:ext cx="1296144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POTENTIELS EVOQUES</a:t>
            </a:r>
          </a:p>
        </p:txBody>
      </p:sp>
      <p:sp>
        <p:nvSpPr>
          <p:cNvPr id="41" name="Rectangle à coins arrondis 40"/>
          <p:cNvSpPr/>
          <p:nvPr/>
        </p:nvSpPr>
        <p:spPr>
          <a:xfrm>
            <a:off x="4633182" y="44624"/>
            <a:ext cx="1370042" cy="432048"/>
          </a:xfrm>
          <a:prstGeom prst="roundRect">
            <a:avLst/>
          </a:prstGeom>
          <a:solidFill>
            <a:schemeClr val="tx1">
              <a:lumMod val="50000"/>
            </a:schemeClr>
          </a:solidFill>
          <a:ln w="3175"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 TRIPLE STIMULATION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6146098" y="44624"/>
            <a:ext cx="1215752" cy="432048"/>
          </a:xfrm>
          <a:prstGeom prst="roundRect">
            <a:avLst/>
          </a:prstGeom>
          <a:noFill/>
          <a:ln w="3175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000" dirty="0" smtClean="0">
                <a:ln>
                  <a:solidFill>
                    <a:schemeClr val="tx1">
                      <a:lumMod val="50000"/>
                    </a:schemeClr>
                  </a:solidFill>
                </a:ln>
              </a:rPr>
              <a:t>APPLICATIONS TST</a:t>
            </a:r>
            <a:endParaRPr lang="fr-BE" sz="1000" dirty="0">
              <a:ln>
                <a:solidFill>
                  <a:schemeClr val="tx1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1178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0972 -0.481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-240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0324 L -0.54149 -0.4814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-2423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32" grpId="0" animBg="1"/>
      <p:bldP spid="3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rgbClr val="FFFF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23499</TotalTime>
  <Words>90</Words>
  <Application>Microsoft Macintosh PowerPoint</Application>
  <PresentationFormat>Présentation à l'écran (4:3)</PresentationFormat>
  <Paragraphs>45</Paragraphs>
  <Slides>4</Slides>
  <Notes>4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Uneuro5</dc:creator>
  <cp:lastModifiedBy>Francois Wang</cp:lastModifiedBy>
  <cp:revision>1063</cp:revision>
  <cp:lastPrinted>2016-09-26T13:35:53Z</cp:lastPrinted>
  <dcterms:created xsi:type="dcterms:W3CDTF">2017-10-17T15:18:04Z</dcterms:created>
  <dcterms:modified xsi:type="dcterms:W3CDTF">2017-10-17T15:19:46Z</dcterms:modified>
</cp:coreProperties>
</file>