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64" r:id="rId2"/>
    <p:sldId id="282" r:id="rId3"/>
    <p:sldId id="270" r:id="rId4"/>
    <p:sldId id="269" r:id="rId5"/>
    <p:sldId id="273" r:id="rId6"/>
    <p:sldId id="271" r:id="rId7"/>
    <p:sldId id="274" r:id="rId8"/>
    <p:sldId id="265" r:id="rId9"/>
    <p:sldId id="275" r:id="rId10"/>
    <p:sldId id="272" r:id="rId11"/>
    <p:sldId id="276" r:id="rId12"/>
    <p:sldId id="257" r:id="rId13"/>
    <p:sldId id="258" r:id="rId14"/>
    <p:sldId id="259" r:id="rId15"/>
    <p:sldId id="263" r:id="rId16"/>
    <p:sldId id="277" r:id="rId17"/>
    <p:sldId id="260" r:id="rId18"/>
    <p:sldId id="261" r:id="rId19"/>
    <p:sldId id="262" r:id="rId20"/>
    <p:sldId id="278" r:id="rId21"/>
    <p:sldId id="266" r:id="rId22"/>
    <p:sldId id="267" r:id="rId23"/>
    <p:sldId id="268" r:id="rId24"/>
    <p:sldId id="283" r:id="rId25"/>
    <p:sldId id="279" r:id="rId26"/>
    <p:sldId id="281" r:id="rId27"/>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Francois Wang" initials="FW"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2CA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157" autoAdjust="0"/>
    <p:restoredTop sz="75231" autoAdjust="0"/>
  </p:normalViewPr>
  <p:slideViewPr>
    <p:cSldViewPr snapToGrid="0" snapToObjects="1">
      <p:cViewPr>
        <p:scale>
          <a:sx n="100" d="100"/>
          <a:sy n="100" d="100"/>
        </p:scale>
        <p:origin x="-1192" y="-240"/>
      </p:cViewPr>
      <p:guideLst>
        <p:guide orient="horz" pos="1620"/>
        <p:guide pos="2880"/>
      </p:guideLst>
    </p:cSldViewPr>
  </p:slideViewPr>
  <p:outlineViewPr>
    <p:cViewPr>
      <p:scale>
        <a:sx n="66" d="100"/>
        <a:sy n="66" d="100"/>
      </p:scale>
      <p:origin x="112"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18F94-00E2-484F-891E-8F96AF07B686}" type="datetimeFigureOut">
              <a:rPr lang="fr-FR" smtClean="0"/>
              <a:pPr/>
              <a:t>9/11/17</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D6128-B327-3140-8BDC-0F092DA6B0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2000" kern="1200" dirty="0" smtClean="0">
                <a:solidFill>
                  <a:schemeClr val="tx1"/>
                </a:solidFill>
                <a:latin typeface="+mn-lt"/>
                <a:ea typeface="+mn-ea"/>
                <a:cs typeface="+mn-cs"/>
              </a:rPr>
              <a:t>The TST was developed by </a:t>
            </a:r>
            <a:r>
              <a:rPr lang="en-GB" sz="2000" kern="1200" dirty="0" err="1" smtClean="0">
                <a:solidFill>
                  <a:schemeClr val="tx1"/>
                </a:solidFill>
                <a:latin typeface="+mn-lt"/>
                <a:ea typeface="+mn-ea"/>
                <a:cs typeface="+mn-cs"/>
              </a:rPr>
              <a:t>Magistris</a:t>
            </a:r>
            <a:r>
              <a:rPr lang="en-GB" sz="2000" kern="1200" dirty="0" smtClean="0">
                <a:solidFill>
                  <a:schemeClr val="tx1"/>
                </a:solidFill>
                <a:latin typeface="+mn-lt"/>
                <a:ea typeface="+mn-ea"/>
                <a:cs typeface="+mn-cs"/>
              </a:rPr>
              <a:t> in 1998</a:t>
            </a:r>
          </a:p>
          <a:p>
            <a:r>
              <a:rPr lang="en-GB" sz="2000" kern="1200" dirty="0" smtClean="0">
                <a:solidFill>
                  <a:schemeClr val="tx1"/>
                </a:solidFill>
                <a:latin typeface="+mn-lt"/>
                <a:ea typeface="+mn-ea"/>
                <a:cs typeface="+mn-cs"/>
              </a:rPr>
              <a:t>This method</a:t>
            </a:r>
            <a:r>
              <a:rPr lang="en-GB" sz="2000" kern="1200" baseline="0" dirty="0" smtClean="0">
                <a:solidFill>
                  <a:schemeClr val="tx1"/>
                </a:solidFill>
                <a:latin typeface="+mn-lt"/>
                <a:ea typeface="+mn-ea"/>
                <a:cs typeface="+mn-cs"/>
              </a:rPr>
              <a:t> allows a precise quantification of the central conduction failures</a:t>
            </a:r>
            <a:endParaRPr lang="en-GB" sz="2000" kern="1200" dirty="0" smtClean="0">
              <a:solidFill>
                <a:schemeClr val="tx1"/>
              </a:solidFill>
              <a:latin typeface="+mn-lt"/>
              <a:ea typeface="+mn-ea"/>
              <a:cs typeface="+mn-cs"/>
            </a:endParaRPr>
          </a:p>
          <a:p>
            <a:r>
              <a:rPr lang="en-GB" sz="2000" kern="1200" dirty="0" smtClean="0">
                <a:solidFill>
                  <a:schemeClr val="tx1"/>
                </a:solidFill>
                <a:latin typeface="+mn-lt"/>
                <a:ea typeface="+mn-ea"/>
                <a:cs typeface="+mn-cs"/>
              </a:rPr>
              <a:t>The TST has already been used to diagnose and monitor the functional consequences of several peripheral or central nervous conditions </a:t>
            </a:r>
            <a:endParaRPr lang="en-US" sz="2000"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Of course, a peripheral nerve contains more than one</a:t>
            </a:r>
            <a:r>
              <a:rPr lang="en-US" baseline="0" dirty="0" smtClean="0"/>
              <a:t> motor axon, usually, several hundreds. Suppose </a:t>
            </a:r>
            <a:r>
              <a:rPr lang="en-GB" sz="1200" kern="1200" dirty="0" smtClean="0">
                <a:solidFill>
                  <a:schemeClr val="tx1"/>
                </a:solidFill>
                <a:latin typeface="+mn-lt"/>
                <a:ea typeface="+mn-ea"/>
                <a:cs typeface="+mn-cs"/>
              </a:rPr>
              <a:t>the </a:t>
            </a:r>
            <a:r>
              <a:rPr lang="en-GB" sz="1200" kern="1200" dirty="0" err="1" smtClean="0">
                <a:solidFill>
                  <a:schemeClr val="tx1"/>
                </a:solidFill>
                <a:latin typeface="+mn-lt"/>
                <a:ea typeface="+mn-ea"/>
                <a:cs typeface="+mn-cs"/>
              </a:rPr>
              <a:t>corticomotor</a:t>
            </a:r>
            <a:r>
              <a:rPr lang="en-GB" sz="1200" kern="1200" dirty="0" smtClean="0">
                <a:solidFill>
                  <a:schemeClr val="tx1"/>
                </a:solidFill>
                <a:latin typeface="+mn-lt"/>
                <a:ea typeface="+mn-ea"/>
                <a:cs typeface="+mn-cs"/>
              </a:rPr>
              <a:t> tract is simplified to five upper </a:t>
            </a:r>
            <a:r>
              <a:rPr lang="en-GB" sz="1200" kern="1200" dirty="0" err="1" smtClean="0">
                <a:solidFill>
                  <a:schemeClr val="tx1"/>
                </a:solidFill>
                <a:latin typeface="+mn-lt"/>
                <a:ea typeface="+mn-ea"/>
                <a:cs typeface="+mn-cs"/>
              </a:rPr>
              <a:t>motoneurones</a:t>
            </a:r>
            <a:r>
              <a:rPr lang="en-GB" sz="1200" kern="1200" dirty="0" smtClean="0">
                <a:solidFill>
                  <a:schemeClr val="tx1"/>
                </a:solidFill>
                <a:latin typeface="+mn-lt"/>
                <a:ea typeface="+mn-ea"/>
                <a:cs typeface="+mn-cs"/>
              </a:rPr>
              <a:t> and five lower </a:t>
            </a:r>
            <a:r>
              <a:rPr lang="en-GB" sz="1200" kern="1200" dirty="0" err="1" smtClean="0">
                <a:solidFill>
                  <a:schemeClr val="tx1"/>
                </a:solidFill>
                <a:latin typeface="+mn-lt"/>
                <a:ea typeface="+mn-ea"/>
                <a:cs typeface="+mn-cs"/>
              </a:rPr>
              <a:t>motoneurones</a:t>
            </a:r>
            <a:r>
              <a:rPr lang="en-GB" sz="1200" kern="1200" dirty="0" smtClean="0">
                <a:solidFill>
                  <a:schemeClr val="tx1"/>
                </a:solidFill>
                <a:latin typeface="+mn-lt"/>
                <a:ea typeface="+mn-ea"/>
                <a:cs typeface="+mn-cs"/>
              </a:rPr>
              <a:t>. Suppose also, </a:t>
            </a:r>
            <a:r>
              <a:rPr lang="en-US" sz="1200" kern="1200" baseline="0" dirty="0" smtClean="0">
                <a:solidFill>
                  <a:schemeClr val="tx1"/>
                </a:solidFill>
                <a:latin typeface="+mn-lt"/>
                <a:ea typeface="+mn-ea"/>
                <a:cs typeface="+mn-cs"/>
              </a:rPr>
              <a:t>that t</a:t>
            </a:r>
            <a:r>
              <a:rPr lang="en-US" baseline="0" dirty="0" smtClean="0"/>
              <a:t>he axonal diameter is larger in 1 than in 2, in 2 than in 3 etc… and is minimal in 5. Consequently, the conduction velocity is faster in 1 than in 2 etc… an is minimal in 5. In the case of a wrist stimulation, the distance between the stimulation point and the target muscle is short, therefore the differences in conduction velocity are</a:t>
            </a:r>
            <a:r>
              <a:rPr lang="en-US" baseline="0" dirty="0" smtClean="0"/>
              <a:t> not visible</a:t>
            </a:r>
            <a:r>
              <a:rPr lang="en-US" baseline="0" dirty="0" smtClean="0"/>
              <a:t>. Each motor axon generate a MUP which is synchronized to the others and the summation of the different MUP generates a maximal compound muscle action potential CMAP.    </a:t>
            </a:r>
            <a:r>
              <a:rPr lang="en-US" dirty="0" smtClean="0"/>
              <a:t> </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In the case of an</a:t>
            </a:r>
            <a:r>
              <a:rPr lang="en-US" baseline="0" dirty="0" smtClean="0"/>
              <a:t> </a:t>
            </a:r>
            <a:r>
              <a:rPr lang="en-US" baseline="0" dirty="0" err="1" smtClean="0"/>
              <a:t>Erb’s</a:t>
            </a:r>
            <a:r>
              <a:rPr lang="en-US" baseline="0" dirty="0" smtClean="0"/>
              <a:t> point stimulation, the distance between the stimulation point and the target muscle is longer. Therefore the differences in conduction velocity may be seen a little and the CMAP is a little bit desynchronized</a:t>
            </a:r>
            <a:r>
              <a:rPr lang="en-US" baseline="0" dirty="0" smtClean="0"/>
              <a:t> with a small decreased amplitude and a small increased duration since the </a:t>
            </a:r>
            <a:r>
              <a:rPr lang="en-US" baseline="0" dirty="0" smtClean="0"/>
              <a:t>slower is the motor axon and the more its corresponding MUP is late. </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When motor evoked</a:t>
            </a:r>
            <a:r>
              <a:rPr lang="en-US" baseline="0" dirty="0" smtClean="0"/>
              <a:t> potential MEP are generated by a </a:t>
            </a:r>
            <a:r>
              <a:rPr lang="en-US" baseline="0" dirty="0" err="1" smtClean="0"/>
              <a:t>transcranial</a:t>
            </a:r>
            <a:r>
              <a:rPr lang="en-US" baseline="0" dirty="0" smtClean="0"/>
              <a:t> magnetic stimulation TMS, there is an important </a:t>
            </a:r>
            <a:r>
              <a:rPr lang="en-US" baseline="0" dirty="0" err="1" smtClean="0"/>
              <a:t>desynchronization</a:t>
            </a:r>
            <a:r>
              <a:rPr lang="en-US" baseline="0" dirty="0" smtClean="0"/>
              <a:t> of the central motor volley. Therefore, in healthy subjects, MEP amplitude is always lower than the CMAP </a:t>
            </a:r>
            <a:r>
              <a:rPr lang="en-US" baseline="0" dirty="0" smtClean="0"/>
              <a:t>amplitude evoked by peripheral nerve stimulation. </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So, how to recognize a normal </a:t>
            </a:r>
            <a:r>
              <a:rPr lang="en-US" dirty="0" err="1" smtClean="0"/>
              <a:t>desynchronization</a:t>
            </a:r>
            <a:r>
              <a:rPr lang="en-US" dirty="0" smtClean="0"/>
              <a:t> of the central motor volley from a central axonal loss or a central conduction block ? This</a:t>
            </a:r>
            <a:r>
              <a:rPr lang="en-US" baseline="0" dirty="0" smtClean="0"/>
              <a:t> is</a:t>
            </a:r>
            <a:r>
              <a:rPr lang="en-US" dirty="0" smtClean="0"/>
              <a:t> the goal of the TST : the resynchronization of</a:t>
            </a:r>
            <a:r>
              <a:rPr lang="en-US" dirty="0" smtClean="0"/>
              <a:t> the central</a:t>
            </a:r>
            <a:r>
              <a:rPr lang="en-US" baseline="0" dirty="0" smtClean="0"/>
              <a:t> </a:t>
            </a:r>
            <a:r>
              <a:rPr lang="en-US" baseline="0" dirty="0" smtClean="0"/>
              <a:t>motor volley </a:t>
            </a:r>
            <a:r>
              <a:rPr lang="fr-FR" baseline="0" dirty="0" smtClean="0"/>
              <a:t>to </a:t>
            </a:r>
            <a:r>
              <a:rPr lang="fr-FR" baseline="0" dirty="0" err="1" smtClean="0"/>
              <a:t>precisely</a:t>
            </a:r>
            <a:r>
              <a:rPr lang="fr-FR" baseline="0" dirty="0" smtClean="0"/>
              <a:t> </a:t>
            </a:r>
            <a:r>
              <a:rPr lang="fr-FR" baseline="0" dirty="0" err="1" smtClean="0"/>
              <a:t>quantify</a:t>
            </a:r>
            <a:r>
              <a:rPr lang="fr-FR" baseline="0" dirty="0" smtClean="0"/>
              <a:t> the central motor axonal loss</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If you have well understood</a:t>
            </a:r>
            <a:r>
              <a:rPr lang="en-US" baseline="0" dirty="0" smtClean="0"/>
              <a:t> these 4 points, we can try to understand the TST principle in healthy control</a:t>
            </a:r>
            <a:r>
              <a:rPr lang="en-US" dirty="0" smtClean="0"/>
              <a:t> </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Of</a:t>
            </a:r>
            <a:r>
              <a:rPr lang="en-US" baseline="0" dirty="0" smtClean="0"/>
              <a:t> course, t</a:t>
            </a:r>
            <a:r>
              <a:rPr lang="en-US" dirty="0" smtClean="0"/>
              <a:t>he TST principle is based on a triple stimulation. The first stimulation is a </a:t>
            </a:r>
            <a:r>
              <a:rPr lang="en-US" dirty="0" err="1" smtClean="0"/>
              <a:t>transcranial</a:t>
            </a:r>
            <a:r>
              <a:rPr lang="en-US" dirty="0" smtClean="0"/>
              <a:t> magnetic stimulation. You can see </a:t>
            </a:r>
            <a:r>
              <a:rPr lang="en-US" dirty="0" smtClean="0"/>
              <a:t>here, </a:t>
            </a:r>
            <a:r>
              <a:rPr lang="en-US" sz="1200" kern="1200" dirty="0" smtClean="0">
                <a:solidFill>
                  <a:schemeClr val="tx1"/>
                </a:solidFill>
                <a:latin typeface="+mn-lt"/>
                <a:ea typeface="+mn-ea"/>
                <a:cs typeface="+mn-cs"/>
              </a:rPr>
              <a:t>at the peripheral level,</a:t>
            </a:r>
            <a:r>
              <a:rPr lang="en-US" dirty="0" smtClean="0"/>
              <a:t> </a:t>
            </a:r>
            <a:r>
              <a:rPr lang="en-US" dirty="0" smtClean="0"/>
              <a:t>the result of the </a:t>
            </a:r>
            <a:r>
              <a:rPr lang="en-US" dirty="0" err="1" smtClean="0"/>
              <a:t>desynchronisation</a:t>
            </a:r>
            <a:r>
              <a:rPr lang="en-US" dirty="0" smtClean="0"/>
              <a:t> of the central motor volley.</a:t>
            </a:r>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the </a:t>
            </a:r>
            <a:r>
              <a:rPr lang="fr-FR" sz="1200" kern="1200" dirty="0" err="1" smtClean="0">
                <a:solidFill>
                  <a:schemeClr val="tx1"/>
                </a:solidFill>
                <a:latin typeface="+mn-lt"/>
                <a:ea typeface="+mn-ea"/>
                <a:cs typeface="+mn-cs"/>
              </a:rPr>
              <a:t>descending</a:t>
            </a:r>
            <a:r>
              <a:rPr lang="fr-FR" sz="1200" kern="1200" dirty="0" smtClean="0">
                <a:solidFill>
                  <a:schemeClr val="tx1"/>
                </a:solidFill>
                <a:latin typeface="+mn-lt"/>
                <a:ea typeface="+mn-ea"/>
                <a:cs typeface="+mn-cs"/>
              </a:rPr>
              <a:t> volley </a:t>
            </a:r>
            <a:r>
              <a:rPr lang="fr-FR" sz="1200" kern="1200" dirty="0" err="1" smtClean="0">
                <a:solidFill>
                  <a:schemeClr val="tx1"/>
                </a:solidFill>
                <a:latin typeface="+mn-lt"/>
                <a:ea typeface="+mn-ea"/>
                <a:cs typeface="+mn-cs"/>
              </a:rPr>
              <a:t>reaches</a:t>
            </a:r>
            <a:r>
              <a:rPr lang="fr-FR" sz="1200" kern="1200" dirty="0" smtClean="0">
                <a:solidFill>
                  <a:schemeClr val="tx1"/>
                </a:solidFill>
                <a:latin typeface="+mn-lt"/>
                <a:ea typeface="+mn-ea"/>
                <a:cs typeface="+mn-cs"/>
              </a:rPr>
              <a:t> the muscle </a:t>
            </a:r>
            <a:r>
              <a:rPr lang="fr-FR" sz="1200" kern="1200" dirty="0" err="1" smtClean="0">
                <a:solidFill>
                  <a:schemeClr val="tx1"/>
                </a:solidFill>
                <a:latin typeface="+mn-lt"/>
                <a:ea typeface="+mn-ea"/>
                <a:cs typeface="+mn-cs"/>
              </a:rPr>
              <a:t>target</a:t>
            </a:r>
            <a:r>
              <a:rPr lang="fr-F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 </a:t>
            </a:r>
            <a:r>
              <a:rPr lang="en-GB" sz="1200" kern="1200" dirty="0" err="1" smtClean="0">
                <a:solidFill>
                  <a:schemeClr val="tx1"/>
                </a:solidFill>
                <a:latin typeface="+mn-lt"/>
                <a:ea typeface="+mn-ea"/>
                <a:cs typeface="+mn-cs"/>
              </a:rPr>
              <a:t>supramaximal</a:t>
            </a:r>
            <a:r>
              <a:rPr lang="en-GB" sz="1200" kern="1200" dirty="0" smtClean="0">
                <a:solidFill>
                  <a:schemeClr val="tx1"/>
                </a:solidFill>
                <a:latin typeface="+mn-lt"/>
                <a:ea typeface="+mn-ea"/>
                <a:cs typeface="+mn-cs"/>
              </a:rPr>
              <a:t> electric stimulation of the </a:t>
            </a:r>
            <a:r>
              <a:rPr lang="en-GB" sz="1200" kern="1200" dirty="0" err="1" smtClean="0">
                <a:solidFill>
                  <a:schemeClr val="tx1"/>
                </a:solidFill>
                <a:latin typeface="+mn-lt"/>
                <a:ea typeface="+mn-ea"/>
                <a:cs typeface="+mn-cs"/>
              </a:rPr>
              <a:t>ulnar</a:t>
            </a:r>
            <a:r>
              <a:rPr lang="en-GB" sz="1200" kern="1200" dirty="0" smtClean="0">
                <a:solidFill>
                  <a:schemeClr val="tx1"/>
                </a:solidFill>
                <a:latin typeface="+mn-lt"/>
                <a:ea typeface="+mn-ea"/>
                <a:cs typeface="+mn-cs"/>
              </a:rPr>
              <a:t> nerve at wrist is applied. </a:t>
            </a:r>
            <a:endParaRPr lang="en-GB"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a:t>
            </a:r>
            <a:r>
              <a:rPr lang="en-US" dirty="0" smtClean="0"/>
              <a:t>descending volley following the wrist stimulation reaches the muscle target and a first CMAP without </a:t>
            </a:r>
            <a:r>
              <a:rPr lang="en-US" dirty="0" err="1" smtClean="0"/>
              <a:t>desynchronisation</a:t>
            </a:r>
            <a:r>
              <a:rPr lang="en-US" dirty="0" smtClean="0"/>
              <a:t> is obtained. </a:t>
            </a:r>
            <a:r>
              <a:rPr lang="en-GB" sz="1200" b="1" kern="1200" dirty="0" smtClean="0">
                <a:solidFill>
                  <a:schemeClr val="tx1"/>
                </a:solidFill>
                <a:latin typeface="+mn-lt"/>
                <a:ea typeface="+mn-ea"/>
                <a:cs typeface="+mn-cs"/>
              </a:rPr>
              <a:t>CMAP 1</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ascending volley following the wrist stimulation (in red) collides</a:t>
            </a:r>
            <a:r>
              <a:rPr lang="en-US" baseline="0" dirty="0" smtClean="0"/>
              <a:t> with the descending volley following TMS (in green). Therefore, in this condition, </a:t>
            </a:r>
            <a:r>
              <a:rPr lang="en-GB" sz="1200" kern="1200" baseline="0" dirty="0" smtClean="0">
                <a:solidFill>
                  <a:schemeClr val="tx1"/>
                </a:solidFill>
                <a:latin typeface="+mn-lt"/>
                <a:ea typeface="+mn-ea"/>
                <a:cs typeface="+mn-cs"/>
              </a:rPr>
              <a:t>n</a:t>
            </a:r>
            <a:r>
              <a:rPr lang="en-GB" sz="1200" kern="1200" dirty="0" smtClean="0">
                <a:solidFill>
                  <a:schemeClr val="tx1"/>
                </a:solidFill>
                <a:latin typeface="+mn-lt"/>
                <a:ea typeface="+mn-ea"/>
                <a:cs typeface="+mn-cs"/>
              </a:rPr>
              <a:t>o response is elicited by the TMS because of a collision after wrist stimulation in all motor axons.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A third stimulation at the supra-</a:t>
            </a:r>
            <a:r>
              <a:rPr lang="en-US" dirty="0" err="1" smtClean="0"/>
              <a:t>clavicular</a:t>
            </a:r>
            <a:r>
              <a:rPr lang="en-US" dirty="0" smtClean="0"/>
              <a:t> level (</a:t>
            </a:r>
            <a:r>
              <a:rPr lang="en-US" dirty="0" err="1" smtClean="0"/>
              <a:t>Erb’s</a:t>
            </a:r>
            <a:r>
              <a:rPr lang="en-US" dirty="0" smtClean="0"/>
              <a:t> point) is applied.</a:t>
            </a:r>
            <a:r>
              <a:rPr lang="en-US" baseline="0" dirty="0" smtClean="0"/>
              <a:t> The descending volley following </a:t>
            </a:r>
            <a:r>
              <a:rPr lang="en-US" baseline="0" dirty="0" err="1" smtClean="0"/>
              <a:t>Erb’s</a:t>
            </a:r>
            <a:r>
              <a:rPr lang="en-US" baseline="0" dirty="0" smtClean="0"/>
              <a:t> point stimulation reaches the target muscle and a second CMAP is obtained a little bit smaller in amplitude and longer in duration. </a:t>
            </a:r>
            <a:r>
              <a:rPr lang="en-US" b="1" baseline="0" dirty="0" smtClean="0"/>
              <a:t>CMAP 2 or TST test</a:t>
            </a:r>
            <a:endParaRPr lang="en-US" b="1"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what happens in the case of a central disease with a central motor axonal loss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Suppose that </a:t>
            </a:r>
            <a:r>
              <a:rPr lang="en-US" baseline="0" dirty="0" smtClean="0"/>
              <a:t>only 3 out 5 upper </a:t>
            </a:r>
            <a:r>
              <a:rPr lang="en-US" baseline="0" dirty="0" err="1" smtClean="0"/>
              <a:t>motoneurones</a:t>
            </a:r>
            <a:r>
              <a:rPr lang="en-US" baseline="0" dirty="0" smtClean="0"/>
              <a:t> are activated by the TMS because of a 40% central motor axon loss.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see </a:t>
            </a:r>
            <a:r>
              <a:rPr lang="en-US" dirty="0" smtClean="0"/>
              <a:t>here, </a:t>
            </a:r>
            <a:r>
              <a:rPr lang="en-US" sz="1200" kern="1200" dirty="0" smtClean="0">
                <a:solidFill>
                  <a:schemeClr val="tx1"/>
                </a:solidFill>
                <a:latin typeface="+mn-lt"/>
                <a:ea typeface="+mn-ea"/>
                <a:cs typeface="+mn-cs"/>
              </a:rPr>
              <a:t>at the peripheral level,</a:t>
            </a:r>
            <a:r>
              <a:rPr lang="en-US" dirty="0" smtClean="0"/>
              <a:t> </a:t>
            </a:r>
            <a:r>
              <a:rPr lang="en-US" dirty="0" smtClean="0"/>
              <a:t>the </a:t>
            </a:r>
            <a:r>
              <a:rPr lang="en-US" dirty="0" smtClean="0"/>
              <a:t>result </a:t>
            </a:r>
            <a:r>
              <a:rPr lang="en-US" dirty="0" smtClean="0"/>
              <a:t>of the </a:t>
            </a:r>
            <a:r>
              <a:rPr lang="en-US" dirty="0" err="1" smtClean="0"/>
              <a:t>desynchronisation</a:t>
            </a:r>
            <a:r>
              <a:rPr lang="en-US" dirty="0" smtClean="0"/>
              <a:t> of the central motor volley in the three activated</a:t>
            </a:r>
            <a:r>
              <a:rPr lang="en-US" baseline="0" dirty="0" smtClean="0"/>
              <a:t> motor axons</a:t>
            </a:r>
            <a:r>
              <a:rPr lang="en-US" dirty="0" smtClean="0"/>
              <a:t>.</a:t>
            </a:r>
          </a:p>
          <a:p>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Prior</a:t>
            </a:r>
            <a:r>
              <a:rPr lang="en-US" baseline="0" dirty="0" smtClean="0"/>
              <a:t> to explain the TST principle first in healthy control and then in the case of a central motor failure, I would like to explain the difference between a physiological conduction following a central command and a </a:t>
            </a:r>
            <a:r>
              <a:rPr lang="en-US" baseline="0" dirty="0" err="1" smtClean="0"/>
              <a:t>neurophysiological</a:t>
            </a:r>
            <a:r>
              <a:rPr lang="en-US" baseline="0" dirty="0" smtClean="0"/>
              <a:t> conduction following a </a:t>
            </a:r>
            <a:r>
              <a:rPr lang="en-US" baseline="0" dirty="0" err="1" smtClean="0"/>
              <a:t>percutaneous</a:t>
            </a:r>
            <a:r>
              <a:rPr lang="en-US" baseline="0" dirty="0" smtClean="0"/>
              <a:t> nerve stimulation. I would like also to explain, what actually is </a:t>
            </a:r>
            <a:r>
              <a:rPr lang="en-US" baseline="0" dirty="0" err="1" smtClean="0"/>
              <a:t>desynchronisation</a:t>
            </a:r>
            <a:r>
              <a:rPr lang="en-US" baseline="0" dirty="0" smtClean="0"/>
              <a:t> and the collision procedure</a:t>
            </a:r>
          </a:p>
          <a:p>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again, before the </a:t>
            </a:r>
            <a:r>
              <a:rPr lang="fr-FR" sz="1200" kern="1200" dirty="0" err="1" smtClean="0">
                <a:solidFill>
                  <a:schemeClr val="tx1"/>
                </a:solidFill>
                <a:latin typeface="+mn-lt"/>
                <a:ea typeface="+mn-ea"/>
                <a:cs typeface="+mn-cs"/>
              </a:rPr>
              <a:t>descending</a:t>
            </a:r>
            <a:r>
              <a:rPr lang="fr-FR" sz="1200" kern="1200" dirty="0" smtClean="0">
                <a:solidFill>
                  <a:schemeClr val="tx1"/>
                </a:solidFill>
                <a:latin typeface="+mn-lt"/>
                <a:ea typeface="+mn-ea"/>
                <a:cs typeface="+mn-cs"/>
              </a:rPr>
              <a:t> volley </a:t>
            </a:r>
            <a:r>
              <a:rPr lang="fr-FR" sz="1200" kern="1200" dirty="0" err="1" smtClean="0">
                <a:solidFill>
                  <a:schemeClr val="tx1"/>
                </a:solidFill>
                <a:latin typeface="+mn-lt"/>
                <a:ea typeface="+mn-ea"/>
                <a:cs typeface="+mn-cs"/>
              </a:rPr>
              <a:t>reaches</a:t>
            </a:r>
            <a:r>
              <a:rPr lang="fr-FR" sz="1200" kern="1200" dirty="0" smtClean="0">
                <a:solidFill>
                  <a:schemeClr val="tx1"/>
                </a:solidFill>
                <a:latin typeface="+mn-lt"/>
                <a:ea typeface="+mn-ea"/>
                <a:cs typeface="+mn-cs"/>
              </a:rPr>
              <a:t> the muscle </a:t>
            </a:r>
            <a:r>
              <a:rPr lang="fr-FR" sz="1200" kern="1200" dirty="0" err="1" smtClean="0">
                <a:solidFill>
                  <a:schemeClr val="tx1"/>
                </a:solidFill>
                <a:latin typeface="+mn-lt"/>
                <a:ea typeface="+mn-ea"/>
                <a:cs typeface="+mn-cs"/>
              </a:rPr>
              <a:t>target</a:t>
            </a:r>
            <a:r>
              <a:rPr lang="fr-F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 </a:t>
            </a:r>
            <a:r>
              <a:rPr lang="en-GB" sz="1200" kern="1200" dirty="0" err="1" smtClean="0">
                <a:solidFill>
                  <a:schemeClr val="tx1"/>
                </a:solidFill>
                <a:latin typeface="+mn-lt"/>
                <a:ea typeface="+mn-ea"/>
                <a:cs typeface="+mn-cs"/>
              </a:rPr>
              <a:t>supramaximal</a:t>
            </a:r>
            <a:r>
              <a:rPr lang="en-GB" sz="1200" kern="1200" dirty="0" smtClean="0">
                <a:solidFill>
                  <a:schemeClr val="tx1"/>
                </a:solidFill>
                <a:latin typeface="+mn-lt"/>
                <a:ea typeface="+mn-ea"/>
                <a:cs typeface="+mn-cs"/>
              </a:rPr>
              <a:t> electric stimulation of the </a:t>
            </a:r>
            <a:r>
              <a:rPr lang="en-GB" sz="1200" kern="1200" dirty="0" err="1" smtClean="0">
                <a:solidFill>
                  <a:schemeClr val="tx1"/>
                </a:solidFill>
                <a:latin typeface="+mn-lt"/>
                <a:ea typeface="+mn-ea"/>
                <a:cs typeface="+mn-cs"/>
              </a:rPr>
              <a:t>ulnar</a:t>
            </a:r>
            <a:r>
              <a:rPr lang="en-GB" sz="1200" kern="1200" dirty="0" smtClean="0">
                <a:solidFill>
                  <a:schemeClr val="tx1"/>
                </a:solidFill>
                <a:latin typeface="+mn-lt"/>
                <a:ea typeface="+mn-ea"/>
                <a:cs typeface="+mn-cs"/>
              </a:rPr>
              <a:t> nerve at wrist is applied.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a:t>
            </a:r>
            <a:r>
              <a:rPr lang="en-US" dirty="0" smtClean="0"/>
              <a:t>descending volley following the wrist stimulation reaches the muscle target and a first CMAP without </a:t>
            </a:r>
            <a:r>
              <a:rPr lang="en-US" dirty="0" err="1" smtClean="0"/>
              <a:t>desynchronisation</a:t>
            </a:r>
            <a:r>
              <a:rPr lang="en-US" dirty="0" smtClean="0"/>
              <a:t> is obtained. </a:t>
            </a:r>
            <a:r>
              <a:rPr lang="en-US" b="1" dirty="0" smtClean="0"/>
              <a:t>CMAP 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ascending volley following the wrist stimulation (in red) collides</a:t>
            </a:r>
            <a:r>
              <a:rPr lang="en-US" baseline="0" dirty="0" smtClean="0"/>
              <a:t> with the descending volley following TMS (in green) in only 3 out 5 motor axons.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Consequently, and this is the important point, the ascending volley following the wrist stimulation in these 2 motor axons do not collide with the descending volley following the TMS.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in this case, there is a collision after wrist stimulation in only 3 out 5 motor axons.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before the ascending volley reaches the </a:t>
            </a:r>
            <a:r>
              <a:rPr lang="en-US" sz="1200" kern="1200" dirty="0" err="1" smtClean="0">
                <a:solidFill>
                  <a:schemeClr val="tx1"/>
                </a:solidFill>
                <a:latin typeface="+mn-lt"/>
                <a:ea typeface="+mn-ea"/>
                <a:cs typeface="+mn-cs"/>
              </a:rPr>
              <a:t>Erb’s</a:t>
            </a:r>
            <a:r>
              <a:rPr lang="en-US" sz="1200" kern="1200" dirty="0" smtClean="0">
                <a:solidFill>
                  <a:schemeClr val="tx1"/>
                </a:solidFill>
                <a:latin typeface="+mn-lt"/>
                <a:ea typeface="+mn-ea"/>
                <a:cs typeface="+mn-cs"/>
              </a:rPr>
              <a:t> point a </a:t>
            </a:r>
            <a:r>
              <a:rPr lang="en-US" sz="1200" kern="1200" dirty="0" err="1" smtClean="0">
                <a:solidFill>
                  <a:schemeClr val="tx1"/>
                </a:solidFill>
                <a:latin typeface="+mn-lt"/>
                <a:ea typeface="+mn-ea"/>
                <a:cs typeface="+mn-cs"/>
              </a:rPr>
              <a:t>supramaximal</a:t>
            </a:r>
            <a:r>
              <a:rPr lang="en-US" sz="1200" kern="1200" dirty="0" smtClean="0">
                <a:solidFill>
                  <a:schemeClr val="tx1"/>
                </a:solidFill>
                <a:latin typeface="+mn-lt"/>
                <a:ea typeface="+mn-ea"/>
                <a:cs typeface="+mn-cs"/>
              </a:rPr>
              <a:t> electric stimulation at the </a:t>
            </a:r>
            <a:r>
              <a:rPr lang="en-US" sz="1200" kern="1200" dirty="0" err="1" smtClean="0">
                <a:solidFill>
                  <a:schemeClr val="tx1"/>
                </a:solidFill>
                <a:latin typeface="+mn-lt"/>
                <a:ea typeface="+mn-ea"/>
                <a:cs typeface="+mn-cs"/>
              </a:rPr>
              <a:t>Erb’s</a:t>
            </a:r>
            <a:r>
              <a:rPr lang="en-US" sz="1200" kern="1200" dirty="0" smtClean="0">
                <a:solidFill>
                  <a:schemeClr val="tx1"/>
                </a:solidFill>
                <a:latin typeface="+mn-lt"/>
                <a:ea typeface="+mn-ea"/>
                <a:cs typeface="+mn-cs"/>
              </a:rPr>
              <a:t> point is applied,</a:t>
            </a:r>
            <a:r>
              <a:rPr lang="en-US" sz="1200" kern="1200" baseline="0" dirty="0" smtClean="0">
                <a:solidFill>
                  <a:schemeClr val="tx1"/>
                </a:solidFill>
                <a:latin typeface="+mn-lt"/>
                <a:ea typeface="+mn-ea"/>
                <a:cs typeface="+mn-cs"/>
              </a:rPr>
              <a:t> there will be a second collision phenomenon in these both motor axons between  </a:t>
            </a:r>
            <a:r>
              <a:rPr lang="fr-FR"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descending volley following </a:t>
            </a:r>
            <a:r>
              <a:rPr lang="en-US" sz="1200" kern="1200" dirty="0" err="1" smtClean="0">
                <a:solidFill>
                  <a:schemeClr val="tx1"/>
                </a:solidFill>
                <a:latin typeface="+mn-lt"/>
                <a:ea typeface="+mn-ea"/>
                <a:cs typeface="+mn-cs"/>
              </a:rPr>
              <a:t>Erb’point</a:t>
            </a:r>
            <a:r>
              <a:rPr lang="en-US" sz="1200" kern="1200" dirty="0" smtClean="0">
                <a:solidFill>
                  <a:schemeClr val="tx1"/>
                </a:solidFill>
                <a:latin typeface="+mn-lt"/>
                <a:ea typeface="+mn-ea"/>
                <a:cs typeface="+mn-cs"/>
              </a:rPr>
              <a:t> stimulation and the ascending volley following wrist stimulation. Therefore, the descending volley, of the 3 other motor axons, following </a:t>
            </a:r>
            <a:r>
              <a:rPr lang="en-US" sz="1200" kern="1200" dirty="0" err="1" smtClean="0">
                <a:solidFill>
                  <a:schemeClr val="tx1"/>
                </a:solidFill>
                <a:latin typeface="+mn-lt"/>
                <a:ea typeface="+mn-ea"/>
                <a:cs typeface="+mn-cs"/>
              </a:rPr>
              <a:t>Erb’s</a:t>
            </a:r>
            <a:r>
              <a:rPr lang="en-US" sz="1200" kern="1200" dirty="0" smtClean="0">
                <a:solidFill>
                  <a:schemeClr val="tx1"/>
                </a:solidFill>
                <a:latin typeface="+mn-lt"/>
                <a:ea typeface="+mn-ea"/>
                <a:cs typeface="+mn-cs"/>
              </a:rPr>
              <a:t> point stimulation, reaches the muscle target and a second CMAP clearly smaller than the first one is obtained. </a:t>
            </a:r>
            <a:r>
              <a:rPr lang="en-US" sz="1200" b="1" kern="1200" dirty="0" smtClean="0">
                <a:solidFill>
                  <a:schemeClr val="tx1"/>
                </a:solidFill>
                <a:latin typeface="+mn-lt"/>
                <a:ea typeface="+mn-ea"/>
                <a:cs typeface="+mn-cs"/>
              </a:rPr>
              <a:t>CMAP 2 or TST test</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So, in summarize, in healthy controls TMS activates all UMN and the collision after wrist stimulation occurs in all motor axons.</a:t>
            </a:r>
            <a:r>
              <a:rPr lang="en-US" baseline="0" dirty="0" smtClean="0"/>
              <a:t> Consequently, the </a:t>
            </a:r>
            <a:r>
              <a:rPr lang="en-US" baseline="0" dirty="0" err="1" smtClean="0"/>
              <a:t>TSTtest</a:t>
            </a:r>
            <a:r>
              <a:rPr lang="en-US" baseline="0" dirty="0" smtClean="0"/>
              <a:t> looks like a CMAP after an </a:t>
            </a:r>
            <a:r>
              <a:rPr lang="en-US" baseline="0" dirty="0" err="1" smtClean="0"/>
              <a:t>Erb’s</a:t>
            </a:r>
            <a:r>
              <a:rPr lang="en-US" baseline="0" dirty="0" smtClean="0"/>
              <a:t> point stimulation. Il the case of central motor failure, the TMS activates, in this example, only 3 out 5 UMN and the collision after wrist stimulation occurs in only 3 out 5 motor axons. After the </a:t>
            </a:r>
            <a:r>
              <a:rPr lang="en-US" baseline="0" dirty="0" err="1" smtClean="0"/>
              <a:t>Erb’s</a:t>
            </a:r>
            <a:r>
              <a:rPr lang="en-US" baseline="0" dirty="0" smtClean="0"/>
              <a:t> point stimulation, a second collision occurs in</a:t>
            </a:r>
            <a:r>
              <a:rPr lang="en-US" baseline="0" dirty="0" smtClean="0"/>
              <a:t> the 2 motor axons that escaped the first collision and </a:t>
            </a:r>
            <a:r>
              <a:rPr lang="en-US" baseline="0" dirty="0" smtClean="0"/>
              <a:t>the </a:t>
            </a:r>
            <a:r>
              <a:rPr lang="en-US" baseline="0" dirty="0" err="1" smtClean="0"/>
              <a:t>TST</a:t>
            </a:r>
            <a:r>
              <a:rPr lang="en-US" i="1" baseline="0" dirty="0" err="1" smtClean="0"/>
              <a:t>test</a:t>
            </a:r>
            <a:r>
              <a:rPr lang="en-US" baseline="0" dirty="0" smtClean="0"/>
              <a:t> is reduced in amplitude as only 3 MUP contribute to the motor response. </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To</a:t>
            </a:r>
            <a:r>
              <a:rPr lang="en-US" baseline="0" dirty="0" smtClean="0"/>
              <a:t> quantify the central motor loss, the TST test has to be compared with a TST control where the TMS is replaced by an </a:t>
            </a:r>
            <a:r>
              <a:rPr lang="en-US" baseline="0" dirty="0" err="1" smtClean="0"/>
              <a:t>Erb’s</a:t>
            </a:r>
            <a:r>
              <a:rPr lang="en-US" baseline="0" dirty="0" smtClean="0"/>
              <a:t> point stimulation.</a:t>
            </a:r>
          </a:p>
          <a:p>
            <a:r>
              <a:rPr lang="en-US" baseline="0" dirty="0" smtClean="0"/>
              <a:t>So, the first stimulation is an </a:t>
            </a:r>
            <a:r>
              <a:rPr lang="en-US" baseline="0" dirty="0" err="1" smtClean="0"/>
              <a:t>Erb</a:t>
            </a:r>
            <a:r>
              <a:rPr lang="en-US" baseline="0" dirty="0" smtClean="0"/>
              <a:t> stimulation.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the </a:t>
            </a:r>
            <a:r>
              <a:rPr lang="fr-FR" sz="1200" kern="1200" dirty="0" err="1" smtClean="0">
                <a:solidFill>
                  <a:schemeClr val="tx1"/>
                </a:solidFill>
                <a:latin typeface="+mn-lt"/>
                <a:ea typeface="+mn-ea"/>
                <a:cs typeface="+mn-cs"/>
              </a:rPr>
              <a:t>descending</a:t>
            </a:r>
            <a:r>
              <a:rPr lang="fr-FR" sz="1200" kern="1200" dirty="0" smtClean="0">
                <a:solidFill>
                  <a:schemeClr val="tx1"/>
                </a:solidFill>
                <a:latin typeface="+mn-lt"/>
                <a:ea typeface="+mn-ea"/>
                <a:cs typeface="+mn-cs"/>
              </a:rPr>
              <a:t> volley </a:t>
            </a:r>
            <a:r>
              <a:rPr lang="fr-FR" sz="1200" kern="1200" dirty="0" err="1" smtClean="0">
                <a:solidFill>
                  <a:schemeClr val="tx1"/>
                </a:solidFill>
                <a:latin typeface="+mn-lt"/>
                <a:ea typeface="+mn-ea"/>
                <a:cs typeface="+mn-cs"/>
              </a:rPr>
              <a:t>reaches</a:t>
            </a:r>
            <a:r>
              <a:rPr lang="fr-FR" sz="1200" kern="1200" dirty="0" smtClean="0">
                <a:solidFill>
                  <a:schemeClr val="tx1"/>
                </a:solidFill>
                <a:latin typeface="+mn-lt"/>
                <a:ea typeface="+mn-ea"/>
                <a:cs typeface="+mn-cs"/>
              </a:rPr>
              <a:t> the muscle </a:t>
            </a:r>
            <a:r>
              <a:rPr lang="fr-FR" sz="1200" kern="1200" dirty="0" err="1" smtClean="0">
                <a:solidFill>
                  <a:schemeClr val="tx1"/>
                </a:solidFill>
                <a:latin typeface="+mn-lt"/>
                <a:ea typeface="+mn-ea"/>
                <a:cs typeface="+mn-cs"/>
              </a:rPr>
              <a:t>target</a:t>
            </a:r>
            <a:r>
              <a:rPr lang="fr-F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 </a:t>
            </a:r>
            <a:r>
              <a:rPr lang="en-GB" sz="1200" kern="1200" dirty="0" err="1" smtClean="0">
                <a:solidFill>
                  <a:schemeClr val="tx1"/>
                </a:solidFill>
                <a:latin typeface="+mn-lt"/>
                <a:ea typeface="+mn-ea"/>
                <a:cs typeface="+mn-cs"/>
              </a:rPr>
              <a:t>supramaximal</a:t>
            </a:r>
            <a:r>
              <a:rPr lang="en-GB" sz="1200" kern="1200" dirty="0" smtClean="0">
                <a:solidFill>
                  <a:schemeClr val="tx1"/>
                </a:solidFill>
                <a:latin typeface="+mn-lt"/>
                <a:ea typeface="+mn-ea"/>
                <a:cs typeface="+mn-cs"/>
              </a:rPr>
              <a:t> electric stimulation of the </a:t>
            </a:r>
            <a:r>
              <a:rPr lang="en-GB" sz="1200" kern="1200" dirty="0" err="1" smtClean="0">
                <a:solidFill>
                  <a:schemeClr val="tx1"/>
                </a:solidFill>
                <a:latin typeface="+mn-lt"/>
                <a:ea typeface="+mn-ea"/>
                <a:cs typeface="+mn-cs"/>
              </a:rPr>
              <a:t>ulnar</a:t>
            </a:r>
            <a:r>
              <a:rPr lang="en-GB" sz="1200" kern="1200" dirty="0" smtClean="0">
                <a:solidFill>
                  <a:schemeClr val="tx1"/>
                </a:solidFill>
                <a:latin typeface="+mn-lt"/>
                <a:ea typeface="+mn-ea"/>
                <a:cs typeface="+mn-cs"/>
              </a:rPr>
              <a:t> nerve at wrist is applied.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a:t>
            </a:r>
            <a:r>
              <a:rPr lang="en-US" dirty="0" smtClean="0"/>
              <a:t>descending volley following the wrist stimulation reaches the muscle target and a first CMAP without </a:t>
            </a:r>
            <a:r>
              <a:rPr lang="en-US" dirty="0" err="1" smtClean="0"/>
              <a:t>desynchronisation</a:t>
            </a:r>
            <a:r>
              <a:rPr lang="en-US" dirty="0" smtClean="0"/>
              <a:t> is obtained. </a:t>
            </a:r>
            <a:r>
              <a:rPr lang="en-US" b="1" dirty="0" smtClean="0"/>
              <a:t>CMAP 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ascending volley following the wrist stimulation collides</a:t>
            </a:r>
            <a:r>
              <a:rPr lang="en-US" baseline="0" dirty="0" smtClean="0"/>
              <a:t> in all motor axons with the descending volley following the first </a:t>
            </a:r>
            <a:r>
              <a:rPr lang="en-US" baseline="0" dirty="0" err="1" smtClean="0"/>
              <a:t>Erb’s</a:t>
            </a:r>
            <a:r>
              <a:rPr lang="en-US" baseline="0" dirty="0" smtClean="0"/>
              <a:t> point stimulation. Therefore, </a:t>
            </a:r>
            <a:r>
              <a:rPr lang="en-GB" sz="1200" kern="1200" baseline="0" dirty="0" smtClean="0">
                <a:solidFill>
                  <a:schemeClr val="tx1"/>
                </a:solidFill>
                <a:latin typeface="+mn-lt"/>
                <a:ea typeface="+mn-ea"/>
                <a:cs typeface="+mn-cs"/>
              </a:rPr>
              <a:t>n</a:t>
            </a:r>
            <a:r>
              <a:rPr lang="en-GB" sz="1200" kern="1200" dirty="0" smtClean="0">
                <a:solidFill>
                  <a:schemeClr val="tx1"/>
                </a:solidFill>
                <a:latin typeface="+mn-lt"/>
                <a:ea typeface="+mn-ea"/>
                <a:cs typeface="+mn-cs"/>
              </a:rPr>
              <a:t>o response is elicited by the </a:t>
            </a:r>
            <a:r>
              <a:rPr lang="nl-BE" sz="1200" kern="1200" dirty="0" smtClean="0">
                <a:solidFill>
                  <a:schemeClr val="tx1"/>
                </a:solidFill>
                <a:latin typeface="+mn-lt"/>
                <a:ea typeface="+mn-ea"/>
                <a:cs typeface="+mn-cs"/>
              </a:rPr>
              <a:t>first Erb stimulation.</a:t>
            </a:r>
          </a:p>
          <a:p>
            <a:pPr marL="0" marR="0" indent="0" algn="l" defTabSz="4572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latin typeface="+mn-lt"/>
                <a:ea typeface="+mn-ea"/>
                <a:cs typeface="+mn-cs"/>
              </a:rPr>
              <a:t>After the collision,</a:t>
            </a:r>
            <a:r>
              <a:rPr lang="nl-BE" sz="1200" kern="1200" baseline="0" dirty="0" smtClean="0">
                <a:solidFill>
                  <a:schemeClr val="tx1"/>
                </a:solidFill>
                <a:latin typeface="+mn-lt"/>
                <a:ea typeface="+mn-ea"/>
                <a:cs typeface="+mn-cs"/>
              </a:rPr>
              <a:t> a second Erb stimulation is delivred.</a:t>
            </a: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a:t>
            </a:r>
            <a:r>
              <a:rPr lang="en-US" dirty="0" smtClean="0"/>
              <a:t>descending volley reaches the muscle target and a second CMAP is obtained. </a:t>
            </a:r>
            <a:r>
              <a:rPr lang="en-US" b="1" dirty="0" smtClean="0"/>
              <a:t>CMAP 2 or TST control</a:t>
            </a:r>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The central motor axonal loss is calculated by making </a:t>
            </a:r>
            <a:r>
              <a:rPr lang="en-US" smtClean="0"/>
              <a:t>the difference </a:t>
            </a:r>
            <a:r>
              <a:rPr lang="en-US" dirty="0" smtClean="0"/>
              <a:t>between the TST control amplitude and the TST test amplitude</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baseline="0" dirty="0" smtClean="0"/>
              <a:t>When the upper </a:t>
            </a:r>
            <a:r>
              <a:rPr lang="en-US" baseline="0" dirty="0" err="1" smtClean="0"/>
              <a:t>motoneurone</a:t>
            </a:r>
            <a:r>
              <a:rPr lang="en-US" baseline="0" dirty="0" smtClean="0"/>
              <a:t> is voluntary activated, there is a descending volley until the anterior horn of the spinal cord where the lower </a:t>
            </a:r>
            <a:r>
              <a:rPr lang="en-US" baseline="0" dirty="0" err="1" smtClean="0"/>
              <a:t>motorneurone</a:t>
            </a:r>
            <a:r>
              <a:rPr lang="en-US" baseline="0" dirty="0" smtClean="0"/>
              <a:t> is activated through a synapse. A second descending volley reaches the muscle target through another synapse and a MUP is generated </a:t>
            </a:r>
            <a:r>
              <a:rPr lang="en-US" sz="1200" kern="1200" dirty="0" smtClean="0">
                <a:solidFill>
                  <a:schemeClr val="tx1"/>
                </a:solidFill>
                <a:latin typeface="+mn-lt"/>
                <a:ea typeface="+mn-ea"/>
                <a:cs typeface="+mn-cs"/>
              </a:rPr>
              <a:t>which leads to a</a:t>
            </a:r>
            <a:r>
              <a:rPr lang="en-US" baseline="0" dirty="0" smtClean="0"/>
              <a:t> muscle contraction.</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baseline="0" dirty="0" smtClean="0"/>
              <a:t>When the upper </a:t>
            </a:r>
            <a:r>
              <a:rPr lang="en-US" baseline="0" dirty="0" err="1" smtClean="0"/>
              <a:t>motoneurone</a:t>
            </a:r>
            <a:r>
              <a:rPr lang="en-US" baseline="0" dirty="0" smtClean="0"/>
              <a:t> is voluntary activated, there is a descending volley until the spinal cord</a:t>
            </a:r>
          </a:p>
          <a:p>
            <a:r>
              <a:rPr lang="en-US" baseline="0" dirty="0" smtClean="0"/>
              <a:t>The lower </a:t>
            </a:r>
            <a:r>
              <a:rPr lang="en-US" baseline="0" dirty="0" err="1" smtClean="0"/>
              <a:t>motorneurone</a:t>
            </a:r>
            <a:r>
              <a:rPr lang="en-US" baseline="0" dirty="0" smtClean="0"/>
              <a:t> is activated. </a:t>
            </a:r>
          </a:p>
          <a:p>
            <a:r>
              <a:rPr lang="en-US" baseline="0" dirty="0" smtClean="0"/>
              <a:t>A second descending volley reaches the muscle target and a MUP is generated</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It’s a little bit different if we consider</a:t>
            </a:r>
            <a:r>
              <a:rPr lang="en-US" baseline="0" dirty="0" smtClean="0"/>
              <a:t> a </a:t>
            </a:r>
            <a:r>
              <a:rPr lang="en-US" baseline="0" dirty="0" err="1" smtClean="0"/>
              <a:t>neurophysiological</a:t>
            </a:r>
            <a:r>
              <a:rPr lang="en-US" baseline="0" dirty="0" smtClean="0"/>
              <a:t> conduction</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When a peripheral nerve is activated by a </a:t>
            </a:r>
            <a:r>
              <a:rPr lang="en-US" dirty="0" err="1" smtClean="0"/>
              <a:t>percutaneous</a:t>
            </a:r>
            <a:r>
              <a:rPr lang="en-US" dirty="0" smtClean="0"/>
              <a:t> nerve stimulation, for instance the </a:t>
            </a:r>
            <a:r>
              <a:rPr lang="en-US" dirty="0" err="1" smtClean="0"/>
              <a:t>ulnar</a:t>
            </a:r>
            <a:r>
              <a:rPr lang="en-US" dirty="0" smtClean="0"/>
              <a:t> nerve at the elbow, a descending volley, in green, but also an ascending volley, in red, will be generated. The descending volley, in green, once again, </a:t>
            </a:r>
            <a:r>
              <a:rPr lang="en-US" baseline="0" dirty="0" smtClean="0"/>
              <a:t>reaches the </a:t>
            </a:r>
            <a:r>
              <a:rPr lang="en-US" baseline="0" smtClean="0"/>
              <a:t>muscle through </a:t>
            </a:r>
            <a:r>
              <a:rPr lang="en-US" baseline="0" dirty="0" smtClean="0"/>
              <a:t>a synapse and a MUP is generated </a:t>
            </a:r>
            <a:r>
              <a:rPr lang="en-US" sz="1200" kern="1200" dirty="0" smtClean="0">
                <a:solidFill>
                  <a:schemeClr val="tx1"/>
                </a:solidFill>
                <a:latin typeface="+mn-lt"/>
                <a:ea typeface="+mn-ea"/>
                <a:cs typeface="+mn-cs"/>
              </a:rPr>
              <a:t>which can be recorded by surface electrode placed over the target muscle. For the moment, we don’t care about the ascending volley.</a:t>
            </a:r>
            <a:r>
              <a:rPr lang="fr-FR" dirty="0" smtClean="0"/>
              <a:t> </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The collision procedure is characterized</a:t>
            </a:r>
            <a:r>
              <a:rPr lang="en-US" baseline="0" dirty="0" smtClean="0"/>
              <a:t> by a double stimulation which generates only one response</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When we</a:t>
            </a:r>
            <a:r>
              <a:rPr lang="en-US" baseline="0" dirty="0" smtClean="0"/>
              <a:t> apply a </a:t>
            </a:r>
            <a:r>
              <a:rPr lang="en-US" baseline="0" dirty="0" err="1" smtClean="0"/>
              <a:t>percutaneous</a:t>
            </a:r>
            <a:r>
              <a:rPr lang="en-US" baseline="0" dirty="0" smtClean="0"/>
              <a:t> nerve stimulation to the </a:t>
            </a:r>
            <a:r>
              <a:rPr lang="en-US" baseline="0" dirty="0" err="1" smtClean="0"/>
              <a:t>ulnar</a:t>
            </a:r>
            <a:r>
              <a:rPr lang="en-US" baseline="0" dirty="0" smtClean="0"/>
              <a:t> nerve at the wrist, a motor response is recorded, for instance, in the first </a:t>
            </a:r>
            <a:r>
              <a:rPr lang="en-US" baseline="0" dirty="0" err="1" smtClean="0"/>
              <a:t>interosseous</a:t>
            </a:r>
            <a:r>
              <a:rPr lang="en-US" baseline="0" dirty="0" smtClean="0"/>
              <a:t> </a:t>
            </a:r>
            <a:r>
              <a:rPr lang="en-US" baseline="0" dirty="0" smtClean="0"/>
              <a:t>muscle with a short latency. The latency is the time from the stimulation to the motor response onset. If the distance between stimulating electrodes and recording electrodes is short, the latency will be short, at least in healthy controls.</a:t>
            </a:r>
          </a:p>
          <a:p>
            <a:r>
              <a:rPr lang="en-US" baseline="0" dirty="0" smtClean="0"/>
              <a:t>When we apply a </a:t>
            </a:r>
            <a:r>
              <a:rPr lang="en-US" baseline="0" dirty="0" err="1" smtClean="0"/>
              <a:t>percutaneous</a:t>
            </a:r>
            <a:r>
              <a:rPr lang="en-US" baseline="0" dirty="0" smtClean="0"/>
              <a:t> nerve stimulation to the </a:t>
            </a:r>
            <a:r>
              <a:rPr lang="en-US" baseline="0" dirty="0" err="1" smtClean="0"/>
              <a:t>ulnar</a:t>
            </a:r>
            <a:r>
              <a:rPr lang="en-US" baseline="0" dirty="0" smtClean="0"/>
              <a:t> nerve at the </a:t>
            </a:r>
            <a:r>
              <a:rPr lang="en-US" baseline="0" dirty="0" err="1" smtClean="0"/>
              <a:t>Erb’s</a:t>
            </a:r>
            <a:r>
              <a:rPr lang="en-US" baseline="0" dirty="0" smtClean="0"/>
              <a:t> point,</a:t>
            </a:r>
            <a:r>
              <a:rPr lang="en-US" baseline="0" dirty="0" smtClean="0"/>
              <a:t> at the </a:t>
            </a:r>
            <a:r>
              <a:rPr lang="en-US" baseline="0" dirty="0" err="1" smtClean="0"/>
              <a:t>supraclavicular</a:t>
            </a:r>
            <a:r>
              <a:rPr lang="en-US" baseline="0" dirty="0" smtClean="0"/>
              <a:t> level, a </a:t>
            </a:r>
            <a:r>
              <a:rPr lang="en-US" baseline="0" dirty="0" smtClean="0"/>
              <a:t>motor response with a longer latency is recorded in the first </a:t>
            </a:r>
            <a:r>
              <a:rPr lang="en-US" baseline="0" dirty="0" err="1" smtClean="0"/>
              <a:t>interosseous</a:t>
            </a:r>
            <a:r>
              <a:rPr lang="en-US" baseline="0" dirty="0" smtClean="0"/>
              <a:t> muscle</a:t>
            </a:r>
          </a:p>
          <a:p>
            <a:r>
              <a:rPr lang="en-US" baseline="0" dirty="0" smtClean="0"/>
              <a:t>When we apply simultaneously or with a little delay a double </a:t>
            </a:r>
            <a:r>
              <a:rPr lang="en-US" baseline="0" dirty="0" err="1" smtClean="0"/>
              <a:t>percutaneous</a:t>
            </a:r>
            <a:r>
              <a:rPr lang="en-US" baseline="0" dirty="0" smtClean="0"/>
              <a:t> nerve stimulation to the </a:t>
            </a:r>
            <a:r>
              <a:rPr lang="en-US" baseline="0" dirty="0" err="1" smtClean="0"/>
              <a:t>ulnar</a:t>
            </a:r>
            <a:r>
              <a:rPr lang="en-US" baseline="0" dirty="0" smtClean="0"/>
              <a:t> nerve, one at the wrist and a second at the </a:t>
            </a:r>
            <a:r>
              <a:rPr lang="en-US" baseline="0" dirty="0" err="1" smtClean="0"/>
              <a:t>Erb’s</a:t>
            </a:r>
            <a:r>
              <a:rPr lang="en-US" baseline="0" dirty="0" smtClean="0"/>
              <a:t> point, only one motor response is recorded in the first </a:t>
            </a:r>
            <a:r>
              <a:rPr lang="en-US" baseline="0" dirty="0" err="1" smtClean="0"/>
              <a:t>interosseous</a:t>
            </a:r>
            <a:r>
              <a:rPr lang="en-US" baseline="0" dirty="0" smtClean="0"/>
              <a:t> muscle</a:t>
            </a:r>
            <a:r>
              <a:rPr lang="en-US" baseline="0" dirty="0" smtClean="0"/>
              <a:t> since ascending </a:t>
            </a:r>
            <a:r>
              <a:rPr lang="en-US" baseline="0" dirty="0" smtClean="0"/>
              <a:t>volley following wrist stimulation collides with descending volley following </a:t>
            </a:r>
            <a:r>
              <a:rPr lang="en-US" baseline="0" dirty="0" err="1" smtClean="0"/>
              <a:t>Erb’s</a:t>
            </a:r>
            <a:r>
              <a:rPr lang="en-US" baseline="0" dirty="0" smtClean="0"/>
              <a:t> point stimulation. In this condition, no response is elicited by </a:t>
            </a:r>
            <a:r>
              <a:rPr lang="en-US" baseline="0" dirty="0" err="1" smtClean="0"/>
              <a:t>Erb’s</a:t>
            </a:r>
            <a:r>
              <a:rPr lang="en-US" baseline="0" dirty="0" smtClean="0"/>
              <a:t> point stimulation because of the collision phenomenon.</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What is </a:t>
            </a:r>
            <a:r>
              <a:rPr lang="en-US" dirty="0" err="1" smtClean="0"/>
              <a:t>desynchronisation</a:t>
            </a:r>
            <a:r>
              <a:rPr lang="en-US" dirty="0" smtClean="0"/>
              <a:t> ?</a:t>
            </a:r>
            <a:endParaRPr lang="en-US" dirty="0"/>
          </a:p>
        </p:txBody>
      </p:sp>
      <p:sp>
        <p:nvSpPr>
          <p:cNvPr id="4" name="Espace réservé du numéro de diapositive 3"/>
          <p:cNvSpPr>
            <a:spLocks noGrp="1"/>
          </p:cNvSpPr>
          <p:nvPr>
            <p:ph type="sldNum" sz="quarter" idx="10"/>
          </p:nvPr>
        </p:nvSpPr>
        <p:spPr/>
        <p:txBody>
          <a:bodyPr/>
          <a:lstStyle/>
          <a:p>
            <a:fld id="{E49D6128-B327-3140-8BDC-0F092DA6B02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nl-BE" smtClean="0"/>
              <a:t>Cliquez et modifiez le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04A9E2E7-AB7A-1341-A933-77ED5C506004}" type="datetimeFigureOut">
              <a:rPr lang="fr-FR" smtClean="0"/>
              <a:pPr/>
              <a:t>9/11/17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04A9E2E7-AB7A-1341-A933-77ED5C506004}" type="datetimeFigureOut">
              <a:rPr lang="fr-FR" smtClean="0"/>
              <a:pPr/>
              <a:t>9/11/17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nl-BE" smtClean="0"/>
              <a:t>Cliquez et modifiez le titre</a:t>
            </a:r>
            <a:endParaRPr lang="en-US"/>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04A9E2E7-AB7A-1341-A933-77ED5C506004}" type="datetimeFigureOut">
              <a:rPr lang="fr-FR" smtClean="0"/>
              <a:pPr/>
              <a:t>9/11/17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10"/>
          </p:nvPr>
        </p:nvSpPr>
        <p:spPr/>
        <p:txBody>
          <a:bodyPr/>
          <a:lstStyle/>
          <a:p>
            <a:fld id="{04A9E2E7-AB7A-1341-A933-77ED5C506004}" type="datetimeFigureOut">
              <a:rPr lang="fr-FR" smtClean="0"/>
              <a:pPr/>
              <a:t>9/11/17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nl-BE" smtClean="0"/>
              <a:t>Cliquez et modifiez le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04A9E2E7-AB7A-1341-A933-77ED5C506004}" type="datetimeFigureOut">
              <a:rPr lang="fr-FR" smtClean="0"/>
              <a:pPr/>
              <a:t>9/11/17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5" name="Espace réservé de la date 4"/>
          <p:cNvSpPr>
            <a:spLocks noGrp="1"/>
          </p:cNvSpPr>
          <p:nvPr>
            <p:ph type="dt" sz="half" idx="10"/>
          </p:nvPr>
        </p:nvSpPr>
        <p:spPr/>
        <p:txBody>
          <a:bodyPr/>
          <a:lstStyle/>
          <a:p>
            <a:fld id="{04A9E2E7-AB7A-1341-A933-77ED5C506004}" type="datetimeFigureOut">
              <a:rPr lang="fr-FR" smtClean="0"/>
              <a:pPr/>
              <a:t>9/11/17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nl-BE" smtClean="0"/>
              <a:t>Cliquez et modifiez le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7" name="Espace réservé de la date 6"/>
          <p:cNvSpPr>
            <a:spLocks noGrp="1"/>
          </p:cNvSpPr>
          <p:nvPr>
            <p:ph type="dt" sz="half" idx="10"/>
          </p:nvPr>
        </p:nvSpPr>
        <p:spPr/>
        <p:txBody>
          <a:bodyPr/>
          <a:lstStyle/>
          <a:p>
            <a:fld id="{04A9E2E7-AB7A-1341-A933-77ED5C506004}" type="datetimeFigureOut">
              <a:rPr lang="fr-FR" smtClean="0"/>
              <a:pPr/>
              <a:t>9/11/17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en-US"/>
          </a:p>
        </p:txBody>
      </p:sp>
      <p:sp>
        <p:nvSpPr>
          <p:cNvPr id="3" name="Espace réservé de la date 2"/>
          <p:cNvSpPr>
            <a:spLocks noGrp="1"/>
          </p:cNvSpPr>
          <p:nvPr>
            <p:ph type="dt" sz="half" idx="10"/>
          </p:nvPr>
        </p:nvSpPr>
        <p:spPr/>
        <p:txBody>
          <a:bodyPr/>
          <a:lstStyle/>
          <a:p>
            <a:fld id="{04A9E2E7-AB7A-1341-A933-77ED5C506004}" type="datetimeFigureOut">
              <a:rPr lang="fr-FR" smtClean="0"/>
              <a:pPr/>
              <a:t>9/11/17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A9E2E7-AB7A-1341-A933-77ED5C506004}" type="datetimeFigureOut">
              <a:rPr lang="fr-FR" smtClean="0"/>
              <a:pPr/>
              <a:t>9/11/17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nl-BE" smtClean="0"/>
              <a:t>Cliquez et modifiez le titre</a:t>
            </a:r>
            <a:endParaRPr lang="en-US"/>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04A9E2E7-AB7A-1341-A933-77ED5C506004}" type="datetimeFigureOut">
              <a:rPr lang="fr-FR" smtClean="0"/>
              <a:pPr/>
              <a:t>9/11/17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nl-BE" smtClean="0"/>
              <a:t>Cliquez et modifiez le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04A9E2E7-AB7A-1341-A933-77ED5C506004}" type="datetimeFigureOut">
              <a:rPr lang="fr-FR" smtClean="0"/>
              <a:pPr/>
              <a:t>9/11/17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B757CF4-112A-1048-9923-E3E3DA6AB4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BE" smtClean="0"/>
              <a:t>Cliquez et modifiez le titre</a:t>
            </a:r>
            <a:endParaRPr lang="en-US"/>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4A9E2E7-AB7A-1341-A933-77ED5C506004}" type="datetimeFigureOut">
              <a:rPr lang="fr-FR" smtClean="0"/>
              <a:pPr/>
              <a:t>9/11/17</a:t>
            </a:fld>
            <a:endParaRPr lang="en-US"/>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757CF4-112A-1048-9923-E3E3DA6AB4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df"/><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7" name="ZoneTexte 26"/>
          <p:cNvSpPr txBox="1"/>
          <p:nvPr/>
        </p:nvSpPr>
        <p:spPr>
          <a:xfrm>
            <a:off x="63500" y="355600"/>
            <a:ext cx="9013405" cy="584776"/>
          </a:xfrm>
          <a:prstGeom prst="rect">
            <a:avLst/>
          </a:prstGeom>
          <a:noFill/>
        </p:spPr>
        <p:txBody>
          <a:bodyPr wrap="none" rtlCol="0">
            <a:spAutoFit/>
          </a:bodyPr>
          <a:lstStyle/>
          <a:p>
            <a:r>
              <a:rPr lang="en-US" sz="3200" b="1" dirty="0" smtClean="0">
                <a:solidFill>
                  <a:schemeClr val="bg1"/>
                </a:solidFill>
              </a:rPr>
              <a:t>Congress of the DCRM, BNF-PRM and RBSPRM 2017</a:t>
            </a:r>
            <a:endParaRPr lang="en-US" sz="3200" b="1" dirty="0">
              <a:solidFill>
                <a:schemeClr val="bg1"/>
              </a:solidFill>
            </a:endParaRPr>
          </a:p>
        </p:txBody>
      </p:sp>
      <p:sp>
        <p:nvSpPr>
          <p:cNvPr id="29" name="ZoneTexte 28"/>
          <p:cNvSpPr txBox="1"/>
          <p:nvPr/>
        </p:nvSpPr>
        <p:spPr>
          <a:xfrm>
            <a:off x="63500" y="3441124"/>
            <a:ext cx="8553794" cy="1261884"/>
          </a:xfrm>
          <a:prstGeom prst="rect">
            <a:avLst/>
          </a:prstGeom>
          <a:noFill/>
        </p:spPr>
        <p:txBody>
          <a:bodyPr wrap="none" rtlCol="0">
            <a:spAutoFit/>
          </a:bodyPr>
          <a:lstStyle/>
          <a:p>
            <a:r>
              <a:rPr lang="en-US" sz="2800" b="1" dirty="0" smtClean="0">
                <a:solidFill>
                  <a:schemeClr val="bg1"/>
                </a:solidFill>
              </a:rPr>
              <a:t>Parallel session 2 – </a:t>
            </a:r>
            <a:r>
              <a:rPr lang="en-US" sz="2800" b="1" dirty="0" smtClean="0">
                <a:solidFill>
                  <a:schemeClr val="accent3">
                    <a:lumMod val="75000"/>
                  </a:schemeClr>
                </a:solidFill>
              </a:rPr>
              <a:t>Thursday 9 </a:t>
            </a:r>
            <a:r>
              <a:rPr lang="en-US" sz="2800" b="1" dirty="0" err="1" smtClean="0">
                <a:solidFill>
                  <a:schemeClr val="accent3">
                    <a:lumMod val="75000"/>
                  </a:schemeClr>
                </a:solidFill>
              </a:rPr>
              <a:t>november</a:t>
            </a:r>
            <a:r>
              <a:rPr lang="en-US" sz="2800" b="1" dirty="0" smtClean="0">
                <a:solidFill>
                  <a:schemeClr val="accent3">
                    <a:lumMod val="75000"/>
                  </a:schemeClr>
                </a:solidFill>
              </a:rPr>
              <a:t> </a:t>
            </a:r>
            <a:r>
              <a:rPr lang="en-US" sz="2800" b="1" dirty="0" smtClean="0">
                <a:solidFill>
                  <a:schemeClr val="bg1"/>
                </a:solidFill>
              </a:rPr>
              <a:t>14.05 – 15.35h</a:t>
            </a:r>
          </a:p>
          <a:p>
            <a:pPr>
              <a:tabLst>
                <a:tab pos="533400" algn="l"/>
              </a:tabLst>
            </a:pPr>
            <a:r>
              <a:rPr lang="en-US" sz="2400" dirty="0" smtClean="0">
                <a:solidFill>
                  <a:schemeClr val="bg1"/>
                </a:solidFill>
              </a:rPr>
              <a:t>2d. 	</a:t>
            </a:r>
            <a:r>
              <a:rPr lang="en-US" sz="2400" dirty="0" err="1" smtClean="0">
                <a:solidFill>
                  <a:schemeClr val="bg1"/>
                </a:solidFill>
              </a:rPr>
              <a:t>Neurophysiological</a:t>
            </a:r>
            <a:r>
              <a:rPr lang="en-US" sz="2400" dirty="0" smtClean="0">
                <a:solidFill>
                  <a:schemeClr val="bg1"/>
                </a:solidFill>
              </a:rPr>
              <a:t> techniques for functional quantification </a:t>
            </a:r>
            <a:br>
              <a:rPr lang="en-US" sz="2400" dirty="0" smtClean="0">
                <a:solidFill>
                  <a:schemeClr val="bg1"/>
                </a:solidFill>
              </a:rPr>
            </a:br>
            <a:r>
              <a:rPr lang="en-US" sz="2400" dirty="0" smtClean="0">
                <a:solidFill>
                  <a:schemeClr val="bg1"/>
                </a:solidFill>
              </a:rPr>
              <a:t>	and prognosis in multiple sclerosis</a:t>
            </a:r>
            <a:endParaRPr lang="en-US" sz="2400" dirty="0">
              <a:solidFill>
                <a:schemeClr val="bg1"/>
              </a:solidFill>
            </a:endParaRPr>
          </a:p>
        </p:txBody>
      </p:sp>
      <p:pic>
        <p:nvPicPr>
          <p:cNvPr id="30" name="Image 29" descr="bspmr_png.png"/>
          <p:cNvPicPr>
            <a:picLocks noChangeAspect="1"/>
          </p:cNvPicPr>
          <p:nvPr/>
        </p:nvPicPr>
        <p:blipFill>
          <a:blip r:embed="rId2"/>
          <a:stretch>
            <a:fillRect/>
          </a:stretch>
        </p:blipFill>
        <p:spPr>
          <a:xfrm>
            <a:off x="6436746" y="1295976"/>
            <a:ext cx="1907154" cy="1545452"/>
          </a:xfrm>
          <a:prstGeom prst="rect">
            <a:avLst/>
          </a:prstGeom>
        </p:spPr>
      </p:pic>
      <p:pic>
        <p:nvPicPr>
          <p:cNvPr id="31" name="Image 30" descr="logo_bnf-prm.jpg"/>
          <p:cNvPicPr>
            <a:picLocks noChangeAspect="1"/>
          </p:cNvPicPr>
          <p:nvPr/>
        </p:nvPicPr>
        <p:blipFill>
          <a:blip r:embed="rId3"/>
          <a:stretch>
            <a:fillRect/>
          </a:stretch>
        </p:blipFill>
        <p:spPr>
          <a:xfrm>
            <a:off x="4406900" y="1318904"/>
            <a:ext cx="1474311" cy="1522524"/>
          </a:xfrm>
          <a:prstGeom prst="rect">
            <a:avLst/>
          </a:prstGeom>
        </p:spPr>
      </p:pic>
      <p:pic>
        <p:nvPicPr>
          <p:cNvPr id="32" name="Image 31" descr="logo_dcrm_kort.jpg"/>
          <p:cNvPicPr>
            <a:picLocks noChangeAspect="1"/>
          </p:cNvPicPr>
          <p:nvPr/>
        </p:nvPicPr>
        <p:blipFill>
          <a:blip r:embed="rId4"/>
          <a:stretch>
            <a:fillRect/>
          </a:stretch>
        </p:blipFill>
        <p:spPr>
          <a:xfrm>
            <a:off x="215900" y="1330128"/>
            <a:ext cx="3684229" cy="1511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132752" y="927100"/>
            <a:ext cx="7882609" cy="1077218"/>
          </a:xfrm>
          <a:prstGeom prst="rect">
            <a:avLst/>
          </a:prstGeom>
          <a:noFill/>
        </p:spPr>
        <p:txBody>
          <a:bodyPr wrap="square" rtlCol="0">
            <a:spAutoFit/>
          </a:bodyPr>
          <a:lstStyle/>
          <a:p>
            <a:pPr>
              <a:tabLst>
                <a:tab pos="3403600" algn="l"/>
              </a:tabLst>
            </a:pPr>
            <a:r>
              <a:rPr lang="en-US" sz="3200" b="1" dirty="0" smtClean="0">
                <a:solidFill>
                  <a:schemeClr val="bg1"/>
                </a:solidFill>
              </a:rPr>
              <a:t>Collision procedure 	=&gt; </a:t>
            </a:r>
            <a:r>
              <a:rPr lang="en-US" sz="3200" b="1" dirty="0" smtClean="0">
                <a:solidFill>
                  <a:srgbClr val="FFFF00"/>
                </a:solidFill>
              </a:rPr>
              <a:t>double </a:t>
            </a:r>
            <a:r>
              <a:rPr lang="en-US" sz="3200" b="1" dirty="0" smtClean="0">
                <a:solidFill>
                  <a:schemeClr val="bg1"/>
                </a:solidFill>
              </a:rPr>
              <a:t>stimulation </a:t>
            </a:r>
            <a:br>
              <a:rPr lang="en-US" sz="3200" b="1" dirty="0" smtClean="0">
                <a:solidFill>
                  <a:schemeClr val="bg1"/>
                </a:solidFill>
              </a:rPr>
            </a:br>
            <a:r>
              <a:rPr lang="en-US" sz="3200" b="1" dirty="0" smtClean="0">
                <a:solidFill>
                  <a:schemeClr val="bg1"/>
                </a:solidFill>
              </a:rPr>
              <a:t>	=&gt; </a:t>
            </a:r>
            <a:r>
              <a:rPr lang="en-US" sz="3200" b="1" dirty="0" smtClean="0">
                <a:solidFill>
                  <a:srgbClr val="FF0000"/>
                </a:solidFill>
              </a:rPr>
              <a:t>1</a:t>
            </a:r>
            <a:r>
              <a:rPr lang="en-US" sz="3200" b="1" dirty="0" smtClean="0">
                <a:solidFill>
                  <a:schemeClr val="bg1"/>
                </a:solidFill>
              </a:rPr>
              <a:t> response </a:t>
            </a:r>
            <a:endParaRPr lang="en-US" sz="3200" b="1" dirty="0">
              <a:solidFill>
                <a:schemeClr val="bg1"/>
              </a:solidFill>
            </a:endParaRPr>
          </a:p>
        </p:txBody>
      </p:sp>
      <p:pic>
        <p:nvPicPr>
          <p:cNvPr id="28" name="Image 27" descr="beelmerk_congres.jpg"/>
          <p:cNvPicPr>
            <a:picLocks noChangeAspect="1"/>
          </p:cNvPicPr>
          <p:nvPr/>
        </p:nvPicPr>
        <p:blipFill>
          <a:blip r:embed="rId3"/>
          <a:stretch>
            <a:fillRect/>
          </a:stretch>
        </p:blipFill>
        <p:spPr>
          <a:xfrm>
            <a:off x="8015362" y="0"/>
            <a:ext cx="1128637" cy="836602"/>
          </a:xfrm>
          <a:prstGeom prst="rect">
            <a:avLst/>
          </a:prstGeom>
        </p:spPr>
      </p:pic>
      <p:cxnSp>
        <p:nvCxnSpPr>
          <p:cNvPr id="27" name="Connecteur droit 26"/>
          <p:cNvCxnSpPr/>
          <p:nvPr/>
        </p:nvCxnSpPr>
        <p:spPr>
          <a:xfrm flipV="1">
            <a:off x="6902449" y="28917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rot="16200000" flipH="1">
            <a:off x="6914568" y="29546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flipV="1">
            <a:off x="6899274" y="25218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rot="16200000" flipH="1">
            <a:off x="6911393" y="25847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Ellipse 35"/>
          <p:cNvSpPr/>
          <p:nvPr/>
        </p:nvSpPr>
        <p:spPr>
          <a:xfrm>
            <a:off x="839708" y="24127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Connecteur droit 36"/>
          <p:cNvCxnSpPr>
            <a:stCxn id="36" idx="6"/>
          </p:cNvCxnSpPr>
          <p:nvPr/>
        </p:nvCxnSpPr>
        <p:spPr>
          <a:xfrm>
            <a:off x="1108075" y="25436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flipV="1">
            <a:off x="3609975" y="24923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rot="16200000" flipH="1">
            <a:off x="3622094" y="25552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0" name="Ellipse 39"/>
          <p:cNvSpPr/>
          <p:nvPr/>
        </p:nvSpPr>
        <p:spPr>
          <a:xfrm>
            <a:off x="4116308" y="24421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onnecteur droit 40"/>
          <p:cNvCxnSpPr>
            <a:stCxn id="40" idx="6"/>
          </p:cNvCxnSpPr>
          <p:nvPr/>
        </p:nvCxnSpPr>
        <p:spPr>
          <a:xfrm>
            <a:off x="4384675" y="25730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6890820" y="25218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rot="16200000" flipH="1">
            <a:off x="6902939" y="25847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4" name="Forme libre 43"/>
          <p:cNvSpPr/>
          <p:nvPr/>
        </p:nvSpPr>
        <p:spPr>
          <a:xfrm>
            <a:off x="7144820" y="22361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nvGrpSpPr>
          <p:cNvPr id="45" name="Grouper 44"/>
          <p:cNvGrpSpPr/>
          <p:nvPr/>
        </p:nvGrpSpPr>
        <p:grpSpPr>
          <a:xfrm>
            <a:off x="6676458" y="2521822"/>
            <a:ext cx="300087" cy="133352"/>
            <a:chOff x="6190683" y="1175622"/>
            <a:chExt cx="300087" cy="133352"/>
          </a:xfrm>
        </p:grpSpPr>
        <p:cxnSp>
          <p:nvCxnSpPr>
            <p:cNvPr id="46" name="Connecteur droit 45"/>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47" name="Connecteur droit 46"/>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48" name="Connecteur droit 47"/>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49" name="Ellipse 48"/>
          <p:cNvSpPr/>
          <p:nvPr/>
        </p:nvSpPr>
        <p:spPr>
          <a:xfrm>
            <a:off x="839708" y="27810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Connecteur droit 49"/>
          <p:cNvCxnSpPr>
            <a:stCxn id="49" idx="6"/>
          </p:cNvCxnSpPr>
          <p:nvPr/>
        </p:nvCxnSpPr>
        <p:spPr>
          <a:xfrm>
            <a:off x="1108075" y="29119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3622675" y="28606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2" name="Connecteur droit 51"/>
          <p:cNvCxnSpPr/>
          <p:nvPr/>
        </p:nvCxnSpPr>
        <p:spPr>
          <a:xfrm rot="16200000" flipH="1">
            <a:off x="3634794" y="29235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3" name="Ellipse 52"/>
          <p:cNvSpPr/>
          <p:nvPr/>
        </p:nvSpPr>
        <p:spPr>
          <a:xfrm>
            <a:off x="4116308" y="28104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Connecteur droit 53"/>
          <p:cNvCxnSpPr>
            <a:stCxn id="53" idx="6"/>
          </p:cNvCxnSpPr>
          <p:nvPr/>
        </p:nvCxnSpPr>
        <p:spPr>
          <a:xfrm>
            <a:off x="4384675" y="29413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3" name="Ellipse 62"/>
          <p:cNvSpPr/>
          <p:nvPr/>
        </p:nvSpPr>
        <p:spPr>
          <a:xfrm>
            <a:off x="843953" y="35217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Connecteur droit 63"/>
          <p:cNvCxnSpPr>
            <a:stCxn id="63" idx="6"/>
          </p:cNvCxnSpPr>
          <p:nvPr/>
        </p:nvCxnSpPr>
        <p:spPr>
          <a:xfrm>
            <a:off x="1112320" y="36526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flipV="1">
            <a:off x="3614220" y="36014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Connecteur droit 65"/>
          <p:cNvCxnSpPr/>
          <p:nvPr/>
        </p:nvCxnSpPr>
        <p:spPr>
          <a:xfrm rot="16200000" flipH="1">
            <a:off x="3626339" y="36643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4120553" y="35512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4388920" y="36821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6890820" y="36308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6902939" y="36938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a:off x="4724400" y="3685813"/>
            <a:ext cx="1642533"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sp>
        <p:nvSpPr>
          <p:cNvPr id="72" name="Étoile à 6 branches 71"/>
          <p:cNvSpPr/>
          <p:nvPr/>
        </p:nvSpPr>
        <p:spPr>
          <a:xfrm>
            <a:off x="4566978" y="3517739"/>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Connecteur droit 72"/>
          <p:cNvCxnSpPr/>
          <p:nvPr/>
        </p:nvCxnSpPr>
        <p:spPr>
          <a:xfrm>
            <a:off x="6366933" y="3690856"/>
            <a:ext cx="128058"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4" name="Forme libre 73"/>
          <p:cNvSpPr/>
          <p:nvPr/>
        </p:nvSpPr>
        <p:spPr>
          <a:xfrm>
            <a:off x="7144820" y="334525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nvGrpSpPr>
          <p:cNvPr id="75" name="Grouper 74"/>
          <p:cNvGrpSpPr/>
          <p:nvPr/>
        </p:nvGrpSpPr>
        <p:grpSpPr>
          <a:xfrm>
            <a:off x="6669038" y="3630896"/>
            <a:ext cx="300087" cy="133352"/>
            <a:chOff x="6186438" y="2284696"/>
            <a:chExt cx="300087" cy="133352"/>
          </a:xfrm>
        </p:grpSpPr>
        <p:cxnSp>
          <p:nvCxnSpPr>
            <p:cNvPr id="76" name="Connecteur droit 75"/>
            <p:cNvCxnSpPr/>
            <p:nvPr/>
          </p:nvCxnSpPr>
          <p:spPr>
            <a:xfrm>
              <a:off x="6186438" y="2343862"/>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flipV="1">
              <a:off x="6403975" y="2284696"/>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78" name="Connecteur droit 77"/>
            <p:cNvCxnSpPr/>
            <p:nvPr/>
          </p:nvCxnSpPr>
          <p:spPr>
            <a:xfrm rot="16200000" flipV="1">
              <a:off x="6416094" y="2347617"/>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79" name="Étoile à 6 branches 78"/>
          <p:cNvSpPr/>
          <p:nvPr/>
        </p:nvSpPr>
        <p:spPr>
          <a:xfrm>
            <a:off x="6446578" y="3517739"/>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Étoile à 6 branches 79"/>
          <p:cNvSpPr/>
          <p:nvPr/>
        </p:nvSpPr>
        <p:spPr>
          <a:xfrm>
            <a:off x="6450823" y="24086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Forme libre 80"/>
          <p:cNvSpPr/>
          <p:nvPr/>
        </p:nvSpPr>
        <p:spPr>
          <a:xfrm>
            <a:off x="7709970" y="2604334"/>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82" name="Étoile à 6 branches 81"/>
          <p:cNvSpPr/>
          <p:nvPr/>
        </p:nvSpPr>
        <p:spPr>
          <a:xfrm>
            <a:off x="4565857" y="277680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3" name="Grouper 82"/>
          <p:cNvGrpSpPr/>
          <p:nvPr/>
        </p:nvGrpSpPr>
        <p:grpSpPr>
          <a:xfrm>
            <a:off x="4810332" y="2891710"/>
            <a:ext cx="2174668" cy="133352"/>
            <a:chOff x="4316102" y="1175622"/>
            <a:chExt cx="2174668" cy="133352"/>
          </a:xfrm>
        </p:grpSpPr>
        <p:cxnSp>
          <p:nvCxnSpPr>
            <p:cNvPr id="84" name="Connecteur droit 83"/>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85" name="Connecteur droit 84"/>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86" name="Connecteur droit 85"/>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98" name="ZoneTexte 97"/>
          <p:cNvSpPr txBox="1"/>
          <p:nvPr/>
        </p:nvSpPr>
        <p:spPr>
          <a:xfrm>
            <a:off x="123813" y="2334609"/>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99" name="ZoneTexte 98"/>
          <p:cNvSpPr txBox="1"/>
          <p:nvPr/>
        </p:nvSpPr>
        <p:spPr>
          <a:xfrm>
            <a:off x="122452" y="2681644"/>
            <a:ext cx="307521"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101" name="ZoneTexte 100"/>
          <p:cNvSpPr txBox="1"/>
          <p:nvPr/>
        </p:nvSpPr>
        <p:spPr>
          <a:xfrm>
            <a:off x="123813" y="3446230"/>
            <a:ext cx="582211" cy="369332"/>
          </a:xfrm>
          <a:prstGeom prst="rect">
            <a:avLst/>
          </a:prstGeom>
          <a:noFill/>
        </p:spPr>
        <p:txBody>
          <a:bodyPr wrap="none" rtlCol="0">
            <a:spAutoFit/>
          </a:bodyPr>
          <a:lstStyle/>
          <a:p>
            <a:r>
              <a:rPr lang="en-US" b="1" dirty="0" smtClean="0">
                <a:solidFill>
                  <a:srgbClr val="FF0000"/>
                </a:solidFill>
              </a:rPr>
              <a:t>E-W</a:t>
            </a:r>
            <a:endParaRPr lang="en-US" b="1" dirty="0">
              <a:solidFill>
                <a:srgbClr val="FF0000"/>
              </a:solidFill>
            </a:endParaRPr>
          </a:p>
        </p:txBody>
      </p:sp>
      <p:pic>
        <p:nvPicPr>
          <p:cNvPr id="103" name="Image 102"/>
          <p:cNvPicPr>
            <a:picLocks noChangeAspect="1"/>
          </p:cNvPicPr>
          <p:nvPr/>
        </p:nvPicPr>
        <p:blipFill rotWithShape="1">
          <a:blip r:embed="rId4">
            <a:clrChange>
              <a:clrFrom>
                <a:srgbClr val="000000"/>
              </a:clrFrom>
              <a:clrTo>
                <a:srgbClr val="000000">
                  <a:alpha val="0"/>
                </a:srgbClr>
              </a:clrTo>
            </a:clrChange>
            <a:duotone>
              <a:prstClr val="black"/>
              <a:srgbClr val="FF00FF">
                <a:tint val="45000"/>
                <a:satMod val="400000"/>
              </a:srgbClr>
            </a:duotone>
          </a:blip>
          <a:srcRect l="64722" t="57891" r="27361" b="20329"/>
          <a:stretch/>
        </p:blipFill>
        <p:spPr>
          <a:xfrm flipH="1">
            <a:off x="6446578" y="3970248"/>
            <a:ext cx="653532" cy="1075758"/>
          </a:xfrm>
          <a:prstGeom prst="rect">
            <a:avLst/>
          </a:prstGeom>
        </p:spPr>
      </p:pic>
      <p:pic>
        <p:nvPicPr>
          <p:cNvPr id="105" name="Image 104"/>
          <p:cNvPicPr>
            <a:picLocks noChangeAspect="1"/>
          </p:cNvPicPr>
          <p:nvPr/>
        </p:nvPicPr>
        <p:blipFill>
          <a:blip r:embed="rId4">
            <a:clrChange>
              <a:clrFrom>
                <a:srgbClr val="000000"/>
              </a:clrFrom>
              <a:clrTo>
                <a:srgbClr val="000000">
                  <a:alpha val="0"/>
                </a:srgbClr>
              </a:clrTo>
            </a:clrChange>
            <a:duotone>
              <a:prstClr val="black"/>
              <a:srgbClr val="00FF00">
                <a:tint val="45000"/>
                <a:satMod val="400000"/>
              </a:srgbClr>
            </a:duotone>
          </a:blip>
          <a:srcRect l="70833" t="24496" r="12500" b="63162"/>
          <a:stretch>
            <a:fillRect/>
          </a:stretch>
        </p:blipFill>
        <p:spPr>
          <a:xfrm flipH="1">
            <a:off x="3943799" y="4444484"/>
            <a:ext cx="1561202" cy="647700"/>
          </a:xfrm>
          <a:prstGeom prst="rect">
            <a:avLst/>
          </a:prstGeom>
        </p:spPr>
      </p:pic>
      <p:cxnSp>
        <p:nvCxnSpPr>
          <p:cNvPr id="56" name="Connecteur droit 55"/>
          <p:cNvCxnSpPr/>
          <p:nvPr/>
        </p:nvCxnSpPr>
        <p:spPr>
          <a:xfrm>
            <a:off x="7735671" y="3446230"/>
            <a:ext cx="646329" cy="411381"/>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735671" y="3446230"/>
            <a:ext cx="646329" cy="36677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wipe(left)">
                                      <p:cBhvr>
                                        <p:cTn id="9" dur="1000"/>
                                        <p:tgtEl>
                                          <p:spTgt spid="45"/>
                                        </p:tgtEl>
                                      </p:cBhvr>
                                    </p:animEffect>
                                  </p:childTnLst>
                                  <p:subTnLst>
                                    <p:set>
                                      <p:cBhvr override="childStyle">
                                        <p:cTn dur="1" fill="hold" display="0" masterRel="sameClick" afterEffect="1">
                                          <p:stCondLst>
                                            <p:cond evt="end" delay="0">
                                              <p:tn val="7"/>
                                            </p:cond>
                                          </p:stCondLst>
                                        </p:cTn>
                                        <p:tgtEl>
                                          <p:spTgt spid="45"/>
                                        </p:tgtEl>
                                        <p:attrNameLst>
                                          <p:attrName>style.visibility</p:attrName>
                                        </p:attrNameLst>
                                      </p:cBhvr>
                                      <p:to>
                                        <p:strVal val="hidden"/>
                                      </p:to>
                                    </p:set>
                                  </p:sub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2"/>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wipe(left)">
                                      <p:cBhvr>
                                        <p:cTn id="21" dur="2000"/>
                                        <p:tgtEl>
                                          <p:spTgt spid="83"/>
                                        </p:tgtEl>
                                      </p:cBhvr>
                                    </p:animEffect>
                                  </p:childTnLst>
                                  <p:subTnLst>
                                    <p:set>
                                      <p:cBhvr override="childStyle">
                                        <p:cTn dur="1" fill="hold" display="0" masterRel="sameClick" afterEffect="1">
                                          <p:stCondLst>
                                            <p:cond evt="end" delay="0">
                                              <p:tn val="19"/>
                                            </p:cond>
                                          </p:stCondLst>
                                        </p:cTn>
                                        <p:tgtEl>
                                          <p:spTgt spid="83"/>
                                        </p:tgtEl>
                                        <p:attrNameLst>
                                          <p:attrName>style.visibility</p:attrName>
                                        </p:attrNameLst>
                                      </p:cBhvr>
                                      <p:to>
                                        <p:strVal val="hidden"/>
                                      </p:to>
                                    </p:set>
                                  </p:sub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left)">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2"/>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2000"/>
                                        <p:tgtEl>
                                          <p:spTgt spid="71"/>
                                        </p:tgtEl>
                                      </p:cBhvr>
                                    </p:animEffect>
                                  </p:childTnLst>
                                </p:cTn>
                              </p:par>
                              <p:par>
                                <p:cTn id="34" presetID="1" presetClass="entr" presetSubtype="0" fill="hold" grpId="0" nodeType="withEffect">
                                  <p:stCondLst>
                                    <p:cond delay="1500"/>
                                  </p:stCondLst>
                                  <p:childTnLst>
                                    <p:set>
                                      <p:cBhvr>
                                        <p:cTn id="35" dur="1" fill="hold">
                                          <p:stCondLst>
                                            <p:cond delay="0"/>
                                          </p:stCondLst>
                                        </p:cTn>
                                        <p:tgtEl>
                                          <p:spTgt spid="79"/>
                                        </p:tgtEl>
                                        <p:attrNameLst>
                                          <p:attrName>style.visibility</p:attrName>
                                        </p:attrNameLst>
                                      </p:cBhvr>
                                      <p:to>
                                        <p:strVal val="visible"/>
                                      </p:to>
                                    </p:set>
                                  </p:childTnLst>
                                </p:cTn>
                              </p:par>
                              <p:par>
                                <p:cTn id="36" presetID="22" presetClass="entr" presetSubtype="2" fill="hold" nodeType="withEffect">
                                  <p:stCondLst>
                                    <p:cond delay="1500"/>
                                  </p:stCondLst>
                                  <p:childTnLst>
                                    <p:set>
                                      <p:cBhvr>
                                        <p:cTn id="37" dur="1" fill="hold">
                                          <p:stCondLst>
                                            <p:cond delay="0"/>
                                          </p:stCondLst>
                                        </p:cTn>
                                        <p:tgtEl>
                                          <p:spTgt spid="73"/>
                                        </p:tgtEl>
                                        <p:attrNameLst>
                                          <p:attrName>style.visibility</p:attrName>
                                        </p:attrNameLst>
                                      </p:cBhvr>
                                      <p:to>
                                        <p:strVal val="visible"/>
                                      </p:to>
                                    </p:set>
                                    <p:animEffect transition="in" filter="wipe(right)">
                                      <p:cBhvr>
                                        <p:cTn id="38" dur="500"/>
                                        <p:tgtEl>
                                          <p:spTgt spid="73"/>
                                        </p:tgtEl>
                                      </p:cBhvr>
                                    </p:animEffect>
                                  </p:childTnLst>
                                </p:cTn>
                              </p:par>
                              <p:par>
                                <p:cTn id="39" presetID="22" presetClass="entr" presetSubtype="8" fill="hold" nodeType="withEffect">
                                  <p:stCondLst>
                                    <p:cond delay="150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1000"/>
                                        <p:tgtEl>
                                          <p:spTgt spid="75"/>
                                        </p:tgtEl>
                                      </p:cBhvr>
                                    </p:animEffect>
                                  </p:childTnLst>
                                  <p:subTnLst>
                                    <p:set>
                                      <p:cBhvr override="childStyle">
                                        <p:cTn dur="1" fill="hold" display="0" masterRel="sameClick" afterEffect="1">
                                          <p:stCondLst>
                                            <p:cond evt="end" delay="0">
                                              <p:tn val="39"/>
                                            </p:cond>
                                          </p:stCondLst>
                                        </p:cTn>
                                        <p:tgtEl>
                                          <p:spTgt spid="75"/>
                                        </p:tgtEl>
                                        <p:attrNameLst>
                                          <p:attrName>style.visibility</p:attrName>
                                        </p:attrNameLst>
                                      </p:cBhvr>
                                      <p:to>
                                        <p:strVal val="hidden"/>
                                      </p:to>
                                    </p:set>
                                  </p:sub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left)">
                                      <p:cBhvr>
                                        <p:cTn id="4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2" grpId="0" animBg="1"/>
      <p:bldP spid="74" grpId="0" animBg="1"/>
      <p:bldP spid="79" grpId="0" animBg="1"/>
      <p:bldP spid="80" grpId="0" animBg="1"/>
      <p:bldP spid="81" grpId="0" animBg="1"/>
      <p:bldP spid="82"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585352" y="584488"/>
            <a:ext cx="5878532" cy="4031873"/>
          </a:xfrm>
          <a:prstGeom prst="rect">
            <a:avLst/>
          </a:prstGeom>
          <a:noFill/>
        </p:spPr>
        <p:txBody>
          <a:bodyPr wrap="none" rtlCol="0">
            <a:spAutoFit/>
          </a:bodyPr>
          <a:lstStyle/>
          <a:p>
            <a:pPr marL="514350" indent="-514350">
              <a:buFont typeface="+mj-lt"/>
              <a:buAutoNum type="arabicPeriod"/>
            </a:pPr>
            <a:r>
              <a:rPr lang="en-US" sz="3200" b="1" dirty="0" smtClean="0">
                <a:solidFill>
                  <a:schemeClr val="bg1">
                    <a:lumMod val="50000"/>
                  </a:schemeClr>
                </a:solidFill>
              </a:rPr>
              <a:t>Physiological conduction</a:t>
            </a:r>
          </a:p>
          <a:p>
            <a:pPr marL="514350" indent="-514350">
              <a:buFont typeface="+mj-lt"/>
              <a:buAutoNum type="arabicPeriod"/>
            </a:pPr>
            <a:r>
              <a:rPr lang="en-US" sz="3200" b="1" dirty="0" err="1" smtClean="0">
                <a:solidFill>
                  <a:schemeClr val="bg1">
                    <a:lumMod val="50000"/>
                  </a:schemeClr>
                </a:solidFill>
              </a:rPr>
              <a:t>Neurophysiological</a:t>
            </a:r>
            <a:r>
              <a:rPr lang="en-US" sz="3200" b="1" dirty="0" smtClean="0">
                <a:solidFill>
                  <a:schemeClr val="bg1">
                    <a:lumMod val="50000"/>
                  </a:schemeClr>
                </a:solidFill>
              </a:rPr>
              <a:t> conduction</a:t>
            </a:r>
          </a:p>
          <a:p>
            <a:pPr marL="514350" indent="-514350">
              <a:buFont typeface="+mj-lt"/>
              <a:buAutoNum type="arabicPeriod"/>
            </a:pPr>
            <a:r>
              <a:rPr lang="en-US" sz="3200" b="1" dirty="0" smtClean="0">
                <a:solidFill>
                  <a:schemeClr val="bg1">
                    <a:lumMod val="50000"/>
                  </a:schemeClr>
                </a:solidFill>
              </a:rPr>
              <a:t>Collision procedure</a:t>
            </a:r>
          </a:p>
          <a:p>
            <a:pPr marL="514350" indent="-514350">
              <a:buFont typeface="+mj-lt"/>
              <a:buAutoNum type="arabicPeriod"/>
            </a:pPr>
            <a:r>
              <a:rPr lang="en-US" sz="3200" b="1" dirty="0" err="1" smtClean="0">
                <a:solidFill>
                  <a:srgbClr val="3366FF"/>
                </a:solidFill>
              </a:rPr>
              <a:t>Desynchronisation</a:t>
            </a:r>
            <a:r>
              <a:rPr lang="en-US" sz="3200" b="1" dirty="0" smtClean="0">
                <a:solidFill>
                  <a:schemeClr val="bg1">
                    <a:lumMod val="50000"/>
                  </a:schemeClr>
                </a:solidFill>
              </a:rPr>
              <a:t/>
            </a:r>
            <a:br>
              <a:rPr lang="en-US" sz="3200" b="1" dirty="0" smtClean="0">
                <a:solidFill>
                  <a:schemeClr val="bg1">
                    <a:lumMod val="50000"/>
                  </a:schemeClr>
                </a:solidFill>
              </a:rPr>
            </a:br>
            <a:endParaRPr lang="en-US" sz="3200" b="1" dirty="0" smtClean="0">
              <a:solidFill>
                <a:schemeClr val="bg1">
                  <a:lumMod val="50000"/>
                </a:schemeClr>
              </a:solidFill>
            </a:endParaRPr>
          </a:p>
          <a:p>
            <a:pPr marL="514350" indent="-514350">
              <a:buFont typeface="+mj-lt"/>
              <a:buAutoNum type="arabicPeriod"/>
            </a:pPr>
            <a:r>
              <a:rPr lang="en-US" sz="3200" b="1" dirty="0" smtClean="0">
                <a:solidFill>
                  <a:schemeClr val="bg1">
                    <a:lumMod val="50000"/>
                  </a:schemeClr>
                </a:solidFill>
              </a:rPr>
              <a:t>TST principle</a:t>
            </a:r>
            <a:br>
              <a:rPr lang="en-US" sz="3200" b="1" dirty="0" smtClean="0">
                <a:solidFill>
                  <a:schemeClr val="bg1">
                    <a:lumMod val="50000"/>
                  </a:schemeClr>
                </a:solidFill>
              </a:rPr>
            </a:br>
            <a:r>
              <a:rPr lang="en-US" sz="3200" b="1" dirty="0" smtClean="0">
                <a:solidFill>
                  <a:schemeClr val="bg1">
                    <a:lumMod val="50000"/>
                  </a:schemeClr>
                </a:solidFill>
              </a:rPr>
              <a:t>- in healthy control</a:t>
            </a:r>
            <a:br>
              <a:rPr lang="en-US" sz="3200" b="1" dirty="0" smtClean="0">
                <a:solidFill>
                  <a:schemeClr val="bg1">
                    <a:lumMod val="50000"/>
                  </a:schemeClr>
                </a:solidFill>
              </a:rPr>
            </a:br>
            <a:r>
              <a:rPr lang="en-US" sz="3200" b="1" dirty="0" smtClean="0">
                <a:solidFill>
                  <a:schemeClr val="bg1">
                    <a:lumMod val="50000"/>
                  </a:schemeClr>
                </a:solidFill>
              </a:rPr>
              <a:t>- in central motor failure</a:t>
            </a:r>
            <a:endParaRPr lang="en-US" sz="3200" b="1" dirty="0">
              <a:solidFill>
                <a:schemeClr val="bg1">
                  <a:lumMod val="50000"/>
                </a:schemeClr>
              </a:solidFill>
            </a:endParaRPr>
          </a:p>
        </p:txBody>
      </p:sp>
      <p:pic>
        <p:nvPicPr>
          <p:cNvPr id="30" name="Image 29"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1545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1608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066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197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146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209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095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Connecteur droit 16"/>
          <p:cNvCxnSpPr>
            <a:stCxn id="16" idx="6"/>
          </p:cNvCxnSpPr>
          <p:nvPr/>
        </p:nvCxnSpPr>
        <p:spPr>
          <a:xfrm>
            <a:off x="3902075" y="1226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469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468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467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434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1565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1514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1577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464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1595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1803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1934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1882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1945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1832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1963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1912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1975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175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306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255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318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205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335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284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347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2534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2665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2614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2676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2563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2694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2643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2706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14" name="Grouper 213"/>
          <p:cNvGrpSpPr/>
          <p:nvPr/>
        </p:nvGrpSpPr>
        <p:grpSpPr>
          <a:xfrm>
            <a:off x="5963978" y="1062465"/>
            <a:ext cx="274120" cy="1805256"/>
            <a:chOff x="5963978" y="1062465"/>
            <a:chExt cx="274120" cy="1805256"/>
          </a:xfrm>
        </p:grpSpPr>
        <p:sp>
          <p:nvSpPr>
            <p:cNvPr id="141" name="Étoile à 6 branches 140"/>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Étoile à 6 branches 146"/>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Étoile à 6 branches 147"/>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Étoile à 6 branches 148"/>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Étoile à 6 branches 149"/>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 name="Grouper 214"/>
          <p:cNvGrpSpPr/>
          <p:nvPr/>
        </p:nvGrpSpPr>
        <p:grpSpPr>
          <a:xfrm>
            <a:off x="6187508" y="1175622"/>
            <a:ext cx="314891" cy="1601185"/>
            <a:chOff x="6187508" y="1175622"/>
            <a:chExt cx="314891" cy="1601185"/>
          </a:xfrm>
        </p:grpSpPr>
        <p:grpSp>
          <p:nvGrpSpPr>
            <p:cNvPr id="151" name="Grouper 150"/>
            <p:cNvGrpSpPr/>
            <p:nvPr/>
          </p:nvGrpSpPr>
          <p:grpSpPr>
            <a:xfrm>
              <a:off x="6193858" y="1175622"/>
              <a:ext cx="300087" cy="133352"/>
              <a:chOff x="6190683" y="1175622"/>
              <a:chExt cx="300087" cy="133352"/>
            </a:xfrm>
          </p:grpSpPr>
          <p:cxnSp>
            <p:nvCxnSpPr>
              <p:cNvPr id="152" name="Connecteur droit 151"/>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3" name="Connecteur droit 152"/>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4" name="Connecteur droit 15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57" name="Grouper 156"/>
            <p:cNvGrpSpPr/>
            <p:nvPr/>
          </p:nvGrpSpPr>
          <p:grpSpPr>
            <a:xfrm>
              <a:off x="6202312" y="1547098"/>
              <a:ext cx="300087" cy="133352"/>
              <a:chOff x="6190683" y="1175622"/>
              <a:chExt cx="300087" cy="133352"/>
            </a:xfrm>
          </p:grpSpPr>
          <p:cxnSp>
            <p:nvCxnSpPr>
              <p:cNvPr id="163" name="Connecteur droit 162"/>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68" name="Connecteur droit 16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69" name="Connecteur droit 168"/>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73" name="Grouper 172"/>
            <p:cNvGrpSpPr/>
            <p:nvPr/>
          </p:nvGrpSpPr>
          <p:grpSpPr>
            <a:xfrm>
              <a:off x="6193858" y="1912222"/>
              <a:ext cx="300087" cy="133352"/>
              <a:chOff x="6190683" y="1175622"/>
              <a:chExt cx="300087" cy="133352"/>
            </a:xfrm>
          </p:grpSpPr>
          <p:cxnSp>
            <p:nvCxnSpPr>
              <p:cNvPr id="174" name="Connecteur droit 173"/>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75" name="Connecteur droit 174"/>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82" name="Connecteur droit 18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84" name="Grouper 183"/>
            <p:cNvGrpSpPr/>
            <p:nvPr/>
          </p:nvGrpSpPr>
          <p:grpSpPr>
            <a:xfrm>
              <a:off x="6187508" y="2284680"/>
              <a:ext cx="300087" cy="133352"/>
              <a:chOff x="6190683" y="1175622"/>
              <a:chExt cx="300087" cy="133352"/>
            </a:xfrm>
          </p:grpSpPr>
          <p:cxnSp>
            <p:nvCxnSpPr>
              <p:cNvPr id="190" name="Connecteur droit 189"/>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8" name="Connecteur droit 19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9" name="Connecteur droit 198"/>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00" name="Grouper 199"/>
            <p:cNvGrpSpPr/>
            <p:nvPr/>
          </p:nvGrpSpPr>
          <p:grpSpPr>
            <a:xfrm>
              <a:off x="6187508" y="2643455"/>
              <a:ext cx="300087" cy="133352"/>
              <a:chOff x="6190683" y="1175622"/>
              <a:chExt cx="300087" cy="133352"/>
            </a:xfrm>
          </p:grpSpPr>
          <p:cxnSp>
            <p:nvCxnSpPr>
              <p:cNvPr id="205" name="Connecteur droit 204"/>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12" name="Connecteur droit 211"/>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13" name="Connecteur droit 212"/>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grpSp>
        <p:nvGrpSpPr>
          <p:cNvPr id="222" name="Grouper 221"/>
          <p:cNvGrpSpPr/>
          <p:nvPr/>
        </p:nvGrpSpPr>
        <p:grpSpPr>
          <a:xfrm>
            <a:off x="6662220" y="889997"/>
            <a:ext cx="633930" cy="3878853"/>
            <a:chOff x="6662220" y="889997"/>
            <a:chExt cx="633930" cy="3878853"/>
          </a:xfrm>
        </p:grpSpPr>
        <p:grpSp>
          <p:nvGrpSpPr>
            <p:cNvPr id="220" name="Grouper 219"/>
            <p:cNvGrpSpPr/>
            <p:nvPr/>
          </p:nvGrpSpPr>
          <p:grpSpPr>
            <a:xfrm>
              <a:off x="6662220" y="889997"/>
              <a:ext cx="469900" cy="1980189"/>
              <a:chOff x="6662220" y="889997"/>
              <a:chExt cx="469900" cy="1980189"/>
            </a:xfrm>
          </p:grpSpPr>
          <p:sp>
            <p:nvSpPr>
              <p:cNvPr id="27" name="Forme libre 26"/>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6" name="Forme libre 215"/>
              <p:cNvSpPr/>
              <p:nvPr/>
            </p:nvSpPr>
            <p:spPr>
              <a:xfrm>
                <a:off x="66622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7" name="Forme libre 216"/>
              <p:cNvSpPr/>
              <p:nvPr/>
            </p:nvSpPr>
            <p:spPr>
              <a:xfrm>
                <a:off x="66622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8" name="Forme libre 217"/>
              <p:cNvSpPr/>
              <p:nvPr/>
            </p:nvSpPr>
            <p:spPr>
              <a:xfrm>
                <a:off x="6662220"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9" name="Forme libre 218"/>
              <p:cNvSpPr/>
              <p:nvPr/>
            </p:nvSpPr>
            <p:spPr>
              <a:xfrm>
                <a:off x="6662220"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221" name="Forme libre 220"/>
            <p:cNvSpPr/>
            <p:nvPr/>
          </p:nvSpPr>
          <p:spPr>
            <a:xfrm>
              <a:off x="6662220" y="3219450"/>
              <a:ext cx="633930" cy="1549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133" name="ZoneTexte 132"/>
          <p:cNvSpPr txBox="1"/>
          <p:nvPr/>
        </p:nvSpPr>
        <p:spPr>
          <a:xfrm>
            <a:off x="634467" y="3610690"/>
            <a:ext cx="3889005" cy="1077218"/>
          </a:xfrm>
          <a:prstGeom prst="rect">
            <a:avLst/>
          </a:prstGeom>
          <a:noFill/>
        </p:spPr>
        <p:txBody>
          <a:bodyPr wrap="none" rtlCol="0">
            <a:spAutoFit/>
          </a:bodyPr>
          <a:lstStyle/>
          <a:p>
            <a:r>
              <a:rPr lang="en-US" sz="3200" b="1" dirty="0" smtClean="0">
                <a:solidFill>
                  <a:schemeClr val="bg1"/>
                </a:solidFill>
              </a:rPr>
              <a:t>Wrist stimulation </a:t>
            </a:r>
            <a:r>
              <a:rPr lang="en-US" sz="3200" b="1" dirty="0" smtClean="0">
                <a:ln>
                  <a:solidFill>
                    <a:srgbClr val="FF0000"/>
                  </a:solidFill>
                </a:ln>
                <a:solidFill>
                  <a:srgbClr val="FF0000"/>
                </a:solidFill>
              </a:rPr>
              <a:t>W</a:t>
            </a:r>
          </a:p>
          <a:p>
            <a:r>
              <a:rPr lang="en-US" sz="3200" b="1" dirty="0" smtClean="0">
                <a:solidFill>
                  <a:schemeClr val="bg1"/>
                </a:solidFill>
              </a:rPr>
              <a:t>No </a:t>
            </a:r>
            <a:r>
              <a:rPr lang="en-US" sz="3200" b="1" dirty="0" err="1" smtClean="0">
                <a:solidFill>
                  <a:schemeClr val="bg1"/>
                </a:solidFill>
              </a:rPr>
              <a:t>desynchronization</a:t>
            </a:r>
            <a:endParaRPr lang="en-US" sz="3200" b="1" dirty="0">
              <a:solidFill>
                <a:schemeClr val="bg1"/>
              </a:solidFill>
            </a:endParaRPr>
          </a:p>
        </p:txBody>
      </p:sp>
      <p:cxnSp>
        <p:nvCxnSpPr>
          <p:cNvPr id="84" name="Connecteur droit 83"/>
          <p:cNvCxnSpPr/>
          <p:nvPr/>
        </p:nvCxnSpPr>
        <p:spPr>
          <a:xfrm rot="5400000">
            <a:off x="5382695" y="1939925"/>
            <a:ext cx="2559050" cy="1588"/>
          </a:xfrm>
          <a:prstGeom prst="line">
            <a:avLst/>
          </a:prstGeom>
          <a:ln>
            <a:solidFill>
              <a:srgbClr val="FFFF00"/>
            </a:solidFill>
          </a:ln>
          <a:effectLst>
            <a:outerShdw blurRad="40000" dist="20000" dir="5400000" rotWithShape="0">
              <a:srgbClr val="FFFF00">
                <a:alpha val="38000"/>
              </a:srgbClr>
            </a:outerShdw>
          </a:effectLst>
        </p:spPr>
        <p:style>
          <a:lnRef idx="2">
            <a:schemeClr val="accent1"/>
          </a:lnRef>
          <a:fillRef idx="0">
            <a:schemeClr val="accent1"/>
          </a:fillRef>
          <a:effectRef idx="1">
            <a:schemeClr val="accent1"/>
          </a:effectRef>
          <a:fontRef idx="minor">
            <a:schemeClr val="tx1"/>
          </a:fontRef>
        </p:style>
      </p:cxnSp>
      <p:sp>
        <p:nvSpPr>
          <p:cNvPr id="85" name="ZoneTexte 84"/>
          <p:cNvSpPr txBox="1"/>
          <p:nvPr/>
        </p:nvSpPr>
        <p:spPr>
          <a:xfrm>
            <a:off x="3617360" y="1020674"/>
            <a:ext cx="301660" cy="369332"/>
          </a:xfrm>
          <a:prstGeom prst="rect">
            <a:avLst/>
          </a:prstGeom>
          <a:noFill/>
        </p:spPr>
        <p:txBody>
          <a:bodyPr wrap="none" rtlCol="0">
            <a:spAutoFit/>
          </a:bodyPr>
          <a:lstStyle/>
          <a:p>
            <a:r>
              <a:rPr lang="en-US" dirty="0" smtClean="0"/>
              <a:t>1</a:t>
            </a:r>
            <a:endParaRPr lang="en-US" dirty="0"/>
          </a:p>
        </p:txBody>
      </p:sp>
      <p:sp>
        <p:nvSpPr>
          <p:cNvPr id="86" name="ZoneTexte 85"/>
          <p:cNvSpPr txBox="1"/>
          <p:nvPr/>
        </p:nvSpPr>
        <p:spPr>
          <a:xfrm>
            <a:off x="3617360" y="1392665"/>
            <a:ext cx="301660" cy="369332"/>
          </a:xfrm>
          <a:prstGeom prst="rect">
            <a:avLst/>
          </a:prstGeom>
          <a:noFill/>
        </p:spPr>
        <p:txBody>
          <a:bodyPr wrap="none" rtlCol="0">
            <a:spAutoFit/>
          </a:bodyPr>
          <a:lstStyle/>
          <a:p>
            <a:r>
              <a:rPr lang="en-US" dirty="0" smtClean="0"/>
              <a:t>2</a:t>
            </a:r>
            <a:endParaRPr lang="en-US" dirty="0"/>
          </a:p>
        </p:txBody>
      </p:sp>
      <p:sp>
        <p:nvSpPr>
          <p:cNvPr id="87" name="ZoneTexte 86"/>
          <p:cNvSpPr txBox="1"/>
          <p:nvPr/>
        </p:nvSpPr>
        <p:spPr>
          <a:xfrm>
            <a:off x="3617360" y="1776841"/>
            <a:ext cx="301660" cy="369332"/>
          </a:xfrm>
          <a:prstGeom prst="rect">
            <a:avLst/>
          </a:prstGeom>
          <a:noFill/>
        </p:spPr>
        <p:txBody>
          <a:bodyPr wrap="none" rtlCol="0">
            <a:spAutoFit/>
          </a:bodyPr>
          <a:lstStyle/>
          <a:p>
            <a:r>
              <a:rPr lang="en-US" dirty="0" smtClean="0"/>
              <a:t>3</a:t>
            </a:r>
            <a:endParaRPr lang="en-US" dirty="0"/>
          </a:p>
        </p:txBody>
      </p:sp>
      <p:sp>
        <p:nvSpPr>
          <p:cNvPr id="94" name="ZoneTexte 93"/>
          <p:cNvSpPr txBox="1"/>
          <p:nvPr/>
        </p:nvSpPr>
        <p:spPr>
          <a:xfrm>
            <a:off x="3617360" y="2113907"/>
            <a:ext cx="301660" cy="369332"/>
          </a:xfrm>
          <a:prstGeom prst="rect">
            <a:avLst/>
          </a:prstGeom>
          <a:noFill/>
        </p:spPr>
        <p:txBody>
          <a:bodyPr wrap="none" rtlCol="0">
            <a:spAutoFit/>
          </a:bodyPr>
          <a:lstStyle/>
          <a:p>
            <a:r>
              <a:rPr lang="en-US" dirty="0" smtClean="0"/>
              <a:t>4</a:t>
            </a:r>
            <a:endParaRPr lang="en-US" dirty="0"/>
          </a:p>
        </p:txBody>
      </p:sp>
      <p:sp>
        <p:nvSpPr>
          <p:cNvPr id="97" name="ZoneTexte 96"/>
          <p:cNvSpPr txBox="1"/>
          <p:nvPr/>
        </p:nvSpPr>
        <p:spPr>
          <a:xfrm>
            <a:off x="3617360" y="2498389"/>
            <a:ext cx="301660" cy="369332"/>
          </a:xfrm>
          <a:prstGeom prst="rect">
            <a:avLst/>
          </a:prstGeom>
          <a:noFill/>
        </p:spPr>
        <p:txBody>
          <a:bodyPr wrap="none" rtlCol="0">
            <a:spAutoFit/>
          </a:bodyPr>
          <a:lstStyle/>
          <a:p>
            <a:r>
              <a:rPr lang="en-US" dirty="0" smtClean="0"/>
              <a:t>5</a:t>
            </a:r>
            <a:endParaRPr lang="en-US" dirty="0"/>
          </a:p>
        </p:txBody>
      </p:sp>
      <p:sp>
        <p:nvSpPr>
          <p:cNvPr id="98" name="Rectangle 97"/>
          <p:cNvSpPr/>
          <p:nvPr/>
        </p:nvSpPr>
        <p:spPr>
          <a:xfrm>
            <a:off x="7764737" y="3792835"/>
            <a:ext cx="966881" cy="461665"/>
          </a:xfrm>
          <a:prstGeom prst="rect">
            <a:avLst/>
          </a:prstGeom>
        </p:spPr>
        <p:txBody>
          <a:bodyPr wrap="none">
            <a:spAutoFit/>
          </a:bodyPr>
          <a:lstStyle/>
          <a:p>
            <a:r>
              <a:rPr lang="en-US" sz="2400" b="1" dirty="0" smtClean="0">
                <a:solidFill>
                  <a:schemeClr val="bg1"/>
                </a:solidFill>
              </a:rPr>
              <a:t>CMAP</a:t>
            </a:r>
            <a:endParaRPr lang="en-US" sz="2400" dirty="0"/>
          </a:p>
        </p:txBody>
      </p:sp>
      <p:pic>
        <p:nvPicPr>
          <p:cNvPr id="100" name="Image 99" descr="beelmerk_congres.jpg"/>
          <p:cNvPicPr>
            <a:picLocks noChangeAspect="1"/>
          </p:cNvPicPr>
          <p:nvPr/>
        </p:nvPicPr>
        <p:blipFill>
          <a:blip r:embed="rId3"/>
          <a:stretch>
            <a:fillRect/>
          </a:stretch>
        </p:blipFill>
        <p:spPr>
          <a:xfrm>
            <a:off x="8015362" y="0"/>
            <a:ext cx="1128637" cy="836602"/>
          </a:xfrm>
          <a:prstGeom prst="rect">
            <a:avLst/>
          </a:prstGeom>
        </p:spPr>
      </p:pic>
      <p:pic>
        <p:nvPicPr>
          <p:cNvPr id="99" name="Image 98"/>
          <p:cNvPicPr>
            <a:picLocks noChangeAspect="1"/>
          </p:cNvPicPr>
          <p:nvPr/>
        </p:nvPicPr>
        <p:blipFill rotWithShape="1">
          <a:blip r:embed="rId4">
            <a:clrChange>
              <a:clrFrom>
                <a:srgbClr val="000000"/>
              </a:clrFrom>
              <a:clrTo>
                <a:srgbClr val="000000">
                  <a:alpha val="0"/>
                </a:srgbClr>
              </a:clrTo>
            </a:clrChange>
            <a:duotone>
              <a:prstClr val="black"/>
              <a:srgbClr val="FF00FF">
                <a:tint val="45000"/>
                <a:satMod val="400000"/>
              </a:srgbClr>
            </a:duotone>
          </a:blip>
          <a:srcRect l="64722" t="57891" r="27361" b="20329"/>
          <a:stretch/>
        </p:blipFill>
        <p:spPr>
          <a:xfrm flipH="1">
            <a:off x="5847832" y="3610690"/>
            <a:ext cx="653532" cy="1075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wipe(left)">
                                      <p:cBhvr>
                                        <p:cTn id="10" dur="500"/>
                                        <p:tgtEl>
                                          <p:spTgt spid="21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wipe(left)">
                                      <p:cBhvr>
                                        <p:cTn id="14" dur="500"/>
                                        <p:tgtEl>
                                          <p:spTgt spid="22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1545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1608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066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197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146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209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095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1226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469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468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467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434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1565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1514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1577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464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1595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1803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1934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1882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1945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1832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1963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1912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1975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175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306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255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318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205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335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284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347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2534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2665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2614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2676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2563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2694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2643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2706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 name="Grouper 213"/>
          <p:cNvGrpSpPr/>
          <p:nvPr/>
        </p:nvGrpSpPr>
        <p:grpSpPr>
          <a:xfrm>
            <a:off x="4068394" y="1039313"/>
            <a:ext cx="274120" cy="1805256"/>
            <a:chOff x="5963978" y="1062465"/>
            <a:chExt cx="274120" cy="1805256"/>
          </a:xfrm>
        </p:grpSpPr>
        <p:sp>
          <p:nvSpPr>
            <p:cNvPr id="141" name="Étoile à 6 branches 140"/>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Étoile à 6 branches 146"/>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Étoile à 6 branches 147"/>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Étoile à 6 branches 148"/>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Étoile à 6 branches 149"/>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er 120"/>
          <p:cNvGrpSpPr/>
          <p:nvPr/>
        </p:nvGrpSpPr>
        <p:grpSpPr>
          <a:xfrm>
            <a:off x="7233720" y="889997"/>
            <a:ext cx="760930" cy="3878853"/>
            <a:chOff x="7233720" y="889997"/>
            <a:chExt cx="760930" cy="3878853"/>
          </a:xfrm>
        </p:grpSpPr>
        <p:sp>
          <p:nvSpPr>
            <p:cNvPr id="27" name="Forme libre 26"/>
            <p:cNvSpPr/>
            <p:nvPr/>
          </p:nvSpPr>
          <p:spPr>
            <a:xfrm>
              <a:off x="72337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6" name="Forme libre 215"/>
            <p:cNvSpPr/>
            <p:nvPr/>
          </p:nvSpPr>
          <p:spPr>
            <a:xfrm>
              <a:off x="72718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7" name="Forme libre 216"/>
            <p:cNvSpPr/>
            <p:nvPr/>
          </p:nvSpPr>
          <p:spPr>
            <a:xfrm>
              <a:off x="7292982"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8" name="Forme libre 217"/>
            <p:cNvSpPr/>
            <p:nvPr/>
          </p:nvSpPr>
          <p:spPr>
            <a:xfrm>
              <a:off x="7314147"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9" name="Forme libre 218"/>
            <p:cNvSpPr/>
            <p:nvPr/>
          </p:nvSpPr>
          <p:spPr>
            <a:xfrm>
              <a:off x="7356477"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21" name="Forme libre 220"/>
            <p:cNvSpPr/>
            <p:nvPr/>
          </p:nvSpPr>
          <p:spPr>
            <a:xfrm>
              <a:off x="7233720" y="3327400"/>
              <a:ext cx="760930" cy="144145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grpSp>
        <p:nvGrpSpPr>
          <p:cNvPr id="110" name="Grouper 109"/>
          <p:cNvGrpSpPr/>
          <p:nvPr/>
        </p:nvGrpSpPr>
        <p:grpSpPr>
          <a:xfrm>
            <a:off x="4312927" y="1174462"/>
            <a:ext cx="2189473" cy="1602345"/>
            <a:chOff x="4312927" y="1174462"/>
            <a:chExt cx="2189473" cy="1602345"/>
          </a:xfrm>
        </p:grpSpPr>
        <p:grpSp>
          <p:nvGrpSpPr>
            <p:cNvPr id="82" name="Grouper 81"/>
            <p:cNvGrpSpPr/>
            <p:nvPr/>
          </p:nvGrpSpPr>
          <p:grpSpPr>
            <a:xfrm>
              <a:off x="4327732" y="1545510"/>
              <a:ext cx="2174668" cy="133352"/>
              <a:chOff x="4316102" y="1175622"/>
              <a:chExt cx="2174668" cy="133352"/>
            </a:xfrm>
          </p:grpSpPr>
          <p:cxnSp>
            <p:nvCxnSpPr>
              <p:cNvPr id="83" name="Connecteur droit 82"/>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84" name="Connecteur droit 83"/>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85" name="Connecteur droit 84"/>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86" name="Grouper 85"/>
            <p:cNvGrpSpPr/>
            <p:nvPr/>
          </p:nvGrpSpPr>
          <p:grpSpPr>
            <a:xfrm>
              <a:off x="4319277" y="1174462"/>
              <a:ext cx="2174668" cy="133352"/>
              <a:chOff x="4316102" y="1175622"/>
              <a:chExt cx="2174668" cy="133352"/>
            </a:xfrm>
          </p:grpSpPr>
          <p:cxnSp>
            <p:nvCxnSpPr>
              <p:cNvPr id="87" name="Connecteur droit 86"/>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94" name="Connecteur droit 93"/>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97" name="Connecteur droit 96"/>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98" name="Grouper 97"/>
            <p:cNvGrpSpPr/>
            <p:nvPr/>
          </p:nvGrpSpPr>
          <p:grpSpPr>
            <a:xfrm>
              <a:off x="4327732" y="1911062"/>
              <a:ext cx="2174668" cy="133352"/>
              <a:chOff x="4316102" y="1175622"/>
              <a:chExt cx="2174668" cy="133352"/>
            </a:xfrm>
          </p:grpSpPr>
          <p:cxnSp>
            <p:nvCxnSpPr>
              <p:cNvPr id="99" name="Connecteur droit 98"/>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0" name="Connecteur droit 99"/>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1" name="Connecteur droit 100"/>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2" name="Grouper 101"/>
            <p:cNvGrpSpPr/>
            <p:nvPr/>
          </p:nvGrpSpPr>
          <p:grpSpPr>
            <a:xfrm>
              <a:off x="4312927" y="2282112"/>
              <a:ext cx="2174668" cy="133352"/>
              <a:chOff x="4316102" y="1175622"/>
              <a:chExt cx="2174668" cy="133352"/>
            </a:xfrm>
          </p:grpSpPr>
          <p:cxnSp>
            <p:nvCxnSpPr>
              <p:cNvPr id="103" name="Connecteur droit 102"/>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4" name="Connecteur droit 103"/>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5" name="Connecteur droit 104"/>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6" name="Grouper 105"/>
            <p:cNvGrpSpPr/>
            <p:nvPr/>
          </p:nvGrpSpPr>
          <p:grpSpPr>
            <a:xfrm>
              <a:off x="4312927" y="2643455"/>
              <a:ext cx="2174668" cy="133352"/>
              <a:chOff x="4316102" y="1175622"/>
              <a:chExt cx="2174668" cy="133352"/>
            </a:xfrm>
          </p:grpSpPr>
          <p:cxnSp>
            <p:nvCxnSpPr>
              <p:cNvPr id="107" name="Connecteur droit 106"/>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9" name="Connecteur droit 108"/>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sp>
        <p:nvSpPr>
          <p:cNvPr id="112" name="ZoneTexte 111"/>
          <p:cNvSpPr txBox="1"/>
          <p:nvPr/>
        </p:nvSpPr>
        <p:spPr>
          <a:xfrm>
            <a:off x="164567" y="3610690"/>
            <a:ext cx="4249080" cy="1077218"/>
          </a:xfrm>
          <a:prstGeom prst="rect">
            <a:avLst/>
          </a:prstGeom>
          <a:noFill/>
        </p:spPr>
        <p:txBody>
          <a:bodyPr wrap="none" rtlCol="0">
            <a:spAutoFit/>
          </a:bodyPr>
          <a:lstStyle/>
          <a:p>
            <a:r>
              <a:rPr lang="en-US" sz="3200" b="1" dirty="0" err="1" smtClean="0">
                <a:solidFill>
                  <a:schemeClr val="bg1"/>
                </a:solidFill>
              </a:rPr>
              <a:t>Erb</a:t>
            </a:r>
            <a:r>
              <a:rPr lang="en-US" sz="3200" b="1" dirty="0" smtClean="0">
                <a:solidFill>
                  <a:schemeClr val="bg1"/>
                </a:solidFill>
              </a:rPr>
              <a:t> stimulation </a:t>
            </a:r>
            <a:r>
              <a:rPr lang="en-US" sz="3200" b="1" dirty="0" smtClean="0">
                <a:ln>
                  <a:solidFill>
                    <a:srgbClr val="FF0000"/>
                  </a:solidFill>
                </a:ln>
                <a:solidFill>
                  <a:srgbClr val="FF0000"/>
                </a:solidFill>
              </a:rPr>
              <a:t>E</a:t>
            </a:r>
          </a:p>
          <a:p>
            <a:r>
              <a:rPr lang="en-US" sz="3200" b="1" dirty="0" smtClean="0">
                <a:solidFill>
                  <a:schemeClr val="bg1"/>
                </a:solidFill>
              </a:rPr>
              <a:t>Little </a:t>
            </a:r>
            <a:r>
              <a:rPr lang="en-US" sz="3200" b="1" dirty="0" err="1" smtClean="0">
                <a:solidFill>
                  <a:schemeClr val="bg1"/>
                </a:solidFill>
              </a:rPr>
              <a:t>desynchronization</a:t>
            </a:r>
            <a:endParaRPr lang="en-US" sz="3200" b="1" dirty="0">
              <a:solidFill>
                <a:schemeClr val="bg1"/>
              </a:solidFill>
            </a:endParaRPr>
          </a:p>
        </p:txBody>
      </p:sp>
      <p:cxnSp>
        <p:nvCxnSpPr>
          <p:cNvPr id="123" name="Connecteur droit 122"/>
          <p:cNvCxnSpPr/>
          <p:nvPr/>
        </p:nvCxnSpPr>
        <p:spPr>
          <a:xfrm rot="16200000" flipH="1">
            <a:off x="6353472" y="1930689"/>
            <a:ext cx="1863139" cy="19368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7764737" y="3792835"/>
            <a:ext cx="966881" cy="461665"/>
          </a:xfrm>
          <a:prstGeom prst="rect">
            <a:avLst/>
          </a:prstGeom>
        </p:spPr>
        <p:txBody>
          <a:bodyPr wrap="none">
            <a:spAutoFit/>
          </a:bodyPr>
          <a:lstStyle/>
          <a:p>
            <a:r>
              <a:rPr lang="en-US" sz="2400" b="1" dirty="0" smtClean="0">
                <a:solidFill>
                  <a:schemeClr val="bg1"/>
                </a:solidFill>
              </a:rPr>
              <a:t>CMAP</a:t>
            </a:r>
            <a:endParaRPr lang="en-US" sz="2400" dirty="0"/>
          </a:p>
        </p:txBody>
      </p:sp>
      <p:pic>
        <p:nvPicPr>
          <p:cNvPr id="124" name="Image 123" descr="beelmerk_congres.jpg"/>
          <p:cNvPicPr>
            <a:picLocks noChangeAspect="1"/>
          </p:cNvPicPr>
          <p:nvPr/>
        </p:nvPicPr>
        <p:blipFill>
          <a:blip r:embed="rId3"/>
          <a:stretch>
            <a:fillRect/>
          </a:stretch>
        </p:blipFill>
        <p:spPr>
          <a:xfrm>
            <a:off x="8015362" y="0"/>
            <a:ext cx="1128637" cy="836602"/>
          </a:xfrm>
          <a:prstGeom prst="rect">
            <a:avLst/>
          </a:prstGeom>
        </p:spPr>
      </p:pic>
      <p:pic>
        <p:nvPicPr>
          <p:cNvPr id="127" name="Image 126"/>
          <p:cNvPicPr>
            <a:picLocks noChangeAspect="1"/>
          </p:cNvPicPr>
          <p:nvPr/>
        </p:nvPicPr>
        <p:blipFill>
          <a:blip r:embed="rId4">
            <a:clrChange>
              <a:clrFrom>
                <a:srgbClr val="000000"/>
              </a:clrFrom>
              <a:clrTo>
                <a:srgbClr val="000000">
                  <a:alpha val="0"/>
                </a:srgbClr>
              </a:clrTo>
            </a:clrChange>
            <a:duotone>
              <a:prstClr val="black"/>
              <a:srgbClr val="00FF00">
                <a:tint val="45000"/>
                <a:satMod val="400000"/>
              </a:srgbClr>
            </a:duotone>
          </a:blip>
          <a:srcRect l="70833" t="24496" r="12500" b="63162"/>
          <a:stretch>
            <a:fillRect/>
          </a:stretch>
        </p:blipFill>
        <p:spPr>
          <a:xfrm flipH="1">
            <a:off x="3943799" y="4444484"/>
            <a:ext cx="1561202" cy="64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wipe(left)">
                                      <p:cBhvr>
                                        <p:cTn id="10" dur="1000"/>
                                        <p:tgtEl>
                                          <p:spTgt spid="1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wipe(left)">
                                      <p:cBhvr>
                                        <p:cTn id="14" dur="500"/>
                                        <p:tgtEl>
                                          <p:spTgt spid="121"/>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1545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1608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066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197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146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209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095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1226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469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468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467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434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1565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1514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1577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464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1595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1803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1934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1882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1945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1832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1963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1912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1975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175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306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255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318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205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335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284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347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2534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2665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2614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2676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2563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2694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2643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2706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 name="Grouper 213"/>
          <p:cNvGrpSpPr/>
          <p:nvPr/>
        </p:nvGrpSpPr>
        <p:grpSpPr>
          <a:xfrm>
            <a:off x="352425" y="1031376"/>
            <a:ext cx="274120" cy="1805256"/>
            <a:chOff x="5963978" y="1062465"/>
            <a:chExt cx="274120" cy="1805256"/>
          </a:xfrm>
        </p:grpSpPr>
        <p:sp>
          <p:nvSpPr>
            <p:cNvPr id="141" name="Étoile à 6 branches 140"/>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Étoile à 6 branches 146"/>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Étoile à 6 branches 147"/>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Étoile à 6 branches 148"/>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Étoile à 6 branches 149"/>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Forme libre 26"/>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6" name="Forme libre 215"/>
          <p:cNvSpPr/>
          <p:nvPr/>
        </p:nvSpPr>
        <p:spPr>
          <a:xfrm>
            <a:off x="6859070" y="125713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7" name="Forme libre 216"/>
          <p:cNvSpPr/>
          <p:nvPr/>
        </p:nvSpPr>
        <p:spPr>
          <a:xfrm>
            <a:off x="6986070" y="15819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8" name="Forme libre 217"/>
          <p:cNvSpPr/>
          <p:nvPr/>
        </p:nvSpPr>
        <p:spPr>
          <a:xfrm>
            <a:off x="7094020" y="201612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19" name="Forme libre 218"/>
          <p:cNvSpPr/>
          <p:nvPr/>
        </p:nvSpPr>
        <p:spPr>
          <a:xfrm>
            <a:off x="7367070" y="23885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21" name="Forme libre 220"/>
          <p:cNvSpPr/>
          <p:nvPr/>
        </p:nvSpPr>
        <p:spPr>
          <a:xfrm>
            <a:off x="6662220" y="3727450"/>
            <a:ext cx="1478480" cy="1041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nvGrpSpPr>
          <p:cNvPr id="82" name="Grouper 81"/>
          <p:cNvGrpSpPr/>
          <p:nvPr/>
        </p:nvGrpSpPr>
        <p:grpSpPr>
          <a:xfrm>
            <a:off x="618950" y="1145014"/>
            <a:ext cx="2597325" cy="133352"/>
            <a:chOff x="4316102" y="1175622"/>
            <a:chExt cx="2174668" cy="133352"/>
          </a:xfrm>
        </p:grpSpPr>
        <p:cxnSp>
          <p:nvCxnSpPr>
            <p:cNvPr id="86" name="Connecteur droit 85"/>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6" name="Grouper 105"/>
          <p:cNvGrpSpPr/>
          <p:nvPr/>
        </p:nvGrpSpPr>
        <p:grpSpPr>
          <a:xfrm>
            <a:off x="634467" y="1513314"/>
            <a:ext cx="2597325" cy="133352"/>
            <a:chOff x="4316102" y="1175622"/>
            <a:chExt cx="2174668" cy="133352"/>
          </a:xfrm>
        </p:grpSpPr>
        <p:cxnSp>
          <p:nvCxnSpPr>
            <p:cNvPr id="110" name="Connecteur droit 109"/>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12" name="Connecteur droit 11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21" name="Grouper 120"/>
          <p:cNvGrpSpPr/>
          <p:nvPr/>
        </p:nvGrpSpPr>
        <p:grpSpPr>
          <a:xfrm>
            <a:off x="634468" y="1882775"/>
            <a:ext cx="2597325" cy="133352"/>
            <a:chOff x="4316102" y="1175622"/>
            <a:chExt cx="2174668" cy="133352"/>
          </a:xfrm>
        </p:grpSpPr>
        <p:cxnSp>
          <p:nvCxnSpPr>
            <p:cNvPr id="122" name="Connecteur droit 121"/>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25" name="Grouper 124"/>
          <p:cNvGrpSpPr/>
          <p:nvPr/>
        </p:nvGrpSpPr>
        <p:grpSpPr>
          <a:xfrm>
            <a:off x="621769" y="2252486"/>
            <a:ext cx="2597325" cy="133352"/>
            <a:chOff x="4316102" y="1175622"/>
            <a:chExt cx="2174668" cy="133352"/>
          </a:xfrm>
        </p:grpSpPr>
        <p:cxnSp>
          <p:nvCxnSpPr>
            <p:cNvPr id="126" name="Connecteur droit 125"/>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7" name="Connecteur droit 126"/>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8" name="Connecteur droit 127"/>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29" name="Grouper 128"/>
          <p:cNvGrpSpPr/>
          <p:nvPr/>
        </p:nvGrpSpPr>
        <p:grpSpPr>
          <a:xfrm>
            <a:off x="621769" y="2614008"/>
            <a:ext cx="2597325" cy="133352"/>
            <a:chOff x="4316102" y="1175622"/>
            <a:chExt cx="2174668" cy="133352"/>
          </a:xfrm>
        </p:grpSpPr>
        <p:cxnSp>
          <p:nvCxnSpPr>
            <p:cNvPr id="130" name="Connecteur droit 129"/>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1" name="Connecteur droit 130"/>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2" name="Connecteur droit 13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133" name="Ellipse 132"/>
          <p:cNvSpPr/>
          <p:nvPr/>
        </p:nvSpPr>
        <p:spPr>
          <a:xfrm>
            <a:off x="3634992" y="1099796"/>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Ellipse 133"/>
          <p:cNvSpPr/>
          <p:nvPr/>
        </p:nvSpPr>
        <p:spPr>
          <a:xfrm>
            <a:off x="3633708" y="1457445"/>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Ellipse 134"/>
          <p:cNvSpPr/>
          <p:nvPr/>
        </p:nvSpPr>
        <p:spPr>
          <a:xfrm>
            <a:off x="3633708" y="1832561"/>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Ellipse 135"/>
          <p:cNvSpPr/>
          <p:nvPr/>
        </p:nvSpPr>
        <p:spPr>
          <a:xfrm>
            <a:off x="3637953" y="2205019"/>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Ellipse 136"/>
          <p:cNvSpPr/>
          <p:nvPr/>
        </p:nvSpPr>
        <p:spPr>
          <a:xfrm>
            <a:off x="3637953" y="2563794"/>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4" name="Grouper 83"/>
          <p:cNvGrpSpPr/>
          <p:nvPr/>
        </p:nvGrpSpPr>
        <p:grpSpPr>
          <a:xfrm>
            <a:off x="3908599" y="1174462"/>
            <a:ext cx="2591696" cy="133352"/>
            <a:chOff x="4316102" y="1175622"/>
            <a:chExt cx="2174668" cy="133352"/>
          </a:xfrm>
        </p:grpSpPr>
        <p:cxnSp>
          <p:nvCxnSpPr>
            <p:cNvPr id="85" name="Connecteur droit 84"/>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87" name="Connecteur droit 86"/>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94" name="Connecteur droit 9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97" name="Grouper 96"/>
          <p:cNvGrpSpPr/>
          <p:nvPr/>
        </p:nvGrpSpPr>
        <p:grpSpPr>
          <a:xfrm>
            <a:off x="3911774" y="1544350"/>
            <a:ext cx="2591696" cy="133352"/>
            <a:chOff x="4316102" y="1175622"/>
            <a:chExt cx="2174668" cy="133352"/>
          </a:xfrm>
        </p:grpSpPr>
        <p:cxnSp>
          <p:nvCxnSpPr>
            <p:cNvPr id="99" name="Connecteur droit 98"/>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0" name="Connecteur droit 99"/>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1" name="Connecteur droit 100"/>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3" name="Grouper 102"/>
          <p:cNvGrpSpPr/>
          <p:nvPr/>
        </p:nvGrpSpPr>
        <p:grpSpPr>
          <a:xfrm>
            <a:off x="3911774" y="1912222"/>
            <a:ext cx="2591696" cy="133352"/>
            <a:chOff x="4316102" y="1175622"/>
            <a:chExt cx="2174668" cy="133352"/>
          </a:xfrm>
        </p:grpSpPr>
        <p:cxnSp>
          <p:nvCxnSpPr>
            <p:cNvPr id="104" name="Connecteur droit 103"/>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5" name="Connecteur droit 104"/>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7" name="Connecteur droit 106"/>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8" name="Grouper 107"/>
          <p:cNvGrpSpPr/>
          <p:nvPr/>
        </p:nvGrpSpPr>
        <p:grpSpPr>
          <a:xfrm>
            <a:off x="3905424" y="2284680"/>
            <a:ext cx="2591696" cy="133352"/>
            <a:chOff x="4316102" y="1175622"/>
            <a:chExt cx="2174668" cy="133352"/>
          </a:xfrm>
        </p:grpSpPr>
        <p:cxnSp>
          <p:nvCxnSpPr>
            <p:cNvPr id="109" name="Connecteur droit 108"/>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8" name="Connecteur droit 13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9" name="Connecteur droit 138"/>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40" name="Grouper 139"/>
          <p:cNvGrpSpPr/>
          <p:nvPr/>
        </p:nvGrpSpPr>
        <p:grpSpPr>
          <a:xfrm>
            <a:off x="3905424" y="2643511"/>
            <a:ext cx="2591696" cy="133352"/>
            <a:chOff x="4316102" y="1175622"/>
            <a:chExt cx="2174668" cy="133352"/>
          </a:xfrm>
        </p:grpSpPr>
        <p:cxnSp>
          <p:nvCxnSpPr>
            <p:cNvPr id="146" name="Connecteur droit 145"/>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1" name="Connecteur droit 150"/>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2" name="Connecteur droit 15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153" name="ZoneTexte 152"/>
          <p:cNvSpPr txBox="1"/>
          <p:nvPr/>
        </p:nvSpPr>
        <p:spPr>
          <a:xfrm>
            <a:off x="1307567" y="3089990"/>
            <a:ext cx="6233397" cy="1569660"/>
          </a:xfrm>
          <a:prstGeom prst="rect">
            <a:avLst/>
          </a:prstGeom>
          <a:noFill/>
        </p:spPr>
        <p:txBody>
          <a:bodyPr wrap="none" rtlCol="0">
            <a:spAutoFit/>
          </a:bodyPr>
          <a:lstStyle/>
          <a:p>
            <a:r>
              <a:rPr lang="en-US" sz="3200" b="1" dirty="0" err="1" smtClean="0">
                <a:solidFill>
                  <a:schemeClr val="bg1"/>
                </a:solidFill>
              </a:rPr>
              <a:t>Transcranial</a:t>
            </a:r>
            <a:r>
              <a:rPr lang="en-US" sz="3200" b="1" dirty="0" smtClean="0">
                <a:solidFill>
                  <a:schemeClr val="bg1"/>
                </a:solidFill>
              </a:rPr>
              <a:t> magnetic stimulation </a:t>
            </a:r>
            <a:r>
              <a:rPr lang="en-US" sz="3200" b="1" dirty="0" smtClean="0">
                <a:ln>
                  <a:solidFill>
                    <a:srgbClr val="FF0000"/>
                  </a:solidFill>
                </a:ln>
                <a:solidFill>
                  <a:srgbClr val="FF0000"/>
                </a:solidFill>
              </a:rPr>
              <a:t>C</a:t>
            </a:r>
          </a:p>
          <a:p>
            <a:r>
              <a:rPr lang="en-US" sz="3200" b="1" dirty="0" err="1" smtClean="0">
                <a:solidFill>
                  <a:schemeClr val="bg1"/>
                </a:solidFill>
              </a:rPr>
              <a:t>Desynchronization</a:t>
            </a:r>
            <a:r>
              <a:rPr lang="en-US" sz="3200" b="1" dirty="0" smtClean="0">
                <a:solidFill>
                  <a:schemeClr val="bg1"/>
                </a:solidFill>
              </a:rPr>
              <a:t> of the </a:t>
            </a:r>
            <a:br>
              <a:rPr lang="en-US" sz="3200" b="1" dirty="0" smtClean="0">
                <a:solidFill>
                  <a:schemeClr val="bg1"/>
                </a:solidFill>
              </a:rPr>
            </a:br>
            <a:r>
              <a:rPr lang="en-US" sz="3200" b="1" dirty="0" smtClean="0">
                <a:solidFill>
                  <a:schemeClr val="bg1"/>
                </a:solidFill>
              </a:rPr>
              <a:t>central motor volley</a:t>
            </a:r>
            <a:endParaRPr lang="en-US" sz="3200" b="1" dirty="0">
              <a:solidFill>
                <a:schemeClr val="bg1"/>
              </a:solidFill>
            </a:endParaRPr>
          </a:p>
        </p:txBody>
      </p:sp>
      <p:pic>
        <p:nvPicPr>
          <p:cNvPr id="154" name="Image 153" descr="beelmerk_congres.jpg"/>
          <p:cNvPicPr>
            <a:picLocks noChangeAspect="1"/>
          </p:cNvPicPr>
          <p:nvPr/>
        </p:nvPicPr>
        <p:blipFill>
          <a:blip r:embed="rId3"/>
          <a:stretch>
            <a:fillRect/>
          </a:stretch>
        </p:blipFill>
        <p:spPr>
          <a:xfrm>
            <a:off x="8015362" y="0"/>
            <a:ext cx="1128637" cy="836602"/>
          </a:xfrm>
          <a:prstGeom prst="rect">
            <a:avLst/>
          </a:prstGeom>
        </p:spPr>
      </p:pic>
      <p:sp>
        <p:nvSpPr>
          <p:cNvPr id="155" name="Rectangle 154"/>
          <p:cNvSpPr/>
          <p:nvPr/>
        </p:nvSpPr>
        <p:spPr>
          <a:xfrm>
            <a:off x="7764737" y="3792835"/>
            <a:ext cx="767608" cy="461665"/>
          </a:xfrm>
          <a:prstGeom prst="rect">
            <a:avLst/>
          </a:prstGeom>
        </p:spPr>
        <p:txBody>
          <a:bodyPr wrap="none">
            <a:spAutoFit/>
          </a:bodyPr>
          <a:lstStyle/>
          <a:p>
            <a:r>
              <a:rPr lang="en-US" sz="2400" b="1" dirty="0" smtClean="0">
                <a:solidFill>
                  <a:schemeClr val="bg1"/>
                </a:solidFill>
              </a:rPr>
              <a:t>MEP</a:t>
            </a:r>
            <a:endParaRPr lang="en-US" sz="2400" dirty="0"/>
          </a:p>
        </p:txBody>
      </p:sp>
      <p:pic>
        <p:nvPicPr>
          <p:cNvPr id="157" name="Image 156"/>
          <p:cNvPicPr>
            <a:picLocks noChangeAspect="1"/>
          </p:cNvPicPr>
          <p:nvPr/>
        </p:nvPicPr>
        <p:blipFill>
          <a:blip r:embed="rId4">
            <a:clrChange>
              <a:clrFrom>
                <a:srgbClr val="000000"/>
              </a:clrFrom>
              <a:clrTo>
                <a:srgbClr val="000000">
                  <a:alpha val="0"/>
                </a:srgbClr>
              </a:clrTo>
            </a:clrChange>
          </a:blip>
          <a:srcRect l="74306" t="2958" r="15972" b="75020"/>
          <a:stretch>
            <a:fillRect/>
          </a:stretch>
        </p:blipFill>
        <p:spPr>
          <a:xfrm flipH="1">
            <a:off x="179455" y="3089990"/>
            <a:ext cx="878990" cy="1155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82"/>
                                        </p:tgtEl>
                                        <p:attrNameLst>
                                          <p:attrName>style.visibility</p:attrName>
                                        </p:attrNameLst>
                                      </p:cBhvr>
                                      <p:to>
                                        <p:strVal val="visible"/>
                                      </p:to>
                                    </p:set>
                                    <p:animEffect transition="in" filter="wipe(left)">
                                      <p:cBhvr>
                                        <p:cTn id="9" dur="500"/>
                                        <p:tgtEl>
                                          <p:spTgt spid="82"/>
                                        </p:tgtEl>
                                      </p:cBhvr>
                                    </p:animEffect>
                                  </p:childTnLst>
                                </p:cTn>
                              </p:par>
                              <p:par>
                                <p:cTn id="10" presetID="22" presetClass="entr" presetSubtype="8"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left)">
                                      <p:cBhvr>
                                        <p:cTn id="12" dur="1000"/>
                                        <p:tgtEl>
                                          <p:spTgt spid="106"/>
                                        </p:tgtEl>
                                      </p:cBhvr>
                                    </p:animEffect>
                                  </p:childTnLst>
                                </p:cTn>
                              </p:par>
                              <p:par>
                                <p:cTn id="13" presetID="22" presetClass="entr" presetSubtype="8"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wipe(left)">
                                      <p:cBhvr>
                                        <p:cTn id="15" dur="2000"/>
                                        <p:tgtEl>
                                          <p:spTgt spid="121"/>
                                        </p:tgtEl>
                                      </p:cBhvr>
                                    </p:animEffect>
                                  </p:childTnLst>
                                </p:cTn>
                              </p:par>
                              <p:par>
                                <p:cTn id="16" presetID="22" presetClass="entr" presetSubtype="8"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3000"/>
                                        <p:tgtEl>
                                          <p:spTgt spid="125"/>
                                        </p:tgtEl>
                                      </p:cBhvr>
                                    </p:animEffect>
                                  </p:childTnLst>
                                </p:cTn>
                              </p:par>
                              <p:par>
                                <p:cTn id="19" presetID="22" presetClass="entr" presetSubtype="8"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wipe(left)">
                                      <p:cBhvr>
                                        <p:cTn id="21" dur="5000"/>
                                        <p:tgtEl>
                                          <p:spTgt spid="129"/>
                                        </p:tgtEl>
                                      </p:cBhvr>
                                    </p:animEffect>
                                  </p:childTnLst>
                                </p:cTn>
                              </p:par>
                              <p:par>
                                <p:cTn id="22" presetID="1" presetClass="entr" presetSubtype="0" fill="hold" grpId="1" nodeType="withEffect">
                                  <p:stCondLst>
                                    <p:cond delay="500"/>
                                  </p:stCondLst>
                                  <p:childTnLst>
                                    <p:set>
                                      <p:cBhvr>
                                        <p:cTn id="23" dur="1" fill="hold">
                                          <p:stCondLst>
                                            <p:cond delay="0"/>
                                          </p:stCondLst>
                                        </p:cTn>
                                        <p:tgtEl>
                                          <p:spTgt spid="133"/>
                                        </p:tgtEl>
                                        <p:attrNameLst>
                                          <p:attrName>style.visibility</p:attrName>
                                        </p:attrNameLst>
                                      </p:cBhvr>
                                      <p:to>
                                        <p:strVal val="visible"/>
                                      </p:to>
                                    </p:set>
                                  </p:childTnLst>
                                </p:cTn>
                              </p:par>
                              <p:par>
                                <p:cTn id="24" presetID="1" presetClass="entr" presetSubtype="0" fill="hold" grpId="0" nodeType="withEffect">
                                  <p:stCondLst>
                                    <p:cond delay="1000"/>
                                  </p:stCondLst>
                                  <p:childTnLst>
                                    <p:set>
                                      <p:cBhvr>
                                        <p:cTn id="25" dur="1" fill="hold">
                                          <p:stCondLst>
                                            <p:cond delay="0"/>
                                          </p:stCondLst>
                                        </p:cTn>
                                        <p:tgtEl>
                                          <p:spTgt spid="134"/>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135"/>
                                        </p:tgtEl>
                                        <p:attrNameLst>
                                          <p:attrName>style.visibility</p:attrName>
                                        </p:attrNameLst>
                                      </p:cBhvr>
                                      <p:to>
                                        <p:strVal val="visible"/>
                                      </p:to>
                                    </p:set>
                                  </p:childTnLst>
                                </p:cTn>
                              </p:par>
                              <p:par>
                                <p:cTn id="28" presetID="1" presetClass="entr" presetSubtype="0" fill="hold" grpId="0" nodeType="withEffect">
                                  <p:stCondLst>
                                    <p:cond delay="3000"/>
                                  </p:stCondLst>
                                  <p:childTnLst>
                                    <p:set>
                                      <p:cBhvr>
                                        <p:cTn id="29" dur="1" fill="hold">
                                          <p:stCondLst>
                                            <p:cond delay="0"/>
                                          </p:stCondLst>
                                        </p:cTn>
                                        <p:tgtEl>
                                          <p:spTgt spid="136"/>
                                        </p:tgtEl>
                                        <p:attrNameLst>
                                          <p:attrName>style.visibility</p:attrName>
                                        </p:attrNameLst>
                                      </p:cBhvr>
                                      <p:to>
                                        <p:strVal val="visible"/>
                                      </p:to>
                                    </p:set>
                                  </p:childTnLst>
                                </p:cTn>
                              </p:par>
                              <p:par>
                                <p:cTn id="30" presetID="1" presetClass="entr" presetSubtype="0" fill="hold" grpId="0" nodeType="withEffect">
                                  <p:stCondLst>
                                    <p:cond delay="5000"/>
                                  </p:stCondLst>
                                  <p:childTnLst>
                                    <p:set>
                                      <p:cBhvr>
                                        <p:cTn id="31" dur="1" fill="hold">
                                          <p:stCondLst>
                                            <p:cond delay="0"/>
                                          </p:stCondLst>
                                        </p:cTn>
                                        <p:tgtEl>
                                          <p:spTgt spid="137"/>
                                        </p:tgtEl>
                                        <p:attrNameLst>
                                          <p:attrName>style.visibility</p:attrName>
                                        </p:attrNameLst>
                                      </p:cBhvr>
                                      <p:to>
                                        <p:strVal val="visible"/>
                                      </p:to>
                                    </p:set>
                                  </p:childTnLst>
                                </p:cTn>
                              </p:par>
                              <p:par>
                                <p:cTn id="32" presetID="22" presetClass="entr" presetSubtype="8" fill="hold"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2000"/>
                                        <p:tgtEl>
                                          <p:spTgt spid="84"/>
                                        </p:tgtEl>
                                      </p:cBhvr>
                                    </p:animEffect>
                                  </p:childTnLst>
                                </p:cTn>
                              </p:par>
                              <p:par>
                                <p:cTn id="35" presetID="22" presetClass="entr" presetSubtype="8" fill="hold" nodeType="withEffect">
                                  <p:stCondLst>
                                    <p:cond delay="2000"/>
                                  </p:stCondLst>
                                  <p:childTnLst>
                                    <p:set>
                                      <p:cBhvr>
                                        <p:cTn id="36" dur="1" fill="hold">
                                          <p:stCondLst>
                                            <p:cond delay="0"/>
                                          </p:stCondLst>
                                        </p:cTn>
                                        <p:tgtEl>
                                          <p:spTgt spid="97"/>
                                        </p:tgtEl>
                                        <p:attrNameLst>
                                          <p:attrName>style.visibility</p:attrName>
                                        </p:attrNameLst>
                                      </p:cBhvr>
                                      <p:to>
                                        <p:strVal val="visible"/>
                                      </p:to>
                                    </p:set>
                                    <p:animEffect transition="in" filter="wipe(left)">
                                      <p:cBhvr>
                                        <p:cTn id="37" dur="2000"/>
                                        <p:tgtEl>
                                          <p:spTgt spid="97"/>
                                        </p:tgtEl>
                                      </p:cBhvr>
                                    </p:animEffect>
                                  </p:childTnLst>
                                </p:cTn>
                              </p:par>
                              <p:par>
                                <p:cTn id="38" presetID="22" presetClass="entr" presetSubtype="8" fill="hold" nodeType="withEffect">
                                  <p:stCondLst>
                                    <p:cond delay="3000"/>
                                  </p:stCondLst>
                                  <p:childTnLst>
                                    <p:set>
                                      <p:cBhvr>
                                        <p:cTn id="39" dur="1" fill="hold">
                                          <p:stCondLst>
                                            <p:cond delay="0"/>
                                          </p:stCondLst>
                                        </p:cTn>
                                        <p:tgtEl>
                                          <p:spTgt spid="103"/>
                                        </p:tgtEl>
                                        <p:attrNameLst>
                                          <p:attrName>style.visibility</p:attrName>
                                        </p:attrNameLst>
                                      </p:cBhvr>
                                      <p:to>
                                        <p:strVal val="visible"/>
                                      </p:to>
                                    </p:set>
                                    <p:animEffect transition="in" filter="wipe(left)">
                                      <p:cBhvr>
                                        <p:cTn id="40" dur="2000"/>
                                        <p:tgtEl>
                                          <p:spTgt spid="103"/>
                                        </p:tgtEl>
                                      </p:cBhvr>
                                    </p:animEffect>
                                  </p:childTnLst>
                                </p:cTn>
                              </p:par>
                              <p:par>
                                <p:cTn id="41" presetID="22" presetClass="entr" presetSubtype="8" fill="hold" nodeType="withEffect">
                                  <p:stCondLst>
                                    <p:cond delay="4000"/>
                                  </p:stCondLst>
                                  <p:childTnLst>
                                    <p:set>
                                      <p:cBhvr>
                                        <p:cTn id="42" dur="1" fill="hold">
                                          <p:stCondLst>
                                            <p:cond delay="0"/>
                                          </p:stCondLst>
                                        </p:cTn>
                                        <p:tgtEl>
                                          <p:spTgt spid="108"/>
                                        </p:tgtEl>
                                        <p:attrNameLst>
                                          <p:attrName>style.visibility</p:attrName>
                                        </p:attrNameLst>
                                      </p:cBhvr>
                                      <p:to>
                                        <p:strVal val="visible"/>
                                      </p:to>
                                    </p:set>
                                    <p:animEffect transition="in" filter="wipe(left)">
                                      <p:cBhvr>
                                        <p:cTn id="43" dur="2000"/>
                                        <p:tgtEl>
                                          <p:spTgt spid="108"/>
                                        </p:tgtEl>
                                      </p:cBhvr>
                                    </p:animEffect>
                                  </p:childTnLst>
                                </p:cTn>
                              </p:par>
                              <p:par>
                                <p:cTn id="44" presetID="22" presetClass="entr" presetSubtype="8" fill="hold" nodeType="withEffect">
                                  <p:stCondLst>
                                    <p:cond delay="6000"/>
                                  </p:stCondLst>
                                  <p:childTnLst>
                                    <p:set>
                                      <p:cBhvr>
                                        <p:cTn id="45" dur="1" fill="hold">
                                          <p:stCondLst>
                                            <p:cond delay="0"/>
                                          </p:stCondLst>
                                        </p:cTn>
                                        <p:tgtEl>
                                          <p:spTgt spid="140"/>
                                        </p:tgtEl>
                                        <p:attrNameLst>
                                          <p:attrName>style.visibility</p:attrName>
                                        </p:attrNameLst>
                                      </p:cBhvr>
                                      <p:to>
                                        <p:strVal val="visible"/>
                                      </p:to>
                                    </p:set>
                                    <p:animEffect transition="in" filter="wipe(left)">
                                      <p:cBhvr>
                                        <p:cTn id="46" dur="2000"/>
                                        <p:tgtEl>
                                          <p:spTgt spid="140"/>
                                        </p:tgtEl>
                                      </p:cBhvr>
                                    </p:animEffect>
                                  </p:childTnLst>
                                </p:cTn>
                              </p:par>
                              <p:par>
                                <p:cTn id="47" presetID="22" presetClass="entr" presetSubtype="8" fill="hold" grpId="0" nodeType="withEffect">
                                  <p:stCondLst>
                                    <p:cond delay="30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grpId="0" nodeType="withEffect">
                                  <p:stCondLst>
                                    <p:cond delay="4000"/>
                                  </p:stCondLst>
                                  <p:childTnLst>
                                    <p:set>
                                      <p:cBhvr>
                                        <p:cTn id="51" dur="1" fill="hold">
                                          <p:stCondLst>
                                            <p:cond delay="0"/>
                                          </p:stCondLst>
                                        </p:cTn>
                                        <p:tgtEl>
                                          <p:spTgt spid="216"/>
                                        </p:tgtEl>
                                        <p:attrNameLst>
                                          <p:attrName>style.visibility</p:attrName>
                                        </p:attrNameLst>
                                      </p:cBhvr>
                                      <p:to>
                                        <p:strVal val="visible"/>
                                      </p:to>
                                    </p:set>
                                    <p:animEffect transition="in" filter="wipe(left)">
                                      <p:cBhvr>
                                        <p:cTn id="52" dur="500"/>
                                        <p:tgtEl>
                                          <p:spTgt spid="216"/>
                                        </p:tgtEl>
                                      </p:cBhvr>
                                    </p:animEffect>
                                  </p:childTnLst>
                                </p:cTn>
                              </p:par>
                              <p:par>
                                <p:cTn id="53" presetID="22" presetClass="entr" presetSubtype="8" fill="hold" grpId="0" nodeType="withEffect">
                                  <p:stCondLst>
                                    <p:cond delay="5000"/>
                                  </p:stCondLst>
                                  <p:childTnLst>
                                    <p:set>
                                      <p:cBhvr>
                                        <p:cTn id="54" dur="1" fill="hold">
                                          <p:stCondLst>
                                            <p:cond delay="0"/>
                                          </p:stCondLst>
                                        </p:cTn>
                                        <p:tgtEl>
                                          <p:spTgt spid="217"/>
                                        </p:tgtEl>
                                        <p:attrNameLst>
                                          <p:attrName>style.visibility</p:attrName>
                                        </p:attrNameLst>
                                      </p:cBhvr>
                                      <p:to>
                                        <p:strVal val="visible"/>
                                      </p:to>
                                    </p:set>
                                    <p:animEffect transition="in" filter="wipe(left)">
                                      <p:cBhvr>
                                        <p:cTn id="55" dur="500"/>
                                        <p:tgtEl>
                                          <p:spTgt spid="217"/>
                                        </p:tgtEl>
                                      </p:cBhvr>
                                    </p:animEffect>
                                  </p:childTnLst>
                                </p:cTn>
                              </p:par>
                              <p:par>
                                <p:cTn id="56" presetID="22" presetClass="entr" presetSubtype="8" fill="hold" grpId="0" nodeType="withEffect">
                                  <p:stCondLst>
                                    <p:cond delay="6000"/>
                                  </p:stCondLst>
                                  <p:childTnLst>
                                    <p:set>
                                      <p:cBhvr>
                                        <p:cTn id="57" dur="1" fill="hold">
                                          <p:stCondLst>
                                            <p:cond delay="0"/>
                                          </p:stCondLst>
                                        </p:cTn>
                                        <p:tgtEl>
                                          <p:spTgt spid="218"/>
                                        </p:tgtEl>
                                        <p:attrNameLst>
                                          <p:attrName>style.visibility</p:attrName>
                                        </p:attrNameLst>
                                      </p:cBhvr>
                                      <p:to>
                                        <p:strVal val="visible"/>
                                      </p:to>
                                    </p:set>
                                    <p:animEffect transition="in" filter="wipe(left)">
                                      <p:cBhvr>
                                        <p:cTn id="58" dur="500"/>
                                        <p:tgtEl>
                                          <p:spTgt spid="218"/>
                                        </p:tgtEl>
                                      </p:cBhvr>
                                    </p:animEffect>
                                  </p:childTnLst>
                                </p:cTn>
                              </p:par>
                              <p:par>
                                <p:cTn id="59" presetID="22" presetClass="entr" presetSubtype="8" fill="hold" grpId="0" nodeType="withEffect">
                                  <p:stCondLst>
                                    <p:cond delay="8000"/>
                                  </p:stCondLst>
                                  <p:childTnLst>
                                    <p:set>
                                      <p:cBhvr>
                                        <p:cTn id="60" dur="1" fill="hold">
                                          <p:stCondLst>
                                            <p:cond delay="0"/>
                                          </p:stCondLst>
                                        </p:cTn>
                                        <p:tgtEl>
                                          <p:spTgt spid="219"/>
                                        </p:tgtEl>
                                        <p:attrNameLst>
                                          <p:attrName>style.visibility</p:attrName>
                                        </p:attrNameLst>
                                      </p:cBhvr>
                                      <p:to>
                                        <p:strVal val="visible"/>
                                      </p:to>
                                    </p:set>
                                    <p:animEffect transition="in" filter="wipe(left)">
                                      <p:cBhvr>
                                        <p:cTn id="61"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6" grpId="0" animBg="1"/>
      <p:bldP spid="217" grpId="0" animBg="1"/>
      <p:bldP spid="218" grpId="0" animBg="1"/>
      <p:bldP spid="219" grpId="0" animBg="1"/>
      <p:bldP spid="133" grpId="1" animBg="1"/>
      <p:bldP spid="134" grpId="0" animBg="1"/>
      <p:bldP spid="135" grpId="0" animBg="1"/>
      <p:bldP spid="136" grpId="0" animBg="1"/>
      <p:bldP spid="137"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9" name="Forme libre 38"/>
          <p:cNvSpPr/>
          <p:nvPr/>
        </p:nvSpPr>
        <p:spPr>
          <a:xfrm>
            <a:off x="4427020" y="2305050"/>
            <a:ext cx="1478480" cy="1041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40" name="Forme libre 39"/>
          <p:cNvSpPr/>
          <p:nvPr/>
        </p:nvSpPr>
        <p:spPr>
          <a:xfrm>
            <a:off x="3360220" y="1936750"/>
            <a:ext cx="633930" cy="1549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41" name="ZoneTexte 40"/>
          <p:cNvSpPr txBox="1"/>
          <p:nvPr/>
        </p:nvSpPr>
        <p:spPr>
          <a:xfrm>
            <a:off x="3220520" y="1243568"/>
            <a:ext cx="771327" cy="369332"/>
          </a:xfrm>
          <a:prstGeom prst="rect">
            <a:avLst/>
          </a:prstGeom>
          <a:noFill/>
        </p:spPr>
        <p:txBody>
          <a:bodyPr wrap="none" rtlCol="0">
            <a:spAutoFit/>
          </a:bodyPr>
          <a:lstStyle/>
          <a:p>
            <a:r>
              <a:rPr lang="en-US" b="1" dirty="0" smtClean="0">
                <a:solidFill>
                  <a:srgbClr val="FF0000"/>
                </a:solidFill>
              </a:rPr>
              <a:t>CMAP</a:t>
            </a:r>
            <a:endParaRPr lang="en-US" b="1" dirty="0">
              <a:solidFill>
                <a:srgbClr val="FF0000"/>
              </a:solidFill>
            </a:endParaRPr>
          </a:p>
        </p:txBody>
      </p:sp>
      <p:sp>
        <p:nvSpPr>
          <p:cNvPr id="42" name="ZoneTexte 41"/>
          <p:cNvSpPr txBox="1"/>
          <p:nvPr/>
        </p:nvSpPr>
        <p:spPr>
          <a:xfrm>
            <a:off x="4868694" y="1250434"/>
            <a:ext cx="1036806" cy="369332"/>
          </a:xfrm>
          <a:prstGeom prst="rect">
            <a:avLst/>
          </a:prstGeom>
          <a:noFill/>
        </p:spPr>
        <p:txBody>
          <a:bodyPr wrap="square" rtlCol="0">
            <a:spAutoFit/>
          </a:bodyPr>
          <a:lstStyle/>
          <a:p>
            <a:r>
              <a:rPr lang="en-US" b="1" dirty="0" smtClean="0">
                <a:solidFill>
                  <a:srgbClr val="FF0000"/>
                </a:solidFill>
              </a:rPr>
              <a:t>MEP</a:t>
            </a:r>
            <a:endParaRPr lang="en-US" b="1" dirty="0">
              <a:solidFill>
                <a:srgbClr val="FF0000"/>
              </a:solidFill>
            </a:endParaRPr>
          </a:p>
        </p:txBody>
      </p:sp>
      <p:sp>
        <p:nvSpPr>
          <p:cNvPr id="43" name="ZoneTexte 42"/>
          <p:cNvSpPr txBox="1"/>
          <p:nvPr/>
        </p:nvSpPr>
        <p:spPr>
          <a:xfrm>
            <a:off x="1320823" y="304800"/>
            <a:ext cx="6075301" cy="584776"/>
          </a:xfrm>
          <a:prstGeom prst="rect">
            <a:avLst/>
          </a:prstGeom>
          <a:noFill/>
        </p:spPr>
        <p:txBody>
          <a:bodyPr wrap="none" rtlCol="0">
            <a:spAutoFit/>
          </a:bodyPr>
          <a:lstStyle/>
          <a:p>
            <a:pPr algn="ctr"/>
            <a:r>
              <a:rPr lang="en-US" sz="3200" b="1" dirty="0" smtClean="0">
                <a:solidFill>
                  <a:schemeClr val="bg1"/>
                </a:solidFill>
              </a:rPr>
              <a:t>CMAP amplitude &gt; MEP amplitude</a:t>
            </a:r>
          </a:p>
        </p:txBody>
      </p:sp>
      <p:sp>
        <p:nvSpPr>
          <p:cNvPr id="44" name="ZoneTexte 43"/>
          <p:cNvSpPr txBox="1"/>
          <p:nvPr/>
        </p:nvSpPr>
        <p:spPr>
          <a:xfrm>
            <a:off x="520525" y="3530600"/>
            <a:ext cx="8417689" cy="1569660"/>
          </a:xfrm>
          <a:prstGeom prst="rect">
            <a:avLst/>
          </a:prstGeom>
          <a:noFill/>
        </p:spPr>
        <p:txBody>
          <a:bodyPr wrap="none" rtlCol="0">
            <a:spAutoFit/>
          </a:bodyPr>
          <a:lstStyle/>
          <a:p>
            <a:pPr>
              <a:buFontTx/>
              <a:buChar char="-"/>
            </a:pPr>
            <a:r>
              <a:rPr lang="en-US" sz="3200" b="1" dirty="0" smtClean="0">
                <a:solidFill>
                  <a:schemeClr val="bg1"/>
                </a:solidFill>
              </a:rPr>
              <a:t> </a:t>
            </a:r>
            <a:r>
              <a:rPr lang="en-US" sz="3200" b="1" dirty="0" err="1" smtClean="0">
                <a:solidFill>
                  <a:schemeClr val="bg1"/>
                </a:solidFill>
              </a:rPr>
              <a:t>desynchronization</a:t>
            </a:r>
            <a:r>
              <a:rPr lang="en-US" sz="3200" b="1" dirty="0" smtClean="0">
                <a:solidFill>
                  <a:schemeClr val="bg1"/>
                </a:solidFill>
              </a:rPr>
              <a:t> of the central motor volley </a:t>
            </a:r>
            <a:r>
              <a:rPr lang="en-US" sz="3200" b="1" dirty="0" smtClean="0">
                <a:solidFill>
                  <a:srgbClr val="FFFF00"/>
                </a:solidFill>
              </a:rPr>
              <a:t>?</a:t>
            </a:r>
          </a:p>
          <a:p>
            <a:pPr>
              <a:buFontTx/>
              <a:buChar char="-"/>
            </a:pPr>
            <a:r>
              <a:rPr lang="en-US" sz="3200" b="1" dirty="0" smtClean="0">
                <a:solidFill>
                  <a:schemeClr val="bg1"/>
                </a:solidFill>
              </a:rPr>
              <a:t> central axonal loss or conduction block </a:t>
            </a:r>
            <a:r>
              <a:rPr lang="en-US" sz="3200" b="1" dirty="0" smtClean="0">
                <a:solidFill>
                  <a:srgbClr val="FFFF00"/>
                </a:solidFill>
              </a:rPr>
              <a:t>?</a:t>
            </a:r>
          </a:p>
          <a:p>
            <a:pPr>
              <a:buFontTx/>
              <a:buChar char="-"/>
            </a:pPr>
            <a:endParaRPr lang="en-US" sz="3200" b="1" dirty="0">
              <a:solidFill>
                <a:srgbClr val="FF0000"/>
              </a:solidFill>
            </a:endParaRPr>
          </a:p>
        </p:txBody>
      </p:sp>
      <p:pic>
        <p:nvPicPr>
          <p:cNvPr id="8" name="Image 7"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585352" y="584488"/>
            <a:ext cx="5878532" cy="4031873"/>
          </a:xfrm>
          <a:prstGeom prst="rect">
            <a:avLst/>
          </a:prstGeom>
          <a:noFill/>
        </p:spPr>
        <p:txBody>
          <a:bodyPr wrap="none" rtlCol="0">
            <a:spAutoFit/>
          </a:bodyPr>
          <a:lstStyle/>
          <a:p>
            <a:pPr marL="514350" indent="-514350">
              <a:buFont typeface="+mj-lt"/>
              <a:buAutoNum type="arabicPeriod"/>
            </a:pPr>
            <a:r>
              <a:rPr lang="en-US" sz="3200" b="1" dirty="0" smtClean="0">
                <a:solidFill>
                  <a:schemeClr val="bg1">
                    <a:lumMod val="50000"/>
                  </a:schemeClr>
                </a:solidFill>
              </a:rPr>
              <a:t>Physiological conduction</a:t>
            </a:r>
          </a:p>
          <a:p>
            <a:pPr marL="514350" indent="-514350">
              <a:buFont typeface="+mj-lt"/>
              <a:buAutoNum type="arabicPeriod"/>
            </a:pPr>
            <a:r>
              <a:rPr lang="en-US" sz="3200" b="1" dirty="0" err="1" smtClean="0">
                <a:solidFill>
                  <a:schemeClr val="bg1">
                    <a:lumMod val="50000"/>
                  </a:schemeClr>
                </a:solidFill>
              </a:rPr>
              <a:t>Neurophysiological</a:t>
            </a:r>
            <a:r>
              <a:rPr lang="en-US" sz="3200" b="1" dirty="0" smtClean="0">
                <a:solidFill>
                  <a:schemeClr val="bg1">
                    <a:lumMod val="50000"/>
                  </a:schemeClr>
                </a:solidFill>
              </a:rPr>
              <a:t> conduction</a:t>
            </a:r>
          </a:p>
          <a:p>
            <a:pPr marL="514350" indent="-514350">
              <a:buFont typeface="+mj-lt"/>
              <a:buAutoNum type="arabicPeriod"/>
            </a:pPr>
            <a:r>
              <a:rPr lang="en-US" sz="3200" b="1" dirty="0" smtClean="0">
                <a:solidFill>
                  <a:schemeClr val="bg1">
                    <a:lumMod val="50000"/>
                  </a:schemeClr>
                </a:solidFill>
              </a:rPr>
              <a:t>Collision procedure</a:t>
            </a:r>
          </a:p>
          <a:p>
            <a:pPr marL="514350" indent="-514350">
              <a:buFont typeface="+mj-lt"/>
              <a:buAutoNum type="arabicPeriod"/>
            </a:pPr>
            <a:r>
              <a:rPr lang="en-US" sz="3200" b="1" dirty="0" err="1" smtClean="0">
                <a:solidFill>
                  <a:schemeClr val="bg1">
                    <a:lumMod val="50000"/>
                  </a:schemeClr>
                </a:solidFill>
              </a:rPr>
              <a:t>Desynchronisation</a:t>
            </a:r>
            <a:r>
              <a:rPr lang="en-US" sz="3200" b="1" dirty="0" smtClean="0">
                <a:solidFill>
                  <a:schemeClr val="bg1">
                    <a:lumMod val="50000"/>
                  </a:schemeClr>
                </a:solidFill>
              </a:rPr>
              <a:t/>
            </a:r>
            <a:br>
              <a:rPr lang="en-US" sz="3200" b="1" dirty="0" smtClean="0">
                <a:solidFill>
                  <a:schemeClr val="bg1">
                    <a:lumMod val="50000"/>
                  </a:schemeClr>
                </a:solidFill>
              </a:rPr>
            </a:br>
            <a:endParaRPr lang="en-US" sz="3200" b="1" dirty="0" smtClean="0">
              <a:solidFill>
                <a:schemeClr val="bg1">
                  <a:lumMod val="50000"/>
                </a:schemeClr>
              </a:solidFill>
            </a:endParaRPr>
          </a:p>
          <a:p>
            <a:pPr marL="514350" indent="-514350">
              <a:buFont typeface="+mj-lt"/>
              <a:buAutoNum type="arabicPeriod"/>
            </a:pPr>
            <a:r>
              <a:rPr lang="en-US" sz="3200" b="1" dirty="0" smtClean="0">
                <a:solidFill>
                  <a:srgbClr val="3366FF"/>
                </a:solidFill>
              </a:rPr>
              <a:t>TST principle</a:t>
            </a:r>
            <a:r>
              <a:rPr lang="en-US" sz="3200" b="1" dirty="0" smtClean="0">
                <a:solidFill>
                  <a:schemeClr val="bg1">
                    <a:lumMod val="50000"/>
                  </a:schemeClr>
                </a:solidFill>
              </a:rPr>
              <a:t/>
            </a:r>
            <a:br>
              <a:rPr lang="en-US" sz="3200" b="1" dirty="0" smtClean="0">
                <a:solidFill>
                  <a:schemeClr val="bg1">
                    <a:lumMod val="50000"/>
                  </a:schemeClr>
                </a:solidFill>
              </a:rPr>
            </a:br>
            <a:r>
              <a:rPr lang="en-US" sz="3200" b="1" dirty="0" smtClean="0">
                <a:solidFill>
                  <a:srgbClr val="3366FF"/>
                </a:solidFill>
              </a:rPr>
              <a:t>- in healthy control</a:t>
            </a:r>
            <a:r>
              <a:rPr lang="en-US" sz="3200" b="1" dirty="0" smtClean="0">
                <a:solidFill>
                  <a:schemeClr val="bg1">
                    <a:lumMod val="50000"/>
                  </a:schemeClr>
                </a:solidFill>
              </a:rPr>
              <a:t/>
            </a:r>
            <a:br>
              <a:rPr lang="en-US" sz="3200" b="1" dirty="0" smtClean="0">
                <a:solidFill>
                  <a:schemeClr val="bg1">
                    <a:lumMod val="50000"/>
                  </a:schemeClr>
                </a:solidFill>
              </a:rPr>
            </a:br>
            <a:r>
              <a:rPr lang="en-US" sz="3200" b="1" dirty="0" smtClean="0">
                <a:solidFill>
                  <a:schemeClr val="bg1">
                    <a:lumMod val="50000"/>
                  </a:schemeClr>
                </a:solidFill>
              </a:rPr>
              <a:t>- in central motor failure</a:t>
            </a:r>
            <a:endParaRPr lang="en-US" sz="3200" b="1" dirty="0">
              <a:solidFill>
                <a:schemeClr val="bg1">
                  <a:lumMod val="50000"/>
                </a:schemeClr>
              </a:solidFill>
            </a:endParaRPr>
          </a:p>
        </p:txBody>
      </p:sp>
      <p:pic>
        <p:nvPicPr>
          <p:cNvPr id="30" name="Image 29"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24980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25609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21281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21910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20190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21499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20986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21615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20484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21793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14218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14213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14197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21281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21910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23873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25182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24669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25298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24167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25476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27556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28865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28352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28981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27850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29159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28647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29276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31280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32589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32077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32706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31575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32884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32371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33001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34868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36177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35665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36294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35162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36471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35959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36588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 name="Grouper 213"/>
          <p:cNvGrpSpPr/>
          <p:nvPr/>
        </p:nvGrpSpPr>
        <p:grpSpPr>
          <a:xfrm>
            <a:off x="352425" y="1983876"/>
            <a:ext cx="274120" cy="1805256"/>
            <a:chOff x="5963978" y="1062465"/>
            <a:chExt cx="274120" cy="1805256"/>
          </a:xfrm>
        </p:grpSpPr>
        <p:sp>
          <p:nvSpPr>
            <p:cNvPr id="141" name="Étoile à 6 branches 140"/>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Étoile à 6 branches 146"/>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Étoile à 6 branches 147"/>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Étoile à 6 branches 148"/>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Étoile à 6 branches 149"/>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er 81"/>
          <p:cNvGrpSpPr/>
          <p:nvPr/>
        </p:nvGrpSpPr>
        <p:grpSpPr>
          <a:xfrm>
            <a:off x="618950" y="2097514"/>
            <a:ext cx="2597325" cy="133352"/>
            <a:chOff x="4316102" y="1175622"/>
            <a:chExt cx="2174668" cy="133352"/>
          </a:xfrm>
        </p:grpSpPr>
        <p:cxnSp>
          <p:nvCxnSpPr>
            <p:cNvPr id="86" name="Connecteur droit 85"/>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5" name="Grouper 105"/>
          <p:cNvGrpSpPr/>
          <p:nvPr/>
        </p:nvGrpSpPr>
        <p:grpSpPr>
          <a:xfrm>
            <a:off x="634467" y="2465814"/>
            <a:ext cx="2597325" cy="133352"/>
            <a:chOff x="4316102" y="1175622"/>
            <a:chExt cx="2174668" cy="133352"/>
          </a:xfrm>
        </p:grpSpPr>
        <p:cxnSp>
          <p:nvCxnSpPr>
            <p:cNvPr id="110" name="Connecteur droit 109"/>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12" name="Connecteur droit 11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8" name="Grouper 120"/>
          <p:cNvGrpSpPr/>
          <p:nvPr/>
        </p:nvGrpSpPr>
        <p:grpSpPr>
          <a:xfrm>
            <a:off x="634468" y="2835275"/>
            <a:ext cx="2597325" cy="133352"/>
            <a:chOff x="4316102" y="1175622"/>
            <a:chExt cx="2174668" cy="133352"/>
          </a:xfrm>
        </p:grpSpPr>
        <p:cxnSp>
          <p:nvCxnSpPr>
            <p:cNvPr id="122" name="Connecteur droit 121"/>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9" name="Grouper 124"/>
          <p:cNvGrpSpPr/>
          <p:nvPr/>
        </p:nvGrpSpPr>
        <p:grpSpPr>
          <a:xfrm>
            <a:off x="621769" y="3204986"/>
            <a:ext cx="2597325" cy="133352"/>
            <a:chOff x="4316102" y="1175622"/>
            <a:chExt cx="2174668" cy="133352"/>
          </a:xfrm>
        </p:grpSpPr>
        <p:cxnSp>
          <p:nvCxnSpPr>
            <p:cNvPr id="126" name="Connecteur droit 125"/>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7" name="Connecteur droit 126"/>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8" name="Connecteur droit 127"/>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 name="Grouper 128"/>
          <p:cNvGrpSpPr/>
          <p:nvPr/>
        </p:nvGrpSpPr>
        <p:grpSpPr>
          <a:xfrm>
            <a:off x="621769" y="3566508"/>
            <a:ext cx="2597325" cy="133352"/>
            <a:chOff x="4316102" y="1175622"/>
            <a:chExt cx="2174668" cy="133352"/>
          </a:xfrm>
        </p:grpSpPr>
        <p:cxnSp>
          <p:nvCxnSpPr>
            <p:cNvPr id="130" name="Connecteur droit 129"/>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1" name="Connecteur droit 130"/>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2" name="Connecteur droit 13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133" name="Ellipse 132"/>
          <p:cNvSpPr/>
          <p:nvPr/>
        </p:nvSpPr>
        <p:spPr>
          <a:xfrm>
            <a:off x="3634992" y="2052296"/>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Ellipse 133"/>
          <p:cNvSpPr/>
          <p:nvPr/>
        </p:nvSpPr>
        <p:spPr>
          <a:xfrm>
            <a:off x="3633708" y="2409945"/>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Ellipse 134"/>
          <p:cNvSpPr/>
          <p:nvPr/>
        </p:nvSpPr>
        <p:spPr>
          <a:xfrm>
            <a:off x="3633708" y="2785061"/>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Ellipse 135"/>
          <p:cNvSpPr/>
          <p:nvPr/>
        </p:nvSpPr>
        <p:spPr>
          <a:xfrm>
            <a:off x="3637953" y="3157519"/>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Ellipse 136"/>
          <p:cNvSpPr/>
          <p:nvPr/>
        </p:nvSpPr>
        <p:spPr>
          <a:xfrm>
            <a:off x="3637953" y="3516294"/>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Connecteur droit 84"/>
          <p:cNvCxnSpPr/>
          <p:nvPr/>
        </p:nvCxnSpPr>
        <p:spPr>
          <a:xfrm>
            <a:off x="3908599" y="2177154"/>
            <a:ext cx="190165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a:off x="3908599" y="2543164"/>
            <a:ext cx="162225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1" name="Connecteur droit 120"/>
          <p:cNvCxnSpPr/>
          <p:nvPr/>
        </p:nvCxnSpPr>
        <p:spPr>
          <a:xfrm>
            <a:off x="3908599" y="2915951"/>
            <a:ext cx="137460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5" name="Connecteur droit 124"/>
          <p:cNvCxnSpPr/>
          <p:nvPr/>
        </p:nvCxnSpPr>
        <p:spPr>
          <a:xfrm>
            <a:off x="3908599" y="3287372"/>
            <a:ext cx="1095201"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9" name="Connecteur droit 128"/>
          <p:cNvCxnSpPr/>
          <p:nvPr/>
        </p:nvCxnSpPr>
        <p:spPr>
          <a:xfrm>
            <a:off x="3902075" y="3642697"/>
            <a:ext cx="911225" cy="1242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sp>
        <p:nvSpPr>
          <p:cNvPr id="192" name="ZoneTexte 191"/>
          <p:cNvSpPr txBox="1"/>
          <p:nvPr/>
        </p:nvSpPr>
        <p:spPr>
          <a:xfrm>
            <a:off x="361353" y="203200"/>
            <a:ext cx="6147837" cy="1077218"/>
          </a:xfrm>
          <a:prstGeom prst="rect">
            <a:avLst/>
          </a:prstGeom>
          <a:noFill/>
        </p:spPr>
        <p:txBody>
          <a:bodyPr wrap="none" rtlCol="0">
            <a:spAutoFit/>
          </a:bodyPr>
          <a:lstStyle/>
          <a:p>
            <a:r>
              <a:rPr lang="en-US" sz="3200" b="1" dirty="0" smtClean="0">
                <a:solidFill>
                  <a:schemeClr val="bg1"/>
                </a:solidFill>
              </a:rPr>
              <a:t>TST principle : resynchronization of </a:t>
            </a:r>
            <a:br>
              <a:rPr lang="en-US" sz="3200" b="1" dirty="0" smtClean="0">
                <a:solidFill>
                  <a:schemeClr val="bg1"/>
                </a:solidFill>
              </a:rPr>
            </a:br>
            <a:r>
              <a:rPr lang="en-US" sz="3200" b="1" dirty="0" smtClean="0">
                <a:solidFill>
                  <a:schemeClr val="bg1"/>
                </a:solidFill>
              </a:rPr>
              <a:t>central motor volley</a:t>
            </a:r>
            <a:endParaRPr lang="en-US" sz="3200" b="1" dirty="0">
              <a:solidFill>
                <a:schemeClr val="bg1"/>
              </a:solidFill>
            </a:endParaRPr>
          </a:p>
        </p:txBody>
      </p:sp>
      <p:sp>
        <p:nvSpPr>
          <p:cNvPr id="193" name="ZoneTexte 192"/>
          <p:cNvSpPr txBox="1"/>
          <p:nvPr/>
        </p:nvSpPr>
        <p:spPr>
          <a:xfrm>
            <a:off x="321561" y="4055190"/>
            <a:ext cx="7600959" cy="584776"/>
          </a:xfrm>
          <a:prstGeom prst="rect">
            <a:avLst/>
          </a:prstGeom>
          <a:noFill/>
        </p:spPr>
        <p:txBody>
          <a:bodyPr wrap="none" rtlCol="0">
            <a:spAutoFit/>
          </a:bodyPr>
          <a:lstStyle/>
          <a:p>
            <a:r>
              <a:rPr lang="en-US" sz="3200" b="1" dirty="0" err="1" smtClean="0">
                <a:solidFill>
                  <a:srgbClr val="FF0000"/>
                </a:solidFill>
              </a:rPr>
              <a:t>Stim</a:t>
            </a:r>
            <a:r>
              <a:rPr lang="en-US" sz="3200" b="1" dirty="0" smtClean="0">
                <a:solidFill>
                  <a:srgbClr val="FF0000"/>
                </a:solidFill>
              </a:rPr>
              <a:t> 1</a:t>
            </a:r>
            <a:r>
              <a:rPr lang="en-US" sz="3200" b="1" dirty="0" smtClean="0">
                <a:solidFill>
                  <a:schemeClr val="bg1"/>
                </a:solidFill>
              </a:rPr>
              <a:t> : </a:t>
            </a:r>
            <a:r>
              <a:rPr lang="en-US" sz="3200" b="1" dirty="0" err="1" smtClean="0">
                <a:solidFill>
                  <a:schemeClr val="bg1"/>
                </a:solidFill>
              </a:rPr>
              <a:t>transcranial</a:t>
            </a:r>
            <a:r>
              <a:rPr lang="en-US" sz="3200" b="1" dirty="0" smtClean="0">
                <a:solidFill>
                  <a:schemeClr val="bg1"/>
                </a:solidFill>
              </a:rPr>
              <a:t> magnetic stimulation </a:t>
            </a:r>
            <a:r>
              <a:rPr lang="en-US" sz="3200" b="1" dirty="0" smtClean="0">
                <a:ln>
                  <a:solidFill>
                    <a:srgbClr val="FF0000"/>
                  </a:solidFill>
                </a:ln>
                <a:solidFill>
                  <a:srgbClr val="FF0000"/>
                </a:solidFill>
              </a:rPr>
              <a:t>C</a:t>
            </a:r>
          </a:p>
        </p:txBody>
      </p:sp>
      <p:pic>
        <p:nvPicPr>
          <p:cNvPr id="87" name="Image 86" descr="beelmerk_congres.jpg"/>
          <p:cNvPicPr>
            <a:picLocks noChangeAspect="1"/>
          </p:cNvPicPr>
          <p:nvPr/>
        </p:nvPicPr>
        <p:blipFill>
          <a:blip r:embed="rId3"/>
          <a:stretch>
            <a:fillRect/>
          </a:stretch>
        </p:blipFill>
        <p:spPr>
          <a:xfrm>
            <a:off x="8015362" y="0"/>
            <a:ext cx="1128637" cy="836602"/>
          </a:xfrm>
          <a:prstGeom prst="rect">
            <a:avLst/>
          </a:prstGeom>
        </p:spPr>
      </p:pic>
      <p:pic>
        <p:nvPicPr>
          <p:cNvPr id="97" name="Image 96"/>
          <p:cNvPicPr>
            <a:picLocks noChangeAspect="1"/>
          </p:cNvPicPr>
          <p:nvPr/>
        </p:nvPicPr>
        <p:blipFill>
          <a:blip r:embed="rId4">
            <a:clrChange>
              <a:clrFrom>
                <a:srgbClr val="000000"/>
              </a:clrFrom>
              <a:clrTo>
                <a:srgbClr val="000000">
                  <a:alpha val="0"/>
                </a:srgbClr>
              </a:clrTo>
            </a:clrChange>
          </a:blip>
          <a:srcRect l="74306" t="2958" r="15972" b="75020"/>
          <a:stretch>
            <a:fillRect/>
          </a:stretch>
        </p:blipFill>
        <p:spPr>
          <a:xfrm flipH="1">
            <a:off x="606250" y="1178818"/>
            <a:ext cx="587067" cy="771878"/>
          </a:xfrm>
          <a:prstGeom prst="rect">
            <a:avLst/>
          </a:prstGeom>
        </p:spPr>
      </p:pic>
      <p:sp>
        <p:nvSpPr>
          <p:cNvPr id="99" name="Rectangle 98"/>
          <p:cNvSpPr/>
          <p:nvPr/>
        </p:nvSpPr>
        <p:spPr>
          <a:xfrm>
            <a:off x="1396581" y="1280418"/>
            <a:ext cx="1588170" cy="584776"/>
          </a:xfrm>
          <a:prstGeom prst="rect">
            <a:avLst/>
          </a:prstGeom>
        </p:spPr>
        <p:txBody>
          <a:bodyPr wrap="none">
            <a:spAutoFit/>
          </a:bodyPr>
          <a:lstStyle/>
          <a:p>
            <a:r>
              <a:rPr lang="en-US" sz="3200" b="1" dirty="0" smtClean="0">
                <a:solidFill>
                  <a:srgbClr val="FF0000"/>
                </a:solidFill>
              </a:rPr>
              <a:t>TST </a:t>
            </a:r>
            <a:r>
              <a:rPr lang="en-US" sz="3200" i="1" dirty="0" smtClean="0">
                <a:solidFill>
                  <a:srgbClr val="FF0000"/>
                </a:solidFill>
              </a:rPr>
              <a:t>test</a:t>
            </a:r>
            <a:endParaRPr lang="en-US" sz="3200" i="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1545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1608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066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197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146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209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095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1226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469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468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467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434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1565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1514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1577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464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1595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1803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1934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1882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1945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1832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1963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1912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1975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175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306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255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318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205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335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284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347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2534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2665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2614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2676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2563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2694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2643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2706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 name="Grouper 81"/>
          <p:cNvGrpSpPr/>
          <p:nvPr/>
        </p:nvGrpSpPr>
        <p:grpSpPr>
          <a:xfrm>
            <a:off x="618950" y="1145014"/>
            <a:ext cx="2597325" cy="133352"/>
            <a:chOff x="4316102" y="1175622"/>
            <a:chExt cx="2174668" cy="133352"/>
          </a:xfrm>
        </p:grpSpPr>
        <p:cxnSp>
          <p:nvCxnSpPr>
            <p:cNvPr id="86" name="Connecteur droit 85"/>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 name="Grouper 105"/>
          <p:cNvGrpSpPr/>
          <p:nvPr/>
        </p:nvGrpSpPr>
        <p:grpSpPr>
          <a:xfrm>
            <a:off x="634467" y="1513314"/>
            <a:ext cx="2597325" cy="133352"/>
            <a:chOff x="4316102" y="1175622"/>
            <a:chExt cx="2174668" cy="133352"/>
          </a:xfrm>
        </p:grpSpPr>
        <p:cxnSp>
          <p:nvCxnSpPr>
            <p:cNvPr id="110" name="Connecteur droit 109"/>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2" name="Connecteur droit 11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8" name="Grouper 120"/>
          <p:cNvGrpSpPr/>
          <p:nvPr/>
        </p:nvGrpSpPr>
        <p:grpSpPr>
          <a:xfrm>
            <a:off x="634468" y="1882775"/>
            <a:ext cx="2597325" cy="133352"/>
            <a:chOff x="4316102" y="1175622"/>
            <a:chExt cx="2174668" cy="133352"/>
          </a:xfrm>
        </p:grpSpPr>
        <p:cxnSp>
          <p:nvCxnSpPr>
            <p:cNvPr id="122" name="Connecteur droit 121"/>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 name="Grouper 124"/>
          <p:cNvGrpSpPr/>
          <p:nvPr/>
        </p:nvGrpSpPr>
        <p:grpSpPr>
          <a:xfrm>
            <a:off x="621769" y="2252486"/>
            <a:ext cx="2597325" cy="133352"/>
            <a:chOff x="4316102" y="1175622"/>
            <a:chExt cx="2174668" cy="133352"/>
          </a:xfrm>
        </p:grpSpPr>
        <p:cxnSp>
          <p:nvCxnSpPr>
            <p:cNvPr id="126" name="Connecteur droit 125"/>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7" name="Connecteur droit 126"/>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8" name="Connecteur droit 127"/>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0" name="Grouper 128"/>
          <p:cNvGrpSpPr/>
          <p:nvPr/>
        </p:nvGrpSpPr>
        <p:grpSpPr>
          <a:xfrm>
            <a:off x="621769" y="2614008"/>
            <a:ext cx="2597325" cy="133352"/>
            <a:chOff x="4316102" y="1175622"/>
            <a:chExt cx="2174668" cy="133352"/>
          </a:xfrm>
        </p:grpSpPr>
        <p:cxnSp>
          <p:nvCxnSpPr>
            <p:cNvPr id="130" name="Connecteur droit 129"/>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1" name="Connecteur droit 130"/>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Connecteur droit 13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3" name="Ellipse 132"/>
          <p:cNvSpPr/>
          <p:nvPr/>
        </p:nvSpPr>
        <p:spPr>
          <a:xfrm>
            <a:off x="3634992" y="1099796"/>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Ellipse 133"/>
          <p:cNvSpPr/>
          <p:nvPr/>
        </p:nvSpPr>
        <p:spPr>
          <a:xfrm>
            <a:off x="3633708" y="1457445"/>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Ellipse 134"/>
          <p:cNvSpPr/>
          <p:nvPr/>
        </p:nvSpPr>
        <p:spPr>
          <a:xfrm>
            <a:off x="3633708" y="1832561"/>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Ellipse 135"/>
          <p:cNvSpPr/>
          <p:nvPr/>
        </p:nvSpPr>
        <p:spPr>
          <a:xfrm>
            <a:off x="3637953" y="2205019"/>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Ellipse 136"/>
          <p:cNvSpPr/>
          <p:nvPr/>
        </p:nvSpPr>
        <p:spPr>
          <a:xfrm>
            <a:off x="3637953" y="2563794"/>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Connecteur droit 84"/>
          <p:cNvCxnSpPr/>
          <p:nvPr/>
        </p:nvCxnSpPr>
        <p:spPr>
          <a:xfrm>
            <a:off x="3908599" y="1224654"/>
            <a:ext cx="1920701"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a:off x="3908599" y="1590664"/>
            <a:ext cx="162225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1" name="Connecteur droit 120"/>
          <p:cNvCxnSpPr/>
          <p:nvPr/>
        </p:nvCxnSpPr>
        <p:spPr>
          <a:xfrm>
            <a:off x="3908599" y="1963451"/>
            <a:ext cx="137460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5" name="Connecteur droit 124"/>
          <p:cNvCxnSpPr/>
          <p:nvPr/>
        </p:nvCxnSpPr>
        <p:spPr>
          <a:xfrm>
            <a:off x="3908599" y="2334872"/>
            <a:ext cx="1095201"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9" name="Connecteur droit 128"/>
          <p:cNvCxnSpPr/>
          <p:nvPr/>
        </p:nvCxnSpPr>
        <p:spPr>
          <a:xfrm>
            <a:off x="3902075" y="2690197"/>
            <a:ext cx="911225" cy="1242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nvGrpSpPr>
          <p:cNvPr id="84" name="Grouper 83"/>
          <p:cNvGrpSpPr/>
          <p:nvPr/>
        </p:nvGrpSpPr>
        <p:grpSpPr>
          <a:xfrm>
            <a:off x="5963978" y="1062465"/>
            <a:ext cx="274120" cy="1805256"/>
            <a:chOff x="5963978" y="1062465"/>
            <a:chExt cx="274120" cy="1805256"/>
          </a:xfrm>
        </p:grpSpPr>
        <p:sp>
          <p:nvSpPr>
            <p:cNvPr id="87" name="Étoile à 6 branches 86"/>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Étoile à 6 branches 93"/>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Étoile à 6 branches 96"/>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Étoile à 6 branches 98"/>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Étoile à 6 branches 99"/>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er 100"/>
          <p:cNvGrpSpPr/>
          <p:nvPr/>
        </p:nvGrpSpPr>
        <p:grpSpPr>
          <a:xfrm>
            <a:off x="6187508" y="1175622"/>
            <a:ext cx="314891" cy="1601185"/>
            <a:chOff x="6187508" y="1175622"/>
            <a:chExt cx="314891" cy="1601185"/>
          </a:xfrm>
        </p:grpSpPr>
        <p:grpSp>
          <p:nvGrpSpPr>
            <p:cNvPr id="103" name="Grouper 150"/>
            <p:cNvGrpSpPr/>
            <p:nvPr/>
          </p:nvGrpSpPr>
          <p:grpSpPr>
            <a:xfrm>
              <a:off x="6193858" y="1175622"/>
              <a:ext cx="300087" cy="133352"/>
              <a:chOff x="6190683" y="1175622"/>
              <a:chExt cx="300087" cy="133352"/>
            </a:xfrm>
          </p:grpSpPr>
          <p:cxnSp>
            <p:nvCxnSpPr>
              <p:cNvPr id="158" name="Connecteur droit 157"/>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9" name="Connecteur droit 158"/>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60" name="Connecteur droit 159"/>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4" name="Grouper 156"/>
            <p:cNvGrpSpPr/>
            <p:nvPr/>
          </p:nvGrpSpPr>
          <p:grpSpPr>
            <a:xfrm>
              <a:off x="6202312" y="1547098"/>
              <a:ext cx="300087" cy="133352"/>
              <a:chOff x="6190683" y="1175622"/>
              <a:chExt cx="300087" cy="133352"/>
            </a:xfrm>
          </p:grpSpPr>
          <p:cxnSp>
            <p:nvCxnSpPr>
              <p:cNvPr id="155" name="Connecteur droit 154"/>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6" name="Connecteur droit 155"/>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7" name="Connecteur droit 156"/>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5" name="Grouper 172"/>
            <p:cNvGrpSpPr/>
            <p:nvPr/>
          </p:nvGrpSpPr>
          <p:grpSpPr>
            <a:xfrm>
              <a:off x="6193858" y="1912222"/>
              <a:ext cx="300087" cy="133352"/>
              <a:chOff x="6190683" y="1175622"/>
              <a:chExt cx="300087" cy="133352"/>
            </a:xfrm>
          </p:grpSpPr>
          <p:cxnSp>
            <p:nvCxnSpPr>
              <p:cNvPr id="152" name="Connecteur droit 151"/>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3" name="Connecteur droit 152"/>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4" name="Connecteur droit 15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6" name="Grouper 183"/>
            <p:cNvGrpSpPr/>
            <p:nvPr/>
          </p:nvGrpSpPr>
          <p:grpSpPr>
            <a:xfrm>
              <a:off x="6187508" y="2284680"/>
              <a:ext cx="300087" cy="133352"/>
              <a:chOff x="6190683" y="1175622"/>
              <a:chExt cx="300087" cy="133352"/>
            </a:xfrm>
          </p:grpSpPr>
          <p:cxnSp>
            <p:nvCxnSpPr>
              <p:cNvPr id="140" name="Connecteur droit 139"/>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46" name="Connecteur droit 145"/>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1" name="Connecteur droit 150"/>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07" name="Grouper 199"/>
            <p:cNvGrpSpPr/>
            <p:nvPr/>
          </p:nvGrpSpPr>
          <p:grpSpPr>
            <a:xfrm>
              <a:off x="6187508" y="2643455"/>
              <a:ext cx="300087" cy="133352"/>
              <a:chOff x="6190683" y="1175622"/>
              <a:chExt cx="300087" cy="133352"/>
            </a:xfrm>
          </p:grpSpPr>
          <p:cxnSp>
            <p:nvCxnSpPr>
              <p:cNvPr id="109" name="Connecteur droit 108"/>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8" name="Connecteur droit 13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9" name="Connecteur droit 138"/>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grpSp>
        <p:nvGrpSpPr>
          <p:cNvPr id="161" name="Grouper 160"/>
          <p:cNvGrpSpPr/>
          <p:nvPr/>
        </p:nvGrpSpPr>
        <p:grpSpPr>
          <a:xfrm>
            <a:off x="6662220" y="889997"/>
            <a:ext cx="633930" cy="3878853"/>
            <a:chOff x="6662220" y="889997"/>
            <a:chExt cx="633930" cy="3878853"/>
          </a:xfrm>
        </p:grpSpPr>
        <p:grpSp>
          <p:nvGrpSpPr>
            <p:cNvPr id="162" name="Grouper 219"/>
            <p:cNvGrpSpPr/>
            <p:nvPr/>
          </p:nvGrpSpPr>
          <p:grpSpPr>
            <a:xfrm>
              <a:off x="6662220" y="889997"/>
              <a:ext cx="469900" cy="1980189"/>
              <a:chOff x="6662220" y="889997"/>
              <a:chExt cx="469900" cy="1980189"/>
            </a:xfrm>
          </p:grpSpPr>
          <p:sp>
            <p:nvSpPr>
              <p:cNvPr id="164" name="Forme libre 163"/>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5" name="Forme libre 164"/>
              <p:cNvSpPr/>
              <p:nvPr/>
            </p:nvSpPr>
            <p:spPr>
              <a:xfrm>
                <a:off x="66622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6" name="Forme libre 165"/>
              <p:cNvSpPr/>
              <p:nvPr/>
            </p:nvSpPr>
            <p:spPr>
              <a:xfrm>
                <a:off x="66622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7" name="Forme libre 166"/>
              <p:cNvSpPr/>
              <p:nvPr/>
            </p:nvSpPr>
            <p:spPr>
              <a:xfrm>
                <a:off x="6662220"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8" name="Forme libre 167"/>
              <p:cNvSpPr/>
              <p:nvPr/>
            </p:nvSpPr>
            <p:spPr>
              <a:xfrm>
                <a:off x="6662220"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163" name="Forme libre 162"/>
            <p:cNvSpPr/>
            <p:nvPr/>
          </p:nvSpPr>
          <p:spPr>
            <a:xfrm>
              <a:off x="6662220" y="3219450"/>
              <a:ext cx="633930" cy="1549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cxnSp>
        <p:nvCxnSpPr>
          <p:cNvPr id="169" name="Connecteur droit 168"/>
          <p:cNvCxnSpPr/>
          <p:nvPr/>
        </p:nvCxnSpPr>
        <p:spPr>
          <a:xfrm>
            <a:off x="5829300" y="1232834"/>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Connecteur droit 170"/>
          <p:cNvCxnSpPr/>
          <p:nvPr/>
        </p:nvCxnSpPr>
        <p:spPr>
          <a:xfrm>
            <a:off x="5822950" y="1601502"/>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2" name="Connecteur droit 171"/>
          <p:cNvCxnSpPr/>
          <p:nvPr/>
        </p:nvCxnSpPr>
        <p:spPr>
          <a:xfrm>
            <a:off x="5822950" y="1966626"/>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3" name="Connecteur droit 172"/>
          <p:cNvCxnSpPr/>
          <p:nvPr/>
        </p:nvCxnSpPr>
        <p:spPr>
          <a:xfrm>
            <a:off x="5825055" y="2343052"/>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4" name="Connecteur droit 173"/>
          <p:cNvCxnSpPr/>
          <p:nvPr/>
        </p:nvCxnSpPr>
        <p:spPr>
          <a:xfrm>
            <a:off x="5822950" y="2697859"/>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6" name="ZoneTexte 175"/>
          <p:cNvSpPr txBox="1"/>
          <p:nvPr/>
        </p:nvSpPr>
        <p:spPr>
          <a:xfrm>
            <a:off x="321561" y="3356690"/>
            <a:ext cx="5557932" cy="1508105"/>
          </a:xfrm>
          <a:prstGeom prst="rect">
            <a:avLst/>
          </a:prstGeom>
          <a:noFill/>
        </p:spPr>
        <p:txBody>
          <a:bodyPr wrap="none" rtlCol="0">
            <a:spAutoFit/>
          </a:bodyPr>
          <a:lstStyle/>
          <a:p>
            <a:r>
              <a:rPr lang="en-US" sz="3200" b="1" dirty="0" err="1" smtClean="0">
                <a:solidFill>
                  <a:srgbClr val="FF0000"/>
                </a:solidFill>
              </a:rPr>
              <a:t>Stim</a:t>
            </a:r>
            <a:r>
              <a:rPr lang="en-US" sz="3200" b="1" dirty="0" smtClean="0">
                <a:solidFill>
                  <a:srgbClr val="FF0000"/>
                </a:solidFill>
              </a:rPr>
              <a:t> 2</a:t>
            </a:r>
            <a:r>
              <a:rPr lang="en-US" sz="3200" b="1" dirty="0" smtClean="0">
                <a:solidFill>
                  <a:schemeClr val="bg1"/>
                </a:solidFill>
              </a:rPr>
              <a:t> : wrist stimulation </a:t>
            </a:r>
            <a:r>
              <a:rPr lang="en-US" sz="3200" b="1" dirty="0" smtClean="0">
                <a:ln>
                  <a:solidFill>
                    <a:srgbClr val="FF0000"/>
                  </a:solidFill>
                </a:ln>
                <a:solidFill>
                  <a:srgbClr val="FF0000"/>
                </a:solidFill>
              </a:rPr>
              <a:t>W</a:t>
            </a:r>
          </a:p>
          <a:p>
            <a:pPr>
              <a:buFontTx/>
              <a:buChar char="-"/>
            </a:pPr>
            <a:r>
              <a:rPr lang="en-US" sz="2000" b="1" dirty="0" smtClean="0">
                <a:solidFill>
                  <a:srgbClr val="FFFF00"/>
                </a:solidFill>
              </a:rPr>
              <a:t> delay 1</a:t>
            </a:r>
            <a:r>
              <a:rPr lang="en-US" sz="2000" dirty="0" smtClean="0">
                <a:solidFill>
                  <a:schemeClr val="bg1"/>
                </a:solidFill>
              </a:rPr>
              <a:t> ÷ </a:t>
            </a:r>
            <a:r>
              <a:rPr lang="en-US" sz="2000" b="1" dirty="0" smtClean="0">
                <a:solidFill>
                  <a:srgbClr val="FF0000"/>
                </a:solidFill>
              </a:rPr>
              <a:t>C</a:t>
            </a:r>
            <a:r>
              <a:rPr lang="en-US" sz="2000" dirty="0" smtClean="0">
                <a:solidFill>
                  <a:schemeClr val="bg1"/>
                </a:solidFill>
              </a:rPr>
              <a:t> = conduction time </a:t>
            </a:r>
            <a:r>
              <a:rPr lang="en-US" sz="2000" b="1" dirty="0" smtClean="0">
                <a:solidFill>
                  <a:srgbClr val="FF0000"/>
                </a:solidFill>
              </a:rPr>
              <a:t>C</a:t>
            </a:r>
            <a:r>
              <a:rPr lang="en-US" sz="2000" dirty="0" smtClean="0">
                <a:solidFill>
                  <a:schemeClr val="bg1"/>
                </a:solidFill>
              </a:rPr>
              <a:t>-</a:t>
            </a:r>
            <a:r>
              <a:rPr lang="en-US" sz="2000" b="1" dirty="0" smtClean="0">
                <a:solidFill>
                  <a:srgbClr val="FF0000"/>
                </a:solidFill>
              </a:rPr>
              <a:t>W</a:t>
            </a:r>
          </a:p>
          <a:p>
            <a:pPr>
              <a:buFontTx/>
              <a:buChar char="-"/>
            </a:pPr>
            <a:r>
              <a:rPr lang="en-US" sz="2000" b="1" dirty="0" smtClean="0">
                <a:solidFill>
                  <a:schemeClr val="bg1"/>
                </a:solidFill>
              </a:rPr>
              <a:t> </a:t>
            </a:r>
            <a:r>
              <a:rPr lang="en-US" sz="2000" dirty="0" smtClean="0">
                <a:solidFill>
                  <a:schemeClr val="bg1"/>
                </a:solidFill>
              </a:rPr>
              <a:t>=&gt; CMAP 1</a:t>
            </a:r>
            <a:br>
              <a:rPr lang="en-US" sz="2000" dirty="0" smtClean="0">
                <a:solidFill>
                  <a:schemeClr val="bg1"/>
                </a:solidFill>
              </a:rPr>
            </a:br>
            <a:r>
              <a:rPr lang="en-US" sz="2000" dirty="0" smtClean="0">
                <a:solidFill>
                  <a:schemeClr val="bg1"/>
                </a:solidFill>
              </a:rPr>
              <a:t>	collision between </a:t>
            </a:r>
            <a:r>
              <a:rPr lang="en-US" sz="2000" dirty="0" err="1" smtClean="0">
                <a:solidFill>
                  <a:schemeClr val="bg1"/>
                </a:solidFill>
              </a:rPr>
              <a:t>desc</a:t>
            </a:r>
            <a:r>
              <a:rPr lang="en-US" sz="2000" dirty="0" smtClean="0">
                <a:solidFill>
                  <a:schemeClr val="bg1"/>
                </a:solidFill>
              </a:rPr>
              <a:t>. vol. </a:t>
            </a:r>
            <a:r>
              <a:rPr lang="en-US" sz="2000" b="1" dirty="0" smtClean="0">
                <a:solidFill>
                  <a:srgbClr val="FF0000"/>
                </a:solidFill>
              </a:rPr>
              <a:t>C</a:t>
            </a:r>
            <a:r>
              <a:rPr lang="en-US" sz="2000" dirty="0" smtClean="0">
                <a:solidFill>
                  <a:srgbClr val="FF0000"/>
                </a:solidFill>
              </a:rPr>
              <a:t> </a:t>
            </a:r>
            <a:r>
              <a:rPr lang="en-US" sz="2000" dirty="0" smtClean="0">
                <a:solidFill>
                  <a:schemeClr val="bg1"/>
                </a:solidFill>
              </a:rPr>
              <a:t>– and </a:t>
            </a:r>
            <a:r>
              <a:rPr lang="en-US" sz="2000" dirty="0" err="1" smtClean="0">
                <a:solidFill>
                  <a:schemeClr val="bg1"/>
                </a:solidFill>
              </a:rPr>
              <a:t>asc</a:t>
            </a:r>
            <a:r>
              <a:rPr lang="en-US" sz="2000" dirty="0" smtClean="0">
                <a:solidFill>
                  <a:schemeClr val="bg1"/>
                </a:solidFill>
              </a:rPr>
              <a:t>. vol.  </a:t>
            </a:r>
            <a:r>
              <a:rPr lang="en-US" sz="2000" b="1" dirty="0" smtClean="0">
                <a:solidFill>
                  <a:srgbClr val="FF0000"/>
                </a:solidFill>
              </a:rPr>
              <a:t>W</a:t>
            </a:r>
            <a:endParaRPr lang="en-US" sz="2000" b="1" dirty="0" smtClean="0">
              <a:solidFill>
                <a:schemeClr val="bg1"/>
              </a:solidFill>
            </a:endParaRPr>
          </a:p>
        </p:txBody>
      </p:sp>
      <p:pic>
        <p:nvPicPr>
          <p:cNvPr id="170" name="Image 169" descr="beelmerk_congres.jpg"/>
          <p:cNvPicPr>
            <a:picLocks noChangeAspect="1"/>
          </p:cNvPicPr>
          <p:nvPr/>
        </p:nvPicPr>
        <p:blipFill>
          <a:blip r:embed="rId3"/>
          <a:stretch>
            <a:fillRect/>
          </a:stretch>
        </p:blipFill>
        <p:spPr>
          <a:xfrm>
            <a:off x="8015362" y="0"/>
            <a:ext cx="1128637" cy="836602"/>
          </a:xfrm>
          <a:prstGeom prst="rect">
            <a:avLst/>
          </a:prstGeom>
        </p:spPr>
      </p:pic>
      <p:sp>
        <p:nvSpPr>
          <p:cNvPr id="177" name="Rectangle 176"/>
          <p:cNvSpPr/>
          <p:nvPr/>
        </p:nvSpPr>
        <p:spPr>
          <a:xfrm>
            <a:off x="6502400" y="4681835"/>
            <a:ext cx="1192454" cy="461665"/>
          </a:xfrm>
          <a:prstGeom prst="rect">
            <a:avLst/>
          </a:prstGeom>
        </p:spPr>
        <p:txBody>
          <a:bodyPr wrap="none">
            <a:spAutoFit/>
          </a:bodyPr>
          <a:lstStyle/>
          <a:p>
            <a:r>
              <a:rPr lang="en-US" sz="2400" b="1" dirty="0" smtClean="0">
                <a:solidFill>
                  <a:schemeClr val="bg1"/>
                </a:solidFill>
              </a:rPr>
              <a:t>CMAP 1</a:t>
            </a:r>
            <a:endParaRPr lang="en-US" sz="2400" dirty="0"/>
          </a:p>
        </p:txBody>
      </p:sp>
      <p:pic>
        <p:nvPicPr>
          <p:cNvPr id="141" name="Image 140"/>
          <p:cNvPicPr>
            <a:picLocks noChangeAspect="1"/>
          </p:cNvPicPr>
          <p:nvPr/>
        </p:nvPicPr>
        <p:blipFill>
          <a:blip r:embed="rId4">
            <a:clrChange>
              <a:clrFrom>
                <a:srgbClr val="000000"/>
              </a:clrFrom>
              <a:clrTo>
                <a:srgbClr val="000000">
                  <a:alpha val="0"/>
                </a:srgbClr>
              </a:clrTo>
            </a:clrChange>
          </a:blip>
          <a:srcRect l="74306" t="2958" r="15972" b="75020"/>
          <a:stretch>
            <a:fillRect/>
          </a:stretch>
        </p:blipFill>
        <p:spPr>
          <a:xfrm flipH="1">
            <a:off x="606250" y="239018"/>
            <a:ext cx="587067" cy="771878"/>
          </a:xfrm>
          <a:prstGeom prst="rect">
            <a:avLst/>
          </a:prstGeom>
        </p:spPr>
      </p:pic>
      <p:pic>
        <p:nvPicPr>
          <p:cNvPr id="147" name="Image 146"/>
          <p:cNvPicPr>
            <a:picLocks noChangeAspect="1"/>
          </p:cNvPicPr>
          <p:nvPr/>
        </p:nvPicPr>
        <p:blipFill rotWithShape="1">
          <a:blip r:embed="rId4">
            <a:clrChange>
              <a:clrFrom>
                <a:srgbClr val="000000"/>
              </a:clrFrom>
              <a:clrTo>
                <a:srgbClr val="000000">
                  <a:alpha val="0"/>
                </a:srgbClr>
              </a:clrTo>
            </a:clrChange>
            <a:duotone>
              <a:prstClr val="black"/>
              <a:srgbClr val="FF00FF">
                <a:tint val="45000"/>
                <a:satMod val="400000"/>
              </a:srgbClr>
            </a:duotone>
          </a:blip>
          <a:srcRect l="64722" t="57891" r="27361" b="20329"/>
          <a:stretch/>
        </p:blipFill>
        <p:spPr>
          <a:xfrm flipH="1">
            <a:off x="5598912" y="391256"/>
            <a:ext cx="376437" cy="619640"/>
          </a:xfrm>
          <a:prstGeom prst="rect">
            <a:avLst/>
          </a:prstGeom>
        </p:spPr>
      </p:pic>
      <p:sp>
        <p:nvSpPr>
          <p:cNvPr id="148" name="Rectangle 147"/>
          <p:cNvSpPr/>
          <p:nvPr/>
        </p:nvSpPr>
        <p:spPr>
          <a:xfrm>
            <a:off x="1510881" y="305221"/>
            <a:ext cx="1570337" cy="584776"/>
          </a:xfrm>
          <a:prstGeom prst="rect">
            <a:avLst/>
          </a:prstGeom>
        </p:spPr>
        <p:txBody>
          <a:bodyPr wrap="none">
            <a:spAutoFit/>
          </a:bodyPr>
          <a:lstStyle/>
          <a:p>
            <a:r>
              <a:rPr lang="en-US" sz="3200" b="1" dirty="0" smtClean="0">
                <a:solidFill>
                  <a:srgbClr val="FF0000"/>
                </a:solidFill>
              </a:rPr>
              <a:t>TST </a:t>
            </a:r>
            <a:r>
              <a:rPr lang="en-US" sz="3200" i="1" dirty="0" smtClean="0">
                <a:solidFill>
                  <a:srgbClr val="FF0000"/>
                </a:solidFill>
              </a:rPr>
              <a:t>test</a:t>
            </a:r>
            <a:endParaRPr lang="en-US" sz="3200" i="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1545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1608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066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197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146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209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095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1226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469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468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467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434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1565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1514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1577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464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1595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1803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1934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1882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1945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1832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1963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1912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1975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175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306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255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318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205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335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284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347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2534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2665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2614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2676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2563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2694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2643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2706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 name="Grouper 81"/>
          <p:cNvGrpSpPr/>
          <p:nvPr/>
        </p:nvGrpSpPr>
        <p:grpSpPr>
          <a:xfrm>
            <a:off x="618950" y="1145014"/>
            <a:ext cx="2597325" cy="133352"/>
            <a:chOff x="4316102" y="1175622"/>
            <a:chExt cx="2174668" cy="133352"/>
          </a:xfrm>
        </p:grpSpPr>
        <p:cxnSp>
          <p:nvCxnSpPr>
            <p:cNvPr id="86" name="Connecteur droit 85"/>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 name="Grouper 105"/>
          <p:cNvGrpSpPr/>
          <p:nvPr/>
        </p:nvGrpSpPr>
        <p:grpSpPr>
          <a:xfrm>
            <a:off x="634467" y="1513314"/>
            <a:ext cx="2597325" cy="133352"/>
            <a:chOff x="4316102" y="1175622"/>
            <a:chExt cx="2174668" cy="133352"/>
          </a:xfrm>
        </p:grpSpPr>
        <p:cxnSp>
          <p:nvCxnSpPr>
            <p:cNvPr id="110" name="Connecteur droit 109"/>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2" name="Connecteur droit 11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8" name="Grouper 120"/>
          <p:cNvGrpSpPr/>
          <p:nvPr/>
        </p:nvGrpSpPr>
        <p:grpSpPr>
          <a:xfrm>
            <a:off x="634468" y="1882775"/>
            <a:ext cx="2597325" cy="133352"/>
            <a:chOff x="4316102" y="1175622"/>
            <a:chExt cx="2174668" cy="133352"/>
          </a:xfrm>
        </p:grpSpPr>
        <p:cxnSp>
          <p:nvCxnSpPr>
            <p:cNvPr id="122" name="Connecteur droit 121"/>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 name="Grouper 124"/>
          <p:cNvGrpSpPr/>
          <p:nvPr/>
        </p:nvGrpSpPr>
        <p:grpSpPr>
          <a:xfrm>
            <a:off x="621769" y="2252486"/>
            <a:ext cx="2597325" cy="133352"/>
            <a:chOff x="4316102" y="1175622"/>
            <a:chExt cx="2174668" cy="133352"/>
          </a:xfrm>
        </p:grpSpPr>
        <p:cxnSp>
          <p:nvCxnSpPr>
            <p:cNvPr id="126" name="Connecteur droit 125"/>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7" name="Connecteur droit 126"/>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8" name="Connecteur droit 127"/>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0" name="Grouper 128"/>
          <p:cNvGrpSpPr/>
          <p:nvPr/>
        </p:nvGrpSpPr>
        <p:grpSpPr>
          <a:xfrm>
            <a:off x="621769" y="2614008"/>
            <a:ext cx="2597325" cy="133352"/>
            <a:chOff x="4316102" y="1175622"/>
            <a:chExt cx="2174668" cy="133352"/>
          </a:xfrm>
        </p:grpSpPr>
        <p:cxnSp>
          <p:nvCxnSpPr>
            <p:cNvPr id="130" name="Connecteur droit 129"/>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1" name="Connecteur droit 130"/>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Connecteur droit 13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3" name="Ellipse 132"/>
          <p:cNvSpPr/>
          <p:nvPr/>
        </p:nvSpPr>
        <p:spPr>
          <a:xfrm>
            <a:off x="3634992" y="1099796"/>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Ellipse 133"/>
          <p:cNvSpPr/>
          <p:nvPr/>
        </p:nvSpPr>
        <p:spPr>
          <a:xfrm>
            <a:off x="3633708" y="1457445"/>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Ellipse 134"/>
          <p:cNvSpPr/>
          <p:nvPr/>
        </p:nvSpPr>
        <p:spPr>
          <a:xfrm>
            <a:off x="3633708" y="1832561"/>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Ellipse 135"/>
          <p:cNvSpPr/>
          <p:nvPr/>
        </p:nvSpPr>
        <p:spPr>
          <a:xfrm>
            <a:off x="3637953" y="2205019"/>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Ellipse 136"/>
          <p:cNvSpPr/>
          <p:nvPr/>
        </p:nvSpPr>
        <p:spPr>
          <a:xfrm>
            <a:off x="3637953" y="2563794"/>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er 160"/>
          <p:cNvGrpSpPr/>
          <p:nvPr/>
        </p:nvGrpSpPr>
        <p:grpSpPr>
          <a:xfrm>
            <a:off x="6662220" y="889997"/>
            <a:ext cx="633930" cy="3878853"/>
            <a:chOff x="6662220" y="889997"/>
            <a:chExt cx="633930" cy="3878853"/>
          </a:xfrm>
        </p:grpSpPr>
        <p:grpSp>
          <p:nvGrpSpPr>
            <p:cNvPr id="24" name="Grouper 219"/>
            <p:cNvGrpSpPr/>
            <p:nvPr/>
          </p:nvGrpSpPr>
          <p:grpSpPr>
            <a:xfrm>
              <a:off x="6662220" y="889997"/>
              <a:ext cx="469900" cy="1980189"/>
              <a:chOff x="6662220" y="889997"/>
              <a:chExt cx="469900" cy="1980189"/>
            </a:xfrm>
          </p:grpSpPr>
          <p:sp>
            <p:nvSpPr>
              <p:cNvPr id="164" name="Forme libre 163"/>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5" name="Forme libre 164"/>
              <p:cNvSpPr/>
              <p:nvPr/>
            </p:nvSpPr>
            <p:spPr>
              <a:xfrm>
                <a:off x="66622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6" name="Forme libre 165"/>
              <p:cNvSpPr/>
              <p:nvPr/>
            </p:nvSpPr>
            <p:spPr>
              <a:xfrm>
                <a:off x="66622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7" name="Forme libre 166"/>
              <p:cNvSpPr/>
              <p:nvPr/>
            </p:nvSpPr>
            <p:spPr>
              <a:xfrm>
                <a:off x="6662220"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8" name="Forme libre 167"/>
              <p:cNvSpPr/>
              <p:nvPr/>
            </p:nvSpPr>
            <p:spPr>
              <a:xfrm>
                <a:off x="6662220"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163" name="Forme libre 162"/>
            <p:cNvSpPr/>
            <p:nvPr/>
          </p:nvSpPr>
          <p:spPr>
            <a:xfrm>
              <a:off x="6662220" y="3219450"/>
              <a:ext cx="633930" cy="1549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grpSp>
        <p:nvGrpSpPr>
          <p:cNvPr id="161" name="Grouper 213"/>
          <p:cNvGrpSpPr/>
          <p:nvPr/>
        </p:nvGrpSpPr>
        <p:grpSpPr>
          <a:xfrm>
            <a:off x="4068394" y="1039313"/>
            <a:ext cx="274120" cy="1805256"/>
            <a:chOff x="5963978" y="1062465"/>
            <a:chExt cx="274120" cy="1805256"/>
          </a:xfrm>
        </p:grpSpPr>
        <p:sp>
          <p:nvSpPr>
            <p:cNvPr id="162" name="Étoile à 6 branches 161"/>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Étoile à 6 branches 169"/>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Étoile à 6 branches 174"/>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Étoile à 6 branches 175"/>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Étoile à 6 branches 176"/>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8" name="Grouper 177"/>
          <p:cNvGrpSpPr/>
          <p:nvPr/>
        </p:nvGrpSpPr>
        <p:grpSpPr>
          <a:xfrm>
            <a:off x="8249720" y="889997"/>
            <a:ext cx="760930" cy="3878853"/>
            <a:chOff x="6662220" y="889997"/>
            <a:chExt cx="760930" cy="3878853"/>
          </a:xfrm>
        </p:grpSpPr>
        <p:grpSp>
          <p:nvGrpSpPr>
            <p:cNvPr id="179" name="Grouper 219"/>
            <p:cNvGrpSpPr/>
            <p:nvPr/>
          </p:nvGrpSpPr>
          <p:grpSpPr>
            <a:xfrm>
              <a:off x="6662220" y="889997"/>
              <a:ext cx="469900" cy="1980189"/>
              <a:chOff x="6662220" y="889997"/>
              <a:chExt cx="469900" cy="1980189"/>
            </a:xfrm>
          </p:grpSpPr>
          <p:sp>
            <p:nvSpPr>
              <p:cNvPr id="181" name="Forme libre 180"/>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2" name="Forme libre 181"/>
              <p:cNvSpPr/>
              <p:nvPr/>
            </p:nvSpPr>
            <p:spPr>
              <a:xfrm>
                <a:off x="66622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3" name="Forme libre 182"/>
              <p:cNvSpPr/>
              <p:nvPr/>
            </p:nvSpPr>
            <p:spPr>
              <a:xfrm>
                <a:off x="66622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4" name="Forme libre 183"/>
              <p:cNvSpPr/>
              <p:nvPr/>
            </p:nvSpPr>
            <p:spPr>
              <a:xfrm>
                <a:off x="6662220"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5" name="Forme libre 184"/>
              <p:cNvSpPr/>
              <p:nvPr/>
            </p:nvSpPr>
            <p:spPr>
              <a:xfrm>
                <a:off x="6662220"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180" name="Forme libre 179"/>
            <p:cNvSpPr/>
            <p:nvPr/>
          </p:nvSpPr>
          <p:spPr>
            <a:xfrm>
              <a:off x="6662220" y="3327400"/>
              <a:ext cx="760930" cy="144145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grpSp>
        <p:nvGrpSpPr>
          <p:cNvPr id="186" name="Grouper 185"/>
          <p:cNvGrpSpPr/>
          <p:nvPr/>
        </p:nvGrpSpPr>
        <p:grpSpPr>
          <a:xfrm>
            <a:off x="4312927" y="1174462"/>
            <a:ext cx="2189473" cy="1602345"/>
            <a:chOff x="4312927" y="1174462"/>
            <a:chExt cx="2189473" cy="1602345"/>
          </a:xfrm>
        </p:grpSpPr>
        <p:grpSp>
          <p:nvGrpSpPr>
            <p:cNvPr id="187" name="Grouper 81"/>
            <p:cNvGrpSpPr/>
            <p:nvPr/>
          </p:nvGrpSpPr>
          <p:grpSpPr>
            <a:xfrm>
              <a:off x="4327732" y="1545510"/>
              <a:ext cx="2174668" cy="133352"/>
              <a:chOff x="4316102" y="1175622"/>
              <a:chExt cx="2174668" cy="133352"/>
            </a:xfrm>
          </p:grpSpPr>
          <p:cxnSp>
            <p:nvCxnSpPr>
              <p:cNvPr id="204" name="Connecteur droit 203"/>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5" name="Connecteur droit 204"/>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6" name="Connecteur droit 205"/>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88" name="Grouper 85"/>
            <p:cNvGrpSpPr/>
            <p:nvPr/>
          </p:nvGrpSpPr>
          <p:grpSpPr>
            <a:xfrm>
              <a:off x="4319277" y="1174462"/>
              <a:ext cx="2174668" cy="133352"/>
              <a:chOff x="4316102" y="1175622"/>
              <a:chExt cx="2174668" cy="133352"/>
            </a:xfrm>
          </p:grpSpPr>
          <p:cxnSp>
            <p:nvCxnSpPr>
              <p:cNvPr id="201" name="Connecteur droit 200"/>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2" name="Connecteur droit 201"/>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3" name="Connecteur droit 202"/>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89" name="Grouper 97"/>
            <p:cNvGrpSpPr/>
            <p:nvPr/>
          </p:nvGrpSpPr>
          <p:grpSpPr>
            <a:xfrm>
              <a:off x="4327732" y="1911062"/>
              <a:ext cx="2174668" cy="133352"/>
              <a:chOff x="4316102" y="1175622"/>
              <a:chExt cx="2174668" cy="133352"/>
            </a:xfrm>
          </p:grpSpPr>
          <p:cxnSp>
            <p:nvCxnSpPr>
              <p:cNvPr id="198" name="Connecteur droit 197"/>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9" name="Connecteur droit 198"/>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0" name="Connecteur droit 199"/>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90" name="Grouper 101"/>
            <p:cNvGrpSpPr/>
            <p:nvPr/>
          </p:nvGrpSpPr>
          <p:grpSpPr>
            <a:xfrm>
              <a:off x="4312927" y="2282112"/>
              <a:ext cx="2174668" cy="133352"/>
              <a:chOff x="4316102" y="1175622"/>
              <a:chExt cx="2174668" cy="133352"/>
            </a:xfrm>
          </p:grpSpPr>
          <p:cxnSp>
            <p:nvCxnSpPr>
              <p:cNvPr id="195" name="Connecteur droit 194"/>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6" name="Connecteur droit 195"/>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7" name="Connecteur droit 196"/>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91" name="Grouper 105"/>
            <p:cNvGrpSpPr/>
            <p:nvPr/>
          </p:nvGrpSpPr>
          <p:grpSpPr>
            <a:xfrm>
              <a:off x="4312927" y="2643455"/>
              <a:ext cx="2174668" cy="133352"/>
              <a:chOff x="4316102" y="1175622"/>
              <a:chExt cx="2174668" cy="133352"/>
            </a:xfrm>
          </p:grpSpPr>
          <p:cxnSp>
            <p:nvCxnSpPr>
              <p:cNvPr id="192" name="Connecteur droit 191"/>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3" name="Connecteur droit 192"/>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4" name="Connecteur droit 19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sp>
        <p:nvSpPr>
          <p:cNvPr id="208" name="ZoneTexte 207"/>
          <p:cNvSpPr txBox="1"/>
          <p:nvPr/>
        </p:nvSpPr>
        <p:spPr>
          <a:xfrm>
            <a:off x="118361" y="3547190"/>
            <a:ext cx="4891083" cy="1200329"/>
          </a:xfrm>
          <a:prstGeom prst="rect">
            <a:avLst/>
          </a:prstGeom>
          <a:noFill/>
        </p:spPr>
        <p:txBody>
          <a:bodyPr wrap="none" rtlCol="0">
            <a:spAutoFit/>
          </a:bodyPr>
          <a:lstStyle/>
          <a:p>
            <a:r>
              <a:rPr lang="en-US" sz="3200" b="1" dirty="0" err="1" smtClean="0">
                <a:solidFill>
                  <a:srgbClr val="FF0000"/>
                </a:solidFill>
              </a:rPr>
              <a:t>Stim</a:t>
            </a:r>
            <a:r>
              <a:rPr lang="en-US" sz="3200" b="1" dirty="0" smtClean="0">
                <a:solidFill>
                  <a:srgbClr val="FF0000"/>
                </a:solidFill>
              </a:rPr>
              <a:t> 3</a:t>
            </a:r>
            <a:r>
              <a:rPr lang="en-US" sz="3200" b="1" dirty="0" smtClean="0">
                <a:solidFill>
                  <a:schemeClr val="bg1"/>
                </a:solidFill>
              </a:rPr>
              <a:t> : </a:t>
            </a:r>
            <a:r>
              <a:rPr lang="en-US" sz="3200" b="1" dirty="0" err="1" smtClean="0">
                <a:solidFill>
                  <a:schemeClr val="bg1"/>
                </a:solidFill>
              </a:rPr>
              <a:t>Erb</a:t>
            </a:r>
            <a:r>
              <a:rPr lang="en-US" sz="3200" b="1" dirty="0" smtClean="0">
                <a:solidFill>
                  <a:schemeClr val="bg1"/>
                </a:solidFill>
              </a:rPr>
              <a:t> stimulation </a:t>
            </a:r>
            <a:r>
              <a:rPr lang="en-US" sz="3200" b="1" dirty="0" smtClean="0">
                <a:ln>
                  <a:solidFill>
                    <a:srgbClr val="FF0000"/>
                  </a:solidFill>
                </a:ln>
                <a:solidFill>
                  <a:srgbClr val="FF0000"/>
                </a:solidFill>
              </a:rPr>
              <a:t>E</a:t>
            </a:r>
          </a:p>
          <a:p>
            <a:pPr>
              <a:buFontTx/>
              <a:buChar char="-"/>
            </a:pPr>
            <a:r>
              <a:rPr lang="en-US" sz="2000" dirty="0" smtClean="0">
                <a:solidFill>
                  <a:schemeClr val="bg1"/>
                </a:solidFill>
              </a:rPr>
              <a:t> delay</a:t>
            </a:r>
            <a:r>
              <a:rPr lang="en-US" sz="2000" b="1" dirty="0" smtClean="0">
                <a:solidFill>
                  <a:srgbClr val="FFFF00"/>
                </a:solidFill>
              </a:rPr>
              <a:t> 2</a:t>
            </a:r>
            <a:r>
              <a:rPr lang="en-US" sz="2000" dirty="0" smtClean="0">
                <a:solidFill>
                  <a:schemeClr val="bg1"/>
                </a:solidFill>
              </a:rPr>
              <a:t> ÷ </a:t>
            </a:r>
            <a:r>
              <a:rPr lang="en-US" sz="2000" b="1" dirty="0" smtClean="0">
                <a:solidFill>
                  <a:srgbClr val="FF0000"/>
                </a:solidFill>
              </a:rPr>
              <a:t>C</a:t>
            </a:r>
            <a:r>
              <a:rPr lang="en-US" sz="2000" dirty="0" smtClean="0">
                <a:solidFill>
                  <a:schemeClr val="bg1"/>
                </a:solidFill>
              </a:rPr>
              <a:t> = </a:t>
            </a:r>
            <a:r>
              <a:rPr lang="en-US" sz="2000" b="1" dirty="0" smtClean="0">
                <a:solidFill>
                  <a:srgbClr val="FFFF00"/>
                </a:solidFill>
              </a:rPr>
              <a:t>delay 1</a:t>
            </a:r>
            <a:r>
              <a:rPr lang="en-US" sz="2000" dirty="0" smtClean="0">
                <a:solidFill>
                  <a:schemeClr val="bg1"/>
                </a:solidFill>
              </a:rPr>
              <a:t> + conduction time </a:t>
            </a:r>
            <a:r>
              <a:rPr lang="en-US" sz="2000" b="1" dirty="0" smtClean="0">
                <a:solidFill>
                  <a:srgbClr val="FF0000"/>
                </a:solidFill>
              </a:rPr>
              <a:t>E</a:t>
            </a:r>
            <a:r>
              <a:rPr lang="en-US" sz="2000" dirty="0" smtClean="0">
                <a:solidFill>
                  <a:schemeClr val="bg1"/>
                </a:solidFill>
              </a:rPr>
              <a:t>-</a:t>
            </a:r>
            <a:r>
              <a:rPr lang="en-US" sz="2000" b="1" dirty="0" smtClean="0">
                <a:solidFill>
                  <a:srgbClr val="FF0000"/>
                </a:solidFill>
              </a:rPr>
              <a:t>W</a:t>
            </a:r>
          </a:p>
          <a:p>
            <a:pPr>
              <a:buFontTx/>
              <a:buChar char="-"/>
            </a:pPr>
            <a:r>
              <a:rPr lang="en-US" sz="2000" b="1" dirty="0" smtClean="0">
                <a:solidFill>
                  <a:schemeClr val="bg1"/>
                </a:solidFill>
              </a:rPr>
              <a:t> </a:t>
            </a:r>
            <a:r>
              <a:rPr lang="en-US" sz="2000" dirty="0" smtClean="0">
                <a:solidFill>
                  <a:schemeClr val="bg1"/>
                </a:solidFill>
              </a:rPr>
              <a:t>=&gt; CMAP 2</a:t>
            </a:r>
          </a:p>
        </p:txBody>
      </p:sp>
      <p:pic>
        <p:nvPicPr>
          <p:cNvPr id="125" name="Image 124" descr="beelmerk_congres.jpg"/>
          <p:cNvPicPr>
            <a:picLocks noChangeAspect="1"/>
          </p:cNvPicPr>
          <p:nvPr/>
        </p:nvPicPr>
        <p:blipFill>
          <a:blip r:embed="rId3"/>
          <a:stretch>
            <a:fillRect/>
          </a:stretch>
        </p:blipFill>
        <p:spPr>
          <a:xfrm>
            <a:off x="8015362" y="0"/>
            <a:ext cx="1128637" cy="836602"/>
          </a:xfrm>
          <a:prstGeom prst="rect">
            <a:avLst/>
          </a:prstGeom>
        </p:spPr>
      </p:pic>
      <p:sp>
        <p:nvSpPr>
          <p:cNvPr id="129" name="Rectangle 128"/>
          <p:cNvSpPr/>
          <p:nvPr/>
        </p:nvSpPr>
        <p:spPr>
          <a:xfrm>
            <a:off x="6502400" y="4681835"/>
            <a:ext cx="1192454" cy="461665"/>
          </a:xfrm>
          <a:prstGeom prst="rect">
            <a:avLst/>
          </a:prstGeom>
        </p:spPr>
        <p:txBody>
          <a:bodyPr wrap="none">
            <a:spAutoFit/>
          </a:bodyPr>
          <a:lstStyle/>
          <a:p>
            <a:r>
              <a:rPr lang="en-US" sz="2400" b="1" dirty="0" smtClean="0">
                <a:solidFill>
                  <a:schemeClr val="bg1"/>
                </a:solidFill>
              </a:rPr>
              <a:t>CMAP 1</a:t>
            </a:r>
            <a:endParaRPr lang="en-US" sz="2400" dirty="0"/>
          </a:p>
        </p:txBody>
      </p:sp>
      <p:sp>
        <p:nvSpPr>
          <p:cNvPr id="138" name="Rectangle 137"/>
          <p:cNvSpPr/>
          <p:nvPr/>
        </p:nvSpPr>
        <p:spPr>
          <a:xfrm>
            <a:off x="7951545" y="4681835"/>
            <a:ext cx="1096574" cy="461665"/>
          </a:xfrm>
          <a:prstGeom prst="rect">
            <a:avLst/>
          </a:prstGeom>
        </p:spPr>
        <p:txBody>
          <a:bodyPr wrap="none">
            <a:spAutoFit/>
          </a:bodyPr>
          <a:lstStyle/>
          <a:p>
            <a:r>
              <a:rPr lang="en-US" sz="2400" b="1" dirty="0" err="1" smtClean="0">
                <a:solidFill>
                  <a:srgbClr val="FFFF00"/>
                </a:solidFill>
              </a:rPr>
              <a:t>TST</a:t>
            </a:r>
            <a:r>
              <a:rPr lang="en-US" sz="2400" i="1" dirty="0" err="1" smtClean="0">
                <a:solidFill>
                  <a:srgbClr val="FFFF00"/>
                </a:solidFill>
              </a:rPr>
              <a:t>test</a:t>
            </a:r>
            <a:endParaRPr lang="en-US" sz="2400" dirty="0">
              <a:solidFill>
                <a:srgbClr val="FFFF00"/>
              </a:solidFill>
            </a:endParaRPr>
          </a:p>
        </p:txBody>
      </p:sp>
      <p:pic>
        <p:nvPicPr>
          <p:cNvPr id="121" name="Image 120"/>
          <p:cNvPicPr>
            <a:picLocks noChangeAspect="1"/>
          </p:cNvPicPr>
          <p:nvPr/>
        </p:nvPicPr>
        <p:blipFill>
          <a:blip r:embed="rId4">
            <a:clrChange>
              <a:clrFrom>
                <a:srgbClr val="000000"/>
              </a:clrFrom>
              <a:clrTo>
                <a:srgbClr val="000000">
                  <a:alpha val="0"/>
                </a:srgbClr>
              </a:clrTo>
            </a:clrChange>
          </a:blip>
          <a:srcRect l="74306" t="2958" r="15972" b="75020"/>
          <a:stretch>
            <a:fillRect/>
          </a:stretch>
        </p:blipFill>
        <p:spPr>
          <a:xfrm flipH="1">
            <a:off x="606250" y="239018"/>
            <a:ext cx="587067" cy="771878"/>
          </a:xfrm>
          <a:prstGeom prst="rect">
            <a:avLst/>
          </a:prstGeom>
        </p:spPr>
      </p:pic>
      <p:pic>
        <p:nvPicPr>
          <p:cNvPr id="139" name="Image 138"/>
          <p:cNvPicPr>
            <a:picLocks noChangeAspect="1"/>
          </p:cNvPicPr>
          <p:nvPr/>
        </p:nvPicPr>
        <p:blipFill rotWithShape="1">
          <a:blip r:embed="rId4">
            <a:clrChange>
              <a:clrFrom>
                <a:srgbClr val="000000"/>
              </a:clrFrom>
              <a:clrTo>
                <a:srgbClr val="000000">
                  <a:alpha val="0"/>
                </a:srgbClr>
              </a:clrTo>
            </a:clrChange>
            <a:duotone>
              <a:prstClr val="black"/>
              <a:srgbClr val="FF00FF">
                <a:tint val="45000"/>
                <a:satMod val="400000"/>
              </a:srgbClr>
            </a:duotone>
          </a:blip>
          <a:srcRect l="64722" t="57891" r="27361" b="20329"/>
          <a:stretch/>
        </p:blipFill>
        <p:spPr>
          <a:xfrm flipH="1">
            <a:off x="5598912" y="391256"/>
            <a:ext cx="376437" cy="619640"/>
          </a:xfrm>
          <a:prstGeom prst="rect">
            <a:avLst/>
          </a:prstGeom>
        </p:spPr>
      </p:pic>
      <p:pic>
        <p:nvPicPr>
          <p:cNvPr id="146" name="Image 145"/>
          <p:cNvPicPr>
            <a:picLocks noChangeAspect="1"/>
          </p:cNvPicPr>
          <p:nvPr/>
        </p:nvPicPr>
        <p:blipFill>
          <a:blip r:embed="rId4">
            <a:clrChange>
              <a:clrFrom>
                <a:srgbClr val="000000"/>
              </a:clrFrom>
              <a:clrTo>
                <a:srgbClr val="000000">
                  <a:alpha val="0"/>
                </a:srgbClr>
              </a:clrTo>
            </a:clrChange>
            <a:duotone>
              <a:prstClr val="black"/>
              <a:srgbClr val="00FF00">
                <a:tint val="45000"/>
                <a:satMod val="400000"/>
              </a:srgbClr>
            </a:duotone>
          </a:blip>
          <a:srcRect l="70833" t="24496" r="12500" b="63162"/>
          <a:stretch>
            <a:fillRect/>
          </a:stretch>
        </p:blipFill>
        <p:spPr>
          <a:xfrm flipH="1">
            <a:off x="4380614" y="615967"/>
            <a:ext cx="813686" cy="306030"/>
          </a:xfrm>
          <a:prstGeom prst="rect">
            <a:avLst/>
          </a:prstGeom>
        </p:spPr>
      </p:pic>
      <p:sp>
        <p:nvSpPr>
          <p:cNvPr id="140" name="Rectangle 139"/>
          <p:cNvSpPr/>
          <p:nvPr/>
        </p:nvSpPr>
        <p:spPr>
          <a:xfrm>
            <a:off x="1193317" y="337221"/>
            <a:ext cx="1570337" cy="584776"/>
          </a:xfrm>
          <a:prstGeom prst="rect">
            <a:avLst/>
          </a:prstGeom>
        </p:spPr>
        <p:txBody>
          <a:bodyPr wrap="none">
            <a:spAutoFit/>
          </a:bodyPr>
          <a:lstStyle/>
          <a:p>
            <a:r>
              <a:rPr lang="en-US" sz="3200" b="1" dirty="0" smtClean="0">
                <a:solidFill>
                  <a:srgbClr val="FF0000"/>
                </a:solidFill>
              </a:rPr>
              <a:t>TST </a:t>
            </a:r>
            <a:r>
              <a:rPr lang="en-US" sz="3200" i="1" dirty="0" smtClean="0">
                <a:solidFill>
                  <a:srgbClr val="FF0000"/>
                </a:solidFill>
              </a:rPr>
              <a:t>test</a:t>
            </a:r>
            <a:endParaRPr lang="en-US" sz="3200" i="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age 6" descr="disclosuresheetv2uk.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38756" y="0"/>
            <a:ext cx="7266488" cy="5143500"/>
          </a:xfrm>
          <a:prstGeom prst="rect">
            <a:avLst/>
          </a:prstGeom>
        </p:spPr>
      </p:pic>
      <p:sp>
        <p:nvSpPr>
          <p:cNvPr id="8" name="Rectangle 7"/>
          <p:cNvSpPr/>
          <p:nvPr/>
        </p:nvSpPr>
        <p:spPr>
          <a:xfrm>
            <a:off x="5067300" y="1346200"/>
            <a:ext cx="2438400" cy="4953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NONE</a:t>
            </a:r>
            <a:endParaRPr lang="en-US" sz="2400" b="1" dirty="0"/>
          </a:p>
        </p:txBody>
      </p:sp>
      <p:sp>
        <p:nvSpPr>
          <p:cNvPr id="9" name="Rectangle 8"/>
          <p:cNvSpPr/>
          <p:nvPr/>
        </p:nvSpPr>
        <p:spPr>
          <a:xfrm>
            <a:off x="14708" y="4768334"/>
            <a:ext cx="880770" cy="369332"/>
          </a:xfrm>
          <a:prstGeom prst="rect">
            <a:avLst/>
          </a:prstGeom>
        </p:spPr>
        <p:txBody>
          <a:bodyPr wrap="none">
            <a:spAutoFit/>
          </a:bodyPr>
          <a:lstStyle/>
          <a:p>
            <a:r>
              <a:rPr lang="en-US" dirty="0" smtClean="0">
                <a:solidFill>
                  <a:srgbClr val="FF0000"/>
                </a:solidFill>
              </a:rPr>
              <a:t>F Wang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585352" y="584488"/>
            <a:ext cx="5878532" cy="4031873"/>
          </a:xfrm>
          <a:prstGeom prst="rect">
            <a:avLst/>
          </a:prstGeom>
          <a:noFill/>
        </p:spPr>
        <p:txBody>
          <a:bodyPr wrap="none" rtlCol="0">
            <a:spAutoFit/>
          </a:bodyPr>
          <a:lstStyle/>
          <a:p>
            <a:pPr marL="514350" indent="-514350">
              <a:buFont typeface="+mj-lt"/>
              <a:buAutoNum type="arabicPeriod"/>
            </a:pPr>
            <a:r>
              <a:rPr lang="en-US" sz="3200" b="1" dirty="0" smtClean="0">
                <a:solidFill>
                  <a:schemeClr val="bg1">
                    <a:lumMod val="50000"/>
                  </a:schemeClr>
                </a:solidFill>
              </a:rPr>
              <a:t>Physiological conduction</a:t>
            </a:r>
          </a:p>
          <a:p>
            <a:pPr marL="514350" indent="-514350">
              <a:buFont typeface="+mj-lt"/>
              <a:buAutoNum type="arabicPeriod"/>
            </a:pPr>
            <a:r>
              <a:rPr lang="en-US" sz="3200" b="1" dirty="0" err="1" smtClean="0">
                <a:solidFill>
                  <a:schemeClr val="bg1">
                    <a:lumMod val="50000"/>
                  </a:schemeClr>
                </a:solidFill>
              </a:rPr>
              <a:t>Neurophysiological</a:t>
            </a:r>
            <a:r>
              <a:rPr lang="en-US" sz="3200" b="1" dirty="0" smtClean="0">
                <a:solidFill>
                  <a:schemeClr val="bg1">
                    <a:lumMod val="50000"/>
                  </a:schemeClr>
                </a:solidFill>
              </a:rPr>
              <a:t> conduction</a:t>
            </a:r>
          </a:p>
          <a:p>
            <a:pPr marL="514350" indent="-514350">
              <a:buFont typeface="+mj-lt"/>
              <a:buAutoNum type="arabicPeriod"/>
            </a:pPr>
            <a:r>
              <a:rPr lang="en-US" sz="3200" b="1" dirty="0" smtClean="0">
                <a:solidFill>
                  <a:schemeClr val="bg1">
                    <a:lumMod val="50000"/>
                  </a:schemeClr>
                </a:solidFill>
              </a:rPr>
              <a:t>Collision procedure</a:t>
            </a:r>
          </a:p>
          <a:p>
            <a:pPr marL="514350" indent="-514350">
              <a:buFont typeface="+mj-lt"/>
              <a:buAutoNum type="arabicPeriod"/>
            </a:pPr>
            <a:r>
              <a:rPr lang="en-US" sz="3200" b="1" dirty="0" err="1" smtClean="0">
                <a:solidFill>
                  <a:schemeClr val="bg1">
                    <a:lumMod val="50000"/>
                  </a:schemeClr>
                </a:solidFill>
              </a:rPr>
              <a:t>Desynchronisation</a:t>
            </a:r>
            <a:r>
              <a:rPr lang="en-US" sz="3200" b="1" dirty="0" smtClean="0">
                <a:solidFill>
                  <a:schemeClr val="bg1">
                    <a:lumMod val="50000"/>
                  </a:schemeClr>
                </a:solidFill>
              </a:rPr>
              <a:t/>
            </a:r>
            <a:br>
              <a:rPr lang="en-US" sz="3200" b="1" dirty="0" smtClean="0">
                <a:solidFill>
                  <a:schemeClr val="bg1">
                    <a:lumMod val="50000"/>
                  </a:schemeClr>
                </a:solidFill>
              </a:rPr>
            </a:br>
            <a:endParaRPr lang="en-US" sz="3200" b="1" dirty="0" smtClean="0">
              <a:solidFill>
                <a:schemeClr val="bg1">
                  <a:lumMod val="50000"/>
                </a:schemeClr>
              </a:solidFill>
            </a:endParaRPr>
          </a:p>
          <a:p>
            <a:pPr marL="514350" indent="-514350">
              <a:buFont typeface="+mj-lt"/>
              <a:buAutoNum type="arabicPeriod"/>
            </a:pPr>
            <a:r>
              <a:rPr lang="en-US" sz="3200" b="1" dirty="0" smtClean="0">
                <a:solidFill>
                  <a:srgbClr val="3366FF"/>
                </a:solidFill>
              </a:rPr>
              <a:t>TST principle</a:t>
            </a:r>
            <a:r>
              <a:rPr lang="en-US" sz="3200" b="1" dirty="0" smtClean="0">
                <a:solidFill>
                  <a:schemeClr val="bg1">
                    <a:lumMod val="50000"/>
                  </a:schemeClr>
                </a:solidFill>
              </a:rPr>
              <a:t/>
            </a:r>
            <a:br>
              <a:rPr lang="en-US" sz="3200" b="1" dirty="0" smtClean="0">
                <a:solidFill>
                  <a:schemeClr val="bg1">
                    <a:lumMod val="50000"/>
                  </a:schemeClr>
                </a:solidFill>
              </a:rPr>
            </a:br>
            <a:r>
              <a:rPr lang="en-US" sz="3200" b="1" dirty="0" smtClean="0">
                <a:solidFill>
                  <a:schemeClr val="bg1">
                    <a:lumMod val="50000"/>
                  </a:schemeClr>
                </a:solidFill>
              </a:rPr>
              <a:t>- in healthy control</a:t>
            </a:r>
            <a:br>
              <a:rPr lang="en-US" sz="3200" b="1" dirty="0" smtClean="0">
                <a:solidFill>
                  <a:schemeClr val="bg1">
                    <a:lumMod val="50000"/>
                  </a:schemeClr>
                </a:solidFill>
              </a:rPr>
            </a:br>
            <a:r>
              <a:rPr lang="en-US" sz="3200" b="1" dirty="0" smtClean="0">
                <a:solidFill>
                  <a:srgbClr val="3366FF"/>
                </a:solidFill>
              </a:rPr>
              <a:t>- in central motor failure</a:t>
            </a:r>
            <a:endParaRPr lang="en-US" sz="3200" b="1" dirty="0">
              <a:solidFill>
                <a:srgbClr val="3366FF"/>
              </a:solidFill>
            </a:endParaRPr>
          </a:p>
        </p:txBody>
      </p:sp>
      <p:pic>
        <p:nvPicPr>
          <p:cNvPr id="30" name="Image 29"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2053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2116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683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746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574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705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654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717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603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1734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977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976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975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683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746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942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2073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2022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2085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972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2103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2311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2442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2390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2453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2340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2471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2420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2483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683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814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763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826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713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843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792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855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3042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3173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3122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3184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3071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3202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3151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3214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1" name="Étoile à 6 branches 140"/>
          <p:cNvSpPr/>
          <p:nvPr/>
        </p:nvSpPr>
        <p:spPr>
          <a:xfrm>
            <a:off x="356670" y="1539376"/>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Étoile à 6 branches 146"/>
          <p:cNvSpPr/>
          <p:nvPr/>
        </p:nvSpPr>
        <p:spPr>
          <a:xfrm>
            <a:off x="356670" y="188545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Étoile à 6 branches 147"/>
          <p:cNvSpPr/>
          <p:nvPr/>
        </p:nvSpPr>
        <p:spPr>
          <a:xfrm>
            <a:off x="352425" y="225375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er 81"/>
          <p:cNvGrpSpPr/>
          <p:nvPr/>
        </p:nvGrpSpPr>
        <p:grpSpPr>
          <a:xfrm>
            <a:off x="618950" y="1653014"/>
            <a:ext cx="2597325" cy="133352"/>
            <a:chOff x="4316102" y="1175622"/>
            <a:chExt cx="2174668" cy="133352"/>
          </a:xfrm>
        </p:grpSpPr>
        <p:cxnSp>
          <p:nvCxnSpPr>
            <p:cNvPr id="86" name="Connecteur droit 85"/>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5" name="Grouper 105"/>
          <p:cNvGrpSpPr/>
          <p:nvPr/>
        </p:nvGrpSpPr>
        <p:grpSpPr>
          <a:xfrm>
            <a:off x="634467" y="2021314"/>
            <a:ext cx="2597325" cy="133352"/>
            <a:chOff x="4316102" y="1175622"/>
            <a:chExt cx="2174668" cy="133352"/>
          </a:xfrm>
        </p:grpSpPr>
        <p:cxnSp>
          <p:nvCxnSpPr>
            <p:cNvPr id="110" name="Connecteur droit 109"/>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12" name="Connecteur droit 111"/>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8" name="Grouper 120"/>
          <p:cNvGrpSpPr/>
          <p:nvPr/>
        </p:nvGrpSpPr>
        <p:grpSpPr>
          <a:xfrm>
            <a:off x="634468" y="2390775"/>
            <a:ext cx="2597325" cy="133352"/>
            <a:chOff x="4316102" y="1175622"/>
            <a:chExt cx="2174668" cy="133352"/>
          </a:xfrm>
        </p:grpSpPr>
        <p:cxnSp>
          <p:nvCxnSpPr>
            <p:cNvPr id="122" name="Connecteur droit 121"/>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133" name="Ellipse 132"/>
          <p:cNvSpPr/>
          <p:nvPr/>
        </p:nvSpPr>
        <p:spPr>
          <a:xfrm>
            <a:off x="3634992" y="1607796"/>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Ellipse 133"/>
          <p:cNvSpPr/>
          <p:nvPr/>
        </p:nvSpPr>
        <p:spPr>
          <a:xfrm>
            <a:off x="3633708" y="1965445"/>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Ellipse 134"/>
          <p:cNvSpPr/>
          <p:nvPr/>
        </p:nvSpPr>
        <p:spPr>
          <a:xfrm>
            <a:off x="3633708" y="2340561"/>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Connecteur droit 84"/>
          <p:cNvCxnSpPr/>
          <p:nvPr/>
        </p:nvCxnSpPr>
        <p:spPr>
          <a:xfrm>
            <a:off x="3908599" y="1732654"/>
            <a:ext cx="190165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a:off x="3908599" y="2098664"/>
            <a:ext cx="162225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1" name="Connecteur droit 120"/>
          <p:cNvCxnSpPr/>
          <p:nvPr/>
        </p:nvCxnSpPr>
        <p:spPr>
          <a:xfrm>
            <a:off x="3908599" y="2471451"/>
            <a:ext cx="137460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sp>
        <p:nvSpPr>
          <p:cNvPr id="192" name="ZoneTexte 191"/>
          <p:cNvSpPr txBox="1"/>
          <p:nvPr/>
        </p:nvSpPr>
        <p:spPr>
          <a:xfrm>
            <a:off x="2858652" y="203200"/>
            <a:ext cx="2764299" cy="584776"/>
          </a:xfrm>
          <a:prstGeom prst="rect">
            <a:avLst/>
          </a:prstGeom>
          <a:noFill/>
        </p:spPr>
        <p:txBody>
          <a:bodyPr wrap="none" rtlCol="0">
            <a:spAutoFit/>
          </a:bodyPr>
          <a:lstStyle/>
          <a:p>
            <a:r>
              <a:rPr lang="en-US" sz="3200" b="1" dirty="0" smtClean="0">
                <a:solidFill>
                  <a:schemeClr val="bg1"/>
                </a:solidFill>
              </a:rPr>
              <a:t>Central disease</a:t>
            </a:r>
            <a:endParaRPr lang="en-US" sz="3200" b="1" dirty="0">
              <a:solidFill>
                <a:schemeClr val="bg1"/>
              </a:solidFill>
            </a:endParaRPr>
          </a:p>
        </p:txBody>
      </p:sp>
      <p:pic>
        <p:nvPicPr>
          <p:cNvPr id="73" name="Image 72" descr="beelmerk_congres.jpg"/>
          <p:cNvPicPr>
            <a:picLocks noChangeAspect="1"/>
          </p:cNvPicPr>
          <p:nvPr/>
        </p:nvPicPr>
        <p:blipFill>
          <a:blip r:embed="rId3"/>
          <a:stretch>
            <a:fillRect/>
          </a:stretch>
        </p:blipFill>
        <p:spPr>
          <a:xfrm>
            <a:off x="8015362" y="0"/>
            <a:ext cx="1128637" cy="836602"/>
          </a:xfrm>
          <a:prstGeom prst="rect">
            <a:avLst/>
          </a:prstGeom>
        </p:spPr>
      </p:pic>
      <p:sp>
        <p:nvSpPr>
          <p:cNvPr id="75" name="ZoneTexte 74"/>
          <p:cNvSpPr txBox="1"/>
          <p:nvPr/>
        </p:nvSpPr>
        <p:spPr>
          <a:xfrm>
            <a:off x="321561" y="4055190"/>
            <a:ext cx="7600959" cy="584776"/>
          </a:xfrm>
          <a:prstGeom prst="rect">
            <a:avLst/>
          </a:prstGeom>
          <a:noFill/>
        </p:spPr>
        <p:txBody>
          <a:bodyPr wrap="none" rtlCol="0">
            <a:spAutoFit/>
          </a:bodyPr>
          <a:lstStyle/>
          <a:p>
            <a:r>
              <a:rPr lang="en-US" sz="3200" b="1" dirty="0" err="1" smtClean="0">
                <a:solidFill>
                  <a:srgbClr val="FF0000"/>
                </a:solidFill>
              </a:rPr>
              <a:t>Stim</a:t>
            </a:r>
            <a:r>
              <a:rPr lang="en-US" sz="3200" b="1" dirty="0" smtClean="0">
                <a:solidFill>
                  <a:srgbClr val="FF0000"/>
                </a:solidFill>
              </a:rPr>
              <a:t> 1</a:t>
            </a:r>
            <a:r>
              <a:rPr lang="en-US" sz="3200" b="1" dirty="0" smtClean="0">
                <a:solidFill>
                  <a:schemeClr val="bg1"/>
                </a:solidFill>
              </a:rPr>
              <a:t> : </a:t>
            </a:r>
            <a:r>
              <a:rPr lang="en-US" sz="3200" b="1" dirty="0" err="1" smtClean="0">
                <a:solidFill>
                  <a:schemeClr val="bg1"/>
                </a:solidFill>
              </a:rPr>
              <a:t>transcranial</a:t>
            </a:r>
            <a:r>
              <a:rPr lang="en-US" sz="3200" b="1" dirty="0" smtClean="0">
                <a:solidFill>
                  <a:schemeClr val="bg1"/>
                </a:solidFill>
              </a:rPr>
              <a:t> magnetic stimulation </a:t>
            </a:r>
            <a:r>
              <a:rPr lang="en-US" sz="3200" b="1" dirty="0" smtClean="0">
                <a:ln>
                  <a:solidFill>
                    <a:srgbClr val="FF0000"/>
                  </a:solidFill>
                </a:ln>
                <a:solidFill>
                  <a:srgbClr val="FF0000"/>
                </a:solidFill>
              </a:rPr>
              <a:t>C</a:t>
            </a:r>
          </a:p>
        </p:txBody>
      </p:sp>
      <p:cxnSp>
        <p:nvCxnSpPr>
          <p:cNvPr id="79" name="Connecteur droit 78"/>
          <p:cNvCxnSpPr/>
          <p:nvPr/>
        </p:nvCxnSpPr>
        <p:spPr>
          <a:xfrm>
            <a:off x="1170155" y="2763233"/>
            <a:ext cx="888397" cy="5408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0" name="Connecteur droit 79"/>
          <p:cNvCxnSpPr/>
          <p:nvPr/>
        </p:nvCxnSpPr>
        <p:spPr>
          <a:xfrm flipV="1">
            <a:off x="1170155" y="2763233"/>
            <a:ext cx="888397" cy="5408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78" name="Image 77"/>
          <p:cNvPicPr>
            <a:picLocks noChangeAspect="1"/>
          </p:cNvPicPr>
          <p:nvPr/>
        </p:nvPicPr>
        <p:blipFill>
          <a:blip r:embed="rId4">
            <a:clrChange>
              <a:clrFrom>
                <a:srgbClr val="000000"/>
              </a:clrFrom>
              <a:clrTo>
                <a:srgbClr val="000000">
                  <a:alpha val="0"/>
                </a:srgbClr>
              </a:clrTo>
            </a:clrChange>
          </a:blip>
          <a:srcRect l="74306" t="2958" r="15972" b="75020"/>
          <a:stretch>
            <a:fillRect/>
          </a:stretch>
        </p:blipFill>
        <p:spPr>
          <a:xfrm flipH="1">
            <a:off x="606250" y="797818"/>
            <a:ext cx="587067" cy="771878"/>
          </a:xfrm>
          <a:prstGeom prst="rect">
            <a:avLst/>
          </a:prstGeom>
        </p:spPr>
      </p:pic>
      <p:sp>
        <p:nvSpPr>
          <p:cNvPr id="81" name="Rectangle 80"/>
          <p:cNvSpPr/>
          <p:nvPr/>
        </p:nvSpPr>
        <p:spPr>
          <a:xfrm>
            <a:off x="913981" y="124556"/>
            <a:ext cx="1570337" cy="584776"/>
          </a:xfrm>
          <a:prstGeom prst="rect">
            <a:avLst/>
          </a:prstGeom>
        </p:spPr>
        <p:txBody>
          <a:bodyPr wrap="none">
            <a:spAutoFit/>
          </a:bodyPr>
          <a:lstStyle/>
          <a:p>
            <a:r>
              <a:rPr lang="en-US" sz="3200" b="1" dirty="0" smtClean="0">
                <a:solidFill>
                  <a:srgbClr val="FF0000"/>
                </a:solidFill>
              </a:rPr>
              <a:t>TST </a:t>
            </a:r>
            <a:r>
              <a:rPr lang="en-US" sz="3200" i="1" dirty="0" smtClean="0">
                <a:solidFill>
                  <a:srgbClr val="FF0000"/>
                </a:solidFill>
              </a:rPr>
              <a:t>test</a:t>
            </a:r>
            <a:endParaRPr lang="en-US" sz="3200" i="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1545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1608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066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197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146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209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095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1226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469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468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467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434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1565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1514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1577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464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1595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1803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1934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1882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1945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1832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1963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1912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1975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175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306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255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318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205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335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284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347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2534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2665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2614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2676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2563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2694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2643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2706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 name="Grouper 81"/>
          <p:cNvGrpSpPr/>
          <p:nvPr/>
        </p:nvGrpSpPr>
        <p:grpSpPr>
          <a:xfrm>
            <a:off x="618950" y="1145014"/>
            <a:ext cx="2597325" cy="133352"/>
            <a:chOff x="4316102" y="1175622"/>
            <a:chExt cx="2174668" cy="133352"/>
          </a:xfrm>
        </p:grpSpPr>
        <p:cxnSp>
          <p:nvCxnSpPr>
            <p:cNvPr id="86" name="Connecteur droit 85"/>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 name="Grouper 105"/>
          <p:cNvGrpSpPr/>
          <p:nvPr/>
        </p:nvGrpSpPr>
        <p:grpSpPr>
          <a:xfrm>
            <a:off x="634467" y="1513314"/>
            <a:ext cx="2597325" cy="133352"/>
            <a:chOff x="4316102" y="1175622"/>
            <a:chExt cx="2174668" cy="133352"/>
          </a:xfrm>
        </p:grpSpPr>
        <p:cxnSp>
          <p:nvCxnSpPr>
            <p:cNvPr id="110" name="Connecteur droit 109"/>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2" name="Connecteur droit 11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8" name="Grouper 120"/>
          <p:cNvGrpSpPr/>
          <p:nvPr/>
        </p:nvGrpSpPr>
        <p:grpSpPr>
          <a:xfrm>
            <a:off x="634468" y="1882775"/>
            <a:ext cx="2597325" cy="133352"/>
            <a:chOff x="4316102" y="1175622"/>
            <a:chExt cx="2174668" cy="133352"/>
          </a:xfrm>
        </p:grpSpPr>
        <p:cxnSp>
          <p:nvCxnSpPr>
            <p:cNvPr id="122" name="Connecteur droit 121"/>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3" name="Ellipse 132"/>
          <p:cNvSpPr/>
          <p:nvPr/>
        </p:nvSpPr>
        <p:spPr>
          <a:xfrm>
            <a:off x="3634992" y="1099796"/>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Ellipse 133"/>
          <p:cNvSpPr/>
          <p:nvPr/>
        </p:nvSpPr>
        <p:spPr>
          <a:xfrm>
            <a:off x="3633708" y="1457445"/>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Ellipse 134"/>
          <p:cNvSpPr/>
          <p:nvPr/>
        </p:nvSpPr>
        <p:spPr>
          <a:xfrm>
            <a:off x="3633708" y="1832561"/>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Connecteur droit 84"/>
          <p:cNvCxnSpPr/>
          <p:nvPr/>
        </p:nvCxnSpPr>
        <p:spPr>
          <a:xfrm>
            <a:off x="3908599" y="1224654"/>
            <a:ext cx="1920701"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a:off x="3908599" y="1590664"/>
            <a:ext cx="162225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21" name="Connecteur droit 120"/>
          <p:cNvCxnSpPr/>
          <p:nvPr/>
        </p:nvCxnSpPr>
        <p:spPr>
          <a:xfrm>
            <a:off x="3908599" y="1963451"/>
            <a:ext cx="1374601" cy="897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nvGrpSpPr>
          <p:cNvPr id="12" name="Grouper 83"/>
          <p:cNvGrpSpPr/>
          <p:nvPr/>
        </p:nvGrpSpPr>
        <p:grpSpPr>
          <a:xfrm>
            <a:off x="5963978" y="1062465"/>
            <a:ext cx="274120" cy="1805256"/>
            <a:chOff x="5963978" y="1062465"/>
            <a:chExt cx="274120" cy="1805256"/>
          </a:xfrm>
        </p:grpSpPr>
        <p:sp>
          <p:nvSpPr>
            <p:cNvPr id="87" name="Étoile à 6 branches 86"/>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Étoile à 6 branches 93"/>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Étoile à 6 branches 96"/>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Étoile à 6 branches 98"/>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Étoile à 6 branches 99"/>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er 100"/>
          <p:cNvGrpSpPr/>
          <p:nvPr/>
        </p:nvGrpSpPr>
        <p:grpSpPr>
          <a:xfrm>
            <a:off x="6187508" y="1175622"/>
            <a:ext cx="314891" cy="1601185"/>
            <a:chOff x="6187508" y="1175622"/>
            <a:chExt cx="314891" cy="1601185"/>
          </a:xfrm>
        </p:grpSpPr>
        <p:grpSp>
          <p:nvGrpSpPr>
            <p:cNvPr id="14" name="Grouper 150"/>
            <p:cNvGrpSpPr/>
            <p:nvPr/>
          </p:nvGrpSpPr>
          <p:grpSpPr>
            <a:xfrm>
              <a:off x="6193858" y="1175622"/>
              <a:ext cx="300087" cy="133352"/>
              <a:chOff x="6190683" y="1175622"/>
              <a:chExt cx="300087" cy="133352"/>
            </a:xfrm>
          </p:grpSpPr>
          <p:cxnSp>
            <p:nvCxnSpPr>
              <p:cNvPr id="158" name="Connecteur droit 157"/>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9" name="Connecteur droit 158"/>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60" name="Connecteur droit 159"/>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15" name="Grouper 156"/>
            <p:cNvGrpSpPr/>
            <p:nvPr/>
          </p:nvGrpSpPr>
          <p:grpSpPr>
            <a:xfrm>
              <a:off x="6202312" y="1547098"/>
              <a:ext cx="300087" cy="133352"/>
              <a:chOff x="6190683" y="1175622"/>
              <a:chExt cx="300087" cy="133352"/>
            </a:xfrm>
          </p:grpSpPr>
          <p:cxnSp>
            <p:nvCxnSpPr>
              <p:cNvPr id="155" name="Connecteur droit 154"/>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6" name="Connecteur droit 155"/>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7" name="Connecteur droit 156"/>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0" name="Grouper 172"/>
            <p:cNvGrpSpPr/>
            <p:nvPr/>
          </p:nvGrpSpPr>
          <p:grpSpPr>
            <a:xfrm>
              <a:off x="6193858" y="1912222"/>
              <a:ext cx="300087" cy="133352"/>
              <a:chOff x="6190683" y="1175622"/>
              <a:chExt cx="300087" cy="133352"/>
            </a:xfrm>
          </p:grpSpPr>
          <p:cxnSp>
            <p:nvCxnSpPr>
              <p:cNvPr id="152" name="Connecteur droit 151"/>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3" name="Connecteur droit 152"/>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4" name="Connecteur droit 15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1" name="Grouper 183"/>
            <p:cNvGrpSpPr/>
            <p:nvPr/>
          </p:nvGrpSpPr>
          <p:grpSpPr>
            <a:xfrm>
              <a:off x="6187508" y="2284680"/>
              <a:ext cx="300087" cy="133352"/>
              <a:chOff x="6190683" y="1175622"/>
              <a:chExt cx="300087" cy="133352"/>
            </a:xfrm>
          </p:grpSpPr>
          <p:cxnSp>
            <p:nvCxnSpPr>
              <p:cNvPr id="140" name="Connecteur droit 139"/>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46" name="Connecteur droit 145"/>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51" name="Connecteur droit 150"/>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2" name="Grouper 199"/>
            <p:cNvGrpSpPr/>
            <p:nvPr/>
          </p:nvGrpSpPr>
          <p:grpSpPr>
            <a:xfrm>
              <a:off x="6187508" y="2643455"/>
              <a:ext cx="300087" cy="133352"/>
              <a:chOff x="6190683" y="1175622"/>
              <a:chExt cx="300087" cy="133352"/>
            </a:xfrm>
          </p:grpSpPr>
          <p:cxnSp>
            <p:nvCxnSpPr>
              <p:cNvPr id="109" name="Connecteur droit 108"/>
              <p:cNvCxnSpPr/>
              <p:nvPr/>
            </p:nvCxnSpPr>
            <p:spPr>
              <a:xfrm>
                <a:off x="6190683" y="1234788"/>
                <a:ext cx="217537"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8" name="Connecteur droit 137"/>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9" name="Connecteur droit 138"/>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grpSp>
        <p:nvGrpSpPr>
          <p:cNvPr id="23" name="Grouper 160"/>
          <p:cNvGrpSpPr/>
          <p:nvPr/>
        </p:nvGrpSpPr>
        <p:grpSpPr>
          <a:xfrm>
            <a:off x="6662220" y="889997"/>
            <a:ext cx="633930" cy="3878853"/>
            <a:chOff x="6662220" y="889997"/>
            <a:chExt cx="633930" cy="3878853"/>
          </a:xfrm>
        </p:grpSpPr>
        <p:grpSp>
          <p:nvGrpSpPr>
            <p:cNvPr id="24" name="Grouper 219"/>
            <p:cNvGrpSpPr/>
            <p:nvPr/>
          </p:nvGrpSpPr>
          <p:grpSpPr>
            <a:xfrm>
              <a:off x="6662220" y="889997"/>
              <a:ext cx="469900" cy="1980189"/>
              <a:chOff x="6662220" y="889997"/>
              <a:chExt cx="469900" cy="1980189"/>
            </a:xfrm>
          </p:grpSpPr>
          <p:sp>
            <p:nvSpPr>
              <p:cNvPr id="164" name="Forme libre 163"/>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5" name="Forme libre 164"/>
              <p:cNvSpPr/>
              <p:nvPr/>
            </p:nvSpPr>
            <p:spPr>
              <a:xfrm>
                <a:off x="66622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6" name="Forme libre 165"/>
              <p:cNvSpPr/>
              <p:nvPr/>
            </p:nvSpPr>
            <p:spPr>
              <a:xfrm>
                <a:off x="66622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7" name="Forme libre 166"/>
              <p:cNvSpPr/>
              <p:nvPr/>
            </p:nvSpPr>
            <p:spPr>
              <a:xfrm>
                <a:off x="6662220"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8" name="Forme libre 167"/>
              <p:cNvSpPr/>
              <p:nvPr/>
            </p:nvSpPr>
            <p:spPr>
              <a:xfrm>
                <a:off x="6662220"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163" name="Forme libre 162"/>
            <p:cNvSpPr/>
            <p:nvPr/>
          </p:nvSpPr>
          <p:spPr>
            <a:xfrm>
              <a:off x="6662220" y="3219450"/>
              <a:ext cx="633930" cy="1549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cxnSp>
        <p:nvCxnSpPr>
          <p:cNvPr id="169" name="Connecteur droit 168"/>
          <p:cNvCxnSpPr/>
          <p:nvPr/>
        </p:nvCxnSpPr>
        <p:spPr>
          <a:xfrm>
            <a:off x="5829300" y="1232834"/>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Connecteur droit 170"/>
          <p:cNvCxnSpPr/>
          <p:nvPr/>
        </p:nvCxnSpPr>
        <p:spPr>
          <a:xfrm>
            <a:off x="5822950" y="1601502"/>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2" name="Connecteur droit 171"/>
          <p:cNvCxnSpPr/>
          <p:nvPr/>
        </p:nvCxnSpPr>
        <p:spPr>
          <a:xfrm>
            <a:off x="5822950" y="1966626"/>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3" name="Connecteur droit 172"/>
          <p:cNvCxnSpPr/>
          <p:nvPr/>
        </p:nvCxnSpPr>
        <p:spPr>
          <a:xfrm>
            <a:off x="5825055" y="2343052"/>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4" name="Connecteur droit 173"/>
          <p:cNvCxnSpPr/>
          <p:nvPr/>
        </p:nvCxnSpPr>
        <p:spPr>
          <a:xfrm>
            <a:off x="5822950" y="2697859"/>
            <a:ext cx="17067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25" name="Image 124" descr="beelmerk_congres.jpg"/>
          <p:cNvPicPr>
            <a:picLocks noChangeAspect="1"/>
          </p:cNvPicPr>
          <p:nvPr/>
        </p:nvPicPr>
        <p:blipFill>
          <a:blip r:embed="rId3"/>
          <a:stretch>
            <a:fillRect/>
          </a:stretch>
        </p:blipFill>
        <p:spPr>
          <a:xfrm>
            <a:off x="8015362" y="0"/>
            <a:ext cx="1128637" cy="836602"/>
          </a:xfrm>
          <a:prstGeom prst="rect">
            <a:avLst/>
          </a:prstGeom>
        </p:spPr>
      </p:pic>
      <p:cxnSp>
        <p:nvCxnSpPr>
          <p:cNvPr id="127" name="Connecteur droit 126"/>
          <p:cNvCxnSpPr/>
          <p:nvPr/>
        </p:nvCxnSpPr>
        <p:spPr>
          <a:xfrm>
            <a:off x="1170155" y="2255233"/>
            <a:ext cx="888397" cy="5408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8" name="Connecteur droit 127"/>
          <p:cNvCxnSpPr/>
          <p:nvPr/>
        </p:nvCxnSpPr>
        <p:spPr>
          <a:xfrm flipV="1">
            <a:off x="1170155" y="2255233"/>
            <a:ext cx="888397" cy="5408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9" name="ZoneTexte 128"/>
          <p:cNvSpPr txBox="1"/>
          <p:nvPr/>
        </p:nvSpPr>
        <p:spPr>
          <a:xfrm>
            <a:off x="321561" y="3356690"/>
            <a:ext cx="5984831" cy="1508105"/>
          </a:xfrm>
          <a:prstGeom prst="rect">
            <a:avLst/>
          </a:prstGeom>
          <a:noFill/>
        </p:spPr>
        <p:txBody>
          <a:bodyPr wrap="none" rtlCol="0">
            <a:spAutoFit/>
          </a:bodyPr>
          <a:lstStyle/>
          <a:p>
            <a:r>
              <a:rPr lang="en-US" sz="3200" b="1" dirty="0" err="1" smtClean="0">
                <a:solidFill>
                  <a:srgbClr val="FF0000"/>
                </a:solidFill>
              </a:rPr>
              <a:t>Stim</a:t>
            </a:r>
            <a:r>
              <a:rPr lang="en-US" sz="3200" b="1" dirty="0" smtClean="0">
                <a:solidFill>
                  <a:srgbClr val="FF0000"/>
                </a:solidFill>
              </a:rPr>
              <a:t> 2</a:t>
            </a:r>
            <a:r>
              <a:rPr lang="en-US" sz="3200" b="1" dirty="0" smtClean="0">
                <a:solidFill>
                  <a:schemeClr val="bg1"/>
                </a:solidFill>
              </a:rPr>
              <a:t> : wrist stimulation </a:t>
            </a:r>
            <a:r>
              <a:rPr lang="en-US" sz="3200" b="1" dirty="0" smtClean="0">
                <a:ln>
                  <a:solidFill>
                    <a:srgbClr val="FF0000"/>
                  </a:solidFill>
                </a:ln>
                <a:solidFill>
                  <a:srgbClr val="FF0000"/>
                </a:solidFill>
              </a:rPr>
              <a:t>W</a:t>
            </a:r>
          </a:p>
          <a:p>
            <a:pPr>
              <a:buFontTx/>
              <a:buChar char="-"/>
            </a:pPr>
            <a:r>
              <a:rPr lang="en-US" sz="2000" b="1" dirty="0" smtClean="0">
                <a:solidFill>
                  <a:srgbClr val="FFFF00"/>
                </a:solidFill>
              </a:rPr>
              <a:t> delay 1</a:t>
            </a:r>
            <a:r>
              <a:rPr lang="en-US" sz="2000" dirty="0" smtClean="0">
                <a:solidFill>
                  <a:schemeClr val="bg1"/>
                </a:solidFill>
              </a:rPr>
              <a:t> ÷ </a:t>
            </a:r>
            <a:r>
              <a:rPr lang="en-US" sz="2000" b="1" dirty="0" smtClean="0">
                <a:solidFill>
                  <a:srgbClr val="FF0000"/>
                </a:solidFill>
              </a:rPr>
              <a:t>C</a:t>
            </a:r>
            <a:r>
              <a:rPr lang="en-US" sz="2000" dirty="0" smtClean="0">
                <a:solidFill>
                  <a:schemeClr val="bg1"/>
                </a:solidFill>
              </a:rPr>
              <a:t> = conduction time </a:t>
            </a:r>
            <a:r>
              <a:rPr lang="en-US" sz="2000" b="1" dirty="0" smtClean="0">
                <a:solidFill>
                  <a:srgbClr val="FF0000"/>
                </a:solidFill>
              </a:rPr>
              <a:t>C</a:t>
            </a:r>
            <a:r>
              <a:rPr lang="en-US" sz="2000" dirty="0" smtClean="0">
                <a:solidFill>
                  <a:schemeClr val="bg1"/>
                </a:solidFill>
              </a:rPr>
              <a:t>-</a:t>
            </a:r>
            <a:r>
              <a:rPr lang="en-US" sz="2000" b="1" dirty="0" smtClean="0">
                <a:solidFill>
                  <a:srgbClr val="FF0000"/>
                </a:solidFill>
              </a:rPr>
              <a:t>W</a:t>
            </a:r>
          </a:p>
          <a:p>
            <a:pPr>
              <a:buFontTx/>
              <a:buChar char="-"/>
            </a:pPr>
            <a:r>
              <a:rPr lang="en-US" sz="2000" b="1" dirty="0" smtClean="0">
                <a:solidFill>
                  <a:schemeClr val="bg1"/>
                </a:solidFill>
              </a:rPr>
              <a:t> </a:t>
            </a:r>
            <a:r>
              <a:rPr lang="en-US" sz="2000" dirty="0" smtClean="0">
                <a:solidFill>
                  <a:schemeClr val="bg1"/>
                </a:solidFill>
              </a:rPr>
              <a:t>=&gt; CMAP 1</a:t>
            </a:r>
            <a:br>
              <a:rPr lang="en-US" sz="2000" dirty="0" smtClean="0">
                <a:solidFill>
                  <a:schemeClr val="bg1"/>
                </a:solidFill>
              </a:rPr>
            </a:br>
            <a:r>
              <a:rPr lang="en-US" sz="2000" dirty="0" smtClean="0">
                <a:solidFill>
                  <a:schemeClr val="bg1"/>
                </a:solidFill>
              </a:rPr>
              <a:t>	collision between </a:t>
            </a:r>
            <a:r>
              <a:rPr lang="en-US" sz="2000" b="1" dirty="0" smtClean="0">
                <a:solidFill>
                  <a:srgbClr val="FF0000"/>
                </a:solidFill>
              </a:rPr>
              <a:t>3/5 </a:t>
            </a:r>
            <a:r>
              <a:rPr lang="en-US" sz="2000" dirty="0" err="1" smtClean="0">
                <a:solidFill>
                  <a:schemeClr val="bg1"/>
                </a:solidFill>
              </a:rPr>
              <a:t>desc</a:t>
            </a:r>
            <a:r>
              <a:rPr lang="en-US" sz="2000" dirty="0" smtClean="0">
                <a:solidFill>
                  <a:schemeClr val="bg1"/>
                </a:solidFill>
              </a:rPr>
              <a:t>. vol. </a:t>
            </a:r>
            <a:r>
              <a:rPr lang="en-US" sz="2000" b="1" dirty="0" smtClean="0">
                <a:solidFill>
                  <a:srgbClr val="FF0000"/>
                </a:solidFill>
              </a:rPr>
              <a:t>C</a:t>
            </a:r>
            <a:r>
              <a:rPr lang="en-US" sz="2000" dirty="0" smtClean="0">
                <a:solidFill>
                  <a:srgbClr val="FF0000"/>
                </a:solidFill>
              </a:rPr>
              <a:t> </a:t>
            </a:r>
            <a:r>
              <a:rPr lang="en-US" sz="2000" dirty="0" smtClean="0">
                <a:solidFill>
                  <a:schemeClr val="bg1"/>
                </a:solidFill>
              </a:rPr>
              <a:t>– and </a:t>
            </a:r>
            <a:r>
              <a:rPr lang="en-US" sz="2000" dirty="0" err="1" smtClean="0">
                <a:solidFill>
                  <a:schemeClr val="bg1"/>
                </a:solidFill>
              </a:rPr>
              <a:t>asc</a:t>
            </a:r>
            <a:r>
              <a:rPr lang="en-US" sz="2000" dirty="0" smtClean="0">
                <a:solidFill>
                  <a:schemeClr val="bg1"/>
                </a:solidFill>
              </a:rPr>
              <a:t>. vol.  </a:t>
            </a:r>
            <a:r>
              <a:rPr lang="en-US" sz="2000" b="1" dirty="0" smtClean="0">
                <a:solidFill>
                  <a:srgbClr val="FF0000"/>
                </a:solidFill>
              </a:rPr>
              <a:t>W</a:t>
            </a:r>
            <a:endParaRPr lang="en-US" sz="2000" b="1" dirty="0" smtClean="0">
              <a:solidFill>
                <a:schemeClr val="bg1"/>
              </a:solidFill>
            </a:endParaRPr>
          </a:p>
        </p:txBody>
      </p:sp>
      <p:pic>
        <p:nvPicPr>
          <p:cNvPr id="130" name="Image 129"/>
          <p:cNvPicPr>
            <a:picLocks noChangeAspect="1"/>
          </p:cNvPicPr>
          <p:nvPr/>
        </p:nvPicPr>
        <p:blipFill>
          <a:blip r:embed="rId4">
            <a:clrChange>
              <a:clrFrom>
                <a:srgbClr val="000000"/>
              </a:clrFrom>
              <a:clrTo>
                <a:srgbClr val="000000">
                  <a:alpha val="0"/>
                </a:srgbClr>
              </a:clrTo>
            </a:clrChange>
          </a:blip>
          <a:srcRect l="74306" t="2958" r="15972" b="75020"/>
          <a:stretch>
            <a:fillRect/>
          </a:stretch>
        </p:blipFill>
        <p:spPr>
          <a:xfrm flipH="1">
            <a:off x="606250" y="239018"/>
            <a:ext cx="587067" cy="771878"/>
          </a:xfrm>
          <a:prstGeom prst="rect">
            <a:avLst/>
          </a:prstGeom>
        </p:spPr>
      </p:pic>
      <p:pic>
        <p:nvPicPr>
          <p:cNvPr id="131" name="Image 130"/>
          <p:cNvPicPr>
            <a:picLocks noChangeAspect="1"/>
          </p:cNvPicPr>
          <p:nvPr/>
        </p:nvPicPr>
        <p:blipFill rotWithShape="1">
          <a:blip r:embed="rId4">
            <a:clrChange>
              <a:clrFrom>
                <a:srgbClr val="000000"/>
              </a:clrFrom>
              <a:clrTo>
                <a:srgbClr val="000000">
                  <a:alpha val="0"/>
                </a:srgbClr>
              </a:clrTo>
            </a:clrChange>
            <a:duotone>
              <a:prstClr val="black"/>
              <a:srgbClr val="FF00FF">
                <a:tint val="45000"/>
                <a:satMod val="400000"/>
              </a:srgbClr>
            </a:duotone>
          </a:blip>
          <a:srcRect l="64722" t="57891" r="27361" b="20329"/>
          <a:stretch/>
        </p:blipFill>
        <p:spPr>
          <a:xfrm flipH="1">
            <a:off x="5598912" y="391256"/>
            <a:ext cx="376437" cy="619640"/>
          </a:xfrm>
          <a:prstGeom prst="rect">
            <a:avLst/>
          </a:prstGeom>
        </p:spPr>
      </p:pic>
      <p:sp>
        <p:nvSpPr>
          <p:cNvPr id="132" name="Rectangle 131"/>
          <p:cNvSpPr/>
          <p:nvPr/>
        </p:nvSpPr>
        <p:spPr>
          <a:xfrm>
            <a:off x="1299370" y="305221"/>
            <a:ext cx="1570337" cy="584776"/>
          </a:xfrm>
          <a:prstGeom prst="rect">
            <a:avLst/>
          </a:prstGeom>
        </p:spPr>
        <p:txBody>
          <a:bodyPr wrap="none">
            <a:spAutoFit/>
          </a:bodyPr>
          <a:lstStyle/>
          <a:p>
            <a:r>
              <a:rPr lang="en-US" sz="3200" b="1" dirty="0" smtClean="0">
                <a:solidFill>
                  <a:srgbClr val="FF0000"/>
                </a:solidFill>
              </a:rPr>
              <a:t>TST </a:t>
            </a:r>
            <a:r>
              <a:rPr lang="en-US" sz="3200" i="1" dirty="0" smtClean="0">
                <a:solidFill>
                  <a:srgbClr val="FF0000"/>
                </a:solidFill>
              </a:rPr>
              <a:t>test</a:t>
            </a:r>
            <a:endParaRPr lang="en-US" sz="3200" i="1" dirty="0">
              <a:solidFill>
                <a:srgbClr val="FF0000"/>
              </a:solidFill>
            </a:endParaRPr>
          </a:p>
        </p:txBody>
      </p:sp>
      <p:sp>
        <p:nvSpPr>
          <p:cNvPr id="136" name="Rectangle 135"/>
          <p:cNvSpPr/>
          <p:nvPr/>
        </p:nvSpPr>
        <p:spPr>
          <a:xfrm>
            <a:off x="6502400" y="4681835"/>
            <a:ext cx="1192454" cy="461665"/>
          </a:xfrm>
          <a:prstGeom prst="rect">
            <a:avLst/>
          </a:prstGeom>
        </p:spPr>
        <p:txBody>
          <a:bodyPr wrap="none">
            <a:spAutoFit/>
          </a:bodyPr>
          <a:lstStyle/>
          <a:p>
            <a:r>
              <a:rPr lang="en-US" sz="2400" b="1" dirty="0" smtClean="0">
                <a:solidFill>
                  <a:schemeClr val="bg1"/>
                </a:solidFill>
              </a:rPr>
              <a:t>CMAP 1</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1545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1608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066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197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146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209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095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1226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469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468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467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434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1565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1514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1577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464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1595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1803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1934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1882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1945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1832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1963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1912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1975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175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306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255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318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205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335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284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347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2534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2665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2614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2676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2563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2694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2643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2706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 name="Grouper 81"/>
          <p:cNvGrpSpPr/>
          <p:nvPr/>
        </p:nvGrpSpPr>
        <p:grpSpPr>
          <a:xfrm>
            <a:off x="618950" y="1145014"/>
            <a:ext cx="2597325" cy="133352"/>
            <a:chOff x="4316102" y="1175622"/>
            <a:chExt cx="2174668" cy="133352"/>
          </a:xfrm>
        </p:grpSpPr>
        <p:cxnSp>
          <p:nvCxnSpPr>
            <p:cNvPr id="86" name="Connecteur droit 85"/>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 name="Grouper 105"/>
          <p:cNvGrpSpPr/>
          <p:nvPr/>
        </p:nvGrpSpPr>
        <p:grpSpPr>
          <a:xfrm>
            <a:off x="634467" y="1513314"/>
            <a:ext cx="2597325" cy="133352"/>
            <a:chOff x="4316102" y="1175622"/>
            <a:chExt cx="2174668" cy="133352"/>
          </a:xfrm>
        </p:grpSpPr>
        <p:cxnSp>
          <p:nvCxnSpPr>
            <p:cNvPr id="110" name="Connecteur droit 109"/>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2" name="Connecteur droit 11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8" name="Grouper 120"/>
          <p:cNvGrpSpPr/>
          <p:nvPr/>
        </p:nvGrpSpPr>
        <p:grpSpPr>
          <a:xfrm>
            <a:off x="634468" y="1882775"/>
            <a:ext cx="2597325" cy="133352"/>
            <a:chOff x="4316102" y="1175622"/>
            <a:chExt cx="2174668" cy="133352"/>
          </a:xfrm>
        </p:grpSpPr>
        <p:cxnSp>
          <p:nvCxnSpPr>
            <p:cNvPr id="122" name="Connecteur droit 121"/>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3" name="Ellipse 132"/>
          <p:cNvSpPr/>
          <p:nvPr/>
        </p:nvSpPr>
        <p:spPr>
          <a:xfrm>
            <a:off x="3634992" y="1099796"/>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Ellipse 133"/>
          <p:cNvSpPr/>
          <p:nvPr/>
        </p:nvSpPr>
        <p:spPr>
          <a:xfrm>
            <a:off x="3633708" y="1457445"/>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Ellipse 134"/>
          <p:cNvSpPr/>
          <p:nvPr/>
        </p:nvSpPr>
        <p:spPr>
          <a:xfrm>
            <a:off x="3633708" y="1832561"/>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er 160"/>
          <p:cNvGrpSpPr/>
          <p:nvPr/>
        </p:nvGrpSpPr>
        <p:grpSpPr>
          <a:xfrm>
            <a:off x="6662220" y="889997"/>
            <a:ext cx="633930" cy="3878853"/>
            <a:chOff x="6662220" y="889997"/>
            <a:chExt cx="633930" cy="3878853"/>
          </a:xfrm>
        </p:grpSpPr>
        <p:grpSp>
          <p:nvGrpSpPr>
            <p:cNvPr id="13" name="Grouper 219"/>
            <p:cNvGrpSpPr/>
            <p:nvPr/>
          </p:nvGrpSpPr>
          <p:grpSpPr>
            <a:xfrm>
              <a:off x="6662220" y="889997"/>
              <a:ext cx="469900" cy="1980189"/>
              <a:chOff x="6662220" y="889997"/>
              <a:chExt cx="469900" cy="1980189"/>
            </a:xfrm>
          </p:grpSpPr>
          <p:sp>
            <p:nvSpPr>
              <p:cNvPr id="164" name="Forme libre 163"/>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5" name="Forme libre 164"/>
              <p:cNvSpPr/>
              <p:nvPr/>
            </p:nvSpPr>
            <p:spPr>
              <a:xfrm>
                <a:off x="66622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6" name="Forme libre 165"/>
              <p:cNvSpPr/>
              <p:nvPr/>
            </p:nvSpPr>
            <p:spPr>
              <a:xfrm>
                <a:off x="66622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7" name="Forme libre 166"/>
              <p:cNvSpPr/>
              <p:nvPr/>
            </p:nvSpPr>
            <p:spPr>
              <a:xfrm>
                <a:off x="6662220"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8" name="Forme libre 167"/>
              <p:cNvSpPr/>
              <p:nvPr/>
            </p:nvSpPr>
            <p:spPr>
              <a:xfrm>
                <a:off x="6662220"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163" name="Forme libre 162"/>
            <p:cNvSpPr/>
            <p:nvPr/>
          </p:nvSpPr>
          <p:spPr>
            <a:xfrm>
              <a:off x="6662220" y="3219450"/>
              <a:ext cx="633930" cy="1549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grpSp>
        <p:nvGrpSpPr>
          <p:cNvPr id="14" name="Grouper 213"/>
          <p:cNvGrpSpPr/>
          <p:nvPr/>
        </p:nvGrpSpPr>
        <p:grpSpPr>
          <a:xfrm>
            <a:off x="4068394" y="1039313"/>
            <a:ext cx="274120" cy="1805256"/>
            <a:chOff x="5963978" y="1062465"/>
            <a:chExt cx="274120" cy="1805256"/>
          </a:xfrm>
        </p:grpSpPr>
        <p:sp>
          <p:nvSpPr>
            <p:cNvPr id="162" name="Étoile à 6 branches 161"/>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Étoile à 6 branches 169"/>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Étoile à 6 branches 174"/>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Étoile à 6 branches 175"/>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Étoile à 6 branches 176"/>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1" name="Forme libre 180"/>
          <p:cNvSpPr/>
          <p:nvPr/>
        </p:nvSpPr>
        <p:spPr>
          <a:xfrm>
            <a:off x="82497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2" name="Forme libre 181"/>
          <p:cNvSpPr/>
          <p:nvPr/>
        </p:nvSpPr>
        <p:spPr>
          <a:xfrm>
            <a:off x="82497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3" name="Forme libre 182"/>
          <p:cNvSpPr/>
          <p:nvPr/>
        </p:nvSpPr>
        <p:spPr>
          <a:xfrm>
            <a:off x="82497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0" name="Forme libre 179"/>
          <p:cNvSpPr/>
          <p:nvPr/>
        </p:nvSpPr>
        <p:spPr>
          <a:xfrm>
            <a:off x="8249720" y="3721100"/>
            <a:ext cx="652980" cy="89535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nvGrpSpPr>
          <p:cNvPr id="22" name="Grouper 81"/>
          <p:cNvGrpSpPr/>
          <p:nvPr/>
        </p:nvGrpSpPr>
        <p:grpSpPr>
          <a:xfrm>
            <a:off x="4327732" y="1545510"/>
            <a:ext cx="2174668" cy="133352"/>
            <a:chOff x="4316102" y="1175622"/>
            <a:chExt cx="2174668" cy="133352"/>
          </a:xfrm>
        </p:grpSpPr>
        <p:cxnSp>
          <p:nvCxnSpPr>
            <p:cNvPr id="204" name="Connecteur droit 203"/>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5" name="Connecteur droit 204"/>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6" name="Connecteur droit 205"/>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3" name="Grouper 85"/>
          <p:cNvGrpSpPr/>
          <p:nvPr/>
        </p:nvGrpSpPr>
        <p:grpSpPr>
          <a:xfrm>
            <a:off x="4319277" y="1174462"/>
            <a:ext cx="2174668" cy="133352"/>
            <a:chOff x="4316102" y="1175622"/>
            <a:chExt cx="2174668" cy="133352"/>
          </a:xfrm>
        </p:grpSpPr>
        <p:cxnSp>
          <p:nvCxnSpPr>
            <p:cNvPr id="201" name="Connecteur droit 200"/>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2" name="Connecteur droit 201"/>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3" name="Connecteur droit 202"/>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4" name="Grouper 97"/>
          <p:cNvGrpSpPr/>
          <p:nvPr/>
        </p:nvGrpSpPr>
        <p:grpSpPr>
          <a:xfrm>
            <a:off x="4327732" y="1911062"/>
            <a:ext cx="2174668" cy="133352"/>
            <a:chOff x="4316102" y="1175622"/>
            <a:chExt cx="2174668" cy="133352"/>
          </a:xfrm>
        </p:grpSpPr>
        <p:cxnSp>
          <p:nvCxnSpPr>
            <p:cNvPr id="198" name="Connecteur droit 197"/>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9" name="Connecteur droit 198"/>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0" name="Connecteur droit 199"/>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cxnSp>
        <p:nvCxnSpPr>
          <p:cNvPr id="195" name="Connecteur droit 194"/>
          <p:cNvCxnSpPr/>
          <p:nvPr/>
        </p:nvCxnSpPr>
        <p:spPr>
          <a:xfrm>
            <a:off x="4312927" y="2332304"/>
            <a:ext cx="208273" cy="3605"/>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2" name="Connecteur droit 191"/>
          <p:cNvCxnSpPr/>
          <p:nvPr/>
        </p:nvCxnSpPr>
        <p:spPr>
          <a:xfrm>
            <a:off x="4312927" y="2693647"/>
            <a:ext cx="208273" cy="1588"/>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39" name="Connecteur droit 138"/>
          <p:cNvCxnSpPr/>
          <p:nvPr/>
        </p:nvCxnSpPr>
        <p:spPr>
          <a:xfrm>
            <a:off x="4521200" y="2335909"/>
            <a:ext cx="1522091" cy="63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6" name="Connecteur droit 145"/>
          <p:cNvCxnSpPr/>
          <p:nvPr/>
        </p:nvCxnSpPr>
        <p:spPr>
          <a:xfrm>
            <a:off x="4521200" y="2695212"/>
            <a:ext cx="1522091" cy="63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00" name="Image 99" descr="beelmerk_congres.jpg"/>
          <p:cNvPicPr>
            <a:picLocks noChangeAspect="1"/>
          </p:cNvPicPr>
          <p:nvPr/>
        </p:nvPicPr>
        <p:blipFill>
          <a:blip r:embed="rId3"/>
          <a:stretch>
            <a:fillRect/>
          </a:stretch>
        </p:blipFill>
        <p:spPr>
          <a:xfrm>
            <a:off x="8015362" y="0"/>
            <a:ext cx="1128637" cy="836602"/>
          </a:xfrm>
          <a:prstGeom prst="rect">
            <a:avLst/>
          </a:prstGeom>
        </p:spPr>
      </p:pic>
      <p:cxnSp>
        <p:nvCxnSpPr>
          <p:cNvPr id="101" name="Connecteur droit 100"/>
          <p:cNvCxnSpPr/>
          <p:nvPr/>
        </p:nvCxnSpPr>
        <p:spPr>
          <a:xfrm>
            <a:off x="1170155" y="2229833"/>
            <a:ext cx="888397" cy="5408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3" name="Connecteur droit 102"/>
          <p:cNvCxnSpPr/>
          <p:nvPr/>
        </p:nvCxnSpPr>
        <p:spPr>
          <a:xfrm flipV="1">
            <a:off x="1170155" y="2229833"/>
            <a:ext cx="888397" cy="5408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4" name="ZoneTexte 103"/>
          <p:cNvSpPr txBox="1"/>
          <p:nvPr/>
        </p:nvSpPr>
        <p:spPr>
          <a:xfrm>
            <a:off x="118361" y="3547190"/>
            <a:ext cx="4891083" cy="1200329"/>
          </a:xfrm>
          <a:prstGeom prst="rect">
            <a:avLst/>
          </a:prstGeom>
          <a:noFill/>
        </p:spPr>
        <p:txBody>
          <a:bodyPr wrap="none" rtlCol="0">
            <a:spAutoFit/>
          </a:bodyPr>
          <a:lstStyle/>
          <a:p>
            <a:r>
              <a:rPr lang="en-US" sz="3200" b="1" dirty="0" err="1" smtClean="0">
                <a:solidFill>
                  <a:srgbClr val="FF0000"/>
                </a:solidFill>
              </a:rPr>
              <a:t>Stim</a:t>
            </a:r>
            <a:r>
              <a:rPr lang="en-US" sz="3200" b="1" dirty="0" smtClean="0">
                <a:solidFill>
                  <a:srgbClr val="FF0000"/>
                </a:solidFill>
              </a:rPr>
              <a:t> 3</a:t>
            </a:r>
            <a:r>
              <a:rPr lang="en-US" sz="3200" b="1" dirty="0" smtClean="0">
                <a:solidFill>
                  <a:schemeClr val="bg1"/>
                </a:solidFill>
              </a:rPr>
              <a:t> : </a:t>
            </a:r>
            <a:r>
              <a:rPr lang="en-US" sz="3200" b="1" dirty="0" err="1" smtClean="0">
                <a:solidFill>
                  <a:schemeClr val="bg1"/>
                </a:solidFill>
              </a:rPr>
              <a:t>Erb</a:t>
            </a:r>
            <a:r>
              <a:rPr lang="en-US" sz="3200" b="1" dirty="0" smtClean="0">
                <a:solidFill>
                  <a:schemeClr val="bg1"/>
                </a:solidFill>
              </a:rPr>
              <a:t> stimulation </a:t>
            </a:r>
            <a:r>
              <a:rPr lang="en-US" sz="3200" b="1" dirty="0" smtClean="0">
                <a:ln>
                  <a:solidFill>
                    <a:srgbClr val="FF0000"/>
                  </a:solidFill>
                </a:ln>
                <a:solidFill>
                  <a:srgbClr val="FF0000"/>
                </a:solidFill>
              </a:rPr>
              <a:t>E</a:t>
            </a:r>
          </a:p>
          <a:p>
            <a:pPr>
              <a:buFontTx/>
              <a:buChar char="-"/>
            </a:pPr>
            <a:r>
              <a:rPr lang="en-US" sz="2000" dirty="0" smtClean="0">
                <a:solidFill>
                  <a:schemeClr val="bg1"/>
                </a:solidFill>
              </a:rPr>
              <a:t> delay</a:t>
            </a:r>
            <a:r>
              <a:rPr lang="en-US" sz="2000" b="1" dirty="0" smtClean="0">
                <a:solidFill>
                  <a:srgbClr val="FFFF00"/>
                </a:solidFill>
              </a:rPr>
              <a:t> 2</a:t>
            </a:r>
            <a:r>
              <a:rPr lang="en-US" sz="2000" dirty="0" smtClean="0">
                <a:solidFill>
                  <a:schemeClr val="bg1"/>
                </a:solidFill>
              </a:rPr>
              <a:t> ÷ </a:t>
            </a:r>
            <a:r>
              <a:rPr lang="en-US" sz="2000" b="1" dirty="0" smtClean="0">
                <a:solidFill>
                  <a:srgbClr val="FF0000"/>
                </a:solidFill>
              </a:rPr>
              <a:t>C</a:t>
            </a:r>
            <a:r>
              <a:rPr lang="en-US" sz="2000" dirty="0" smtClean="0">
                <a:solidFill>
                  <a:schemeClr val="bg1"/>
                </a:solidFill>
              </a:rPr>
              <a:t> = </a:t>
            </a:r>
            <a:r>
              <a:rPr lang="en-US" sz="2000" b="1" dirty="0" smtClean="0">
                <a:solidFill>
                  <a:srgbClr val="FFFF00"/>
                </a:solidFill>
              </a:rPr>
              <a:t>delay 1</a:t>
            </a:r>
            <a:r>
              <a:rPr lang="en-US" sz="2000" dirty="0" smtClean="0">
                <a:solidFill>
                  <a:schemeClr val="bg1"/>
                </a:solidFill>
              </a:rPr>
              <a:t> + conduction time </a:t>
            </a:r>
            <a:r>
              <a:rPr lang="en-US" sz="2000" b="1" dirty="0" smtClean="0">
                <a:solidFill>
                  <a:srgbClr val="FF0000"/>
                </a:solidFill>
              </a:rPr>
              <a:t>E</a:t>
            </a:r>
            <a:r>
              <a:rPr lang="en-US" sz="2000" dirty="0" smtClean="0">
                <a:solidFill>
                  <a:schemeClr val="bg1"/>
                </a:solidFill>
              </a:rPr>
              <a:t>-</a:t>
            </a:r>
            <a:r>
              <a:rPr lang="en-US" sz="2000" b="1" dirty="0" smtClean="0">
                <a:solidFill>
                  <a:srgbClr val="FF0000"/>
                </a:solidFill>
              </a:rPr>
              <a:t>W</a:t>
            </a:r>
          </a:p>
          <a:p>
            <a:pPr>
              <a:buFontTx/>
              <a:buChar char="-"/>
            </a:pPr>
            <a:r>
              <a:rPr lang="en-US" sz="2000" b="1" dirty="0" smtClean="0">
                <a:solidFill>
                  <a:schemeClr val="bg1"/>
                </a:solidFill>
              </a:rPr>
              <a:t> </a:t>
            </a:r>
            <a:r>
              <a:rPr lang="en-US" sz="2000" dirty="0" smtClean="0">
                <a:solidFill>
                  <a:schemeClr val="bg1"/>
                </a:solidFill>
              </a:rPr>
              <a:t>=&gt; CMAP 2 smaller than CMAP 1</a:t>
            </a:r>
          </a:p>
        </p:txBody>
      </p:sp>
      <p:sp>
        <p:nvSpPr>
          <p:cNvPr id="105" name="Rectangle 104"/>
          <p:cNvSpPr/>
          <p:nvPr/>
        </p:nvSpPr>
        <p:spPr>
          <a:xfrm>
            <a:off x="6502400" y="4681835"/>
            <a:ext cx="1192454" cy="461665"/>
          </a:xfrm>
          <a:prstGeom prst="rect">
            <a:avLst/>
          </a:prstGeom>
        </p:spPr>
        <p:txBody>
          <a:bodyPr wrap="none">
            <a:spAutoFit/>
          </a:bodyPr>
          <a:lstStyle/>
          <a:p>
            <a:r>
              <a:rPr lang="en-US" sz="2400" b="1" dirty="0" smtClean="0">
                <a:solidFill>
                  <a:schemeClr val="bg1"/>
                </a:solidFill>
              </a:rPr>
              <a:t>CMAP 1</a:t>
            </a:r>
            <a:endParaRPr lang="en-US" sz="2400" dirty="0"/>
          </a:p>
        </p:txBody>
      </p:sp>
      <p:sp>
        <p:nvSpPr>
          <p:cNvPr id="106" name="Rectangle 105"/>
          <p:cNvSpPr/>
          <p:nvPr/>
        </p:nvSpPr>
        <p:spPr>
          <a:xfrm>
            <a:off x="7951545" y="4681835"/>
            <a:ext cx="1096574" cy="461665"/>
          </a:xfrm>
          <a:prstGeom prst="rect">
            <a:avLst/>
          </a:prstGeom>
        </p:spPr>
        <p:txBody>
          <a:bodyPr wrap="none">
            <a:spAutoFit/>
          </a:bodyPr>
          <a:lstStyle/>
          <a:p>
            <a:r>
              <a:rPr lang="en-US" sz="2400" b="1" dirty="0" err="1" smtClean="0">
                <a:solidFill>
                  <a:srgbClr val="FFFF00"/>
                </a:solidFill>
              </a:rPr>
              <a:t>TST</a:t>
            </a:r>
            <a:r>
              <a:rPr lang="en-US" sz="2400" i="1" dirty="0" err="1" smtClean="0">
                <a:solidFill>
                  <a:srgbClr val="FFFF00"/>
                </a:solidFill>
              </a:rPr>
              <a:t>test</a:t>
            </a:r>
            <a:endParaRPr lang="en-US" sz="2400" dirty="0">
              <a:solidFill>
                <a:srgbClr val="FFFF00"/>
              </a:solidFill>
            </a:endParaRPr>
          </a:p>
        </p:txBody>
      </p:sp>
      <p:cxnSp>
        <p:nvCxnSpPr>
          <p:cNvPr id="107" name="Connecteur droit 106"/>
          <p:cNvCxnSpPr/>
          <p:nvPr/>
        </p:nvCxnSpPr>
        <p:spPr>
          <a:xfrm>
            <a:off x="8014303" y="2263900"/>
            <a:ext cx="888397" cy="5408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flipV="1">
            <a:off x="8014303" y="2263900"/>
            <a:ext cx="888397" cy="54089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09" name="Image 108"/>
          <p:cNvPicPr>
            <a:picLocks noChangeAspect="1"/>
          </p:cNvPicPr>
          <p:nvPr/>
        </p:nvPicPr>
        <p:blipFill>
          <a:blip r:embed="rId4">
            <a:clrChange>
              <a:clrFrom>
                <a:srgbClr val="000000"/>
              </a:clrFrom>
              <a:clrTo>
                <a:srgbClr val="000000">
                  <a:alpha val="0"/>
                </a:srgbClr>
              </a:clrTo>
            </a:clrChange>
          </a:blip>
          <a:srcRect l="74306" t="2958" r="15972" b="75020"/>
          <a:stretch>
            <a:fillRect/>
          </a:stretch>
        </p:blipFill>
        <p:spPr>
          <a:xfrm flipH="1">
            <a:off x="606250" y="239018"/>
            <a:ext cx="587067" cy="771878"/>
          </a:xfrm>
          <a:prstGeom prst="rect">
            <a:avLst/>
          </a:prstGeom>
        </p:spPr>
      </p:pic>
      <p:pic>
        <p:nvPicPr>
          <p:cNvPr id="121" name="Image 120"/>
          <p:cNvPicPr>
            <a:picLocks noChangeAspect="1"/>
          </p:cNvPicPr>
          <p:nvPr/>
        </p:nvPicPr>
        <p:blipFill rotWithShape="1">
          <a:blip r:embed="rId4">
            <a:clrChange>
              <a:clrFrom>
                <a:srgbClr val="000000"/>
              </a:clrFrom>
              <a:clrTo>
                <a:srgbClr val="000000">
                  <a:alpha val="0"/>
                </a:srgbClr>
              </a:clrTo>
            </a:clrChange>
            <a:duotone>
              <a:prstClr val="black"/>
              <a:srgbClr val="FF00FF">
                <a:tint val="45000"/>
                <a:satMod val="400000"/>
              </a:srgbClr>
            </a:duotone>
          </a:blip>
          <a:srcRect l="64722" t="57891" r="27361" b="20329"/>
          <a:stretch/>
        </p:blipFill>
        <p:spPr>
          <a:xfrm flipH="1">
            <a:off x="5598912" y="391256"/>
            <a:ext cx="376437" cy="619640"/>
          </a:xfrm>
          <a:prstGeom prst="rect">
            <a:avLst/>
          </a:prstGeom>
        </p:spPr>
      </p:pic>
      <p:pic>
        <p:nvPicPr>
          <p:cNvPr id="125" name="Image 124"/>
          <p:cNvPicPr>
            <a:picLocks noChangeAspect="1"/>
          </p:cNvPicPr>
          <p:nvPr/>
        </p:nvPicPr>
        <p:blipFill>
          <a:blip r:embed="rId4">
            <a:clrChange>
              <a:clrFrom>
                <a:srgbClr val="000000"/>
              </a:clrFrom>
              <a:clrTo>
                <a:srgbClr val="000000">
                  <a:alpha val="0"/>
                </a:srgbClr>
              </a:clrTo>
            </a:clrChange>
            <a:duotone>
              <a:prstClr val="black"/>
              <a:srgbClr val="00FF00">
                <a:tint val="45000"/>
                <a:satMod val="400000"/>
              </a:srgbClr>
            </a:duotone>
          </a:blip>
          <a:srcRect l="70833" t="24496" r="12500" b="63162"/>
          <a:stretch>
            <a:fillRect/>
          </a:stretch>
        </p:blipFill>
        <p:spPr>
          <a:xfrm flipH="1">
            <a:off x="4380614" y="615967"/>
            <a:ext cx="813686" cy="306030"/>
          </a:xfrm>
          <a:prstGeom prst="rect">
            <a:avLst/>
          </a:prstGeom>
        </p:spPr>
      </p:pic>
      <p:sp>
        <p:nvSpPr>
          <p:cNvPr id="126" name="Rectangle 125"/>
          <p:cNvSpPr/>
          <p:nvPr/>
        </p:nvSpPr>
        <p:spPr>
          <a:xfrm>
            <a:off x="1299370" y="337221"/>
            <a:ext cx="1570337" cy="584776"/>
          </a:xfrm>
          <a:prstGeom prst="rect">
            <a:avLst/>
          </a:prstGeom>
        </p:spPr>
        <p:txBody>
          <a:bodyPr wrap="none">
            <a:spAutoFit/>
          </a:bodyPr>
          <a:lstStyle/>
          <a:p>
            <a:r>
              <a:rPr lang="en-US" sz="3200" b="1" dirty="0" smtClean="0">
                <a:solidFill>
                  <a:srgbClr val="FF0000"/>
                </a:solidFill>
              </a:rPr>
              <a:t>TST </a:t>
            </a:r>
            <a:r>
              <a:rPr lang="en-US" sz="3200" i="1" dirty="0" smtClean="0">
                <a:solidFill>
                  <a:srgbClr val="FF0000"/>
                </a:solidFill>
              </a:rPr>
              <a:t>test</a:t>
            </a:r>
            <a:endParaRPr lang="en-US" sz="3200" i="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Summarize</a:t>
            </a:r>
            <a:endParaRPr lang="en-US" dirty="0"/>
          </a:p>
        </p:txBody>
      </p:sp>
      <p:sp>
        <p:nvSpPr>
          <p:cNvPr id="3" name="Espace réservé du contenu 2"/>
          <p:cNvSpPr>
            <a:spLocks noGrp="1"/>
          </p:cNvSpPr>
          <p:nvPr>
            <p:ph idx="1"/>
          </p:nvPr>
        </p:nvSpPr>
        <p:spPr>
          <a:xfrm>
            <a:off x="-266700" y="1200151"/>
            <a:ext cx="9410700" cy="3394472"/>
          </a:xfrm>
        </p:spPr>
        <p:txBody>
          <a:bodyPr>
            <a:normAutofit/>
          </a:bodyPr>
          <a:lstStyle/>
          <a:p>
            <a:pPr>
              <a:buNone/>
              <a:tabLst>
                <a:tab pos="355600" algn="l"/>
                <a:tab pos="4749800" algn="l"/>
              </a:tabLst>
            </a:pPr>
            <a:r>
              <a:rPr lang="en-US" sz="2400" b="1" dirty="0" smtClean="0">
                <a:solidFill>
                  <a:srgbClr val="0000FF"/>
                </a:solidFill>
              </a:rPr>
              <a:t>	Healthy controls	Central motor failure</a:t>
            </a:r>
            <a:br>
              <a:rPr lang="en-US" sz="2400" b="1" dirty="0" smtClean="0">
                <a:solidFill>
                  <a:srgbClr val="0000FF"/>
                </a:solidFill>
              </a:rPr>
            </a:br>
            <a:r>
              <a:rPr lang="en-US" sz="2400" dirty="0" smtClean="0"/>
              <a:t/>
            </a:r>
            <a:br>
              <a:rPr lang="en-US" sz="2400" dirty="0" smtClean="0"/>
            </a:br>
            <a:r>
              <a:rPr lang="en-US" sz="2400" dirty="0" smtClean="0">
                <a:solidFill>
                  <a:srgbClr val="FF0000"/>
                </a:solidFill>
              </a:rPr>
              <a:t>STIM 1</a:t>
            </a:r>
            <a:r>
              <a:rPr lang="en-US" sz="2400" dirty="0" smtClean="0"/>
              <a:t> : TMS </a:t>
            </a:r>
            <a:r>
              <a:rPr lang="en-US" sz="2400" u="sng" dirty="0" smtClean="0"/>
              <a:t>all</a:t>
            </a:r>
            <a:r>
              <a:rPr lang="en-US" sz="2400" dirty="0" smtClean="0"/>
              <a:t> UMN activated	</a:t>
            </a:r>
            <a:r>
              <a:rPr lang="en-US" sz="2400" dirty="0" smtClean="0">
                <a:solidFill>
                  <a:srgbClr val="FF0000"/>
                </a:solidFill>
              </a:rPr>
              <a:t>STIM 1</a:t>
            </a:r>
            <a:r>
              <a:rPr lang="en-US" sz="2400" dirty="0" smtClean="0"/>
              <a:t> : TMS </a:t>
            </a:r>
            <a:r>
              <a:rPr lang="en-US" sz="2400" u="sng" dirty="0" smtClean="0"/>
              <a:t>3 out 5</a:t>
            </a:r>
            <a:r>
              <a:rPr lang="en-US" sz="2400" dirty="0" smtClean="0"/>
              <a:t> UMN activated </a:t>
            </a:r>
            <a:br>
              <a:rPr lang="en-US" sz="2400" dirty="0" smtClean="0"/>
            </a:br>
            <a:r>
              <a:rPr lang="en-US" sz="2400" dirty="0" smtClean="0">
                <a:solidFill>
                  <a:srgbClr val="FF0000"/>
                </a:solidFill>
              </a:rPr>
              <a:t>STIM 2</a:t>
            </a:r>
            <a:r>
              <a:rPr lang="en-US" sz="2400" dirty="0" smtClean="0"/>
              <a:t> : wrist stimulation	</a:t>
            </a:r>
            <a:r>
              <a:rPr lang="en-US" sz="2400" dirty="0" smtClean="0">
                <a:solidFill>
                  <a:srgbClr val="FF0000"/>
                </a:solidFill>
              </a:rPr>
              <a:t>STIM 2</a:t>
            </a:r>
            <a:r>
              <a:rPr lang="en-US" sz="2400" dirty="0" smtClean="0"/>
              <a:t> : wrist stimulation</a:t>
            </a:r>
            <a:br>
              <a:rPr lang="en-US" sz="2400" dirty="0" smtClean="0"/>
            </a:br>
            <a:r>
              <a:rPr lang="en-US" sz="2400" dirty="0" smtClean="0"/>
              <a:t>=&gt; </a:t>
            </a:r>
            <a:r>
              <a:rPr lang="en-US" sz="2400" b="1" dirty="0" smtClean="0">
                <a:solidFill>
                  <a:srgbClr val="008000"/>
                </a:solidFill>
              </a:rPr>
              <a:t>collision </a:t>
            </a:r>
            <a:r>
              <a:rPr lang="en-US" sz="2400" dirty="0" smtClean="0"/>
              <a:t>in </a:t>
            </a:r>
            <a:r>
              <a:rPr lang="en-US" sz="2400" u="sng" dirty="0" smtClean="0"/>
              <a:t>all</a:t>
            </a:r>
            <a:r>
              <a:rPr lang="en-US" sz="2400" dirty="0" smtClean="0"/>
              <a:t> motor axons	=&gt; </a:t>
            </a:r>
            <a:r>
              <a:rPr lang="en-US" sz="2400" b="1" dirty="0" smtClean="0">
                <a:solidFill>
                  <a:srgbClr val="008000"/>
                </a:solidFill>
              </a:rPr>
              <a:t>collision </a:t>
            </a:r>
            <a:r>
              <a:rPr lang="en-US" sz="2400" dirty="0" smtClean="0"/>
              <a:t>in </a:t>
            </a:r>
            <a:r>
              <a:rPr lang="en-US" sz="2400" u="sng" dirty="0" smtClean="0"/>
              <a:t>3 out 5</a:t>
            </a:r>
            <a:r>
              <a:rPr lang="en-US" sz="2400" dirty="0" smtClean="0"/>
              <a:t> motor axons</a:t>
            </a:r>
            <a:br>
              <a:rPr lang="en-US" sz="2400" dirty="0" smtClean="0"/>
            </a:br>
            <a:r>
              <a:rPr lang="en-US" sz="2400" dirty="0" smtClean="0">
                <a:solidFill>
                  <a:srgbClr val="FF0000"/>
                </a:solidFill>
              </a:rPr>
              <a:t>STIM 3</a:t>
            </a:r>
            <a:r>
              <a:rPr lang="en-US" sz="2400" dirty="0" smtClean="0"/>
              <a:t> : </a:t>
            </a:r>
            <a:r>
              <a:rPr lang="en-US" sz="2400" dirty="0" err="1" smtClean="0"/>
              <a:t>Erb</a:t>
            </a:r>
            <a:r>
              <a:rPr lang="en-US" sz="2400" dirty="0" smtClean="0"/>
              <a:t> stimulation	</a:t>
            </a:r>
            <a:r>
              <a:rPr lang="en-US" sz="2400" dirty="0" smtClean="0">
                <a:solidFill>
                  <a:srgbClr val="FF0000"/>
                </a:solidFill>
              </a:rPr>
              <a:t>STIM 3</a:t>
            </a:r>
            <a:r>
              <a:rPr lang="en-US" sz="2400" dirty="0" smtClean="0"/>
              <a:t> : </a:t>
            </a:r>
            <a:r>
              <a:rPr lang="en-US" sz="2400" dirty="0" err="1" smtClean="0"/>
              <a:t>Erb</a:t>
            </a:r>
            <a:r>
              <a:rPr lang="en-US" sz="2400" dirty="0" smtClean="0"/>
              <a:t> stimulation</a:t>
            </a:r>
            <a:br>
              <a:rPr lang="en-US" sz="2400" dirty="0" smtClean="0"/>
            </a:br>
            <a:r>
              <a:rPr lang="en-US" sz="2400" dirty="0" smtClean="0"/>
              <a:t>		=&gt; </a:t>
            </a:r>
            <a:r>
              <a:rPr lang="en-US" sz="2400" b="1" dirty="0" smtClean="0">
                <a:solidFill>
                  <a:srgbClr val="008000"/>
                </a:solidFill>
              </a:rPr>
              <a:t>collision </a:t>
            </a:r>
            <a:r>
              <a:rPr lang="en-US" sz="2400" dirty="0" smtClean="0"/>
              <a:t>in 2 out 5 motor axons</a:t>
            </a:r>
            <a:br>
              <a:rPr lang="en-US" sz="2400" dirty="0" smtClean="0"/>
            </a:br>
            <a:r>
              <a:rPr lang="en-US" sz="2400" dirty="0" smtClean="0"/>
              <a:t>=&gt; </a:t>
            </a:r>
            <a:r>
              <a:rPr lang="en-US" sz="2400" dirty="0" err="1" smtClean="0"/>
              <a:t>TST</a:t>
            </a:r>
            <a:r>
              <a:rPr lang="en-US" sz="2400" i="1" dirty="0" err="1" smtClean="0"/>
              <a:t>test</a:t>
            </a:r>
            <a:r>
              <a:rPr lang="en-US" sz="2400" i="1" dirty="0" smtClean="0"/>
              <a:t> </a:t>
            </a:r>
            <a:r>
              <a:rPr lang="en-US" sz="2400" dirty="0" smtClean="0"/>
              <a:t>= CMAP after </a:t>
            </a:r>
            <a:r>
              <a:rPr lang="en-US" sz="2400" dirty="0" err="1" smtClean="0"/>
              <a:t>Erb</a:t>
            </a:r>
            <a:r>
              <a:rPr lang="en-US" sz="2400" dirty="0" smtClean="0"/>
              <a:t> </a:t>
            </a:r>
            <a:r>
              <a:rPr lang="en-US" sz="2400" dirty="0" err="1" smtClean="0"/>
              <a:t>stim</a:t>
            </a:r>
            <a:r>
              <a:rPr lang="en-US" sz="2400" dirty="0" smtClean="0"/>
              <a:t> 	=&gt; 3</a:t>
            </a:r>
            <a:r>
              <a:rPr lang="en-US" sz="2400" b="1" dirty="0" smtClean="0">
                <a:solidFill>
                  <a:srgbClr val="008000"/>
                </a:solidFill>
              </a:rPr>
              <a:t> </a:t>
            </a:r>
            <a:r>
              <a:rPr lang="en-US" sz="2400" dirty="0" smtClean="0"/>
              <a:t>MUP contribute to the </a:t>
            </a:r>
            <a:r>
              <a:rPr lang="en-US" sz="2400" dirty="0" err="1" smtClean="0"/>
              <a:t>TST</a:t>
            </a:r>
            <a:r>
              <a:rPr lang="en-US" sz="2400" i="1" dirty="0" err="1" smtClean="0"/>
              <a:t>test</a:t>
            </a:r>
            <a:r>
              <a:rPr lang="en-US" sz="2400" dirty="0" smtClean="0"/>
              <a:t/>
            </a:r>
            <a:br>
              <a:rPr lang="en-US" sz="2400" dirty="0" smtClean="0"/>
            </a:b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144" name="Connecteur droit 143"/>
          <p:cNvCxnSpPr/>
          <p:nvPr/>
        </p:nvCxnSpPr>
        <p:spPr>
          <a:xfrm flipV="1">
            <a:off x="6419849" y="154551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rot="16200000" flipH="1">
            <a:off x="6431968" y="160843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6416674"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rot="16200000" flipH="1">
            <a:off x="6428793"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357108" y="10665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5"/>
          <p:cNvCxnSpPr>
            <a:stCxn id="4" idx="6"/>
          </p:cNvCxnSpPr>
          <p:nvPr/>
        </p:nvCxnSpPr>
        <p:spPr>
          <a:xfrm>
            <a:off x="625475" y="119740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flipV="1">
            <a:off x="3127375" y="11461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6200000" flipH="1">
            <a:off x="3139494" y="12090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3633708" y="10959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eur droit 16"/>
          <p:cNvCxnSpPr>
            <a:stCxn id="16" idx="6"/>
          </p:cNvCxnSpPr>
          <p:nvPr/>
        </p:nvCxnSpPr>
        <p:spPr>
          <a:xfrm>
            <a:off x="3902075" y="12268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963978" y="469384"/>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29" name="ZoneTexte 28"/>
          <p:cNvSpPr txBox="1"/>
          <p:nvPr/>
        </p:nvSpPr>
        <p:spPr>
          <a:xfrm>
            <a:off x="4076700" y="468868"/>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30" name="ZoneTexte 29"/>
          <p:cNvSpPr txBox="1"/>
          <p:nvPr/>
        </p:nvSpPr>
        <p:spPr>
          <a:xfrm>
            <a:off x="321561" y="467270"/>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8" name="Connecteur droit 17"/>
          <p:cNvCxnSpPr/>
          <p:nvPr/>
        </p:nvCxnSpPr>
        <p:spPr>
          <a:xfrm flipV="1">
            <a:off x="6408220" y="11756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16200000" flipH="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357108" y="14348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Connecteur droit 43"/>
          <p:cNvCxnSpPr>
            <a:stCxn id="43" idx="6"/>
          </p:cNvCxnSpPr>
          <p:nvPr/>
        </p:nvCxnSpPr>
        <p:spPr>
          <a:xfrm>
            <a:off x="625475" y="15657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3140075" y="15144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rot="16200000" flipH="1">
            <a:off x="3152194" y="15773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a:off x="3633708" y="14642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onnecteur droit 47"/>
          <p:cNvCxnSpPr>
            <a:stCxn id="47" idx="6"/>
          </p:cNvCxnSpPr>
          <p:nvPr/>
        </p:nvCxnSpPr>
        <p:spPr>
          <a:xfrm>
            <a:off x="3902075" y="15951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Ellipse 66"/>
          <p:cNvSpPr/>
          <p:nvPr/>
        </p:nvSpPr>
        <p:spPr>
          <a:xfrm>
            <a:off x="357108" y="180311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onnecteur droit 67"/>
          <p:cNvCxnSpPr>
            <a:stCxn id="67" idx="6"/>
          </p:cNvCxnSpPr>
          <p:nvPr/>
        </p:nvCxnSpPr>
        <p:spPr>
          <a:xfrm>
            <a:off x="625475" y="1934004"/>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flipV="1">
            <a:off x="3140075" y="188277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6200000" flipH="1">
            <a:off x="3152194" y="194569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3633708" y="18325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Connecteur droit 71"/>
          <p:cNvCxnSpPr>
            <a:stCxn id="71" idx="6"/>
          </p:cNvCxnSpPr>
          <p:nvPr/>
        </p:nvCxnSpPr>
        <p:spPr>
          <a:xfrm>
            <a:off x="3902075" y="1963451"/>
            <a:ext cx="25304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flipV="1">
            <a:off x="6416675" y="19122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16200000" flipH="1">
            <a:off x="6428794" y="19751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8" name="Ellipse 87"/>
          <p:cNvSpPr/>
          <p:nvPr/>
        </p:nvSpPr>
        <p:spPr>
          <a:xfrm>
            <a:off x="361353" y="2175572"/>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Connecteur droit 88"/>
          <p:cNvCxnSpPr>
            <a:stCxn id="88" idx="6"/>
          </p:cNvCxnSpPr>
          <p:nvPr/>
        </p:nvCxnSpPr>
        <p:spPr>
          <a:xfrm>
            <a:off x="629720" y="2306462"/>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3131620" y="2255233"/>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Connecteur droit 90"/>
          <p:cNvCxnSpPr/>
          <p:nvPr/>
        </p:nvCxnSpPr>
        <p:spPr>
          <a:xfrm rot="16200000" flipH="1">
            <a:off x="3143739" y="2318154"/>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Ellipse 91"/>
          <p:cNvSpPr/>
          <p:nvPr/>
        </p:nvSpPr>
        <p:spPr>
          <a:xfrm>
            <a:off x="3637953" y="2205019"/>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Connecteur droit 92"/>
          <p:cNvCxnSpPr>
            <a:stCxn id="92" idx="6"/>
          </p:cNvCxnSpPr>
          <p:nvPr/>
        </p:nvCxnSpPr>
        <p:spPr>
          <a:xfrm>
            <a:off x="3906320" y="2335909"/>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flipV="1">
            <a:off x="6408220" y="2284680"/>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6200000" flipH="1">
            <a:off x="6420339" y="2347601"/>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3" name="Ellipse 112"/>
          <p:cNvSpPr/>
          <p:nvPr/>
        </p:nvSpPr>
        <p:spPr>
          <a:xfrm>
            <a:off x="358178" y="2534347"/>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Connecteur droit 113"/>
          <p:cNvCxnSpPr>
            <a:stCxn id="113" idx="6"/>
          </p:cNvCxnSpPr>
          <p:nvPr/>
        </p:nvCxnSpPr>
        <p:spPr>
          <a:xfrm>
            <a:off x="626545" y="2665237"/>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3128445" y="2614008"/>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rot="16200000" flipH="1">
            <a:off x="3140564" y="2676929"/>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3634778" y="2563794"/>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Connecteur droit 117"/>
          <p:cNvCxnSpPr>
            <a:stCxn id="117" idx="6"/>
          </p:cNvCxnSpPr>
          <p:nvPr/>
        </p:nvCxnSpPr>
        <p:spPr>
          <a:xfrm>
            <a:off x="3903145" y="2694684"/>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Connecteur droit 118"/>
          <p:cNvCxnSpPr/>
          <p:nvPr/>
        </p:nvCxnSpPr>
        <p:spPr>
          <a:xfrm flipV="1">
            <a:off x="6405045" y="2643455"/>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Connecteur droit 119"/>
          <p:cNvCxnSpPr/>
          <p:nvPr/>
        </p:nvCxnSpPr>
        <p:spPr>
          <a:xfrm rot="16200000" flipH="1">
            <a:off x="6417164" y="2706376"/>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 name="Grouper 81"/>
          <p:cNvGrpSpPr/>
          <p:nvPr/>
        </p:nvGrpSpPr>
        <p:grpSpPr>
          <a:xfrm>
            <a:off x="618950" y="1145014"/>
            <a:ext cx="2597325" cy="133352"/>
            <a:chOff x="4316102" y="1175622"/>
            <a:chExt cx="2174668" cy="133352"/>
          </a:xfrm>
        </p:grpSpPr>
        <p:cxnSp>
          <p:nvCxnSpPr>
            <p:cNvPr id="86" name="Connecteur droit 85"/>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 name="Grouper 105"/>
          <p:cNvGrpSpPr/>
          <p:nvPr/>
        </p:nvGrpSpPr>
        <p:grpSpPr>
          <a:xfrm>
            <a:off x="634467" y="1513314"/>
            <a:ext cx="2597325" cy="133352"/>
            <a:chOff x="4316102" y="1175622"/>
            <a:chExt cx="2174668" cy="133352"/>
          </a:xfrm>
        </p:grpSpPr>
        <p:cxnSp>
          <p:nvCxnSpPr>
            <p:cNvPr id="110" name="Connecteur droit 109"/>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2" name="Connecteur droit 11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 name="Grouper 120"/>
          <p:cNvGrpSpPr/>
          <p:nvPr/>
        </p:nvGrpSpPr>
        <p:grpSpPr>
          <a:xfrm>
            <a:off x="634468" y="1882775"/>
            <a:ext cx="2597325" cy="133352"/>
            <a:chOff x="4316102" y="1175622"/>
            <a:chExt cx="2174668" cy="133352"/>
          </a:xfrm>
        </p:grpSpPr>
        <p:cxnSp>
          <p:nvCxnSpPr>
            <p:cNvPr id="122" name="Connecteur droit 121"/>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8" name="Grouper 124"/>
          <p:cNvGrpSpPr/>
          <p:nvPr/>
        </p:nvGrpSpPr>
        <p:grpSpPr>
          <a:xfrm>
            <a:off x="621769" y="2252486"/>
            <a:ext cx="2597325" cy="133352"/>
            <a:chOff x="4316102" y="1175622"/>
            <a:chExt cx="2174668" cy="133352"/>
          </a:xfrm>
        </p:grpSpPr>
        <p:cxnSp>
          <p:nvCxnSpPr>
            <p:cNvPr id="126" name="Connecteur droit 125"/>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7" name="Connecteur droit 126"/>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8" name="Connecteur droit 127"/>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 name="Grouper 128"/>
          <p:cNvGrpSpPr/>
          <p:nvPr/>
        </p:nvGrpSpPr>
        <p:grpSpPr>
          <a:xfrm>
            <a:off x="621769" y="2614008"/>
            <a:ext cx="2597325" cy="133352"/>
            <a:chOff x="4316102" y="1175622"/>
            <a:chExt cx="2174668" cy="133352"/>
          </a:xfrm>
        </p:grpSpPr>
        <p:cxnSp>
          <p:nvCxnSpPr>
            <p:cNvPr id="130" name="Connecteur droit 129"/>
            <p:cNvCxnSpPr/>
            <p:nvPr/>
          </p:nvCxnSpPr>
          <p:spPr>
            <a:xfrm>
              <a:off x="4316102" y="1225814"/>
              <a:ext cx="2095292" cy="105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1" name="Connecteur droit 130"/>
            <p:cNvCxnSpPr/>
            <p:nvPr/>
          </p:nvCxnSpPr>
          <p:spPr>
            <a:xfrm flipV="1">
              <a:off x="6408220" y="1175622"/>
              <a:ext cx="82550" cy="607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Connecteur droit 131"/>
            <p:cNvCxnSpPr/>
            <p:nvPr/>
          </p:nvCxnSpPr>
          <p:spPr>
            <a:xfrm rot="16200000" flipV="1">
              <a:off x="6420339" y="12385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3" name="Ellipse 132"/>
          <p:cNvSpPr/>
          <p:nvPr/>
        </p:nvSpPr>
        <p:spPr>
          <a:xfrm>
            <a:off x="3634992" y="1099796"/>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Ellipse 133"/>
          <p:cNvSpPr/>
          <p:nvPr/>
        </p:nvSpPr>
        <p:spPr>
          <a:xfrm>
            <a:off x="3633708" y="1457445"/>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Ellipse 134"/>
          <p:cNvSpPr/>
          <p:nvPr/>
        </p:nvSpPr>
        <p:spPr>
          <a:xfrm>
            <a:off x="3633708" y="1832561"/>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Ellipse 135"/>
          <p:cNvSpPr/>
          <p:nvPr/>
        </p:nvSpPr>
        <p:spPr>
          <a:xfrm>
            <a:off x="3637953" y="2205019"/>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Ellipse 136"/>
          <p:cNvSpPr/>
          <p:nvPr/>
        </p:nvSpPr>
        <p:spPr>
          <a:xfrm>
            <a:off x="3637953" y="2563794"/>
            <a:ext cx="268367" cy="261780"/>
          </a:xfrm>
          <a:prstGeom prst="ellipse">
            <a:avLst/>
          </a:prstGeom>
          <a:solidFill>
            <a:schemeClr val="bg1"/>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er 160"/>
          <p:cNvGrpSpPr/>
          <p:nvPr/>
        </p:nvGrpSpPr>
        <p:grpSpPr>
          <a:xfrm>
            <a:off x="6662220" y="889997"/>
            <a:ext cx="633930" cy="3878853"/>
            <a:chOff x="6662220" y="889997"/>
            <a:chExt cx="633930" cy="3878853"/>
          </a:xfrm>
        </p:grpSpPr>
        <p:grpSp>
          <p:nvGrpSpPr>
            <p:cNvPr id="12" name="Grouper 219"/>
            <p:cNvGrpSpPr/>
            <p:nvPr/>
          </p:nvGrpSpPr>
          <p:grpSpPr>
            <a:xfrm>
              <a:off x="6662220" y="889997"/>
              <a:ext cx="469900" cy="1980189"/>
              <a:chOff x="6662220" y="889997"/>
              <a:chExt cx="469900" cy="1980189"/>
            </a:xfrm>
          </p:grpSpPr>
          <p:sp>
            <p:nvSpPr>
              <p:cNvPr id="164" name="Forme libre 163"/>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5" name="Forme libre 164"/>
              <p:cNvSpPr/>
              <p:nvPr/>
            </p:nvSpPr>
            <p:spPr>
              <a:xfrm>
                <a:off x="66622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6" name="Forme libre 165"/>
              <p:cNvSpPr/>
              <p:nvPr/>
            </p:nvSpPr>
            <p:spPr>
              <a:xfrm>
                <a:off x="66622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7" name="Forme libre 166"/>
              <p:cNvSpPr/>
              <p:nvPr/>
            </p:nvSpPr>
            <p:spPr>
              <a:xfrm>
                <a:off x="6662220"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68" name="Forme libre 167"/>
              <p:cNvSpPr/>
              <p:nvPr/>
            </p:nvSpPr>
            <p:spPr>
              <a:xfrm>
                <a:off x="6662220"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163" name="Forme libre 162"/>
            <p:cNvSpPr/>
            <p:nvPr/>
          </p:nvSpPr>
          <p:spPr>
            <a:xfrm>
              <a:off x="6662220" y="3219450"/>
              <a:ext cx="633930" cy="15494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grpSp>
        <p:nvGrpSpPr>
          <p:cNvPr id="13" name="Grouper 213"/>
          <p:cNvGrpSpPr/>
          <p:nvPr/>
        </p:nvGrpSpPr>
        <p:grpSpPr>
          <a:xfrm>
            <a:off x="4068394" y="1039313"/>
            <a:ext cx="274120" cy="1805256"/>
            <a:chOff x="5963978" y="1062465"/>
            <a:chExt cx="274120" cy="1805256"/>
          </a:xfrm>
        </p:grpSpPr>
        <p:sp>
          <p:nvSpPr>
            <p:cNvPr id="162" name="Étoile à 6 branches 161"/>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Étoile à 6 branches 169"/>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Étoile à 6 branches 174"/>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Étoile à 6 branches 175"/>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Étoile à 6 branches 176"/>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er 177"/>
          <p:cNvGrpSpPr/>
          <p:nvPr/>
        </p:nvGrpSpPr>
        <p:grpSpPr>
          <a:xfrm>
            <a:off x="8249720" y="889997"/>
            <a:ext cx="760930" cy="3878853"/>
            <a:chOff x="6662220" y="889997"/>
            <a:chExt cx="760930" cy="3878853"/>
          </a:xfrm>
        </p:grpSpPr>
        <p:grpSp>
          <p:nvGrpSpPr>
            <p:cNvPr id="15" name="Grouper 219"/>
            <p:cNvGrpSpPr/>
            <p:nvPr/>
          </p:nvGrpSpPr>
          <p:grpSpPr>
            <a:xfrm>
              <a:off x="6662220" y="889997"/>
              <a:ext cx="469900" cy="1980189"/>
              <a:chOff x="6662220" y="889997"/>
              <a:chExt cx="469900" cy="1980189"/>
            </a:xfrm>
          </p:grpSpPr>
          <p:sp>
            <p:nvSpPr>
              <p:cNvPr id="181" name="Forme libre 180"/>
              <p:cNvSpPr/>
              <p:nvPr/>
            </p:nvSpPr>
            <p:spPr>
              <a:xfrm>
                <a:off x="6662220" y="889997"/>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2" name="Forme libre 181"/>
              <p:cNvSpPr/>
              <p:nvPr/>
            </p:nvSpPr>
            <p:spPr>
              <a:xfrm>
                <a:off x="6662220" y="1226851"/>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3" name="Forme libre 182"/>
              <p:cNvSpPr/>
              <p:nvPr/>
            </p:nvSpPr>
            <p:spPr>
              <a:xfrm>
                <a:off x="6662220" y="1594685"/>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4" name="Forme libre 183"/>
              <p:cNvSpPr/>
              <p:nvPr/>
            </p:nvSpPr>
            <p:spPr>
              <a:xfrm>
                <a:off x="6662220" y="1993416"/>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85" name="Forme libre 184"/>
              <p:cNvSpPr/>
              <p:nvPr/>
            </p:nvSpPr>
            <p:spPr>
              <a:xfrm>
                <a:off x="6662220" y="2357830"/>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sp>
          <p:nvSpPr>
            <p:cNvPr id="180" name="Forme libre 179"/>
            <p:cNvSpPr/>
            <p:nvPr/>
          </p:nvSpPr>
          <p:spPr>
            <a:xfrm>
              <a:off x="6662220" y="3327400"/>
              <a:ext cx="760930" cy="144145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grpSp>
        <p:nvGrpSpPr>
          <p:cNvPr id="20" name="Grouper 185"/>
          <p:cNvGrpSpPr/>
          <p:nvPr/>
        </p:nvGrpSpPr>
        <p:grpSpPr>
          <a:xfrm>
            <a:off x="4312927" y="1174462"/>
            <a:ext cx="2189473" cy="1602345"/>
            <a:chOff x="4312927" y="1174462"/>
            <a:chExt cx="2189473" cy="1602345"/>
          </a:xfrm>
        </p:grpSpPr>
        <p:grpSp>
          <p:nvGrpSpPr>
            <p:cNvPr id="21" name="Grouper 81"/>
            <p:cNvGrpSpPr/>
            <p:nvPr/>
          </p:nvGrpSpPr>
          <p:grpSpPr>
            <a:xfrm>
              <a:off x="4327732" y="1545510"/>
              <a:ext cx="2174668" cy="133352"/>
              <a:chOff x="4316102" y="1175622"/>
              <a:chExt cx="2174668" cy="133352"/>
            </a:xfrm>
          </p:grpSpPr>
          <p:cxnSp>
            <p:nvCxnSpPr>
              <p:cNvPr id="204" name="Connecteur droit 203"/>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5" name="Connecteur droit 204"/>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6" name="Connecteur droit 205"/>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2" name="Grouper 85"/>
            <p:cNvGrpSpPr/>
            <p:nvPr/>
          </p:nvGrpSpPr>
          <p:grpSpPr>
            <a:xfrm>
              <a:off x="4319277" y="1174462"/>
              <a:ext cx="2174668" cy="133352"/>
              <a:chOff x="4316102" y="1175622"/>
              <a:chExt cx="2174668" cy="133352"/>
            </a:xfrm>
          </p:grpSpPr>
          <p:cxnSp>
            <p:nvCxnSpPr>
              <p:cNvPr id="201" name="Connecteur droit 200"/>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2" name="Connecteur droit 201"/>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3" name="Connecteur droit 202"/>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3" name="Grouper 97"/>
            <p:cNvGrpSpPr/>
            <p:nvPr/>
          </p:nvGrpSpPr>
          <p:grpSpPr>
            <a:xfrm>
              <a:off x="4327732" y="1911062"/>
              <a:ext cx="2174668" cy="133352"/>
              <a:chOff x="4316102" y="1175622"/>
              <a:chExt cx="2174668" cy="133352"/>
            </a:xfrm>
          </p:grpSpPr>
          <p:cxnSp>
            <p:nvCxnSpPr>
              <p:cNvPr id="198" name="Connecteur droit 197"/>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9" name="Connecteur droit 198"/>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0" name="Connecteur droit 199"/>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4" name="Grouper 101"/>
            <p:cNvGrpSpPr/>
            <p:nvPr/>
          </p:nvGrpSpPr>
          <p:grpSpPr>
            <a:xfrm>
              <a:off x="4312927" y="2282112"/>
              <a:ext cx="2174668" cy="133352"/>
              <a:chOff x="4316102" y="1175622"/>
              <a:chExt cx="2174668" cy="133352"/>
            </a:xfrm>
          </p:grpSpPr>
          <p:cxnSp>
            <p:nvCxnSpPr>
              <p:cNvPr id="195" name="Connecteur droit 194"/>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6" name="Connecteur droit 195"/>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7" name="Connecteur droit 196"/>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nvGrpSpPr>
            <p:cNvPr id="25" name="Grouper 105"/>
            <p:cNvGrpSpPr/>
            <p:nvPr/>
          </p:nvGrpSpPr>
          <p:grpSpPr>
            <a:xfrm>
              <a:off x="4312927" y="2643455"/>
              <a:ext cx="2174668" cy="133352"/>
              <a:chOff x="4316102" y="1175622"/>
              <a:chExt cx="2174668" cy="133352"/>
            </a:xfrm>
          </p:grpSpPr>
          <p:cxnSp>
            <p:nvCxnSpPr>
              <p:cNvPr id="192" name="Connecteur droit 191"/>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3" name="Connecteur droit 192"/>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194" name="Connecteur droit 193"/>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grpSp>
      <p:sp>
        <p:nvSpPr>
          <p:cNvPr id="208" name="ZoneTexte 207"/>
          <p:cNvSpPr txBox="1"/>
          <p:nvPr/>
        </p:nvSpPr>
        <p:spPr>
          <a:xfrm>
            <a:off x="118361" y="3547190"/>
            <a:ext cx="4905910" cy="2062103"/>
          </a:xfrm>
          <a:prstGeom prst="rect">
            <a:avLst/>
          </a:prstGeom>
          <a:noFill/>
        </p:spPr>
        <p:txBody>
          <a:bodyPr wrap="none" rtlCol="0">
            <a:spAutoFit/>
          </a:bodyPr>
          <a:lstStyle/>
          <a:p>
            <a:r>
              <a:rPr lang="en-US" sz="3200" b="1" dirty="0" err="1" smtClean="0">
                <a:solidFill>
                  <a:srgbClr val="FF0000"/>
                </a:solidFill>
              </a:rPr>
              <a:t>Stim</a:t>
            </a:r>
            <a:r>
              <a:rPr lang="en-US" sz="3200" b="1" dirty="0" smtClean="0">
                <a:solidFill>
                  <a:srgbClr val="FF0000"/>
                </a:solidFill>
              </a:rPr>
              <a:t> 1</a:t>
            </a:r>
            <a:r>
              <a:rPr lang="en-US" sz="3200" b="1" dirty="0" smtClean="0">
                <a:solidFill>
                  <a:schemeClr val="bg1"/>
                </a:solidFill>
              </a:rPr>
              <a:t> : </a:t>
            </a:r>
            <a:r>
              <a:rPr lang="en-US" sz="3200" b="1" dirty="0" err="1" smtClean="0">
                <a:solidFill>
                  <a:schemeClr val="bg1"/>
                </a:solidFill>
              </a:rPr>
              <a:t>Erb</a:t>
            </a:r>
            <a:r>
              <a:rPr lang="en-US" sz="3200" b="1" dirty="0" smtClean="0">
                <a:solidFill>
                  <a:schemeClr val="bg1"/>
                </a:solidFill>
              </a:rPr>
              <a:t> stimulation </a:t>
            </a:r>
            <a:r>
              <a:rPr lang="en-US" sz="3200" b="1" dirty="0" smtClean="0">
                <a:ln>
                  <a:solidFill>
                    <a:srgbClr val="FF0000"/>
                  </a:solidFill>
                </a:ln>
                <a:solidFill>
                  <a:srgbClr val="FF0000"/>
                </a:solidFill>
              </a:rPr>
              <a:t>E</a:t>
            </a:r>
          </a:p>
          <a:p>
            <a:r>
              <a:rPr lang="en-US" sz="3200" b="1" dirty="0" err="1" smtClean="0">
                <a:solidFill>
                  <a:srgbClr val="FF0000"/>
                </a:solidFill>
              </a:rPr>
              <a:t>Stim</a:t>
            </a:r>
            <a:r>
              <a:rPr lang="en-US" sz="3200" b="1" dirty="0" smtClean="0">
                <a:solidFill>
                  <a:srgbClr val="FF0000"/>
                </a:solidFill>
              </a:rPr>
              <a:t> 2</a:t>
            </a:r>
            <a:r>
              <a:rPr lang="en-US" sz="3200" b="1" dirty="0" smtClean="0">
                <a:solidFill>
                  <a:schemeClr val="bg1"/>
                </a:solidFill>
              </a:rPr>
              <a:t> : wrist stimulation </a:t>
            </a:r>
            <a:r>
              <a:rPr lang="en-US" sz="3200" b="1" dirty="0" smtClean="0">
                <a:ln>
                  <a:solidFill>
                    <a:srgbClr val="FF0000"/>
                  </a:solidFill>
                </a:ln>
                <a:solidFill>
                  <a:srgbClr val="FF0000"/>
                </a:solidFill>
              </a:rPr>
              <a:t>W</a:t>
            </a:r>
          </a:p>
          <a:p>
            <a:r>
              <a:rPr lang="en-US" sz="3200" b="1" dirty="0" err="1" smtClean="0">
                <a:solidFill>
                  <a:srgbClr val="FF0000"/>
                </a:solidFill>
              </a:rPr>
              <a:t>Stim</a:t>
            </a:r>
            <a:r>
              <a:rPr lang="en-US" sz="3200" b="1" dirty="0" smtClean="0">
                <a:solidFill>
                  <a:srgbClr val="FF0000"/>
                </a:solidFill>
              </a:rPr>
              <a:t> 3</a:t>
            </a:r>
            <a:r>
              <a:rPr lang="en-US" sz="3200" b="1" dirty="0" smtClean="0">
                <a:solidFill>
                  <a:schemeClr val="bg1"/>
                </a:solidFill>
              </a:rPr>
              <a:t> : </a:t>
            </a:r>
            <a:r>
              <a:rPr lang="en-US" sz="3200" b="1" dirty="0" err="1" smtClean="0">
                <a:solidFill>
                  <a:schemeClr val="bg1"/>
                </a:solidFill>
              </a:rPr>
              <a:t>Erb</a:t>
            </a:r>
            <a:r>
              <a:rPr lang="en-US" sz="3200" b="1" dirty="0" smtClean="0">
                <a:solidFill>
                  <a:schemeClr val="bg1"/>
                </a:solidFill>
              </a:rPr>
              <a:t> stimulation </a:t>
            </a:r>
            <a:r>
              <a:rPr lang="en-US" sz="3200" b="1" dirty="0" smtClean="0">
                <a:ln>
                  <a:solidFill>
                    <a:srgbClr val="FF0000"/>
                  </a:solidFill>
                </a:ln>
                <a:solidFill>
                  <a:srgbClr val="FF0000"/>
                </a:solidFill>
              </a:rPr>
              <a:t>E</a:t>
            </a:r>
          </a:p>
          <a:p>
            <a:endParaRPr lang="en-US" sz="3200" b="1" dirty="0" smtClean="0">
              <a:ln>
                <a:solidFill>
                  <a:srgbClr val="FF0000"/>
                </a:solidFill>
              </a:ln>
              <a:solidFill>
                <a:srgbClr val="FF0000"/>
              </a:solidFill>
            </a:endParaRPr>
          </a:p>
        </p:txBody>
      </p:sp>
      <p:pic>
        <p:nvPicPr>
          <p:cNvPr id="125" name="Image 124" descr="beelmerk_congres.jpg"/>
          <p:cNvPicPr>
            <a:picLocks noChangeAspect="1"/>
          </p:cNvPicPr>
          <p:nvPr/>
        </p:nvPicPr>
        <p:blipFill>
          <a:blip r:embed="rId3"/>
          <a:stretch>
            <a:fillRect/>
          </a:stretch>
        </p:blipFill>
        <p:spPr>
          <a:xfrm>
            <a:off x="8015362" y="0"/>
            <a:ext cx="1128637" cy="836602"/>
          </a:xfrm>
          <a:prstGeom prst="rect">
            <a:avLst/>
          </a:prstGeom>
        </p:spPr>
      </p:pic>
      <p:sp>
        <p:nvSpPr>
          <p:cNvPr id="129" name="Rectangle 128"/>
          <p:cNvSpPr/>
          <p:nvPr/>
        </p:nvSpPr>
        <p:spPr>
          <a:xfrm>
            <a:off x="6502400" y="4681835"/>
            <a:ext cx="1192454" cy="461665"/>
          </a:xfrm>
          <a:prstGeom prst="rect">
            <a:avLst/>
          </a:prstGeom>
        </p:spPr>
        <p:txBody>
          <a:bodyPr wrap="none">
            <a:spAutoFit/>
          </a:bodyPr>
          <a:lstStyle/>
          <a:p>
            <a:r>
              <a:rPr lang="en-US" sz="2400" b="1" dirty="0" smtClean="0">
                <a:solidFill>
                  <a:schemeClr val="bg1"/>
                </a:solidFill>
              </a:rPr>
              <a:t>CMAP 1</a:t>
            </a:r>
            <a:endParaRPr lang="en-US" sz="2400" dirty="0"/>
          </a:p>
        </p:txBody>
      </p:sp>
      <p:sp>
        <p:nvSpPr>
          <p:cNvPr id="138" name="Rectangle 137"/>
          <p:cNvSpPr/>
          <p:nvPr/>
        </p:nvSpPr>
        <p:spPr>
          <a:xfrm>
            <a:off x="7951545" y="4681835"/>
            <a:ext cx="941283" cy="461665"/>
          </a:xfrm>
          <a:prstGeom prst="rect">
            <a:avLst/>
          </a:prstGeom>
        </p:spPr>
        <p:txBody>
          <a:bodyPr wrap="none">
            <a:spAutoFit/>
          </a:bodyPr>
          <a:lstStyle/>
          <a:p>
            <a:r>
              <a:rPr lang="en-US" sz="2400" b="1" dirty="0" err="1" smtClean="0">
                <a:solidFill>
                  <a:srgbClr val="FF0000"/>
                </a:solidFill>
              </a:rPr>
              <a:t>TST</a:t>
            </a:r>
            <a:r>
              <a:rPr lang="en-US" sz="2400" i="1" dirty="0" err="1" smtClean="0">
                <a:solidFill>
                  <a:srgbClr val="FF0000"/>
                </a:solidFill>
              </a:rPr>
              <a:t>ctl</a:t>
            </a:r>
            <a:endParaRPr lang="en-US" sz="2400" dirty="0">
              <a:solidFill>
                <a:srgbClr val="FF0000"/>
              </a:solidFill>
            </a:endParaRPr>
          </a:p>
        </p:txBody>
      </p:sp>
      <p:pic>
        <p:nvPicPr>
          <p:cNvPr id="139" name="Image 138"/>
          <p:cNvPicPr>
            <a:picLocks noChangeAspect="1"/>
          </p:cNvPicPr>
          <p:nvPr/>
        </p:nvPicPr>
        <p:blipFill rotWithShape="1">
          <a:blip r:embed="rId4">
            <a:clrChange>
              <a:clrFrom>
                <a:srgbClr val="000000"/>
              </a:clrFrom>
              <a:clrTo>
                <a:srgbClr val="000000">
                  <a:alpha val="0"/>
                </a:srgbClr>
              </a:clrTo>
            </a:clrChange>
            <a:duotone>
              <a:prstClr val="black"/>
              <a:srgbClr val="FF00FF">
                <a:tint val="45000"/>
                <a:satMod val="400000"/>
              </a:srgbClr>
            </a:duotone>
          </a:blip>
          <a:srcRect l="64722" t="57891" r="27361" b="20329"/>
          <a:stretch/>
        </p:blipFill>
        <p:spPr>
          <a:xfrm flipH="1">
            <a:off x="5598912" y="391256"/>
            <a:ext cx="376437" cy="619640"/>
          </a:xfrm>
          <a:prstGeom prst="rect">
            <a:avLst/>
          </a:prstGeom>
        </p:spPr>
      </p:pic>
      <p:pic>
        <p:nvPicPr>
          <p:cNvPr id="146" name="Image 145"/>
          <p:cNvPicPr>
            <a:picLocks noChangeAspect="1"/>
          </p:cNvPicPr>
          <p:nvPr/>
        </p:nvPicPr>
        <p:blipFill>
          <a:blip r:embed="rId4">
            <a:clrChange>
              <a:clrFrom>
                <a:srgbClr val="000000"/>
              </a:clrFrom>
              <a:clrTo>
                <a:srgbClr val="000000">
                  <a:alpha val="0"/>
                </a:srgbClr>
              </a:clrTo>
            </a:clrChange>
            <a:duotone>
              <a:prstClr val="black"/>
              <a:srgbClr val="00FF00">
                <a:tint val="45000"/>
                <a:satMod val="400000"/>
              </a:srgbClr>
            </a:duotone>
          </a:blip>
          <a:srcRect l="70833" t="24496" r="12500" b="63162"/>
          <a:stretch>
            <a:fillRect/>
          </a:stretch>
        </p:blipFill>
        <p:spPr>
          <a:xfrm flipH="1">
            <a:off x="4380614" y="615967"/>
            <a:ext cx="813686" cy="306030"/>
          </a:xfrm>
          <a:prstGeom prst="rect">
            <a:avLst/>
          </a:prstGeom>
        </p:spPr>
      </p:pic>
      <p:grpSp>
        <p:nvGrpSpPr>
          <p:cNvPr id="140" name="Grouper 213"/>
          <p:cNvGrpSpPr/>
          <p:nvPr/>
        </p:nvGrpSpPr>
        <p:grpSpPr>
          <a:xfrm>
            <a:off x="5975349" y="1069188"/>
            <a:ext cx="274120" cy="1805256"/>
            <a:chOff x="5963978" y="1062465"/>
            <a:chExt cx="274120" cy="1805256"/>
          </a:xfrm>
        </p:grpSpPr>
        <p:sp>
          <p:nvSpPr>
            <p:cNvPr id="141" name="Étoile à 6 branches 140"/>
            <p:cNvSpPr/>
            <p:nvPr/>
          </p:nvSpPr>
          <p:spPr>
            <a:xfrm>
              <a:off x="5968223" y="106246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Étoile à 6 branches 146"/>
            <p:cNvSpPr/>
            <p:nvPr/>
          </p:nvSpPr>
          <p:spPr>
            <a:xfrm>
              <a:off x="5968223" y="14085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Étoile à 6 branches 147"/>
            <p:cNvSpPr/>
            <p:nvPr/>
          </p:nvSpPr>
          <p:spPr>
            <a:xfrm>
              <a:off x="5963978" y="177684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Étoile à 6 branches 148"/>
            <p:cNvSpPr/>
            <p:nvPr/>
          </p:nvSpPr>
          <p:spPr>
            <a:xfrm>
              <a:off x="5963978" y="2175572"/>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Étoile à 6 branches 149"/>
            <p:cNvSpPr/>
            <p:nvPr/>
          </p:nvSpPr>
          <p:spPr>
            <a:xfrm>
              <a:off x="5963978" y="2537521"/>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1" name="Rectangle 150"/>
          <p:cNvSpPr/>
          <p:nvPr/>
        </p:nvSpPr>
        <p:spPr>
          <a:xfrm>
            <a:off x="913981" y="124556"/>
            <a:ext cx="2116560" cy="584776"/>
          </a:xfrm>
          <a:prstGeom prst="rect">
            <a:avLst/>
          </a:prstGeom>
        </p:spPr>
        <p:txBody>
          <a:bodyPr wrap="none">
            <a:spAutoFit/>
          </a:bodyPr>
          <a:lstStyle/>
          <a:p>
            <a:r>
              <a:rPr lang="en-US" sz="3200" b="1" dirty="0" smtClean="0">
                <a:solidFill>
                  <a:srgbClr val="FF0000"/>
                </a:solidFill>
              </a:rPr>
              <a:t>TST </a:t>
            </a:r>
            <a:r>
              <a:rPr lang="en-US" sz="3200" i="1" dirty="0" smtClean="0">
                <a:solidFill>
                  <a:srgbClr val="FF0000"/>
                </a:solidFill>
              </a:rPr>
              <a:t>control</a:t>
            </a:r>
            <a:endParaRPr lang="en-US" sz="3200" i="1" dirty="0">
              <a:solidFill>
                <a:srgbClr val="FF0000"/>
              </a:solidFill>
            </a:endParaRPr>
          </a:p>
        </p:txBody>
      </p:sp>
      <p:pic>
        <p:nvPicPr>
          <p:cNvPr id="152" name="Image 151"/>
          <p:cNvPicPr>
            <a:picLocks noChangeAspect="1"/>
          </p:cNvPicPr>
          <p:nvPr/>
        </p:nvPicPr>
        <p:blipFill>
          <a:blip r:embed="rId4">
            <a:clrChange>
              <a:clrFrom>
                <a:srgbClr val="000000"/>
              </a:clrFrom>
              <a:clrTo>
                <a:srgbClr val="000000">
                  <a:alpha val="0"/>
                </a:srgbClr>
              </a:clrTo>
            </a:clrChange>
            <a:duotone>
              <a:prstClr val="black"/>
              <a:srgbClr val="00FF00">
                <a:tint val="45000"/>
                <a:satMod val="400000"/>
              </a:srgbClr>
            </a:duotone>
          </a:blip>
          <a:srcRect l="70833" t="24496" r="12500" b="63162"/>
          <a:stretch>
            <a:fillRect/>
          </a:stretch>
        </p:blipFill>
        <p:spPr>
          <a:xfrm flipH="1">
            <a:off x="3263014" y="583967"/>
            <a:ext cx="813686" cy="30603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189" name="Grouper 188"/>
          <p:cNvGrpSpPr/>
          <p:nvPr/>
        </p:nvGrpSpPr>
        <p:grpSpPr>
          <a:xfrm>
            <a:off x="1028700" y="1326182"/>
            <a:ext cx="7347139" cy="2369518"/>
            <a:chOff x="1866900" y="1313482"/>
            <a:chExt cx="7347139" cy="2369518"/>
          </a:xfrm>
        </p:grpSpPr>
        <p:cxnSp>
          <p:nvCxnSpPr>
            <p:cNvPr id="154" name="Connecteur droit 153"/>
            <p:cNvCxnSpPr/>
            <p:nvPr/>
          </p:nvCxnSpPr>
          <p:spPr>
            <a:xfrm flipV="1">
              <a:off x="1866900" y="3035300"/>
              <a:ext cx="5397500" cy="508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8" name="Rectangle 137"/>
            <p:cNvSpPr/>
            <p:nvPr/>
          </p:nvSpPr>
          <p:spPr>
            <a:xfrm>
              <a:off x="7248387" y="1313482"/>
              <a:ext cx="1965652" cy="830997"/>
            </a:xfrm>
            <a:prstGeom prst="rect">
              <a:avLst/>
            </a:prstGeom>
          </p:spPr>
          <p:txBody>
            <a:bodyPr wrap="none">
              <a:spAutoFit/>
            </a:bodyPr>
            <a:lstStyle/>
            <a:p>
              <a:r>
                <a:rPr lang="en-US" sz="2400" b="1" dirty="0" smtClean="0">
                  <a:solidFill>
                    <a:srgbClr val="3366FF"/>
                  </a:solidFill>
                </a:rPr>
                <a:t>Central motor </a:t>
              </a:r>
            </a:p>
            <a:p>
              <a:r>
                <a:rPr lang="en-US" sz="2400" b="1" dirty="0" smtClean="0">
                  <a:solidFill>
                    <a:srgbClr val="3366FF"/>
                  </a:solidFill>
                </a:rPr>
                <a:t>axonal loss</a:t>
              </a:r>
              <a:endParaRPr lang="en-US" sz="2400" dirty="0">
                <a:solidFill>
                  <a:srgbClr val="3366FF"/>
                </a:solidFill>
              </a:endParaRPr>
            </a:p>
          </p:txBody>
        </p:sp>
        <p:sp>
          <p:nvSpPr>
            <p:cNvPr id="140" name="Forme libre 139"/>
            <p:cNvSpPr/>
            <p:nvPr/>
          </p:nvSpPr>
          <p:spPr>
            <a:xfrm>
              <a:off x="3073400" y="1384300"/>
              <a:ext cx="2235200" cy="2298700"/>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51" name="Forme libre 150"/>
            <p:cNvSpPr/>
            <p:nvPr/>
          </p:nvSpPr>
          <p:spPr>
            <a:xfrm>
              <a:off x="3124200" y="2022265"/>
              <a:ext cx="1918101" cy="1427827"/>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cxnSp>
          <p:nvCxnSpPr>
            <p:cNvPr id="156" name="Connecteur droit avec flèche 155"/>
            <p:cNvCxnSpPr/>
            <p:nvPr/>
          </p:nvCxnSpPr>
          <p:spPr>
            <a:xfrm rot="5400000">
              <a:off x="4481449" y="2252134"/>
              <a:ext cx="1635651"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2" name="Connecteur droit avec flèche 171"/>
            <p:cNvCxnSpPr/>
            <p:nvPr/>
          </p:nvCxnSpPr>
          <p:spPr>
            <a:xfrm rot="5400000">
              <a:off x="4505442" y="2557094"/>
              <a:ext cx="1025732" cy="1588"/>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8" name="Connecteur droit 177"/>
            <p:cNvCxnSpPr/>
            <p:nvPr/>
          </p:nvCxnSpPr>
          <p:spPr>
            <a:xfrm>
              <a:off x="4813300" y="1460500"/>
              <a:ext cx="2463800" cy="158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86" name="Connecteur droit 185"/>
            <p:cNvCxnSpPr/>
            <p:nvPr/>
          </p:nvCxnSpPr>
          <p:spPr>
            <a:xfrm>
              <a:off x="4813300" y="2045022"/>
              <a:ext cx="2463800" cy="158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87" name="Connecteur droit avec flèche 186"/>
            <p:cNvCxnSpPr/>
            <p:nvPr/>
          </p:nvCxnSpPr>
          <p:spPr>
            <a:xfrm rot="5400000">
              <a:off x="6478427" y="1752761"/>
              <a:ext cx="584522" cy="1588"/>
            </a:xfrm>
            <a:prstGeom prst="straightConnector1">
              <a:avLst/>
            </a:prstGeom>
            <a:ln>
              <a:solidFill>
                <a:srgbClr val="3366FF"/>
              </a:solidFill>
              <a:headEnd type="arrow"/>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2058552" y="342324"/>
            <a:ext cx="5033549" cy="584776"/>
          </a:xfrm>
          <a:prstGeom prst="rect">
            <a:avLst/>
          </a:prstGeom>
          <a:noFill/>
        </p:spPr>
        <p:txBody>
          <a:bodyPr wrap="none" rtlCol="0">
            <a:spAutoFit/>
          </a:bodyPr>
          <a:lstStyle/>
          <a:p>
            <a:r>
              <a:rPr lang="en-US" sz="3200" b="1" dirty="0" smtClean="0">
                <a:solidFill>
                  <a:srgbClr val="FF0000"/>
                </a:solidFill>
              </a:rPr>
              <a:t>T</a:t>
            </a:r>
            <a:r>
              <a:rPr lang="en-US" sz="3200" b="1" dirty="0" smtClean="0">
                <a:solidFill>
                  <a:schemeClr val="bg1"/>
                </a:solidFill>
              </a:rPr>
              <a:t>riple </a:t>
            </a:r>
            <a:r>
              <a:rPr lang="en-US" sz="3200" b="1" dirty="0" smtClean="0">
                <a:solidFill>
                  <a:srgbClr val="FF0000"/>
                </a:solidFill>
              </a:rPr>
              <a:t>S</a:t>
            </a:r>
            <a:r>
              <a:rPr lang="en-US" sz="3200" b="1" dirty="0" smtClean="0">
                <a:solidFill>
                  <a:schemeClr val="bg1"/>
                </a:solidFill>
              </a:rPr>
              <a:t>timulation </a:t>
            </a:r>
            <a:r>
              <a:rPr lang="en-US" sz="3200" b="1" dirty="0" smtClean="0">
                <a:solidFill>
                  <a:srgbClr val="FF0000"/>
                </a:solidFill>
              </a:rPr>
              <a:t>T</a:t>
            </a:r>
            <a:r>
              <a:rPr lang="en-US" sz="3200" b="1" dirty="0" smtClean="0">
                <a:solidFill>
                  <a:schemeClr val="bg1"/>
                </a:solidFill>
              </a:rPr>
              <a:t>echnique</a:t>
            </a:r>
            <a:endParaRPr lang="en-US" sz="3200" b="1" dirty="0">
              <a:solidFill>
                <a:schemeClr val="bg1"/>
              </a:solidFill>
            </a:endParaRPr>
          </a:p>
        </p:txBody>
      </p:sp>
      <p:sp>
        <p:nvSpPr>
          <p:cNvPr id="6" name="ZoneTexte 5"/>
          <p:cNvSpPr txBox="1"/>
          <p:nvPr/>
        </p:nvSpPr>
        <p:spPr>
          <a:xfrm>
            <a:off x="205208" y="1270000"/>
            <a:ext cx="8938792" cy="4401205"/>
          </a:xfrm>
          <a:prstGeom prst="rect">
            <a:avLst/>
          </a:prstGeom>
          <a:noFill/>
        </p:spPr>
        <p:txBody>
          <a:bodyPr wrap="square" rtlCol="0">
            <a:spAutoFit/>
          </a:bodyPr>
          <a:lstStyle/>
          <a:p>
            <a:pPr indent="355600">
              <a:buFont typeface="Arial"/>
              <a:buChar char="•"/>
              <a:tabLst>
                <a:tab pos="3594100" algn="l"/>
              </a:tabLst>
            </a:pPr>
            <a:r>
              <a:rPr lang="en-US" sz="2400" b="1" dirty="0" smtClean="0">
                <a:solidFill>
                  <a:srgbClr val="FF0000"/>
                </a:solidFill>
              </a:rPr>
              <a:t>TST</a:t>
            </a:r>
            <a:r>
              <a:rPr lang="en-US" sz="2400" b="1" dirty="0" smtClean="0">
                <a:solidFill>
                  <a:schemeClr val="bg1"/>
                </a:solidFill>
              </a:rPr>
              <a:t> was developed by </a:t>
            </a:r>
            <a:r>
              <a:rPr lang="en-US" sz="2400" b="1" dirty="0" err="1" smtClean="0">
                <a:solidFill>
                  <a:schemeClr val="bg1"/>
                </a:solidFill>
              </a:rPr>
              <a:t>Magistris</a:t>
            </a:r>
            <a:r>
              <a:rPr lang="en-US" sz="2400" b="1" dirty="0" smtClean="0">
                <a:solidFill>
                  <a:schemeClr val="bg1"/>
                </a:solidFill>
              </a:rPr>
              <a:t> </a:t>
            </a:r>
            <a:r>
              <a:rPr lang="en-US" sz="2000" dirty="0" smtClean="0">
                <a:solidFill>
                  <a:srgbClr val="FFFF00"/>
                </a:solidFill>
              </a:rPr>
              <a:t>(</a:t>
            </a:r>
            <a:r>
              <a:rPr lang="en-US" sz="2000" dirty="0" err="1" smtClean="0">
                <a:solidFill>
                  <a:srgbClr val="FFFF00"/>
                </a:solidFill>
              </a:rPr>
              <a:t>Magistris</a:t>
            </a:r>
            <a:r>
              <a:rPr lang="en-US" sz="2000" dirty="0" smtClean="0">
                <a:solidFill>
                  <a:srgbClr val="FFFF00"/>
                </a:solidFill>
              </a:rPr>
              <a:t> et al., 1998)</a:t>
            </a:r>
          </a:p>
          <a:p>
            <a:pPr indent="355600">
              <a:buFont typeface="Arial"/>
              <a:buChar char="•"/>
              <a:tabLst>
                <a:tab pos="355600" algn="l"/>
                <a:tab pos="3594100" algn="l"/>
              </a:tabLst>
            </a:pPr>
            <a:r>
              <a:rPr lang="en-US" sz="2400" b="1" dirty="0" smtClean="0">
                <a:solidFill>
                  <a:srgbClr val="FF0000"/>
                </a:solidFill>
              </a:rPr>
              <a:t>TST</a:t>
            </a:r>
            <a:r>
              <a:rPr lang="en-US" sz="2400" b="1" dirty="0" smtClean="0">
                <a:solidFill>
                  <a:schemeClr val="bg1"/>
                </a:solidFill>
              </a:rPr>
              <a:t> allows a precise quantification of the central conduction 	failures</a:t>
            </a:r>
          </a:p>
          <a:p>
            <a:pPr indent="355600">
              <a:buFont typeface="Arial"/>
              <a:buChar char="•"/>
              <a:tabLst>
                <a:tab pos="3492500" algn="l"/>
              </a:tabLst>
            </a:pPr>
            <a:r>
              <a:rPr lang="en-US" sz="2400" b="1" dirty="0" smtClean="0">
                <a:solidFill>
                  <a:srgbClr val="FF0000"/>
                </a:solidFill>
              </a:rPr>
              <a:t>TST</a:t>
            </a:r>
            <a:r>
              <a:rPr lang="en-US" sz="2400" b="1" dirty="0" smtClean="0">
                <a:solidFill>
                  <a:schemeClr val="bg1"/>
                </a:solidFill>
              </a:rPr>
              <a:t> was already used in 	ALS </a:t>
            </a:r>
            <a:r>
              <a:rPr lang="en-US" sz="2000" dirty="0" smtClean="0">
                <a:solidFill>
                  <a:srgbClr val="FFFF00"/>
                </a:solidFill>
              </a:rPr>
              <a:t>(</a:t>
            </a:r>
            <a:r>
              <a:rPr lang="en-US" sz="2000" dirty="0" err="1" smtClean="0">
                <a:solidFill>
                  <a:srgbClr val="FFFF00"/>
                </a:solidFill>
              </a:rPr>
              <a:t>Banach</a:t>
            </a:r>
            <a:r>
              <a:rPr lang="en-US" sz="2000" dirty="0" smtClean="0">
                <a:solidFill>
                  <a:srgbClr val="FFFF00"/>
                </a:solidFill>
              </a:rPr>
              <a:t> &amp; </a:t>
            </a:r>
            <a:r>
              <a:rPr lang="en-US" sz="2000" dirty="0" err="1" smtClean="0">
                <a:solidFill>
                  <a:srgbClr val="FFFF00"/>
                </a:solidFill>
              </a:rPr>
              <a:t>Rakowicz</a:t>
            </a:r>
            <a:r>
              <a:rPr lang="en-US" sz="2000" dirty="0" smtClean="0">
                <a:solidFill>
                  <a:srgbClr val="FFFF00"/>
                </a:solidFill>
              </a:rPr>
              <a:t>, 2010)</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Kennedy disease </a:t>
            </a:r>
            <a:r>
              <a:rPr lang="en-US" sz="2000" dirty="0" smtClean="0">
                <a:solidFill>
                  <a:srgbClr val="FFFF00"/>
                </a:solidFill>
              </a:rPr>
              <a:t>(</a:t>
            </a:r>
            <a:r>
              <a:rPr lang="en-US" sz="2000" dirty="0" err="1" smtClean="0">
                <a:solidFill>
                  <a:srgbClr val="FFFF00"/>
                </a:solidFill>
              </a:rPr>
              <a:t>Xu</a:t>
            </a:r>
            <a:r>
              <a:rPr lang="en-US" sz="2000" dirty="0" smtClean="0">
                <a:solidFill>
                  <a:srgbClr val="FFFF00"/>
                </a:solidFill>
              </a:rPr>
              <a:t> et al., 2015)</a:t>
            </a:r>
            <a:r>
              <a:rPr lang="en-US" sz="2000" b="1" dirty="0" smtClean="0">
                <a:solidFill>
                  <a:schemeClr val="bg1"/>
                </a:solidFill>
              </a:rPr>
              <a:t> </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t>
            </a:r>
            <a:r>
              <a:rPr lang="en-US" sz="2400" b="1" dirty="0" err="1" smtClean="0">
                <a:solidFill>
                  <a:schemeClr val="bg1"/>
                </a:solidFill>
              </a:rPr>
              <a:t>spinocerebellar</a:t>
            </a:r>
            <a:r>
              <a:rPr lang="en-US" sz="2400" b="1" dirty="0" smtClean="0">
                <a:solidFill>
                  <a:schemeClr val="bg1"/>
                </a:solidFill>
              </a:rPr>
              <a:t> ataxia </a:t>
            </a:r>
            <a:r>
              <a:rPr lang="en-US" sz="2000" dirty="0" smtClean="0">
                <a:solidFill>
                  <a:srgbClr val="FFFF00"/>
                </a:solidFill>
              </a:rPr>
              <a:t>(Sakuma et al., 2005)</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multiple systemic atrophy </a:t>
            </a:r>
            <a:r>
              <a:rPr lang="en-US" sz="2000" dirty="0" smtClean="0">
                <a:solidFill>
                  <a:srgbClr val="FFFF00"/>
                </a:solidFill>
              </a:rPr>
              <a:t>(</a:t>
            </a:r>
            <a:r>
              <a:rPr lang="en-US" sz="2000" dirty="0" err="1" smtClean="0">
                <a:solidFill>
                  <a:srgbClr val="FFFF00"/>
                </a:solidFill>
              </a:rPr>
              <a:t>Eusebio</a:t>
            </a:r>
            <a:r>
              <a:rPr lang="en-US" sz="2000" dirty="0" smtClean="0">
                <a:solidFill>
                  <a:srgbClr val="FFFF00"/>
                </a:solidFill>
              </a:rPr>
              <a:t> et al., 2007)</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CIDP </a:t>
            </a:r>
            <a:r>
              <a:rPr lang="en-US" sz="2000" dirty="0" smtClean="0">
                <a:solidFill>
                  <a:srgbClr val="FFFF00"/>
                </a:solidFill>
              </a:rPr>
              <a:t>(Attarian et al., 2015)</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GBS </a:t>
            </a:r>
            <a:r>
              <a:rPr lang="en-US" sz="2000" dirty="0" smtClean="0">
                <a:solidFill>
                  <a:srgbClr val="FFFF00"/>
                </a:solidFill>
              </a:rPr>
              <a:t>(</a:t>
            </a:r>
            <a:r>
              <a:rPr lang="en-US" sz="2000" dirty="0" err="1" smtClean="0">
                <a:solidFill>
                  <a:srgbClr val="FFFF00"/>
                </a:solidFill>
              </a:rPr>
              <a:t>Taieb</a:t>
            </a:r>
            <a:r>
              <a:rPr lang="en-US" sz="2000" dirty="0" smtClean="0">
                <a:solidFill>
                  <a:srgbClr val="FFFF00"/>
                </a:solidFill>
              </a:rPr>
              <a:t> et al., 2015)</a:t>
            </a:r>
            <a:endParaRPr lang="en-US" sz="2000" b="1" dirty="0" smtClean="0">
              <a:ln>
                <a:solidFill>
                  <a:srgbClr val="FF0000"/>
                </a:solidFill>
              </a:ln>
              <a:solidFill>
                <a:schemeClr val="bg1"/>
              </a:solidFill>
            </a:endParaRPr>
          </a:p>
          <a:p>
            <a:pPr indent="355600">
              <a:buFont typeface="Arial"/>
              <a:buChar char="•"/>
            </a:pPr>
            <a:endParaRPr lang="en-US" sz="3200" b="1" dirty="0" smtClean="0">
              <a:ln>
                <a:solidFill>
                  <a:srgbClr val="FF0000"/>
                </a:solidFill>
              </a:ln>
              <a:solidFill>
                <a:schemeClr val="bg1"/>
              </a:solidFill>
            </a:endParaRPr>
          </a:p>
          <a:p>
            <a:pPr indent="355600">
              <a:buFont typeface="Arial"/>
              <a:buChar char="•"/>
            </a:pPr>
            <a:endParaRPr lang="en-US" sz="3200" b="1" dirty="0" smtClean="0">
              <a:ln>
                <a:solidFill>
                  <a:srgbClr val="FF0000"/>
                </a:solidFill>
              </a:ln>
              <a:solidFill>
                <a:schemeClr val="bg1"/>
              </a:solidFill>
            </a:endParaRPr>
          </a:p>
        </p:txBody>
      </p:sp>
      <p:pic>
        <p:nvPicPr>
          <p:cNvPr id="7" name="Image 6"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585352" y="584488"/>
            <a:ext cx="5878532" cy="4031873"/>
          </a:xfrm>
          <a:prstGeom prst="rect">
            <a:avLst/>
          </a:prstGeom>
          <a:noFill/>
        </p:spPr>
        <p:txBody>
          <a:bodyPr wrap="none" rtlCol="0">
            <a:spAutoFit/>
          </a:bodyPr>
          <a:lstStyle/>
          <a:p>
            <a:pPr marL="514350" indent="-514350">
              <a:buFont typeface="+mj-lt"/>
              <a:buAutoNum type="arabicPeriod"/>
            </a:pPr>
            <a:r>
              <a:rPr lang="en-US" sz="3200" b="1" dirty="0" smtClean="0">
                <a:solidFill>
                  <a:schemeClr val="bg1"/>
                </a:solidFill>
              </a:rPr>
              <a:t>Physiological conduction</a:t>
            </a:r>
          </a:p>
          <a:p>
            <a:pPr marL="514350" indent="-514350">
              <a:buFont typeface="+mj-lt"/>
              <a:buAutoNum type="arabicPeriod"/>
            </a:pPr>
            <a:r>
              <a:rPr lang="en-US" sz="3200" b="1" dirty="0" err="1" smtClean="0">
                <a:solidFill>
                  <a:schemeClr val="bg1"/>
                </a:solidFill>
              </a:rPr>
              <a:t>Neurophysiological</a:t>
            </a:r>
            <a:r>
              <a:rPr lang="en-US" sz="3200" b="1" dirty="0" smtClean="0">
                <a:solidFill>
                  <a:schemeClr val="bg1"/>
                </a:solidFill>
              </a:rPr>
              <a:t> conduction</a:t>
            </a:r>
          </a:p>
          <a:p>
            <a:pPr marL="514350" indent="-514350">
              <a:buFont typeface="+mj-lt"/>
              <a:buAutoNum type="arabicPeriod"/>
            </a:pPr>
            <a:r>
              <a:rPr lang="en-US" sz="3200" b="1" dirty="0" smtClean="0">
                <a:solidFill>
                  <a:schemeClr val="bg1"/>
                </a:solidFill>
              </a:rPr>
              <a:t>Collision procedure</a:t>
            </a:r>
          </a:p>
          <a:p>
            <a:pPr marL="514350" indent="-514350">
              <a:buFont typeface="+mj-lt"/>
              <a:buAutoNum type="arabicPeriod"/>
            </a:pPr>
            <a:r>
              <a:rPr lang="en-US" sz="3200" b="1" dirty="0" err="1" smtClean="0">
                <a:solidFill>
                  <a:schemeClr val="bg1"/>
                </a:solidFill>
              </a:rPr>
              <a:t>Desynchronisation</a:t>
            </a:r>
            <a:r>
              <a:rPr lang="en-US" sz="3200" b="1" dirty="0" smtClean="0">
                <a:solidFill>
                  <a:schemeClr val="bg1"/>
                </a:solidFill>
              </a:rPr>
              <a:t/>
            </a:r>
            <a:br>
              <a:rPr lang="en-US" sz="3200" b="1" dirty="0" smtClean="0">
                <a:solidFill>
                  <a:schemeClr val="bg1"/>
                </a:solidFill>
              </a:rPr>
            </a:br>
            <a:endParaRPr lang="en-US" sz="3200" b="1" dirty="0" smtClean="0">
              <a:solidFill>
                <a:schemeClr val="bg1"/>
              </a:solidFill>
            </a:endParaRPr>
          </a:p>
          <a:p>
            <a:pPr marL="514350" indent="-514350">
              <a:buFont typeface="+mj-lt"/>
              <a:buAutoNum type="arabicPeriod"/>
            </a:pPr>
            <a:r>
              <a:rPr lang="en-US" sz="3200" b="1" dirty="0" smtClean="0">
                <a:solidFill>
                  <a:schemeClr val="bg1"/>
                </a:solidFill>
              </a:rPr>
              <a:t>TST principle</a:t>
            </a:r>
            <a:br>
              <a:rPr lang="en-US" sz="3200" b="1" dirty="0" smtClean="0">
                <a:solidFill>
                  <a:schemeClr val="bg1"/>
                </a:solidFill>
              </a:rPr>
            </a:br>
            <a:r>
              <a:rPr lang="en-US" sz="3200" b="1" dirty="0" smtClean="0">
                <a:solidFill>
                  <a:schemeClr val="bg1"/>
                </a:solidFill>
              </a:rPr>
              <a:t>- in healthy control</a:t>
            </a:r>
            <a:br>
              <a:rPr lang="en-US" sz="3200" b="1" dirty="0" smtClean="0">
                <a:solidFill>
                  <a:schemeClr val="bg1"/>
                </a:solidFill>
              </a:rPr>
            </a:br>
            <a:r>
              <a:rPr lang="en-US" sz="3200" b="1" dirty="0" smtClean="0">
                <a:solidFill>
                  <a:schemeClr val="bg1"/>
                </a:solidFill>
              </a:rPr>
              <a:t>- in central motor failure</a:t>
            </a:r>
            <a:endParaRPr lang="en-US" sz="3200" b="1" dirty="0">
              <a:solidFill>
                <a:schemeClr val="bg1"/>
              </a:solidFill>
            </a:endParaRPr>
          </a:p>
        </p:txBody>
      </p:sp>
      <p:pic>
        <p:nvPicPr>
          <p:cNvPr id="30" name="Image 29"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585352" y="584488"/>
            <a:ext cx="5878532" cy="4031873"/>
          </a:xfrm>
          <a:prstGeom prst="rect">
            <a:avLst/>
          </a:prstGeom>
          <a:noFill/>
        </p:spPr>
        <p:txBody>
          <a:bodyPr wrap="none" rtlCol="0">
            <a:spAutoFit/>
          </a:bodyPr>
          <a:lstStyle/>
          <a:p>
            <a:pPr marL="514350" indent="-514350">
              <a:buFont typeface="+mj-lt"/>
              <a:buAutoNum type="arabicPeriod"/>
            </a:pPr>
            <a:r>
              <a:rPr lang="en-US" sz="3200" b="1" dirty="0" smtClean="0">
                <a:solidFill>
                  <a:srgbClr val="3366FF"/>
                </a:solidFill>
              </a:rPr>
              <a:t>Physiological conduction</a:t>
            </a:r>
          </a:p>
          <a:p>
            <a:pPr marL="514350" indent="-514350">
              <a:buFont typeface="+mj-lt"/>
              <a:buAutoNum type="arabicPeriod"/>
            </a:pPr>
            <a:r>
              <a:rPr lang="en-US" sz="3200" b="1" dirty="0" err="1" smtClean="0">
                <a:solidFill>
                  <a:schemeClr val="bg1">
                    <a:lumMod val="50000"/>
                  </a:schemeClr>
                </a:solidFill>
              </a:rPr>
              <a:t>Neurophysiological</a:t>
            </a:r>
            <a:r>
              <a:rPr lang="en-US" sz="3200" b="1" dirty="0" smtClean="0">
                <a:solidFill>
                  <a:schemeClr val="bg1">
                    <a:lumMod val="50000"/>
                  </a:schemeClr>
                </a:solidFill>
              </a:rPr>
              <a:t> conduction</a:t>
            </a:r>
          </a:p>
          <a:p>
            <a:pPr marL="514350" indent="-514350">
              <a:buFont typeface="+mj-lt"/>
              <a:buAutoNum type="arabicPeriod"/>
            </a:pPr>
            <a:r>
              <a:rPr lang="en-US" sz="3200" b="1" dirty="0" smtClean="0">
                <a:solidFill>
                  <a:schemeClr val="bg1">
                    <a:lumMod val="50000"/>
                  </a:schemeClr>
                </a:solidFill>
              </a:rPr>
              <a:t>Collision procedure</a:t>
            </a:r>
          </a:p>
          <a:p>
            <a:pPr marL="514350" indent="-514350">
              <a:buFont typeface="+mj-lt"/>
              <a:buAutoNum type="arabicPeriod"/>
            </a:pPr>
            <a:r>
              <a:rPr lang="en-US" sz="3200" b="1" dirty="0" err="1" smtClean="0">
                <a:solidFill>
                  <a:schemeClr val="bg1">
                    <a:lumMod val="50000"/>
                  </a:schemeClr>
                </a:solidFill>
              </a:rPr>
              <a:t>Desynchronisation</a:t>
            </a:r>
            <a:r>
              <a:rPr lang="en-US" sz="3200" b="1" dirty="0" smtClean="0">
                <a:solidFill>
                  <a:schemeClr val="bg1">
                    <a:lumMod val="50000"/>
                  </a:schemeClr>
                </a:solidFill>
              </a:rPr>
              <a:t/>
            </a:r>
            <a:br>
              <a:rPr lang="en-US" sz="3200" b="1" dirty="0" smtClean="0">
                <a:solidFill>
                  <a:schemeClr val="bg1">
                    <a:lumMod val="50000"/>
                  </a:schemeClr>
                </a:solidFill>
              </a:rPr>
            </a:br>
            <a:endParaRPr lang="en-US" sz="3200" b="1" dirty="0" smtClean="0">
              <a:solidFill>
                <a:schemeClr val="bg1">
                  <a:lumMod val="50000"/>
                </a:schemeClr>
              </a:solidFill>
            </a:endParaRPr>
          </a:p>
          <a:p>
            <a:pPr marL="514350" indent="-514350">
              <a:buFont typeface="+mj-lt"/>
              <a:buAutoNum type="arabicPeriod"/>
            </a:pPr>
            <a:r>
              <a:rPr lang="en-US" sz="3200" b="1" dirty="0" smtClean="0">
                <a:solidFill>
                  <a:schemeClr val="bg1">
                    <a:lumMod val="50000"/>
                  </a:schemeClr>
                </a:solidFill>
              </a:rPr>
              <a:t>TST principle</a:t>
            </a:r>
            <a:br>
              <a:rPr lang="en-US" sz="3200" b="1" dirty="0" smtClean="0">
                <a:solidFill>
                  <a:schemeClr val="bg1">
                    <a:lumMod val="50000"/>
                  </a:schemeClr>
                </a:solidFill>
              </a:rPr>
            </a:br>
            <a:r>
              <a:rPr lang="en-US" sz="3200" b="1" dirty="0" smtClean="0">
                <a:solidFill>
                  <a:schemeClr val="bg1">
                    <a:lumMod val="50000"/>
                  </a:schemeClr>
                </a:solidFill>
              </a:rPr>
              <a:t>- in healthy control</a:t>
            </a:r>
            <a:br>
              <a:rPr lang="en-US" sz="3200" b="1" dirty="0" smtClean="0">
                <a:solidFill>
                  <a:schemeClr val="bg1">
                    <a:lumMod val="50000"/>
                  </a:schemeClr>
                </a:solidFill>
              </a:rPr>
            </a:br>
            <a:r>
              <a:rPr lang="en-US" sz="3200" b="1" dirty="0" smtClean="0">
                <a:solidFill>
                  <a:schemeClr val="bg1">
                    <a:lumMod val="50000"/>
                  </a:schemeClr>
                </a:solidFill>
              </a:rPr>
              <a:t>- in central motor failure</a:t>
            </a:r>
            <a:endParaRPr lang="en-US" sz="3200" b="1" dirty="0">
              <a:solidFill>
                <a:schemeClr val="bg1">
                  <a:lumMod val="50000"/>
                </a:schemeClr>
              </a:solidFill>
            </a:endParaRPr>
          </a:p>
        </p:txBody>
      </p:sp>
      <p:pic>
        <p:nvPicPr>
          <p:cNvPr id="30" name="Image 29" descr="beelmerk_congres.jpg"/>
          <p:cNvPicPr>
            <a:picLocks noChangeAspect="1"/>
          </p:cNvPicPr>
          <p:nvPr/>
        </p:nvPicPr>
        <p:blipFill>
          <a:blip r:embed="rId3"/>
          <a:stretch>
            <a:fillRect/>
          </a:stretch>
        </p:blipFill>
        <p:spPr>
          <a:xfrm>
            <a:off x="8015362" y="0"/>
            <a:ext cx="1128637" cy="836602"/>
          </a:xfrm>
          <a:prstGeom prst="rect">
            <a:avLst/>
          </a:prstGeom>
        </p:spPr>
      </p:pic>
      <p:pic>
        <p:nvPicPr>
          <p:cNvPr id="5" name="Image 4" descr="motoneurone.jpg"/>
          <p:cNvPicPr>
            <a:picLocks noChangeAspect="1"/>
          </p:cNvPicPr>
          <p:nvPr/>
        </p:nvPicPr>
        <p:blipFill>
          <a:blip r:embed="rId4"/>
          <a:stretch>
            <a:fillRect/>
          </a:stretch>
        </p:blipFill>
        <p:spPr>
          <a:xfrm>
            <a:off x="5690823" y="2229366"/>
            <a:ext cx="3707177" cy="2946400"/>
          </a:xfrm>
          <a:prstGeom prst="rect">
            <a:avLst/>
          </a:prstGeom>
        </p:spPr>
      </p:pic>
      <p:sp>
        <p:nvSpPr>
          <p:cNvPr id="6" name="Rectangle 5"/>
          <p:cNvSpPr/>
          <p:nvPr/>
        </p:nvSpPr>
        <p:spPr>
          <a:xfrm>
            <a:off x="5690823" y="2191266"/>
            <a:ext cx="3453177" cy="22173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25724" y="2413000"/>
            <a:ext cx="203200" cy="272466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4" name="Connecteur droit 3"/>
          <p:cNvCxnSpPr/>
          <p:nvPr/>
        </p:nvCxnSpPr>
        <p:spPr>
          <a:xfrm flipV="1">
            <a:off x="7142689" y="3011769"/>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rot="16200000" flipH="1">
            <a:off x="7154808" y="3074690"/>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Ellipse 5"/>
          <p:cNvSpPr/>
          <p:nvPr/>
        </p:nvSpPr>
        <p:spPr>
          <a:xfrm>
            <a:off x="1083123" y="29026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onnecteur droit 6"/>
          <p:cNvCxnSpPr>
            <a:stCxn id="6" idx="6"/>
          </p:cNvCxnSpPr>
          <p:nvPr/>
        </p:nvCxnSpPr>
        <p:spPr>
          <a:xfrm>
            <a:off x="1351490" y="30335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V="1">
            <a:off x="3853390" y="29823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6200000" flipH="1">
            <a:off x="3865509" y="30452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Ellipse 9"/>
          <p:cNvSpPr/>
          <p:nvPr/>
        </p:nvSpPr>
        <p:spPr>
          <a:xfrm>
            <a:off x="4359723" y="2932108"/>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onnecteur droit 10"/>
          <p:cNvCxnSpPr>
            <a:stCxn id="10" idx="6"/>
          </p:cNvCxnSpPr>
          <p:nvPr/>
        </p:nvCxnSpPr>
        <p:spPr>
          <a:xfrm>
            <a:off x="4628090" y="3062998"/>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6689993" y="2305531"/>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13" name="ZoneTexte 12"/>
          <p:cNvSpPr txBox="1"/>
          <p:nvPr/>
        </p:nvSpPr>
        <p:spPr>
          <a:xfrm>
            <a:off x="4802715" y="2305015"/>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14" name="ZoneTexte 13"/>
          <p:cNvSpPr txBox="1"/>
          <p:nvPr/>
        </p:nvSpPr>
        <p:spPr>
          <a:xfrm>
            <a:off x="1047576" y="2303417"/>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5" name="Connecteur droit 14"/>
          <p:cNvCxnSpPr/>
          <p:nvPr/>
        </p:nvCxnSpPr>
        <p:spPr>
          <a:xfrm flipV="1">
            <a:off x="7134235" y="3011769"/>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H="1">
            <a:off x="7146354" y="3074690"/>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Forme libre 16"/>
          <p:cNvSpPr/>
          <p:nvPr/>
        </p:nvSpPr>
        <p:spPr>
          <a:xfrm>
            <a:off x="7388235" y="2726144"/>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grpSp>
        <p:nvGrpSpPr>
          <p:cNvPr id="2" name="Grouper 17"/>
          <p:cNvGrpSpPr/>
          <p:nvPr/>
        </p:nvGrpSpPr>
        <p:grpSpPr>
          <a:xfrm>
            <a:off x="1344965" y="2981161"/>
            <a:ext cx="2597325" cy="133352"/>
            <a:chOff x="4316102" y="1175622"/>
            <a:chExt cx="2174668" cy="133352"/>
          </a:xfrm>
        </p:grpSpPr>
        <p:cxnSp>
          <p:nvCxnSpPr>
            <p:cNvPr id="19" name="Connecteur droit 18"/>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22" name="Ellipse 21"/>
          <p:cNvSpPr/>
          <p:nvPr/>
        </p:nvSpPr>
        <p:spPr>
          <a:xfrm>
            <a:off x="4361007" y="2935943"/>
            <a:ext cx="268367" cy="261780"/>
          </a:xfrm>
          <a:prstGeom prst="ellipse">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er 22"/>
          <p:cNvGrpSpPr/>
          <p:nvPr/>
        </p:nvGrpSpPr>
        <p:grpSpPr>
          <a:xfrm>
            <a:off x="4634614" y="3010609"/>
            <a:ext cx="2591696" cy="133352"/>
            <a:chOff x="4316102" y="1175622"/>
            <a:chExt cx="2174668" cy="133352"/>
          </a:xfrm>
        </p:grpSpPr>
        <p:cxnSp>
          <p:nvCxnSpPr>
            <p:cNvPr id="24" name="Connecteur droit 23"/>
            <p:cNvCxnSpPr/>
            <p:nvPr/>
          </p:nvCxnSpPr>
          <p:spPr>
            <a:xfrm>
              <a:off x="4316102" y="1225814"/>
              <a:ext cx="2095292" cy="105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6408220" y="1175622"/>
              <a:ext cx="8255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rot="16200000" flipV="1">
              <a:off x="6420339" y="1238543"/>
              <a:ext cx="74186" cy="66676"/>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28" name="Étoile à 6 branches 27"/>
          <p:cNvSpPr/>
          <p:nvPr/>
        </p:nvSpPr>
        <p:spPr>
          <a:xfrm>
            <a:off x="1081615" y="2876815"/>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ZoneTexte 32"/>
          <p:cNvSpPr txBox="1"/>
          <p:nvPr/>
        </p:nvSpPr>
        <p:spPr>
          <a:xfrm>
            <a:off x="2058552" y="927100"/>
            <a:ext cx="4378723" cy="584776"/>
          </a:xfrm>
          <a:prstGeom prst="rect">
            <a:avLst/>
          </a:prstGeom>
          <a:noFill/>
        </p:spPr>
        <p:txBody>
          <a:bodyPr wrap="none" rtlCol="0">
            <a:spAutoFit/>
          </a:bodyPr>
          <a:lstStyle/>
          <a:p>
            <a:r>
              <a:rPr lang="en-US" sz="3200" b="1" dirty="0" smtClean="0">
                <a:solidFill>
                  <a:schemeClr val="bg1"/>
                </a:solidFill>
              </a:rPr>
              <a:t>Physiological conduction</a:t>
            </a:r>
            <a:endParaRPr lang="en-US" sz="3200" b="1" dirty="0">
              <a:solidFill>
                <a:schemeClr val="bg1"/>
              </a:solidFill>
            </a:endParaRPr>
          </a:p>
        </p:txBody>
      </p:sp>
      <p:sp>
        <p:nvSpPr>
          <p:cNvPr id="27" name="Rectangle 26"/>
          <p:cNvSpPr/>
          <p:nvPr/>
        </p:nvSpPr>
        <p:spPr>
          <a:xfrm>
            <a:off x="8173939" y="2724989"/>
            <a:ext cx="818403" cy="461665"/>
          </a:xfrm>
          <a:prstGeom prst="rect">
            <a:avLst/>
          </a:prstGeom>
        </p:spPr>
        <p:txBody>
          <a:bodyPr wrap="none">
            <a:spAutoFit/>
          </a:bodyPr>
          <a:lstStyle/>
          <a:p>
            <a:r>
              <a:rPr lang="en-US" sz="2400" b="1" dirty="0" smtClean="0">
                <a:solidFill>
                  <a:schemeClr val="bg1"/>
                </a:solidFill>
              </a:rPr>
              <a:t>MUP</a:t>
            </a:r>
            <a:endParaRPr lang="en-US" sz="2400" dirty="0"/>
          </a:p>
        </p:txBody>
      </p:sp>
      <p:pic>
        <p:nvPicPr>
          <p:cNvPr id="30" name="Image 29"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2000"/>
                                        <p:tgtEl>
                                          <p:spTgt spid="2"/>
                                        </p:tgtEl>
                                      </p:cBhvr>
                                    </p:animEffect>
                                  </p:childTnLst>
                                </p:cTn>
                              </p:par>
                              <p:par>
                                <p:cTn id="10" presetID="1" presetClass="entr" presetSubtype="0" fill="hold" grpId="0" nodeType="withEffect">
                                  <p:stCondLst>
                                    <p:cond delay="2500"/>
                                  </p:stCondLst>
                                  <p:childTnLst>
                                    <p:set>
                                      <p:cBhvr>
                                        <p:cTn id="11" dur="1" fill="hold">
                                          <p:stCondLst>
                                            <p:cond delay="0"/>
                                          </p:stCondLst>
                                        </p:cTn>
                                        <p:tgtEl>
                                          <p:spTgt spid="22"/>
                                        </p:tgtEl>
                                        <p:attrNameLst>
                                          <p:attrName>style.visibility</p:attrName>
                                        </p:attrNameLst>
                                      </p:cBhvr>
                                      <p:to>
                                        <p:strVal val="visible"/>
                                      </p:to>
                                    </p:set>
                                  </p:childTnLst>
                                </p:cTn>
                              </p:par>
                              <p:par>
                                <p:cTn id="12" presetID="22" presetClass="entr" presetSubtype="8" fill="hold" nodeType="withEffect">
                                  <p:stCondLst>
                                    <p:cond delay="30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22" presetClass="entr" presetSubtype="8" fill="hold" grpId="0" nodeType="withEffect">
                                  <p:stCondLst>
                                    <p:cond delay="5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585352" y="584488"/>
            <a:ext cx="5878532" cy="4031873"/>
          </a:xfrm>
          <a:prstGeom prst="rect">
            <a:avLst/>
          </a:prstGeom>
          <a:noFill/>
        </p:spPr>
        <p:txBody>
          <a:bodyPr wrap="none" rtlCol="0">
            <a:spAutoFit/>
          </a:bodyPr>
          <a:lstStyle/>
          <a:p>
            <a:pPr marL="514350" indent="-514350">
              <a:buFont typeface="+mj-lt"/>
              <a:buAutoNum type="arabicPeriod"/>
            </a:pPr>
            <a:r>
              <a:rPr lang="en-US" sz="3200" b="1" dirty="0" smtClean="0">
                <a:solidFill>
                  <a:srgbClr val="7F7F7F"/>
                </a:solidFill>
              </a:rPr>
              <a:t>Physiological conduction</a:t>
            </a:r>
          </a:p>
          <a:p>
            <a:pPr marL="514350" indent="-514350">
              <a:buFont typeface="+mj-lt"/>
              <a:buAutoNum type="arabicPeriod"/>
            </a:pPr>
            <a:r>
              <a:rPr lang="en-US" sz="3200" b="1" dirty="0" err="1" smtClean="0">
                <a:solidFill>
                  <a:srgbClr val="3366FF"/>
                </a:solidFill>
              </a:rPr>
              <a:t>Neurophysiological</a:t>
            </a:r>
            <a:r>
              <a:rPr lang="en-US" sz="3200" b="1" dirty="0" smtClean="0">
                <a:solidFill>
                  <a:srgbClr val="3366FF"/>
                </a:solidFill>
              </a:rPr>
              <a:t> conduction</a:t>
            </a:r>
          </a:p>
          <a:p>
            <a:pPr marL="514350" indent="-514350">
              <a:buFont typeface="+mj-lt"/>
              <a:buAutoNum type="arabicPeriod"/>
            </a:pPr>
            <a:r>
              <a:rPr lang="en-US" sz="3200" b="1" dirty="0" smtClean="0">
                <a:solidFill>
                  <a:srgbClr val="7F7F7F"/>
                </a:solidFill>
              </a:rPr>
              <a:t>Collision procedure</a:t>
            </a:r>
          </a:p>
          <a:p>
            <a:pPr marL="514350" indent="-514350">
              <a:buFont typeface="+mj-lt"/>
              <a:buAutoNum type="arabicPeriod"/>
            </a:pPr>
            <a:r>
              <a:rPr lang="en-US" sz="3200" b="1" dirty="0" err="1" smtClean="0">
                <a:solidFill>
                  <a:srgbClr val="7F7F7F"/>
                </a:solidFill>
              </a:rPr>
              <a:t>Desynchronisation</a:t>
            </a:r>
            <a:r>
              <a:rPr lang="en-US" sz="3200" b="1" dirty="0" smtClean="0">
                <a:solidFill>
                  <a:srgbClr val="7F7F7F"/>
                </a:solidFill>
              </a:rPr>
              <a:t/>
            </a:r>
            <a:br>
              <a:rPr lang="en-US" sz="3200" b="1" dirty="0" smtClean="0">
                <a:solidFill>
                  <a:srgbClr val="7F7F7F"/>
                </a:solidFill>
              </a:rPr>
            </a:br>
            <a:endParaRPr lang="en-US" sz="3200" b="1" dirty="0" smtClean="0">
              <a:solidFill>
                <a:srgbClr val="7F7F7F"/>
              </a:solidFill>
            </a:endParaRPr>
          </a:p>
          <a:p>
            <a:pPr marL="514350" indent="-514350">
              <a:buFont typeface="+mj-lt"/>
              <a:buAutoNum type="arabicPeriod"/>
            </a:pPr>
            <a:r>
              <a:rPr lang="en-US" sz="3200" b="1" dirty="0" smtClean="0">
                <a:solidFill>
                  <a:srgbClr val="7F7F7F"/>
                </a:solidFill>
              </a:rPr>
              <a:t>TST principle</a:t>
            </a:r>
            <a:br>
              <a:rPr lang="en-US" sz="3200" b="1" dirty="0" smtClean="0">
                <a:solidFill>
                  <a:srgbClr val="7F7F7F"/>
                </a:solidFill>
              </a:rPr>
            </a:br>
            <a:r>
              <a:rPr lang="en-US" sz="3200" b="1" dirty="0" smtClean="0">
                <a:solidFill>
                  <a:srgbClr val="7F7F7F"/>
                </a:solidFill>
              </a:rPr>
              <a:t>- in healthy control</a:t>
            </a:r>
            <a:br>
              <a:rPr lang="en-US" sz="3200" b="1" dirty="0" smtClean="0">
                <a:solidFill>
                  <a:srgbClr val="7F7F7F"/>
                </a:solidFill>
              </a:rPr>
            </a:br>
            <a:r>
              <a:rPr lang="en-US" sz="3200" b="1" dirty="0" smtClean="0">
                <a:solidFill>
                  <a:srgbClr val="7F7F7F"/>
                </a:solidFill>
              </a:rPr>
              <a:t>- in central motor failure</a:t>
            </a:r>
            <a:endParaRPr lang="en-US" sz="3200" b="1" dirty="0">
              <a:solidFill>
                <a:srgbClr val="7F7F7F"/>
              </a:solidFill>
            </a:endParaRPr>
          </a:p>
        </p:txBody>
      </p:sp>
      <p:pic>
        <p:nvPicPr>
          <p:cNvPr id="30" name="Image 29"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cxnSp>
        <p:nvCxnSpPr>
          <p:cNvPr id="4" name="Connecteur droit 3"/>
          <p:cNvCxnSpPr/>
          <p:nvPr/>
        </p:nvCxnSpPr>
        <p:spPr>
          <a:xfrm flipV="1">
            <a:off x="7142689" y="3430869"/>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rot="16200000" flipH="1">
            <a:off x="7154808" y="3493790"/>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Ellipse 5"/>
          <p:cNvSpPr/>
          <p:nvPr/>
        </p:nvSpPr>
        <p:spPr>
          <a:xfrm>
            <a:off x="1083123" y="3321761"/>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onnecteur droit 6"/>
          <p:cNvCxnSpPr>
            <a:stCxn id="6" idx="6"/>
          </p:cNvCxnSpPr>
          <p:nvPr/>
        </p:nvCxnSpPr>
        <p:spPr>
          <a:xfrm>
            <a:off x="1351490" y="3452651"/>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V="1">
            <a:off x="3853390" y="3401422"/>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6200000" flipH="1">
            <a:off x="3865509" y="3464343"/>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Ellipse 9"/>
          <p:cNvSpPr/>
          <p:nvPr/>
        </p:nvSpPr>
        <p:spPr>
          <a:xfrm>
            <a:off x="4359723" y="3351208"/>
            <a:ext cx="268367" cy="2617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onnecteur droit 10"/>
          <p:cNvCxnSpPr>
            <a:stCxn id="10" idx="6"/>
          </p:cNvCxnSpPr>
          <p:nvPr/>
        </p:nvCxnSpPr>
        <p:spPr>
          <a:xfrm>
            <a:off x="4628090" y="3482098"/>
            <a:ext cx="2517774" cy="79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6689993" y="2724631"/>
            <a:ext cx="402674" cy="369332"/>
          </a:xfrm>
          <a:prstGeom prst="rect">
            <a:avLst/>
          </a:prstGeom>
          <a:noFill/>
        </p:spPr>
        <p:txBody>
          <a:bodyPr wrap="none" rtlCol="0">
            <a:spAutoFit/>
          </a:bodyPr>
          <a:lstStyle/>
          <a:p>
            <a:r>
              <a:rPr lang="en-US" b="1" dirty="0" smtClean="0">
                <a:solidFill>
                  <a:srgbClr val="FF0000"/>
                </a:solidFill>
              </a:rPr>
              <a:t>W</a:t>
            </a:r>
            <a:endParaRPr lang="en-US" b="1" dirty="0">
              <a:solidFill>
                <a:srgbClr val="FF0000"/>
              </a:solidFill>
            </a:endParaRPr>
          </a:p>
        </p:txBody>
      </p:sp>
      <p:sp>
        <p:nvSpPr>
          <p:cNvPr id="13" name="ZoneTexte 12"/>
          <p:cNvSpPr txBox="1"/>
          <p:nvPr/>
        </p:nvSpPr>
        <p:spPr>
          <a:xfrm>
            <a:off x="4802715" y="2724115"/>
            <a:ext cx="303914" cy="369332"/>
          </a:xfrm>
          <a:prstGeom prst="rect">
            <a:avLst/>
          </a:prstGeom>
          <a:noFill/>
        </p:spPr>
        <p:txBody>
          <a:bodyPr wrap="none" rtlCol="0">
            <a:spAutoFit/>
          </a:bodyPr>
          <a:lstStyle/>
          <a:p>
            <a:r>
              <a:rPr lang="en-US" b="1" dirty="0" smtClean="0">
                <a:solidFill>
                  <a:srgbClr val="FF0000"/>
                </a:solidFill>
              </a:rPr>
              <a:t>E</a:t>
            </a:r>
            <a:endParaRPr lang="en-US" b="1" dirty="0">
              <a:solidFill>
                <a:srgbClr val="FF0000"/>
              </a:solidFill>
            </a:endParaRPr>
          </a:p>
        </p:txBody>
      </p:sp>
      <p:sp>
        <p:nvSpPr>
          <p:cNvPr id="14" name="ZoneTexte 13"/>
          <p:cNvSpPr txBox="1"/>
          <p:nvPr/>
        </p:nvSpPr>
        <p:spPr>
          <a:xfrm>
            <a:off x="1047576" y="2722517"/>
            <a:ext cx="31290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cxnSp>
        <p:nvCxnSpPr>
          <p:cNvPr id="15" name="Connecteur droit 14"/>
          <p:cNvCxnSpPr/>
          <p:nvPr/>
        </p:nvCxnSpPr>
        <p:spPr>
          <a:xfrm flipV="1">
            <a:off x="7134235" y="3430869"/>
            <a:ext cx="82550" cy="591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H="1">
            <a:off x="7146354" y="3493790"/>
            <a:ext cx="74186" cy="666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2" name="Grouper 31"/>
          <p:cNvGrpSpPr/>
          <p:nvPr/>
        </p:nvGrpSpPr>
        <p:grpSpPr>
          <a:xfrm>
            <a:off x="6269567" y="3145244"/>
            <a:ext cx="1588568" cy="512356"/>
            <a:chOff x="6269567" y="2726144"/>
            <a:chExt cx="1588568" cy="512356"/>
          </a:xfrm>
        </p:grpSpPr>
        <p:sp>
          <p:nvSpPr>
            <p:cNvPr id="17" name="Forme libre 16"/>
            <p:cNvSpPr/>
            <p:nvPr/>
          </p:nvSpPr>
          <p:spPr>
            <a:xfrm>
              <a:off x="7388235" y="2726144"/>
              <a:ext cx="469900" cy="512356"/>
            </a:xfrm>
            <a:custGeom>
              <a:avLst/>
              <a:gdLst>
                <a:gd name="connsiteX0" fmla="*/ 0 w 571500"/>
                <a:gd name="connsiteY0" fmla="*/ 188926 h 256782"/>
                <a:gd name="connsiteX1" fmla="*/ 152400 w 571500"/>
                <a:gd name="connsiteY1" fmla="*/ 185751 h 256782"/>
                <a:gd name="connsiteX2" fmla="*/ 161925 w 571500"/>
                <a:gd name="connsiteY2" fmla="*/ 182576 h 256782"/>
                <a:gd name="connsiteX3" fmla="*/ 171450 w 571500"/>
                <a:gd name="connsiteY3" fmla="*/ 173051 h 256782"/>
                <a:gd name="connsiteX4" fmla="*/ 184150 w 571500"/>
                <a:gd name="connsiteY4" fmla="*/ 147651 h 256782"/>
                <a:gd name="connsiteX5" fmla="*/ 190500 w 571500"/>
                <a:gd name="connsiteY5" fmla="*/ 122251 h 256782"/>
                <a:gd name="connsiteX6" fmla="*/ 193675 w 571500"/>
                <a:gd name="connsiteY6" fmla="*/ 112726 h 256782"/>
                <a:gd name="connsiteX7" fmla="*/ 196850 w 571500"/>
                <a:gd name="connsiteY7" fmla="*/ 87326 h 256782"/>
                <a:gd name="connsiteX8" fmla="*/ 215900 w 571500"/>
                <a:gd name="connsiteY8" fmla="*/ 42876 h 256782"/>
                <a:gd name="connsiteX9" fmla="*/ 222250 w 571500"/>
                <a:gd name="connsiteY9" fmla="*/ 20651 h 256782"/>
                <a:gd name="connsiteX10" fmla="*/ 231775 w 571500"/>
                <a:gd name="connsiteY10" fmla="*/ 11126 h 256782"/>
                <a:gd name="connsiteX11" fmla="*/ 244475 w 571500"/>
                <a:gd name="connsiteY11" fmla="*/ 7951 h 256782"/>
                <a:gd name="connsiteX12" fmla="*/ 254000 w 571500"/>
                <a:gd name="connsiteY12" fmla="*/ 4776 h 256782"/>
                <a:gd name="connsiteX13" fmla="*/ 295275 w 571500"/>
                <a:gd name="connsiteY13" fmla="*/ 20651 h 256782"/>
                <a:gd name="connsiteX14" fmla="*/ 298450 w 571500"/>
                <a:gd name="connsiteY14" fmla="*/ 33351 h 256782"/>
                <a:gd name="connsiteX15" fmla="*/ 301625 w 571500"/>
                <a:gd name="connsiteY15" fmla="*/ 109551 h 256782"/>
                <a:gd name="connsiteX16" fmla="*/ 304800 w 571500"/>
                <a:gd name="connsiteY16" fmla="*/ 211151 h 256782"/>
                <a:gd name="connsiteX17" fmla="*/ 317500 w 571500"/>
                <a:gd name="connsiteY17" fmla="*/ 223851 h 256782"/>
                <a:gd name="connsiteX18" fmla="*/ 327025 w 571500"/>
                <a:gd name="connsiteY18" fmla="*/ 230201 h 256782"/>
                <a:gd name="connsiteX19" fmla="*/ 349250 w 571500"/>
                <a:gd name="connsiteY19" fmla="*/ 236551 h 256782"/>
                <a:gd name="connsiteX20" fmla="*/ 377825 w 571500"/>
                <a:gd name="connsiteY20" fmla="*/ 242901 h 256782"/>
                <a:gd name="connsiteX21" fmla="*/ 460375 w 571500"/>
                <a:gd name="connsiteY21" fmla="*/ 230201 h 256782"/>
                <a:gd name="connsiteX22" fmla="*/ 469900 w 571500"/>
                <a:gd name="connsiteY22" fmla="*/ 217501 h 256782"/>
                <a:gd name="connsiteX23" fmla="*/ 473075 w 571500"/>
                <a:gd name="connsiteY23" fmla="*/ 204801 h 256782"/>
                <a:gd name="connsiteX24" fmla="*/ 482600 w 571500"/>
                <a:gd name="connsiteY24" fmla="*/ 201626 h 256782"/>
                <a:gd name="connsiteX25" fmla="*/ 495300 w 571500"/>
                <a:gd name="connsiteY25" fmla="*/ 198451 h 256782"/>
                <a:gd name="connsiteX26" fmla="*/ 514350 w 571500"/>
                <a:gd name="connsiteY26" fmla="*/ 195276 h 256782"/>
                <a:gd name="connsiteX27" fmla="*/ 523875 w 571500"/>
                <a:gd name="connsiteY27" fmla="*/ 192101 h 256782"/>
                <a:gd name="connsiteX28" fmla="*/ 555625 w 571500"/>
                <a:gd name="connsiteY28" fmla="*/ 188926 h 256782"/>
                <a:gd name="connsiteX29" fmla="*/ 571500 w 571500"/>
                <a:gd name="connsiteY29" fmla="*/ 185751 h 256782"/>
                <a:gd name="connsiteX30" fmla="*/ 571500 w 571500"/>
                <a:gd name="connsiteY30" fmla="*/ 185751 h 2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500" h="256782">
                  <a:moveTo>
                    <a:pt x="0" y="188926"/>
                  </a:moveTo>
                  <a:lnTo>
                    <a:pt x="152400" y="185751"/>
                  </a:lnTo>
                  <a:cubicBezTo>
                    <a:pt x="155744" y="185620"/>
                    <a:pt x="159140" y="184432"/>
                    <a:pt x="161925" y="182576"/>
                  </a:cubicBezTo>
                  <a:cubicBezTo>
                    <a:pt x="165661" y="180085"/>
                    <a:pt x="168275" y="176226"/>
                    <a:pt x="171450" y="173051"/>
                  </a:cubicBezTo>
                  <a:cubicBezTo>
                    <a:pt x="178610" y="151572"/>
                    <a:pt x="169154" y="177643"/>
                    <a:pt x="184150" y="147651"/>
                  </a:cubicBezTo>
                  <a:cubicBezTo>
                    <a:pt x="187779" y="140393"/>
                    <a:pt x="188689" y="129497"/>
                    <a:pt x="190500" y="122251"/>
                  </a:cubicBezTo>
                  <a:cubicBezTo>
                    <a:pt x="191312" y="119004"/>
                    <a:pt x="192617" y="115901"/>
                    <a:pt x="193675" y="112726"/>
                  </a:cubicBezTo>
                  <a:cubicBezTo>
                    <a:pt x="194733" y="104259"/>
                    <a:pt x="194566" y="95547"/>
                    <a:pt x="196850" y="87326"/>
                  </a:cubicBezTo>
                  <a:cubicBezTo>
                    <a:pt x="213961" y="25727"/>
                    <a:pt x="203351" y="76340"/>
                    <a:pt x="215900" y="42876"/>
                  </a:cubicBezTo>
                  <a:cubicBezTo>
                    <a:pt x="216807" y="40457"/>
                    <a:pt x="220057" y="23941"/>
                    <a:pt x="222250" y="20651"/>
                  </a:cubicBezTo>
                  <a:cubicBezTo>
                    <a:pt x="224741" y="16915"/>
                    <a:pt x="227876" y="13354"/>
                    <a:pt x="231775" y="11126"/>
                  </a:cubicBezTo>
                  <a:cubicBezTo>
                    <a:pt x="235564" y="8961"/>
                    <a:pt x="240279" y="9150"/>
                    <a:pt x="244475" y="7951"/>
                  </a:cubicBezTo>
                  <a:cubicBezTo>
                    <a:pt x="247693" y="7032"/>
                    <a:pt x="250825" y="5834"/>
                    <a:pt x="254000" y="4776"/>
                  </a:cubicBezTo>
                  <a:cubicBezTo>
                    <a:pt x="279797" y="7356"/>
                    <a:pt x="284950" y="0"/>
                    <a:pt x="295275" y="20651"/>
                  </a:cubicBezTo>
                  <a:cubicBezTo>
                    <a:pt x="297226" y="24554"/>
                    <a:pt x="297392" y="29118"/>
                    <a:pt x="298450" y="33351"/>
                  </a:cubicBezTo>
                  <a:cubicBezTo>
                    <a:pt x="299508" y="58751"/>
                    <a:pt x="300718" y="84145"/>
                    <a:pt x="301625" y="109551"/>
                  </a:cubicBezTo>
                  <a:cubicBezTo>
                    <a:pt x="302834" y="143413"/>
                    <a:pt x="300139" y="177590"/>
                    <a:pt x="304800" y="211151"/>
                  </a:cubicBezTo>
                  <a:cubicBezTo>
                    <a:pt x="305624" y="217081"/>
                    <a:pt x="312954" y="219955"/>
                    <a:pt x="317500" y="223851"/>
                  </a:cubicBezTo>
                  <a:cubicBezTo>
                    <a:pt x="320397" y="226334"/>
                    <a:pt x="323612" y="228494"/>
                    <a:pt x="327025" y="230201"/>
                  </a:cubicBezTo>
                  <a:cubicBezTo>
                    <a:pt x="332100" y="232739"/>
                    <a:pt x="344503" y="235195"/>
                    <a:pt x="349250" y="236551"/>
                  </a:cubicBezTo>
                  <a:cubicBezTo>
                    <a:pt x="371135" y="242804"/>
                    <a:pt x="343446" y="237171"/>
                    <a:pt x="377825" y="242901"/>
                  </a:cubicBezTo>
                  <a:cubicBezTo>
                    <a:pt x="433794" y="240468"/>
                    <a:pt x="437591" y="256782"/>
                    <a:pt x="460375" y="230201"/>
                  </a:cubicBezTo>
                  <a:cubicBezTo>
                    <a:pt x="463819" y="226183"/>
                    <a:pt x="466725" y="221734"/>
                    <a:pt x="469900" y="217501"/>
                  </a:cubicBezTo>
                  <a:cubicBezTo>
                    <a:pt x="470958" y="213268"/>
                    <a:pt x="470349" y="208208"/>
                    <a:pt x="473075" y="204801"/>
                  </a:cubicBezTo>
                  <a:cubicBezTo>
                    <a:pt x="475166" y="202188"/>
                    <a:pt x="479382" y="202545"/>
                    <a:pt x="482600" y="201626"/>
                  </a:cubicBezTo>
                  <a:cubicBezTo>
                    <a:pt x="486796" y="200427"/>
                    <a:pt x="491021" y="199307"/>
                    <a:pt x="495300" y="198451"/>
                  </a:cubicBezTo>
                  <a:cubicBezTo>
                    <a:pt x="501613" y="197188"/>
                    <a:pt x="508066" y="196673"/>
                    <a:pt x="514350" y="195276"/>
                  </a:cubicBezTo>
                  <a:cubicBezTo>
                    <a:pt x="517617" y="194550"/>
                    <a:pt x="520567" y="192610"/>
                    <a:pt x="523875" y="192101"/>
                  </a:cubicBezTo>
                  <a:cubicBezTo>
                    <a:pt x="534387" y="190484"/>
                    <a:pt x="545042" y="189984"/>
                    <a:pt x="555625" y="188926"/>
                  </a:cubicBezTo>
                  <a:cubicBezTo>
                    <a:pt x="569352" y="185494"/>
                    <a:pt x="563961" y="185751"/>
                    <a:pt x="571500" y="185751"/>
                  </a:cubicBezTo>
                  <a:lnTo>
                    <a:pt x="571500" y="185751"/>
                  </a:lnTo>
                </a:path>
              </a:pathLst>
            </a:custGeom>
            <a:ln>
              <a:solidFill>
                <a:srgbClr val="00CC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cxnSp>
          <p:nvCxnSpPr>
            <p:cNvPr id="24" name="Connecteur droit 23"/>
            <p:cNvCxnSpPr/>
            <p:nvPr/>
          </p:nvCxnSpPr>
          <p:spPr>
            <a:xfrm>
              <a:off x="6269567" y="3069774"/>
              <a:ext cx="862145" cy="1589"/>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7127930" y="3010609"/>
              <a:ext cx="98380" cy="60754"/>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rot="16200000" flipV="1">
              <a:off x="7149486" y="3067137"/>
              <a:ext cx="74186" cy="79462"/>
            </a:xfrm>
            <a:prstGeom prst="line">
              <a:avLst/>
            </a:prstGeom>
            <a:ln>
              <a:solidFill>
                <a:srgbClr val="00CC99"/>
              </a:solidFill>
            </a:ln>
          </p:spPr>
          <p:style>
            <a:lnRef idx="2">
              <a:schemeClr val="accent1"/>
            </a:lnRef>
            <a:fillRef idx="0">
              <a:schemeClr val="accent1"/>
            </a:fillRef>
            <a:effectRef idx="1">
              <a:schemeClr val="accent1"/>
            </a:effectRef>
            <a:fontRef idx="minor">
              <a:schemeClr val="tx1"/>
            </a:fontRef>
          </p:style>
        </p:cxnSp>
      </p:grpSp>
      <p:sp>
        <p:nvSpPr>
          <p:cNvPr id="33" name="ZoneTexte 32"/>
          <p:cNvSpPr txBox="1"/>
          <p:nvPr/>
        </p:nvSpPr>
        <p:spPr>
          <a:xfrm>
            <a:off x="982693" y="1346200"/>
            <a:ext cx="5608426" cy="1077218"/>
          </a:xfrm>
          <a:prstGeom prst="rect">
            <a:avLst/>
          </a:prstGeom>
          <a:noFill/>
        </p:spPr>
        <p:txBody>
          <a:bodyPr wrap="none" rtlCol="0">
            <a:spAutoFit/>
          </a:bodyPr>
          <a:lstStyle/>
          <a:p>
            <a:r>
              <a:rPr lang="en-US" sz="3200" b="1" dirty="0" err="1" smtClean="0">
                <a:solidFill>
                  <a:schemeClr val="bg1"/>
                </a:solidFill>
              </a:rPr>
              <a:t>Neurophysiological</a:t>
            </a:r>
            <a:r>
              <a:rPr lang="en-US" sz="3200" b="1" dirty="0" smtClean="0">
                <a:solidFill>
                  <a:schemeClr val="bg1"/>
                </a:solidFill>
              </a:rPr>
              <a:t> conduction</a:t>
            </a:r>
          </a:p>
          <a:p>
            <a:r>
              <a:rPr lang="en-US" sz="3200" b="1" dirty="0" err="1" smtClean="0">
                <a:solidFill>
                  <a:schemeClr val="bg1"/>
                </a:solidFill>
              </a:rPr>
              <a:t>Percutaneous</a:t>
            </a:r>
            <a:r>
              <a:rPr lang="en-US" sz="3200" b="1" dirty="0" smtClean="0">
                <a:solidFill>
                  <a:schemeClr val="bg1"/>
                </a:solidFill>
              </a:rPr>
              <a:t> nerve stimulation</a:t>
            </a:r>
            <a:endParaRPr lang="en-US" sz="3200" b="1" dirty="0">
              <a:solidFill>
                <a:schemeClr val="bg1"/>
              </a:solidFill>
            </a:endParaRPr>
          </a:p>
        </p:txBody>
      </p:sp>
      <p:cxnSp>
        <p:nvCxnSpPr>
          <p:cNvPr id="29" name="Connecteur droit 28"/>
          <p:cNvCxnSpPr>
            <a:stCxn id="10" idx="6"/>
          </p:cNvCxnSpPr>
          <p:nvPr/>
        </p:nvCxnSpPr>
        <p:spPr>
          <a:xfrm>
            <a:off x="4628090" y="3482098"/>
            <a:ext cx="1570962" cy="677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1" name="Étoile à 6 branches 30"/>
          <p:cNvSpPr/>
          <p:nvPr/>
        </p:nvSpPr>
        <p:spPr>
          <a:xfrm>
            <a:off x="6064114" y="3321577"/>
            <a:ext cx="269875" cy="330200"/>
          </a:xfrm>
          <a:prstGeom prst="star6">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173939" y="3144089"/>
            <a:ext cx="818403" cy="461665"/>
          </a:xfrm>
          <a:prstGeom prst="rect">
            <a:avLst/>
          </a:prstGeom>
        </p:spPr>
        <p:txBody>
          <a:bodyPr wrap="none">
            <a:spAutoFit/>
          </a:bodyPr>
          <a:lstStyle/>
          <a:p>
            <a:r>
              <a:rPr lang="en-US" sz="2400" b="1" dirty="0" smtClean="0">
                <a:solidFill>
                  <a:schemeClr val="bg1"/>
                </a:solidFill>
              </a:rPr>
              <a:t>MUP</a:t>
            </a:r>
            <a:endParaRPr lang="en-US" sz="2400" dirty="0"/>
          </a:p>
        </p:txBody>
      </p:sp>
      <p:pic>
        <p:nvPicPr>
          <p:cNvPr id="28" name="Image 27" descr="beelmerk_congres.jpg"/>
          <p:cNvPicPr>
            <a:picLocks noChangeAspect="1"/>
          </p:cNvPicPr>
          <p:nvPr/>
        </p:nvPicPr>
        <p:blipFill>
          <a:blip r:embed="rId3"/>
          <a:stretch>
            <a:fillRect/>
          </a:stretch>
        </p:blipFill>
        <p:spPr>
          <a:xfrm>
            <a:off x="8015362" y="0"/>
            <a:ext cx="1128637" cy="836602"/>
          </a:xfrm>
          <a:prstGeom prst="rect">
            <a:avLst/>
          </a:prstGeom>
        </p:spPr>
      </p:pic>
      <p:pic>
        <p:nvPicPr>
          <p:cNvPr id="27" name="Image 26" descr="Ulnar elbow.png"/>
          <p:cNvPicPr>
            <a:picLocks noChangeAspect="1"/>
          </p:cNvPicPr>
          <p:nvPr/>
        </p:nvPicPr>
        <p:blipFill>
          <a:blip r:embed="rId4"/>
          <a:stretch>
            <a:fillRect/>
          </a:stretch>
        </p:blipFill>
        <p:spPr>
          <a:xfrm>
            <a:off x="7011136" y="1357278"/>
            <a:ext cx="1693998" cy="1367353"/>
          </a:xfrm>
          <a:prstGeom prst="rect">
            <a:avLst/>
          </a:prstGeom>
        </p:spPr>
      </p:pic>
      <p:cxnSp>
        <p:nvCxnSpPr>
          <p:cNvPr id="34" name="Connecteur droit avec flèche 33"/>
          <p:cNvCxnSpPr/>
          <p:nvPr/>
        </p:nvCxnSpPr>
        <p:spPr>
          <a:xfrm flipV="1">
            <a:off x="7483485" y="2222500"/>
            <a:ext cx="968365" cy="127893"/>
          </a:xfrm>
          <a:prstGeom prst="straightConnector1">
            <a:avLst/>
          </a:prstGeom>
          <a:ln>
            <a:solidFill>
              <a:srgbClr val="22CA7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rot="5400000" flipH="1" flipV="1">
            <a:off x="6818654" y="1853837"/>
            <a:ext cx="993115" cy="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rot="10800000">
            <a:off x="7315211" y="2350395"/>
            <a:ext cx="16827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wipe(left)">
                                      <p:cBhvr>
                                        <p:cTn id="9" dur="2000"/>
                                        <p:tgtEl>
                                          <p:spTgt spid="32"/>
                                        </p:tgtEl>
                                      </p:cBhvr>
                                    </p:animEffect>
                                  </p:childTnLst>
                                </p:cTn>
                              </p:par>
                              <p:par>
                                <p:cTn id="10" presetID="22" presetClass="entr" presetSubtype="2"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 name="ZoneTexte 32"/>
          <p:cNvSpPr txBox="1"/>
          <p:nvPr/>
        </p:nvSpPr>
        <p:spPr>
          <a:xfrm>
            <a:off x="585351" y="584488"/>
            <a:ext cx="8558647" cy="4524315"/>
          </a:xfrm>
          <a:prstGeom prst="rect">
            <a:avLst/>
          </a:prstGeom>
          <a:noFill/>
        </p:spPr>
        <p:txBody>
          <a:bodyPr wrap="square" rtlCol="0">
            <a:spAutoFit/>
          </a:bodyPr>
          <a:lstStyle/>
          <a:p>
            <a:pPr marL="514350" indent="-514350">
              <a:buFont typeface="+mj-lt"/>
              <a:buAutoNum type="arabicPeriod"/>
            </a:pPr>
            <a:r>
              <a:rPr lang="en-US" sz="3200" b="1" dirty="0" smtClean="0">
                <a:solidFill>
                  <a:schemeClr val="bg1">
                    <a:lumMod val="50000"/>
                  </a:schemeClr>
                </a:solidFill>
              </a:rPr>
              <a:t>Physiological conduction</a:t>
            </a:r>
          </a:p>
          <a:p>
            <a:pPr marL="514350" indent="-514350">
              <a:buFont typeface="+mj-lt"/>
              <a:buAutoNum type="arabicPeriod"/>
            </a:pPr>
            <a:r>
              <a:rPr lang="en-US" sz="3200" b="1" dirty="0" err="1" smtClean="0">
                <a:solidFill>
                  <a:schemeClr val="bg1">
                    <a:lumMod val="50000"/>
                  </a:schemeClr>
                </a:solidFill>
              </a:rPr>
              <a:t>Neurophysiological</a:t>
            </a:r>
            <a:r>
              <a:rPr lang="en-US" sz="3200" b="1" dirty="0" smtClean="0">
                <a:solidFill>
                  <a:schemeClr val="bg1">
                    <a:lumMod val="50000"/>
                  </a:schemeClr>
                </a:solidFill>
              </a:rPr>
              <a:t> conduction</a:t>
            </a:r>
          </a:p>
          <a:p>
            <a:pPr marL="514350" indent="-514350">
              <a:buFont typeface="+mj-lt"/>
              <a:buAutoNum type="arabicPeriod"/>
              <a:tabLst>
                <a:tab pos="3949700" algn="l"/>
              </a:tabLst>
            </a:pPr>
            <a:r>
              <a:rPr lang="en-US" sz="3200" b="1" dirty="0" smtClean="0">
                <a:solidFill>
                  <a:srgbClr val="3366FF"/>
                </a:solidFill>
              </a:rPr>
              <a:t>Collision procedure 	</a:t>
            </a:r>
            <a:r>
              <a:rPr lang="en-US" sz="3200" b="1" dirty="0" smtClean="0">
                <a:solidFill>
                  <a:schemeClr val="bg1"/>
                </a:solidFill>
              </a:rPr>
              <a:t>=&gt; </a:t>
            </a:r>
            <a:r>
              <a:rPr lang="en-US" sz="3200" b="1" dirty="0" smtClean="0">
                <a:solidFill>
                  <a:srgbClr val="FFFF00"/>
                </a:solidFill>
              </a:rPr>
              <a:t>double </a:t>
            </a:r>
            <a:r>
              <a:rPr lang="en-US" sz="3200" b="1" dirty="0" smtClean="0">
                <a:solidFill>
                  <a:schemeClr val="bg1"/>
                </a:solidFill>
              </a:rPr>
              <a:t>stimulation </a:t>
            </a:r>
            <a:br>
              <a:rPr lang="en-US" sz="3200" b="1" dirty="0" smtClean="0">
                <a:solidFill>
                  <a:schemeClr val="bg1"/>
                </a:solidFill>
              </a:rPr>
            </a:br>
            <a:r>
              <a:rPr lang="en-US" sz="3200" b="1" dirty="0" smtClean="0">
                <a:solidFill>
                  <a:schemeClr val="bg1"/>
                </a:solidFill>
              </a:rPr>
              <a:t>	=&gt; </a:t>
            </a:r>
            <a:r>
              <a:rPr lang="en-US" sz="3200" b="1" dirty="0" smtClean="0">
                <a:solidFill>
                  <a:srgbClr val="FF0000"/>
                </a:solidFill>
              </a:rPr>
              <a:t>1</a:t>
            </a:r>
            <a:r>
              <a:rPr lang="en-US" sz="3200" b="1" dirty="0" smtClean="0">
                <a:solidFill>
                  <a:schemeClr val="bg1"/>
                </a:solidFill>
              </a:rPr>
              <a:t> response </a:t>
            </a:r>
            <a:r>
              <a:rPr lang="en-US" sz="3200" b="1" dirty="0" smtClean="0">
                <a:solidFill>
                  <a:srgbClr val="3366FF"/>
                </a:solidFill>
              </a:rPr>
              <a:t> </a:t>
            </a:r>
          </a:p>
          <a:p>
            <a:pPr marL="514350" indent="-514350">
              <a:buFont typeface="+mj-lt"/>
              <a:buAutoNum type="arabicPeriod"/>
            </a:pPr>
            <a:r>
              <a:rPr lang="en-US" sz="3200" b="1" dirty="0" err="1" smtClean="0">
                <a:solidFill>
                  <a:schemeClr val="bg1">
                    <a:lumMod val="50000"/>
                  </a:schemeClr>
                </a:solidFill>
              </a:rPr>
              <a:t>Desynchronisation</a:t>
            </a:r>
            <a:r>
              <a:rPr lang="en-US" sz="3200" b="1" dirty="0" smtClean="0">
                <a:solidFill>
                  <a:schemeClr val="bg1">
                    <a:lumMod val="50000"/>
                  </a:schemeClr>
                </a:solidFill>
              </a:rPr>
              <a:t/>
            </a:r>
            <a:br>
              <a:rPr lang="en-US" sz="3200" b="1" dirty="0" smtClean="0">
                <a:solidFill>
                  <a:schemeClr val="bg1">
                    <a:lumMod val="50000"/>
                  </a:schemeClr>
                </a:solidFill>
              </a:rPr>
            </a:br>
            <a:endParaRPr lang="en-US" sz="3200" b="1" dirty="0" smtClean="0">
              <a:solidFill>
                <a:schemeClr val="bg1">
                  <a:lumMod val="50000"/>
                </a:schemeClr>
              </a:solidFill>
            </a:endParaRPr>
          </a:p>
          <a:p>
            <a:pPr marL="514350" indent="-514350">
              <a:buFont typeface="+mj-lt"/>
              <a:buAutoNum type="arabicPeriod"/>
            </a:pPr>
            <a:r>
              <a:rPr lang="en-US" sz="3200" b="1" dirty="0" smtClean="0">
                <a:solidFill>
                  <a:schemeClr val="bg1">
                    <a:lumMod val="50000"/>
                  </a:schemeClr>
                </a:solidFill>
              </a:rPr>
              <a:t>TST principle</a:t>
            </a:r>
            <a:br>
              <a:rPr lang="en-US" sz="3200" b="1" dirty="0" smtClean="0">
                <a:solidFill>
                  <a:schemeClr val="bg1">
                    <a:lumMod val="50000"/>
                  </a:schemeClr>
                </a:solidFill>
              </a:rPr>
            </a:br>
            <a:r>
              <a:rPr lang="en-US" sz="3200" b="1" dirty="0" smtClean="0">
                <a:solidFill>
                  <a:schemeClr val="bg1">
                    <a:lumMod val="50000"/>
                  </a:schemeClr>
                </a:solidFill>
              </a:rPr>
              <a:t>- in healthy control</a:t>
            </a:r>
            <a:br>
              <a:rPr lang="en-US" sz="3200" b="1" dirty="0" smtClean="0">
                <a:solidFill>
                  <a:schemeClr val="bg1">
                    <a:lumMod val="50000"/>
                  </a:schemeClr>
                </a:solidFill>
              </a:rPr>
            </a:br>
            <a:r>
              <a:rPr lang="en-US" sz="3200" b="1" dirty="0" smtClean="0">
                <a:solidFill>
                  <a:schemeClr val="bg1">
                    <a:lumMod val="50000"/>
                  </a:schemeClr>
                </a:solidFill>
              </a:rPr>
              <a:t>- in central motor failure</a:t>
            </a:r>
            <a:endParaRPr lang="en-US" sz="3200" b="1" dirty="0">
              <a:solidFill>
                <a:schemeClr val="bg1">
                  <a:lumMod val="50000"/>
                </a:schemeClr>
              </a:solidFill>
            </a:endParaRPr>
          </a:p>
        </p:txBody>
      </p:sp>
      <p:pic>
        <p:nvPicPr>
          <p:cNvPr id="30" name="Image 29" descr="beelmerk_congres.jpg"/>
          <p:cNvPicPr>
            <a:picLocks noChangeAspect="1"/>
          </p:cNvPicPr>
          <p:nvPr/>
        </p:nvPicPr>
        <p:blipFill>
          <a:blip r:embed="rId3"/>
          <a:stretch>
            <a:fillRect/>
          </a:stretch>
        </p:blipFill>
        <p:spPr>
          <a:xfrm>
            <a:off x="8015362" y="0"/>
            <a:ext cx="1128637" cy="8366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3508</TotalTime>
  <Words>2295</Words>
  <Application>Microsoft Macintosh PowerPoint</Application>
  <PresentationFormat>Présentation à l'écran (16:9)</PresentationFormat>
  <Paragraphs>212</Paragraphs>
  <Slides>26</Slides>
  <Notes>24</Notes>
  <HiddenSlides>0</HiddenSlides>
  <MMClips>0</MMClips>
  <ScaleCrop>false</ScaleCrop>
  <HeadingPairs>
    <vt:vector size="4" baseType="variant">
      <vt:variant>
        <vt:lpstr>Modèle de conception</vt:lpstr>
      </vt:variant>
      <vt:variant>
        <vt:i4>1</vt:i4>
      </vt:variant>
      <vt:variant>
        <vt:lpstr>Titres des diapositives</vt:lpstr>
      </vt:variant>
      <vt:variant>
        <vt:i4>26</vt:i4>
      </vt:variant>
    </vt:vector>
  </HeadingPairs>
  <TitlesOfParts>
    <vt:vector size="2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Summarize</vt:lpstr>
      <vt:lpstr>Diapositive 25</vt:lpstr>
      <vt:lpstr>Diapositive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Francois Wang</dc:creator>
  <cp:lastModifiedBy>Francois Wang</cp:lastModifiedBy>
  <cp:revision>147</cp:revision>
  <dcterms:created xsi:type="dcterms:W3CDTF">2017-11-09T08:53:23Z</dcterms:created>
  <dcterms:modified xsi:type="dcterms:W3CDTF">2017-11-09T09:26:43Z</dcterms:modified>
</cp:coreProperties>
</file>