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478" y="10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fr-BE"/>
          </a:p>
        </p:txBody>
      </p:sp>
      <p:sp>
        <p:nvSpPr>
          <p:cNvPr id="3" name="Espace réservé de la date 2"/>
          <p:cNvSpPr>
            <a:spLocks noGrp="1"/>
          </p:cNvSpPr>
          <p:nvPr>
            <p:ph type="dt" idx="1"/>
          </p:nvPr>
        </p:nvSpPr>
        <p:spPr>
          <a:xfrm>
            <a:off x="3850443" y="1"/>
            <a:ext cx="2945659" cy="496332"/>
          </a:xfrm>
          <a:prstGeom prst="rect">
            <a:avLst/>
          </a:prstGeom>
        </p:spPr>
        <p:txBody>
          <a:bodyPr vert="horz" lIns="95562" tIns="47781" rIns="95562" bIns="47781" rtlCol="0"/>
          <a:lstStyle>
            <a:lvl1pPr algn="r">
              <a:defRPr sz="1300"/>
            </a:lvl1pPr>
          </a:lstStyle>
          <a:p>
            <a:fld id="{6042E5D4-F81D-4E29-B2AC-8B9BEA865A00}" type="datetimeFigureOut">
              <a:rPr lang="fr-BE" smtClean="0"/>
              <a:pPr/>
              <a:t>21/11/2017</a:t>
            </a:fld>
            <a:endParaRPr lang="fr-BE"/>
          </a:p>
        </p:txBody>
      </p:sp>
      <p:sp>
        <p:nvSpPr>
          <p:cNvPr id="4" name="Espace réservé de l'image des diapositives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5562" tIns="47781" rIns="95562" bIns="47781" rtlCol="0" anchor="ctr"/>
          <a:lstStyle/>
          <a:p>
            <a:endParaRPr lang="fr-BE"/>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5562" tIns="47781" rIns="95562" bIns="47781"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5562" tIns="47781" rIns="95562" bIns="47781" rtlCol="0" anchor="b"/>
          <a:lstStyle>
            <a:lvl1pPr algn="l">
              <a:defRPr sz="1300"/>
            </a:lvl1pPr>
          </a:lstStyle>
          <a:p>
            <a:endParaRPr lang="fr-BE"/>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5562" tIns="47781" rIns="95562" bIns="47781" rtlCol="0" anchor="b"/>
          <a:lstStyle>
            <a:lvl1pPr algn="r">
              <a:defRPr sz="1300"/>
            </a:lvl1pPr>
          </a:lstStyle>
          <a:p>
            <a:fld id="{0ACE2857-4E89-45C9-A814-282A95A045AC}" type="slidenum">
              <a:rPr lang="fr-BE" smtClean="0"/>
              <a:pPr/>
              <a:t>‹N°›</a:t>
            </a:fld>
            <a:endParaRPr lang="fr-BE"/>
          </a:p>
        </p:txBody>
      </p:sp>
    </p:spTree>
    <p:extLst>
      <p:ext uri="{BB962C8B-B14F-4D97-AF65-F5344CB8AC3E}">
        <p14:creationId xmlns:p14="http://schemas.microsoft.com/office/powerpoint/2010/main" val="1786979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0ACE2857-4E89-45C9-A814-282A95A045AC}" type="slidenum">
              <a:rPr lang="fr-BE" smtClean="0"/>
              <a:pPr/>
              <a:t>1</a:t>
            </a:fld>
            <a:endParaRPr lang="fr-BE"/>
          </a:p>
        </p:txBody>
      </p:sp>
    </p:spTree>
    <p:extLst>
      <p:ext uri="{BB962C8B-B14F-4D97-AF65-F5344CB8AC3E}">
        <p14:creationId xmlns:p14="http://schemas.microsoft.com/office/powerpoint/2010/main" val="28315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488951"/>
            <a:ext cx="1157288" cy="10401300"/>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257175" y="488951"/>
            <a:ext cx="3357563" cy="104013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66184"/>
            <a:ext cx="6172200" cy="1524000"/>
          </a:xfrm>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5DD524F-9A9F-440C-9C55-6C4FB49313F3}" type="datetimeFigureOut">
              <a:rPr lang="fr-BE" smtClean="0"/>
              <a:pPr/>
              <a:t>21/11/2017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50B7675-3EB3-4BB2-896F-F59E00817A80}"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5DD524F-9A9F-440C-9C55-6C4FB49313F3}" type="datetimeFigureOut">
              <a:rPr lang="fr-BE" smtClean="0"/>
              <a:pPr/>
              <a:t>21/11/2017</a:t>
            </a:fld>
            <a:endParaRPr lang="fr-BE"/>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50B7675-3EB3-4BB2-896F-F59E00817A80}"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emf"/><Relationship Id="rId21" Type="http://schemas.openxmlformats.org/officeDocument/2006/relationships/image" Target="../media/image18.png"/><Relationship Id="rId7" Type="http://schemas.openxmlformats.org/officeDocument/2006/relationships/image" Target="../media/image5.emf"/><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emf"/><Relationship Id="rId20"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png"/><Relationship Id="rId5" Type="http://schemas.openxmlformats.org/officeDocument/2006/relationships/image" Target="../media/image3.emf"/><Relationship Id="rId15" Type="http://schemas.openxmlformats.org/officeDocument/2006/relationships/image" Target="../media/image13.emf"/><Relationship Id="rId10" Type="http://schemas.openxmlformats.org/officeDocument/2006/relationships/image" Target="../media/image8.png"/><Relationship Id="rId19" Type="http://schemas.openxmlformats.org/officeDocument/2006/relationships/hyperlink" Target="http://www.google.be/url?sa=i&amp;rct=j&amp;q=&amp;esrc=s&amp;frm=1&amp;source=images&amp;cd=&amp;cad=rja&amp;uact=8&amp;docid=YmQizNCPFoWHoM&amp;tbnid=rhZDXHqMyI1eSM:&amp;ved=0CAUQjRw&amp;url=http://www.chu.ulg.ac.be/jcms/c_531273/laboratoire-unilab-lg&amp;ei=8oC6U-HmHqTQygOdtYKABw&amp;bvm=bv.70138588,d.bGQ&amp;psig=AFQjCNE4WU8mC7f6ixScCDk7eWkgDxBYFw&amp;ust=1404818027811226" TargetMode="External"/><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ZoneTexte 30"/>
          <p:cNvSpPr txBox="1"/>
          <p:nvPr/>
        </p:nvSpPr>
        <p:spPr>
          <a:xfrm>
            <a:off x="334694" y="7833846"/>
            <a:ext cx="6183968" cy="338554"/>
          </a:xfrm>
          <a:prstGeom prst="rect">
            <a:avLst/>
          </a:prstGeom>
          <a:solidFill>
            <a:schemeClr val="bg1">
              <a:lumMod val="85000"/>
            </a:schemeClr>
          </a:solidFill>
        </p:spPr>
        <p:txBody>
          <a:bodyPr wrap="square" rtlCol="0">
            <a:spAutoFit/>
          </a:bodyPr>
          <a:lstStyle/>
          <a:p>
            <a:r>
              <a:rPr lang="en-US" sz="900" i="1" dirty="0" smtClean="0"/>
              <a:t>Figures: </a:t>
            </a:r>
            <a:r>
              <a:rPr lang="en-US" sz="700" i="1" dirty="0" smtClean="0"/>
              <a:t>Reference range established by the CALIPER initiative compared to our population. The grey zone represent the fraction of our population covered by the CALIPER reference ranges. </a:t>
            </a:r>
            <a:endParaRPr lang="en-US" sz="700" dirty="0"/>
          </a:p>
        </p:txBody>
      </p:sp>
      <p:pic>
        <p:nvPicPr>
          <p:cNvPr id="8" name="Image 7"/>
          <p:cNvPicPr>
            <a:picLocks noChangeAspect="1"/>
          </p:cNvPicPr>
          <p:nvPr/>
        </p:nvPicPr>
        <p:blipFill>
          <a:blip r:embed="rId3"/>
          <a:stretch>
            <a:fillRect/>
          </a:stretch>
        </p:blipFill>
        <p:spPr>
          <a:xfrm>
            <a:off x="2519020" y="4304370"/>
            <a:ext cx="1800000" cy="470862"/>
          </a:xfrm>
          <a:prstGeom prst="rect">
            <a:avLst/>
          </a:prstGeom>
        </p:spPr>
      </p:pic>
      <p:pic>
        <p:nvPicPr>
          <p:cNvPr id="10" name="Image 9"/>
          <p:cNvPicPr>
            <a:picLocks noChangeAspect="1"/>
          </p:cNvPicPr>
          <p:nvPr/>
        </p:nvPicPr>
        <p:blipFill>
          <a:blip r:embed="rId4"/>
          <a:stretch>
            <a:fillRect/>
          </a:stretch>
        </p:blipFill>
        <p:spPr>
          <a:xfrm>
            <a:off x="4715240" y="4315334"/>
            <a:ext cx="1818870" cy="437229"/>
          </a:xfrm>
          <a:prstGeom prst="rect">
            <a:avLst/>
          </a:prstGeom>
        </p:spPr>
      </p:pic>
      <p:pic>
        <p:nvPicPr>
          <p:cNvPr id="16" name="Image 15"/>
          <p:cNvPicPr>
            <a:picLocks noChangeAspect="1"/>
          </p:cNvPicPr>
          <p:nvPr/>
        </p:nvPicPr>
        <p:blipFill>
          <a:blip r:embed="rId5"/>
          <a:stretch>
            <a:fillRect/>
          </a:stretch>
        </p:blipFill>
        <p:spPr>
          <a:xfrm>
            <a:off x="322234" y="6732240"/>
            <a:ext cx="1800000" cy="1114694"/>
          </a:xfrm>
          <a:prstGeom prst="rect">
            <a:avLst/>
          </a:prstGeom>
        </p:spPr>
      </p:pic>
      <p:pic>
        <p:nvPicPr>
          <p:cNvPr id="18" name="Image 17"/>
          <p:cNvPicPr>
            <a:picLocks noChangeAspect="1"/>
          </p:cNvPicPr>
          <p:nvPr/>
        </p:nvPicPr>
        <p:blipFill>
          <a:blip r:embed="rId6"/>
          <a:stretch>
            <a:fillRect/>
          </a:stretch>
        </p:blipFill>
        <p:spPr>
          <a:xfrm>
            <a:off x="4715240" y="7491385"/>
            <a:ext cx="1809904" cy="355549"/>
          </a:xfrm>
          <a:prstGeom prst="rect">
            <a:avLst/>
          </a:prstGeom>
        </p:spPr>
      </p:pic>
      <p:pic>
        <p:nvPicPr>
          <p:cNvPr id="19" name="Image 18"/>
          <p:cNvPicPr>
            <a:picLocks noChangeAspect="1"/>
          </p:cNvPicPr>
          <p:nvPr/>
        </p:nvPicPr>
        <p:blipFill>
          <a:blip r:embed="rId7"/>
          <a:stretch>
            <a:fillRect/>
          </a:stretch>
        </p:blipFill>
        <p:spPr>
          <a:xfrm>
            <a:off x="334931" y="6069108"/>
            <a:ext cx="1807830" cy="485276"/>
          </a:xfrm>
          <a:prstGeom prst="rect">
            <a:avLst/>
          </a:prstGeom>
        </p:spPr>
      </p:pic>
      <p:pic>
        <p:nvPicPr>
          <p:cNvPr id="20" name="Image 19"/>
          <p:cNvPicPr>
            <a:picLocks noChangeAspect="1"/>
          </p:cNvPicPr>
          <p:nvPr/>
        </p:nvPicPr>
        <p:blipFill>
          <a:blip r:embed="rId8"/>
          <a:stretch>
            <a:fillRect/>
          </a:stretch>
        </p:blipFill>
        <p:spPr>
          <a:xfrm>
            <a:off x="2519020" y="6043964"/>
            <a:ext cx="1800000" cy="485276"/>
          </a:xfrm>
          <a:prstGeom prst="rect">
            <a:avLst/>
          </a:prstGeom>
        </p:spPr>
      </p:pic>
      <p:pic>
        <p:nvPicPr>
          <p:cNvPr id="23" name="Image 22"/>
          <p:cNvPicPr>
            <a:picLocks noChangeAspect="1"/>
          </p:cNvPicPr>
          <p:nvPr/>
        </p:nvPicPr>
        <p:blipFill rotWithShape="1">
          <a:blip r:embed="rId9"/>
          <a:srcRect l="2502" t="2192" r="2502" b="5004"/>
          <a:stretch/>
        </p:blipFill>
        <p:spPr>
          <a:xfrm>
            <a:off x="334931" y="3275856"/>
            <a:ext cx="1796019" cy="990000"/>
          </a:xfrm>
          <a:prstGeom prst="rect">
            <a:avLst/>
          </a:prstGeom>
          <a:ln>
            <a:solidFill>
              <a:schemeClr val="tx1"/>
            </a:solidFill>
          </a:ln>
        </p:spPr>
      </p:pic>
      <p:pic>
        <p:nvPicPr>
          <p:cNvPr id="25" name="Image 24"/>
          <p:cNvPicPr>
            <a:picLocks noChangeAspect="1"/>
          </p:cNvPicPr>
          <p:nvPr/>
        </p:nvPicPr>
        <p:blipFill rotWithShape="1">
          <a:blip r:embed="rId10"/>
          <a:srcRect l="2566" t="2192" r="2564" b="5004"/>
          <a:stretch/>
        </p:blipFill>
        <p:spPr>
          <a:xfrm>
            <a:off x="2529000" y="3275856"/>
            <a:ext cx="1790020" cy="990000"/>
          </a:xfrm>
          <a:prstGeom prst="rect">
            <a:avLst/>
          </a:prstGeom>
          <a:ln>
            <a:solidFill>
              <a:schemeClr val="tx1"/>
            </a:solidFill>
          </a:ln>
        </p:spPr>
      </p:pic>
      <p:pic>
        <p:nvPicPr>
          <p:cNvPr id="27" name="Image 26"/>
          <p:cNvPicPr>
            <a:picLocks noChangeAspect="1"/>
          </p:cNvPicPr>
          <p:nvPr/>
        </p:nvPicPr>
        <p:blipFill rotWithShape="1">
          <a:blip r:embed="rId11"/>
          <a:srcRect l="2565" t="2192" r="2565" b="5004"/>
          <a:stretch/>
        </p:blipFill>
        <p:spPr>
          <a:xfrm>
            <a:off x="4725144" y="3275856"/>
            <a:ext cx="1800000" cy="990000"/>
          </a:xfrm>
          <a:prstGeom prst="rect">
            <a:avLst/>
          </a:prstGeom>
          <a:ln>
            <a:solidFill>
              <a:schemeClr val="tx1"/>
            </a:solidFill>
          </a:ln>
        </p:spPr>
      </p:pic>
      <p:pic>
        <p:nvPicPr>
          <p:cNvPr id="29" name="Image 28"/>
          <p:cNvPicPr>
            <a:picLocks noChangeAspect="1"/>
          </p:cNvPicPr>
          <p:nvPr/>
        </p:nvPicPr>
        <p:blipFill rotWithShape="1">
          <a:blip r:embed="rId12"/>
          <a:srcRect l="2565" t="2192" r="2565" b="5004"/>
          <a:stretch/>
        </p:blipFill>
        <p:spPr>
          <a:xfrm>
            <a:off x="4725144" y="5019749"/>
            <a:ext cx="1800000" cy="990000"/>
          </a:xfrm>
          <a:prstGeom prst="rect">
            <a:avLst/>
          </a:prstGeom>
          <a:ln>
            <a:solidFill>
              <a:schemeClr val="tx1"/>
            </a:solidFill>
          </a:ln>
        </p:spPr>
      </p:pic>
      <p:pic>
        <p:nvPicPr>
          <p:cNvPr id="41" name="Image 40"/>
          <p:cNvPicPr>
            <a:picLocks noChangeAspect="1"/>
          </p:cNvPicPr>
          <p:nvPr/>
        </p:nvPicPr>
        <p:blipFill rotWithShape="1">
          <a:blip r:embed="rId13"/>
          <a:srcRect l="2565" t="2192" r="2565" b="5004"/>
          <a:stretch/>
        </p:blipFill>
        <p:spPr>
          <a:xfrm>
            <a:off x="2525236" y="5016052"/>
            <a:ext cx="1800000" cy="990000"/>
          </a:xfrm>
          <a:prstGeom prst="rect">
            <a:avLst/>
          </a:prstGeom>
          <a:ln>
            <a:solidFill>
              <a:schemeClr val="tx1"/>
            </a:solidFill>
          </a:ln>
        </p:spPr>
      </p:pic>
      <p:pic>
        <p:nvPicPr>
          <p:cNvPr id="44" name="Image 43"/>
          <p:cNvPicPr>
            <a:picLocks noChangeAspect="1"/>
          </p:cNvPicPr>
          <p:nvPr/>
        </p:nvPicPr>
        <p:blipFill rotWithShape="1">
          <a:blip r:embed="rId14"/>
          <a:srcRect l="2880" t="2963" r="2880" b="8189"/>
          <a:stretch/>
        </p:blipFill>
        <p:spPr>
          <a:xfrm>
            <a:off x="342761" y="5004048"/>
            <a:ext cx="1800000" cy="1020000"/>
          </a:xfrm>
          <a:prstGeom prst="rect">
            <a:avLst/>
          </a:prstGeom>
          <a:ln>
            <a:solidFill>
              <a:schemeClr val="tx1"/>
            </a:solidFill>
          </a:ln>
        </p:spPr>
      </p:pic>
      <p:pic>
        <p:nvPicPr>
          <p:cNvPr id="54" name="Image 53"/>
          <p:cNvPicPr>
            <a:picLocks noChangeAspect="1"/>
          </p:cNvPicPr>
          <p:nvPr/>
        </p:nvPicPr>
        <p:blipFill>
          <a:blip r:embed="rId15"/>
          <a:stretch>
            <a:fillRect/>
          </a:stretch>
        </p:blipFill>
        <p:spPr>
          <a:xfrm>
            <a:off x="4715240" y="6043964"/>
            <a:ext cx="1818870" cy="389182"/>
          </a:xfrm>
          <a:prstGeom prst="rect">
            <a:avLst/>
          </a:prstGeom>
        </p:spPr>
      </p:pic>
      <p:pic>
        <p:nvPicPr>
          <p:cNvPr id="56" name="Image 55"/>
          <p:cNvPicPr>
            <a:picLocks noChangeAspect="1"/>
          </p:cNvPicPr>
          <p:nvPr/>
        </p:nvPicPr>
        <p:blipFill>
          <a:blip r:embed="rId16"/>
          <a:stretch>
            <a:fillRect/>
          </a:stretch>
        </p:blipFill>
        <p:spPr>
          <a:xfrm>
            <a:off x="334695" y="4305574"/>
            <a:ext cx="1800236" cy="581371"/>
          </a:xfrm>
          <a:prstGeom prst="rect">
            <a:avLst/>
          </a:prstGeom>
        </p:spPr>
      </p:pic>
      <p:pic>
        <p:nvPicPr>
          <p:cNvPr id="57" name="Image 56"/>
          <p:cNvPicPr>
            <a:picLocks noChangeAspect="1"/>
          </p:cNvPicPr>
          <p:nvPr/>
        </p:nvPicPr>
        <p:blipFill rotWithShape="1">
          <a:blip r:embed="rId17"/>
          <a:srcRect l="2880" t="2964" r="2880" b="5576"/>
          <a:stretch/>
        </p:blipFill>
        <p:spPr>
          <a:xfrm>
            <a:off x="2519020" y="6764587"/>
            <a:ext cx="1800000" cy="1050000"/>
          </a:xfrm>
          <a:prstGeom prst="rect">
            <a:avLst/>
          </a:prstGeom>
          <a:ln>
            <a:solidFill>
              <a:schemeClr val="tx1"/>
            </a:solidFill>
          </a:ln>
        </p:spPr>
      </p:pic>
      <p:pic>
        <p:nvPicPr>
          <p:cNvPr id="58" name="Image 57"/>
          <p:cNvPicPr>
            <a:picLocks noChangeAspect="1"/>
          </p:cNvPicPr>
          <p:nvPr/>
        </p:nvPicPr>
        <p:blipFill rotWithShape="1">
          <a:blip r:embed="rId18"/>
          <a:srcRect l="2880" t="3682" r="2880" b="6575"/>
          <a:stretch/>
        </p:blipFill>
        <p:spPr>
          <a:xfrm>
            <a:off x="4718662" y="6522320"/>
            <a:ext cx="1800000" cy="930000"/>
          </a:xfrm>
          <a:prstGeom prst="rect">
            <a:avLst/>
          </a:prstGeom>
          <a:ln>
            <a:solidFill>
              <a:schemeClr val="tx1"/>
            </a:solidFill>
          </a:ln>
        </p:spPr>
      </p:pic>
      <p:sp>
        <p:nvSpPr>
          <p:cNvPr id="59" name="ZoneTexte 58"/>
          <p:cNvSpPr txBox="1"/>
          <p:nvPr/>
        </p:nvSpPr>
        <p:spPr>
          <a:xfrm rot="10800000" flipV="1">
            <a:off x="328916" y="8244408"/>
            <a:ext cx="6196428" cy="646331"/>
          </a:xfrm>
          <a:prstGeom prst="rect">
            <a:avLst/>
          </a:prstGeom>
          <a:noFill/>
        </p:spPr>
        <p:txBody>
          <a:bodyPr wrap="square" rtlCol="0">
            <a:spAutoFit/>
          </a:bodyPr>
          <a:lstStyle/>
          <a:p>
            <a:r>
              <a:rPr lang="en-US" sz="900" dirty="0" smtClean="0"/>
              <a:t>Here are defined pediatric reference range for 8 common chemistry parameters on </a:t>
            </a:r>
            <a:r>
              <a:rPr lang="en-US" sz="900" dirty="0" err="1" smtClean="0"/>
              <a:t>Cobas</a:t>
            </a:r>
            <a:r>
              <a:rPr lang="en-US" sz="900" dirty="0" smtClean="0"/>
              <a:t> C6000 analyzer. When compared to the CALIPER initiative, our study tends to show systematic bias but also age and parameter specific discrepancies. We must highlight the specific case of albumin where CALIPER reference values do not even cover our mean population. </a:t>
            </a:r>
            <a:r>
              <a:rPr lang="en-US" sz="900" dirty="0"/>
              <a:t>Those data insist once again on the need of reference range adapted for your analyzer </a:t>
            </a:r>
            <a:r>
              <a:rPr lang="en-US" sz="900" dirty="0" smtClean="0"/>
              <a:t>and your </a:t>
            </a:r>
            <a:r>
              <a:rPr lang="en-US" sz="900" dirty="0"/>
              <a:t>local pediatric population. </a:t>
            </a:r>
          </a:p>
        </p:txBody>
      </p:sp>
      <p:sp>
        <p:nvSpPr>
          <p:cNvPr id="28" name="Titre 6"/>
          <p:cNvSpPr>
            <a:spLocks noGrp="1"/>
          </p:cNvSpPr>
          <p:nvPr>
            <p:ph type="ctrTitle"/>
          </p:nvPr>
        </p:nvSpPr>
        <p:spPr>
          <a:xfrm>
            <a:off x="178660" y="755576"/>
            <a:ext cx="6490700" cy="1080119"/>
          </a:xfrm>
          <a:ln w="38100">
            <a:solidFill>
              <a:schemeClr val="accent5">
                <a:lumMod val="75000"/>
              </a:schemeClr>
            </a:solidFill>
          </a:ln>
        </p:spPr>
        <p:txBody>
          <a:bodyPr>
            <a:normAutofit fontScale="90000"/>
          </a:bodyPr>
          <a:lstStyle/>
          <a:p>
            <a:pPr lvl="0">
              <a:spcBef>
                <a:spcPts val="0"/>
              </a:spcBef>
            </a:pPr>
            <a:r>
              <a:rPr lang="en-US" sz="1800" dirty="0">
                <a:solidFill>
                  <a:prstClr val="black"/>
                </a:solidFill>
                <a:ea typeface="+mn-ea"/>
                <a:cs typeface="+mn-cs"/>
              </a:rPr>
              <a:t>Pediatric reference intervals: Retrospective study for 8 common chemistry parameters on </a:t>
            </a:r>
            <a:r>
              <a:rPr lang="en-US" sz="1800" dirty="0" err="1">
                <a:solidFill>
                  <a:prstClr val="black"/>
                </a:solidFill>
                <a:ea typeface="+mn-ea"/>
                <a:cs typeface="+mn-cs"/>
              </a:rPr>
              <a:t>Cobas</a:t>
            </a:r>
            <a:r>
              <a:rPr lang="en-US" sz="1800" dirty="0">
                <a:solidFill>
                  <a:prstClr val="black"/>
                </a:solidFill>
                <a:ea typeface="+mn-ea"/>
                <a:cs typeface="+mn-cs"/>
              </a:rPr>
              <a:t> c6000 analyzer (Roche°).</a:t>
            </a:r>
            <a:r>
              <a:rPr lang="en-US" sz="1200" dirty="0">
                <a:solidFill>
                  <a:prstClr val="black"/>
                </a:solidFill>
                <a:ea typeface="+mn-ea"/>
                <a:cs typeface="+mn-cs"/>
              </a:rPr>
              <a:t/>
            </a:r>
            <a:br>
              <a:rPr lang="en-US" sz="1200" dirty="0">
                <a:solidFill>
                  <a:prstClr val="black"/>
                </a:solidFill>
                <a:ea typeface="+mn-ea"/>
                <a:cs typeface="+mn-cs"/>
              </a:rPr>
            </a:br>
            <a:r>
              <a:rPr lang="en-US" sz="1200" dirty="0">
                <a:solidFill>
                  <a:prstClr val="black"/>
                </a:solidFill>
                <a:ea typeface="+mn-ea"/>
                <a:cs typeface="+mn-cs"/>
              </a:rPr>
              <a:t>A. Ladang</a:t>
            </a:r>
            <a:r>
              <a:rPr lang="en-US" sz="1200" baseline="30000" dirty="0">
                <a:solidFill>
                  <a:prstClr val="black"/>
                </a:solidFill>
                <a:ea typeface="+mn-ea"/>
                <a:cs typeface="+mn-cs"/>
              </a:rPr>
              <a:t>1</a:t>
            </a:r>
            <a:r>
              <a:rPr lang="en-US" sz="1200" dirty="0">
                <a:solidFill>
                  <a:prstClr val="black"/>
                </a:solidFill>
                <a:ea typeface="+mn-ea"/>
                <a:cs typeface="+mn-cs"/>
              </a:rPr>
              <a:t>, L. Vranken</a:t>
            </a:r>
            <a:r>
              <a:rPr lang="en-US" sz="1200" baseline="30000" dirty="0">
                <a:solidFill>
                  <a:prstClr val="black"/>
                </a:solidFill>
                <a:ea typeface="+mn-ea"/>
                <a:cs typeface="+mn-cs"/>
              </a:rPr>
              <a:t>1</a:t>
            </a:r>
            <a:r>
              <a:rPr lang="en-US" sz="1200" dirty="0">
                <a:solidFill>
                  <a:prstClr val="black"/>
                </a:solidFill>
                <a:ea typeface="+mn-ea"/>
                <a:cs typeface="+mn-cs"/>
              </a:rPr>
              <a:t>, E. Cavalier</a:t>
            </a:r>
            <a:r>
              <a:rPr lang="en-US" sz="1200" baseline="30000" dirty="0">
                <a:solidFill>
                  <a:prstClr val="black"/>
                </a:solidFill>
                <a:ea typeface="+mn-ea"/>
                <a:cs typeface="+mn-cs"/>
              </a:rPr>
              <a:t>2</a:t>
            </a:r>
            <a:br>
              <a:rPr lang="en-US" sz="1200" baseline="30000" dirty="0">
                <a:solidFill>
                  <a:prstClr val="black"/>
                </a:solidFill>
                <a:ea typeface="+mn-ea"/>
                <a:cs typeface="+mn-cs"/>
              </a:rPr>
            </a:br>
            <a:r>
              <a:rPr lang="fr-BE" sz="800" dirty="0">
                <a:solidFill>
                  <a:prstClr val="black"/>
                </a:solidFill>
                <a:ea typeface="+mn-ea"/>
                <a:cs typeface="+mn-cs"/>
              </a:rPr>
              <a:t/>
            </a:r>
            <a:br>
              <a:rPr lang="fr-BE" sz="800" dirty="0">
                <a:solidFill>
                  <a:prstClr val="black"/>
                </a:solidFill>
                <a:ea typeface="+mn-ea"/>
                <a:cs typeface="+mn-cs"/>
              </a:rPr>
            </a:br>
            <a:r>
              <a:rPr lang="en-US" sz="800" dirty="0">
                <a:solidFill>
                  <a:prstClr val="black"/>
                </a:solidFill>
                <a:ea typeface="+mn-ea"/>
                <a:cs typeface="+mn-cs"/>
              </a:rPr>
              <a:t>1: Clinical chemistry department / Clinical Biology; CHU de Liège; </a:t>
            </a:r>
            <a:r>
              <a:rPr lang="en-US" sz="800" dirty="0" err="1">
                <a:solidFill>
                  <a:prstClr val="black"/>
                </a:solidFill>
                <a:ea typeface="+mn-ea"/>
                <a:cs typeface="+mn-cs"/>
              </a:rPr>
              <a:t>ULg</a:t>
            </a:r>
            <a:r>
              <a:rPr lang="fr-BE" sz="800" dirty="0">
                <a:solidFill>
                  <a:prstClr val="black"/>
                </a:solidFill>
                <a:ea typeface="+mn-ea"/>
                <a:cs typeface="+mn-cs"/>
              </a:rPr>
              <a:t/>
            </a:r>
            <a:br>
              <a:rPr lang="fr-BE" sz="800" dirty="0">
                <a:solidFill>
                  <a:prstClr val="black"/>
                </a:solidFill>
                <a:ea typeface="+mn-ea"/>
                <a:cs typeface="+mn-cs"/>
              </a:rPr>
            </a:br>
            <a:r>
              <a:rPr lang="en-US" sz="800" dirty="0">
                <a:solidFill>
                  <a:prstClr val="black"/>
                </a:solidFill>
                <a:ea typeface="+mn-ea"/>
                <a:cs typeface="+mn-cs"/>
              </a:rPr>
              <a:t>2: Head of Clinical chemistry department / Clinical Biology; CHU de Liège; </a:t>
            </a:r>
            <a:r>
              <a:rPr lang="en-US" sz="800" dirty="0" err="1" smtClean="0">
                <a:solidFill>
                  <a:prstClr val="black"/>
                </a:solidFill>
                <a:ea typeface="+mn-ea"/>
                <a:cs typeface="+mn-cs"/>
              </a:rPr>
              <a:t>ULg</a:t>
            </a:r>
            <a:endParaRPr lang="fr-BE" dirty="0"/>
          </a:p>
        </p:txBody>
      </p:sp>
      <p:sp>
        <p:nvSpPr>
          <p:cNvPr id="32" name="Titre 6"/>
          <p:cNvSpPr txBox="1">
            <a:spLocks/>
          </p:cNvSpPr>
          <p:nvPr/>
        </p:nvSpPr>
        <p:spPr>
          <a:xfrm>
            <a:off x="169350" y="2027991"/>
            <a:ext cx="6500009" cy="6936497"/>
          </a:xfrm>
          <a:prstGeom prst="rect">
            <a:avLst/>
          </a:prstGeom>
          <a:ln w="38100">
            <a:solidFill>
              <a:schemeClr val="accent5">
                <a:lumMod val="75000"/>
              </a:schemeClr>
            </a:solidFill>
          </a:ln>
        </p:spPr>
        <p:txBody>
          <a:bodyPr vert="horz" lIns="91440" tIns="45720" rIns="91440" bIns="45720" rtlCol="0" anchor="ctr">
            <a:normAutofit/>
          </a:bodyPr>
          <a:lstStyle/>
          <a:p>
            <a:pPr lvl="0"/>
            <a:endParaRPr lang="en-US" sz="900" dirty="0">
              <a:solidFill>
                <a:prstClr val="black"/>
              </a:solidFill>
            </a:endParaRPr>
          </a:p>
        </p:txBody>
      </p:sp>
      <p:sp>
        <p:nvSpPr>
          <p:cNvPr id="6" name="ZoneTexte 5"/>
          <p:cNvSpPr txBox="1"/>
          <p:nvPr/>
        </p:nvSpPr>
        <p:spPr>
          <a:xfrm>
            <a:off x="159423" y="2068380"/>
            <a:ext cx="6509936" cy="1200329"/>
          </a:xfrm>
          <a:prstGeom prst="rect">
            <a:avLst/>
          </a:prstGeom>
          <a:noFill/>
        </p:spPr>
        <p:txBody>
          <a:bodyPr wrap="square" rtlCol="0">
            <a:spAutoFit/>
          </a:bodyPr>
          <a:lstStyle/>
          <a:p>
            <a:pPr lvl="0"/>
            <a:r>
              <a:rPr lang="en-US" sz="900" dirty="0">
                <a:solidFill>
                  <a:prstClr val="black"/>
                </a:solidFill>
              </a:rPr>
              <a:t>Defining age and sex-specific reference range is an essential tool for diagnostic. In this study, we define new pediatric reference range for 8 common chemistry parameters: Albumin, </a:t>
            </a:r>
            <a:r>
              <a:rPr lang="en-US" sz="900" dirty="0" err="1">
                <a:solidFill>
                  <a:prstClr val="black"/>
                </a:solidFill>
              </a:rPr>
              <a:t>Creatinin</a:t>
            </a:r>
            <a:r>
              <a:rPr lang="en-US" sz="900" dirty="0">
                <a:solidFill>
                  <a:prstClr val="black"/>
                </a:solidFill>
              </a:rPr>
              <a:t>, IgA, IgG, IgM, Lactate </a:t>
            </a:r>
            <a:r>
              <a:rPr lang="en-US" sz="900" dirty="0" err="1">
                <a:solidFill>
                  <a:prstClr val="black"/>
                </a:solidFill>
              </a:rPr>
              <a:t>deshydrogenase</a:t>
            </a:r>
            <a:r>
              <a:rPr lang="en-US" sz="900" dirty="0">
                <a:solidFill>
                  <a:prstClr val="black"/>
                </a:solidFill>
              </a:rPr>
              <a:t>, Total proteins, Urea.</a:t>
            </a:r>
          </a:p>
          <a:p>
            <a:pPr lvl="0"/>
            <a:endParaRPr lang="en-US" sz="900" dirty="0">
              <a:solidFill>
                <a:prstClr val="black"/>
              </a:solidFill>
            </a:endParaRPr>
          </a:p>
          <a:p>
            <a:r>
              <a:rPr lang="en-US" sz="900" dirty="0">
                <a:solidFill>
                  <a:prstClr val="black"/>
                </a:solidFill>
              </a:rPr>
              <a:t>For the last 2 years, we collected data of 0 to 18 years old </a:t>
            </a:r>
            <a:r>
              <a:rPr lang="en-US" sz="900" dirty="0" err="1">
                <a:solidFill>
                  <a:prstClr val="black"/>
                </a:solidFill>
              </a:rPr>
              <a:t>outclinic</a:t>
            </a:r>
            <a:r>
              <a:rPr lang="en-US" sz="900" dirty="0">
                <a:solidFill>
                  <a:prstClr val="black"/>
                </a:solidFill>
              </a:rPr>
              <a:t> patients. Data were then partitioned according range defined by the Canadian large-scale prospective study (the CALIPER initiative) and further fused if no significant differences between two consecutive populations were observed. Reference intervals were established according to non-parametric percentile method (CLSI C28-A3). Those results were further compared to the CALIPER initiative data.</a:t>
            </a:r>
          </a:p>
          <a:p>
            <a:endParaRPr lang="fr-BE" sz="900" dirty="0"/>
          </a:p>
        </p:txBody>
      </p:sp>
      <p:pic>
        <p:nvPicPr>
          <p:cNvPr id="35" name="Picture 4" descr="http://www.chu.ulg.ac.be/upload/docs/image/jpeg/2014-05/unilab-accueil.jpg">
            <a:hlinkClick r:id="rId19"/>
          </p:cNvPr>
          <p:cNvPicPr>
            <a:picLocks noChangeAspect="1"/>
          </p:cNvPicPr>
          <p:nvPr/>
        </p:nvPicPr>
        <p:blipFill>
          <a:blip r:embed="rId20" cstate="print"/>
          <a:srcRect t="17924" r="3328" b="22331"/>
          <a:stretch>
            <a:fillRect/>
          </a:stretch>
        </p:blipFill>
        <p:spPr bwMode="auto">
          <a:xfrm>
            <a:off x="5445224" y="0"/>
            <a:ext cx="1412776" cy="720080"/>
          </a:xfrm>
          <a:prstGeom prst="rect">
            <a:avLst/>
          </a:prstGeom>
          <a:noFill/>
          <a:ln w="12700">
            <a:noFill/>
            <a:miter lim="0"/>
            <a:headEnd/>
            <a:tailEnd/>
          </a:ln>
        </p:spPr>
      </p:pic>
      <p:pic>
        <p:nvPicPr>
          <p:cNvPr id="36" name="Picture 2" descr="\\fileadm01.st.chulg\users\u224496\Mes documents\CHU\Research articles\2017_Article APCI PFP\chu-ulg-new-cologo-retina[1].png"/>
          <p:cNvPicPr>
            <a:picLocks noChangeAspect="1" noChangeArrowheads="1"/>
          </p:cNvPicPr>
          <p:nvPr/>
        </p:nvPicPr>
        <p:blipFill>
          <a:blip r:embed="rId21" cstate="print"/>
          <a:srcRect/>
          <a:stretch>
            <a:fillRect/>
          </a:stretch>
        </p:blipFill>
        <p:spPr bwMode="auto">
          <a:xfrm>
            <a:off x="-1" y="72008"/>
            <a:ext cx="2318895" cy="611560"/>
          </a:xfrm>
          <a:prstGeom prst="rect">
            <a:avLst/>
          </a:prstGeom>
          <a:solidFill>
            <a:schemeClr val="bg1"/>
          </a:solid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655</TotalTime>
  <Words>249</Words>
  <Application>Microsoft Office PowerPoint</Application>
  <PresentationFormat>Affichage à l'écran (4:3)</PresentationFormat>
  <Paragraphs>7</Paragraphs>
  <Slides>1</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Thème Office</vt:lpstr>
      <vt:lpstr>Pediatric reference intervals: Retrospective study for 8 common chemistry parameters on Cobas c6000 analyzer (Roche°). A. Ladang1, L. Vranken1, E. Cavalier2  1: Clinical chemistry department / Clinical Biology; CHU de Liège; ULg 2: Head of Clinical chemistry department / Clinical Biology; CHU de Liège; ULg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Unexpected high levels of Cobalamin (Vitamin B12): Numerous interferences are decreased by PEG treatment. A. Ladang1, L. Vranken1, E. Cavalier2 1: Clinical chemistry department / Clinical Biology; CHU de Liège; ULg 2: Head of Clinical chemistry department / Clinical Biology; CHU de Liège; ULg</dc:title>
  <dc:creator>c189567</dc:creator>
  <cp:lastModifiedBy>LADANG Aurélie</cp:lastModifiedBy>
  <cp:revision>37</cp:revision>
  <cp:lastPrinted>2017-11-21T08:17:48Z</cp:lastPrinted>
  <dcterms:created xsi:type="dcterms:W3CDTF">2016-10-08T13:30:05Z</dcterms:created>
  <dcterms:modified xsi:type="dcterms:W3CDTF">2017-11-21T09:13:19Z</dcterms:modified>
</cp:coreProperties>
</file>