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269D01E-BC32-4049-B463-5C60D7B0CCD2}" styleName="Stile con tema 2 - Color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Stile con tema 2 - Color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5" d="100"/>
          <a:sy n="55" d="100"/>
        </p:scale>
        <p:origin x="34" y="-70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4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71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17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22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4018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56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859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704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6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74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926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B265C-FD02-46CB-AA56-84ACE8973AAF}" type="datetimeFigureOut">
              <a:rPr lang="it-IT" smtClean="0"/>
              <a:t>09/06/2017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56C72-47F5-4C25-B82E-022FC66134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29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ahey.org/studies/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C645A570-2CD9-43F1-94BD-861FE1FEB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02" y="218304"/>
            <a:ext cx="3305173" cy="363506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ECE2A00C-C077-4A1B-B622-DE260E2C0C0C}"/>
              </a:ext>
            </a:extLst>
          </p:cNvPr>
          <p:cNvSpPr txBox="1"/>
          <p:nvPr/>
        </p:nvSpPr>
        <p:spPr>
          <a:xfrm>
            <a:off x="4046252" y="370705"/>
            <a:ext cx="16464706" cy="404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Replacement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proline 174 with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glutamic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acid in GES-1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enzymes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improves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flexibility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-loop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leading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an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catalytic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efficiency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towards</a:t>
            </a:r>
            <a:r>
              <a:rPr lang="it-IT" sz="60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6000" b="1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50800" dist="50800" dir="5400000" algn="ctr" rotWithShape="0">
                    <a:srgbClr val="000000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carbapenems</a:t>
            </a:r>
            <a:endParaRPr lang="it-IT" sz="6000" b="1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00B050"/>
              </a:solidFill>
              <a:effectLst>
                <a:outerShdw blurRad="50800" dist="50800" dir="5400000" algn="ctr" rotWithShape="0">
                  <a:srgbClr val="000000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68C464A-CFA1-4620-AD66-175FDC02EE21}"/>
              </a:ext>
            </a:extLst>
          </p:cNvPr>
          <p:cNvSpPr txBox="1"/>
          <p:nvPr/>
        </p:nvSpPr>
        <p:spPr>
          <a:xfrm>
            <a:off x="961076" y="4657962"/>
            <a:ext cx="22416655" cy="7509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Piccirilli A,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Perilli M,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Mercuri PS,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Aschi M,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Segatore B,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Galleni M,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Celenza G, </a:t>
            </a:r>
            <a:r>
              <a:rPr lang="it-IT" sz="4000" b="1" baseline="30000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4000" b="1" dirty="0">
                <a:solidFill>
                  <a:srgbClr val="CC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Amicosante G</a:t>
            </a:r>
            <a:endParaRPr lang="it-IT" sz="4000" b="1" dirty="0">
              <a:solidFill>
                <a:srgbClr val="CC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697CC31-0568-44C4-AB19-8781E49DDC51}"/>
              </a:ext>
            </a:extLst>
          </p:cNvPr>
          <p:cNvSpPr txBox="1"/>
          <p:nvPr/>
        </p:nvSpPr>
        <p:spPr>
          <a:xfrm>
            <a:off x="1172763" y="5538555"/>
            <a:ext cx="18074664" cy="1680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Biotechnological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Applied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Clinical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Sciences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L’Aquila,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Italy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Macromolécules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biologiques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InBioS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-Centre for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Protein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Engineering,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Liège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Belgium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Dipartimento di Scienze Fisiche e Chimiche,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it-I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L’Aquila, </a:t>
            </a:r>
            <a:r>
              <a:rPr lang="it-IT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Italy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BC6B385-D1D4-4A37-B90B-E3E47EBC793D}"/>
              </a:ext>
            </a:extLst>
          </p:cNvPr>
          <p:cNvSpPr txBox="1"/>
          <p:nvPr/>
        </p:nvSpPr>
        <p:spPr>
          <a:xfrm>
            <a:off x="617658" y="8143242"/>
            <a:ext cx="5281247" cy="1046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 t r o d u c t i o n</a:t>
            </a:r>
          </a:p>
          <a:p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8594700-8046-43A9-85CA-B3DD79246C0A}"/>
              </a:ext>
            </a:extLst>
          </p:cNvPr>
          <p:cNvSpPr txBox="1"/>
          <p:nvPr/>
        </p:nvSpPr>
        <p:spPr>
          <a:xfrm>
            <a:off x="655959" y="9157217"/>
            <a:ext cx="70148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GES-type-enzymes are spreading in several Gram-negative bacteria, including Enterobacteriaceae and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nonfermenters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strains as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Pseudomonas aeruginosa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and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Acinetobacter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baumannii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(1,2). To date, twenty-seven GES variants have been discovered, differing from each other by one to three amino acid substitutions (</a:t>
            </a:r>
            <a:r>
              <a:rPr lang="en-US" sz="24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http://lahey.org/studies/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). GES-1, the first representative of the GES-family, was found to confer resistance to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penicillins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broad spectrum cephalosporins but not to monobactams and carbapenems. Nevertheless,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carbapenemase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activity has been demonstrated in GES, like GES-2, GES-4, GES-5, GES-6, GES-14, GES-18, GES-20 variants, with a substitution at position 170 were a glycine residue has been replaced by serine or asparagine. </a:t>
            </a:r>
            <a:endParaRPr lang="it-IT" sz="2400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952DA14-7865-4490-A1A7-071163690324}"/>
              </a:ext>
            </a:extLst>
          </p:cNvPr>
          <p:cNvSpPr txBox="1"/>
          <p:nvPr/>
        </p:nvSpPr>
        <p:spPr>
          <a:xfrm>
            <a:off x="18015114" y="8087016"/>
            <a:ext cx="4337951" cy="1046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4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e t h o d s</a:t>
            </a:r>
          </a:p>
          <a:p>
            <a:endParaRPr lang="it-IT" dirty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47C87D5-2F07-4B7B-96A8-D15AB649142B}"/>
              </a:ext>
            </a:extLst>
          </p:cNvPr>
          <p:cNvSpPr txBox="1"/>
          <p:nvPr/>
        </p:nvSpPr>
        <p:spPr>
          <a:xfrm>
            <a:off x="16640599" y="9301089"/>
            <a:ext cx="731520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Overlap extension method (3) was used to generate mutants of GES-1 enzyme at position 174. Site-saturation mutagenesis was performed on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bla</a:t>
            </a:r>
            <a:r>
              <a:rPr lang="en-US" sz="20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GES-1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gene using degenerated primers. The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bla</a:t>
            </a:r>
            <a:r>
              <a:rPr lang="en-US" sz="20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GES-1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and mutated amplicons were inserted into pET-24(a) vector and transferred in 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</a:rPr>
              <a:t>Escherichia coli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BL21(DE3) for enzymes expression. The recombinant plasmids were selected on LB agar plates supplemented with ampicillin and cefotaxime. The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enzymes were extracted from 1,2 L of culture, grown at 37°C until to achieve an A</a:t>
            </a:r>
            <a:r>
              <a:rPr lang="en-US" sz="20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600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of approximately 0.7 OD. At this stage 0.4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IPTG (isopropyl-ß-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thiogalactoside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was added and 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the cultures were incubated for 16 h at 22 °C, under aerobic conditions. Purification of the enzymes was made by two chromatographic step: ion-exchange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chromatograpgy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Sepharose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Q and gel filtration </a:t>
            </a:r>
            <a:r>
              <a:rPr lang="en-GB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Superdex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200.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Steady-state kinetic experiments were performed following the hydrolysis of each substrate at 25°C in 20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mM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sodium phosphate buffer (pH 7.0). Molecular dynamics (MD) simulations were performed for 100.0 ns on GES-1 and GES-1</a:t>
            </a:r>
            <a:r>
              <a:rPr lang="en-US" sz="2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P174E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it-IT" sz="2000" dirty="0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2D950B6B-F39E-4F8D-B1F4-A4E2D54DABD7}"/>
              </a:ext>
            </a:extLst>
          </p:cNvPr>
          <p:cNvSpPr txBox="1"/>
          <p:nvPr/>
        </p:nvSpPr>
        <p:spPr>
          <a:xfrm>
            <a:off x="3768230" y="15402432"/>
            <a:ext cx="8773816" cy="1600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8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e s u l t s</a:t>
            </a:r>
          </a:p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643AF00-A1D2-4136-AD26-F084E43727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5883" y="17307790"/>
            <a:ext cx="9764717" cy="8386077"/>
          </a:xfrm>
          <a:prstGeom prst="rect">
            <a:avLst/>
          </a:prstGeom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C6BE6828-1D4B-4004-BBDF-F335982942B6}"/>
              </a:ext>
            </a:extLst>
          </p:cNvPr>
          <p:cNvSpPr txBox="1"/>
          <p:nvPr/>
        </p:nvSpPr>
        <p:spPr>
          <a:xfrm>
            <a:off x="9209809" y="33966047"/>
            <a:ext cx="153293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4776788" fontAlgn="base">
              <a:spcBef>
                <a:spcPct val="0"/>
              </a:spcBef>
              <a:spcAft>
                <a:spcPct val="0"/>
              </a:spcAft>
            </a:pPr>
            <a:r>
              <a:rPr lang="en-US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GES-1 and GES-1</a:t>
            </a:r>
            <a:r>
              <a:rPr lang="en-US" altLang="it-IT" sz="24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en-US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were purified at the homogeneity by two chromatographic steps which yielded the enzymes as more than 90% pure, as evaluated by SDS-Page. As shown in table 2, K</a:t>
            </a:r>
            <a:r>
              <a:rPr lang="en-US" altLang="it-IT" sz="24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it-IT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it-IT" sz="24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it-IT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it-IT" sz="24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/K</a:t>
            </a:r>
            <a:r>
              <a:rPr lang="en-US" altLang="it-IT" sz="24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were calculated for both enzymes towards several </a:t>
            </a:r>
            <a:r>
              <a:rPr lang="el-GR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it-IT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altLang="it-IT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lactams</a:t>
            </a:r>
            <a:r>
              <a:rPr lang="it-IT" altLang="it-IT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Compared with GES-1, the GES-1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showed a significant increase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values and, consequently,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/K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versus carbapenems. The GES-1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showed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/K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for imipenem about 100-fold higher that GES-1. </a:t>
            </a:r>
            <a:endParaRPr lang="it-IT" altLang="it-IT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3B4C9D81-816A-49B0-A5CE-74DE280B4754}"/>
              </a:ext>
            </a:extLst>
          </p:cNvPr>
          <p:cNvSpPr txBox="1"/>
          <p:nvPr/>
        </p:nvSpPr>
        <p:spPr>
          <a:xfrm>
            <a:off x="983872" y="17854106"/>
            <a:ext cx="9919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1. β-lactams susceptibility of E. coli pET-24/GES-1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compared with E. coli pET-24/GES-1 </a:t>
            </a: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Tabella 23">
            <a:extLst>
              <a:ext uri="{FF2B5EF4-FFF2-40B4-BE49-F238E27FC236}">
                <a16:creationId xmlns:a16="http://schemas.microsoft.com/office/drawing/2014/main" id="{C3D5B926-8CFB-49F3-929A-2EF2C3462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04201"/>
              </p:ext>
            </p:extLst>
          </p:nvPr>
        </p:nvGraphicFramePr>
        <p:xfrm>
          <a:off x="819974" y="18532292"/>
          <a:ext cx="11795132" cy="5972494"/>
        </p:xfrm>
        <a:graphic>
          <a:graphicData uri="http://schemas.openxmlformats.org/drawingml/2006/table">
            <a:tbl>
              <a:tblPr firstRow="1" firstCol="1" bandRow="1">
                <a:tableStyleId>{327F97BB-C833-4FB7-BDE5-3F7075034690}</a:tableStyleId>
              </a:tblPr>
              <a:tblGrid>
                <a:gridCol w="294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9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94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7436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Antibiotics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E.coli</a:t>
                      </a:r>
                      <a:r>
                        <a:rPr lang="it-IT" sz="2400" dirty="0">
                          <a:effectLst/>
                        </a:rPr>
                        <a:t> pET-24 GES-1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E.coli pET-24 GES-1</a:t>
                      </a:r>
                      <a:r>
                        <a:rPr lang="it-IT" sz="2400" baseline="30000">
                          <a:effectLst/>
                        </a:rPr>
                        <a:t>P174E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E.coli</a:t>
                      </a:r>
                      <a:r>
                        <a:rPr lang="it-IT" sz="2400" dirty="0">
                          <a:effectLst/>
                        </a:rPr>
                        <a:t> pET-24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Piperacillin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&gt;256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&gt;256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1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636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Piperacillin</a:t>
                      </a:r>
                      <a:r>
                        <a:rPr lang="it-IT" sz="2400" dirty="0">
                          <a:effectLst/>
                        </a:rPr>
                        <a:t> + TAZ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256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&gt;256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1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Amoxicillin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&gt;256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256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Imipenem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0.5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0.0625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Ertapenem</a:t>
                      </a:r>
                      <a:r>
                        <a:rPr lang="it-IT" sz="2400" dirty="0">
                          <a:effectLst/>
                        </a:rPr>
                        <a:t> 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&lt;0.0325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0.0625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Meropenem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&lt;0.0325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0.25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0.0625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Cefazolin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&gt;128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64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0.125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Cefotaxime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16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2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0.0625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Ceftazidime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16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16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&lt;0.0625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Cefepime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8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8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0.125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Cefoxitin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1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2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0.125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Ceftarolin 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16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</a:rPr>
                        <a:t>32</a:t>
                      </a:r>
                      <a:endParaRPr lang="it-IT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0.0625 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8718"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err="1">
                          <a:effectLst/>
                        </a:rPr>
                        <a:t>Aztreonam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&gt;128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32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>
                      <a:lvl1pPr marL="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125999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251999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377999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503999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6299987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7559985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8819982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10079980" algn="l" defTabSz="2519995" rtl="0" eaLnBrk="1" latinLnBrk="0" hangingPunct="1">
                        <a:defRPr sz="496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</a:rPr>
                        <a:t>0.0625 </a:t>
                      </a:r>
                      <a:endParaRPr lang="it-IT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77" marR="68577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62EF328F-BB1C-464A-AF22-3EED58C86739}"/>
              </a:ext>
            </a:extLst>
          </p:cNvPr>
          <p:cNvSpPr txBox="1"/>
          <p:nvPr/>
        </p:nvSpPr>
        <p:spPr>
          <a:xfrm>
            <a:off x="13216205" y="27366816"/>
            <a:ext cx="8091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Kinetic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calculated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GES-1 and GES-1</a:t>
            </a:r>
            <a:r>
              <a:rPr lang="it-IT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</a:p>
        </p:txBody>
      </p:sp>
      <p:graphicFrame>
        <p:nvGraphicFramePr>
          <p:cNvPr id="26" name="Tabella 25">
            <a:extLst>
              <a:ext uri="{FF2B5EF4-FFF2-40B4-BE49-F238E27FC236}">
                <a16:creationId xmlns:a16="http://schemas.microsoft.com/office/drawing/2014/main" id="{AC6F5ABE-B416-4FED-A579-B60395D23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060361"/>
              </p:ext>
            </p:extLst>
          </p:nvPr>
        </p:nvGraphicFramePr>
        <p:xfrm>
          <a:off x="9209808" y="27964632"/>
          <a:ext cx="14609819" cy="570121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161309">
                  <a:extLst>
                    <a:ext uri="{9D8B030D-6E8A-4147-A177-3AD203B41FA5}">
                      <a16:colId xmlns:a16="http://schemas.microsoft.com/office/drawing/2014/main" val="3165584072"/>
                    </a:ext>
                  </a:extLst>
                </a:gridCol>
                <a:gridCol w="2261910">
                  <a:extLst>
                    <a:ext uri="{9D8B030D-6E8A-4147-A177-3AD203B41FA5}">
                      <a16:colId xmlns:a16="http://schemas.microsoft.com/office/drawing/2014/main" val="3505380720"/>
                    </a:ext>
                  </a:extLst>
                </a:gridCol>
                <a:gridCol w="1951529">
                  <a:extLst>
                    <a:ext uri="{9D8B030D-6E8A-4147-A177-3AD203B41FA5}">
                      <a16:colId xmlns:a16="http://schemas.microsoft.com/office/drawing/2014/main" val="2716728414"/>
                    </a:ext>
                  </a:extLst>
                </a:gridCol>
                <a:gridCol w="1960956">
                  <a:extLst>
                    <a:ext uri="{9D8B030D-6E8A-4147-A177-3AD203B41FA5}">
                      <a16:colId xmlns:a16="http://schemas.microsoft.com/office/drawing/2014/main" val="522746662"/>
                    </a:ext>
                  </a:extLst>
                </a:gridCol>
                <a:gridCol w="2345132">
                  <a:extLst>
                    <a:ext uri="{9D8B030D-6E8A-4147-A177-3AD203B41FA5}">
                      <a16:colId xmlns:a16="http://schemas.microsoft.com/office/drawing/2014/main" val="3985819787"/>
                    </a:ext>
                  </a:extLst>
                </a:gridCol>
                <a:gridCol w="1960956">
                  <a:extLst>
                    <a:ext uri="{9D8B030D-6E8A-4147-A177-3AD203B41FA5}">
                      <a16:colId xmlns:a16="http://schemas.microsoft.com/office/drawing/2014/main" val="2751589405"/>
                    </a:ext>
                  </a:extLst>
                </a:gridCol>
                <a:gridCol w="1968027">
                  <a:extLst>
                    <a:ext uri="{9D8B030D-6E8A-4147-A177-3AD203B41FA5}">
                      <a16:colId xmlns:a16="http://schemas.microsoft.com/office/drawing/2014/main" val="1990476681"/>
                    </a:ext>
                  </a:extLst>
                </a:gridCol>
              </a:tblGrid>
              <a:tr h="398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Substrates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GES-1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GES-1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P174E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512664"/>
                  </a:ext>
                </a:extLst>
              </a:tr>
              <a:tr h="641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20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μM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it-IT" sz="20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it-IT" sz="20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/K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(μM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20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μM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it-IT" sz="20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it-IT" sz="2000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/K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(μM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it-IT" sz="20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it-IT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8694261"/>
                  </a:ext>
                </a:extLst>
              </a:tr>
              <a:tr h="41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Benzylpenicillin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210±15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0.557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187±12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0.027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9990233"/>
                  </a:ext>
                </a:extLst>
              </a:tr>
              <a:tr h="425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Ampicillin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260±20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0.908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230±8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0.130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7002380"/>
                  </a:ext>
                </a:extLst>
              </a:tr>
              <a:tr h="64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Piperacillin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1400±150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0.131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608±25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0.038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3331234"/>
                  </a:ext>
                </a:extLst>
              </a:tr>
              <a:tr h="64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Carbenicillin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1250±35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0.033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3300±65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0.0036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9507871"/>
                  </a:ext>
                </a:extLst>
              </a:tr>
              <a:tr h="425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Cefazolin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1440±35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0.26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15456115"/>
                  </a:ext>
                </a:extLst>
              </a:tr>
              <a:tr h="64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Meropenem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0.08*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0.0875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0.1*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0838512"/>
                  </a:ext>
                </a:extLst>
              </a:tr>
              <a:tr h="398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Imipenem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0.8*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0.0075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0.013*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0.77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2765697"/>
                  </a:ext>
                </a:extLst>
              </a:tr>
              <a:tr h="6414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Ertapenem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0.25*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0.003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0.012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0.1*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0.008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0121214"/>
                  </a:ext>
                </a:extLst>
              </a:tr>
              <a:tr h="398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Nitrocefin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325±20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0.517</a:t>
                      </a:r>
                      <a:endParaRPr lang="it-IT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350±20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0.348</a:t>
                      </a:r>
                      <a:endParaRPr lang="it-IT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3104138"/>
                  </a:ext>
                </a:extLst>
              </a:tr>
            </a:tbl>
          </a:graphicData>
        </a:graphic>
      </p:graphicFrame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B0BF02E4-41AA-4C7D-964C-9ECF6CC8480B}"/>
              </a:ext>
            </a:extLst>
          </p:cNvPr>
          <p:cNvSpPr txBox="1"/>
          <p:nvPr/>
        </p:nvSpPr>
        <p:spPr>
          <a:xfrm>
            <a:off x="675813" y="28003794"/>
            <a:ext cx="4207413" cy="984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o n c l u s i o n s </a:t>
            </a:r>
          </a:p>
          <a:p>
            <a:endParaRPr lang="it-IT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9AC3BD1A-18FD-43C0-87C0-A9133C558576}"/>
              </a:ext>
            </a:extLst>
          </p:cNvPr>
          <p:cNvSpPr txBox="1"/>
          <p:nvPr/>
        </p:nvSpPr>
        <p:spPr>
          <a:xfrm>
            <a:off x="395199" y="31836384"/>
            <a:ext cx="4214901" cy="984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e f e r e n c e s  </a:t>
            </a:r>
          </a:p>
          <a:p>
            <a:endParaRPr lang="it-IT" dirty="0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2E3E671F-CC33-47E3-9693-C7F9A08F8852}"/>
              </a:ext>
            </a:extLst>
          </p:cNvPr>
          <p:cNvSpPr txBox="1"/>
          <p:nvPr/>
        </p:nvSpPr>
        <p:spPr>
          <a:xfrm>
            <a:off x="421847" y="32840361"/>
            <a:ext cx="73788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defTabSz="4776788" fontAlgn="base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Bebrone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C., 2013. 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Antimicrob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Agents 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Chemother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., 57:396-401.</a:t>
            </a:r>
            <a:endParaRPr lang="it-IT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 defTabSz="4776788" fontAlgn="base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Bogaerts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P., 2010. 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Antimicrob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Agents </a:t>
            </a:r>
            <a:r>
              <a:rPr lang="en-US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Chemother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., 54:4872-4878.</a:t>
            </a:r>
            <a:endParaRPr lang="it-IT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 defTabSz="4776788" fontAlgn="base">
              <a:spcBef>
                <a:spcPct val="0"/>
              </a:spcBef>
              <a:buFont typeface="+mj-lt"/>
              <a:buAutoNum type="arabicPeriod"/>
              <a:defRPr/>
            </a:pPr>
            <a:r>
              <a:rPr lang="it-IT" sz="20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Steffan</a:t>
            </a:r>
            <a:r>
              <a:rPr lang="it-IT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NH et al. Gene 1989; </a:t>
            </a:r>
            <a:r>
              <a:rPr lang="it-IT" sz="20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77:</a:t>
            </a:r>
            <a:r>
              <a:rPr lang="it-IT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51-59.</a:t>
            </a:r>
          </a:p>
          <a:p>
            <a:pPr marL="342900" indent="-342900" algn="just" defTabSz="4776788" fontAlgn="base">
              <a:spcBef>
                <a:spcPct val="0"/>
              </a:spcBef>
              <a:buFont typeface="+mj-lt"/>
              <a:buAutoNum type="arabicPeriod"/>
              <a:defRPr/>
            </a:pPr>
            <a:r>
              <a:rPr lang="it-IT" sz="20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CLSI</a:t>
            </a:r>
            <a:r>
              <a:rPr lang="it-IT" sz="2000" b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Methods for dilution antimicrobial susceptibility tests for bacteria that grow aerobically; approved standard. Seventh Edition.  Document M7-A7, 26 (2). </a:t>
            </a:r>
            <a:r>
              <a:rPr lang="it-IT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CLSI, </a:t>
            </a:r>
            <a:r>
              <a:rPr lang="it-IT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Wayne</a:t>
            </a:r>
            <a:r>
              <a:rPr lang="it-IT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PA, USA, 2006</a:t>
            </a:r>
            <a:r>
              <a:rPr 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t-IT" sz="20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3FE648C-758A-410C-BE32-BA86FA35E1A3}"/>
              </a:ext>
            </a:extLst>
          </p:cNvPr>
          <p:cNvSpPr txBox="1"/>
          <p:nvPr/>
        </p:nvSpPr>
        <p:spPr>
          <a:xfrm>
            <a:off x="675813" y="29258369"/>
            <a:ext cx="64837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proline at position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174 is well conserved in all GES-variants and in more class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carbapenemases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replacement of proline with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glutamic acid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the flexibility of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-loop. In GES-1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-Loop is more flexible and this could explain also the reduction of K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values for carbapenems.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Immagine 34">
            <a:extLst>
              <a:ext uri="{FF2B5EF4-FFF2-40B4-BE49-F238E27FC236}">
                <a16:creationId xmlns:a16="http://schemas.microsoft.com/office/drawing/2014/main" id="{53C886D2-E7E2-49EA-A25E-A4C34B2776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461" y="9494707"/>
            <a:ext cx="4761390" cy="3191144"/>
          </a:xfrm>
          <a:prstGeom prst="rect">
            <a:avLst/>
          </a:prstGeom>
        </p:spPr>
      </p:pic>
      <p:pic>
        <p:nvPicPr>
          <p:cNvPr id="37" name="Immagine 36">
            <a:extLst>
              <a:ext uri="{FF2B5EF4-FFF2-40B4-BE49-F238E27FC236}">
                <a16:creationId xmlns:a16="http://schemas.microsoft.com/office/drawing/2014/main" id="{5F1B4B0A-95F3-42BE-82DE-8DE7DF8065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79" y="11846022"/>
            <a:ext cx="4514613" cy="3969689"/>
          </a:xfrm>
          <a:prstGeom prst="rect">
            <a:avLst/>
          </a:prstGeom>
        </p:spPr>
      </p:pic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E6C61304-DA1A-4F6B-A22A-AD8D414CFF37}"/>
              </a:ext>
            </a:extLst>
          </p:cNvPr>
          <p:cNvSpPr txBox="1"/>
          <p:nvPr/>
        </p:nvSpPr>
        <p:spPr>
          <a:xfrm>
            <a:off x="8030129" y="9330770"/>
            <a:ext cx="493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31611BF9-C928-4CCE-BDB7-1939E9B13399}"/>
              </a:ext>
            </a:extLst>
          </p:cNvPr>
          <p:cNvSpPr txBox="1"/>
          <p:nvPr/>
        </p:nvSpPr>
        <p:spPr>
          <a:xfrm>
            <a:off x="15289581" y="12442013"/>
            <a:ext cx="66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3B73F476-1782-4FE7-8EF2-25DE0E5FC6B9}"/>
              </a:ext>
            </a:extLst>
          </p:cNvPr>
          <p:cNvSpPr txBox="1"/>
          <p:nvPr/>
        </p:nvSpPr>
        <p:spPr>
          <a:xfrm>
            <a:off x="8082832" y="8496264"/>
            <a:ext cx="741939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Molecular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modeling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: a) GES-1 and b) GES-1</a:t>
            </a:r>
            <a:r>
              <a:rPr lang="it-IT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76F20F19-892A-4625-8F8E-A6527776A9EB}"/>
              </a:ext>
            </a:extLst>
          </p:cNvPr>
          <p:cNvSpPr txBox="1"/>
          <p:nvPr/>
        </p:nvSpPr>
        <p:spPr>
          <a:xfrm>
            <a:off x="14722466" y="16990404"/>
            <a:ext cx="8948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it-I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MD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simulations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GES-1 and GES-1</a:t>
            </a:r>
            <a:r>
              <a:rPr lang="it-IT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complexed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imipenem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box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highlights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-loop </a:t>
            </a:r>
            <a:r>
              <a:rPr lang="it-I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4D4CC048-B043-476E-9195-A46A078F94DF}"/>
              </a:ext>
            </a:extLst>
          </p:cNvPr>
          <p:cNvSpPr/>
          <p:nvPr/>
        </p:nvSpPr>
        <p:spPr>
          <a:xfrm>
            <a:off x="342900" y="25152413"/>
            <a:ext cx="1287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776788" fontAlgn="base">
              <a:spcBef>
                <a:spcPct val="0"/>
              </a:spcBef>
              <a:spcAft>
                <a:spcPct val="0"/>
              </a:spcAft>
            </a:pPr>
            <a:r>
              <a:rPr lang="en-US" altLang="it-I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presence of 4 </a:t>
            </a:r>
            <a:r>
              <a:rPr lang="en-US" altLang="it-IT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μg</a:t>
            </a:r>
            <a:r>
              <a:rPr lang="en-US" altLang="it-I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/mL of cefotaxime a GES-1 mutant, where proline (P) at position 174 was replaced by glutamic acid (E), has been </a:t>
            </a:r>
            <a:r>
              <a:rPr lang="en-US" altLang="it-IT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selected. The </a:t>
            </a:r>
            <a:r>
              <a:rPr lang="en-US" altLang="it-I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phenotypic profile has been characterized by microdilution method using a bacterial inoculum of 5 x 10</a:t>
            </a:r>
            <a:r>
              <a:rPr lang="en-US" altLang="it-IT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it-I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CFU/mL according to Clinical and Laboratory Standards Institute (CLSI) performance standards(4). As shown in Table 1, the GES-1</a:t>
            </a:r>
            <a:r>
              <a:rPr lang="en-US" altLang="it-IT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P174E </a:t>
            </a:r>
            <a:r>
              <a:rPr lang="en-US" altLang="it-I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mutant showed higher MIC values towards meropenem, ertapenem and </a:t>
            </a:r>
            <a:r>
              <a:rPr lang="en-US" altLang="it-IT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ceftarolin</a:t>
            </a:r>
            <a:r>
              <a:rPr lang="en-US" altLang="it-IT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altLang="it-IT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0BB5BFD-F2F5-4361-AC69-4EDC0F69AFAF}"/>
              </a:ext>
            </a:extLst>
          </p:cNvPr>
          <p:cNvSpPr/>
          <p:nvPr/>
        </p:nvSpPr>
        <p:spPr>
          <a:xfrm>
            <a:off x="14975401" y="25111811"/>
            <a:ext cx="86957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MD simulations revealed that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-Loop is significantly more flexible in the core of GES-1</a:t>
            </a:r>
            <a:r>
              <a:rPr lang="en-US" sz="20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P174E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is in agreement with the observed reduction of K</a:t>
            </a:r>
            <a:r>
              <a:rPr lang="en-US" sz="20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an increase of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values for carbapenems.</a:t>
            </a:r>
            <a:endParaRPr lang="it-IT" sz="2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E82BB52-03EB-485B-B50D-519CAA700510}"/>
              </a:ext>
            </a:extLst>
          </p:cNvPr>
          <p:cNvSpPr txBox="1"/>
          <p:nvPr/>
        </p:nvSpPr>
        <p:spPr>
          <a:xfrm>
            <a:off x="21068414" y="17674184"/>
            <a:ext cx="1648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it-IT" sz="24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-loop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B19D962C-FC5C-409F-82B5-C9DA1F2EAD73}"/>
              </a:ext>
            </a:extLst>
          </p:cNvPr>
          <p:cNvSpPr txBox="1"/>
          <p:nvPr/>
        </p:nvSpPr>
        <p:spPr>
          <a:xfrm>
            <a:off x="10621575" y="9449924"/>
            <a:ext cx="1209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P174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CFA2577A-28B8-41A2-811E-B62C40AFB363}"/>
              </a:ext>
            </a:extLst>
          </p:cNvPr>
          <p:cNvSpPr txBox="1"/>
          <p:nvPr/>
        </p:nvSpPr>
        <p:spPr>
          <a:xfrm>
            <a:off x="14518902" y="12135901"/>
            <a:ext cx="748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E174</a:t>
            </a:r>
          </a:p>
        </p:txBody>
      </p:sp>
      <p:cxnSp>
        <p:nvCxnSpPr>
          <p:cNvPr id="18" name="Connettore 2 17"/>
          <p:cNvCxnSpPr/>
          <p:nvPr/>
        </p:nvCxnSpPr>
        <p:spPr>
          <a:xfrm flipH="1">
            <a:off x="19803090" y="18126943"/>
            <a:ext cx="1442666" cy="99925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Immagin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17205" y="782832"/>
            <a:ext cx="3859102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47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</TotalTime>
  <Words>956</Words>
  <Application>Microsoft Office PowerPoint</Application>
  <PresentationFormat>Personalizzato</PresentationFormat>
  <Paragraphs>164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Alessandra Piccirilli</dc:creator>
  <cp:lastModifiedBy>Mariagrazia</cp:lastModifiedBy>
  <cp:revision>54</cp:revision>
  <dcterms:created xsi:type="dcterms:W3CDTF">2017-05-02T15:39:42Z</dcterms:created>
  <dcterms:modified xsi:type="dcterms:W3CDTF">2017-06-09T11:13:31Z</dcterms:modified>
</cp:coreProperties>
</file>