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708" r:id="rId1"/>
  </p:sldMasterIdLst>
  <p:notesMasterIdLst>
    <p:notesMasterId r:id="rId3"/>
  </p:notesMasterIdLst>
  <p:sldIdLst>
    <p:sldId id="257" r:id="rId2"/>
  </p:sldIdLst>
  <p:sldSz cx="6858000" cy="9906000" type="A4"/>
  <p:notesSz cx="6797675" cy="9926638"/>
  <p:defaultTextStyle>
    <a:defPPr>
      <a:defRPr lang="de-DE"/>
    </a:defPPr>
    <a:lvl1pPr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1pPr>
    <a:lvl2pPr marL="172993" indent="57664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2pPr>
    <a:lvl3pPr marL="345986" indent="115329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3pPr>
    <a:lvl4pPr marL="518979" indent="172993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4pPr>
    <a:lvl5pPr marL="691972" indent="230657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5pPr>
    <a:lvl6pPr marL="1153287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6pPr>
    <a:lvl7pPr marL="1383944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7pPr>
    <a:lvl8pPr marL="1614602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8pPr>
    <a:lvl9pPr marL="1845259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99CC00"/>
    <a:srgbClr val="66FF66"/>
    <a:srgbClr val="00B05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81" autoAdjust="0"/>
  </p:normalViewPr>
  <p:slideViewPr>
    <p:cSldViewPr>
      <p:cViewPr>
        <p:scale>
          <a:sx n="178" d="100"/>
          <a:sy n="178" d="100"/>
        </p:scale>
        <p:origin x="972" y="-25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ITS T. interdigitale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White strains</c:v>
                </c:pt>
                <c:pt idx="1">
                  <c:v>Yellow strains 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28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ITS T. benhamiae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White strains</c:v>
                </c:pt>
                <c:pt idx="1">
                  <c:v>Yellow strains 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2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9521432"/>
        <c:axId val="89523392"/>
      </c:barChart>
      <c:catAx>
        <c:axId val="89521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fr-FR"/>
          </a:p>
        </c:txPr>
        <c:crossAx val="89523392"/>
        <c:crosses val="autoZero"/>
        <c:auto val="1"/>
        <c:lblAlgn val="ctr"/>
        <c:lblOffset val="100"/>
        <c:noMultiLvlLbl val="0"/>
      </c:catAx>
      <c:valAx>
        <c:axId val="89523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95214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80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Dermagenius T. interdigitale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ITS T. benhamiae</c:v>
                </c:pt>
                <c:pt idx="1">
                  <c:v>ITS T. interdigitale 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1">
                  <c:v>28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Dermagenius Negative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ITS T. benhamiae</c:v>
                </c:pt>
                <c:pt idx="1">
                  <c:v>ITS T. interdigitale 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9524176"/>
        <c:axId val="89524568"/>
      </c:barChart>
      <c:catAx>
        <c:axId val="89524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fr-FR"/>
          </a:p>
        </c:txPr>
        <c:crossAx val="89524568"/>
        <c:crosses val="autoZero"/>
        <c:auto val="1"/>
        <c:lblAlgn val="ctr"/>
        <c:lblOffset val="100"/>
        <c:noMultiLvlLbl val="0"/>
      </c:catAx>
      <c:valAx>
        <c:axId val="895245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952417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80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109788" y="744538"/>
            <a:ext cx="2578100" cy="372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06358" y="4715155"/>
            <a:ext cx="4984962" cy="44669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de-DE" noProof="0" smtClean="0">
                <a:sym typeface="Lucida Grande" charset="0"/>
              </a:rPr>
              <a:t>Second level</a:t>
            </a:r>
          </a:p>
          <a:p>
            <a:pPr lvl="2"/>
            <a:r>
              <a:rPr lang="de-DE" noProof="0" smtClean="0">
                <a:sym typeface="Lucida Grande" charset="0"/>
              </a:rPr>
              <a:t>Third level</a:t>
            </a:r>
          </a:p>
          <a:p>
            <a:pPr lvl="3"/>
            <a:r>
              <a:rPr lang="de-DE" noProof="0" smtClean="0">
                <a:sym typeface="Lucida Grande" charset="0"/>
              </a:rPr>
              <a:t>Fourth level</a:t>
            </a:r>
          </a:p>
          <a:p>
            <a:pPr lvl="4"/>
            <a:r>
              <a:rPr lang="de-DE" noProof="0" smtClean="0">
                <a:sym typeface="Lucida Grand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960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MS PGothic" pitchFamily="34" charset="-128"/>
        <a:cs typeface="Lucida Grande" charset="0"/>
        <a:sym typeface="Lucida Grande" charset="0"/>
      </a:defRPr>
    </a:lvl1pPr>
    <a:lvl2pPr marL="115329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marL="230657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marL="345986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marL="461315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1153287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83944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14602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45259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9/29/2017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r.sacheli@chu.ulg.ac.be" TargetMode="External"/><Relationship Id="rId7" Type="http://schemas.openxmlformats.org/officeDocument/2006/relationships/hyperlink" Target="https://www.google.fr/url?sa=i&amp;rct=j&amp;q=&amp;esrc=s&amp;frm=1&amp;source=images&amp;cd=&amp;cad=rja&amp;uact=8&amp;ved=0ahUKEwjyj_ma_rjWAhVRbFAKHc8pDgoQjRwIBw&amp;url=https://www.ulg.ac.be/cms/a_16314/fr/logo-et-charte-graphique&amp;psig=AFQjCNHF78Fg1Ztp7Zxjf2OYfL2N6rjLaA&amp;ust=1506176330862510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/>
          <p:cNvSpPr>
            <a:spLocks/>
          </p:cNvSpPr>
          <p:nvPr/>
        </p:nvSpPr>
        <p:spPr bwMode="auto">
          <a:xfrm>
            <a:off x="194818" y="1855557"/>
            <a:ext cx="6516724" cy="947982"/>
          </a:xfrm>
          <a:custGeom>
            <a:avLst/>
            <a:gdLst>
              <a:gd name="T0" fmla="*/ 2054225 w 21600"/>
              <a:gd name="T1" fmla="*/ 1890465 h 21600"/>
              <a:gd name="T2" fmla="*/ 2054225 w 21600"/>
              <a:gd name="T3" fmla="*/ 1890465 h 21600"/>
              <a:gd name="T4" fmla="*/ 2054225 w 21600"/>
              <a:gd name="T5" fmla="*/ 1890465 h 21600"/>
              <a:gd name="T6" fmla="*/ 2054225 w 21600"/>
              <a:gd name="T7" fmla="*/ 189046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 eaLnBrk="0">
              <a:buClr>
                <a:srgbClr val="FF0000"/>
              </a:buClr>
            </a:pPr>
            <a:r>
              <a:rPr lang="en-US" sz="700" dirty="0" smtClean="0"/>
              <a:t>Infections due to the zoophilic dermatophyte </a:t>
            </a:r>
            <a:r>
              <a:rPr lang="en-US" sz="700" i="1" dirty="0" smtClean="0"/>
              <a:t>Trichophyton </a:t>
            </a:r>
            <a:r>
              <a:rPr lang="en-US" sz="700" i="1" dirty="0" err="1" smtClean="0"/>
              <a:t>benhamiae</a:t>
            </a:r>
            <a:r>
              <a:rPr lang="en-US" sz="700" dirty="0" smtClean="0"/>
              <a:t> are being more frequently diagnosed in Belgium since a few years. This species has been newly included in the </a:t>
            </a:r>
            <a:r>
              <a:rPr lang="en-US" sz="700" i="1" dirty="0" smtClean="0"/>
              <a:t>T. </a:t>
            </a:r>
            <a:r>
              <a:rPr lang="en-US" sz="700" i="1" dirty="0" err="1" smtClean="0"/>
              <a:t>benhamiae</a:t>
            </a:r>
            <a:r>
              <a:rPr lang="en-US" sz="700" i="1" dirty="0" smtClean="0"/>
              <a:t> </a:t>
            </a:r>
            <a:r>
              <a:rPr lang="en-US" sz="700" dirty="0" smtClean="0"/>
              <a:t>series together with </a:t>
            </a:r>
            <a:r>
              <a:rPr lang="en-US" sz="700" i="1" dirty="0" smtClean="0"/>
              <a:t>T. </a:t>
            </a:r>
            <a:r>
              <a:rPr lang="en-US" sz="700" i="1" dirty="0" err="1" smtClean="0"/>
              <a:t>concentricum</a:t>
            </a:r>
            <a:r>
              <a:rPr lang="en-US" sz="700" i="1" dirty="0" smtClean="0"/>
              <a:t>, T. </a:t>
            </a:r>
            <a:r>
              <a:rPr lang="en-US" sz="700" i="1" dirty="0" err="1" smtClean="0"/>
              <a:t>verrucosum</a:t>
            </a:r>
            <a:r>
              <a:rPr lang="en-US" sz="700" dirty="0" smtClean="0"/>
              <a:t> and </a:t>
            </a:r>
            <a:r>
              <a:rPr lang="en-US" sz="700" i="1" dirty="0" smtClean="0"/>
              <a:t>T. </a:t>
            </a:r>
            <a:r>
              <a:rPr lang="en-US" sz="700" i="1" dirty="0" err="1" smtClean="0"/>
              <a:t>erinacei</a:t>
            </a:r>
            <a:r>
              <a:rPr lang="en-US" sz="700" i="1" dirty="0" smtClean="0"/>
              <a:t> </a:t>
            </a:r>
            <a:r>
              <a:rPr lang="en-US" sz="700" dirty="0" smtClean="0"/>
              <a:t>(De </a:t>
            </a:r>
            <a:r>
              <a:rPr lang="en-US" sz="700" dirty="0" err="1" smtClean="0"/>
              <a:t>Hoog</a:t>
            </a:r>
            <a:r>
              <a:rPr lang="en-US" sz="700" dirty="0" smtClean="0"/>
              <a:t> et al 2016). These strains appear with a bright yellow thallus in culture and do not easily </a:t>
            </a:r>
            <a:r>
              <a:rPr lang="en-US" sz="700" dirty="0" err="1" smtClean="0"/>
              <a:t>sporulate</a:t>
            </a:r>
            <a:r>
              <a:rPr lang="en-US" sz="700" dirty="0" smtClean="0"/>
              <a:t> making them difficult to identify by microscopy. </a:t>
            </a:r>
            <a:r>
              <a:rPr lang="en-US" sz="700" dirty="0" err="1" smtClean="0"/>
              <a:t>Maldi-Tof</a:t>
            </a:r>
            <a:r>
              <a:rPr lang="en-US" sz="700" dirty="0" smtClean="0"/>
              <a:t> MS may present an alternative to microscopic/molecular dermatophyte identification for this species. Molecular methods as ITS sequencing, Rep-PCR by </a:t>
            </a:r>
            <a:r>
              <a:rPr lang="en-US" sz="700" dirty="0" err="1" smtClean="0"/>
              <a:t>Diversilab</a:t>
            </a:r>
            <a:r>
              <a:rPr lang="en-US" sz="700" dirty="0" smtClean="0"/>
              <a:t> and Real time PCR by </a:t>
            </a:r>
            <a:r>
              <a:rPr lang="en-US" sz="700" dirty="0" err="1" smtClean="0"/>
              <a:t>DermaGenius</a:t>
            </a:r>
            <a:r>
              <a:rPr lang="en-US" sz="700" dirty="0" smtClean="0"/>
              <a:t>, have been evaluated here as identification methods. </a:t>
            </a:r>
            <a:endParaRPr lang="fr-BE" sz="700" dirty="0" smtClean="0"/>
          </a:p>
          <a:p>
            <a:pPr algn="just" eaLnBrk="0">
              <a:buClr>
                <a:srgbClr val="FF0000"/>
              </a:buClr>
              <a:buFont typeface="Wingdings" pitchFamily="2" charset="2"/>
              <a:buChar char="§"/>
            </a:pPr>
            <a:endParaRPr lang="de-DE" sz="800" dirty="0">
              <a:latin typeface="Helvetica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40093" y="1496616"/>
            <a:ext cx="905806" cy="260000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0"/>
            <a:tileRect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900" b="1" dirty="0" smtClean="0">
                <a:solidFill>
                  <a:srgbClr val="2D3235"/>
                </a:solidFill>
                <a:latin typeface="Calibri" pitchFamily="-65" charset="0"/>
              </a:rPr>
              <a:t>Objectives </a:t>
            </a:r>
            <a:endParaRPr lang="fr-FR" sz="900" b="1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78951" y="2432720"/>
            <a:ext cx="905805" cy="260000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0"/>
            <a:tileRect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900" b="1" dirty="0" err="1" smtClean="0">
                <a:solidFill>
                  <a:srgbClr val="2D3235"/>
                </a:solidFill>
                <a:latin typeface="Calibri" pitchFamily="-65" charset="0"/>
              </a:rPr>
              <a:t>Methods</a:t>
            </a:r>
            <a:endParaRPr lang="fr-FR" sz="900" b="1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765499" y="424649"/>
            <a:ext cx="5327002" cy="648072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0"/>
          </a:gra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18020" tIns="18020" rIns="18020" bIns="18020" numCol="1" rtlCol="0" anchor="ctr" anchorCtr="0" compatLnSpc="1">
            <a:prstTxWarp prst="textNoShape">
              <a:avLst/>
            </a:prstTxWarp>
          </a:bodyPr>
          <a:lstStyle/>
          <a:p>
            <a:pPr marL="172993"/>
            <a:endParaRPr lang="fr-BE" sz="1400" dirty="0">
              <a:ea typeface="ＭＳ Ｐゴシック" charset="0"/>
              <a:cs typeface="Gill Sans" charset="0"/>
            </a:endParaRPr>
          </a:p>
        </p:txBody>
      </p:sp>
      <p:sp>
        <p:nvSpPr>
          <p:cNvPr id="34" name="AutoShape 8"/>
          <p:cNvSpPr>
            <a:spLocks/>
          </p:cNvSpPr>
          <p:nvPr/>
        </p:nvSpPr>
        <p:spPr bwMode="auto">
          <a:xfrm>
            <a:off x="101927" y="8486268"/>
            <a:ext cx="2124000" cy="1444625"/>
          </a:xfrm>
          <a:custGeom>
            <a:avLst/>
            <a:gdLst>
              <a:gd name="T0" fmla="*/ 2053431 w 21600"/>
              <a:gd name="T1" fmla="*/ 1000125 h 21600"/>
              <a:gd name="T2" fmla="*/ 2053431 w 21600"/>
              <a:gd name="T3" fmla="*/ 1000125 h 21600"/>
              <a:gd name="T4" fmla="*/ 2053431 w 21600"/>
              <a:gd name="T5" fmla="*/ 1000125 h 21600"/>
              <a:gd name="T6" fmla="*/ 2053431 w 21600"/>
              <a:gd name="T7" fmla="*/ 10001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ct val="110000"/>
              </a:lnSpc>
            </a:pPr>
            <a:endParaRPr lang="de-DE" sz="700" dirty="0">
              <a:latin typeface="+mn-lt"/>
            </a:endParaRPr>
          </a:p>
        </p:txBody>
      </p:sp>
      <p:sp>
        <p:nvSpPr>
          <p:cNvPr id="40" name="AutoShape 15"/>
          <p:cNvSpPr>
            <a:spLocks/>
          </p:cNvSpPr>
          <p:nvPr/>
        </p:nvSpPr>
        <p:spPr bwMode="auto">
          <a:xfrm>
            <a:off x="2597002" y="4747102"/>
            <a:ext cx="2124000" cy="1179179"/>
          </a:xfrm>
          <a:custGeom>
            <a:avLst/>
            <a:gdLst>
              <a:gd name="T0" fmla="*/ 2054225 w 21600"/>
              <a:gd name="T1" fmla="*/ 1000125 h 21600"/>
              <a:gd name="T2" fmla="*/ 2054225 w 21600"/>
              <a:gd name="T3" fmla="*/ 1000125 h 21600"/>
              <a:gd name="T4" fmla="*/ 2054225 w 21600"/>
              <a:gd name="T5" fmla="*/ 1000125 h 21600"/>
              <a:gd name="T6" fmla="*/ 2054225 w 21600"/>
              <a:gd name="T7" fmla="*/ 10001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ct val="110000"/>
              </a:lnSpc>
            </a:pPr>
            <a:endParaRPr lang="de-DE" dirty="0">
              <a:latin typeface="+mn-lt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940093" y="8829186"/>
            <a:ext cx="905806" cy="260000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0"/>
            <a:tileRect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900" b="1" dirty="0" smtClean="0">
                <a:solidFill>
                  <a:srgbClr val="2D3235"/>
                </a:solidFill>
                <a:latin typeface="Calibri" pitchFamily="-65" charset="0"/>
              </a:rPr>
              <a:t>Conclusion</a:t>
            </a:r>
            <a:endParaRPr lang="fr-FR" sz="900" b="1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54" name="AutoShape 5"/>
          <p:cNvSpPr>
            <a:spLocks/>
          </p:cNvSpPr>
          <p:nvPr/>
        </p:nvSpPr>
        <p:spPr bwMode="auto">
          <a:xfrm>
            <a:off x="455943" y="1168420"/>
            <a:ext cx="6062728" cy="342979"/>
          </a:xfrm>
          <a:custGeom>
            <a:avLst/>
            <a:gdLst>
              <a:gd name="T0" fmla="*/ 8793485 w 21600"/>
              <a:gd name="T1" fmla="*/ 273112 h 21600"/>
              <a:gd name="T2" fmla="*/ 8793485 w 21600"/>
              <a:gd name="T3" fmla="*/ 273112 h 21600"/>
              <a:gd name="T4" fmla="*/ 8793485 w 21600"/>
              <a:gd name="T5" fmla="*/ 273112 h 21600"/>
              <a:gd name="T6" fmla="*/ 8793485 w 21600"/>
              <a:gd name="T7" fmla="*/ 27311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18020" tIns="18020" rIns="18020" bIns="18020" anchor="ctr"/>
          <a:lstStyle/>
          <a:p>
            <a:r>
              <a:rPr lang="fr-BE" sz="650" u="sng" dirty="0" err="1" smtClean="0"/>
              <a:t>Sacheli</a:t>
            </a:r>
            <a:r>
              <a:rPr lang="fr-BE" sz="650" u="sng" dirty="0" smtClean="0"/>
              <a:t> Rosalie</a:t>
            </a:r>
            <a:r>
              <a:rPr lang="fr-BE" sz="650" u="sng" baseline="30000" dirty="0" smtClean="0"/>
              <a:t>1</a:t>
            </a:r>
            <a:r>
              <a:rPr lang="fr-BE" sz="650" dirty="0" smtClean="0"/>
              <a:t>, Ferrer Aida</a:t>
            </a:r>
            <a:r>
              <a:rPr lang="fr-BE" sz="650" baseline="30000" dirty="0" smtClean="0"/>
              <a:t>2</a:t>
            </a:r>
            <a:r>
              <a:rPr lang="fr-BE" sz="650" dirty="0" smtClean="0"/>
              <a:t>, </a:t>
            </a:r>
            <a:r>
              <a:rPr lang="fr-BE" sz="650" dirty="0" err="1" smtClean="0"/>
              <a:t>Darfouf</a:t>
            </a:r>
            <a:r>
              <a:rPr lang="fr-BE" sz="650" dirty="0" smtClean="0"/>
              <a:t> Rajae</a:t>
            </a:r>
            <a:r>
              <a:rPr lang="fr-BE" sz="650" baseline="30000" dirty="0" smtClean="0"/>
              <a:t>1</a:t>
            </a:r>
            <a:r>
              <a:rPr lang="fr-BE" sz="650" dirty="0" smtClean="0"/>
              <a:t>, </a:t>
            </a:r>
            <a:r>
              <a:rPr lang="fr-BE" sz="650" dirty="0" err="1" smtClean="0"/>
              <a:t>Adjetey</a:t>
            </a:r>
            <a:r>
              <a:rPr lang="fr-BE" sz="650" dirty="0" smtClean="0"/>
              <a:t> Caroline</a:t>
            </a:r>
            <a:r>
              <a:rPr lang="fr-BE" sz="650" baseline="30000" dirty="0" smtClean="0"/>
              <a:t>2</a:t>
            </a:r>
            <a:r>
              <a:rPr lang="fr-BE" sz="650" dirty="0" smtClean="0"/>
              <a:t>,</a:t>
            </a:r>
            <a:r>
              <a:rPr lang="fr-BE" sz="650" dirty="0" err="1" smtClean="0"/>
              <a:t>Hayette</a:t>
            </a:r>
            <a:r>
              <a:rPr lang="fr-BE" sz="650" dirty="0" smtClean="0"/>
              <a:t> Marie-Pierre</a:t>
            </a:r>
            <a:r>
              <a:rPr lang="fr-BE" sz="650" baseline="30000" dirty="0" smtClean="0"/>
              <a:t>1</a:t>
            </a:r>
            <a:r>
              <a:rPr lang="fr-BE" sz="650" dirty="0" smtClean="0"/>
              <a:t>. </a:t>
            </a:r>
          </a:p>
          <a:p>
            <a:r>
              <a:rPr lang="en-US" sz="550" baseline="30000" dirty="0" smtClean="0">
                <a:latin typeface="Helvetica" pitchFamily="34" charset="0"/>
              </a:rPr>
              <a:t>1</a:t>
            </a:r>
            <a:r>
              <a:rPr lang="en-US" sz="550" dirty="0" smtClean="0">
                <a:latin typeface="Helvetica" pitchFamily="34" charset="0"/>
              </a:rPr>
              <a:t>National </a:t>
            </a:r>
            <a:r>
              <a:rPr lang="en-US" sz="550" dirty="0">
                <a:latin typeface="Helvetica" pitchFamily="34" charset="0"/>
              </a:rPr>
              <a:t>Reference Center for Mycosis, </a:t>
            </a:r>
            <a:r>
              <a:rPr lang="en-US" sz="550" baseline="30000" dirty="0">
                <a:latin typeface="Helvetica" pitchFamily="34" charset="0"/>
              </a:rPr>
              <a:t>2</a:t>
            </a:r>
            <a:r>
              <a:rPr lang="en-US" sz="550" dirty="0">
                <a:latin typeface="Helvetica" pitchFamily="34" charset="0"/>
              </a:rPr>
              <a:t>Department of Clinical Microbiology, </a:t>
            </a:r>
            <a:endParaRPr lang="fr-BE" sz="800" dirty="0"/>
          </a:p>
          <a:p>
            <a:r>
              <a:rPr lang="en-US" sz="800" dirty="0"/>
              <a:t> </a:t>
            </a:r>
            <a:r>
              <a:rPr lang="en-US" sz="550" dirty="0">
                <a:latin typeface="Helvetica" panose="020B0604020202020204" pitchFamily="34" charset="0"/>
                <a:cs typeface="Helvetica" panose="020B0604020202020204" pitchFamily="34" charset="0"/>
              </a:rPr>
              <a:t>Center for Interdisciplinary Research on </a:t>
            </a:r>
            <a:r>
              <a:rPr lang="en-US" sz="55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Medecines</a:t>
            </a:r>
            <a:r>
              <a:rPr lang="en-US" sz="55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  </a:t>
            </a:r>
            <a:r>
              <a:rPr lang="en-US" sz="550" dirty="0" smtClean="0">
                <a:latin typeface="Helvetica" pitchFamily="34" charset="0"/>
              </a:rPr>
              <a:t>University Hospital of Liège Belgium </a:t>
            </a:r>
            <a:endParaRPr lang="fr-BE" sz="550" dirty="0" smtClean="0">
              <a:latin typeface="+mn-lt"/>
            </a:endParaRPr>
          </a:p>
          <a:p>
            <a:endParaRPr lang="fr-BE" sz="550" dirty="0">
              <a:latin typeface="Helvetica" pitchFamily="34" charset="0"/>
            </a:endParaRPr>
          </a:p>
          <a:p>
            <a:pPr algn="l"/>
            <a:r>
              <a:rPr lang="de-DE" sz="600" dirty="0">
                <a:latin typeface="Helvetica" pitchFamily="34" charset="0"/>
                <a:sym typeface="Helvetica" pitchFamily="34" charset="0"/>
              </a:rPr>
              <a:t> </a:t>
            </a:r>
            <a:endParaRPr lang="de-DE" sz="600" dirty="0"/>
          </a:p>
        </p:txBody>
      </p:sp>
      <p:pic>
        <p:nvPicPr>
          <p:cNvPr id="78" name="Image 77" descr="\\filesrv05.st.chulg\c146324$\Mes documents\My Pictures\chu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14" y="39633"/>
            <a:ext cx="582737" cy="383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" name="Rectangle 78"/>
          <p:cNvSpPr/>
          <p:nvPr/>
        </p:nvSpPr>
        <p:spPr>
          <a:xfrm>
            <a:off x="-34048" y="560515"/>
            <a:ext cx="836712" cy="385137"/>
          </a:xfrm>
          <a:prstGeom prst="rect">
            <a:avLst/>
          </a:prstGeom>
        </p:spPr>
        <p:txBody>
          <a:bodyPr wrap="square" lIns="46131" tIns="23066" rIns="46131" bIns="23066">
            <a:spAutoFit/>
          </a:bodyPr>
          <a:lstStyle/>
          <a:p>
            <a:r>
              <a:rPr lang="de-DE" sz="500" b="1" dirty="0" err="1" smtClean="0">
                <a:latin typeface="Helvetica" pitchFamily="34" charset="0"/>
                <a:sym typeface="Times New Roman" pitchFamily="18" charset="0"/>
              </a:rPr>
              <a:t>Corresponding</a:t>
            </a:r>
            <a:r>
              <a:rPr lang="de-DE" sz="500" b="1" dirty="0" smtClean="0">
                <a:latin typeface="Helvetica" pitchFamily="34" charset="0"/>
                <a:sym typeface="Times New Roman" pitchFamily="18" charset="0"/>
              </a:rPr>
              <a:t> </a:t>
            </a:r>
            <a:r>
              <a:rPr lang="de-DE" sz="500" b="1" dirty="0" err="1" smtClean="0">
                <a:latin typeface="Helvetica" pitchFamily="34" charset="0"/>
                <a:sym typeface="Times New Roman" pitchFamily="18" charset="0"/>
              </a:rPr>
              <a:t>author</a:t>
            </a:r>
            <a:r>
              <a:rPr lang="de-DE" sz="500" b="1" dirty="0" smtClean="0">
                <a:latin typeface="Helvetica" pitchFamily="34" charset="0"/>
                <a:sym typeface="Times New Roman" pitchFamily="18" charset="0"/>
              </a:rPr>
              <a:t> </a:t>
            </a:r>
            <a:r>
              <a:rPr lang="de-DE" sz="500" i="1" dirty="0" smtClean="0">
                <a:latin typeface="Helvetica" pitchFamily="34" charset="0"/>
                <a:sym typeface="Times New Roman" pitchFamily="18" charset="0"/>
                <a:hlinkClick r:id="rId3"/>
              </a:rPr>
              <a:t>r.sacheli@chu.ulg.ac.be</a:t>
            </a:r>
            <a:endParaRPr lang="de-DE" sz="500" i="1" dirty="0" smtClean="0">
              <a:latin typeface="Helvetica" pitchFamily="34" charset="0"/>
              <a:sym typeface="Times New Roman" pitchFamily="18" charset="0"/>
            </a:endParaRPr>
          </a:p>
          <a:p>
            <a:endParaRPr lang="de-DE" sz="500" i="1" dirty="0">
              <a:latin typeface="Helvetica" pitchFamily="34" charset="0"/>
              <a:sym typeface="Times New Roman" pitchFamily="18" charset="0"/>
            </a:endParaRPr>
          </a:p>
          <a:p>
            <a:r>
              <a:rPr lang="de-DE" sz="700" b="1" i="1" dirty="0" smtClean="0">
                <a:latin typeface="Helvetica" pitchFamily="34" charset="0"/>
                <a:sym typeface="Times New Roman" pitchFamily="18" charset="0"/>
              </a:rPr>
              <a:t>P290</a:t>
            </a:r>
            <a:endParaRPr lang="de-DE" sz="700" b="1" i="1" dirty="0">
              <a:latin typeface="Helvetica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64704" y="465347"/>
            <a:ext cx="532779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hangingPunct="1"/>
            <a:r>
              <a:rPr lang="en-US" sz="1200" b="1" dirty="0" smtClean="0"/>
              <a:t>Comparison of four methods for the identification of </a:t>
            </a:r>
            <a:r>
              <a:rPr lang="en-US" sz="1200" b="1" i="1" dirty="0" smtClean="0"/>
              <a:t>Trichophyton </a:t>
            </a:r>
            <a:r>
              <a:rPr lang="en-US" sz="1200" b="1" i="1" dirty="0" err="1" smtClean="0"/>
              <a:t>benhamiae</a:t>
            </a:r>
            <a:r>
              <a:rPr lang="en-US" sz="1200" b="1" dirty="0" smtClean="0"/>
              <a:t> strains: </a:t>
            </a:r>
            <a:r>
              <a:rPr lang="en-US" sz="1200" b="1" dirty="0" err="1" smtClean="0"/>
              <a:t>Maldi-Tof</a:t>
            </a:r>
            <a:r>
              <a:rPr lang="en-US" sz="1200" b="1" dirty="0" smtClean="0"/>
              <a:t> MS, ITS sequencing, </a:t>
            </a:r>
            <a:r>
              <a:rPr lang="en-US" sz="1200" b="1" dirty="0" err="1" smtClean="0"/>
              <a:t>Diversilab</a:t>
            </a:r>
            <a:r>
              <a:rPr lang="en-US" sz="1200" b="1" dirty="0" smtClean="0"/>
              <a:t> and </a:t>
            </a:r>
            <a:r>
              <a:rPr lang="en-US" sz="1200" b="1" dirty="0" err="1" smtClean="0"/>
              <a:t>DermaGenius</a:t>
            </a:r>
            <a:endParaRPr lang="fr-BE" sz="1200" b="1" dirty="0" smtClean="0"/>
          </a:p>
          <a:p>
            <a:pPr defTabSz="914400" hangingPunct="1"/>
            <a:endParaRPr lang="fr-BE" sz="1400" dirty="0" smtClean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AutoShape 13"/>
          <p:cNvSpPr>
            <a:spLocks/>
          </p:cNvSpPr>
          <p:nvPr/>
        </p:nvSpPr>
        <p:spPr bwMode="auto">
          <a:xfrm>
            <a:off x="188640" y="9131666"/>
            <a:ext cx="6525276" cy="504056"/>
          </a:xfrm>
          <a:custGeom>
            <a:avLst/>
            <a:gdLst>
              <a:gd name="T0" fmla="*/ 2053431 w 21600"/>
              <a:gd name="T1" fmla="*/ 2928938 h 21600"/>
              <a:gd name="T2" fmla="*/ 2053431 w 21600"/>
              <a:gd name="T3" fmla="*/ 2928938 h 21600"/>
              <a:gd name="T4" fmla="*/ 2053431 w 21600"/>
              <a:gd name="T5" fmla="*/ 2928938 h 21600"/>
              <a:gd name="T6" fmla="*/ 2053431 w 21600"/>
              <a:gd name="T7" fmla="*/ 29289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/>
            <a:r>
              <a:rPr lang="en-US" sz="700" dirty="0" smtClean="0"/>
              <a:t>ITS </a:t>
            </a:r>
            <a:r>
              <a:rPr lang="en-US" sz="700" dirty="0"/>
              <a:t>sequencing is the method of choice to identify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i="1" dirty="0"/>
              <a:t> </a:t>
            </a:r>
            <a:r>
              <a:rPr lang="en-US" sz="700" dirty="0"/>
              <a:t>strains. The </a:t>
            </a:r>
            <a:r>
              <a:rPr lang="en-US" sz="700" dirty="0" err="1"/>
              <a:t>DermaGenius</a:t>
            </a:r>
            <a:r>
              <a:rPr lang="en-US" sz="700" dirty="0"/>
              <a:t> kit is not able to detect this emerging species but has identified correctly all </a:t>
            </a:r>
            <a:r>
              <a:rPr lang="en-US" sz="700" i="1" dirty="0"/>
              <a:t>T. </a:t>
            </a:r>
            <a:r>
              <a:rPr lang="en-US" sz="700" i="1" dirty="0" err="1"/>
              <a:t>interdigitale</a:t>
            </a:r>
            <a:r>
              <a:rPr lang="en-US" sz="700" i="1" dirty="0"/>
              <a:t> </a:t>
            </a:r>
            <a:r>
              <a:rPr lang="en-US" sz="700" dirty="0"/>
              <a:t>strains. Improvement of this method is necessary as the number of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i="1" dirty="0"/>
              <a:t> </a:t>
            </a:r>
            <a:r>
              <a:rPr lang="en-US" sz="700" dirty="0"/>
              <a:t>isolated in Europe is significant. Rep-PCR by </a:t>
            </a:r>
            <a:r>
              <a:rPr lang="en-US" sz="700" dirty="0" err="1"/>
              <a:t>Diversilab</a:t>
            </a:r>
            <a:r>
              <a:rPr lang="en-US" sz="700" dirty="0"/>
              <a:t> is a typing method able to detect two different clusters of strains belonging to </a:t>
            </a:r>
            <a:r>
              <a:rPr lang="en-US" sz="700" i="1" dirty="0"/>
              <a:t>T. </a:t>
            </a:r>
            <a:r>
              <a:rPr lang="en-US" sz="700" i="1" dirty="0" err="1"/>
              <a:t>interdigital</a:t>
            </a:r>
            <a:r>
              <a:rPr lang="en-US" sz="700" dirty="0" err="1"/>
              <a:t>e</a:t>
            </a:r>
            <a:r>
              <a:rPr lang="en-US" sz="700" dirty="0"/>
              <a:t> and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dirty="0"/>
              <a:t>, sharing few similarities justifying the change of classification of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i="1" dirty="0"/>
              <a:t> </a:t>
            </a:r>
            <a:r>
              <a:rPr lang="en-US" sz="700" dirty="0"/>
              <a:t>outside the ancient </a:t>
            </a:r>
            <a:r>
              <a:rPr lang="en-US" sz="700" i="1" dirty="0"/>
              <a:t>T. </a:t>
            </a:r>
            <a:r>
              <a:rPr lang="en-US" sz="700" i="1" dirty="0" err="1"/>
              <a:t>mentagrophytes</a:t>
            </a:r>
            <a:r>
              <a:rPr lang="en-US" sz="700" i="1" dirty="0"/>
              <a:t> complex.</a:t>
            </a:r>
            <a:r>
              <a:rPr lang="en-US" sz="700" dirty="0"/>
              <a:t> Finally, </a:t>
            </a:r>
            <a:r>
              <a:rPr lang="en-US" sz="700" dirty="0" err="1"/>
              <a:t>Maldi-Tof</a:t>
            </a:r>
            <a:r>
              <a:rPr lang="en-US" sz="700" dirty="0"/>
              <a:t> MS in our settings, could identify only </a:t>
            </a:r>
            <a:r>
              <a:rPr lang="en-US" sz="700" dirty="0" smtClean="0"/>
              <a:t>45% </a:t>
            </a:r>
            <a:r>
              <a:rPr lang="en-US" sz="700" dirty="0"/>
              <a:t>of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i="1" dirty="0"/>
              <a:t> </a:t>
            </a:r>
            <a:r>
              <a:rPr lang="en-US" sz="700" dirty="0" smtClean="0"/>
              <a:t>strains. However, no wrong identifications were generated by this method. Improvement </a:t>
            </a:r>
            <a:r>
              <a:rPr lang="en-US" sz="700" dirty="0"/>
              <a:t>of </a:t>
            </a:r>
            <a:r>
              <a:rPr lang="en-US" sz="700" dirty="0" smtClean="0"/>
              <a:t>methodology is </a:t>
            </a:r>
            <a:r>
              <a:rPr lang="en-US" sz="700" dirty="0"/>
              <a:t>necessary to increase the method efficiency and make possible the identification of dermatophytes by mass spectrometry</a:t>
            </a:r>
            <a:r>
              <a:rPr lang="en-US" sz="700" dirty="0" smtClean="0"/>
              <a:t>.</a:t>
            </a:r>
            <a:endParaRPr lang="fr-BE" sz="700" dirty="0" smtClean="0"/>
          </a:p>
          <a:p>
            <a:pPr algn="just"/>
            <a:r>
              <a:rPr lang="en-US" sz="750" dirty="0" smtClean="0"/>
              <a:t> </a:t>
            </a:r>
            <a:endParaRPr lang="fr-BE" sz="750" dirty="0" smtClean="0"/>
          </a:p>
          <a:p>
            <a:pPr algn="just">
              <a:lnSpc>
                <a:spcPct val="110000"/>
              </a:lnSpc>
            </a:pPr>
            <a:r>
              <a:rPr lang="en-US" sz="750" dirty="0" smtClean="0"/>
              <a:t> </a:t>
            </a:r>
            <a:endParaRPr lang="fr-BE" sz="750" dirty="0" smtClean="0"/>
          </a:p>
          <a:p>
            <a:pPr algn="just">
              <a:lnSpc>
                <a:spcPct val="110000"/>
              </a:lnSpc>
            </a:pPr>
            <a:endParaRPr lang="fr-BE" sz="800" dirty="0">
              <a:latin typeface="+mn-lt"/>
            </a:endParaRPr>
          </a:p>
          <a:p>
            <a:pPr algn="just">
              <a:lnSpc>
                <a:spcPct val="110000"/>
              </a:lnSpc>
            </a:pPr>
            <a:endParaRPr lang="de-DE" sz="700" dirty="0">
              <a:latin typeface="Helvetica" pitchFamily="34" charset="0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2978951" y="3317277"/>
            <a:ext cx="905806" cy="260000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0"/>
            <a:tileRect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900" b="1" dirty="0" err="1" smtClean="0">
                <a:solidFill>
                  <a:srgbClr val="2D3235"/>
                </a:solidFill>
                <a:latin typeface="Calibri" pitchFamily="-65" charset="0"/>
              </a:rPr>
              <a:t>Results</a:t>
            </a:r>
            <a:endParaRPr lang="fr-FR" sz="900" b="1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87" name="Rectangle à coins arrondis 86"/>
          <p:cNvSpPr/>
          <p:nvPr/>
        </p:nvSpPr>
        <p:spPr bwMode="auto">
          <a:xfrm>
            <a:off x="278650" y="3695045"/>
            <a:ext cx="6336704" cy="5052507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5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 v </a:t>
            </a:r>
            <a:endParaRPr kumimoji="0" lang="fr-BE" sz="5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4"/>
          <a:srcRect t="4709" r="59678" b="7646"/>
          <a:stretch>
            <a:fillRect/>
          </a:stretch>
        </p:blipFill>
        <p:spPr bwMode="auto">
          <a:xfrm>
            <a:off x="648678" y="5943655"/>
            <a:ext cx="26642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ZoneTexte 36"/>
          <p:cNvSpPr txBox="1"/>
          <p:nvPr/>
        </p:nvSpPr>
        <p:spPr>
          <a:xfrm>
            <a:off x="1376974" y="5723795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dirty="0" smtClean="0">
                <a:solidFill>
                  <a:schemeClr val="tx2"/>
                </a:solidFill>
              </a:rPr>
              <a:t>3. </a:t>
            </a:r>
            <a:r>
              <a:rPr lang="fr-BE" sz="800" dirty="0" err="1" smtClean="0">
                <a:solidFill>
                  <a:schemeClr val="tx2"/>
                </a:solidFill>
              </a:rPr>
              <a:t>Diversilab</a:t>
            </a:r>
            <a:r>
              <a:rPr lang="fr-BE" sz="800" dirty="0" smtClean="0">
                <a:solidFill>
                  <a:schemeClr val="tx2"/>
                </a:solidFill>
              </a:rPr>
              <a:t> </a:t>
            </a:r>
            <a:endParaRPr lang="fr-BE" sz="800" dirty="0">
              <a:solidFill>
                <a:schemeClr val="tx2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98630" y="2730306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dirty="0" smtClean="0"/>
              <a:t>A total of 39 strains belonging to the ancient </a:t>
            </a:r>
            <a:r>
              <a:rPr lang="en-US" sz="700" i="1" dirty="0" smtClean="0"/>
              <a:t>T. </a:t>
            </a:r>
            <a:r>
              <a:rPr lang="en-US" sz="700" i="1" dirty="0" err="1" smtClean="0"/>
              <a:t>mentagrophytes</a:t>
            </a:r>
            <a:r>
              <a:rPr lang="en-US" sz="700" i="1" dirty="0" smtClean="0"/>
              <a:t> complex </a:t>
            </a:r>
            <a:r>
              <a:rPr lang="en-US" sz="700" dirty="0" smtClean="0"/>
              <a:t>have been analyzed (Including IHEM4270 and IHEM17569 as ref. strains)</a:t>
            </a:r>
            <a:r>
              <a:rPr lang="en-US" sz="700" i="1" dirty="0" smtClean="0"/>
              <a:t>.</a:t>
            </a:r>
            <a:r>
              <a:rPr lang="en-US" sz="700" dirty="0" smtClean="0"/>
              <a:t> All were collected by the National Reference Center for </a:t>
            </a:r>
            <a:r>
              <a:rPr lang="en-US" sz="700" dirty="0" smtClean="0"/>
              <a:t>mycosis in Belgium </a:t>
            </a:r>
            <a:r>
              <a:rPr lang="en-US" sz="700" dirty="0" smtClean="0"/>
              <a:t>between 2012 and 2016. The fungal strains were first identified by microscopy. Strains appearing with a yellow pigment in culture were compared to strains appearing white not pigmented in culture and presenting characteristics of </a:t>
            </a:r>
            <a:r>
              <a:rPr lang="en-US" sz="700" i="1" dirty="0" smtClean="0"/>
              <a:t>T. </a:t>
            </a:r>
            <a:r>
              <a:rPr lang="en-US" sz="700" i="1" dirty="0" err="1" smtClean="0"/>
              <a:t>interdigitale</a:t>
            </a:r>
            <a:r>
              <a:rPr lang="en-US" sz="700" i="1" dirty="0" smtClean="0"/>
              <a:t> </a:t>
            </a:r>
            <a:r>
              <a:rPr lang="en-US" sz="700" dirty="0" smtClean="0"/>
              <a:t>by microscopy. Strains were then characterized by </a:t>
            </a:r>
            <a:r>
              <a:rPr lang="en-US" sz="700" dirty="0" err="1" smtClean="0"/>
              <a:t>Maldi-Tof</a:t>
            </a:r>
            <a:r>
              <a:rPr lang="en-US" sz="700" dirty="0" smtClean="0"/>
              <a:t> MS, by ITS sequencing, by </a:t>
            </a:r>
            <a:r>
              <a:rPr lang="en-US" sz="700" dirty="0" err="1" smtClean="0"/>
              <a:t>Diversilab</a:t>
            </a:r>
            <a:r>
              <a:rPr lang="en-US" sz="700" dirty="0" smtClean="0"/>
              <a:t> rep-PCR (</a:t>
            </a:r>
            <a:r>
              <a:rPr lang="en-US" sz="700" dirty="0" err="1" smtClean="0"/>
              <a:t>BioMerieux</a:t>
            </a:r>
            <a:r>
              <a:rPr lang="en-US" sz="700" dirty="0" smtClean="0"/>
              <a:t>) and by </a:t>
            </a:r>
            <a:r>
              <a:rPr lang="en-US" sz="700" dirty="0" err="1" smtClean="0"/>
              <a:t>DermaGenius</a:t>
            </a:r>
            <a:r>
              <a:rPr lang="en-US" sz="700" dirty="0" smtClean="0"/>
              <a:t> Real Time PCR (</a:t>
            </a:r>
            <a:r>
              <a:rPr lang="en-US" sz="700" dirty="0" err="1" smtClean="0"/>
              <a:t>Pathonostics</a:t>
            </a:r>
            <a:r>
              <a:rPr lang="en-US" sz="700" dirty="0" smtClean="0"/>
              <a:t>).</a:t>
            </a:r>
            <a:endParaRPr lang="fr-BE" sz="700" dirty="0" smtClean="0"/>
          </a:p>
          <a:p>
            <a:pPr algn="l"/>
            <a:endParaRPr lang="fr-BE" sz="800" dirty="0"/>
          </a:p>
        </p:txBody>
      </p:sp>
      <p:sp>
        <p:nvSpPr>
          <p:cNvPr id="41" name="ZoneTexte 40"/>
          <p:cNvSpPr txBox="1"/>
          <p:nvPr/>
        </p:nvSpPr>
        <p:spPr>
          <a:xfrm>
            <a:off x="593390" y="7857408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550" dirty="0" smtClean="0"/>
              <a:t>The </a:t>
            </a:r>
            <a:r>
              <a:rPr lang="en-US" sz="550" dirty="0" err="1" smtClean="0"/>
              <a:t>Diversilab</a:t>
            </a:r>
            <a:r>
              <a:rPr lang="en-US" sz="550" dirty="0" smtClean="0"/>
              <a:t> system, classified 19 white strains in a unique cluster belonging to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dirty="0" smtClean="0"/>
              <a:t>. Seven strains producing yellow pigment as well as the two white strains identified as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dirty="0" smtClean="0"/>
              <a:t> by ITS sequencing belonged to a single cluster sharing only 75% of similarity with the cluster of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dirty="0" smtClean="0"/>
              <a:t> strains. An other cluster was identified including a mix of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i="1" dirty="0" smtClean="0"/>
              <a:t> </a:t>
            </a:r>
            <a:r>
              <a:rPr lang="en-US" sz="550" dirty="0" smtClean="0"/>
              <a:t>and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i="1" dirty="0" smtClean="0"/>
              <a:t> </a:t>
            </a:r>
            <a:r>
              <a:rPr lang="en-US" sz="550" dirty="0" smtClean="0"/>
              <a:t>strains. ITS ID (for strains n°20-24) and </a:t>
            </a:r>
            <a:r>
              <a:rPr lang="en-US" sz="550" dirty="0" err="1"/>
              <a:t>M</a:t>
            </a:r>
            <a:r>
              <a:rPr lang="en-US" sz="550" dirty="0" err="1" smtClean="0"/>
              <a:t>aldi-tof</a:t>
            </a:r>
            <a:r>
              <a:rPr lang="en-US" sz="550" dirty="0" smtClean="0"/>
              <a:t> (for strain n°23 and 24) confirmed the ID as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i="1" dirty="0" smtClean="0"/>
              <a:t> </a:t>
            </a:r>
            <a:r>
              <a:rPr lang="en-US" sz="550" dirty="0" smtClean="0"/>
              <a:t>and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i="1" dirty="0" smtClean="0"/>
              <a:t> </a:t>
            </a:r>
            <a:r>
              <a:rPr lang="en-US" sz="550" dirty="0" smtClean="0"/>
              <a:t>for these discrepant results.  </a:t>
            </a:r>
            <a:r>
              <a:rPr lang="en-US" sz="550" dirty="0" smtClean="0"/>
              <a:t>Some strains </a:t>
            </a:r>
            <a:r>
              <a:rPr lang="en-US" sz="550" dirty="0" smtClean="0"/>
              <a:t>did not produce </a:t>
            </a:r>
            <a:r>
              <a:rPr lang="en-US" sz="550" dirty="0" smtClean="0"/>
              <a:t>any valid </a:t>
            </a:r>
            <a:r>
              <a:rPr lang="en-US" sz="550" dirty="0" smtClean="0"/>
              <a:t>fingerprints by this method. </a:t>
            </a:r>
            <a:endParaRPr lang="fr-BE" sz="550" dirty="0"/>
          </a:p>
        </p:txBody>
      </p:sp>
      <p:graphicFrame>
        <p:nvGraphicFramePr>
          <p:cNvPr id="42" name="Graphique 41"/>
          <p:cNvGraphicFramePr/>
          <p:nvPr>
            <p:extLst>
              <p:ext uri="{D42A27DB-BD31-4B8C-83A1-F6EECF244321}">
                <p14:modId xmlns:p14="http://schemas.microsoft.com/office/powerpoint/2010/main" val="1414141539"/>
              </p:ext>
            </p:extLst>
          </p:nvPr>
        </p:nvGraphicFramePr>
        <p:xfrm>
          <a:off x="544774" y="3992703"/>
          <a:ext cx="2448272" cy="129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3" name="ZoneTexte 42"/>
          <p:cNvSpPr txBox="1"/>
          <p:nvPr/>
        </p:nvSpPr>
        <p:spPr>
          <a:xfrm>
            <a:off x="1408870" y="3776679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dirty="0" smtClean="0">
                <a:solidFill>
                  <a:schemeClr val="tx2"/>
                </a:solidFill>
              </a:rPr>
              <a:t>1. ITS </a:t>
            </a:r>
            <a:r>
              <a:rPr lang="fr-BE" sz="800" dirty="0" err="1" smtClean="0">
                <a:solidFill>
                  <a:schemeClr val="tx2"/>
                </a:solidFill>
              </a:rPr>
              <a:t>sequencing</a:t>
            </a:r>
            <a:r>
              <a:rPr lang="fr-BE" sz="800" dirty="0" smtClean="0">
                <a:solidFill>
                  <a:schemeClr val="tx2"/>
                </a:solidFill>
              </a:rPr>
              <a:t> </a:t>
            </a:r>
            <a:endParaRPr lang="fr-BE" sz="800" dirty="0">
              <a:solidFill>
                <a:schemeClr val="tx2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593390" y="5227971"/>
            <a:ext cx="2676253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550" dirty="0" smtClean="0"/>
              <a:t>Among the 39 strains, ITS sequencing could identify 11 </a:t>
            </a:r>
            <a:r>
              <a:rPr lang="en-US" sz="550" i="1" dirty="0" err="1" smtClean="0"/>
              <a:t>T.benhamiae</a:t>
            </a:r>
            <a:r>
              <a:rPr lang="en-US" sz="550" dirty="0" smtClean="0"/>
              <a:t> and 28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i="1" dirty="0" smtClean="0"/>
              <a:t> </a:t>
            </a:r>
            <a:r>
              <a:rPr lang="en-US" sz="550" dirty="0" smtClean="0"/>
              <a:t>strains (including IHEM4270  and IHEM 17568). Most of the time, white strains gave rise to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dirty="0" smtClean="0"/>
              <a:t> identification while strains with yellow pigmentation were identified as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dirty="0" smtClean="0"/>
              <a:t>. However, two strains were identified as</a:t>
            </a:r>
            <a:r>
              <a:rPr lang="en-US" sz="550" i="1" dirty="0" smtClean="0"/>
              <a:t> T. </a:t>
            </a:r>
            <a:r>
              <a:rPr lang="en-US" sz="550" i="1" dirty="0" err="1" smtClean="0"/>
              <a:t>benhamiae</a:t>
            </a:r>
            <a:r>
              <a:rPr lang="en-US" sz="550" dirty="0" smtClean="0"/>
              <a:t> but did not produce clear yellow pigmentation</a:t>
            </a:r>
            <a:r>
              <a:rPr lang="en-US" sz="550" i="1" dirty="0" smtClean="0"/>
              <a:t>. </a:t>
            </a:r>
            <a:endParaRPr lang="fr-BE" sz="550" dirty="0"/>
          </a:p>
        </p:txBody>
      </p:sp>
      <p:sp>
        <p:nvSpPr>
          <p:cNvPr id="48" name="ZoneTexte 47"/>
          <p:cNvSpPr txBox="1"/>
          <p:nvPr/>
        </p:nvSpPr>
        <p:spPr>
          <a:xfrm>
            <a:off x="3641118" y="3776679"/>
            <a:ext cx="23042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dirty="0" smtClean="0">
                <a:solidFill>
                  <a:schemeClr val="tx2"/>
                </a:solidFill>
              </a:rPr>
              <a:t>2. </a:t>
            </a:r>
            <a:r>
              <a:rPr lang="fr-BE" sz="800" dirty="0" err="1" smtClean="0">
                <a:solidFill>
                  <a:schemeClr val="tx2"/>
                </a:solidFill>
              </a:rPr>
              <a:t>DermaGenius</a:t>
            </a:r>
            <a:r>
              <a:rPr lang="fr-BE" sz="800" dirty="0" smtClean="0">
                <a:solidFill>
                  <a:schemeClr val="tx2"/>
                </a:solidFill>
              </a:rPr>
              <a:t> Real Time PCR </a:t>
            </a:r>
            <a:endParaRPr lang="fr-BE" sz="800" dirty="0">
              <a:solidFill>
                <a:schemeClr val="tx2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3252640" y="5203032"/>
            <a:ext cx="31847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550" dirty="0" smtClean="0"/>
              <a:t>The 39 strains were submitted to Real Time PCR with the </a:t>
            </a:r>
            <a:r>
              <a:rPr lang="en-US" sz="550" dirty="0" err="1" smtClean="0"/>
              <a:t>DermaGenius</a:t>
            </a:r>
            <a:r>
              <a:rPr lang="en-US" sz="550" dirty="0" smtClean="0"/>
              <a:t> kit. This method was able to detect the 28 white strains as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i="1" dirty="0" smtClean="0"/>
              <a:t> </a:t>
            </a:r>
            <a:r>
              <a:rPr lang="en-US" sz="550" dirty="0" smtClean="0"/>
              <a:t>but not the 9 strains with yellow pigmentation as well as the two white strains identified as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dirty="0" smtClean="0"/>
              <a:t> by ITS sequencing. Despite the fact that this method does not contain probes for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i="1" dirty="0" smtClean="0"/>
              <a:t> </a:t>
            </a:r>
            <a:r>
              <a:rPr lang="en-US" sz="550" dirty="0" smtClean="0"/>
              <a:t>detection, results are 100% in agreement with ITS sequencing regarding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i="1" dirty="0" smtClean="0"/>
              <a:t> </a:t>
            </a:r>
            <a:r>
              <a:rPr lang="en-US" sz="550" dirty="0" smtClean="0"/>
              <a:t>and doesn’t produce any discrepant results for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benhamiae</a:t>
            </a:r>
            <a:r>
              <a:rPr lang="en-US" sz="550" dirty="0" smtClean="0"/>
              <a:t>. </a:t>
            </a:r>
            <a:endParaRPr lang="fr-BE" sz="550" dirty="0"/>
          </a:p>
        </p:txBody>
      </p:sp>
      <p:graphicFrame>
        <p:nvGraphicFramePr>
          <p:cNvPr id="50" name="Graphique 49"/>
          <p:cNvGraphicFramePr/>
          <p:nvPr>
            <p:extLst>
              <p:ext uri="{D42A27DB-BD31-4B8C-83A1-F6EECF244321}">
                <p14:modId xmlns:p14="http://schemas.microsoft.com/office/powerpoint/2010/main" val="2037882387"/>
              </p:ext>
            </p:extLst>
          </p:nvPr>
        </p:nvGraphicFramePr>
        <p:xfrm>
          <a:off x="3065054" y="3920695"/>
          <a:ext cx="3345160" cy="1368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1" name="Tableau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652669"/>
              </p:ext>
            </p:extLst>
          </p:nvPr>
        </p:nvGraphicFramePr>
        <p:xfrm>
          <a:off x="3471695" y="5950991"/>
          <a:ext cx="2712421" cy="1814888"/>
        </p:xfrm>
        <a:graphic>
          <a:graphicData uri="http://schemas.openxmlformats.org/drawingml/2006/table">
            <a:tbl>
              <a:tblPr/>
              <a:tblGrid>
                <a:gridCol w="605680"/>
                <a:gridCol w="583787"/>
                <a:gridCol w="467029"/>
                <a:gridCol w="540003"/>
                <a:gridCol w="515922"/>
              </a:tblGrid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STRAIN</a:t>
                      </a:r>
                      <a:endParaRPr lang="fr-BE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6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MALDI-TOF</a:t>
                      </a:r>
                      <a:endParaRPr lang="fr-BE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6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SCORE</a:t>
                      </a:r>
                      <a:endParaRPr lang="fr-BE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6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PCR-ITS</a:t>
                      </a:r>
                      <a:endParaRPr lang="fr-BE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COLOUR</a:t>
                      </a:r>
                      <a:endParaRPr lang="fr-BE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1)  13-151211-0035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2,061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 2)  13-160523-0085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2,225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3)  13-160519-0096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2,352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4 ) 13-160601-0024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2,179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5)  13-120713-0131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1,852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6) 13-121110-0075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2,006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7) 13-130620-0155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2,064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interdigitale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8) 13-160122-0037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1,678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9) 13-150820-0015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2,186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500" dirty="0" smtClean="0">
                          <a:latin typeface="Calibri"/>
                          <a:ea typeface="Calibri"/>
                          <a:cs typeface="Times New Roman"/>
                        </a:rPr>
                        <a:t>T.</a:t>
                      </a:r>
                      <a:r>
                        <a:rPr lang="fr-BE" sz="500" baseline="0" dirty="0" smtClean="0">
                          <a:latin typeface="Calibri"/>
                          <a:ea typeface="Calibri"/>
                          <a:cs typeface="Times New Roman"/>
                        </a:rPr>
                        <a:t> i</a:t>
                      </a:r>
                      <a:r>
                        <a:rPr lang="fr-BE" sz="500" dirty="0" smtClean="0">
                          <a:latin typeface="Calibri"/>
                          <a:ea typeface="Calibri"/>
                          <a:cs typeface="Times New Roman"/>
                        </a:rPr>
                        <a:t>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10) 13-150827-0030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2,155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interdigitale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11) 13-151001-0005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2,244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interdigitale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12)</a:t>
                      </a:r>
                      <a:r>
                        <a:rPr lang="es-ES" sz="500" b="1" baseline="0" dirty="0" smtClean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13-151022-0109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1,939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13) 13-150708-0007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1,148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interdigitale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14)</a:t>
                      </a:r>
                      <a:r>
                        <a:rPr lang="es-ES" sz="500" b="1" baseline="0" dirty="0" smtClean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13-150619-0053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interdigitale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2,008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interdigitale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15) 13-140702-0089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benhamiae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0,924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benhamiae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Yellow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16) 13-141105-0026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benhamiae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1,447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benhamiae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Yellow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7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17) 13-151211-0026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benhamiae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0,789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benhamiae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Yellow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18) 13-160126-0012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benhamiae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2,353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benhamiae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Yellow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b="1" dirty="0" smtClean="0">
                          <a:latin typeface="Calibri"/>
                          <a:ea typeface="Times New Roman"/>
                          <a:cs typeface="Calibri"/>
                        </a:rPr>
                        <a:t>19) 13-120803-0046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</a:t>
                      </a:r>
                      <a:r>
                        <a:rPr lang="es-ES" sz="5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benhamiae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1,485</a:t>
                      </a:r>
                      <a:endParaRPr lang="fr-BE" sz="5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T. benhamiae</a:t>
                      </a:r>
                      <a:endParaRPr lang="fr-BE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White</a:t>
                      </a:r>
                      <a:endParaRPr lang="fr-BE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5" name="ZoneTexte 54"/>
          <p:cNvSpPr txBox="1"/>
          <p:nvPr/>
        </p:nvSpPr>
        <p:spPr>
          <a:xfrm>
            <a:off x="3229556" y="7867466"/>
            <a:ext cx="31966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550" dirty="0"/>
              <a:t> </a:t>
            </a:r>
            <a:r>
              <a:rPr lang="en-US" sz="550" dirty="0" smtClean="0"/>
              <a:t>39 strains were identified with </a:t>
            </a:r>
            <a:r>
              <a:rPr lang="en-US" sz="550" dirty="0" err="1" smtClean="0"/>
              <a:t>Maldi-Tof</a:t>
            </a:r>
            <a:r>
              <a:rPr lang="en-US" sz="550" dirty="0" smtClean="0"/>
              <a:t> MS. Among  isolates, 14 white strains were identified as </a:t>
            </a:r>
            <a:r>
              <a:rPr lang="en-US" sz="550" i="1" dirty="0" smtClean="0"/>
              <a:t>T. </a:t>
            </a:r>
            <a:r>
              <a:rPr lang="en-US" sz="550" i="1" dirty="0" err="1" smtClean="0"/>
              <a:t>interdigitale</a:t>
            </a:r>
            <a:r>
              <a:rPr lang="en-US" sz="550" i="1" dirty="0" smtClean="0"/>
              <a:t>, </a:t>
            </a:r>
            <a:r>
              <a:rPr lang="en-US" sz="550" dirty="0" smtClean="0"/>
              <a:t>one white strain was identified as</a:t>
            </a:r>
            <a:r>
              <a:rPr lang="en-US" sz="550" i="1" dirty="0" smtClean="0"/>
              <a:t> T. </a:t>
            </a:r>
            <a:r>
              <a:rPr lang="en-US" sz="550" i="1" dirty="0" err="1" smtClean="0"/>
              <a:t>benhamiae</a:t>
            </a:r>
            <a:r>
              <a:rPr lang="en-US" sz="550" i="1" dirty="0" smtClean="0"/>
              <a:t> </a:t>
            </a:r>
            <a:r>
              <a:rPr lang="en-US" sz="550" dirty="0" smtClean="0"/>
              <a:t>(n°19) and 4 analyzed strains producing a yellow pigment were identified as</a:t>
            </a:r>
            <a:r>
              <a:rPr lang="en-US" sz="550" i="1" dirty="0" smtClean="0"/>
              <a:t> T. </a:t>
            </a:r>
            <a:r>
              <a:rPr lang="en-US" sz="550" i="1" dirty="0" err="1" smtClean="0"/>
              <a:t>benhamiae</a:t>
            </a:r>
            <a:r>
              <a:rPr lang="en-US" sz="550" i="1" dirty="0" smtClean="0"/>
              <a:t> </a:t>
            </a:r>
            <a:r>
              <a:rPr lang="en-US" sz="550" dirty="0" smtClean="0"/>
              <a:t>(49%</a:t>
            </a:r>
            <a:r>
              <a:rPr lang="en-US" sz="550" i="1" dirty="0" smtClean="0"/>
              <a:t> </a:t>
            </a:r>
            <a:r>
              <a:rPr lang="en-US" sz="550" dirty="0" smtClean="0"/>
              <a:t>of correct identification,  19/39 strains correctly identified)</a:t>
            </a:r>
            <a:r>
              <a:rPr lang="en-US" sz="550" i="1" dirty="0" smtClean="0"/>
              <a:t>. </a:t>
            </a:r>
            <a:r>
              <a:rPr lang="en-US" sz="550" dirty="0" smtClean="0"/>
              <a:t>The 20 remaining strains didn’t show any peak.</a:t>
            </a:r>
            <a:endParaRPr lang="fr-BE" sz="600" dirty="0"/>
          </a:p>
        </p:txBody>
      </p:sp>
      <p:sp>
        <p:nvSpPr>
          <p:cNvPr id="56" name="ZoneTexte 55"/>
          <p:cNvSpPr txBox="1"/>
          <p:nvPr/>
        </p:nvSpPr>
        <p:spPr>
          <a:xfrm>
            <a:off x="4217182" y="5720895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dirty="0" smtClean="0">
                <a:solidFill>
                  <a:schemeClr val="tx2"/>
                </a:solidFill>
              </a:rPr>
              <a:t>4. </a:t>
            </a:r>
            <a:r>
              <a:rPr lang="fr-BE" sz="800" dirty="0" err="1" smtClean="0">
                <a:solidFill>
                  <a:schemeClr val="tx2"/>
                </a:solidFill>
              </a:rPr>
              <a:t>Maldi</a:t>
            </a:r>
            <a:r>
              <a:rPr lang="fr-BE" sz="800" dirty="0" smtClean="0">
                <a:solidFill>
                  <a:schemeClr val="tx2"/>
                </a:solidFill>
              </a:rPr>
              <a:t>-</a:t>
            </a:r>
            <a:r>
              <a:rPr lang="fr-BE" sz="800" dirty="0" err="1" smtClean="0">
                <a:solidFill>
                  <a:schemeClr val="tx2"/>
                </a:solidFill>
              </a:rPr>
              <a:t>Tof</a:t>
            </a:r>
            <a:r>
              <a:rPr lang="fr-BE" sz="800" dirty="0" smtClean="0">
                <a:solidFill>
                  <a:schemeClr val="tx2"/>
                </a:solidFill>
              </a:rPr>
              <a:t> MS </a:t>
            </a:r>
            <a:endParaRPr lang="fr-BE" sz="800" dirty="0"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19767" y="6057318"/>
            <a:ext cx="504056" cy="1261825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" name="Rectangle 2"/>
          <p:cNvSpPr/>
          <p:nvPr/>
        </p:nvSpPr>
        <p:spPr>
          <a:xfrm>
            <a:off x="4119767" y="7319143"/>
            <a:ext cx="504056" cy="44673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Rectangle 37"/>
          <p:cNvSpPr/>
          <p:nvPr/>
        </p:nvSpPr>
        <p:spPr>
          <a:xfrm>
            <a:off x="1917034" y="5992018"/>
            <a:ext cx="643964" cy="1017599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4" name="Rectangle 43"/>
          <p:cNvSpPr/>
          <p:nvPr/>
        </p:nvSpPr>
        <p:spPr>
          <a:xfrm>
            <a:off x="1917034" y="7258137"/>
            <a:ext cx="643964" cy="516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6" name="Rectangle 45"/>
          <p:cNvSpPr/>
          <p:nvPr/>
        </p:nvSpPr>
        <p:spPr>
          <a:xfrm>
            <a:off x="1917034" y="7009616"/>
            <a:ext cx="643964" cy="250657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47" name="Picture 2" descr="Afbeeldingsresultaat voor logo ul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35384" y="4473"/>
            <a:ext cx="828363" cy="402348"/>
          </a:xfrm>
          <a:prstGeom prst="rect">
            <a:avLst/>
          </a:prstGeom>
          <a:noFill/>
        </p:spPr>
      </p:pic>
      <p:sp>
        <p:nvSpPr>
          <p:cNvPr id="6" name="Rectangle à coins arrondis 5"/>
          <p:cNvSpPr/>
          <p:nvPr/>
        </p:nvSpPr>
        <p:spPr>
          <a:xfrm>
            <a:off x="161236" y="765107"/>
            <a:ext cx="446144" cy="2160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9"/>
          <a:srcRect l="39683" t="35556" r="39682" b="33968"/>
          <a:stretch/>
        </p:blipFill>
        <p:spPr>
          <a:xfrm>
            <a:off x="6440696" y="372585"/>
            <a:ext cx="342769" cy="3444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3317</TotalTime>
  <Words>1022</Words>
  <Application>Microsoft Office PowerPoint</Application>
  <PresentationFormat>Format A4 (210 x 297 mm)</PresentationFormat>
  <Paragraphs>127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MS PGothic</vt:lpstr>
      <vt:lpstr>MS PGothic</vt:lpstr>
      <vt:lpstr>Arial</vt:lpstr>
      <vt:lpstr>Calibri</vt:lpstr>
      <vt:lpstr>Gill Sans</vt:lpstr>
      <vt:lpstr>Helvetica</vt:lpstr>
      <vt:lpstr>Lucida Grande</vt:lpstr>
      <vt:lpstr>Times New Roman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SACHELI Rosalie</dc:creator>
  <cp:lastModifiedBy>SACHELI Rosalie</cp:lastModifiedBy>
  <cp:revision>291</cp:revision>
  <dcterms:modified xsi:type="dcterms:W3CDTF">2017-09-29T09:29:57Z</dcterms:modified>
</cp:coreProperties>
</file>