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708" r:id="rId1"/>
  </p:sldMasterIdLst>
  <p:notesMasterIdLst>
    <p:notesMasterId r:id="rId3"/>
  </p:notesMasterIdLst>
  <p:sldIdLst>
    <p:sldId id="257" r:id="rId2"/>
  </p:sldIdLst>
  <p:sldSz cx="6858000" cy="9906000" type="A4"/>
  <p:notesSz cx="6797675" cy="9926638"/>
  <p:defaultTextStyle>
    <a:defPPr>
      <a:defRPr lang="de-DE"/>
    </a:defPPr>
    <a:lvl1pPr algn="ctr" defTabSz="589458" rtl="0" fontAlgn="base" hangingPunct="0">
      <a:spcBef>
        <a:spcPct val="0"/>
      </a:spcBef>
      <a:spcAft>
        <a:spcPct val="0"/>
      </a:spcAft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1pPr>
    <a:lvl2pPr marL="172993" indent="57664" algn="ctr" defTabSz="589458" rtl="0" fontAlgn="base" hangingPunct="0">
      <a:spcBef>
        <a:spcPct val="0"/>
      </a:spcBef>
      <a:spcAft>
        <a:spcPct val="0"/>
      </a:spcAft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2pPr>
    <a:lvl3pPr marL="345986" indent="115329" algn="ctr" defTabSz="589458" rtl="0" fontAlgn="base" hangingPunct="0">
      <a:spcBef>
        <a:spcPct val="0"/>
      </a:spcBef>
      <a:spcAft>
        <a:spcPct val="0"/>
      </a:spcAft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3pPr>
    <a:lvl4pPr marL="518979" indent="172993" algn="ctr" defTabSz="589458" rtl="0" fontAlgn="base" hangingPunct="0">
      <a:spcBef>
        <a:spcPct val="0"/>
      </a:spcBef>
      <a:spcAft>
        <a:spcPct val="0"/>
      </a:spcAft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4pPr>
    <a:lvl5pPr marL="691972" indent="230657" algn="ctr" defTabSz="589458" rtl="0" fontAlgn="base" hangingPunct="0">
      <a:spcBef>
        <a:spcPct val="0"/>
      </a:spcBef>
      <a:spcAft>
        <a:spcPct val="0"/>
      </a:spcAft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5pPr>
    <a:lvl6pPr marL="1153287" algn="l" defTabSz="461315" rtl="0" eaLnBrk="1" latinLnBrk="0" hangingPunct="1"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6pPr>
    <a:lvl7pPr marL="1383944" algn="l" defTabSz="461315" rtl="0" eaLnBrk="1" latinLnBrk="0" hangingPunct="1"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7pPr>
    <a:lvl8pPr marL="1614602" algn="l" defTabSz="461315" rtl="0" eaLnBrk="1" latinLnBrk="0" hangingPunct="1"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8pPr>
    <a:lvl9pPr marL="1845259" algn="l" defTabSz="461315" rtl="0" eaLnBrk="1" latinLnBrk="0" hangingPunct="1">
      <a:defRPr sz="2900" kern="1200">
        <a:solidFill>
          <a:srgbClr val="000000"/>
        </a:solidFill>
        <a:latin typeface="Gill Sans" charset="0"/>
        <a:ea typeface="MS PGothic" pitchFamily="34" charset="-128"/>
        <a:cs typeface="+mn-cs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99CC00"/>
    <a:srgbClr val="66FF66"/>
    <a:srgbClr val="00B05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112" d="100"/>
          <a:sy n="112" d="100"/>
        </p:scale>
        <p:origin x="2388" y="-226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adm01.st.chulg\users\c170291\Mes%20documents\CNR\CNR%20mycoses\Rapport%202012%20et%202013\Copie%20de%20NGS%20prevision-&#181;bio_20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adm01.st.chulg\users\c170291\Mes%20documents\CNR\CNR%20mycoses\stats%20MYCE%202012%202013%202014%202015%20TIMM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adm01.st.chulg\users\c170291\Mes%20documents\CNR\CNR%20mycoses\stats%20MYCE%202012%202013%202014%202015%20TIMM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adm01.st.chulg\users\c170291\Mes%20documents\CNR\CNR%20mycoses\stats%20MYCE%202012%202013%202014%202015%20TIM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Feuil1!$O$64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Feuil1!$N$65:$N$73</c:f>
              <c:strCache>
                <c:ptCount val="9"/>
                <c:pt idx="0">
                  <c:v>T.rubrum</c:v>
                </c:pt>
                <c:pt idx="1">
                  <c:v>T. mentagrophytes complex</c:v>
                </c:pt>
                <c:pt idx="2">
                  <c:v>M.audouinii</c:v>
                </c:pt>
                <c:pt idx="3">
                  <c:v>T.violaceum</c:v>
                </c:pt>
                <c:pt idx="4">
                  <c:v>M. canis</c:v>
                </c:pt>
                <c:pt idx="5">
                  <c:v>T. soudanense</c:v>
                </c:pt>
                <c:pt idx="6">
                  <c:v>T.tonsurans</c:v>
                </c:pt>
                <c:pt idx="7">
                  <c:v>M. praecox </c:v>
                </c:pt>
                <c:pt idx="8">
                  <c:v>E.floccosum</c:v>
                </c:pt>
              </c:strCache>
            </c:strRef>
          </c:cat>
          <c:val>
            <c:numRef>
              <c:f>Feuil1!$O$65:$O$73</c:f>
              <c:numCache>
                <c:formatCode>0.00%</c:formatCode>
                <c:ptCount val="9"/>
                <c:pt idx="0">
                  <c:v>0.45600000000000002</c:v>
                </c:pt>
                <c:pt idx="1">
                  <c:v>0.31150000000000039</c:v>
                </c:pt>
                <c:pt idx="2">
                  <c:v>9.9400000000000002E-2</c:v>
                </c:pt>
                <c:pt idx="3">
                  <c:v>3.5600000000000041E-2</c:v>
                </c:pt>
                <c:pt idx="4">
                  <c:v>1.1599999999999996E-2</c:v>
                </c:pt>
                <c:pt idx="5">
                  <c:v>6.4000000000000072E-3</c:v>
                </c:pt>
                <c:pt idx="6">
                  <c:v>2.1999999999999999E-2</c:v>
                </c:pt>
                <c:pt idx="7">
                  <c:v>4.9000000000000064E-2</c:v>
                </c:pt>
                <c:pt idx="8">
                  <c:v>9.0000000000000028E-3</c:v>
                </c:pt>
              </c:numCache>
            </c:numRef>
          </c:val>
        </c:ser>
        <c:ser>
          <c:idx val="1"/>
          <c:order val="1"/>
          <c:tx>
            <c:strRef>
              <c:f>Feuil1!$P$64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cat>
            <c:strRef>
              <c:f>Feuil1!$N$65:$N$73</c:f>
              <c:strCache>
                <c:ptCount val="9"/>
                <c:pt idx="0">
                  <c:v>T.rubrum</c:v>
                </c:pt>
                <c:pt idx="1">
                  <c:v>T. mentagrophytes complex</c:v>
                </c:pt>
                <c:pt idx="2">
                  <c:v>M.audouinii</c:v>
                </c:pt>
                <c:pt idx="3">
                  <c:v>T.violaceum</c:v>
                </c:pt>
                <c:pt idx="4">
                  <c:v>M. canis</c:v>
                </c:pt>
                <c:pt idx="5">
                  <c:v>T. soudanense</c:v>
                </c:pt>
                <c:pt idx="6">
                  <c:v>T.tonsurans</c:v>
                </c:pt>
                <c:pt idx="7">
                  <c:v>M. praecox </c:v>
                </c:pt>
                <c:pt idx="8">
                  <c:v>E.floccosum</c:v>
                </c:pt>
              </c:strCache>
            </c:strRef>
          </c:cat>
          <c:val>
            <c:numRef>
              <c:f>Feuil1!$P$65:$P$73</c:f>
              <c:numCache>
                <c:formatCode>0.00%</c:formatCode>
                <c:ptCount val="9"/>
                <c:pt idx="0">
                  <c:v>0.53200000000000003</c:v>
                </c:pt>
                <c:pt idx="1">
                  <c:v>0.19639999999999999</c:v>
                </c:pt>
                <c:pt idx="2">
                  <c:v>0.1197000000000001</c:v>
                </c:pt>
                <c:pt idx="3">
                  <c:v>4.3199999999999995E-2</c:v>
                </c:pt>
                <c:pt idx="4">
                  <c:v>3.0700000000000002E-2</c:v>
                </c:pt>
                <c:pt idx="5">
                  <c:v>2.6800000000000032E-2</c:v>
                </c:pt>
                <c:pt idx="6">
                  <c:v>2.6100000000000002E-2</c:v>
                </c:pt>
                <c:pt idx="7">
                  <c:v>1.3100000000000016E-2</c:v>
                </c:pt>
                <c:pt idx="8">
                  <c:v>3.9000000000000046E-3</c:v>
                </c:pt>
              </c:numCache>
            </c:numRef>
          </c:val>
        </c:ser>
        <c:ser>
          <c:idx val="2"/>
          <c:order val="2"/>
          <c:tx>
            <c:strRef>
              <c:f>Feuil1!$Q$64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Feuil1!$N$65:$N$73</c:f>
              <c:strCache>
                <c:ptCount val="9"/>
                <c:pt idx="0">
                  <c:v>T.rubrum</c:v>
                </c:pt>
                <c:pt idx="1">
                  <c:v>T. mentagrophytes complex</c:v>
                </c:pt>
                <c:pt idx="2">
                  <c:v>M.audouinii</c:v>
                </c:pt>
                <c:pt idx="3">
                  <c:v>T.violaceum</c:v>
                </c:pt>
                <c:pt idx="4">
                  <c:v>M. canis</c:v>
                </c:pt>
                <c:pt idx="5">
                  <c:v>T. soudanense</c:v>
                </c:pt>
                <c:pt idx="6">
                  <c:v>T.tonsurans</c:v>
                </c:pt>
                <c:pt idx="7">
                  <c:v>M. praecox </c:v>
                </c:pt>
                <c:pt idx="8">
                  <c:v>E.floccosum</c:v>
                </c:pt>
              </c:strCache>
            </c:strRef>
          </c:cat>
          <c:val>
            <c:numRef>
              <c:f>Feuil1!$Q$65:$Q$73</c:f>
              <c:numCache>
                <c:formatCode>0.00%</c:formatCode>
                <c:ptCount val="9"/>
                <c:pt idx="0">
                  <c:v>0.65780000000000105</c:v>
                </c:pt>
                <c:pt idx="1">
                  <c:v>0.18860000000000018</c:v>
                </c:pt>
                <c:pt idx="2">
                  <c:v>3.3500000000000002E-2</c:v>
                </c:pt>
                <c:pt idx="3">
                  <c:v>1.4800000000000001E-2</c:v>
                </c:pt>
                <c:pt idx="4">
                  <c:v>4.9000000000000064E-2</c:v>
                </c:pt>
                <c:pt idx="5">
                  <c:v>1.5500000000000017E-2</c:v>
                </c:pt>
                <c:pt idx="6">
                  <c:v>2.9600000000000001E-2</c:v>
                </c:pt>
                <c:pt idx="7">
                  <c:v>7.0000000000000097E-4</c:v>
                </c:pt>
                <c:pt idx="8">
                  <c:v>7.0000000000000097E-4</c:v>
                </c:pt>
              </c:numCache>
            </c:numRef>
          </c:val>
        </c:ser>
        <c:ser>
          <c:idx val="3"/>
          <c:order val="3"/>
          <c:tx>
            <c:strRef>
              <c:f>Feuil1!$R$64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strRef>
              <c:f>Feuil1!$N$65:$N$73</c:f>
              <c:strCache>
                <c:ptCount val="9"/>
                <c:pt idx="0">
                  <c:v>T.rubrum</c:v>
                </c:pt>
                <c:pt idx="1">
                  <c:v>T. mentagrophytes complex</c:v>
                </c:pt>
                <c:pt idx="2">
                  <c:v>M.audouinii</c:v>
                </c:pt>
                <c:pt idx="3">
                  <c:v>T.violaceum</c:v>
                </c:pt>
                <c:pt idx="4">
                  <c:v>M. canis</c:v>
                </c:pt>
                <c:pt idx="5">
                  <c:v>T. soudanense</c:v>
                </c:pt>
                <c:pt idx="6">
                  <c:v>T.tonsurans</c:v>
                </c:pt>
                <c:pt idx="7">
                  <c:v>M. praecox </c:v>
                </c:pt>
                <c:pt idx="8">
                  <c:v>E.floccosum</c:v>
                </c:pt>
              </c:strCache>
            </c:strRef>
          </c:cat>
          <c:val>
            <c:numRef>
              <c:f>Feuil1!$R$65:$R$73</c:f>
              <c:numCache>
                <c:formatCode>0.00%</c:formatCode>
                <c:ptCount val="9"/>
                <c:pt idx="0">
                  <c:v>0.67110000000000103</c:v>
                </c:pt>
                <c:pt idx="1">
                  <c:v>0.15940000000000026</c:v>
                </c:pt>
                <c:pt idx="2">
                  <c:v>6.7299999999999999E-2</c:v>
                </c:pt>
                <c:pt idx="3">
                  <c:v>1.4E-2</c:v>
                </c:pt>
                <c:pt idx="4">
                  <c:v>4.8500000000000001E-2</c:v>
                </c:pt>
                <c:pt idx="5">
                  <c:v>2.6900000000000011E-2</c:v>
                </c:pt>
                <c:pt idx="6">
                  <c:v>2.9600000000000001E-2</c:v>
                </c:pt>
                <c:pt idx="7">
                  <c:v>8.0000000000000123E-4</c:v>
                </c:pt>
                <c:pt idx="8">
                  <c:v>2.300000000000003E-3</c:v>
                </c:pt>
              </c:numCache>
            </c:numRef>
          </c:val>
        </c:ser>
        <c:ser>
          <c:idx val="4"/>
          <c:order val="4"/>
          <c:tx>
            <c:strRef>
              <c:f>Feuil1!$S$64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Feuil1!$N$65:$N$73</c:f>
              <c:strCache>
                <c:ptCount val="9"/>
                <c:pt idx="0">
                  <c:v>T.rubrum</c:v>
                </c:pt>
                <c:pt idx="1">
                  <c:v>T. mentagrophytes complex</c:v>
                </c:pt>
                <c:pt idx="2">
                  <c:v>M.audouinii</c:v>
                </c:pt>
                <c:pt idx="3">
                  <c:v>T.violaceum</c:v>
                </c:pt>
                <c:pt idx="4">
                  <c:v>M. canis</c:v>
                </c:pt>
                <c:pt idx="5">
                  <c:v>T. soudanense</c:v>
                </c:pt>
                <c:pt idx="6">
                  <c:v>T.tonsurans</c:v>
                </c:pt>
                <c:pt idx="7">
                  <c:v>M. praecox </c:v>
                </c:pt>
                <c:pt idx="8">
                  <c:v>E.floccosum</c:v>
                </c:pt>
              </c:strCache>
            </c:strRef>
          </c:cat>
          <c:val>
            <c:numRef>
              <c:f>Feuil1!$S$65:$S$73</c:f>
              <c:numCache>
                <c:formatCode>0.00%</c:formatCode>
                <c:ptCount val="9"/>
                <c:pt idx="0" formatCode="0%">
                  <c:v>0.69000000000000061</c:v>
                </c:pt>
                <c:pt idx="1">
                  <c:v>0.15500000000000022</c:v>
                </c:pt>
                <c:pt idx="2">
                  <c:v>8.5000000000000006E-2</c:v>
                </c:pt>
                <c:pt idx="3">
                  <c:v>8.000000000000014E-3</c:v>
                </c:pt>
                <c:pt idx="4">
                  <c:v>2.07E-2</c:v>
                </c:pt>
                <c:pt idx="5">
                  <c:v>1.7800000000000003E-2</c:v>
                </c:pt>
                <c:pt idx="6">
                  <c:v>1.9300000000000029E-2</c:v>
                </c:pt>
                <c:pt idx="7" formatCode="General">
                  <c:v>0</c:v>
                </c:pt>
                <c:pt idx="8">
                  <c:v>1.4000000000000015E-3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7934512"/>
        <c:axId val="237407720"/>
      </c:barChart>
      <c:catAx>
        <c:axId val="167934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600" i="1"/>
            </a:pPr>
            <a:endParaRPr lang="fr-FR"/>
          </a:p>
        </c:txPr>
        <c:crossAx val="237407720"/>
        <c:crosses val="autoZero"/>
        <c:auto val="1"/>
        <c:lblAlgn val="ctr"/>
        <c:lblOffset val="100"/>
        <c:noMultiLvlLbl val="0"/>
      </c:catAx>
      <c:valAx>
        <c:axId val="23740772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fr-FR"/>
          </a:p>
        </c:txPr>
        <c:crossAx val="167934512"/>
        <c:crosses val="autoZero"/>
        <c:crossBetween val="between"/>
        <c:minorUnit val="2.0000000000000011E-2"/>
      </c:valAx>
    </c:plotArea>
    <c:legend>
      <c:legendPos val="r"/>
      <c:layout/>
      <c:overlay val="0"/>
      <c:txPr>
        <a:bodyPr/>
        <a:lstStyle/>
        <a:p>
          <a:pPr>
            <a:defRPr sz="6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18836666726952"/>
          <c:y val="0.13313165115530365"/>
          <c:w val="0.67287593749090135"/>
          <c:h val="0.510545966860813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Feuil1!$M$68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Feuil1!$L$69:$L$74</c:f>
              <c:strCache>
                <c:ptCount val="6"/>
                <c:pt idx="0">
                  <c:v>T. mentagrophytes complex</c:v>
                </c:pt>
                <c:pt idx="1">
                  <c:v> T. soudanense</c:v>
                </c:pt>
                <c:pt idx="2">
                  <c:v>T.violaceum</c:v>
                </c:pt>
                <c:pt idx="3">
                  <c:v>M. canis</c:v>
                </c:pt>
                <c:pt idx="4">
                  <c:v>T.tonsurans</c:v>
                </c:pt>
                <c:pt idx="5">
                  <c:v>M.audouinii</c:v>
                </c:pt>
              </c:strCache>
            </c:strRef>
          </c:cat>
          <c:val>
            <c:numRef>
              <c:f>Feuil1!$M$69:$M$74</c:f>
              <c:numCache>
                <c:formatCode>0.00%</c:formatCode>
                <c:ptCount val="6"/>
                <c:pt idx="0">
                  <c:v>4.5000000000000012E-2</c:v>
                </c:pt>
                <c:pt idx="1">
                  <c:v>6.6000000000000034E-3</c:v>
                </c:pt>
                <c:pt idx="2">
                  <c:v>0.12120000000000007</c:v>
                </c:pt>
                <c:pt idx="3">
                  <c:v>4.5000000000000012E-2</c:v>
                </c:pt>
                <c:pt idx="4">
                  <c:v>0.12120000000000007</c:v>
                </c:pt>
                <c:pt idx="5">
                  <c:v>0.53190000000000004</c:v>
                </c:pt>
              </c:numCache>
            </c:numRef>
          </c:val>
        </c:ser>
        <c:ser>
          <c:idx val="1"/>
          <c:order val="1"/>
          <c:tx>
            <c:strRef>
              <c:f>Feuil1!$N$68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cat>
            <c:strRef>
              <c:f>Feuil1!$L$69:$L$74</c:f>
              <c:strCache>
                <c:ptCount val="6"/>
                <c:pt idx="0">
                  <c:v>T. mentagrophytes complex</c:v>
                </c:pt>
                <c:pt idx="1">
                  <c:v> T. soudanense</c:v>
                </c:pt>
                <c:pt idx="2">
                  <c:v>T.violaceum</c:v>
                </c:pt>
                <c:pt idx="3">
                  <c:v>M. canis</c:v>
                </c:pt>
                <c:pt idx="4">
                  <c:v>T.tonsurans</c:v>
                </c:pt>
                <c:pt idx="5">
                  <c:v>M.audouinii</c:v>
                </c:pt>
              </c:strCache>
            </c:strRef>
          </c:cat>
          <c:val>
            <c:numRef>
              <c:f>Feuil1!$N$69:$N$74</c:f>
              <c:numCache>
                <c:formatCode>0.00%</c:formatCode>
                <c:ptCount val="6"/>
                <c:pt idx="0">
                  <c:v>1.4500000000000001E-2</c:v>
                </c:pt>
                <c:pt idx="1">
                  <c:v>0.14080000000000001</c:v>
                </c:pt>
                <c:pt idx="2">
                  <c:v>0.19409999999999999</c:v>
                </c:pt>
                <c:pt idx="3">
                  <c:v>7.8000000000000014E-2</c:v>
                </c:pt>
                <c:pt idx="4">
                  <c:v>0.10199999999999998</c:v>
                </c:pt>
                <c:pt idx="5">
                  <c:v>0.38910000000000028</c:v>
                </c:pt>
              </c:numCache>
            </c:numRef>
          </c:val>
        </c:ser>
        <c:ser>
          <c:idx val="2"/>
          <c:order val="2"/>
          <c:tx>
            <c:strRef>
              <c:f>Feuil1!$O$68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Feuil1!$L$69:$L$74</c:f>
              <c:strCache>
                <c:ptCount val="6"/>
                <c:pt idx="0">
                  <c:v>T. mentagrophytes complex</c:v>
                </c:pt>
                <c:pt idx="1">
                  <c:v> T. soudanense</c:v>
                </c:pt>
                <c:pt idx="2">
                  <c:v>T.violaceum</c:v>
                </c:pt>
                <c:pt idx="3">
                  <c:v>M. canis</c:v>
                </c:pt>
                <c:pt idx="4">
                  <c:v>T.tonsurans</c:v>
                </c:pt>
                <c:pt idx="5">
                  <c:v>M.audouinii</c:v>
                </c:pt>
              </c:strCache>
            </c:strRef>
          </c:cat>
          <c:val>
            <c:numRef>
              <c:f>Feuil1!$O$69:$O$74</c:f>
              <c:numCache>
                <c:formatCode>0.00%</c:formatCode>
                <c:ptCount val="6"/>
                <c:pt idx="0">
                  <c:v>2.4600000000000011E-2</c:v>
                </c:pt>
                <c:pt idx="1">
                  <c:v>9.8700000000000121E-2</c:v>
                </c:pt>
                <c:pt idx="2">
                  <c:v>0.1111</c:v>
                </c:pt>
                <c:pt idx="3">
                  <c:v>0.1605</c:v>
                </c:pt>
                <c:pt idx="4">
                  <c:v>0.17300000000000001</c:v>
                </c:pt>
                <c:pt idx="5">
                  <c:v>0.30300000000000032</c:v>
                </c:pt>
              </c:numCache>
            </c:numRef>
          </c:val>
        </c:ser>
        <c:ser>
          <c:idx val="3"/>
          <c:order val="3"/>
          <c:tx>
            <c:strRef>
              <c:f>Feuil1!$P$68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strRef>
              <c:f>Feuil1!$L$69:$L$74</c:f>
              <c:strCache>
                <c:ptCount val="6"/>
                <c:pt idx="0">
                  <c:v>T. mentagrophytes complex</c:v>
                </c:pt>
                <c:pt idx="1">
                  <c:v> T. soudanense</c:v>
                </c:pt>
                <c:pt idx="2">
                  <c:v>T.violaceum</c:v>
                </c:pt>
                <c:pt idx="3">
                  <c:v>M. canis</c:v>
                </c:pt>
                <c:pt idx="4">
                  <c:v>T.tonsurans</c:v>
                </c:pt>
                <c:pt idx="5">
                  <c:v>M.audouinii</c:v>
                </c:pt>
              </c:strCache>
            </c:strRef>
          </c:cat>
          <c:val>
            <c:numRef>
              <c:f>Feuil1!$P$69:$P$74</c:f>
              <c:numCache>
                <c:formatCode>0.00%</c:formatCode>
                <c:ptCount val="6"/>
                <c:pt idx="0">
                  <c:v>3.0500000000000006E-2</c:v>
                </c:pt>
                <c:pt idx="1">
                  <c:v>0.16800000000000001</c:v>
                </c:pt>
                <c:pt idx="2">
                  <c:v>5.3400000000000003E-2</c:v>
                </c:pt>
                <c:pt idx="3">
                  <c:v>0.16800000000000001</c:v>
                </c:pt>
                <c:pt idx="4">
                  <c:v>6.8500000000000019E-2</c:v>
                </c:pt>
                <c:pt idx="5">
                  <c:v>0.49750000000000028</c:v>
                </c:pt>
              </c:numCache>
            </c:numRef>
          </c:val>
        </c:ser>
        <c:ser>
          <c:idx val="4"/>
          <c:order val="4"/>
          <c:tx>
            <c:strRef>
              <c:f>Feuil1!$Q$68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Feuil1!$L$69:$L$74</c:f>
              <c:strCache>
                <c:ptCount val="6"/>
                <c:pt idx="0">
                  <c:v>T. mentagrophytes complex</c:v>
                </c:pt>
                <c:pt idx="1">
                  <c:v> T. soudanense</c:v>
                </c:pt>
                <c:pt idx="2">
                  <c:v>T.violaceum</c:v>
                </c:pt>
                <c:pt idx="3">
                  <c:v>M. canis</c:v>
                </c:pt>
                <c:pt idx="4">
                  <c:v>T.tonsurans</c:v>
                </c:pt>
                <c:pt idx="5">
                  <c:v>M.audouinii</c:v>
                </c:pt>
              </c:strCache>
            </c:strRef>
          </c:cat>
          <c:val>
            <c:numRef>
              <c:f>Feuil1!$Q$69:$Q$74</c:f>
              <c:numCache>
                <c:formatCode>0.00%</c:formatCode>
                <c:ptCount val="6"/>
                <c:pt idx="0">
                  <c:v>7.2000000000000059E-3</c:v>
                </c:pt>
                <c:pt idx="1">
                  <c:v>0.15300000000000014</c:v>
                </c:pt>
                <c:pt idx="2">
                  <c:v>2.9399999999999999E-2</c:v>
                </c:pt>
                <c:pt idx="3">
                  <c:v>6.5699999999999995E-2</c:v>
                </c:pt>
                <c:pt idx="4">
                  <c:v>0.10199999999999998</c:v>
                </c:pt>
                <c:pt idx="5" formatCode="0%">
                  <c:v>0.55000000000000004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408504"/>
        <c:axId val="237408896"/>
      </c:barChart>
      <c:catAx>
        <c:axId val="2374085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500" i="1"/>
            </a:pPr>
            <a:endParaRPr lang="fr-FR"/>
          </a:p>
        </c:txPr>
        <c:crossAx val="237408896"/>
        <c:crosses val="autoZero"/>
        <c:auto val="1"/>
        <c:lblAlgn val="ctr"/>
        <c:lblOffset val="100"/>
        <c:noMultiLvlLbl val="0"/>
      </c:catAx>
      <c:valAx>
        <c:axId val="237408896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fr-FR"/>
          </a:p>
        </c:txPr>
        <c:crossAx val="23740850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6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5254755356849948"/>
          <c:y val="5.1400600493498663E-2"/>
          <c:w val="0.56737567878225559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Feuil1!$F$101</c:f>
              <c:strCache>
                <c:ptCount val="1"/>
                <c:pt idx="0">
                  <c:v>T.rubrum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numRef>
              <c:f>Feuil1!$G$100:$K$100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Feuil1!$G$101:$K$101</c:f>
              <c:numCache>
                <c:formatCode>0.00%</c:formatCode>
                <c:ptCount val="5"/>
                <c:pt idx="0">
                  <c:v>0.59799999999999998</c:v>
                </c:pt>
                <c:pt idx="1">
                  <c:v>0.7518000000000008</c:v>
                </c:pt>
                <c:pt idx="2">
                  <c:v>0.80649999999999999</c:v>
                </c:pt>
                <c:pt idx="3">
                  <c:v>0.82640000000000002</c:v>
                </c:pt>
                <c:pt idx="4">
                  <c:v>0.84030000000000005</c:v>
                </c:pt>
              </c:numCache>
            </c:numRef>
          </c:val>
        </c:ser>
        <c:ser>
          <c:idx val="1"/>
          <c:order val="1"/>
          <c:tx>
            <c:strRef>
              <c:f>Feuil1!$F$102</c:f>
              <c:strCache>
                <c:ptCount val="1"/>
                <c:pt idx="0">
                  <c:v>T. mentagrophytes complex</c:v>
                </c:pt>
              </c:strCache>
            </c:strRef>
          </c:tx>
          <c:invertIfNegative val="0"/>
          <c:cat>
            <c:numRef>
              <c:f>Feuil1!$G$100:$K$100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Feuil1!$G$102:$K$102</c:f>
              <c:numCache>
                <c:formatCode>0.00%</c:formatCode>
                <c:ptCount val="5"/>
                <c:pt idx="0">
                  <c:v>0.35200000000000026</c:v>
                </c:pt>
                <c:pt idx="1">
                  <c:v>0.23640000000000014</c:v>
                </c:pt>
                <c:pt idx="2">
                  <c:v>0.10150000000000002</c:v>
                </c:pt>
                <c:pt idx="3">
                  <c:v>0.16309999999999999</c:v>
                </c:pt>
                <c:pt idx="4">
                  <c:v>0.15800000000000014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0049816"/>
        <c:axId val="110050208"/>
      </c:barChart>
      <c:catAx>
        <c:axId val="110049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fr-FR"/>
          </a:p>
        </c:txPr>
        <c:crossAx val="110050208"/>
        <c:crosses val="autoZero"/>
        <c:auto val="1"/>
        <c:lblAlgn val="ctr"/>
        <c:lblOffset val="100"/>
        <c:noMultiLvlLbl val="0"/>
      </c:catAx>
      <c:valAx>
        <c:axId val="11005020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fr-FR"/>
          </a:p>
        </c:txPr>
        <c:crossAx val="1100498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041563522953713E-2"/>
          <c:y val="0.48615227685645157"/>
          <c:w val="0.22793525279755045"/>
          <c:h val="0.32735442145444821"/>
        </c:manualLayout>
      </c:layout>
      <c:overlay val="0"/>
      <c:txPr>
        <a:bodyPr/>
        <a:lstStyle/>
        <a:p>
          <a:pPr>
            <a:defRPr sz="500" i="1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Feuil1!$F$141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Feuil1!$E$142:$E$146</c:f>
              <c:strCache>
                <c:ptCount val="5"/>
                <c:pt idx="0">
                  <c:v>T.rubrum</c:v>
                </c:pt>
                <c:pt idx="1">
                  <c:v>T. mentagrophytes complex</c:v>
                </c:pt>
                <c:pt idx="2">
                  <c:v>M. canis </c:v>
                </c:pt>
                <c:pt idx="3">
                  <c:v>T.tonsurans</c:v>
                </c:pt>
                <c:pt idx="4">
                  <c:v>M.audouinii</c:v>
                </c:pt>
              </c:strCache>
            </c:strRef>
          </c:cat>
          <c:val>
            <c:numRef>
              <c:f>Feuil1!$F$142:$F$146</c:f>
              <c:numCache>
                <c:formatCode>0.00%</c:formatCode>
                <c:ptCount val="5"/>
                <c:pt idx="0">
                  <c:v>0.30200000000000032</c:v>
                </c:pt>
                <c:pt idx="1">
                  <c:v>0.32800000000000035</c:v>
                </c:pt>
                <c:pt idx="2">
                  <c:v>2.2500000000000006E-2</c:v>
                </c:pt>
                <c:pt idx="3">
                  <c:v>2.7000000000000024E-2</c:v>
                </c:pt>
                <c:pt idx="4">
                  <c:v>0.13070000000000001</c:v>
                </c:pt>
              </c:numCache>
            </c:numRef>
          </c:val>
        </c:ser>
        <c:ser>
          <c:idx val="1"/>
          <c:order val="1"/>
          <c:tx>
            <c:strRef>
              <c:f>Feuil1!$G$141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cat>
            <c:strRef>
              <c:f>Feuil1!$E$142:$E$146</c:f>
              <c:strCache>
                <c:ptCount val="5"/>
                <c:pt idx="0">
                  <c:v>T.rubrum</c:v>
                </c:pt>
                <c:pt idx="1">
                  <c:v>T. mentagrophytes complex</c:v>
                </c:pt>
                <c:pt idx="2">
                  <c:v>M. canis </c:v>
                </c:pt>
                <c:pt idx="3">
                  <c:v>T.tonsurans</c:v>
                </c:pt>
                <c:pt idx="4">
                  <c:v>M.audouinii</c:v>
                </c:pt>
              </c:strCache>
            </c:strRef>
          </c:cat>
          <c:val>
            <c:numRef>
              <c:f>Feuil1!$G$142:$G$146</c:f>
              <c:numCache>
                <c:formatCode>0.00%</c:formatCode>
                <c:ptCount val="5"/>
                <c:pt idx="0" formatCode="0%">
                  <c:v>0.33600000000000041</c:v>
                </c:pt>
                <c:pt idx="1">
                  <c:v>0.1968</c:v>
                </c:pt>
                <c:pt idx="2">
                  <c:v>7.1900000000000006E-2</c:v>
                </c:pt>
                <c:pt idx="3">
                  <c:v>3.3500000000000002E-2</c:v>
                </c:pt>
                <c:pt idx="4">
                  <c:v>0.1968</c:v>
                </c:pt>
              </c:numCache>
            </c:numRef>
          </c:val>
        </c:ser>
        <c:ser>
          <c:idx val="2"/>
          <c:order val="2"/>
          <c:tx>
            <c:strRef>
              <c:f>Feuil1!$H$141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Feuil1!$E$142:$E$146</c:f>
              <c:strCache>
                <c:ptCount val="5"/>
                <c:pt idx="0">
                  <c:v>T.rubrum</c:v>
                </c:pt>
                <c:pt idx="1">
                  <c:v>T. mentagrophytes complex</c:v>
                </c:pt>
                <c:pt idx="2">
                  <c:v>M. canis </c:v>
                </c:pt>
                <c:pt idx="3">
                  <c:v>T.tonsurans</c:v>
                </c:pt>
                <c:pt idx="4">
                  <c:v>M.audouinii</c:v>
                </c:pt>
              </c:strCache>
            </c:strRef>
          </c:cat>
          <c:val>
            <c:numRef>
              <c:f>Feuil1!$H$142:$H$146</c:f>
              <c:numCache>
                <c:formatCode>0.00%</c:formatCode>
                <c:ptCount val="5"/>
                <c:pt idx="0">
                  <c:v>0.47600000000000026</c:v>
                </c:pt>
                <c:pt idx="1">
                  <c:v>0.22320000000000001</c:v>
                </c:pt>
                <c:pt idx="2">
                  <c:v>0.14219999999999999</c:v>
                </c:pt>
                <c:pt idx="3">
                  <c:v>5.3000000000000012E-2</c:v>
                </c:pt>
                <c:pt idx="4">
                  <c:v>5.0500000000000003E-2</c:v>
                </c:pt>
              </c:numCache>
            </c:numRef>
          </c:val>
        </c:ser>
        <c:ser>
          <c:idx val="3"/>
          <c:order val="3"/>
          <c:tx>
            <c:strRef>
              <c:f>Feuil1!$I$141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cat>
            <c:strRef>
              <c:f>Feuil1!$E$142:$E$146</c:f>
              <c:strCache>
                <c:ptCount val="5"/>
                <c:pt idx="0">
                  <c:v>T.rubrum</c:v>
                </c:pt>
                <c:pt idx="1">
                  <c:v>T. mentagrophytes complex</c:v>
                </c:pt>
                <c:pt idx="2">
                  <c:v>M. canis </c:v>
                </c:pt>
                <c:pt idx="3">
                  <c:v>T.tonsurans</c:v>
                </c:pt>
                <c:pt idx="4">
                  <c:v>M.audouinii</c:v>
                </c:pt>
              </c:strCache>
            </c:strRef>
          </c:cat>
          <c:val>
            <c:numRef>
              <c:f>Feuil1!$I$142:$I$146</c:f>
              <c:numCache>
                <c:formatCode>0.00%</c:formatCode>
                <c:ptCount val="5"/>
                <c:pt idx="0">
                  <c:v>0.51800000000000002</c:v>
                </c:pt>
                <c:pt idx="1">
                  <c:v>0.19500000000000001</c:v>
                </c:pt>
                <c:pt idx="2">
                  <c:v>0.13020000000000001</c:v>
                </c:pt>
                <c:pt idx="3">
                  <c:v>1.7100000000000001E-2</c:v>
                </c:pt>
                <c:pt idx="4">
                  <c:v>6.5299999999999997E-2</c:v>
                </c:pt>
              </c:numCache>
            </c:numRef>
          </c:val>
        </c:ser>
        <c:ser>
          <c:idx val="4"/>
          <c:order val="4"/>
          <c:tx>
            <c:strRef>
              <c:f>Feuil1!$J$141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Feuil1!$E$142:$E$146</c:f>
              <c:strCache>
                <c:ptCount val="5"/>
                <c:pt idx="0">
                  <c:v>T.rubrum</c:v>
                </c:pt>
                <c:pt idx="1">
                  <c:v>T. mentagrophytes complex</c:v>
                </c:pt>
                <c:pt idx="2">
                  <c:v>M. canis </c:v>
                </c:pt>
                <c:pt idx="3">
                  <c:v>T.tonsurans</c:v>
                </c:pt>
                <c:pt idx="4">
                  <c:v>M.audouinii</c:v>
                </c:pt>
              </c:strCache>
            </c:strRef>
          </c:cat>
          <c:val>
            <c:numRef>
              <c:f>Feuil1!$J$142:$J$146</c:f>
              <c:numCache>
                <c:formatCode>0.00%</c:formatCode>
                <c:ptCount val="5"/>
                <c:pt idx="0">
                  <c:v>0.52900000000000003</c:v>
                </c:pt>
                <c:pt idx="1">
                  <c:v>0.17700000000000013</c:v>
                </c:pt>
                <c:pt idx="2">
                  <c:v>6.7000000000000004E-2</c:v>
                </c:pt>
                <c:pt idx="3">
                  <c:v>4.4200000000000003E-2</c:v>
                </c:pt>
                <c:pt idx="4">
                  <c:v>0.14200000000000004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0050992"/>
        <c:axId val="110051384"/>
      </c:barChart>
      <c:catAx>
        <c:axId val="110050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600" i="1"/>
            </a:pPr>
            <a:endParaRPr lang="fr-FR"/>
          </a:p>
        </c:txPr>
        <c:crossAx val="110051384"/>
        <c:crosses val="autoZero"/>
        <c:auto val="1"/>
        <c:lblAlgn val="ctr"/>
        <c:lblOffset val="100"/>
        <c:noMultiLvlLbl val="0"/>
      </c:catAx>
      <c:valAx>
        <c:axId val="11005138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fr-FR"/>
          </a:p>
        </c:txPr>
        <c:crossAx val="1100509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6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2109788" y="744538"/>
            <a:ext cx="2578100" cy="372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06358" y="4715155"/>
            <a:ext cx="4984962" cy="446698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>
                <a:sym typeface="Lucida Grande" charset="0"/>
              </a:rPr>
              <a:t>Click to edit Master text styles</a:t>
            </a:r>
          </a:p>
          <a:p>
            <a:pPr lvl="1"/>
            <a:r>
              <a:rPr lang="de-DE" noProof="0" smtClean="0">
                <a:sym typeface="Lucida Grande" charset="0"/>
              </a:rPr>
              <a:t>Second level</a:t>
            </a:r>
          </a:p>
          <a:p>
            <a:pPr lvl="2"/>
            <a:r>
              <a:rPr lang="de-DE" noProof="0" smtClean="0">
                <a:sym typeface="Lucida Grande" charset="0"/>
              </a:rPr>
              <a:t>Third level</a:t>
            </a:r>
          </a:p>
          <a:p>
            <a:pPr lvl="3"/>
            <a:r>
              <a:rPr lang="de-DE" noProof="0" smtClean="0">
                <a:sym typeface="Lucida Grande" charset="0"/>
              </a:rPr>
              <a:t>Fourth level</a:t>
            </a:r>
          </a:p>
          <a:p>
            <a:pPr lvl="4"/>
            <a:r>
              <a:rPr lang="de-DE" noProof="0" smtClean="0">
                <a:sym typeface="Lucida Grande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49601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589458" rtl="0" eaLnBrk="0" fontAlgn="base" hangingPunct="0">
      <a:spcBef>
        <a:spcPct val="0"/>
      </a:spcBef>
      <a:spcAft>
        <a:spcPct val="0"/>
      </a:spcAft>
      <a:defRPr sz="700" kern="1200">
        <a:solidFill>
          <a:srgbClr val="000000"/>
        </a:solidFill>
        <a:latin typeface="Lucida Grande" charset="0"/>
        <a:ea typeface="MS PGothic" pitchFamily="34" charset="-128"/>
        <a:cs typeface="Lucida Grande" charset="0"/>
        <a:sym typeface="Lucida Grande" charset="0"/>
      </a:defRPr>
    </a:lvl1pPr>
    <a:lvl2pPr marL="115329" algn="l" defTabSz="589458" rtl="0" eaLnBrk="0" fontAlgn="base" hangingPunct="0">
      <a:spcBef>
        <a:spcPct val="0"/>
      </a:spcBef>
      <a:spcAft>
        <a:spcPct val="0"/>
      </a:spcAft>
      <a:defRPr sz="7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marL="230657" algn="l" defTabSz="589458" rtl="0" eaLnBrk="0" fontAlgn="base" hangingPunct="0">
      <a:spcBef>
        <a:spcPct val="0"/>
      </a:spcBef>
      <a:spcAft>
        <a:spcPct val="0"/>
      </a:spcAft>
      <a:defRPr sz="7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marL="345986" algn="l" defTabSz="589458" rtl="0" eaLnBrk="0" fontAlgn="base" hangingPunct="0">
      <a:spcBef>
        <a:spcPct val="0"/>
      </a:spcBef>
      <a:spcAft>
        <a:spcPct val="0"/>
      </a:spcAft>
      <a:defRPr sz="7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marL="461315" algn="l" defTabSz="589458" rtl="0" eaLnBrk="0" fontAlgn="base" hangingPunct="0">
      <a:spcBef>
        <a:spcPct val="0"/>
      </a:spcBef>
      <a:spcAft>
        <a:spcPct val="0"/>
      </a:spcAft>
      <a:defRPr sz="7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1153287" algn="l" defTabSz="23065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83944" algn="l" defTabSz="23065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14602" algn="l" defTabSz="23065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45259" algn="l" defTabSz="230657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6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2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2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9/29/2017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9/29/2017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‹N°›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fr/url?sa=i&amp;rct=j&amp;q=&amp;esrc=s&amp;frm=1&amp;source=images&amp;cd=&amp;cad=rja&amp;uact=8&amp;ved=0ahUKEwjyj_ma_rjWAhVRbFAKHc8pDgoQjRwIBw&amp;url=https://www.ulg.ac.be/cms/a_16314/fr/logo-et-charte-graphique&amp;psig=AFQjCNHF78Fg1Ztp7Zxjf2OYfL2N6rjLaA&amp;ust=1506176330862510" TargetMode="External"/><Relationship Id="rId3" Type="http://schemas.openxmlformats.org/officeDocument/2006/relationships/hyperlink" Target="mailto:r.sacheli@chu.ulg.ac.be" TargetMode="External"/><Relationship Id="rId7" Type="http://schemas.openxmlformats.org/officeDocument/2006/relationships/chart" Target="../charts/chart4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11" Type="http://schemas.openxmlformats.org/officeDocument/2006/relationships/image" Target="../media/image4.png"/><Relationship Id="rId5" Type="http://schemas.openxmlformats.org/officeDocument/2006/relationships/chart" Target="../charts/chart2.xml"/><Relationship Id="rId10" Type="http://schemas.openxmlformats.org/officeDocument/2006/relationships/image" Target="../media/image3.png"/><Relationship Id="rId4" Type="http://schemas.openxmlformats.org/officeDocument/2006/relationships/chart" Target="../charts/chart1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"/>
          <p:cNvSpPr>
            <a:spLocks/>
          </p:cNvSpPr>
          <p:nvPr/>
        </p:nvSpPr>
        <p:spPr bwMode="auto">
          <a:xfrm>
            <a:off x="109959" y="1822454"/>
            <a:ext cx="6408712" cy="947982"/>
          </a:xfrm>
          <a:custGeom>
            <a:avLst/>
            <a:gdLst>
              <a:gd name="T0" fmla="*/ 2054225 w 21600"/>
              <a:gd name="T1" fmla="*/ 1890465 h 21600"/>
              <a:gd name="T2" fmla="*/ 2054225 w 21600"/>
              <a:gd name="T3" fmla="*/ 1890465 h 21600"/>
              <a:gd name="T4" fmla="*/ 2054225 w 21600"/>
              <a:gd name="T5" fmla="*/ 1890465 h 21600"/>
              <a:gd name="T6" fmla="*/ 2054225 w 21600"/>
              <a:gd name="T7" fmla="*/ 189046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 eaLnBrk="0">
              <a:buClr>
                <a:srgbClr val="FF0000"/>
              </a:buClr>
            </a:pPr>
            <a:r>
              <a:rPr lang="en-US" sz="700" dirty="0" smtClean="0"/>
              <a:t>The </a:t>
            </a:r>
            <a:r>
              <a:rPr lang="en-US" sz="700" dirty="0"/>
              <a:t>Belgian National Reference Center for </a:t>
            </a:r>
            <a:r>
              <a:rPr lang="en-US" sz="700" dirty="0" smtClean="0"/>
              <a:t>Mycosis </a:t>
            </a:r>
            <a:r>
              <a:rPr lang="en-US" sz="700" dirty="0"/>
              <a:t>conducted a survey on dermatophytes strains circulating from 2012 to 2016. The present study was performed to assess the profile of </a:t>
            </a:r>
            <a:r>
              <a:rPr lang="en-US" sz="700" dirty="0" err="1"/>
              <a:t>dermatophytosis</a:t>
            </a:r>
            <a:r>
              <a:rPr lang="en-US" sz="700" dirty="0"/>
              <a:t> and to identify the species involved.</a:t>
            </a:r>
            <a:endParaRPr lang="fr-BE" sz="700" dirty="0"/>
          </a:p>
          <a:p>
            <a:pPr algn="just" eaLnBrk="0">
              <a:buClr>
                <a:srgbClr val="FF0000"/>
              </a:buClr>
            </a:pPr>
            <a:endParaRPr lang="en-US" sz="800" dirty="0"/>
          </a:p>
          <a:p>
            <a:pPr algn="just">
              <a:lnSpc>
                <a:spcPct val="110000"/>
              </a:lnSpc>
            </a:pPr>
            <a:endParaRPr lang="en-US" sz="800" dirty="0">
              <a:latin typeface="Helvetica" pitchFamily="34" charset="0"/>
            </a:endParaRPr>
          </a:p>
          <a:p>
            <a:pPr algn="just">
              <a:lnSpc>
                <a:spcPct val="110000"/>
              </a:lnSpc>
            </a:pPr>
            <a:endParaRPr lang="de-DE" sz="800" dirty="0">
              <a:latin typeface="Helvetica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943640" y="1496616"/>
            <a:ext cx="905806" cy="260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2700000" scaled="0"/>
            <a:tileRect/>
          </a:gradFill>
          <a:ln w="9525">
            <a:solidFill>
              <a:srgbClr val="8DC04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lIns="46131" tIns="23066" rIns="46131" bIns="23066" anchor="ctr"/>
          <a:lstStyle/>
          <a:p>
            <a:pPr>
              <a:defRPr/>
            </a:pPr>
            <a:r>
              <a:rPr lang="fr-FR" sz="1200" dirty="0" smtClean="0">
                <a:solidFill>
                  <a:srgbClr val="2D3235"/>
                </a:solidFill>
                <a:latin typeface="Calibri" pitchFamily="-65" charset="0"/>
              </a:rPr>
              <a:t>Objectives</a:t>
            </a:r>
            <a:endParaRPr lang="fr-FR" sz="1200" dirty="0">
              <a:solidFill>
                <a:srgbClr val="2D3235"/>
              </a:solidFill>
              <a:latin typeface="Calibri" pitchFamily="-65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943641" y="2157189"/>
            <a:ext cx="905805" cy="260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2700000" scaled="0"/>
            <a:tileRect/>
          </a:gradFill>
          <a:ln w="9525">
            <a:solidFill>
              <a:srgbClr val="8DC04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lIns="46131" tIns="23066" rIns="46131" bIns="23066" anchor="ctr"/>
          <a:lstStyle/>
          <a:p>
            <a:pPr>
              <a:defRPr/>
            </a:pPr>
            <a:r>
              <a:rPr lang="fr-FR" sz="1200" dirty="0" err="1" smtClean="0">
                <a:solidFill>
                  <a:srgbClr val="2D3235"/>
                </a:solidFill>
                <a:latin typeface="Calibri" pitchFamily="-65" charset="0"/>
              </a:rPr>
              <a:t>Methods</a:t>
            </a:r>
            <a:endParaRPr lang="fr-FR" sz="1200" dirty="0">
              <a:solidFill>
                <a:srgbClr val="2D3235"/>
              </a:solidFill>
              <a:latin typeface="Calibri" pitchFamily="-65" charset="0"/>
            </a:endParaRPr>
          </a:p>
        </p:txBody>
      </p:sp>
      <p:sp>
        <p:nvSpPr>
          <p:cNvPr id="33" name="Rectangle à coins arrondis 32"/>
          <p:cNvSpPr/>
          <p:nvPr/>
        </p:nvSpPr>
        <p:spPr bwMode="auto">
          <a:xfrm>
            <a:off x="696243" y="488504"/>
            <a:ext cx="5400600" cy="504056"/>
          </a:xfrm>
          <a:prstGeom prst="round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/>
          </a:gradFill>
          <a:ln w="12700" cap="flat" cmpd="sng" algn="ctr">
            <a:solidFill>
              <a:srgbClr val="000000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25400" dist="12700" dir="5400000" algn="ctr" rotWithShape="0">
              <a:srgbClr val="000000">
                <a:alpha val="50000"/>
              </a:srgbClr>
            </a:outerShdw>
          </a:effectLst>
        </p:spPr>
        <p:txBody>
          <a:bodyPr vert="horz" wrap="square" lIns="18020" tIns="18020" rIns="18020" bIns="18020" numCol="1" rtlCol="0" anchor="ctr" anchorCtr="0" compatLnSpc="1">
            <a:prstTxWarp prst="textNoShape">
              <a:avLst/>
            </a:prstTxWarp>
          </a:bodyPr>
          <a:lstStyle/>
          <a:p>
            <a:pPr marL="172993"/>
            <a:endParaRPr lang="fr-BE" sz="1400" dirty="0">
              <a:ea typeface="ＭＳ Ｐゴシック" charset="0"/>
              <a:cs typeface="Gill Sans" charset="0"/>
            </a:endParaRPr>
          </a:p>
        </p:txBody>
      </p:sp>
      <p:sp>
        <p:nvSpPr>
          <p:cNvPr id="34" name="AutoShape 8"/>
          <p:cNvSpPr>
            <a:spLocks/>
          </p:cNvSpPr>
          <p:nvPr/>
        </p:nvSpPr>
        <p:spPr bwMode="auto">
          <a:xfrm>
            <a:off x="101927" y="8486268"/>
            <a:ext cx="2124000" cy="1444625"/>
          </a:xfrm>
          <a:custGeom>
            <a:avLst/>
            <a:gdLst>
              <a:gd name="T0" fmla="*/ 2053431 w 21600"/>
              <a:gd name="T1" fmla="*/ 1000125 h 21600"/>
              <a:gd name="T2" fmla="*/ 2053431 w 21600"/>
              <a:gd name="T3" fmla="*/ 1000125 h 21600"/>
              <a:gd name="T4" fmla="*/ 2053431 w 21600"/>
              <a:gd name="T5" fmla="*/ 1000125 h 21600"/>
              <a:gd name="T6" fmla="*/ 2053431 w 21600"/>
              <a:gd name="T7" fmla="*/ 10001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lnSpc>
                <a:spcPct val="110000"/>
              </a:lnSpc>
            </a:pPr>
            <a:endParaRPr lang="de-DE" sz="700" dirty="0">
              <a:latin typeface="+mn-lt"/>
            </a:endParaRPr>
          </a:p>
        </p:txBody>
      </p:sp>
      <p:sp>
        <p:nvSpPr>
          <p:cNvPr id="40" name="AutoShape 15"/>
          <p:cNvSpPr>
            <a:spLocks/>
          </p:cNvSpPr>
          <p:nvPr/>
        </p:nvSpPr>
        <p:spPr bwMode="auto">
          <a:xfrm>
            <a:off x="2725545" y="4455348"/>
            <a:ext cx="2124000" cy="1179179"/>
          </a:xfrm>
          <a:custGeom>
            <a:avLst/>
            <a:gdLst>
              <a:gd name="T0" fmla="*/ 2054225 w 21600"/>
              <a:gd name="T1" fmla="*/ 1000125 h 21600"/>
              <a:gd name="T2" fmla="*/ 2054225 w 21600"/>
              <a:gd name="T3" fmla="*/ 1000125 h 21600"/>
              <a:gd name="T4" fmla="*/ 2054225 w 21600"/>
              <a:gd name="T5" fmla="*/ 1000125 h 21600"/>
              <a:gd name="T6" fmla="*/ 2054225 w 21600"/>
              <a:gd name="T7" fmla="*/ 10001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lnSpc>
                <a:spcPct val="110000"/>
              </a:lnSpc>
            </a:pPr>
            <a:endParaRPr lang="de-DE" dirty="0">
              <a:latin typeface="+mn-lt"/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2943640" y="9090179"/>
            <a:ext cx="905806" cy="260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2700000" scaled="0"/>
            <a:tileRect/>
          </a:gradFill>
          <a:ln w="9525">
            <a:solidFill>
              <a:srgbClr val="8DC04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lIns="46131" tIns="23066" rIns="46131" bIns="23066" anchor="ctr"/>
          <a:lstStyle/>
          <a:p>
            <a:pPr>
              <a:defRPr/>
            </a:pPr>
            <a:r>
              <a:rPr lang="fr-FR" sz="1200" dirty="0" smtClean="0">
                <a:solidFill>
                  <a:srgbClr val="2D3235"/>
                </a:solidFill>
                <a:latin typeface="Calibri" pitchFamily="-65" charset="0"/>
              </a:rPr>
              <a:t>Conclusion</a:t>
            </a:r>
            <a:endParaRPr lang="fr-FR" sz="1200" dirty="0">
              <a:solidFill>
                <a:srgbClr val="2D3235"/>
              </a:solidFill>
              <a:latin typeface="Calibri" pitchFamily="-65" charset="0"/>
            </a:endParaRPr>
          </a:p>
        </p:txBody>
      </p:sp>
      <p:sp>
        <p:nvSpPr>
          <p:cNvPr id="54" name="AutoShape 5"/>
          <p:cNvSpPr>
            <a:spLocks/>
          </p:cNvSpPr>
          <p:nvPr/>
        </p:nvSpPr>
        <p:spPr bwMode="auto">
          <a:xfrm>
            <a:off x="365179" y="1122818"/>
            <a:ext cx="6062728" cy="342979"/>
          </a:xfrm>
          <a:custGeom>
            <a:avLst/>
            <a:gdLst>
              <a:gd name="T0" fmla="*/ 8793485 w 21600"/>
              <a:gd name="T1" fmla="*/ 273112 h 21600"/>
              <a:gd name="T2" fmla="*/ 8793485 w 21600"/>
              <a:gd name="T3" fmla="*/ 273112 h 21600"/>
              <a:gd name="T4" fmla="*/ 8793485 w 21600"/>
              <a:gd name="T5" fmla="*/ 273112 h 21600"/>
              <a:gd name="T6" fmla="*/ 8793485 w 21600"/>
              <a:gd name="T7" fmla="*/ 27311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18020" tIns="18020" rIns="18020" bIns="18020" anchor="ctr"/>
          <a:lstStyle/>
          <a:p>
            <a:r>
              <a:rPr lang="fr-BE" sz="650" u="sng" dirty="0" err="1" smtClean="0"/>
              <a:t>Sacheli</a:t>
            </a:r>
            <a:r>
              <a:rPr lang="fr-BE" sz="650" u="sng" dirty="0" smtClean="0"/>
              <a:t> Rosalie</a:t>
            </a:r>
            <a:r>
              <a:rPr lang="fr-BE" sz="650" u="sng" baseline="30000" dirty="0" smtClean="0"/>
              <a:t>1,2</a:t>
            </a:r>
            <a:r>
              <a:rPr lang="fr-BE" sz="650" dirty="0" smtClean="0"/>
              <a:t>, </a:t>
            </a:r>
            <a:r>
              <a:rPr lang="fr-BE" sz="650" dirty="0" err="1" smtClean="0"/>
              <a:t>Darfouf</a:t>
            </a:r>
            <a:r>
              <a:rPr lang="fr-BE" sz="650" dirty="0" smtClean="0"/>
              <a:t> Rajae</a:t>
            </a:r>
            <a:r>
              <a:rPr lang="fr-BE" sz="650" baseline="30000" dirty="0" smtClean="0"/>
              <a:t>1,2</a:t>
            </a:r>
            <a:r>
              <a:rPr lang="fr-BE" sz="650" dirty="0" smtClean="0"/>
              <a:t>, </a:t>
            </a:r>
            <a:r>
              <a:rPr lang="fr-BE" sz="650" dirty="0" err="1" smtClean="0"/>
              <a:t>Adjetey</a:t>
            </a:r>
            <a:r>
              <a:rPr lang="fr-BE" sz="650" dirty="0" smtClean="0"/>
              <a:t> Caroline</a:t>
            </a:r>
            <a:r>
              <a:rPr lang="fr-BE" sz="650" baseline="30000" dirty="0" smtClean="0"/>
              <a:t>2</a:t>
            </a:r>
            <a:r>
              <a:rPr lang="fr-BE" sz="650" dirty="0" smtClean="0"/>
              <a:t>,Pateet Sofie</a:t>
            </a:r>
            <a:r>
              <a:rPr lang="fr-BE" sz="650" baseline="30000" dirty="0" smtClean="0"/>
              <a:t>3</a:t>
            </a:r>
            <a:r>
              <a:rPr lang="fr-BE" sz="650" dirty="0" smtClean="0"/>
              <a:t> , </a:t>
            </a:r>
            <a:r>
              <a:rPr lang="fr-BE" sz="650" dirty="0" err="1" smtClean="0"/>
              <a:t>Lagrou</a:t>
            </a:r>
            <a:r>
              <a:rPr lang="fr-BE" sz="650" dirty="0" smtClean="0"/>
              <a:t> Katrien</a:t>
            </a:r>
            <a:r>
              <a:rPr lang="fr-BE" sz="650" baseline="30000" dirty="0" smtClean="0"/>
              <a:t>3</a:t>
            </a:r>
            <a:r>
              <a:rPr lang="fr-BE" sz="650" baseline="-25000" dirty="0" smtClean="0"/>
              <a:t>,</a:t>
            </a:r>
            <a:r>
              <a:rPr lang="fr-BE" sz="650" dirty="0" smtClean="0"/>
              <a:t> </a:t>
            </a:r>
            <a:r>
              <a:rPr lang="fr-BE" sz="650" dirty="0" err="1" smtClean="0"/>
              <a:t>Hayette</a:t>
            </a:r>
            <a:r>
              <a:rPr lang="fr-BE" sz="650" dirty="0" smtClean="0"/>
              <a:t> Marie-Pierre</a:t>
            </a:r>
            <a:r>
              <a:rPr lang="fr-BE" sz="650" baseline="30000" dirty="0" smtClean="0"/>
              <a:t>1,2</a:t>
            </a:r>
            <a:r>
              <a:rPr lang="fr-BE" sz="650" dirty="0" smtClean="0"/>
              <a:t>. </a:t>
            </a:r>
          </a:p>
          <a:p>
            <a:r>
              <a:rPr lang="en-US" sz="550" baseline="30000" dirty="0" smtClean="0">
                <a:latin typeface="+mj-lt"/>
              </a:rPr>
              <a:t>1</a:t>
            </a:r>
            <a:r>
              <a:rPr lang="en-US" sz="550" dirty="0" smtClean="0">
                <a:latin typeface="+mj-lt"/>
              </a:rPr>
              <a:t>National </a:t>
            </a:r>
            <a:r>
              <a:rPr lang="en-US" sz="550" dirty="0">
                <a:latin typeface="+mj-lt"/>
              </a:rPr>
              <a:t>Reference Center for Mycosis, </a:t>
            </a:r>
            <a:r>
              <a:rPr lang="en-US" sz="550" baseline="30000" dirty="0">
                <a:latin typeface="+mj-lt"/>
              </a:rPr>
              <a:t>2</a:t>
            </a:r>
            <a:r>
              <a:rPr lang="en-US" sz="550" dirty="0">
                <a:latin typeface="+mj-lt"/>
              </a:rPr>
              <a:t>Department of Clinical Microbiology</a:t>
            </a:r>
            <a:r>
              <a:rPr lang="en-US" sz="550" dirty="0" smtClean="0">
                <a:latin typeface="+mj-lt"/>
              </a:rPr>
              <a:t>,</a:t>
            </a:r>
            <a:r>
              <a:rPr lang="en-US" sz="55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550" dirty="0">
                <a:latin typeface="+mj-lt"/>
                <a:cs typeface="Helvetica" panose="020B0604020202020204" pitchFamily="34" charset="0"/>
              </a:rPr>
              <a:t>Center for Interdisciplinary Research on </a:t>
            </a:r>
            <a:r>
              <a:rPr lang="en-US" sz="550" dirty="0" err="1" smtClean="0">
                <a:latin typeface="+mj-lt"/>
                <a:cs typeface="Helvetica" panose="020B0604020202020204" pitchFamily="34" charset="0"/>
              </a:rPr>
              <a:t>Medecines</a:t>
            </a:r>
            <a:r>
              <a:rPr lang="en-US" sz="550" dirty="0" smtClean="0">
                <a:latin typeface="+mj-lt"/>
                <a:cs typeface="Helvetica" panose="020B0604020202020204" pitchFamily="34" charset="0"/>
              </a:rPr>
              <a:t>,</a:t>
            </a:r>
            <a:r>
              <a:rPr lang="en-US" sz="550" dirty="0" smtClean="0">
                <a:latin typeface="+mj-lt"/>
              </a:rPr>
              <a:t>  University Hospital of Liège Belgium </a:t>
            </a:r>
            <a:r>
              <a:rPr lang="en-US" sz="550" baseline="30000" dirty="0" smtClean="0">
                <a:latin typeface="+mj-lt"/>
              </a:rPr>
              <a:t>3</a:t>
            </a:r>
            <a:r>
              <a:rPr lang="en-US" sz="550" dirty="0" smtClean="0">
                <a:latin typeface="+mj-lt"/>
              </a:rPr>
              <a:t> Department of Microbiology and Immunology, University Hospitals Leuven, Belgium.</a:t>
            </a:r>
            <a:endParaRPr lang="fr-BE" sz="550" dirty="0" smtClean="0">
              <a:latin typeface="+mj-lt"/>
            </a:endParaRPr>
          </a:p>
          <a:p>
            <a:endParaRPr lang="fr-BE" sz="550" dirty="0">
              <a:latin typeface="Helvetica" pitchFamily="34" charset="0"/>
            </a:endParaRPr>
          </a:p>
          <a:p>
            <a:pPr algn="l"/>
            <a:r>
              <a:rPr lang="de-DE" sz="600" dirty="0">
                <a:latin typeface="Helvetica" pitchFamily="34" charset="0"/>
                <a:sym typeface="Helvetica" pitchFamily="34" charset="0"/>
              </a:rPr>
              <a:t> </a:t>
            </a:r>
            <a:endParaRPr lang="de-DE" sz="600" dirty="0"/>
          </a:p>
        </p:txBody>
      </p:sp>
      <p:pic>
        <p:nvPicPr>
          <p:cNvPr id="78" name="Image 77" descr="\\filesrv05.st.chulg\c146324$\Mes documents\My Pictures\chu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624" y="89647"/>
            <a:ext cx="586689" cy="339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" name="Rectangle 78"/>
          <p:cNvSpPr/>
          <p:nvPr/>
        </p:nvSpPr>
        <p:spPr>
          <a:xfrm>
            <a:off x="-73507" y="440214"/>
            <a:ext cx="836712" cy="369748"/>
          </a:xfrm>
          <a:prstGeom prst="rect">
            <a:avLst/>
          </a:prstGeom>
        </p:spPr>
        <p:txBody>
          <a:bodyPr wrap="square" lIns="46131" tIns="23066" rIns="46131" bIns="23066">
            <a:spAutoFit/>
          </a:bodyPr>
          <a:lstStyle/>
          <a:p>
            <a:r>
              <a:rPr lang="de-DE" sz="500" b="1" dirty="0" err="1" smtClean="0">
                <a:latin typeface="Helvetica" pitchFamily="34" charset="0"/>
                <a:sym typeface="Times New Roman" pitchFamily="18" charset="0"/>
              </a:rPr>
              <a:t>Corresponding</a:t>
            </a:r>
            <a:r>
              <a:rPr lang="de-DE" sz="500" b="1" dirty="0" smtClean="0">
                <a:latin typeface="Helvetica" pitchFamily="34" charset="0"/>
                <a:sym typeface="Times New Roman" pitchFamily="18" charset="0"/>
              </a:rPr>
              <a:t> </a:t>
            </a:r>
            <a:r>
              <a:rPr lang="de-DE" sz="500" b="1" dirty="0" err="1" smtClean="0">
                <a:latin typeface="Helvetica" pitchFamily="34" charset="0"/>
                <a:sym typeface="Times New Roman" pitchFamily="18" charset="0"/>
              </a:rPr>
              <a:t>author</a:t>
            </a:r>
            <a:r>
              <a:rPr lang="de-DE" sz="500" b="1" dirty="0" smtClean="0">
                <a:latin typeface="Helvetica" pitchFamily="34" charset="0"/>
                <a:sym typeface="Times New Roman" pitchFamily="18" charset="0"/>
              </a:rPr>
              <a:t> </a:t>
            </a:r>
            <a:r>
              <a:rPr lang="de-DE" sz="500" i="1" dirty="0" smtClean="0">
                <a:solidFill>
                  <a:schemeClr val="tx1"/>
                </a:solidFill>
                <a:latin typeface="Helvetica" pitchFamily="34" charset="0"/>
                <a:sym typeface="Times New Roman" pitchFamily="18" charset="0"/>
                <a:hlinkClick r:id="rId3"/>
              </a:rPr>
              <a:t>r.sacheli@chu.ulg.ac.be</a:t>
            </a:r>
            <a:endParaRPr lang="de-DE" sz="500" i="1" dirty="0" smtClean="0">
              <a:solidFill>
                <a:schemeClr val="tx1"/>
              </a:solidFill>
              <a:latin typeface="Helvetica" pitchFamily="34" charset="0"/>
              <a:sym typeface="Times New Roman" pitchFamily="18" charset="0"/>
            </a:endParaRPr>
          </a:p>
          <a:p>
            <a:endParaRPr lang="de-DE" sz="500" i="1" dirty="0">
              <a:latin typeface="Helvetica" pitchFamily="34" charset="0"/>
              <a:sym typeface="Times New Roman" pitchFamily="18" charset="0"/>
            </a:endParaRPr>
          </a:p>
          <a:p>
            <a:r>
              <a:rPr lang="de-DE" sz="600" b="1" i="1" dirty="0" smtClean="0">
                <a:latin typeface="Helvetica" pitchFamily="34" charset="0"/>
                <a:sym typeface="Times New Roman" pitchFamily="18" charset="0"/>
              </a:rPr>
              <a:t>P155</a:t>
            </a:r>
            <a:endParaRPr lang="de-DE" sz="600" b="1" i="1" dirty="0">
              <a:latin typeface="Helvetica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787263" y="545125"/>
            <a:ext cx="532859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hangingPunct="1"/>
            <a:r>
              <a:rPr lang="en-US" sz="1600" b="1" dirty="0" smtClean="0"/>
              <a:t>A 5-year survey of </a:t>
            </a:r>
            <a:r>
              <a:rPr lang="en-US" sz="1600" b="1" dirty="0" err="1" smtClean="0"/>
              <a:t>dermatophytosis</a:t>
            </a:r>
            <a:r>
              <a:rPr lang="en-US" sz="1600" b="1" dirty="0" smtClean="0"/>
              <a:t> in Belgium</a:t>
            </a:r>
            <a:endParaRPr lang="fr-BE" sz="1600" dirty="0" smtClean="0"/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AutoShape 13"/>
          <p:cNvSpPr>
            <a:spLocks/>
          </p:cNvSpPr>
          <p:nvPr/>
        </p:nvSpPr>
        <p:spPr bwMode="auto">
          <a:xfrm>
            <a:off x="263364" y="9433142"/>
            <a:ext cx="6228456" cy="858002"/>
          </a:xfrm>
          <a:custGeom>
            <a:avLst/>
            <a:gdLst>
              <a:gd name="T0" fmla="*/ 2053431 w 21600"/>
              <a:gd name="T1" fmla="*/ 2928938 h 21600"/>
              <a:gd name="T2" fmla="*/ 2053431 w 21600"/>
              <a:gd name="T3" fmla="*/ 2928938 h 21600"/>
              <a:gd name="T4" fmla="*/ 2053431 w 21600"/>
              <a:gd name="T5" fmla="*/ 2928938 h 21600"/>
              <a:gd name="T6" fmla="*/ 2053431 w 21600"/>
              <a:gd name="T7" fmla="*/ 29289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/>
            <a:r>
              <a:rPr lang="en-US" sz="700" dirty="0"/>
              <a:t>Our study confirms the predominance of </a:t>
            </a:r>
            <a:r>
              <a:rPr lang="en-US" sz="700" i="1" dirty="0"/>
              <a:t>T. rubrum </a:t>
            </a:r>
            <a:r>
              <a:rPr lang="en-US" sz="700" dirty="0"/>
              <a:t>followed by species from the ancient </a:t>
            </a:r>
            <a:r>
              <a:rPr lang="en-US" sz="700" i="1" dirty="0"/>
              <a:t>T. </a:t>
            </a:r>
            <a:r>
              <a:rPr lang="en-US" sz="700" i="1" dirty="0" err="1"/>
              <a:t>mentagrophytes</a:t>
            </a:r>
            <a:r>
              <a:rPr lang="en-US" sz="700" i="1" dirty="0"/>
              <a:t> complex (T. </a:t>
            </a:r>
            <a:r>
              <a:rPr lang="en-US" sz="700" i="1" dirty="0" err="1"/>
              <a:t>interdigitale</a:t>
            </a:r>
            <a:r>
              <a:rPr lang="en-US" sz="700" i="1" dirty="0"/>
              <a:t> </a:t>
            </a:r>
            <a:r>
              <a:rPr lang="en-US" sz="700" dirty="0"/>
              <a:t>+ </a:t>
            </a:r>
            <a:r>
              <a:rPr lang="en-US" sz="700" i="1" dirty="0"/>
              <a:t>T. </a:t>
            </a:r>
            <a:r>
              <a:rPr lang="en-US" sz="700" i="1" dirty="0" err="1"/>
              <a:t>benhamiae</a:t>
            </a:r>
            <a:r>
              <a:rPr lang="en-US" sz="700" i="1" dirty="0"/>
              <a:t>) </a:t>
            </a:r>
            <a:r>
              <a:rPr lang="en-US" sz="700" dirty="0"/>
              <a:t>in the Belgian population but also highlights the </a:t>
            </a:r>
            <a:r>
              <a:rPr lang="en-US" sz="700" dirty="0" smtClean="0"/>
              <a:t>high prevalence of </a:t>
            </a:r>
            <a:r>
              <a:rPr lang="en-US" sz="700" dirty="0" err="1" smtClean="0"/>
              <a:t>anthropophilic</a:t>
            </a:r>
            <a:r>
              <a:rPr lang="en-US" sz="700" dirty="0" smtClean="0"/>
              <a:t> </a:t>
            </a:r>
            <a:r>
              <a:rPr lang="en-US" sz="700" dirty="0"/>
              <a:t>species such as </a:t>
            </a:r>
            <a:r>
              <a:rPr lang="en-US" sz="700" i="1" dirty="0"/>
              <a:t>M. </a:t>
            </a:r>
            <a:r>
              <a:rPr lang="en-US" sz="700" i="1" dirty="0" err="1"/>
              <a:t>audouinii</a:t>
            </a:r>
            <a:r>
              <a:rPr lang="en-US" sz="700" i="1" dirty="0"/>
              <a:t> </a:t>
            </a:r>
            <a:r>
              <a:rPr lang="en-US" sz="700" dirty="0"/>
              <a:t>and</a:t>
            </a:r>
            <a:r>
              <a:rPr lang="en-US" sz="700" i="1" dirty="0"/>
              <a:t> T. </a:t>
            </a:r>
            <a:r>
              <a:rPr lang="en-US" sz="700" i="1" dirty="0" err="1"/>
              <a:t>soudanense</a:t>
            </a:r>
            <a:r>
              <a:rPr lang="en-US" sz="700" i="1" dirty="0"/>
              <a:t> </a:t>
            </a:r>
            <a:r>
              <a:rPr lang="en-US" sz="700" dirty="0"/>
              <a:t>as causative agents of tinea capitis in children</a:t>
            </a:r>
            <a:r>
              <a:rPr lang="en-US" sz="700" i="1" dirty="0"/>
              <a:t> </a:t>
            </a:r>
            <a:r>
              <a:rPr lang="en-US" sz="700" dirty="0"/>
              <a:t>in relation with African immigration. </a:t>
            </a:r>
            <a:endParaRPr lang="fr-BE" sz="700" dirty="0"/>
          </a:p>
          <a:p>
            <a:pPr algn="just"/>
            <a:endParaRPr lang="fr-BE" sz="750" dirty="0" smtClean="0"/>
          </a:p>
          <a:p>
            <a:pPr algn="just">
              <a:lnSpc>
                <a:spcPct val="110000"/>
              </a:lnSpc>
            </a:pPr>
            <a:r>
              <a:rPr lang="en-US" sz="750" dirty="0" smtClean="0"/>
              <a:t> </a:t>
            </a:r>
            <a:endParaRPr lang="fr-BE" sz="750" dirty="0" smtClean="0"/>
          </a:p>
          <a:p>
            <a:pPr algn="just">
              <a:lnSpc>
                <a:spcPct val="110000"/>
              </a:lnSpc>
            </a:pPr>
            <a:endParaRPr lang="fr-BE" sz="800" dirty="0">
              <a:latin typeface="+mn-lt"/>
            </a:endParaRPr>
          </a:p>
          <a:p>
            <a:pPr algn="just">
              <a:lnSpc>
                <a:spcPct val="110000"/>
              </a:lnSpc>
            </a:pPr>
            <a:endParaRPr lang="de-DE" sz="700" dirty="0">
              <a:latin typeface="Helvetica" pitchFamily="34" charset="0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2943640" y="3553346"/>
            <a:ext cx="905806" cy="260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2700000" scaled="0"/>
            <a:tileRect/>
          </a:gradFill>
          <a:ln w="9525">
            <a:solidFill>
              <a:srgbClr val="8DC04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lIns="46131" tIns="23066" rIns="46131" bIns="23066" anchor="ctr"/>
          <a:lstStyle/>
          <a:p>
            <a:pPr>
              <a:defRPr/>
            </a:pPr>
            <a:r>
              <a:rPr lang="fr-FR" sz="1200" dirty="0" err="1" smtClean="0">
                <a:solidFill>
                  <a:srgbClr val="2D3235"/>
                </a:solidFill>
                <a:latin typeface="Calibri" pitchFamily="-65" charset="0"/>
              </a:rPr>
              <a:t>Results</a:t>
            </a:r>
            <a:endParaRPr lang="fr-FR" sz="1200" dirty="0">
              <a:solidFill>
                <a:srgbClr val="2D3235"/>
              </a:solidFill>
              <a:latin typeface="Calibri" pitchFamily="-65" charset="0"/>
            </a:endParaRPr>
          </a:p>
        </p:txBody>
      </p:sp>
      <p:sp>
        <p:nvSpPr>
          <p:cNvPr id="87" name="Rectangle à coins arrondis 86"/>
          <p:cNvSpPr/>
          <p:nvPr/>
        </p:nvSpPr>
        <p:spPr bwMode="auto">
          <a:xfrm>
            <a:off x="228191" y="3949635"/>
            <a:ext cx="6336704" cy="5024940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rgbClr val="000000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25400" dist="12700" dir="5400000" algn="ctr" rotWithShape="0">
              <a:srgbClr val="000000">
                <a:alpha val="50000"/>
              </a:srgbClr>
            </a:outerShdw>
          </a:effectLst>
        </p:spPr>
        <p:txBody>
          <a:bodyPr vert="horz" wrap="square" lIns="35718" tIns="35718" rIns="35718" bIns="35718" numCol="1" rtlCol="0" anchor="ctr" anchorCtr="0" compatLnSpc="1">
            <a:prstTxWarp prst="textNoShape">
              <a:avLst/>
            </a:prstTxWarp>
          </a:bodyPr>
          <a:lstStyle/>
          <a:p>
            <a:pPr marL="342900" marR="0" indent="0" algn="ctr" defTabSz="1168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5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 </a:t>
            </a:r>
            <a:endParaRPr kumimoji="0" lang="fr-BE" sz="5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ＭＳ Ｐゴシック" charset="0"/>
              <a:cs typeface="Gill Sans" charset="0"/>
              <a:sym typeface="Gill Sans" charset="0"/>
            </a:endParaRPr>
          </a:p>
        </p:txBody>
      </p:sp>
      <p:sp>
        <p:nvSpPr>
          <p:cNvPr id="89" name="ZoneTexte 88"/>
          <p:cNvSpPr txBox="1"/>
          <p:nvPr/>
        </p:nvSpPr>
        <p:spPr>
          <a:xfrm>
            <a:off x="548987" y="4073807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600" b="1" u="sng" dirty="0" smtClean="0"/>
              <a:t>Figure 1</a:t>
            </a:r>
            <a:r>
              <a:rPr lang="fr-BE" sz="600" u="sng" dirty="0" smtClean="0"/>
              <a:t>:Distribution of the main </a:t>
            </a:r>
            <a:r>
              <a:rPr lang="fr-BE" sz="600" u="sng" dirty="0" err="1" smtClean="0"/>
              <a:t>dermatophytes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species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isolated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from</a:t>
            </a:r>
            <a:r>
              <a:rPr lang="fr-BE" sz="600" u="sng" dirty="0" smtClean="0"/>
              <a:t>  </a:t>
            </a:r>
            <a:r>
              <a:rPr lang="fr-BE" sz="600" b="1" u="sng" dirty="0" smtClean="0"/>
              <a:t>skin, </a:t>
            </a:r>
            <a:r>
              <a:rPr lang="fr-BE" sz="600" b="1" u="sng" dirty="0" err="1" smtClean="0"/>
              <a:t>hair</a:t>
            </a:r>
            <a:r>
              <a:rPr lang="fr-BE" sz="600" b="1" u="sng" dirty="0" smtClean="0"/>
              <a:t> and </a:t>
            </a:r>
            <a:r>
              <a:rPr lang="fr-BE" sz="600" b="1" u="sng" dirty="0" err="1" smtClean="0"/>
              <a:t>nails</a:t>
            </a:r>
            <a:r>
              <a:rPr lang="fr-BE" sz="600" b="1" u="sng" dirty="0" smtClean="0"/>
              <a:t> </a:t>
            </a:r>
            <a:r>
              <a:rPr lang="fr-BE" sz="600" u="sng" dirty="0" err="1" smtClean="0"/>
              <a:t>between</a:t>
            </a:r>
            <a:r>
              <a:rPr lang="fr-BE" sz="600" u="sng" dirty="0" smtClean="0"/>
              <a:t> 2012 and 2016.</a:t>
            </a:r>
            <a:endParaRPr lang="fr-BE" sz="600" u="sng" dirty="0"/>
          </a:p>
        </p:txBody>
      </p:sp>
      <p:sp>
        <p:nvSpPr>
          <p:cNvPr id="92" name="ZoneTexte 91"/>
          <p:cNvSpPr txBox="1"/>
          <p:nvPr/>
        </p:nvSpPr>
        <p:spPr>
          <a:xfrm>
            <a:off x="3429871" y="4064089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600" b="1" u="sng" dirty="0" smtClean="0"/>
              <a:t>Figure 2: </a:t>
            </a:r>
            <a:r>
              <a:rPr lang="fr-BE" sz="600" u="sng" dirty="0" smtClean="0"/>
              <a:t>Distribution of the main </a:t>
            </a:r>
            <a:r>
              <a:rPr lang="fr-BE" sz="600" u="sng" dirty="0" err="1" smtClean="0"/>
              <a:t>dermatophytes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species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isolated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from</a:t>
            </a:r>
            <a:r>
              <a:rPr lang="fr-BE" sz="600" u="sng" dirty="0" smtClean="0"/>
              <a:t> </a:t>
            </a:r>
            <a:r>
              <a:rPr lang="fr-BE" sz="600" b="1" u="sng" dirty="0" err="1" smtClean="0"/>
              <a:t>hair</a:t>
            </a:r>
            <a:r>
              <a:rPr lang="fr-BE" sz="600" b="1" u="sng" dirty="0" smtClean="0"/>
              <a:t> </a:t>
            </a:r>
            <a:r>
              <a:rPr lang="fr-BE" sz="600" u="sng" dirty="0" smtClean="0"/>
              <a:t>in 2012, 2013, 2014, 2015 and 2016.</a:t>
            </a:r>
            <a:endParaRPr lang="fr-BE" sz="600" u="sng" dirty="0"/>
          </a:p>
        </p:txBody>
      </p:sp>
      <p:sp>
        <p:nvSpPr>
          <p:cNvPr id="28" name="ZoneTexte 27"/>
          <p:cNvSpPr txBox="1"/>
          <p:nvPr/>
        </p:nvSpPr>
        <p:spPr>
          <a:xfrm>
            <a:off x="631313" y="6513410"/>
            <a:ext cx="2664296" cy="277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600" b="1" u="sng" dirty="0" smtClean="0"/>
              <a:t>Figure 3</a:t>
            </a:r>
            <a:r>
              <a:rPr lang="fr-BE" sz="600" u="sng" dirty="0" smtClean="0"/>
              <a:t>:Distribution of the main </a:t>
            </a:r>
            <a:r>
              <a:rPr lang="fr-BE" sz="600" u="sng" dirty="0" err="1" smtClean="0"/>
              <a:t>dermatophytes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species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isolated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from</a:t>
            </a:r>
            <a:r>
              <a:rPr lang="fr-BE" sz="600" u="sng" dirty="0" smtClean="0"/>
              <a:t>  </a:t>
            </a:r>
            <a:r>
              <a:rPr lang="fr-BE" sz="600" b="1" u="sng" dirty="0" err="1" smtClean="0"/>
              <a:t>nails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between</a:t>
            </a:r>
            <a:r>
              <a:rPr lang="fr-BE" sz="600" u="sng" dirty="0" smtClean="0"/>
              <a:t> 2012 and 2016.</a:t>
            </a:r>
            <a:endParaRPr lang="fr-BE" sz="600" u="sng" dirty="0"/>
          </a:p>
        </p:txBody>
      </p:sp>
      <p:graphicFrame>
        <p:nvGraphicFramePr>
          <p:cNvPr id="31" name="Graphique 30"/>
          <p:cNvGraphicFramePr/>
          <p:nvPr>
            <p:extLst>
              <p:ext uri="{D42A27DB-BD31-4B8C-83A1-F6EECF244321}">
                <p14:modId xmlns:p14="http://schemas.microsoft.com/office/powerpoint/2010/main" val="3399474617"/>
              </p:ext>
            </p:extLst>
          </p:nvPr>
        </p:nvGraphicFramePr>
        <p:xfrm>
          <a:off x="477543" y="4366024"/>
          <a:ext cx="2952328" cy="1440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2" name="Graphique 31"/>
          <p:cNvGraphicFramePr/>
          <p:nvPr>
            <p:extLst>
              <p:ext uri="{D42A27DB-BD31-4B8C-83A1-F6EECF244321}">
                <p14:modId xmlns:p14="http://schemas.microsoft.com/office/powerpoint/2010/main" val="1066558972"/>
              </p:ext>
            </p:extLst>
          </p:nvPr>
        </p:nvGraphicFramePr>
        <p:xfrm>
          <a:off x="3212976" y="4328655"/>
          <a:ext cx="3184740" cy="1416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6" name="Graphique 35"/>
          <p:cNvGraphicFramePr/>
          <p:nvPr>
            <p:extLst>
              <p:ext uri="{D42A27DB-BD31-4B8C-83A1-F6EECF244321}">
                <p14:modId xmlns:p14="http://schemas.microsoft.com/office/powerpoint/2010/main" val="1516027946"/>
              </p:ext>
            </p:extLst>
          </p:nvPr>
        </p:nvGraphicFramePr>
        <p:xfrm>
          <a:off x="519753" y="6872534"/>
          <a:ext cx="2887415" cy="1052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Graphique 36"/>
          <p:cNvGraphicFramePr/>
          <p:nvPr>
            <p:extLst>
              <p:ext uri="{D42A27DB-BD31-4B8C-83A1-F6EECF244321}">
                <p14:modId xmlns:p14="http://schemas.microsoft.com/office/powerpoint/2010/main" val="2571068435"/>
              </p:ext>
            </p:extLst>
          </p:nvPr>
        </p:nvGraphicFramePr>
        <p:xfrm>
          <a:off x="3362809" y="6685740"/>
          <a:ext cx="2990083" cy="1368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1" name="ZoneTexte 40"/>
          <p:cNvSpPr txBox="1"/>
          <p:nvPr/>
        </p:nvSpPr>
        <p:spPr>
          <a:xfrm>
            <a:off x="3212976" y="6486642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600" b="1" u="sng" dirty="0" smtClean="0"/>
              <a:t>Figure 4: </a:t>
            </a:r>
            <a:r>
              <a:rPr lang="fr-BE" sz="600" u="sng" dirty="0" smtClean="0"/>
              <a:t>Distribution of the main </a:t>
            </a:r>
            <a:r>
              <a:rPr lang="fr-BE" sz="600" u="sng" dirty="0" err="1" smtClean="0"/>
              <a:t>dermatophytes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species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isolated</a:t>
            </a:r>
            <a:r>
              <a:rPr lang="fr-BE" sz="600" u="sng" dirty="0" smtClean="0"/>
              <a:t> </a:t>
            </a:r>
            <a:r>
              <a:rPr lang="fr-BE" sz="600" u="sng" dirty="0" err="1" smtClean="0"/>
              <a:t>from</a:t>
            </a:r>
            <a:r>
              <a:rPr lang="fr-BE" sz="600" u="sng" dirty="0" smtClean="0"/>
              <a:t> </a:t>
            </a:r>
            <a:r>
              <a:rPr lang="fr-BE" sz="600" b="1" u="sng" dirty="0" smtClean="0"/>
              <a:t>skin  </a:t>
            </a:r>
            <a:r>
              <a:rPr lang="fr-BE" sz="600" u="sng" dirty="0" err="1" smtClean="0"/>
              <a:t>between</a:t>
            </a:r>
            <a:r>
              <a:rPr lang="fr-BE" sz="600" u="sng" dirty="0" smtClean="0"/>
              <a:t> 2012-2016.</a:t>
            </a:r>
            <a:endParaRPr lang="fr-BE" sz="600" u="sng" dirty="0"/>
          </a:p>
        </p:txBody>
      </p:sp>
      <p:pic>
        <p:nvPicPr>
          <p:cNvPr id="35" name="Picture 2" descr="Afbeeldingsresultaat voor logo ulg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785604" y="6015"/>
            <a:ext cx="971511" cy="471877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400154" y="5706736"/>
            <a:ext cx="2780010" cy="738664"/>
          </a:xfrm>
          <a:prstGeom prst="rec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700" dirty="0"/>
              <a:t>Among the 14227 samples, 6248 were identified as dermatophytes (44%).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700" b="1" i="1" dirty="0"/>
              <a:t>T. rubrum</a:t>
            </a:r>
            <a:r>
              <a:rPr lang="en-US" sz="700" b="1" dirty="0"/>
              <a:t> </a:t>
            </a:r>
            <a:r>
              <a:rPr lang="en-US" sz="700" dirty="0"/>
              <a:t>was the most prevalent species accounting for 61,3% (n=3820) of the infections from all sources, followed by </a:t>
            </a:r>
            <a:r>
              <a:rPr lang="en-US" sz="700" b="1" i="1" dirty="0"/>
              <a:t>T. </a:t>
            </a:r>
            <a:r>
              <a:rPr lang="en-US" sz="700" b="1" i="1" dirty="0" err="1"/>
              <a:t>mentagrophytes</a:t>
            </a:r>
            <a:r>
              <a:rPr lang="en-US" sz="700" b="1" i="1" dirty="0"/>
              <a:t> </a:t>
            </a:r>
            <a:r>
              <a:rPr lang="en-US" sz="700" b="1" i="1" dirty="0" smtClean="0"/>
              <a:t>complex </a:t>
            </a:r>
            <a:r>
              <a:rPr lang="en-US" sz="700" dirty="0"/>
              <a:t>(19,2%, n=1199</a:t>
            </a:r>
            <a:r>
              <a:rPr lang="en-US" sz="700" dirty="0" smtClean="0"/>
              <a:t>)</a:t>
            </a:r>
            <a:r>
              <a:rPr lang="en-US" sz="700" i="1" dirty="0" smtClean="0"/>
              <a:t> </a:t>
            </a:r>
            <a:r>
              <a:rPr lang="en-US" sz="700" dirty="0" smtClean="0"/>
              <a:t>, including </a:t>
            </a:r>
            <a:r>
              <a:rPr lang="en-US" sz="700" i="1" dirty="0" smtClean="0"/>
              <a:t>T. </a:t>
            </a:r>
            <a:r>
              <a:rPr lang="en-US" sz="700" i="1" dirty="0" err="1" smtClean="0"/>
              <a:t>interdigitale</a:t>
            </a:r>
            <a:r>
              <a:rPr lang="en-US" sz="700" i="1" dirty="0" smtClean="0"/>
              <a:t> </a:t>
            </a:r>
            <a:r>
              <a:rPr lang="en-US" sz="700" dirty="0" smtClean="0"/>
              <a:t>and</a:t>
            </a:r>
            <a:r>
              <a:rPr lang="en-US" sz="700" i="1" dirty="0" smtClean="0"/>
              <a:t> </a:t>
            </a:r>
            <a:r>
              <a:rPr lang="en-US" sz="700" i="1" dirty="0"/>
              <a:t>T. </a:t>
            </a:r>
            <a:r>
              <a:rPr lang="en-US" sz="700" i="1" dirty="0" err="1"/>
              <a:t>benhamiae</a:t>
            </a:r>
            <a:r>
              <a:rPr lang="en-US" sz="700" i="1" dirty="0"/>
              <a:t> </a:t>
            </a:r>
            <a:r>
              <a:rPr lang="en-US" sz="700" dirty="0"/>
              <a:t>following the ancient </a:t>
            </a:r>
            <a:r>
              <a:rPr lang="en-US" sz="700" dirty="0" smtClean="0"/>
              <a:t>classification</a:t>
            </a:r>
            <a:r>
              <a:rPr lang="en-US" sz="700" i="1" dirty="0" smtClean="0"/>
              <a:t>. </a:t>
            </a:r>
            <a:endParaRPr lang="fr-BE" sz="700" dirty="0"/>
          </a:p>
        </p:txBody>
      </p:sp>
      <p:sp>
        <p:nvSpPr>
          <p:cNvPr id="10" name="ZoneTexte 9"/>
          <p:cNvSpPr txBox="1"/>
          <p:nvPr/>
        </p:nvSpPr>
        <p:spPr>
          <a:xfrm>
            <a:off x="3256879" y="5706736"/>
            <a:ext cx="3135029" cy="738664"/>
          </a:xfrm>
          <a:prstGeom prst="rec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700" b="1" i="1" dirty="0" smtClean="0"/>
              <a:t>M. </a:t>
            </a:r>
            <a:r>
              <a:rPr lang="en-US" sz="700" b="1" i="1" dirty="0" err="1"/>
              <a:t>audouinii</a:t>
            </a:r>
            <a:r>
              <a:rPr lang="en-US" sz="700" b="1" dirty="0"/>
              <a:t> </a:t>
            </a:r>
            <a:r>
              <a:rPr lang="en-US" sz="700" dirty="0" smtClean="0"/>
              <a:t>is</a:t>
            </a:r>
            <a:r>
              <a:rPr lang="en-US" sz="700" b="1" dirty="0" smtClean="0"/>
              <a:t> </a:t>
            </a:r>
            <a:r>
              <a:rPr lang="en-US" sz="700" dirty="0" smtClean="0"/>
              <a:t>responsible </a:t>
            </a:r>
            <a:r>
              <a:rPr lang="en-US" sz="700" dirty="0"/>
              <a:t>for 43,4% (n=303/716) of hair/scalp infection</a:t>
            </a:r>
            <a:r>
              <a:rPr lang="en-US" sz="700" dirty="0" smtClean="0"/>
              <a:t>. It is the leading agent causing tinea capitis. </a:t>
            </a:r>
            <a:endParaRPr lang="en-US" sz="700" dirty="0"/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700" b="1" i="1" dirty="0" smtClean="0"/>
              <a:t>Trichophyton </a:t>
            </a:r>
            <a:r>
              <a:rPr lang="en-US" sz="700" b="1" i="1" dirty="0" err="1"/>
              <a:t>soudanense</a:t>
            </a:r>
            <a:r>
              <a:rPr lang="en-US" sz="700" dirty="0"/>
              <a:t>  is </a:t>
            </a:r>
            <a:r>
              <a:rPr lang="en-US" sz="700" dirty="0" smtClean="0"/>
              <a:t>the second agent responsible for </a:t>
            </a:r>
            <a:r>
              <a:rPr lang="en-US" sz="700" dirty="0"/>
              <a:t>t</a:t>
            </a:r>
            <a:r>
              <a:rPr lang="en-US" sz="700" dirty="0" smtClean="0"/>
              <a:t>inea capitis (11,3</a:t>
            </a:r>
            <a:r>
              <a:rPr lang="en-US" sz="700" dirty="0"/>
              <a:t>%, n=81</a:t>
            </a:r>
            <a:r>
              <a:rPr lang="en-US" sz="700" dirty="0" smtClean="0"/>
              <a:t>).</a:t>
            </a:r>
            <a:endParaRPr lang="en-US" sz="700" b="1" dirty="0"/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700" b="1" i="1" dirty="0" smtClean="0"/>
              <a:t>M</a:t>
            </a:r>
            <a:r>
              <a:rPr lang="en-US" sz="700" b="1" i="1" dirty="0"/>
              <a:t>. </a:t>
            </a:r>
            <a:r>
              <a:rPr lang="en-US" sz="700" b="1" i="1" dirty="0" err="1"/>
              <a:t>canis</a:t>
            </a:r>
            <a:r>
              <a:rPr lang="en-US" sz="700" b="1" i="1" dirty="0"/>
              <a:t> </a:t>
            </a:r>
            <a:r>
              <a:rPr lang="en-US" sz="700" dirty="0"/>
              <a:t>is decreasing in hair samples from 2015 to 2016, while </a:t>
            </a:r>
            <a:r>
              <a:rPr lang="en-US" sz="700" b="1" i="1" dirty="0"/>
              <a:t>T. </a:t>
            </a:r>
            <a:r>
              <a:rPr lang="en-US" sz="700" b="1" i="1" dirty="0" err="1"/>
              <a:t>tonsurans</a:t>
            </a:r>
            <a:r>
              <a:rPr lang="en-US" sz="700" b="1" i="1" dirty="0"/>
              <a:t> </a:t>
            </a:r>
            <a:r>
              <a:rPr lang="en-US" sz="700" dirty="0"/>
              <a:t>is </a:t>
            </a:r>
            <a:r>
              <a:rPr lang="en-US" sz="700" dirty="0" smtClean="0"/>
              <a:t>slightly increasing.</a:t>
            </a:r>
            <a:endParaRPr lang="fr-BE" sz="700" dirty="0"/>
          </a:p>
        </p:txBody>
      </p:sp>
      <p:sp>
        <p:nvSpPr>
          <p:cNvPr id="11" name="ZoneTexte 10"/>
          <p:cNvSpPr txBox="1"/>
          <p:nvPr/>
        </p:nvSpPr>
        <p:spPr>
          <a:xfrm>
            <a:off x="448968" y="7980647"/>
            <a:ext cx="2861644" cy="630942"/>
          </a:xfrm>
          <a:prstGeom prst="rec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700" dirty="0" smtClean="0"/>
              <a:t>There is a high </a:t>
            </a:r>
            <a:r>
              <a:rPr lang="en-US" sz="700" dirty="0"/>
              <a:t>prevalence of </a:t>
            </a:r>
            <a:r>
              <a:rPr lang="en-US" sz="700" b="1" i="1" dirty="0"/>
              <a:t>T. rubrum </a:t>
            </a:r>
            <a:r>
              <a:rPr lang="en-US" sz="700" dirty="0"/>
              <a:t>commonly observed in Europe as causal agent of onychomycosis (78,1%, n=3094/3968) followed by </a:t>
            </a:r>
            <a:r>
              <a:rPr lang="en-US" sz="700" b="1" i="1" dirty="0"/>
              <a:t>T. </a:t>
            </a:r>
            <a:r>
              <a:rPr lang="en-US" sz="700" b="1" i="1" dirty="0" err="1"/>
              <a:t>mentagrophytes</a:t>
            </a:r>
            <a:r>
              <a:rPr lang="en-US" sz="700" b="1" i="1" dirty="0"/>
              <a:t> complex </a:t>
            </a:r>
            <a:r>
              <a:rPr lang="en-US" sz="700" dirty="0"/>
              <a:t>(18,8%, n=743/3968</a:t>
            </a:r>
            <a:r>
              <a:rPr lang="en-US" sz="700" dirty="0" smtClean="0"/>
              <a:t>)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700" dirty="0" smtClean="0"/>
              <a:t> Constant </a:t>
            </a:r>
            <a:r>
              <a:rPr lang="en-US" sz="700" dirty="0"/>
              <a:t>increase of </a:t>
            </a:r>
            <a:r>
              <a:rPr lang="en-US" sz="700" i="1" dirty="0"/>
              <a:t>T. rubrum </a:t>
            </a:r>
            <a:r>
              <a:rPr lang="en-US" sz="700" dirty="0"/>
              <a:t>in nails and on the contrary,  constant decrease of </a:t>
            </a:r>
            <a:r>
              <a:rPr lang="en-US" sz="700" i="1" dirty="0"/>
              <a:t>T. </a:t>
            </a:r>
            <a:r>
              <a:rPr lang="en-US" sz="700" i="1" dirty="0" err="1"/>
              <a:t>mentagrophytes</a:t>
            </a:r>
            <a:r>
              <a:rPr lang="en-US" sz="700" i="1" dirty="0"/>
              <a:t> complex </a:t>
            </a:r>
            <a:r>
              <a:rPr lang="en-US" sz="700" dirty="0"/>
              <a:t>from 2012 to </a:t>
            </a:r>
            <a:r>
              <a:rPr lang="en-US" sz="700" dirty="0" smtClean="0"/>
              <a:t>2016.</a:t>
            </a:r>
            <a:endParaRPr lang="fr-BE" sz="1200" dirty="0"/>
          </a:p>
        </p:txBody>
      </p:sp>
      <p:sp>
        <p:nvSpPr>
          <p:cNvPr id="12" name="ZoneTexte 11"/>
          <p:cNvSpPr txBox="1"/>
          <p:nvPr/>
        </p:nvSpPr>
        <p:spPr>
          <a:xfrm>
            <a:off x="3406387" y="7980647"/>
            <a:ext cx="2946505" cy="630942"/>
          </a:xfrm>
          <a:prstGeom prst="rec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700" b="1" i="1" dirty="0"/>
              <a:t>T. rubrum</a:t>
            </a:r>
            <a:r>
              <a:rPr lang="en-US" sz="700" b="1" dirty="0"/>
              <a:t> </a:t>
            </a:r>
            <a:r>
              <a:rPr lang="en-US" sz="700" dirty="0"/>
              <a:t>and </a:t>
            </a:r>
            <a:r>
              <a:rPr lang="en-US" sz="700" b="1" i="1" dirty="0"/>
              <a:t>T. </a:t>
            </a:r>
            <a:r>
              <a:rPr lang="en-US" sz="700" b="1" i="1" dirty="0" err="1"/>
              <a:t>mentagrophytes</a:t>
            </a:r>
            <a:r>
              <a:rPr lang="en-US" sz="700" b="1" i="1" dirty="0"/>
              <a:t> complex </a:t>
            </a:r>
            <a:r>
              <a:rPr lang="en-US" sz="700" dirty="0"/>
              <a:t>are responsible for the majority of skin infections as they represent respectively 46,2% (n=693/1612) and 21,7% (n=348/1612) of skin </a:t>
            </a:r>
            <a:r>
              <a:rPr lang="en-US" sz="700" dirty="0" err="1"/>
              <a:t>dermatophytosis</a:t>
            </a:r>
            <a:r>
              <a:rPr lang="en-US" sz="700" dirty="0"/>
              <a:t> during the study </a:t>
            </a:r>
            <a:r>
              <a:rPr lang="en-US" sz="700" dirty="0" smtClean="0"/>
              <a:t>period.</a:t>
            </a:r>
            <a:endParaRPr lang="fr-BE" sz="900" dirty="0"/>
          </a:p>
          <a:p>
            <a:pPr marL="171450" indent="-171450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7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5" y="2481939"/>
            <a:ext cx="6521202" cy="122735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37169" y="8723832"/>
            <a:ext cx="51542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500" b="1" dirty="0" smtClean="0"/>
              <a:t>* In </a:t>
            </a:r>
            <a:r>
              <a:rPr lang="fr-BE" sz="500" b="1" dirty="0" err="1" smtClean="0"/>
              <a:t>this</a:t>
            </a:r>
            <a:r>
              <a:rPr lang="fr-BE" sz="500" b="1" dirty="0" smtClean="0"/>
              <a:t> </a:t>
            </a:r>
            <a:r>
              <a:rPr lang="fr-BE" sz="500" b="1" dirty="0" err="1" smtClean="0"/>
              <a:t>study</a:t>
            </a:r>
            <a:r>
              <a:rPr lang="fr-BE" sz="500" b="1" dirty="0" smtClean="0"/>
              <a:t>, </a:t>
            </a:r>
            <a:r>
              <a:rPr lang="fr-BE" sz="500" b="1" i="1" dirty="0" smtClean="0"/>
              <a:t>T. </a:t>
            </a:r>
            <a:r>
              <a:rPr lang="fr-BE" sz="500" b="1" i="1" dirty="0" err="1" smtClean="0"/>
              <a:t>mentagrophytes</a:t>
            </a:r>
            <a:r>
              <a:rPr lang="fr-BE" sz="500" b="1" i="1" dirty="0" smtClean="0"/>
              <a:t> </a:t>
            </a:r>
            <a:r>
              <a:rPr lang="fr-BE" sz="500" b="1" i="1" dirty="0" err="1" smtClean="0"/>
              <a:t>complex</a:t>
            </a:r>
            <a:r>
              <a:rPr lang="fr-BE" sz="500" b="1" i="1" dirty="0" smtClean="0"/>
              <a:t> </a:t>
            </a:r>
            <a:r>
              <a:rPr lang="fr-BE" sz="500" b="1" dirty="0" smtClean="0"/>
              <a:t>comprise </a:t>
            </a:r>
            <a:r>
              <a:rPr lang="fr-BE" sz="500" b="1" i="1" dirty="0" smtClean="0"/>
              <a:t>T. interdigitale</a:t>
            </a:r>
            <a:r>
              <a:rPr lang="fr-BE" sz="500" b="1" dirty="0" smtClean="0"/>
              <a:t> and </a:t>
            </a:r>
            <a:r>
              <a:rPr lang="fr-BE" sz="500" b="1" i="1" dirty="0" smtClean="0"/>
              <a:t>T. </a:t>
            </a:r>
            <a:r>
              <a:rPr lang="fr-BE" sz="500" b="1" i="1" dirty="0" err="1" smtClean="0"/>
              <a:t>benhamiae</a:t>
            </a:r>
            <a:r>
              <a:rPr lang="fr-BE" sz="500" b="1" i="1" dirty="0" smtClean="0"/>
              <a:t> </a:t>
            </a:r>
            <a:r>
              <a:rPr lang="fr-BE" sz="500" b="1" dirty="0" err="1" smtClean="0"/>
              <a:t>strains</a:t>
            </a:r>
            <a:r>
              <a:rPr lang="fr-BE" sz="500" b="1" dirty="0" smtClean="0"/>
              <a:t> </a:t>
            </a:r>
            <a:r>
              <a:rPr lang="fr-BE" sz="500" b="1" dirty="0" err="1" smtClean="0"/>
              <a:t>following</a:t>
            </a:r>
            <a:r>
              <a:rPr lang="fr-BE" sz="500" b="1" dirty="0" smtClean="0"/>
              <a:t> the </a:t>
            </a:r>
            <a:r>
              <a:rPr lang="fr-BE" sz="500" b="1" dirty="0" err="1" smtClean="0"/>
              <a:t>ancient</a:t>
            </a:r>
            <a:r>
              <a:rPr lang="fr-BE" sz="500" b="1" dirty="0" smtClean="0"/>
              <a:t> classification and </a:t>
            </a:r>
            <a:r>
              <a:rPr lang="fr-BE" sz="500" b="1" dirty="0" err="1" smtClean="0"/>
              <a:t>does</a:t>
            </a:r>
            <a:r>
              <a:rPr lang="fr-BE" sz="500" b="1" dirty="0" smtClean="0"/>
              <a:t> not </a:t>
            </a:r>
            <a:r>
              <a:rPr lang="fr-BE" sz="500" b="1" dirty="0" err="1" smtClean="0"/>
              <a:t>take</a:t>
            </a:r>
            <a:r>
              <a:rPr lang="fr-BE" sz="500" b="1" dirty="0" smtClean="0"/>
              <a:t> </a:t>
            </a:r>
            <a:r>
              <a:rPr lang="fr-BE" sz="500" b="1" dirty="0" err="1" smtClean="0"/>
              <a:t>into</a:t>
            </a:r>
            <a:r>
              <a:rPr lang="fr-BE" sz="500" b="1" dirty="0" smtClean="0"/>
              <a:t> </a:t>
            </a:r>
            <a:r>
              <a:rPr lang="fr-BE" sz="500" b="1" dirty="0" err="1" smtClean="0"/>
              <a:t>account</a:t>
            </a:r>
            <a:r>
              <a:rPr lang="fr-BE" sz="500" b="1" dirty="0" smtClean="0"/>
              <a:t> the new classification </a:t>
            </a:r>
            <a:r>
              <a:rPr lang="fr-BE" sz="500" b="1" dirty="0" err="1" smtClean="0"/>
              <a:t>defined</a:t>
            </a:r>
            <a:r>
              <a:rPr lang="fr-BE" sz="500" b="1" dirty="0" smtClean="0"/>
              <a:t> by de </a:t>
            </a:r>
            <a:r>
              <a:rPr lang="fr-BE" sz="500" b="1" dirty="0" err="1" smtClean="0"/>
              <a:t>Hoog</a:t>
            </a:r>
            <a:r>
              <a:rPr lang="fr-BE" sz="500" b="1" dirty="0" smtClean="0"/>
              <a:t> in 2016. </a:t>
            </a:r>
            <a:endParaRPr lang="fr-BE" sz="500" b="1" dirty="0"/>
          </a:p>
        </p:txBody>
      </p:sp>
      <p:pic>
        <p:nvPicPr>
          <p:cNvPr id="38" name="Image 37"/>
          <p:cNvPicPr>
            <a:picLocks noChangeAspect="1"/>
          </p:cNvPicPr>
          <p:nvPr/>
        </p:nvPicPr>
        <p:blipFill rotWithShape="1">
          <a:blip r:embed="rId11"/>
          <a:srcRect l="39683" t="35556" r="39682" b="33968"/>
          <a:stretch/>
        </p:blipFill>
        <p:spPr>
          <a:xfrm>
            <a:off x="6306162" y="490064"/>
            <a:ext cx="342769" cy="344485"/>
          </a:xfrm>
          <a:prstGeom prst="rect">
            <a:avLst/>
          </a:prstGeom>
        </p:spPr>
      </p:pic>
      <p:sp>
        <p:nvSpPr>
          <p:cNvPr id="3" name="Rectangle à coins arrondis 2"/>
          <p:cNvSpPr/>
          <p:nvPr/>
        </p:nvSpPr>
        <p:spPr>
          <a:xfrm>
            <a:off x="164675" y="647093"/>
            <a:ext cx="360347" cy="20423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3378</TotalTime>
  <Words>500</Words>
  <Application>Microsoft Office PowerPoint</Application>
  <PresentationFormat>Format A4 (210 x 297 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1" baseType="lpstr">
      <vt:lpstr>MS PGothic</vt:lpstr>
      <vt:lpstr>MS PGothic</vt:lpstr>
      <vt:lpstr>Arial</vt:lpstr>
      <vt:lpstr>Calibri</vt:lpstr>
      <vt:lpstr>Gill Sans</vt:lpstr>
      <vt:lpstr>Helvetica</vt:lpstr>
      <vt:lpstr>Lucida Grande</vt:lpstr>
      <vt:lpstr>Times New Roman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SACHELI Rosalie</dc:creator>
  <cp:lastModifiedBy>SACHELI Rosalie</cp:lastModifiedBy>
  <cp:revision>301</cp:revision>
  <dcterms:modified xsi:type="dcterms:W3CDTF">2017-09-29T09:38:49Z</dcterms:modified>
</cp:coreProperties>
</file>