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364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995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408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34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832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806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678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834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737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355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93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C694-0ACE-44E8-A16D-7B8724360DB6}" type="datetimeFigureOut">
              <a:rPr lang="fr-BE" smtClean="0"/>
              <a:t>02-12-17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582E-AF2D-4495-9B18-969C36C799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560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0" y="-96299"/>
            <a:ext cx="15022503" cy="6954299"/>
            <a:chOff x="0" y="-96299"/>
            <a:chExt cx="15022503" cy="6954299"/>
          </a:xfrm>
        </p:grpSpPr>
        <p:grpSp>
          <p:nvGrpSpPr>
            <p:cNvPr id="9" name="Groupe 8"/>
            <p:cNvGrpSpPr/>
            <p:nvPr/>
          </p:nvGrpSpPr>
          <p:grpSpPr>
            <a:xfrm>
              <a:off x="7254240" y="1442720"/>
              <a:ext cx="7768263" cy="5364480"/>
              <a:chOff x="2568454" y="263181"/>
              <a:chExt cx="7051796" cy="5364480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51" t="2393" b="6495"/>
              <a:stretch/>
            </p:blipFill>
            <p:spPr bwMode="auto">
              <a:xfrm>
                <a:off x="2568454" y="263181"/>
                <a:ext cx="7051796" cy="536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792561" y="524344"/>
                <a:ext cx="2807381" cy="4880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0" y="-96299"/>
              <a:ext cx="11480800" cy="6954299"/>
              <a:chOff x="477520" y="111366"/>
              <a:chExt cx="11480800" cy="6954299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3"/>
              <a:srcRect l="24003" t="8247" r="17605" b="40112"/>
              <a:stretch/>
            </p:blipFill>
            <p:spPr>
              <a:xfrm>
                <a:off x="477520" y="111366"/>
                <a:ext cx="4792321" cy="6954299"/>
              </a:xfrm>
              <a:prstGeom prst="rect">
                <a:avLst/>
              </a:prstGeom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6502400" y="4267200"/>
                <a:ext cx="8534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000" dirty="0" err="1" smtClean="0"/>
                  <a:t>Boreal</a:t>
                </a:r>
                <a:r>
                  <a:rPr lang="fr-BE" sz="1000" dirty="0" smtClean="0"/>
                  <a:t> </a:t>
                </a:r>
                <a:r>
                  <a:rPr lang="fr-BE" sz="1000" dirty="0" err="1" smtClean="0"/>
                  <a:t>Préboreal</a:t>
                </a:r>
                <a:r>
                  <a:rPr lang="fr-BE" sz="1000" dirty="0" smtClean="0"/>
                  <a:t> </a:t>
                </a:r>
                <a:r>
                  <a:rPr lang="fr-BE" sz="1000" dirty="0" err="1" smtClean="0"/>
                  <a:t>Dryas</a:t>
                </a:r>
                <a:r>
                  <a:rPr lang="fr-BE" sz="1000" dirty="0" smtClean="0"/>
                  <a:t> récent</a:t>
                </a:r>
              </a:p>
              <a:p>
                <a:r>
                  <a:rPr lang="fr-BE" sz="1000" dirty="0" smtClean="0"/>
                  <a:t> </a:t>
                </a:r>
                <a:endParaRPr lang="fr-BE" sz="1000" dirty="0"/>
              </a:p>
              <a:p>
                <a:r>
                  <a:rPr lang="fr-BE" sz="1000" dirty="0" err="1" smtClean="0"/>
                  <a:t>Allerod</a:t>
                </a:r>
                <a:r>
                  <a:rPr lang="fr-BE" sz="1000" dirty="0" smtClean="0"/>
                  <a:t> / </a:t>
                </a:r>
                <a:r>
                  <a:rPr lang="fr-BE" sz="1000" dirty="0" err="1" smtClean="0"/>
                  <a:t>Bolling</a:t>
                </a:r>
                <a:endParaRPr lang="fr-BE" sz="1000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339840" y="4643120"/>
                <a:ext cx="304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800" dirty="0" smtClean="0">
                    <a:solidFill>
                      <a:srgbClr val="FF0000"/>
                    </a:solidFill>
                  </a:rPr>
                  <a:t>T A</a:t>
                </a:r>
              </a:p>
              <a:p>
                <a:r>
                  <a:rPr lang="fr-BE" sz="800" dirty="0" smtClean="0">
                    <a:solidFill>
                      <a:srgbClr val="FF0000"/>
                    </a:solidFill>
                  </a:rPr>
                  <a:t>R</a:t>
                </a:r>
              </a:p>
              <a:p>
                <a:r>
                  <a:rPr lang="fr-BE" sz="800" dirty="0" smtClean="0">
                    <a:solidFill>
                      <a:srgbClr val="FF0000"/>
                    </a:solidFill>
                  </a:rPr>
                  <a:t>D</a:t>
                </a:r>
              </a:p>
              <a:p>
                <a:r>
                  <a:rPr lang="fr-BE" sz="800" dirty="0" smtClean="0">
                    <a:solidFill>
                      <a:srgbClr val="FF0000"/>
                    </a:solidFill>
                  </a:rPr>
                  <a:t>I</a:t>
                </a:r>
              </a:p>
              <a:p>
                <a:r>
                  <a:rPr lang="fr-BE" sz="800" dirty="0" err="1" smtClean="0">
                    <a:solidFill>
                      <a:srgbClr val="FF0000"/>
                    </a:solidFill>
                  </a:rPr>
                  <a:t>Gl</a:t>
                </a:r>
                <a:r>
                  <a:rPr lang="fr-BE" sz="800" dirty="0" smtClean="0">
                    <a:solidFill>
                      <a:srgbClr val="FF0000"/>
                    </a:solidFill>
                  </a:rPr>
                  <a:t>.</a:t>
                </a:r>
                <a:endParaRPr lang="fr-BE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6370320" y="5486400"/>
                <a:ext cx="304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800" dirty="0" smtClean="0">
                    <a:solidFill>
                      <a:srgbClr val="FF0000"/>
                    </a:solidFill>
                  </a:rPr>
                  <a:t>P  L  E N</a:t>
                </a:r>
              </a:p>
              <a:p>
                <a:r>
                  <a:rPr lang="fr-BE" sz="800" dirty="0" smtClean="0">
                    <a:solidFill>
                      <a:srgbClr val="FF0000"/>
                    </a:solidFill>
                  </a:rPr>
                  <a:t>I</a:t>
                </a:r>
              </a:p>
              <a:p>
                <a:r>
                  <a:rPr lang="fr-BE" sz="800" dirty="0" err="1" smtClean="0">
                    <a:solidFill>
                      <a:srgbClr val="FF0000"/>
                    </a:solidFill>
                  </a:rPr>
                  <a:t>Gl</a:t>
                </a:r>
                <a:r>
                  <a:rPr lang="fr-BE" sz="800" dirty="0" smtClean="0">
                    <a:solidFill>
                      <a:srgbClr val="FF0000"/>
                    </a:solidFill>
                  </a:rPr>
                  <a:t>.</a:t>
                </a:r>
                <a:endParaRPr lang="fr-BE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6278880" y="2377440"/>
                <a:ext cx="254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rgbClr val="FF0000"/>
                    </a:solidFill>
                  </a:rPr>
                  <a:t>H O L O C E N E</a:t>
                </a:r>
                <a:endParaRPr lang="fr-BE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Connecteur droit 21"/>
              <p:cNvCxnSpPr/>
              <p:nvPr/>
            </p:nvCxnSpPr>
            <p:spPr>
              <a:xfrm flipV="1">
                <a:off x="7284720" y="4886960"/>
                <a:ext cx="4673600" cy="1016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6136640" y="6604000"/>
                <a:ext cx="2600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200" dirty="0" smtClean="0">
                    <a:solidFill>
                      <a:schemeClr val="tx2"/>
                    </a:solidFill>
                  </a:rPr>
                  <a:t>Le </a:t>
                </a:r>
                <a:r>
                  <a:rPr lang="fr-BE" sz="1200" dirty="0" err="1" smtClean="0">
                    <a:solidFill>
                      <a:schemeClr val="tx2"/>
                    </a:solidFill>
                  </a:rPr>
                  <a:t>téphra</a:t>
                </a:r>
                <a:r>
                  <a:rPr lang="fr-BE" sz="1200" dirty="0" smtClean="0">
                    <a:solidFill>
                      <a:schemeClr val="tx2"/>
                    </a:solidFill>
                  </a:rPr>
                  <a:t> du </a:t>
                </a:r>
                <a:r>
                  <a:rPr lang="fr-BE" sz="1200" dirty="0" err="1" smtClean="0">
                    <a:solidFill>
                      <a:schemeClr val="tx2"/>
                    </a:solidFill>
                  </a:rPr>
                  <a:t>Laacher</a:t>
                </a:r>
                <a:r>
                  <a:rPr lang="fr-BE" sz="1200" dirty="0" smtClean="0">
                    <a:solidFill>
                      <a:schemeClr val="tx2"/>
                    </a:solidFill>
                  </a:rPr>
                  <a:t> </a:t>
                </a:r>
                <a:r>
                  <a:rPr lang="fr-BE" sz="1200" dirty="0" err="1" smtClean="0">
                    <a:solidFill>
                      <a:schemeClr val="tx2"/>
                    </a:solidFill>
                  </a:rPr>
                  <a:t>See</a:t>
                </a:r>
                <a:r>
                  <a:rPr lang="fr-BE" sz="1200" dirty="0" smtClean="0">
                    <a:solidFill>
                      <a:schemeClr val="tx2"/>
                    </a:solidFill>
                  </a:rPr>
                  <a:t> (env. 13ka) est présent à 10,92m</a:t>
                </a:r>
                <a:endParaRPr lang="fr-BE" sz="12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6" name="Connecteur droit avec flèche 25"/>
              <p:cNvCxnSpPr/>
              <p:nvPr/>
            </p:nvCxnSpPr>
            <p:spPr>
              <a:xfrm flipV="1">
                <a:off x="6715760" y="4876800"/>
                <a:ext cx="589280" cy="177800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>
                <a:off x="7061200" y="4409440"/>
                <a:ext cx="528320" cy="203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 flipV="1">
                <a:off x="7132320" y="4521200"/>
                <a:ext cx="497840" cy="101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>
                <a:off x="7315200" y="4663440"/>
                <a:ext cx="314960" cy="711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7"/>
            <p:cNvGrpSpPr/>
            <p:nvPr/>
          </p:nvGrpSpPr>
          <p:grpSpPr>
            <a:xfrm>
              <a:off x="783645" y="-71120"/>
              <a:ext cx="5800035" cy="6499086"/>
              <a:chOff x="1383085" y="172720"/>
              <a:chExt cx="5800035" cy="6499086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3261360" y="172720"/>
                <a:ext cx="258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dirty="0" err="1" smtClean="0"/>
                  <a:t>Sommand</a:t>
                </a:r>
                <a:r>
                  <a:rPr lang="fr-BE" dirty="0" smtClean="0"/>
                  <a:t>  </a:t>
                </a:r>
                <a:r>
                  <a:rPr lang="fr-BE" sz="1600" dirty="0" smtClean="0"/>
                  <a:t>1415m</a:t>
                </a:r>
                <a:endParaRPr lang="fr-BE" sz="1600" dirty="0"/>
              </a:p>
            </p:txBody>
          </p:sp>
          <p:grpSp>
            <p:nvGrpSpPr>
              <p:cNvPr id="44" name="Groupe 43"/>
              <p:cNvGrpSpPr/>
              <p:nvPr/>
            </p:nvGrpSpPr>
            <p:grpSpPr>
              <a:xfrm>
                <a:off x="1383085" y="347870"/>
                <a:ext cx="5800035" cy="6323936"/>
                <a:chOff x="1383085" y="347870"/>
                <a:chExt cx="5800035" cy="6323936"/>
              </a:xfrm>
            </p:grpSpPr>
            <p:sp>
              <p:nvSpPr>
                <p:cNvPr id="3" name="ZoneTexte 2"/>
                <p:cNvSpPr txBox="1"/>
                <p:nvPr/>
              </p:nvSpPr>
              <p:spPr>
                <a:xfrm>
                  <a:off x="1401416" y="347870"/>
                  <a:ext cx="165983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1000" i="1" dirty="0" smtClean="0"/>
                    <a:t>                      </a:t>
                  </a:r>
                  <a:r>
                    <a:rPr lang="fr-BE" sz="1000" i="1" dirty="0" err="1" smtClean="0"/>
                    <a:t>Picea</a:t>
                  </a:r>
                  <a:r>
                    <a:rPr lang="fr-BE" sz="1000" i="1" dirty="0" smtClean="0"/>
                    <a:t> </a:t>
                  </a:r>
                  <a:r>
                    <a:rPr lang="fr-BE" sz="1000" dirty="0" smtClean="0"/>
                    <a:t>(Epicéa</a:t>
                  </a:r>
                  <a:r>
                    <a:rPr lang="fr-BE" sz="1000" i="1" dirty="0" smtClean="0"/>
                    <a:t>)</a:t>
                  </a:r>
                  <a:endParaRPr lang="fr-BE" sz="1000" i="1" dirty="0"/>
                </a:p>
              </p:txBody>
            </p:sp>
            <p:sp>
              <p:nvSpPr>
                <p:cNvPr id="5" name="ZoneTexte 4"/>
                <p:cNvSpPr txBox="1"/>
                <p:nvPr/>
              </p:nvSpPr>
              <p:spPr>
                <a:xfrm>
                  <a:off x="4134677" y="924339"/>
                  <a:ext cx="8845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1000" i="1" dirty="0" smtClean="0"/>
                    <a:t>Abies </a:t>
                  </a:r>
                  <a:r>
                    <a:rPr lang="fr-BE" sz="1000" dirty="0" smtClean="0"/>
                    <a:t>(Sapin)</a:t>
                  </a:r>
                  <a:endParaRPr lang="fr-BE" sz="1000" dirty="0"/>
                </a:p>
              </p:txBody>
            </p:sp>
            <p:sp>
              <p:nvSpPr>
                <p:cNvPr id="6" name="ZoneTexte 5"/>
                <p:cNvSpPr txBox="1"/>
                <p:nvPr/>
              </p:nvSpPr>
              <p:spPr>
                <a:xfrm>
                  <a:off x="4363278" y="4303643"/>
                  <a:ext cx="122251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1000" i="1" dirty="0" smtClean="0"/>
                    <a:t>Pinus </a:t>
                  </a:r>
                  <a:r>
                    <a:rPr lang="fr-BE" sz="1000" dirty="0" smtClean="0"/>
                    <a:t>(Pin)</a:t>
                  </a:r>
                  <a:endParaRPr lang="fr-BE" sz="1000" dirty="0"/>
                </a:p>
              </p:txBody>
            </p:sp>
            <p:sp>
              <p:nvSpPr>
                <p:cNvPr id="7" name="ZoneTexte 6"/>
                <p:cNvSpPr txBox="1"/>
                <p:nvPr/>
              </p:nvSpPr>
              <p:spPr>
                <a:xfrm>
                  <a:off x="3955773" y="3448878"/>
                  <a:ext cx="25941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1000" i="1" dirty="0" err="1" smtClean="0"/>
                    <a:t>Corylus</a:t>
                  </a:r>
                  <a:r>
                    <a:rPr lang="fr-BE" sz="1000" dirty="0" smtClean="0"/>
                    <a:t> (Noisetier</a:t>
                  </a:r>
                  <a:r>
                    <a:rPr lang="fr-BE" dirty="0" smtClean="0"/>
                    <a:t>)</a:t>
                  </a:r>
                  <a:endParaRPr lang="fr-BE" dirty="0"/>
                </a:p>
              </p:txBody>
            </p:sp>
            <p:sp>
              <p:nvSpPr>
                <p:cNvPr id="4" name="ZoneTexte 3"/>
                <p:cNvSpPr txBox="1"/>
                <p:nvPr/>
              </p:nvSpPr>
              <p:spPr>
                <a:xfrm>
                  <a:off x="3115144" y="5411304"/>
                  <a:ext cx="120263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1000" i="1" dirty="0" smtClean="0"/>
                    <a:t>Pinus</a:t>
                  </a:r>
                  <a:r>
                    <a:rPr lang="fr-BE" sz="1000" dirty="0" smtClean="0"/>
                    <a:t> (Pin)</a:t>
                  </a:r>
                  <a:endParaRPr lang="fr-BE" sz="1000" dirty="0"/>
                </a:p>
              </p:txBody>
            </p:sp>
            <p:sp>
              <p:nvSpPr>
                <p:cNvPr id="8" name="ZoneTexte 7"/>
                <p:cNvSpPr txBox="1"/>
                <p:nvPr/>
              </p:nvSpPr>
              <p:spPr>
                <a:xfrm>
                  <a:off x="1383085" y="4974423"/>
                  <a:ext cx="152068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1000" i="1" dirty="0" smtClean="0"/>
                    <a:t>Abies </a:t>
                  </a:r>
                  <a:r>
                    <a:rPr lang="fr-BE" sz="1000" dirty="0" smtClean="0"/>
                    <a:t>(Sapin)</a:t>
                  </a:r>
                  <a:endParaRPr lang="fr-BE" sz="1000" dirty="0"/>
                </a:p>
              </p:txBody>
            </p:sp>
            <p:sp>
              <p:nvSpPr>
                <p:cNvPr id="39" name="ZoneTexte 38"/>
                <p:cNvSpPr txBox="1"/>
                <p:nvPr/>
              </p:nvSpPr>
              <p:spPr>
                <a:xfrm>
                  <a:off x="5303520" y="5963920"/>
                  <a:ext cx="1087120" cy="707886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1000" dirty="0" smtClean="0"/>
                    <a:t>Argile non litée: + Spores, pollen et </a:t>
                  </a:r>
                  <a:r>
                    <a:rPr lang="fr-BE" sz="1000" dirty="0" err="1" smtClean="0"/>
                    <a:t>dinocystes</a:t>
                  </a:r>
                  <a:r>
                    <a:rPr lang="fr-BE" sz="1000" dirty="0" smtClean="0"/>
                    <a:t> du Secondaire</a:t>
                  </a:r>
                  <a:endParaRPr lang="fr-BE" sz="1000" dirty="0"/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5313680" y="4531361"/>
                  <a:ext cx="1026160" cy="1384995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BE" dirty="0" smtClean="0"/>
                    <a:t>Argile </a:t>
                  </a:r>
                </a:p>
                <a:p>
                  <a:r>
                    <a:rPr lang="fr-BE" dirty="0" smtClean="0"/>
                    <a:t>litée </a:t>
                  </a:r>
                </a:p>
                <a:p>
                  <a:r>
                    <a:rPr lang="fr-BE" sz="1200" dirty="0" smtClean="0"/>
                    <a:t>(Varves ?)</a:t>
                  </a:r>
                </a:p>
                <a:p>
                  <a:endParaRPr lang="fr-BE" dirty="0" smtClean="0"/>
                </a:p>
                <a:p>
                  <a:endParaRPr lang="fr-BE" dirty="0"/>
                </a:p>
              </p:txBody>
            </p:sp>
            <p:cxnSp>
              <p:nvCxnSpPr>
                <p:cNvPr id="19" name="Connecteur droit 18"/>
                <p:cNvCxnSpPr/>
                <p:nvPr/>
              </p:nvCxnSpPr>
              <p:spPr>
                <a:xfrm flipV="1">
                  <a:off x="6299200" y="4643120"/>
                  <a:ext cx="883920" cy="1016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42"/>
                <p:cNvCxnSpPr/>
                <p:nvPr/>
              </p:nvCxnSpPr>
              <p:spPr>
                <a:xfrm flipV="1">
                  <a:off x="6380480" y="5466080"/>
                  <a:ext cx="579120" cy="8037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pic>
              <p:nvPicPr>
                <p:cNvPr id="12" name="Image 1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6105" t="6528" r="10633" b="38903"/>
                <a:stretch/>
              </p:blipFill>
              <p:spPr>
                <a:xfrm>
                  <a:off x="4074160" y="1270000"/>
                  <a:ext cx="1757680" cy="2123440"/>
                </a:xfrm>
                <a:prstGeom prst="rect">
                  <a:avLst/>
                </a:prstGeom>
              </p:spPr>
            </p:pic>
            <p:cxnSp>
              <p:nvCxnSpPr>
                <p:cNvPr id="38" name="Connecteur droit avec flèche 37"/>
                <p:cNvCxnSpPr/>
                <p:nvPr/>
              </p:nvCxnSpPr>
              <p:spPr>
                <a:xfrm>
                  <a:off x="4663440" y="3840480"/>
                  <a:ext cx="1706880" cy="54864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25" name="Connecteur droit avec flèche 24"/>
          <p:cNvCxnSpPr/>
          <p:nvPr/>
        </p:nvCxnSpPr>
        <p:spPr>
          <a:xfrm flipV="1">
            <a:off x="6583680" y="4876800"/>
            <a:ext cx="579120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ccolade fermante 14"/>
          <p:cNvSpPr/>
          <p:nvPr/>
        </p:nvSpPr>
        <p:spPr>
          <a:xfrm>
            <a:off x="4114800" y="4541520"/>
            <a:ext cx="223520" cy="173736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ZoneTexte 22"/>
          <p:cNvSpPr txBox="1"/>
          <p:nvPr/>
        </p:nvSpPr>
        <p:spPr>
          <a:xfrm>
            <a:off x="4409440" y="5273040"/>
            <a:ext cx="32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1330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868488" y="258763"/>
            <a:ext cx="8455025" cy="6340475"/>
            <a:chOff x="1868488" y="258763"/>
            <a:chExt cx="8455025" cy="6340475"/>
          </a:xfrm>
        </p:grpSpPr>
        <p:graphicFrame>
          <p:nvGraphicFramePr>
            <p:cNvPr id="2" name="Obje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1258962"/>
                </p:ext>
              </p:extLst>
            </p:nvPr>
          </p:nvGraphicFramePr>
          <p:xfrm>
            <a:off x="1868488" y="258763"/>
            <a:ext cx="8455025" cy="634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Diapositive" r:id="rId3" imgW="2932206" imgH="2198991" progId="PowerPoint.Slide.8">
                    <p:embed/>
                  </p:oleObj>
                </mc:Choice>
                <mc:Fallback>
                  <p:oleObj name="Diapositive" r:id="rId3" imgW="2932206" imgH="2198991" progId="PowerPoint.Slide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68488" y="258763"/>
                          <a:ext cx="8455025" cy="6340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Ellipse 2"/>
            <p:cNvSpPr/>
            <p:nvPr/>
          </p:nvSpPr>
          <p:spPr>
            <a:xfrm>
              <a:off x="9034668" y="4035287"/>
              <a:ext cx="149089" cy="1093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894643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89</Words>
  <Application>Microsoft Office PowerPoint</Application>
  <PresentationFormat>Grand écran</PresentationFormat>
  <Paragraphs>25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Diapositive Microsoft PowerPoint 97-2003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Streel</dc:creator>
  <cp:lastModifiedBy>Streel</cp:lastModifiedBy>
  <cp:revision>14</cp:revision>
  <cp:lastPrinted>2017-12-01T06:49:58Z</cp:lastPrinted>
  <dcterms:created xsi:type="dcterms:W3CDTF">2017-11-30T16:18:36Z</dcterms:created>
  <dcterms:modified xsi:type="dcterms:W3CDTF">2017-12-02T13:47:36Z</dcterms:modified>
</cp:coreProperties>
</file>