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75" d="100"/>
          <a:sy n="75" d="100"/>
        </p:scale>
        <p:origin x="1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0255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78016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2078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1610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63848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86336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8597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349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9723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643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413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9DEF-511A-458B-97CF-1A5B0E5BD916}" type="datetimeFigureOut">
              <a:rPr lang="fr-BE" smtClean="0"/>
              <a:t>07-12-17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B301D-36DD-4035-B2B9-BA394944E41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63968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Image 71">
            <a:extLst>
              <a:ext uri="{FF2B5EF4-FFF2-40B4-BE49-F238E27FC236}">
                <a16:creationId xmlns="" xmlns:a16="http://schemas.microsoft.com/office/drawing/2014/main" id="{61359A15-367C-4862-953D-5D13AC1776F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58"/>
          <a:stretch/>
        </p:blipFill>
        <p:spPr>
          <a:xfrm rot="5400000">
            <a:off x="7611503" y="2752004"/>
            <a:ext cx="5088116" cy="1883729"/>
          </a:xfrm>
          <a:prstGeom prst="rect">
            <a:avLst/>
          </a:prstGeom>
        </p:spPr>
      </p:pic>
      <p:grpSp>
        <p:nvGrpSpPr>
          <p:cNvPr id="482" name="Groupe 481"/>
          <p:cNvGrpSpPr/>
          <p:nvPr/>
        </p:nvGrpSpPr>
        <p:grpSpPr>
          <a:xfrm>
            <a:off x="299884" y="100605"/>
            <a:ext cx="11488250" cy="6757395"/>
            <a:chOff x="-152400" y="253005"/>
            <a:chExt cx="11488250" cy="6757395"/>
          </a:xfrm>
        </p:grpSpPr>
        <p:grpSp>
          <p:nvGrpSpPr>
            <p:cNvPr id="460" name="Groupe 459"/>
            <p:cNvGrpSpPr/>
            <p:nvPr/>
          </p:nvGrpSpPr>
          <p:grpSpPr>
            <a:xfrm>
              <a:off x="-152400" y="253005"/>
              <a:ext cx="10874454" cy="6757395"/>
              <a:chOff x="-152400" y="253005"/>
              <a:chExt cx="10874454" cy="6757395"/>
            </a:xfrm>
          </p:grpSpPr>
          <p:grpSp>
            <p:nvGrpSpPr>
              <p:cNvPr id="470" name="Groupe 469"/>
              <p:cNvGrpSpPr/>
              <p:nvPr/>
            </p:nvGrpSpPr>
            <p:grpSpPr>
              <a:xfrm>
                <a:off x="-152400" y="253005"/>
                <a:ext cx="10874454" cy="6757395"/>
                <a:chOff x="-152400" y="253005"/>
                <a:chExt cx="10874454" cy="6757395"/>
              </a:xfrm>
            </p:grpSpPr>
            <p:grpSp>
              <p:nvGrpSpPr>
                <p:cNvPr id="455" name="Groupe 454"/>
                <p:cNvGrpSpPr/>
                <p:nvPr/>
              </p:nvGrpSpPr>
              <p:grpSpPr>
                <a:xfrm>
                  <a:off x="-152400" y="253005"/>
                  <a:ext cx="10874454" cy="6757395"/>
                  <a:chOff x="-152400" y="253005"/>
                  <a:chExt cx="10874454" cy="6757395"/>
                </a:xfrm>
              </p:grpSpPr>
              <p:grpSp>
                <p:nvGrpSpPr>
                  <p:cNvPr id="454" name="Groupe 453"/>
                  <p:cNvGrpSpPr/>
                  <p:nvPr/>
                </p:nvGrpSpPr>
                <p:grpSpPr>
                  <a:xfrm>
                    <a:off x="7250431" y="1308403"/>
                    <a:ext cx="1433430" cy="5190504"/>
                    <a:chOff x="7250431" y="1308403"/>
                    <a:chExt cx="1433430" cy="5190504"/>
                  </a:xfrm>
                </p:grpSpPr>
                <p:sp>
                  <p:nvSpPr>
                    <p:cNvPr id="74" name="object 2412"/>
                    <p:cNvSpPr/>
                    <p:nvPr/>
                  </p:nvSpPr>
                  <p:spPr>
                    <a:xfrm>
                      <a:off x="7250431" y="6407467"/>
                      <a:ext cx="0" cy="914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h="91440">
                          <a:moveTo>
                            <a:pt x="0" y="0"/>
                          </a:moveTo>
                          <a:lnTo>
                            <a:pt x="0" y="91440"/>
                          </a:lnTo>
                        </a:path>
                      </a:pathLst>
                    </a:custGeom>
                    <a:ln w="9525">
                      <a:solidFill>
                        <a:srgbClr val="000000"/>
                      </a:solidFill>
                    </a:ln>
                  </p:spPr>
                  <p:txBody>
                    <a:bodyPr wrap="square" lIns="0" tIns="0" rIns="0" bIns="0" rtlCol="0"/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/>
                    </a:p>
                  </p:txBody>
                </p:sp>
                <p:sp>
                  <p:nvSpPr>
                    <p:cNvPr id="325" name="object 2"/>
                    <p:cNvSpPr txBox="1"/>
                    <p:nvPr/>
                  </p:nvSpPr>
                  <p:spPr>
                    <a:xfrm>
                      <a:off x="8375886" y="5734049"/>
                      <a:ext cx="307975" cy="177800"/>
                    </a:xfrm>
                    <a:prstGeom prst="rect">
                      <a:avLst/>
                    </a:prstGeom>
                  </p:spPr>
                  <p:txBody>
                    <a:bodyPr vert="horz" wrap="square" lIns="0" tIns="12700" rIns="0" bIns="0" rtlCol="0">
                      <a:spAutoFit/>
                    </a:bodyPr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127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7000</a:t>
                      </a:r>
                    </a:p>
                  </p:txBody>
                </p:sp>
                <p:sp>
                  <p:nvSpPr>
                    <p:cNvPr id="332" name="object 3"/>
                    <p:cNvSpPr txBox="1"/>
                    <p:nvPr/>
                  </p:nvSpPr>
                  <p:spPr>
                    <a:xfrm>
                      <a:off x="8361558" y="4829252"/>
                      <a:ext cx="307975" cy="177800"/>
                    </a:xfrm>
                    <a:prstGeom prst="rect">
                      <a:avLst/>
                    </a:prstGeom>
                  </p:spPr>
                  <p:txBody>
                    <a:bodyPr vert="horz" wrap="square" lIns="0" tIns="12700" rIns="0" bIns="0" rtlCol="0">
                      <a:spAutoFit/>
                    </a:bodyPr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127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6000</a:t>
                      </a:r>
                    </a:p>
                  </p:txBody>
                </p:sp>
                <p:sp>
                  <p:nvSpPr>
                    <p:cNvPr id="333" name="object 4"/>
                    <p:cNvSpPr txBox="1"/>
                    <p:nvPr/>
                  </p:nvSpPr>
                  <p:spPr>
                    <a:xfrm>
                      <a:off x="8354377" y="3924746"/>
                      <a:ext cx="307975" cy="177800"/>
                    </a:xfrm>
                    <a:prstGeom prst="rect">
                      <a:avLst/>
                    </a:prstGeom>
                  </p:spPr>
                  <p:txBody>
                    <a:bodyPr vert="horz" wrap="square" lIns="0" tIns="12700" rIns="0" bIns="0" rtlCol="0">
                      <a:spAutoFit/>
                    </a:bodyPr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127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5000</a:t>
                      </a:r>
                    </a:p>
                  </p:txBody>
                </p:sp>
                <p:sp>
                  <p:nvSpPr>
                    <p:cNvPr id="334" name="object 5"/>
                    <p:cNvSpPr txBox="1"/>
                    <p:nvPr/>
                  </p:nvSpPr>
                  <p:spPr>
                    <a:xfrm>
                      <a:off x="8367982" y="3033097"/>
                      <a:ext cx="307975" cy="177800"/>
                    </a:xfrm>
                    <a:prstGeom prst="rect">
                      <a:avLst/>
                    </a:prstGeom>
                  </p:spPr>
                  <p:txBody>
                    <a:bodyPr vert="horz" wrap="square" lIns="0" tIns="12700" rIns="0" bIns="0" rtlCol="0">
                      <a:spAutoFit/>
                    </a:bodyPr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127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4000</a:t>
                      </a:r>
                    </a:p>
                  </p:txBody>
                </p:sp>
                <p:sp>
                  <p:nvSpPr>
                    <p:cNvPr id="335" name="object 6"/>
                    <p:cNvSpPr txBox="1"/>
                    <p:nvPr/>
                  </p:nvSpPr>
                  <p:spPr>
                    <a:xfrm>
                      <a:off x="8361124" y="2112705"/>
                      <a:ext cx="307975" cy="177800"/>
                    </a:xfrm>
                    <a:prstGeom prst="rect">
                      <a:avLst/>
                    </a:prstGeom>
                  </p:spPr>
                  <p:txBody>
                    <a:bodyPr vert="horz" wrap="square" lIns="0" tIns="12700" rIns="0" bIns="0" rtlCol="0">
                      <a:spAutoFit/>
                    </a:bodyPr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127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3000</a:t>
                      </a:r>
                    </a:p>
                  </p:txBody>
                </p:sp>
                <p:sp>
                  <p:nvSpPr>
                    <p:cNvPr id="336" name="object 7"/>
                    <p:cNvSpPr txBox="1"/>
                    <p:nvPr/>
                  </p:nvSpPr>
                  <p:spPr>
                    <a:xfrm>
                      <a:off x="8366069" y="1308403"/>
                      <a:ext cx="307975" cy="177800"/>
                    </a:xfrm>
                    <a:prstGeom prst="rect">
                      <a:avLst/>
                    </a:prstGeom>
                  </p:spPr>
                  <p:txBody>
                    <a:bodyPr vert="horz" wrap="square" lIns="0" tIns="12700" rIns="0" bIns="0" rtlCol="0">
                      <a:spAutoFit/>
                    </a:bodyPr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127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2000</a:t>
                      </a:r>
                    </a:p>
                  </p:txBody>
                </p:sp>
                <p:sp>
                  <p:nvSpPr>
                    <p:cNvPr id="340" name="object 8"/>
                    <p:cNvSpPr txBox="1"/>
                    <p:nvPr/>
                  </p:nvSpPr>
                  <p:spPr>
                    <a:xfrm>
                      <a:off x="8215926" y="3346331"/>
                      <a:ext cx="196215" cy="648335"/>
                    </a:xfrm>
                    <a:prstGeom prst="rect">
                      <a:avLst/>
                    </a:prstGeom>
                  </p:spPr>
                  <p:txBody>
                    <a:bodyPr vert="vert270" wrap="square" lIns="0" tIns="0" rIns="0" bIns="0" rtlCol="0">
                      <a:spAutoFit/>
                    </a:bodyPr>
                    <a:lstStyle>
                      <a:defPPr>
                        <a:defRPr lang="fr-F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12700">
                        <a:lnSpc>
                          <a:spcPts val="1425"/>
                        </a:lnSpc>
                      </a:pPr>
                      <a:r>
                        <a:rPr sz="1200" spc="-17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ears BP</a:t>
                      </a:r>
                      <a:endParaRPr sz="120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450" name="Groupe 449"/>
                  <p:cNvGrpSpPr/>
                  <p:nvPr/>
                </p:nvGrpSpPr>
                <p:grpSpPr>
                  <a:xfrm>
                    <a:off x="-152400" y="253005"/>
                    <a:ext cx="10874454" cy="6757395"/>
                    <a:chOff x="-142240" y="232685"/>
                    <a:chExt cx="10874454" cy="6757395"/>
                  </a:xfrm>
                </p:grpSpPr>
                <p:grpSp>
                  <p:nvGrpSpPr>
                    <p:cNvPr id="449" name="Groupe 448"/>
                    <p:cNvGrpSpPr/>
                    <p:nvPr/>
                  </p:nvGrpSpPr>
                  <p:grpSpPr>
                    <a:xfrm>
                      <a:off x="8650605" y="2333307"/>
                      <a:ext cx="1980895" cy="4321979"/>
                      <a:chOff x="8650605" y="2333307"/>
                      <a:chExt cx="1980895" cy="4321979"/>
                    </a:xfrm>
                  </p:grpSpPr>
                  <p:sp>
                    <p:nvSpPr>
                      <p:cNvPr id="104" name="object 2445"/>
                      <p:cNvSpPr/>
                      <p:nvPr/>
                    </p:nvSpPr>
                    <p:spPr>
                      <a:xfrm>
                        <a:off x="8681085" y="2333307"/>
                        <a:ext cx="0" cy="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>
                            <a:moveTo>
                              <a:pt x="0" y="0"/>
                            </a:moveTo>
                            <a:lnTo>
                              <a:pt x="0" y="0"/>
                            </a:lnTo>
                          </a:path>
                        </a:pathLst>
                      </a:custGeom>
                      <a:ln w="9525">
                        <a:solidFill>
                          <a:srgbClr val="BEBEBE"/>
                        </a:solidFill>
                      </a:ln>
                    </p:spPr>
                    <p:txBody>
                      <a:bodyPr wrap="square" lIns="0" tIns="0" rIns="0" bIns="0" rtlCol="0"/>
                      <a:lstStyle>
                        <a:defPPr>
                          <a:defRPr lang="fr-F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endParaRPr/>
                      </a:p>
                    </p:txBody>
                  </p:sp>
                  <p:sp>
                    <p:nvSpPr>
                      <p:cNvPr id="177" name="object 2518"/>
                      <p:cNvSpPr/>
                      <p:nvPr/>
                    </p:nvSpPr>
                    <p:spPr>
                      <a:xfrm>
                        <a:off x="8681085" y="5741860"/>
                        <a:ext cx="889635" cy="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89634">
                            <a:moveTo>
                              <a:pt x="0" y="0"/>
                            </a:moveTo>
                            <a:lnTo>
                              <a:pt x="889508" y="0"/>
                            </a:lnTo>
                          </a:path>
                        </a:pathLst>
                      </a:custGeom>
                      <a:ln w="9525">
                        <a:solidFill>
                          <a:srgbClr val="BEBEBE"/>
                        </a:solidFill>
                      </a:ln>
                    </p:spPr>
                    <p:txBody>
                      <a:bodyPr wrap="square" lIns="0" tIns="0" rIns="0" bIns="0" rtlCol="0"/>
                      <a:lstStyle>
                        <a:defPPr>
                          <a:defRPr lang="fr-F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endParaRPr/>
                      </a:p>
                    </p:txBody>
                  </p:sp>
                  <p:sp>
                    <p:nvSpPr>
                      <p:cNvPr id="198" name="object 2539"/>
                      <p:cNvSpPr txBox="1"/>
                      <p:nvPr/>
                    </p:nvSpPr>
                    <p:spPr>
                      <a:xfrm>
                        <a:off x="8903243" y="6477486"/>
                        <a:ext cx="241300" cy="177800"/>
                      </a:xfrm>
                      <a:prstGeom prst="rect">
                        <a:avLst/>
                      </a:prstGeom>
                    </p:spPr>
                    <p:txBody>
                      <a:bodyPr vert="horz" wrap="square" lIns="0" tIns="12700" rIns="0" bIns="0" rtlCol="0">
                        <a:spAutoFit/>
                      </a:bodyPr>
                      <a:lstStyle>
                        <a:defPPr>
                          <a:defRPr lang="fr-F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marL="12700">
                          <a:lnSpc>
                            <a:spcPct val="100000"/>
                          </a:lnSpc>
                          <a:spcBef>
                            <a:spcPts val="100"/>
                          </a:spcBef>
                        </a:pPr>
                        <a:r>
                          <a:rPr sz="1000" dirty="0">
                            <a:latin typeface="Arial"/>
                            <a:cs typeface="Arial"/>
                          </a:rPr>
                          <a:t>−10</a:t>
                        </a:r>
                      </a:p>
                    </p:txBody>
                  </p:sp>
                  <p:sp>
                    <p:nvSpPr>
                      <p:cNvPr id="199" name="object 2540"/>
                      <p:cNvSpPr txBox="1"/>
                      <p:nvPr/>
                    </p:nvSpPr>
                    <p:spPr>
                      <a:xfrm>
                        <a:off x="10464495" y="6460933"/>
                        <a:ext cx="167005" cy="177800"/>
                      </a:xfrm>
                      <a:prstGeom prst="rect">
                        <a:avLst/>
                      </a:prstGeom>
                    </p:spPr>
                    <p:txBody>
                      <a:bodyPr vert="horz" wrap="square" lIns="0" tIns="12700" rIns="0" bIns="0" rtlCol="0">
                        <a:spAutoFit/>
                      </a:bodyPr>
                      <a:lstStyle>
                        <a:defPPr>
                          <a:defRPr lang="fr-F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marL="12700">
                          <a:lnSpc>
                            <a:spcPct val="100000"/>
                          </a:lnSpc>
                          <a:spcBef>
                            <a:spcPts val="100"/>
                          </a:spcBef>
                        </a:pPr>
                        <a:r>
                          <a:rPr sz="1000" dirty="0">
                            <a:latin typeface="Arial"/>
                            <a:cs typeface="Arial"/>
                          </a:rPr>
                          <a:t>40</a:t>
                        </a:r>
                      </a:p>
                    </p:txBody>
                  </p:sp>
                  <p:sp>
                    <p:nvSpPr>
                      <p:cNvPr id="238" name="object 2445"/>
                      <p:cNvSpPr/>
                      <p:nvPr/>
                    </p:nvSpPr>
                    <p:spPr>
                      <a:xfrm>
                        <a:off x="8650605" y="2333307"/>
                        <a:ext cx="0" cy="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>
                            <a:moveTo>
                              <a:pt x="0" y="0"/>
                            </a:moveTo>
                            <a:lnTo>
                              <a:pt x="0" y="0"/>
                            </a:lnTo>
                          </a:path>
                        </a:pathLst>
                      </a:custGeom>
                      <a:ln w="9525">
                        <a:solidFill>
                          <a:srgbClr val="BEBEBE"/>
                        </a:solidFill>
                      </a:ln>
                    </p:spPr>
                    <p:txBody>
                      <a:bodyPr wrap="square" lIns="0" tIns="0" rIns="0" bIns="0" rtlCol="0"/>
                      <a:lstStyle>
                        <a:defPPr>
                          <a:defRPr lang="fr-F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endParaRPr/>
                      </a:p>
                    </p:txBody>
                  </p:sp>
                  <p:sp>
                    <p:nvSpPr>
                      <p:cNvPr id="311" name="object 2518"/>
                      <p:cNvSpPr/>
                      <p:nvPr/>
                    </p:nvSpPr>
                    <p:spPr>
                      <a:xfrm>
                        <a:off x="8650605" y="5741860"/>
                        <a:ext cx="889635" cy="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89634">
                            <a:moveTo>
                              <a:pt x="0" y="0"/>
                            </a:moveTo>
                            <a:lnTo>
                              <a:pt x="889508" y="0"/>
                            </a:lnTo>
                          </a:path>
                        </a:pathLst>
                      </a:custGeom>
                      <a:ln w="9525">
                        <a:solidFill>
                          <a:srgbClr val="BEBEBE"/>
                        </a:solidFill>
                      </a:ln>
                    </p:spPr>
                    <p:txBody>
                      <a:bodyPr wrap="square" lIns="0" tIns="0" rIns="0" bIns="0" rtlCol="0"/>
                      <a:lstStyle>
                        <a:defPPr>
                          <a:defRPr lang="fr-F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endParaRPr/>
                      </a:p>
                    </p:txBody>
                  </p:sp>
                  <p:sp>
                    <p:nvSpPr>
                      <p:cNvPr id="329" name="object 2536"/>
                      <p:cNvSpPr/>
                      <p:nvPr/>
                    </p:nvSpPr>
                    <p:spPr>
                      <a:xfrm>
                        <a:off x="9061146" y="6409525"/>
                        <a:ext cx="1486851" cy="4571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2783205">
                            <a:moveTo>
                              <a:pt x="0" y="0"/>
                            </a:moveTo>
                            <a:lnTo>
                              <a:pt x="2783205" y="0"/>
                            </a:lnTo>
                          </a:path>
                        </a:pathLst>
                      </a:custGeom>
                      <a:ln w="9525">
                        <a:solidFill>
                          <a:srgbClr val="000000"/>
                        </a:solidFill>
                      </a:ln>
                    </p:spPr>
                    <p:txBody>
                      <a:bodyPr wrap="square" lIns="0" tIns="0" rIns="0" bIns="0" rtlCol="0"/>
                      <a:lstStyle>
                        <a:defPPr>
                          <a:defRPr lang="fr-F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endParaRPr/>
                      </a:p>
                    </p:txBody>
                  </p:sp>
                  <p:sp>
                    <p:nvSpPr>
                      <p:cNvPr id="330" name="object 2537"/>
                      <p:cNvSpPr/>
                      <p:nvPr/>
                    </p:nvSpPr>
                    <p:spPr>
                      <a:xfrm>
                        <a:off x="9061146" y="6409524"/>
                        <a:ext cx="0" cy="9144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h="91440">
                            <a:moveTo>
                              <a:pt x="0" y="0"/>
                            </a:moveTo>
                            <a:lnTo>
                              <a:pt x="0" y="91440"/>
                            </a:lnTo>
                          </a:path>
                        </a:pathLst>
                      </a:custGeom>
                      <a:ln w="9525">
                        <a:solidFill>
                          <a:srgbClr val="000000"/>
                        </a:solidFill>
                      </a:ln>
                    </p:spPr>
                    <p:txBody>
                      <a:bodyPr wrap="square" lIns="0" tIns="0" rIns="0" bIns="0" rtlCol="0"/>
                      <a:lstStyle>
                        <a:defPPr>
                          <a:defRPr lang="fr-F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endParaRPr/>
                      </a:p>
                    </p:txBody>
                  </p:sp>
                  <p:sp>
                    <p:nvSpPr>
                      <p:cNvPr id="331" name="object 2538"/>
                      <p:cNvSpPr/>
                      <p:nvPr/>
                    </p:nvSpPr>
                    <p:spPr>
                      <a:xfrm>
                        <a:off x="10548552" y="6409524"/>
                        <a:ext cx="0" cy="9144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h="91440">
                            <a:moveTo>
                              <a:pt x="0" y="0"/>
                            </a:moveTo>
                            <a:lnTo>
                              <a:pt x="0" y="91440"/>
                            </a:lnTo>
                          </a:path>
                        </a:pathLst>
                      </a:custGeom>
                      <a:ln w="9525">
                        <a:solidFill>
                          <a:srgbClr val="000000"/>
                        </a:solidFill>
                      </a:ln>
                    </p:spPr>
                    <p:txBody>
                      <a:bodyPr wrap="square" lIns="0" tIns="0" rIns="0" bIns="0" rtlCol="0"/>
                      <a:lstStyle>
                        <a:defPPr>
                          <a:defRPr lang="fr-FR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endParaRPr dirty="0"/>
                      </a:p>
                    </p:txBody>
                  </p:sp>
                </p:grpSp>
                <p:grpSp>
                  <p:nvGrpSpPr>
                    <p:cNvPr id="448" name="Groupe 447"/>
                    <p:cNvGrpSpPr/>
                    <p:nvPr/>
                  </p:nvGrpSpPr>
                  <p:grpSpPr>
                    <a:xfrm>
                      <a:off x="-142240" y="232685"/>
                      <a:ext cx="10874454" cy="6757395"/>
                      <a:chOff x="182880" y="253005"/>
                      <a:chExt cx="10874454" cy="6757395"/>
                    </a:xfrm>
                  </p:grpSpPr>
                  <p:grpSp>
                    <p:nvGrpSpPr>
                      <p:cNvPr id="4" name="Groupe 3"/>
                      <p:cNvGrpSpPr/>
                      <p:nvPr/>
                    </p:nvGrpSpPr>
                    <p:grpSpPr>
                      <a:xfrm>
                        <a:off x="182880" y="253005"/>
                        <a:ext cx="10874454" cy="6757395"/>
                        <a:chOff x="182880" y="253005"/>
                        <a:chExt cx="10874454" cy="6757395"/>
                      </a:xfrm>
                    </p:grpSpPr>
                    <p:grpSp>
                      <p:nvGrpSpPr>
                        <p:cNvPr id="73" name="Groupe 72"/>
                        <p:cNvGrpSpPr/>
                        <p:nvPr/>
                      </p:nvGrpSpPr>
                      <p:grpSpPr>
                        <a:xfrm>
                          <a:off x="182880" y="253005"/>
                          <a:ext cx="10874454" cy="6757395"/>
                          <a:chOff x="1261401" y="0"/>
                          <a:chExt cx="10842251" cy="6757395"/>
                        </a:xfrm>
                      </p:grpSpPr>
                      <p:grpSp>
                        <p:nvGrpSpPr>
                          <p:cNvPr id="65" name="Groupe 64"/>
                          <p:cNvGrpSpPr/>
                          <p:nvPr/>
                        </p:nvGrpSpPr>
                        <p:grpSpPr>
                          <a:xfrm>
                            <a:off x="1261401" y="0"/>
                            <a:ext cx="10529426" cy="6757395"/>
                            <a:chOff x="1261401" y="0"/>
                            <a:chExt cx="10529426" cy="6757395"/>
                          </a:xfrm>
                        </p:grpSpPr>
                        <p:grpSp>
                          <p:nvGrpSpPr>
                            <p:cNvPr id="13" name="Groupe 12"/>
                            <p:cNvGrpSpPr/>
                            <p:nvPr/>
                          </p:nvGrpSpPr>
                          <p:grpSpPr>
                            <a:xfrm>
                              <a:off x="1261401" y="147035"/>
                              <a:ext cx="10529426" cy="6610360"/>
                              <a:chOff x="1238250" y="49213"/>
                              <a:chExt cx="10529426" cy="6610360"/>
                            </a:xfrm>
                          </p:grpSpPr>
                          <p:pic>
                            <p:nvPicPr>
                              <p:cNvPr id="42" name="Image 41"/>
                              <p:cNvPicPr>
                                <a:picLocks noChangeAspect="1"/>
                              </p:cNvPicPr>
                              <p:nvPr/>
                            </p:nvPicPr>
                            <p:blipFill>
                              <a:blip r:embed="rId3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tretch>
                                <a:fillRect/>
                              </a:stretch>
                            </p:blipFill>
                            <p:spPr>
                              <a:xfrm rot="5400000">
                                <a:off x="4982712" y="1578175"/>
                                <a:ext cx="5662776" cy="3833337"/>
                              </a:xfrm>
                              <a:prstGeom prst="rect">
                                <a:avLst/>
                              </a:prstGeom>
                            </p:spPr>
                          </p:pic>
                          <p:sp>
                            <p:nvSpPr>
                              <p:cNvPr id="14" name="Text Box 20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5479258" y="49213"/>
                                <a:ext cx="2951164" cy="36671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1800" dirty="0"/>
                                  <a:t>  </a:t>
                                </a:r>
                              </a:p>
                            </p:txBody>
                          </p:sp>
                          <p:pic>
                            <p:nvPicPr>
                              <p:cNvPr id="2" name="Image 1"/>
                              <p:cNvPicPr>
                                <a:picLocks noChangeAspect="1"/>
                              </p:cNvPicPr>
                              <p:nvPr/>
                            </p:nvPicPr>
                            <p:blipFill rotWithShape="1">
                              <a:blip r:embed="rId4" cstate="print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 r="34280"/>
                              <a:stretch/>
                            </p:blipFill>
                            <p:spPr>
                              <a:xfrm>
                                <a:off x="2686472" y="488807"/>
                                <a:ext cx="2408609" cy="5644451"/>
                              </a:xfrm>
                              <a:prstGeom prst="rect">
                                <a:avLst/>
                              </a:prstGeom>
                            </p:spPr>
                          </p:pic>
                          <p:sp>
                            <p:nvSpPr>
                              <p:cNvPr id="35" name="Text Box 132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 rot="16200000">
                                <a:off x="197642" y="4445007"/>
                                <a:ext cx="2447929" cy="36671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1800" dirty="0"/>
                                  <a:t>    A   t   l   a  n   t   I  </a:t>
                                </a:r>
                                <a:r>
                                  <a:rPr lang="en-US" altLang="fr-FR" dirty="0"/>
                                  <a:t>c</a:t>
                                </a:r>
                                <a:endParaRPr lang="en-US" altLang="fr-FR" sz="1800" dirty="0"/>
                              </a:p>
                            </p:txBody>
                          </p:sp>
                          <p:sp>
                            <p:nvSpPr>
                              <p:cNvPr id="12" name="Text Box 17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5336337" y="1652335"/>
                                <a:ext cx="309563" cy="4185761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  <a:ln>
                                <a:noFill/>
                              </a:ln>
                              <a:effectLst/>
                              <a:extLs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1400" dirty="0"/>
                                  <a:t>E</a:t>
                                </a:r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400" dirty="0"/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400" dirty="0"/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1400" dirty="0"/>
                                  <a:t>D</a:t>
                                </a:r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400" dirty="0"/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400" dirty="0"/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1400" dirty="0"/>
                                  <a:t>C</a:t>
                                </a:r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400" dirty="0"/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400" dirty="0"/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1400" dirty="0"/>
                                  <a:t>B</a:t>
                                </a:r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400" dirty="0"/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400" dirty="0"/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1400" dirty="0"/>
                                  <a:t>A</a:t>
                                </a:r>
                              </a:p>
                            </p:txBody>
                          </p:sp>
                          <p:sp>
                            <p:nvSpPr>
                              <p:cNvPr id="18" name="Rectangle 17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5838033" y="6097597"/>
                                <a:ext cx="1584326" cy="215900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  <a:ln>
                                <a:noFill/>
                              </a:ln>
                              <a:effectLst/>
                              <a:extLs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 wrap="none" anchor="ctr"/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fr-BE" altLang="fr-FR" sz="1800"/>
                              </a:p>
                            </p:txBody>
                          </p:sp>
                          <p:sp>
                            <p:nvSpPr>
                              <p:cNvPr id="34" name="Text Box 131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 rot="16200000">
                                <a:off x="681830" y="5727709"/>
                                <a:ext cx="1497015" cy="36671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800" dirty="0"/>
                              </a:p>
                            </p:txBody>
                          </p:sp>
                          <p:sp>
                            <p:nvSpPr>
                              <p:cNvPr id="21" name="Line 92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 flipV="1">
                                <a:off x="1626391" y="2210080"/>
                                <a:ext cx="3522666" cy="9533"/>
                              </a:xfrm>
                              <a:prstGeom prst="line">
                                <a:avLst/>
                              </a:prstGeom>
                              <a:ln>
                                <a:solidFill>
                                  <a:srgbClr val="FF0000"/>
                                </a:solidFill>
                                <a:prstDash val="dash"/>
                                <a:headEnd/>
                                <a:tailEnd/>
                              </a:ln>
                              <a:extLst/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  <p:txBody>
                              <a:bodyPr/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endParaRPr lang="fr-BE">
                                  <a:solidFill>
                                    <a:srgbClr val="FF0000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40" name="Text Box 162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2426494" y="1250956"/>
                                <a:ext cx="373063" cy="729430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lnSpc>
                                    <a:spcPct val="80000"/>
                                  </a:lnSpc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800" dirty="0">
                                  <a:solidFill>
                                    <a:srgbClr val="FF3300"/>
                                  </a:solidFill>
                                </a:endParaRPr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800" dirty="0">
                                  <a:solidFill>
                                    <a:srgbClr val="FF3300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44" name="Text Box 174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581798" y="6148968"/>
                                <a:ext cx="1223963" cy="230832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 algn="ctr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Top </a:t>
                                </a:r>
                                <a:r>
                                  <a:rPr lang="en-US" altLang="fr-FR" sz="900" dirty="0" err="1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Corylus</a:t>
                                </a: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 CI</a:t>
                                </a:r>
                              </a:p>
                            </p:txBody>
                          </p:sp>
                          <p:sp>
                            <p:nvSpPr>
                              <p:cNvPr id="56" name="Line 92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 flipV="1">
                                <a:off x="1626378" y="2546466"/>
                                <a:ext cx="3522666" cy="9533"/>
                              </a:xfrm>
                              <a:prstGeom prst="line">
                                <a:avLst/>
                              </a:prstGeom>
                              <a:ln>
                                <a:solidFill>
                                  <a:srgbClr val="FF0000"/>
                                </a:solidFill>
                                <a:prstDash val="dash"/>
                                <a:headEnd/>
                                <a:tailEnd/>
                              </a:ln>
                              <a:extLst/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  <p:txBody>
                              <a:bodyPr/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endParaRPr lang="fr-BE">
                                  <a:solidFill>
                                    <a:srgbClr val="FF0000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11" name="ZoneTexte 10"/>
                              <p:cNvSpPr txBox="1"/>
                              <p:nvPr/>
                            </p:nvSpPr>
                            <p:spPr>
                              <a:xfrm>
                                <a:off x="1592725" y="2488446"/>
                                <a:ext cx="1065012" cy="353943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</a:rPr>
                                  <a:t>Top </a:t>
                                </a:r>
                                <a:r>
                                  <a:rPr lang="en-US" altLang="fr-FR" sz="900" dirty="0" err="1">
                                    <a:solidFill>
                                      <a:srgbClr val="FF0000"/>
                                    </a:solidFill>
                                  </a:rPr>
                                  <a:t>Corylus</a:t>
                                </a: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</a:rPr>
                                  <a:t> CIV</a:t>
                                </a:r>
                              </a:p>
                              <a:p>
                                <a:endParaRPr lang="fr-BE" sz="800" dirty="0"/>
                              </a:p>
                            </p:txBody>
                          </p:sp>
                          <p:sp>
                            <p:nvSpPr>
                              <p:cNvPr id="45" name="Line 92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 flipV="1">
                                <a:off x="1589945" y="2398172"/>
                                <a:ext cx="3522666" cy="9533"/>
                              </a:xfrm>
                              <a:prstGeom prst="line">
                                <a:avLst/>
                              </a:prstGeom>
                              <a:ln>
                                <a:solidFill>
                                  <a:srgbClr val="FF0000"/>
                                </a:solidFill>
                                <a:prstDash val="dash"/>
                                <a:headEnd/>
                                <a:tailEnd/>
                              </a:ln>
                              <a:extLst/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  <p:txBody>
                              <a:bodyPr/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endParaRPr lang="fr-BE"/>
                              </a:p>
                            </p:txBody>
                          </p:sp>
                          <p:sp>
                            <p:nvSpPr>
                              <p:cNvPr id="15" name="ZoneTexte 14"/>
                              <p:cNvSpPr txBox="1"/>
                              <p:nvPr/>
                            </p:nvSpPr>
                            <p:spPr>
                              <a:xfrm>
                                <a:off x="1581798" y="2010396"/>
                                <a:ext cx="1318856" cy="216982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pPr>
                                  <a:lnSpc>
                                    <a:spcPct val="90000"/>
                                  </a:lnSpc>
                                  <a:spcBef>
                                    <a:spcPct val="50000"/>
                                  </a:spcBef>
                                </a:pP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</a:rPr>
                                  <a:t> Base Fagus &gt; 40% </a:t>
                                </a:r>
                              </a:p>
                            </p:txBody>
                          </p:sp>
                          <p:sp>
                            <p:nvSpPr>
                              <p:cNvPr id="46" name="Line 92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 flipV="1">
                                <a:off x="1642911" y="2997253"/>
                                <a:ext cx="3522666" cy="9533"/>
                              </a:xfrm>
                              <a:prstGeom prst="line">
                                <a:avLst/>
                              </a:prstGeom>
                              <a:ln>
                                <a:solidFill>
                                  <a:srgbClr val="FF0000"/>
                                </a:solidFill>
                                <a:prstDash val="dash"/>
                                <a:headEnd/>
                                <a:tailEnd/>
                              </a:ln>
                              <a:extLst/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  <p:txBody>
                              <a:bodyPr/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endParaRPr lang="fr-BE">
                                  <a:solidFill>
                                    <a:srgbClr val="FF0000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48" name="Line 92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 flipV="1">
                                <a:off x="1679180" y="4167487"/>
                                <a:ext cx="3522666" cy="9533"/>
                              </a:xfrm>
                              <a:prstGeom prst="line">
                                <a:avLst/>
                              </a:prstGeom>
                              <a:ln>
                                <a:solidFill>
                                  <a:srgbClr val="FF0000"/>
                                </a:solidFill>
                                <a:prstDash val="dash"/>
                                <a:headEnd/>
                                <a:tailEnd/>
                              </a:ln>
                              <a:extLst/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  <p:txBody>
                              <a:bodyPr/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endParaRPr lang="fr-BE">
                                  <a:solidFill>
                                    <a:srgbClr val="FF0000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49" name="Line 92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 flipV="1">
                                <a:off x="1674722" y="4616608"/>
                                <a:ext cx="3522666" cy="9533"/>
                              </a:xfrm>
                              <a:prstGeom prst="line">
                                <a:avLst/>
                              </a:prstGeom>
                              <a:ln>
                                <a:solidFill>
                                  <a:srgbClr val="FF0000"/>
                                </a:solidFill>
                                <a:prstDash val="dash"/>
                                <a:headEnd/>
                                <a:tailEnd/>
                              </a:ln>
                              <a:extLst/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  <p:txBody>
                              <a:bodyPr/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endParaRPr lang="fr-BE">
                                  <a:solidFill>
                                    <a:srgbClr val="FF0000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50" name="Line 92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 flipV="1">
                                <a:off x="1685607" y="5217319"/>
                                <a:ext cx="3522666" cy="9533"/>
                              </a:xfrm>
                              <a:prstGeom prst="line">
                                <a:avLst/>
                              </a:prstGeom>
                              <a:ln>
                                <a:solidFill>
                                  <a:srgbClr val="FF0000"/>
                                </a:solidFill>
                                <a:prstDash val="dash"/>
                                <a:headEnd/>
                                <a:tailEnd/>
                              </a:ln>
                              <a:extLst/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  <p:txBody>
                              <a:bodyPr/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endParaRPr lang="fr-BE">
                                  <a:solidFill>
                                    <a:srgbClr val="FF0000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51" name="Line 92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 flipV="1">
                                <a:off x="1669275" y="6137446"/>
                                <a:ext cx="3522666" cy="9533"/>
                              </a:xfrm>
                              <a:prstGeom prst="line">
                                <a:avLst/>
                              </a:prstGeom>
                              <a:ln>
                                <a:solidFill>
                                  <a:srgbClr val="FF0000"/>
                                </a:solidFill>
                                <a:prstDash val="dash"/>
                                <a:headEnd/>
                                <a:tailEnd/>
                              </a:ln>
                              <a:extLst/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  <p:txBody>
                              <a:bodyPr/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endParaRPr lang="fr-BE">
                                  <a:solidFill>
                                    <a:srgbClr val="FF0000"/>
                                  </a:solidFill>
                                </a:endParaRPr>
                              </a:p>
                            </p:txBody>
                          </p:sp>
                          <p:cxnSp>
                            <p:nvCxnSpPr>
                              <p:cNvPr id="17" name="Connecteur droit 16"/>
                              <p:cNvCxnSpPr>
                                <a:cxnSpLocks/>
                              </p:cNvCxnSpPr>
                              <p:nvPr/>
                            </p:nvCxnSpPr>
                            <p:spPr>
                              <a:xfrm>
                                <a:off x="3935048" y="2212757"/>
                                <a:ext cx="7165622" cy="0"/>
                              </a:xfrm>
                              <a:prstGeom prst="line">
                                <a:avLst/>
                              </a:prstGeom>
                              <a:ln w="3175"/>
                            </p:spPr>
                            <p:style>
                              <a:lnRef idx="3">
                                <a:schemeClr val="accent2"/>
                              </a:lnRef>
                              <a:fillRef idx="0">
                                <a:schemeClr val="accent2"/>
                              </a:fillRef>
                              <a:effectRef idx="2">
                                <a:schemeClr val="accent2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64" name="Connecteur droit 63"/>
                              <p:cNvCxnSpPr>
                                <a:cxnSpLocks/>
                              </p:cNvCxnSpPr>
                              <p:nvPr/>
                            </p:nvCxnSpPr>
                            <p:spPr>
                              <a:xfrm>
                                <a:off x="3430608" y="5190084"/>
                                <a:ext cx="8337068" cy="0"/>
                              </a:xfrm>
                              <a:prstGeom prst="line">
                                <a:avLst/>
                              </a:prstGeom>
                              <a:ln w="3175"/>
                            </p:spPr>
                            <p:style>
                              <a:lnRef idx="3">
                                <a:schemeClr val="accent2"/>
                              </a:lnRef>
                              <a:fillRef idx="0">
                                <a:schemeClr val="accent2"/>
                              </a:fillRef>
                              <a:effectRef idx="2">
                                <a:schemeClr val="accent2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sp>
                            <p:nvSpPr>
                              <p:cNvPr id="5" name="ZoneTexte 4"/>
                              <p:cNvSpPr txBox="1"/>
                              <p:nvPr/>
                            </p:nvSpPr>
                            <p:spPr>
                              <a:xfrm>
                                <a:off x="5080005" y="2074337"/>
                                <a:ext cx="278748" cy="4247317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  <a:prstDash val="dash"/>
                              </a:ln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dirty="0">
                                    <a:solidFill>
                                      <a:srgbClr val="FF0000"/>
                                    </a:solidFill>
                                  </a:rPr>
                                  <a:t>97</a:t>
                                </a:r>
                              </a:p>
                              <a:p>
                                <a:endParaRPr lang="fr-BE" dirty="0">
                                  <a:solidFill>
                                    <a:srgbClr val="FF0000"/>
                                  </a:solidFill>
                                </a:endParaRPr>
                              </a:p>
                              <a:p>
                                <a:r>
                                  <a:rPr lang="fr-BE" dirty="0">
                                    <a:solidFill>
                                      <a:srgbClr val="FF0000"/>
                                    </a:solidFill>
                                  </a:rPr>
                                  <a:t>6</a:t>
                                </a:r>
                              </a:p>
                              <a:p>
                                <a:r>
                                  <a:rPr lang="fr-BE" dirty="0">
                                    <a:solidFill>
                                      <a:srgbClr val="FF0000"/>
                                    </a:solidFill>
                                  </a:rPr>
                                  <a:t>5</a:t>
                                </a:r>
                              </a:p>
                              <a:p>
                                <a:endParaRPr lang="fr-BE" dirty="0">
                                  <a:solidFill>
                                    <a:srgbClr val="FF0000"/>
                                  </a:solidFill>
                                </a:endParaRPr>
                              </a:p>
                              <a:p>
                                <a:endParaRPr lang="fr-BE" dirty="0">
                                  <a:solidFill>
                                    <a:srgbClr val="FF0000"/>
                                  </a:solidFill>
                                </a:endParaRPr>
                              </a:p>
                              <a:p>
                                <a:r>
                                  <a:rPr lang="fr-BE" dirty="0">
                                    <a:solidFill>
                                      <a:srgbClr val="FF0000"/>
                                    </a:solidFill>
                                  </a:rPr>
                                  <a:t>4</a:t>
                                </a:r>
                              </a:p>
                              <a:p>
                                <a:endParaRPr lang="fr-BE" dirty="0" smtClean="0">
                                  <a:solidFill>
                                    <a:srgbClr val="FF0000"/>
                                  </a:solidFill>
                                </a:endParaRPr>
                              </a:p>
                              <a:p>
                                <a:r>
                                  <a:rPr lang="fr-BE" smtClean="0">
                                    <a:solidFill>
                                      <a:srgbClr val="FF0000"/>
                                    </a:solidFill>
                                  </a:rPr>
                                  <a:t>3</a:t>
                                </a:r>
                                <a:endParaRPr lang="fr-BE" dirty="0">
                                  <a:solidFill>
                                    <a:srgbClr val="FF0000"/>
                                  </a:solidFill>
                                </a:endParaRPr>
                              </a:p>
                              <a:p>
                                <a:endParaRPr lang="fr-BE" dirty="0" smtClean="0">
                                  <a:solidFill>
                                    <a:srgbClr val="FF0000"/>
                                  </a:solidFill>
                                </a:endParaRPr>
                              </a:p>
                              <a:p>
                                <a:r>
                                  <a:rPr lang="fr-BE" dirty="0" smtClean="0">
                                    <a:solidFill>
                                      <a:srgbClr val="FF0000"/>
                                    </a:solidFill>
                                  </a:rPr>
                                  <a:t>2</a:t>
                                </a:r>
                                <a:endParaRPr lang="fr-BE" dirty="0">
                                  <a:solidFill>
                                    <a:srgbClr val="FF0000"/>
                                  </a:solidFill>
                                </a:endParaRPr>
                              </a:p>
                              <a:p>
                                <a:endParaRPr lang="fr-BE" dirty="0">
                                  <a:solidFill>
                                    <a:srgbClr val="FF0000"/>
                                  </a:solidFill>
                                </a:endParaRPr>
                              </a:p>
                              <a:p>
                                <a:endParaRPr lang="fr-BE" dirty="0" smtClean="0">
                                  <a:solidFill>
                                    <a:srgbClr val="FF0000"/>
                                  </a:solidFill>
                                </a:endParaRPr>
                              </a:p>
                              <a:p>
                                <a:r>
                                  <a:rPr lang="fr-BE" dirty="0" smtClean="0">
                                    <a:solidFill>
                                      <a:srgbClr val="FF0000"/>
                                    </a:solidFill>
                                  </a:rPr>
                                  <a:t>1  </a:t>
                                </a:r>
                                <a:endParaRPr lang="fr-BE" dirty="0">
                                  <a:solidFill>
                                    <a:srgbClr val="FF0000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" name="ZoneTexte 2"/>
                              <p:cNvSpPr txBox="1"/>
                              <p:nvPr/>
                            </p:nvSpPr>
                            <p:spPr>
                              <a:xfrm>
                                <a:off x="8248926" y="5172497"/>
                                <a:ext cx="1371599" cy="369332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endParaRPr lang="fr-BE" dirty="0"/>
                              </a:p>
                            </p:txBody>
                          </p:sp>
                          <p:sp>
                            <p:nvSpPr>
                              <p:cNvPr id="6" name="Rectangle 5"/>
                              <p:cNvSpPr/>
                              <p:nvPr/>
                            </p:nvSpPr>
                            <p:spPr>
                              <a:xfrm>
                                <a:off x="5891996" y="3099820"/>
                                <a:ext cx="185881" cy="1446797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  <a:ln>
                                <a:noFill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fr-BE"/>
                              </a:p>
                            </p:txBody>
                          </p:sp>
                          <p:cxnSp>
                            <p:nvCxnSpPr>
                              <p:cNvPr id="58" name="Connecteur droit 57"/>
                              <p:cNvCxnSpPr/>
                              <p:nvPr/>
                            </p:nvCxnSpPr>
                            <p:spPr>
                              <a:xfrm flipV="1">
                                <a:off x="3651738" y="3237282"/>
                                <a:ext cx="6007682" cy="11823"/>
                              </a:xfrm>
                              <a:prstGeom prst="line">
                                <a:avLst/>
                              </a:prstGeom>
                              <a:ln w="3175"/>
                            </p:spPr>
                            <p:style>
                              <a:lnRef idx="3">
                                <a:schemeClr val="accent2"/>
                              </a:lnRef>
                              <a:fillRef idx="0">
                                <a:schemeClr val="accent2"/>
                              </a:fillRef>
                              <a:effectRef idx="2">
                                <a:schemeClr val="accent2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cxnSp>
                            <p:nvCxnSpPr>
                              <p:cNvPr id="62" name="Connecteur droit 61"/>
                              <p:cNvCxnSpPr>
                                <a:cxnSpLocks/>
                              </p:cNvCxnSpPr>
                              <p:nvPr/>
                            </p:nvCxnSpPr>
                            <p:spPr>
                              <a:xfrm>
                                <a:off x="3881283" y="4177020"/>
                                <a:ext cx="7471052" cy="0"/>
                              </a:xfrm>
                              <a:prstGeom prst="line">
                                <a:avLst/>
                              </a:prstGeom>
                              <a:ln w="3175"/>
                            </p:spPr>
                            <p:style>
                              <a:lnRef idx="3">
                                <a:schemeClr val="accent2"/>
                              </a:lnRef>
                              <a:fillRef idx="0">
                                <a:schemeClr val="accent2"/>
                              </a:fillRef>
                              <a:effectRef idx="2">
                                <a:schemeClr val="accent2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sp>
                            <p:nvSpPr>
                              <p:cNvPr id="7" name="ZoneTexte 6"/>
                              <p:cNvSpPr txBox="1"/>
                              <p:nvPr/>
                            </p:nvSpPr>
                            <p:spPr>
                              <a:xfrm>
                                <a:off x="5479258" y="415926"/>
                                <a:ext cx="1317976" cy="246221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1000" b="1" dirty="0" err="1"/>
                                  <a:t>Calendar</a:t>
                                </a:r>
                                <a:r>
                                  <a:rPr lang="fr-BE" sz="1000" b="1" dirty="0"/>
                                  <a:t> </a:t>
                                </a:r>
                                <a:r>
                                  <a:rPr lang="fr-BE" sz="1000" b="1" dirty="0" err="1"/>
                                  <a:t>age</a:t>
                                </a:r>
                                <a:r>
                                  <a:rPr lang="fr-BE" sz="1000" b="1" dirty="0"/>
                                  <a:t> BP (</a:t>
                                </a:r>
                                <a:r>
                                  <a:rPr lang="fr-BE" sz="1000" b="1" dirty="0" err="1"/>
                                  <a:t>yr</a:t>
                                </a:r>
                                <a:r>
                                  <a:rPr lang="fr-BE" sz="1000" b="1" dirty="0"/>
                                  <a:t>)</a:t>
                                </a:r>
                              </a:p>
                            </p:txBody>
                          </p:sp>
                          <p:cxnSp>
                            <p:nvCxnSpPr>
                              <p:cNvPr id="9" name="Connecteur droit avec flèche 8"/>
                              <p:cNvCxnSpPr/>
                              <p:nvPr/>
                            </p:nvCxnSpPr>
                            <p:spPr>
                              <a:xfrm>
                                <a:off x="6138246" y="662147"/>
                                <a:ext cx="0" cy="226853"/>
                              </a:xfrm>
                              <a:prstGeom prst="straightConnector1">
                                <a:avLst/>
                              </a:prstGeom>
                              <a:ln>
                                <a:tailEnd type="triangle"/>
                              </a:ln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</p:cxnSp>
                          <p:sp>
                            <p:nvSpPr>
                              <p:cNvPr id="47" name="Line 92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H="1" flipV="1">
                                <a:off x="1658393" y="3432051"/>
                                <a:ext cx="3522666" cy="9533"/>
                              </a:xfrm>
                              <a:prstGeom prst="line">
                                <a:avLst/>
                              </a:prstGeom>
                              <a:ln>
                                <a:solidFill>
                                  <a:srgbClr val="FF0000"/>
                                </a:solidFill>
                                <a:prstDash val="dash"/>
                                <a:headEnd/>
                                <a:tailEnd/>
                              </a:ln>
                              <a:extLst/>
                            </p:spPr>
                            <p:style>
                              <a:lnRef idx="1">
                                <a:schemeClr val="accent1"/>
                              </a:lnRef>
                              <a:fillRef idx="0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tx1"/>
                              </a:fontRef>
                            </p:style>
                            <p:txBody>
                              <a:bodyPr/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endParaRPr lang="fr-BE">
                                  <a:solidFill>
                                    <a:srgbClr val="FF0000"/>
                                  </a:solidFill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10" name="Groupe 9"/>
                            <p:cNvGrpSpPr/>
                            <p:nvPr/>
                          </p:nvGrpSpPr>
                          <p:grpSpPr>
                            <a:xfrm>
                              <a:off x="1269339" y="0"/>
                              <a:ext cx="1420018" cy="5518738"/>
                              <a:chOff x="1238251" y="-131057"/>
                              <a:chExt cx="1420018" cy="5579926"/>
                            </a:xfrm>
                          </p:grpSpPr>
                          <p:sp>
                            <p:nvSpPr>
                              <p:cNvPr id="27" name="Text Box 83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542256" y="-131057"/>
                                <a:ext cx="1116013" cy="753077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lnSpc>
                                    <a:spcPct val="90000"/>
                                  </a:lnSpc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800" dirty="0">
                                  <a:solidFill>
                                    <a:srgbClr val="FF3300"/>
                                  </a:solidFill>
                                </a:endParaRPr>
                              </a:p>
                              <a:p>
                                <a:pPr eaLnBrk="1" hangingPunct="1">
                                  <a:lnSpc>
                                    <a:spcPct val="90000"/>
                                  </a:lnSpc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800" dirty="0">
                                  <a:solidFill>
                                    <a:srgbClr val="FF3300"/>
                                  </a:solidFill>
                                </a:endParaRPr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800" dirty="0">
                                  <a:solidFill>
                                    <a:srgbClr val="FF3300"/>
                                  </a:solidFill>
                                </a:endParaRPr>
                              </a:p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800" dirty="0">
                                  <a:solidFill>
                                    <a:srgbClr val="FF3300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28" name="Text Box 84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529556" y="2799325"/>
                                <a:ext cx="1042988" cy="2333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800" dirty="0">
                                    <a:solidFill>
                                      <a:srgbClr val="FF0000"/>
                                    </a:solidFill>
                                  </a:rPr>
                                  <a:t>  </a:t>
                                </a: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Base Fagus &gt;5%</a:t>
                                </a:r>
                              </a:p>
                            </p:txBody>
                          </p:sp>
                          <p:sp>
                            <p:nvSpPr>
                              <p:cNvPr id="29" name="Text Box 85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542256" y="2985343"/>
                                <a:ext cx="971550" cy="2333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 Top </a:t>
                                </a:r>
                                <a:r>
                                  <a:rPr lang="en-US" altLang="fr-FR" sz="900" dirty="0" err="1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Corylus</a:t>
                                </a: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 CIII</a:t>
                                </a:r>
                              </a:p>
                            </p:txBody>
                          </p:sp>
                          <p:sp>
                            <p:nvSpPr>
                              <p:cNvPr id="32" name="Text Box 104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554956" y="4225932"/>
                                <a:ext cx="971550" cy="21783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800" dirty="0">
                                  <a:solidFill>
                                    <a:srgbClr val="FF3300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36" name="Text Box 133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 rot="16200000">
                                <a:off x="161131" y="2352311"/>
                                <a:ext cx="2520954" cy="36671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1800" dirty="0"/>
                                  <a:t>     </a:t>
                                </a:r>
                                <a:r>
                                  <a:rPr lang="en-US" altLang="fr-FR" sz="1800" dirty="0" err="1"/>
                                  <a:t>Subboreal</a:t>
                                </a:r>
                                <a:r>
                                  <a:rPr lang="en-US" altLang="fr-FR" sz="1800" dirty="0"/>
                                  <a:t>   </a:t>
                                </a:r>
                              </a:p>
                            </p:txBody>
                          </p:sp>
                          <p:sp>
                            <p:nvSpPr>
                              <p:cNvPr id="37" name="Text Box 134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 rot="16200000">
                                <a:off x="596105" y="1414465"/>
                                <a:ext cx="1655765" cy="36671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endParaRPr lang="en-US" altLang="fr-FR" sz="1800" dirty="0"/>
                              </a:p>
                            </p:txBody>
                          </p:sp>
                          <p:sp>
                            <p:nvSpPr>
                              <p:cNvPr id="39" name="Text Box 161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548606" y="4448181"/>
                                <a:ext cx="971550" cy="2333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 Base </a:t>
                                </a:r>
                                <a:r>
                                  <a:rPr lang="en-US" altLang="fr-FR" sz="900" dirty="0" err="1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Tilia</a:t>
                                </a: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 dom</a:t>
                                </a:r>
                                <a:r>
                                  <a:rPr lang="en-US" altLang="fr-FR" sz="800" dirty="0">
                                    <a:solidFill>
                                      <a:srgbClr val="00B0F0"/>
                                    </a:solidFill>
                                  </a:rPr>
                                  <a:t>.</a:t>
                                </a:r>
                              </a:p>
                            </p:txBody>
                          </p:sp>
                          <p:sp>
                            <p:nvSpPr>
                              <p:cNvPr id="41" name="Text Box 164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548606" y="3950161"/>
                                <a:ext cx="971550" cy="2333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 Base Fagus</a:t>
                                </a:r>
                              </a:p>
                            </p:txBody>
                          </p:sp>
                          <p:sp>
                            <p:nvSpPr>
                              <p:cNvPr id="43" name="Text Box 173"/>
                              <p:cNvSpPr txBox="1"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548606" y="5215478"/>
                                <a:ext cx="1101194" cy="2333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chemeClr val="accent1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 algn="ctr">
                                    <a:solidFill>
                                      <a:schemeClr val="tx1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chemeClr val="bg2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  <p:txBody>
                              <a:bodyPr wrap="square">
                                <a:spAutoFit/>
                              </a:bodyPr>
                              <a:lstStyle>
                                <a:defPPr>
                                  <a:defRPr lang="en-US"/>
                                </a:defPPr>
                                <a:lvl1pPr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1pPr>
                                <a:lvl2pPr marL="4572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2pPr>
                                <a:lvl3pPr marL="9144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3pPr>
                                <a:lvl4pPr marL="13716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4pPr>
                                <a:lvl5pPr marL="1828800" algn="l" rtl="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5pPr>
                                <a:lvl6pPr marL="22860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6pPr>
                                <a:lvl7pPr marL="27432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7pPr>
                                <a:lvl8pPr marL="32004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8pPr>
                                <a:lvl9pPr marL="3657600" algn="l" defTabSz="914400" rtl="0" eaLnBrk="1" latinLnBrk="0" hangingPunct="1">
                                  <a:defRPr kern="1200">
                                    <a:solidFill>
                                      <a:schemeClr val="tx1"/>
                                    </a:solidFill>
                                    <a:latin typeface="Arial" panose="020B0604020202020204" pitchFamily="34" charset="0"/>
                                    <a:ea typeface="+mn-ea"/>
                                    <a:cs typeface="+mn-cs"/>
                                  </a:defRPr>
                                </a:lvl9pPr>
                              </a:lstStyle>
                              <a:p>
                                <a:pPr eaLnBrk="1" hangingPunct="1">
                                  <a:spcBef>
                                    <a:spcPct val="50000"/>
                                  </a:spcBef>
                                  <a:buFontTx/>
                                  <a:buNone/>
                                </a:pP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Top </a:t>
                                </a:r>
                                <a:r>
                                  <a:rPr lang="en-US" altLang="fr-FR" sz="900" dirty="0" err="1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Ulmus</a:t>
                                </a: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  <a:latin typeface="+mn-lt"/>
                                  </a:rPr>
                                  <a:t> dom</a:t>
                                </a:r>
                                <a:r>
                                  <a:rPr lang="en-US" altLang="fr-FR" sz="800" dirty="0"/>
                                  <a:t>.</a:t>
                                </a:r>
                              </a:p>
                            </p:txBody>
                          </p:sp>
                          <p:sp>
                            <p:nvSpPr>
                              <p:cNvPr id="54" name="ZoneTexte 53"/>
                              <p:cNvSpPr txBox="1"/>
                              <p:nvPr/>
                            </p:nvSpPr>
                            <p:spPr>
                              <a:xfrm>
                                <a:off x="1494623" y="3233130"/>
                                <a:ext cx="1055693" cy="513462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</a:rPr>
                                  <a:t>   Base </a:t>
                                </a:r>
                                <a:r>
                                  <a:rPr lang="en-US" altLang="fr-FR" sz="900" dirty="0" err="1">
                                    <a:solidFill>
                                      <a:srgbClr val="FF0000"/>
                                    </a:solidFill>
                                  </a:rPr>
                                  <a:t>Corylus</a:t>
                                </a:r>
                                <a:r>
                                  <a:rPr lang="en-US" altLang="fr-FR" sz="900" dirty="0">
                                    <a:solidFill>
                                      <a:srgbClr val="FF0000"/>
                                    </a:solidFill>
                                  </a:rPr>
                                  <a:t> CIII</a:t>
                                </a:r>
                              </a:p>
                              <a:p>
                                <a:endParaRPr lang="fr-BE" dirty="0"/>
                              </a:p>
                            </p:txBody>
                          </p:sp>
                          <p:sp>
                            <p:nvSpPr>
                              <p:cNvPr id="55" name="ZoneTexte 54"/>
                              <p:cNvSpPr txBox="1"/>
                              <p:nvPr/>
                            </p:nvSpPr>
                            <p:spPr>
                              <a:xfrm>
                                <a:off x="1578761" y="2165776"/>
                                <a:ext cx="802921" cy="233391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900" dirty="0">
                                    <a:solidFill>
                                      <a:srgbClr val="FF0000"/>
                                    </a:solidFill>
                                  </a:rPr>
                                  <a:t> X QM/</a:t>
                                </a:r>
                                <a:r>
                                  <a:rPr lang="fr-BE" sz="900" dirty="0" err="1">
                                    <a:solidFill>
                                      <a:srgbClr val="FF0000"/>
                                    </a:solidFill>
                                  </a:rPr>
                                  <a:t>Fagus</a:t>
                                </a:r>
                                <a:endParaRPr lang="fr-BE" sz="900" dirty="0">
                                  <a:solidFill>
                                    <a:srgbClr val="FF0000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  <p:grpSp>
                        <p:nvGrpSpPr>
                          <p:cNvPr id="71" name="Groupe 70"/>
                          <p:cNvGrpSpPr/>
                          <p:nvPr/>
                        </p:nvGrpSpPr>
                        <p:grpSpPr>
                          <a:xfrm>
                            <a:off x="1949764" y="487973"/>
                            <a:ext cx="10153888" cy="6004488"/>
                            <a:chOff x="1949764" y="487973"/>
                            <a:chExt cx="10153888" cy="6004488"/>
                          </a:xfrm>
                        </p:grpSpPr>
                        <p:grpSp>
                          <p:nvGrpSpPr>
                            <p:cNvPr id="63" name="Groupe 62"/>
                            <p:cNvGrpSpPr/>
                            <p:nvPr/>
                          </p:nvGrpSpPr>
                          <p:grpSpPr>
                            <a:xfrm>
                              <a:off x="1949764" y="487973"/>
                              <a:ext cx="10153888" cy="6004488"/>
                              <a:chOff x="1949764" y="487973"/>
                              <a:chExt cx="10153888" cy="6004488"/>
                            </a:xfrm>
                          </p:grpSpPr>
                          <p:grpSp>
                            <p:nvGrpSpPr>
                              <p:cNvPr id="24" name="Groupe 23"/>
                              <p:cNvGrpSpPr/>
                              <p:nvPr/>
                            </p:nvGrpSpPr>
                            <p:grpSpPr>
                              <a:xfrm>
                                <a:off x="1949764" y="487973"/>
                                <a:ext cx="10153888" cy="6004488"/>
                                <a:chOff x="1949764" y="487973"/>
                                <a:chExt cx="10153888" cy="6004488"/>
                              </a:xfrm>
                            </p:grpSpPr>
                            <p:sp>
                              <p:nvSpPr>
                                <p:cNvPr id="8" name="ZoneTexte 7"/>
                                <p:cNvSpPr txBox="1"/>
                                <p:nvPr/>
                              </p:nvSpPr>
                              <p:spPr>
                                <a:xfrm>
                                  <a:off x="1949764" y="487973"/>
                                  <a:ext cx="1479228" cy="246221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fr-BE" sz="1000" b="1" dirty="0" err="1"/>
                                    <a:t>Calendar</a:t>
                                  </a:r>
                                  <a:r>
                                    <a:rPr lang="fr-BE" sz="1000" b="1" dirty="0"/>
                                    <a:t> </a:t>
                                  </a:r>
                                  <a:r>
                                    <a:rPr lang="fr-BE" sz="1000" b="1" dirty="0" err="1"/>
                                    <a:t>age</a:t>
                                  </a:r>
                                  <a:r>
                                    <a:rPr lang="fr-BE" sz="1000" b="1" dirty="0"/>
                                    <a:t> BC (mode)</a:t>
                                  </a:r>
                                </a:p>
                              </p:txBody>
                            </p:sp>
                            <p:cxnSp>
                              <p:nvCxnSpPr>
                                <p:cNvPr id="20" name="Connecteur droit avec flèche 19"/>
                                <p:cNvCxnSpPr/>
                                <p:nvPr/>
                              </p:nvCxnSpPr>
                              <p:spPr>
                                <a:xfrm>
                                  <a:off x="2900654" y="734194"/>
                                  <a:ext cx="0" cy="234635"/>
                                </a:xfrm>
                                <a:prstGeom prst="straightConnector1">
                                  <a:avLst/>
                                </a:prstGeom>
                                <a:ln>
                                  <a:tailEnd type="triangle"/>
                                </a:ln>
                              </p:spPr>
                              <p:style>
                                <a:lnRef idx="1">
                                  <a:schemeClr val="accent1"/>
                                </a:lnRef>
                                <a:fillRef idx="0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tx1"/>
                                </a:fontRef>
                              </p:style>
                            </p:cxnSp>
                            <p:sp>
                              <p:nvSpPr>
                                <p:cNvPr id="23" name="Rectangle 22"/>
                                <p:cNvSpPr/>
                                <p:nvPr/>
                              </p:nvSpPr>
                              <p:spPr>
                                <a:xfrm>
                                  <a:off x="2657737" y="3074802"/>
                                  <a:ext cx="141820" cy="824505"/>
                                </a:xfrm>
                                <a:prstGeom prst="rect">
                                  <a:avLst/>
                                </a:prstGeom>
                                <a:solidFill>
                                  <a:schemeClr val="bg1"/>
                                </a:solidFill>
                                <a:ln>
                                  <a:noFill/>
                                </a:ln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rtlCol="0" anchor="ctr"/>
                                <a:lstStyle/>
                                <a:p>
                                  <a:pPr algn="ctr"/>
                                  <a:endParaRPr lang="fr-BE"/>
                                </a:p>
                              </p:txBody>
                            </p:sp>
                            <p:sp>
                              <p:nvSpPr>
                                <p:cNvPr id="129" name="ZoneTexte 128">
                                  <a:extLst>
                                    <a:ext uri="{FF2B5EF4-FFF2-40B4-BE49-F238E27FC236}">
                                      <a16:creationId xmlns="" xmlns:a16="http://schemas.microsoft.com/office/drawing/2014/main" id="{111B14D4-3456-4CAA-9A6E-285DFC71A286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10624424" y="6246240"/>
                                  <a:ext cx="1479228" cy="246221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square" rtlCol="0">
                                  <a:spAutoFit/>
                                </a:bodyPr>
                                <a:lstStyle/>
                                <a:p>
                                  <a:r>
                                    <a:rPr lang="fr-BE" sz="1000" b="1" dirty="0"/>
                                    <a:t>Water table (cm)</a:t>
                                  </a:r>
                                </a:p>
                              </p:txBody>
                            </p:sp>
                          </p:grpSp>
                          <p:sp>
                            <p:nvSpPr>
                              <p:cNvPr id="26" name="ZoneTexte 25"/>
                              <p:cNvSpPr txBox="1"/>
                              <p:nvPr/>
                            </p:nvSpPr>
                            <p:spPr>
                              <a:xfrm>
                                <a:off x="4965540" y="2233914"/>
                                <a:ext cx="254642" cy="369332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dirty="0">
                                    <a:solidFill>
                                      <a:srgbClr val="FF0000"/>
                                    </a:solidFill>
                                  </a:rPr>
                                  <a:t>8</a:t>
                                </a:r>
                              </a:p>
                            </p:txBody>
                          </p:sp>
                          <p:sp>
                            <p:nvSpPr>
                              <p:cNvPr id="30" name="ZoneTexte 29"/>
                              <p:cNvSpPr txBox="1"/>
                              <p:nvPr/>
                            </p:nvSpPr>
                            <p:spPr>
                              <a:xfrm>
                                <a:off x="4247920" y="2265672"/>
                                <a:ext cx="243068" cy="246221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1000" dirty="0"/>
                                  <a:t>3</a:t>
                                </a:r>
                              </a:p>
                            </p:txBody>
                          </p:sp>
                          <p:sp>
                            <p:nvSpPr>
                              <p:cNvPr id="31" name="ZoneTexte 30"/>
                              <p:cNvSpPr txBox="1"/>
                              <p:nvPr/>
                            </p:nvSpPr>
                            <p:spPr>
                              <a:xfrm>
                                <a:off x="4512854" y="5266479"/>
                                <a:ext cx="370390" cy="246221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1000" dirty="0"/>
                                  <a:t>18</a:t>
                                </a:r>
                              </a:p>
                            </p:txBody>
                          </p:sp>
                          <p:sp>
                            <p:nvSpPr>
                              <p:cNvPr id="33" name="ZoneTexte 32"/>
                              <p:cNvSpPr txBox="1"/>
                              <p:nvPr/>
                            </p:nvSpPr>
                            <p:spPr>
                              <a:xfrm>
                                <a:off x="4848517" y="4398385"/>
                                <a:ext cx="324095" cy="861774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1000" dirty="0"/>
                                  <a:t>15</a:t>
                                </a:r>
                              </a:p>
                              <a:p>
                                <a:endParaRPr lang="fr-BE" sz="1000" dirty="0"/>
                              </a:p>
                              <a:p>
                                <a:r>
                                  <a:rPr lang="fr-BE" sz="1000" dirty="0"/>
                                  <a:t>16</a:t>
                                </a:r>
                              </a:p>
                              <a:p>
                                <a:endParaRPr lang="fr-BE" sz="1000" dirty="0"/>
                              </a:p>
                              <a:p>
                                <a:r>
                                  <a:rPr lang="fr-BE" sz="1000" dirty="0"/>
                                  <a:t>17</a:t>
                                </a:r>
                              </a:p>
                            </p:txBody>
                          </p:sp>
                          <p:sp>
                            <p:nvSpPr>
                              <p:cNvPr id="38" name="ZoneTexte 37"/>
                              <p:cNvSpPr txBox="1"/>
                              <p:nvPr/>
                            </p:nvSpPr>
                            <p:spPr>
                              <a:xfrm>
                                <a:off x="4629875" y="3773344"/>
                                <a:ext cx="428263" cy="707886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1000" dirty="0"/>
                                  <a:t>13</a:t>
                                </a:r>
                              </a:p>
                              <a:p>
                                <a:endParaRPr lang="fr-BE" sz="1000" dirty="0"/>
                              </a:p>
                              <a:p>
                                <a:r>
                                  <a:rPr lang="fr-BE" sz="1000" dirty="0"/>
                                  <a:t> 14</a:t>
                                </a:r>
                              </a:p>
                              <a:p>
                                <a:endParaRPr lang="fr-BE" sz="1000" dirty="0"/>
                              </a:p>
                            </p:txBody>
                          </p:sp>
                          <p:sp>
                            <p:nvSpPr>
                              <p:cNvPr id="52" name="ZoneTexte 51"/>
                              <p:cNvSpPr txBox="1"/>
                              <p:nvPr/>
                            </p:nvSpPr>
                            <p:spPr>
                              <a:xfrm>
                                <a:off x="4294204" y="3646024"/>
                                <a:ext cx="381966" cy="246221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1000" dirty="0"/>
                                  <a:t>12</a:t>
                                </a:r>
                              </a:p>
                            </p:txBody>
                          </p:sp>
                          <p:sp>
                            <p:nvSpPr>
                              <p:cNvPr id="53" name="ZoneTexte 52"/>
                              <p:cNvSpPr txBox="1"/>
                              <p:nvPr/>
                            </p:nvSpPr>
                            <p:spPr>
                              <a:xfrm>
                                <a:off x="4839911" y="3186851"/>
                                <a:ext cx="367709" cy="553998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1000" dirty="0"/>
                                  <a:t>9 10 11</a:t>
                                </a:r>
                              </a:p>
                            </p:txBody>
                          </p:sp>
                          <p:sp>
                            <p:nvSpPr>
                              <p:cNvPr id="59" name="ZoneTexte 58"/>
                              <p:cNvSpPr txBox="1"/>
                              <p:nvPr/>
                            </p:nvSpPr>
                            <p:spPr>
                              <a:xfrm>
                                <a:off x="4683514" y="2943923"/>
                                <a:ext cx="189570" cy="400110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1000" dirty="0"/>
                                  <a:t>7 8</a:t>
                                </a:r>
                              </a:p>
                            </p:txBody>
                          </p:sp>
                          <p:sp>
                            <p:nvSpPr>
                              <p:cNvPr id="60" name="ZoneTexte 59"/>
                              <p:cNvSpPr txBox="1"/>
                              <p:nvPr/>
                            </p:nvSpPr>
                            <p:spPr>
                              <a:xfrm>
                                <a:off x="4728117" y="2364062"/>
                                <a:ext cx="133815" cy="553998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1000" dirty="0"/>
                                  <a:t> 5 6</a:t>
                                </a:r>
                              </a:p>
                            </p:txBody>
                          </p:sp>
                          <p:sp>
                            <p:nvSpPr>
                              <p:cNvPr id="61" name="ZoneTexte 60"/>
                              <p:cNvSpPr txBox="1"/>
                              <p:nvPr/>
                            </p:nvSpPr>
                            <p:spPr>
                              <a:xfrm>
                                <a:off x="4560849" y="2442118"/>
                                <a:ext cx="178420" cy="246221"/>
                              </a:xfrm>
                              <a:prstGeom prst="rect">
                                <a:avLst/>
                              </a:prstGeom>
                              <a:noFill/>
                            </p:spPr>
                            <p:txBody>
                              <a:bodyPr wrap="square" rtlCol="0">
                                <a:spAutoFit/>
                              </a:bodyPr>
                              <a:lstStyle/>
                              <a:p>
                                <a:r>
                                  <a:rPr lang="fr-BE" sz="1000" dirty="0"/>
                                  <a:t>4</a:t>
                                </a:r>
                              </a:p>
                            </p:txBody>
                          </p:sp>
                        </p:grpSp>
                        <p:sp>
                          <p:nvSpPr>
                            <p:cNvPr id="66" name="ZoneTexte 65"/>
                            <p:cNvSpPr txBox="1"/>
                            <p:nvPr/>
                          </p:nvSpPr>
                          <p:spPr>
                            <a:xfrm rot="16200000">
                              <a:off x="4705815" y="1516563"/>
                              <a:ext cx="1048215" cy="275884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fr-BE" sz="1200" dirty="0" err="1">
                                  <a:solidFill>
                                    <a:srgbClr val="FF0000"/>
                                  </a:solidFill>
                                </a:rPr>
                                <a:t>Tie</a:t>
                              </a:r>
                              <a:r>
                                <a:rPr lang="fr-BE" sz="1200" dirty="0">
                                  <a:solidFill>
                                    <a:srgbClr val="FF0000"/>
                                  </a:solidFill>
                                </a:rPr>
                                <a:t>-points</a:t>
                              </a:r>
                            </a:p>
                          </p:txBody>
                        </p:sp>
                        <p:sp>
                          <p:nvSpPr>
                            <p:cNvPr id="67" name="ZoneTexte 66"/>
                            <p:cNvSpPr txBox="1"/>
                            <p:nvPr/>
                          </p:nvSpPr>
                          <p:spPr>
                            <a:xfrm rot="16200000">
                              <a:off x="4337825" y="1525274"/>
                              <a:ext cx="735981" cy="460298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r>
                                <a:rPr lang="fr-BE" sz="1200" dirty="0" smtClean="0"/>
                                <a:t>Time </a:t>
                              </a:r>
                              <a:r>
                                <a:rPr lang="fr-BE" sz="1200" dirty="0" err="1" smtClean="0"/>
                                <a:t>Intervals</a:t>
                              </a:r>
                              <a:endParaRPr lang="fr-BE" sz="1200" dirty="0"/>
                            </a:p>
                          </p:txBody>
                        </p:sp>
                      </p:grpSp>
                    </p:grpSp>
                    <p:sp>
                      <p:nvSpPr>
                        <p:cNvPr id="16" name="ZoneTexte 15"/>
                        <p:cNvSpPr txBox="1"/>
                        <p:nvPr/>
                      </p:nvSpPr>
                      <p:spPr>
                        <a:xfrm>
                          <a:off x="4666482" y="2282527"/>
                          <a:ext cx="704614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fr-BE" u="sng" dirty="0"/>
                            <a:t>XI</a:t>
                          </a:r>
                        </a:p>
                      </p:txBody>
                    </p:sp>
                    <p:sp>
                      <p:nvSpPr>
                        <p:cNvPr id="57" name="ZoneTexte 56"/>
                        <p:cNvSpPr txBox="1"/>
                        <p:nvPr/>
                      </p:nvSpPr>
                      <p:spPr>
                        <a:xfrm>
                          <a:off x="4711221" y="2650520"/>
                          <a:ext cx="279608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fr-BE" u="sng" dirty="0"/>
                            <a:t>X</a:t>
                          </a:r>
                        </a:p>
                      </p:txBody>
                    </p:sp>
                    <p:sp>
                      <p:nvSpPr>
                        <p:cNvPr id="68" name="ZoneTexte 67"/>
                        <p:cNvSpPr txBox="1"/>
                        <p:nvPr/>
                      </p:nvSpPr>
                      <p:spPr>
                        <a:xfrm>
                          <a:off x="4677667" y="3520314"/>
                          <a:ext cx="51448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fr-BE" u="sng" dirty="0"/>
                            <a:t>IX</a:t>
                          </a:r>
                        </a:p>
                      </p:txBody>
                    </p:sp>
                    <p:sp>
                      <p:nvSpPr>
                        <p:cNvPr id="69" name="ZoneTexte 68"/>
                        <p:cNvSpPr txBox="1"/>
                        <p:nvPr/>
                      </p:nvSpPr>
                      <p:spPr>
                        <a:xfrm>
                          <a:off x="4521089" y="4691193"/>
                          <a:ext cx="760535" cy="64633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fr-BE" u="sng" dirty="0" err="1"/>
                            <a:t>VIIIb</a:t>
                          </a:r>
                          <a:r>
                            <a:rPr lang="fr-BE" u="sng" dirty="0"/>
                            <a:t> </a:t>
                          </a:r>
                          <a:r>
                            <a:rPr lang="fr-BE" dirty="0" err="1"/>
                            <a:t>VIIIa</a:t>
                          </a:r>
                          <a:endParaRPr lang="fr-BE" dirty="0"/>
                        </a:p>
                      </p:txBody>
                    </p:sp>
                  </p:grpSp>
                  <p:cxnSp>
                    <p:nvCxnSpPr>
                      <p:cNvPr id="19" name="Connecteur droit avec flèche 18"/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32718" y="2255520"/>
                        <a:ext cx="3840399" cy="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7" name="Connecteur droit avec flèche 476"/>
                      <p:cNvCxnSpPr>
                        <a:cxnSpLocks/>
                      </p:cNvCxnSpPr>
                      <p:nvPr/>
                    </p:nvCxnSpPr>
                    <p:spPr>
                      <a:xfrm>
                        <a:off x="5232718" y="3171065"/>
                        <a:ext cx="3840399" cy="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8" name="Connecteur droit avec flèche 477"/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49520" y="4064000"/>
                        <a:ext cx="4023597" cy="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9" name="Connecteur droit avec flèche 478"/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19040" y="4968240"/>
                        <a:ext cx="4063274" cy="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80" name="Connecteur droit avec flèche 479"/>
                      <p:cNvCxnSpPr>
                        <a:cxnSpLocks/>
                      </p:cNvCxnSpPr>
                      <p:nvPr/>
                    </p:nvCxnSpPr>
                    <p:spPr>
                      <a:xfrm>
                        <a:off x="5039360" y="5872480"/>
                        <a:ext cx="4042954" cy="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cxnSp>
              <p:nvCxnSpPr>
                <p:cNvPr id="459" name="Connecteur droit 458"/>
                <p:cNvCxnSpPr>
                  <a:cxnSpLocks/>
                </p:cNvCxnSpPr>
                <p:nvPr/>
              </p:nvCxnSpPr>
              <p:spPr>
                <a:xfrm>
                  <a:off x="1458686" y="5736771"/>
                  <a:ext cx="9019298" cy="36590"/>
                </a:xfrm>
                <a:prstGeom prst="line">
                  <a:avLst/>
                </a:prstGeom>
                <a:ln w="28575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1" name="ZoneTexte 460"/>
                <p:cNvSpPr txBox="1"/>
                <p:nvPr/>
              </p:nvSpPr>
              <p:spPr>
                <a:xfrm>
                  <a:off x="174171" y="5823857"/>
                  <a:ext cx="1251857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BE" sz="1000" b="1" dirty="0" err="1"/>
                    <a:t>Ombrotrophic</a:t>
                  </a:r>
                  <a:r>
                    <a:rPr lang="fr-BE" sz="1000" b="1" dirty="0"/>
                    <a:t> </a:t>
                  </a:r>
                  <a:r>
                    <a:rPr lang="fr-BE" sz="1000" b="1" dirty="0" err="1"/>
                    <a:t>peat</a:t>
                  </a:r>
                  <a:endParaRPr lang="fr-BE" sz="1000" b="1" dirty="0"/>
                </a:p>
                <a:p>
                  <a:endParaRPr lang="fr-BE" sz="1000" dirty="0"/>
                </a:p>
                <a:p>
                  <a:r>
                    <a:rPr lang="fr-BE" sz="1000" b="1" dirty="0" err="1"/>
                    <a:t>Minerotrophic</a:t>
                  </a:r>
                  <a:r>
                    <a:rPr lang="fr-BE" sz="1000" b="1" dirty="0"/>
                    <a:t> </a:t>
                  </a:r>
                  <a:r>
                    <a:rPr lang="fr-BE" sz="1000" b="1" dirty="0" err="1"/>
                    <a:t>peat</a:t>
                  </a:r>
                  <a:endParaRPr lang="fr-BE" sz="1000" b="1" dirty="0"/>
                </a:p>
              </p:txBody>
            </p:sp>
            <p:cxnSp>
              <p:nvCxnSpPr>
                <p:cNvPr id="464" name="Connecteur droit 463"/>
                <p:cNvCxnSpPr/>
                <p:nvPr/>
              </p:nvCxnSpPr>
              <p:spPr>
                <a:xfrm flipV="1">
                  <a:off x="315686" y="6096000"/>
                  <a:ext cx="914400" cy="10886"/>
                </a:xfrm>
                <a:prstGeom prst="line">
                  <a:avLst/>
                </a:prstGeom>
                <a:ln w="28575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9" name="Connecteur droit 468"/>
                <p:cNvCxnSpPr/>
                <p:nvPr/>
              </p:nvCxnSpPr>
              <p:spPr>
                <a:xfrm flipH="1">
                  <a:off x="1219200" y="5704114"/>
                  <a:ext cx="228600" cy="402772"/>
                </a:xfrm>
                <a:prstGeom prst="line">
                  <a:avLst/>
                </a:prstGeom>
                <a:ln w="28575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51" name="ZoneTexte 450"/>
              <p:cNvSpPr txBox="1"/>
              <p:nvPr/>
            </p:nvSpPr>
            <p:spPr>
              <a:xfrm>
                <a:off x="4581939" y="6430619"/>
                <a:ext cx="947592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1000" b="1" dirty="0"/>
                  <a:t>Cold </a:t>
                </a:r>
                <a:r>
                  <a:rPr lang="fr-BE" sz="1000" b="1" dirty="0" err="1"/>
                  <a:t>events</a:t>
                </a:r>
                <a:endParaRPr lang="fr-BE" sz="1000" b="1" dirty="0"/>
              </a:p>
            </p:txBody>
          </p:sp>
          <p:cxnSp>
            <p:nvCxnSpPr>
              <p:cNvPr id="457" name="Connecteur droit avec flèche 456"/>
              <p:cNvCxnSpPr/>
              <p:nvPr/>
            </p:nvCxnSpPr>
            <p:spPr>
              <a:xfrm flipH="1" flipV="1">
                <a:off x="4989443" y="5496339"/>
                <a:ext cx="0" cy="91440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6" name="ZoneTexte 455"/>
            <p:cNvSpPr txBox="1"/>
            <p:nvPr/>
          </p:nvSpPr>
          <p:spPr>
            <a:xfrm>
              <a:off x="8624985" y="1042218"/>
              <a:ext cx="27108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200" b="1" dirty="0"/>
                <a:t>    </a:t>
              </a:r>
              <a:r>
                <a:rPr lang="fr-BE" sz="1200" b="1" dirty="0" err="1"/>
                <a:t>Wet</a:t>
              </a:r>
              <a:r>
                <a:rPr lang="fr-BE" sz="1200" b="1" dirty="0"/>
                <a:t>                  Dry  </a:t>
              </a:r>
            </a:p>
          </p:txBody>
        </p:sp>
        <p:cxnSp>
          <p:nvCxnSpPr>
            <p:cNvPr id="466" name="Connecteur droit avec flèche 465"/>
            <p:cNvCxnSpPr>
              <a:cxnSpLocks/>
            </p:cNvCxnSpPr>
            <p:nvPr/>
          </p:nvCxnSpPr>
          <p:spPr>
            <a:xfrm>
              <a:off x="9759950" y="1070180"/>
              <a:ext cx="30741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Connecteur droit avec flèche 351"/>
            <p:cNvCxnSpPr/>
            <p:nvPr/>
          </p:nvCxnSpPr>
          <p:spPr>
            <a:xfrm flipH="1" flipV="1">
              <a:off x="8795348" y="1070180"/>
              <a:ext cx="306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Connecteur droit 75">
            <a:extLst>
              <a:ext uri="{FF2B5EF4-FFF2-40B4-BE49-F238E27FC236}">
                <a16:creationId xmlns="" xmlns:a16="http://schemas.microsoft.com/office/drawing/2014/main" id="{CA0C7183-540C-48D6-8B2D-59366FDAC09B}"/>
              </a:ext>
            </a:extLst>
          </p:cNvPr>
          <p:cNvCxnSpPr/>
          <p:nvPr/>
        </p:nvCxnSpPr>
        <p:spPr>
          <a:xfrm flipV="1">
            <a:off x="856578" y="2596599"/>
            <a:ext cx="8333544" cy="0"/>
          </a:xfrm>
          <a:prstGeom prst="line">
            <a:avLst/>
          </a:prstGeom>
          <a:ln w="63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3" name="Connecteur droit 362">
            <a:extLst>
              <a:ext uri="{FF2B5EF4-FFF2-40B4-BE49-F238E27FC236}">
                <a16:creationId xmlns="" xmlns:a16="http://schemas.microsoft.com/office/drawing/2014/main" id="{E1069283-CEEB-4D38-AC45-329F1E77D1D6}"/>
              </a:ext>
            </a:extLst>
          </p:cNvPr>
          <p:cNvCxnSpPr>
            <a:cxnSpLocks/>
          </p:cNvCxnSpPr>
          <p:nvPr/>
        </p:nvCxnSpPr>
        <p:spPr>
          <a:xfrm>
            <a:off x="713603" y="4403927"/>
            <a:ext cx="10020527" cy="0"/>
          </a:xfrm>
          <a:prstGeom prst="line">
            <a:avLst/>
          </a:prstGeom>
          <a:ln w="63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7" name="ZoneTexte 206">
            <a:extLst>
              <a:ext uri="{FF2B5EF4-FFF2-40B4-BE49-F238E27FC236}">
                <a16:creationId xmlns="" xmlns:a16="http://schemas.microsoft.com/office/drawing/2014/main" id="{3BA79A44-D06D-4B0B-8D9B-525D4665ED31}"/>
              </a:ext>
            </a:extLst>
          </p:cNvPr>
          <p:cNvSpPr txBox="1"/>
          <p:nvPr/>
        </p:nvSpPr>
        <p:spPr>
          <a:xfrm>
            <a:off x="10666028" y="2442282"/>
            <a:ext cx="2405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3</a:t>
            </a:r>
          </a:p>
        </p:txBody>
      </p:sp>
      <p:sp>
        <p:nvSpPr>
          <p:cNvPr id="379" name="ZoneTexte 378">
            <a:extLst>
              <a:ext uri="{FF2B5EF4-FFF2-40B4-BE49-F238E27FC236}">
                <a16:creationId xmlns="" xmlns:a16="http://schemas.microsoft.com/office/drawing/2014/main" id="{FF28E471-5613-408D-A982-03E9DEA6A1A4}"/>
              </a:ext>
            </a:extLst>
          </p:cNvPr>
          <p:cNvSpPr txBox="1"/>
          <p:nvPr/>
        </p:nvSpPr>
        <p:spPr>
          <a:xfrm>
            <a:off x="10744512" y="2519185"/>
            <a:ext cx="2405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4</a:t>
            </a:r>
          </a:p>
        </p:txBody>
      </p:sp>
      <p:sp>
        <p:nvSpPr>
          <p:cNvPr id="383" name="ZoneTexte 382">
            <a:extLst>
              <a:ext uri="{FF2B5EF4-FFF2-40B4-BE49-F238E27FC236}">
                <a16:creationId xmlns="" xmlns:a16="http://schemas.microsoft.com/office/drawing/2014/main" id="{8045F769-57FB-4351-BE65-3B3FD53A7FA1}"/>
              </a:ext>
            </a:extLst>
          </p:cNvPr>
          <p:cNvSpPr txBox="1"/>
          <p:nvPr/>
        </p:nvSpPr>
        <p:spPr>
          <a:xfrm>
            <a:off x="10619993" y="2630705"/>
            <a:ext cx="2405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5</a:t>
            </a:r>
          </a:p>
        </p:txBody>
      </p:sp>
      <p:cxnSp>
        <p:nvCxnSpPr>
          <p:cNvPr id="384" name="Connecteur droit 383">
            <a:extLst>
              <a:ext uri="{FF2B5EF4-FFF2-40B4-BE49-F238E27FC236}">
                <a16:creationId xmlns="" xmlns:a16="http://schemas.microsoft.com/office/drawing/2014/main" id="{7B817B42-C3C7-4EBA-885B-3C5FD192076A}"/>
              </a:ext>
            </a:extLst>
          </p:cNvPr>
          <p:cNvCxnSpPr>
            <a:cxnSpLocks/>
          </p:cNvCxnSpPr>
          <p:nvPr/>
        </p:nvCxnSpPr>
        <p:spPr>
          <a:xfrm>
            <a:off x="3722200" y="2867452"/>
            <a:ext cx="70936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ZoneTexte 384">
            <a:extLst>
              <a:ext uri="{FF2B5EF4-FFF2-40B4-BE49-F238E27FC236}">
                <a16:creationId xmlns="" xmlns:a16="http://schemas.microsoft.com/office/drawing/2014/main" id="{31159F37-08D6-4BA9-B2E4-F5318250EF79}"/>
              </a:ext>
            </a:extLst>
          </p:cNvPr>
          <p:cNvSpPr txBox="1"/>
          <p:nvPr/>
        </p:nvSpPr>
        <p:spPr>
          <a:xfrm>
            <a:off x="10517800" y="2756660"/>
            <a:ext cx="2405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6</a:t>
            </a:r>
          </a:p>
        </p:txBody>
      </p:sp>
      <p:sp>
        <p:nvSpPr>
          <p:cNvPr id="386" name="ZoneTexte 385">
            <a:extLst>
              <a:ext uri="{FF2B5EF4-FFF2-40B4-BE49-F238E27FC236}">
                <a16:creationId xmlns="" xmlns:a16="http://schemas.microsoft.com/office/drawing/2014/main" id="{3D86CFB2-986C-47EF-8789-8F4D64486C31}"/>
              </a:ext>
            </a:extLst>
          </p:cNvPr>
          <p:cNvSpPr txBox="1"/>
          <p:nvPr/>
        </p:nvSpPr>
        <p:spPr>
          <a:xfrm>
            <a:off x="10902118" y="3040816"/>
            <a:ext cx="2405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7</a:t>
            </a:r>
          </a:p>
        </p:txBody>
      </p:sp>
      <p:sp>
        <p:nvSpPr>
          <p:cNvPr id="387" name="ZoneTexte 386">
            <a:extLst>
              <a:ext uri="{FF2B5EF4-FFF2-40B4-BE49-F238E27FC236}">
                <a16:creationId xmlns="" xmlns:a16="http://schemas.microsoft.com/office/drawing/2014/main" id="{71BCED38-C185-47B1-BB7A-74C97F32F9C8}"/>
              </a:ext>
            </a:extLst>
          </p:cNvPr>
          <p:cNvSpPr txBox="1"/>
          <p:nvPr/>
        </p:nvSpPr>
        <p:spPr>
          <a:xfrm>
            <a:off x="10567225" y="3206444"/>
            <a:ext cx="2405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8</a:t>
            </a:r>
          </a:p>
        </p:txBody>
      </p:sp>
      <p:sp>
        <p:nvSpPr>
          <p:cNvPr id="388" name="ZoneTexte 387">
            <a:extLst>
              <a:ext uri="{FF2B5EF4-FFF2-40B4-BE49-F238E27FC236}">
                <a16:creationId xmlns="" xmlns:a16="http://schemas.microsoft.com/office/drawing/2014/main" id="{D42E4D80-57F5-4235-8A84-420AD0A8C16D}"/>
              </a:ext>
            </a:extLst>
          </p:cNvPr>
          <p:cNvSpPr txBox="1"/>
          <p:nvPr/>
        </p:nvSpPr>
        <p:spPr>
          <a:xfrm>
            <a:off x="10765021" y="3291330"/>
            <a:ext cx="2405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9</a:t>
            </a:r>
          </a:p>
        </p:txBody>
      </p:sp>
      <p:sp>
        <p:nvSpPr>
          <p:cNvPr id="389" name="ZoneTexte 388">
            <a:extLst>
              <a:ext uri="{FF2B5EF4-FFF2-40B4-BE49-F238E27FC236}">
                <a16:creationId xmlns="" xmlns:a16="http://schemas.microsoft.com/office/drawing/2014/main" id="{13D8A65A-3360-446E-B979-0E8D3CDF31F5}"/>
              </a:ext>
            </a:extLst>
          </p:cNvPr>
          <p:cNvSpPr txBox="1"/>
          <p:nvPr/>
        </p:nvSpPr>
        <p:spPr>
          <a:xfrm>
            <a:off x="10866032" y="3435596"/>
            <a:ext cx="32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10</a:t>
            </a:r>
          </a:p>
        </p:txBody>
      </p:sp>
      <p:sp>
        <p:nvSpPr>
          <p:cNvPr id="390" name="ZoneTexte 389">
            <a:extLst>
              <a:ext uri="{FF2B5EF4-FFF2-40B4-BE49-F238E27FC236}">
                <a16:creationId xmlns="" xmlns:a16="http://schemas.microsoft.com/office/drawing/2014/main" id="{449CF60E-17C9-4C6B-A564-5CB1D8B7A554}"/>
              </a:ext>
            </a:extLst>
          </p:cNvPr>
          <p:cNvSpPr txBox="1"/>
          <p:nvPr/>
        </p:nvSpPr>
        <p:spPr>
          <a:xfrm>
            <a:off x="10930268" y="3592792"/>
            <a:ext cx="32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11</a:t>
            </a:r>
          </a:p>
        </p:txBody>
      </p:sp>
      <p:sp>
        <p:nvSpPr>
          <p:cNvPr id="392" name="ZoneTexte 391">
            <a:extLst>
              <a:ext uri="{FF2B5EF4-FFF2-40B4-BE49-F238E27FC236}">
                <a16:creationId xmlns="" xmlns:a16="http://schemas.microsoft.com/office/drawing/2014/main" id="{AB8ED95D-CD44-42F9-AE72-076320F6253C}"/>
              </a:ext>
            </a:extLst>
          </p:cNvPr>
          <p:cNvSpPr txBox="1"/>
          <p:nvPr/>
        </p:nvSpPr>
        <p:spPr>
          <a:xfrm>
            <a:off x="10785738" y="3751394"/>
            <a:ext cx="32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12</a:t>
            </a:r>
          </a:p>
        </p:txBody>
      </p:sp>
      <p:sp>
        <p:nvSpPr>
          <p:cNvPr id="393" name="ZoneTexte 392">
            <a:extLst>
              <a:ext uri="{FF2B5EF4-FFF2-40B4-BE49-F238E27FC236}">
                <a16:creationId xmlns="" xmlns:a16="http://schemas.microsoft.com/office/drawing/2014/main" id="{D9DB5F68-FD2B-4C77-A0AD-2EACAF9E54AE}"/>
              </a:ext>
            </a:extLst>
          </p:cNvPr>
          <p:cNvSpPr txBox="1"/>
          <p:nvPr/>
        </p:nvSpPr>
        <p:spPr>
          <a:xfrm>
            <a:off x="10921918" y="3882282"/>
            <a:ext cx="32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13</a:t>
            </a:r>
          </a:p>
        </p:txBody>
      </p:sp>
      <p:sp>
        <p:nvSpPr>
          <p:cNvPr id="394" name="ZoneTexte 393">
            <a:extLst>
              <a:ext uri="{FF2B5EF4-FFF2-40B4-BE49-F238E27FC236}">
                <a16:creationId xmlns="" xmlns:a16="http://schemas.microsoft.com/office/drawing/2014/main" id="{384ECDC9-84B1-4FA4-BDA5-89572978F3C3}"/>
              </a:ext>
            </a:extLst>
          </p:cNvPr>
          <p:cNvSpPr txBox="1"/>
          <p:nvPr/>
        </p:nvSpPr>
        <p:spPr>
          <a:xfrm>
            <a:off x="10926027" y="4181232"/>
            <a:ext cx="32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14</a:t>
            </a:r>
          </a:p>
        </p:txBody>
      </p:sp>
      <p:sp>
        <p:nvSpPr>
          <p:cNvPr id="395" name="ZoneTexte 394">
            <a:extLst>
              <a:ext uri="{FF2B5EF4-FFF2-40B4-BE49-F238E27FC236}">
                <a16:creationId xmlns="" xmlns:a16="http://schemas.microsoft.com/office/drawing/2014/main" id="{AF5343F9-A44E-4F6C-A6FF-4B28393ED9E4}"/>
              </a:ext>
            </a:extLst>
          </p:cNvPr>
          <p:cNvSpPr txBox="1"/>
          <p:nvPr/>
        </p:nvSpPr>
        <p:spPr>
          <a:xfrm>
            <a:off x="10903376" y="4498990"/>
            <a:ext cx="32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15</a:t>
            </a:r>
          </a:p>
        </p:txBody>
      </p:sp>
      <p:sp>
        <p:nvSpPr>
          <p:cNvPr id="396" name="ZoneTexte 395">
            <a:extLst>
              <a:ext uri="{FF2B5EF4-FFF2-40B4-BE49-F238E27FC236}">
                <a16:creationId xmlns="" xmlns:a16="http://schemas.microsoft.com/office/drawing/2014/main" id="{86D896FD-3DD0-47D2-9B3C-43137E667BCC}"/>
              </a:ext>
            </a:extLst>
          </p:cNvPr>
          <p:cNvSpPr txBox="1"/>
          <p:nvPr/>
        </p:nvSpPr>
        <p:spPr>
          <a:xfrm>
            <a:off x="10903376" y="4810523"/>
            <a:ext cx="32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16</a:t>
            </a:r>
          </a:p>
        </p:txBody>
      </p:sp>
      <p:sp>
        <p:nvSpPr>
          <p:cNvPr id="397" name="ZoneTexte 396">
            <a:extLst>
              <a:ext uri="{FF2B5EF4-FFF2-40B4-BE49-F238E27FC236}">
                <a16:creationId xmlns="" xmlns:a16="http://schemas.microsoft.com/office/drawing/2014/main" id="{609D6218-F14C-4091-8E85-3C7D88F61867}"/>
              </a:ext>
            </a:extLst>
          </p:cNvPr>
          <p:cNvSpPr txBox="1"/>
          <p:nvPr/>
        </p:nvSpPr>
        <p:spPr>
          <a:xfrm>
            <a:off x="10890207" y="5102718"/>
            <a:ext cx="32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17</a:t>
            </a:r>
          </a:p>
        </p:txBody>
      </p:sp>
      <p:sp>
        <p:nvSpPr>
          <p:cNvPr id="398" name="ZoneTexte 397">
            <a:extLst>
              <a:ext uri="{FF2B5EF4-FFF2-40B4-BE49-F238E27FC236}">
                <a16:creationId xmlns="" xmlns:a16="http://schemas.microsoft.com/office/drawing/2014/main" id="{B4953A07-0D18-4A34-B613-684B293C7438}"/>
              </a:ext>
            </a:extLst>
          </p:cNvPr>
          <p:cNvSpPr txBox="1"/>
          <p:nvPr/>
        </p:nvSpPr>
        <p:spPr>
          <a:xfrm>
            <a:off x="10895981" y="5385355"/>
            <a:ext cx="32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18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699591" y="3985591"/>
            <a:ext cx="119270" cy="993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091055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145</Words>
  <Application>Microsoft Office PowerPoint</Application>
  <PresentationFormat>Grand écran</PresentationFormat>
  <Paragraphs>97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Streel</dc:creator>
  <cp:lastModifiedBy>Streel</cp:lastModifiedBy>
  <cp:revision>11</cp:revision>
  <cp:lastPrinted>2017-12-01T06:54:58Z</cp:lastPrinted>
  <dcterms:created xsi:type="dcterms:W3CDTF">2017-11-29T13:45:43Z</dcterms:created>
  <dcterms:modified xsi:type="dcterms:W3CDTF">2017-12-07T09:20:31Z</dcterms:modified>
</cp:coreProperties>
</file>