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94" r:id="rId2"/>
    <p:sldId id="257" r:id="rId3"/>
    <p:sldId id="296" r:id="rId4"/>
    <p:sldId id="292" r:id="rId5"/>
    <p:sldId id="297" r:id="rId6"/>
    <p:sldId id="293" r:id="rId7"/>
    <p:sldId id="298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75" d="100"/>
          <a:sy n="75" d="100"/>
        </p:scale>
        <p:origin x="-2032" y="-2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interSettings" Target="printerSettings/printerSettings1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3C8C9E-F1D9-EF45-BE6F-803572C69274}" type="datetimeFigureOut">
              <a:rPr lang="fr-FR" smtClean="0"/>
              <a:t>26/11/17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D68F58-2178-8040-9B5C-25236F902F0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58197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nl-BE" smtClean="0"/>
              <a:t>Cliquez et modifiez le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BE" smtClean="0"/>
              <a:t>Cliquez pour modifier le style des sous-titres du masque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C5678-EE20-4FA5-88E2-6E0BD67A2E26}" type="datetime1">
              <a:rPr lang="en-US" smtClean="0"/>
              <a:t>26/11/17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51B39-B140-43FE-96DB-472A2B59CE7C}" type="datetime1">
              <a:rPr lang="en-US" smtClean="0"/>
              <a:t>26/11/17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BE" smtClean="0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00BB2-27C5-458B-ABCE-839C88CF47CE}" type="datetime1">
              <a:rPr lang="en-US" smtClean="0"/>
              <a:t>26/11/17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D738E-8962-435F-8C43-147B8DD7E819}" type="datetime1">
              <a:rPr lang="en-US" smtClean="0"/>
              <a:t>26/11/17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nl-BE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AEA93-55E7-4DA9-90C2-089A26EEFEC4}" type="datetime1">
              <a:rPr lang="en-US" smtClean="0"/>
              <a:t>26/11/17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CF3C7-6809-4F39-BD67-A75817BDDE0A}" type="datetime1">
              <a:rPr lang="en-US" smtClean="0"/>
              <a:t>26/11/17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BE" smtClean="0"/>
              <a:t>Cliquez et modifiez le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AEB24-CE78-465C-A726-91D0868FA48F}" type="datetime1">
              <a:rPr lang="en-US" smtClean="0"/>
              <a:t>26/11/17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AADF0-1749-4E8B-9691-B44A5F8C0895}" type="datetime1">
              <a:rPr lang="en-US" smtClean="0"/>
              <a:t>26/11/17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F628A-A867-4937-BBE5-207DB6F9C51A}" type="datetime1">
              <a:rPr lang="en-US" smtClean="0"/>
              <a:t>26/11/17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nl-BE" smtClean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BBB94-68E6-4675-A946-F1C5994EDBD7}" type="datetime1">
              <a:rPr lang="en-US" smtClean="0"/>
              <a:t>26/11/17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nl-BE" smtClean="0"/>
              <a:t>Cliquez et modifiez le titre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BE" smtClean="0"/>
              <a:t>Faire glisser l'image vers l'espace réservé ou cliquer sur l'icône pour l'ajouter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B8377-21E3-4835-B75D-4E2847E2750F}" type="datetime1">
              <a:rPr lang="en-US" smtClean="0"/>
              <a:t>26/11/17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nl-BE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0C4986D-6BE9-4264-908F-02DB36FD8D6C}" type="datetime1">
              <a:rPr lang="en-US" smtClean="0"/>
              <a:t>26/11/17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j.kotisova@uliege.be" TargetMode="External"/><Relationship Id="rId4" Type="http://schemas.openxmlformats.org/officeDocument/2006/relationships/hyperlink" Target="mailto:Valerie.Mansvelt@uliege.be" TargetMode="External"/><Relationship Id="rId1" Type="http://schemas.openxmlformats.org/officeDocument/2006/relationships/slideLayout" Target="../slideLayouts/slideLayout1.xml"/><Relationship Id="rId2" Type="http://schemas.openxmlformats.org/officeDocument/2006/relationships/hyperlink" Target="mailto:C.Dubois@uliege.be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270941"/>
            <a:ext cx="9144000" cy="4690526"/>
          </a:xfrm>
        </p:spPr>
        <p:txBody>
          <a:bodyPr/>
          <a:lstStyle/>
          <a:p>
            <a:r>
              <a:rPr lang="en-GB" sz="6000" dirty="0" smtClean="0"/>
              <a:t>The Disruption </a:t>
            </a:r>
            <a:br>
              <a:rPr lang="en-GB" sz="6000" dirty="0" smtClean="0"/>
            </a:br>
            <a:r>
              <a:rPr lang="en-GB" sz="6000" dirty="0" smtClean="0"/>
              <a:t>of a Profession</a:t>
            </a:r>
            <a:br>
              <a:rPr lang="en-GB" sz="6000" dirty="0" smtClean="0"/>
            </a:br>
            <a:r>
              <a:rPr lang="en-GB" sz="1800" dirty="0" smtClean="0"/>
              <a:t/>
            </a:r>
            <a:br>
              <a:rPr lang="en-GB" sz="1800" dirty="0" smtClean="0"/>
            </a:br>
            <a:r>
              <a:rPr lang="en-GB" sz="4400" i="1" dirty="0" smtClean="0"/>
              <a:t>A Sociological </a:t>
            </a:r>
            <a:r>
              <a:rPr lang="en-GB" sz="4400" i="1" dirty="0"/>
              <a:t>A</a:t>
            </a:r>
            <a:r>
              <a:rPr lang="en-GB" sz="4400" i="1" dirty="0" smtClean="0"/>
              <a:t>pproach</a:t>
            </a:r>
            <a:br>
              <a:rPr lang="en-GB" sz="4400" i="1" dirty="0" smtClean="0"/>
            </a:br>
            <a:r>
              <a:rPr lang="en-GB" sz="4400" i="1" dirty="0" smtClean="0"/>
              <a:t>of Belgian Lawyers</a:t>
            </a:r>
            <a:r>
              <a:rPr lang="en-GB" sz="4800" dirty="0" smtClean="0"/>
              <a:t/>
            </a:r>
            <a:br>
              <a:rPr lang="en-GB" sz="4800" dirty="0" smtClean="0"/>
            </a:br>
            <a:r>
              <a:rPr lang="en-GB" sz="4800" dirty="0" smtClean="0"/>
              <a:t/>
            </a:r>
            <a:br>
              <a:rPr lang="en-GB" sz="4800" dirty="0" smtClean="0"/>
            </a:br>
            <a:r>
              <a:rPr lang="en-GB" sz="2400" dirty="0" smtClean="0"/>
              <a:t>Dubois C., </a:t>
            </a:r>
            <a:r>
              <a:rPr lang="en-GB" sz="2400" dirty="0" err="1" smtClean="0"/>
              <a:t>Kotisova</a:t>
            </a:r>
            <a:r>
              <a:rPr lang="en-GB" sz="2400" dirty="0" smtClean="0"/>
              <a:t> J., </a:t>
            </a:r>
            <a:r>
              <a:rPr lang="en-GB" sz="2400" dirty="0" err="1" smtClean="0"/>
              <a:t>Mansvelt</a:t>
            </a:r>
            <a:r>
              <a:rPr lang="en-GB" sz="2400" dirty="0" smtClean="0"/>
              <a:t> V.</a:t>
            </a:r>
            <a:endParaRPr lang="en-GB" sz="60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03200" y="5325533"/>
            <a:ext cx="8585200" cy="1219200"/>
          </a:xfrm>
        </p:spPr>
        <p:txBody>
          <a:bodyPr>
            <a:noAutofit/>
          </a:bodyPr>
          <a:lstStyle/>
          <a:p>
            <a:r>
              <a:rPr lang="en-GB" sz="1800" dirty="0" smtClean="0"/>
              <a:t>Cyberspace 2017 – 15</a:t>
            </a:r>
            <a:r>
              <a:rPr lang="en-GB" sz="1800" baseline="30000" dirty="0" smtClean="0"/>
              <a:t>th</a:t>
            </a:r>
            <a:r>
              <a:rPr lang="en-GB" sz="1800" dirty="0" smtClean="0"/>
              <a:t> International Conference</a:t>
            </a:r>
          </a:p>
          <a:p>
            <a:r>
              <a:rPr lang="en-GB" sz="1800" dirty="0" smtClean="0"/>
              <a:t>Masaryk </a:t>
            </a:r>
            <a:r>
              <a:rPr lang="en-GB" sz="1800" dirty="0" smtClean="0"/>
              <a:t>University, Brno</a:t>
            </a:r>
          </a:p>
          <a:p>
            <a:r>
              <a:rPr lang="en-GB" sz="1800" dirty="0" smtClean="0"/>
              <a:t>24-25/11/2017</a:t>
            </a:r>
          </a:p>
          <a:p>
            <a:r>
              <a:rPr lang="en-GB" sz="1400" dirty="0" smtClean="0">
                <a:hlinkClick r:id="rId2"/>
              </a:rPr>
              <a:t>C.Dubois@uliege.be</a:t>
            </a:r>
            <a:r>
              <a:rPr lang="en-GB" sz="1400" dirty="0" smtClean="0"/>
              <a:t>    </a:t>
            </a:r>
            <a:r>
              <a:rPr lang="en-GB" sz="1400" dirty="0" smtClean="0">
                <a:hlinkClick r:id="rId3"/>
              </a:rPr>
              <a:t>J.Kotisova@uliege.be</a:t>
            </a:r>
            <a:r>
              <a:rPr lang="en-GB" sz="1400" dirty="0" smtClean="0"/>
              <a:t>     </a:t>
            </a:r>
            <a:r>
              <a:rPr lang="en-GB" sz="1400" dirty="0" smtClean="0">
                <a:hlinkClick r:id="rId4"/>
              </a:rPr>
              <a:t>Valerie.Mansvelt@uliege.be</a:t>
            </a:r>
            <a:r>
              <a:rPr lang="en-GB" sz="1400" dirty="0" smtClean="0"/>
              <a:t> </a:t>
            </a:r>
          </a:p>
          <a:p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4848943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3248"/>
          </a:xfrm>
        </p:spPr>
        <p:txBody>
          <a:bodyPr>
            <a:normAutofit/>
          </a:bodyPr>
          <a:lstStyle/>
          <a:p>
            <a:pPr lvl="1"/>
            <a:r>
              <a:rPr lang="en-GB" sz="2900" dirty="0" smtClean="0"/>
              <a:t>Belgian Orders (</a:t>
            </a:r>
            <a:r>
              <a:rPr lang="en-GB" sz="2900" dirty="0" err="1" smtClean="0"/>
              <a:t>Avocats.be</a:t>
            </a:r>
            <a:r>
              <a:rPr lang="en-GB" sz="2900" dirty="0" smtClean="0"/>
              <a:t> and O.V.B.)</a:t>
            </a:r>
          </a:p>
          <a:p>
            <a:pPr lvl="1"/>
            <a:r>
              <a:rPr lang="en-GB" sz="2900" dirty="0" smtClean="0"/>
              <a:t>Self regulation (Bar Association, Law Societies) (</a:t>
            </a:r>
            <a:r>
              <a:rPr lang="en-GB" sz="2900" dirty="0" err="1" smtClean="0"/>
              <a:t>Freidson</a:t>
            </a:r>
            <a:r>
              <a:rPr lang="en-GB" sz="2900" dirty="0" smtClean="0"/>
              <a:t>, 1988; </a:t>
            </a:r>
            <a:r>
              <a:rPr lang="en-GB" sz="2900" dirty="0" err="1" smtClean="0"/>
              <a:t>Ogus</a:t>
            </a:r>
            <a:r>
              <a:rPr lang="en-GB" sz="2900" dirty="0" smtClean="0"/>
              <a:t>, 1995)</a:t>
            </a:r>
          </a:p>
          <a:p>
            <a:pPr lvl="1"/>
            <a:r>
              <a:rPr lang="en-GB" sz="2900" dirty="0" smtClean="0"/>
              <a:t>Ethics </a:t>
            </a:r>
          </a:p>
          <a:p>
            <a:pPr lvl="1"/>
            <a:r>
              <a:rPr lang="en-GB" sz="2900" dirty="0" smtClean="0"/>
              <a:t>Quality (price opacity) (</a:t>
            </a:r>
            <a:r>
              <a:rPr lang="en-GB" sz="2900" dirty="0" err="1" smtClean="0"/>
              <a:t>Karpik</a:t>
            </a:r>
            <a:r>
              <a:rPr lang="en-GB" sz="2900" dirty="0" smtClean="0"/>
              <a:t>, 2010)</a:t>
            </a:r>
          </a:p>
          <a:p>
            <a:pPr lvl="1"/>
            <a:r>
              <a:rPr lang="en-GB" sz="2900" dirty="0" smtClean="0"/>
              <a:t>Gatekeeping (monopoly) (Larson, 1977)</a:t>
            </a:r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</p:spPr>
        <p:txBody>
          <a:bodyPr/>
          <a:lstStyle/>
          <a:p>
            <a:r>
              <a:rPr lang="en-GB" sz="4400" dirty="0" smtClean="0"/>
              <a:t>1. From a “classical” liberal profession</a:t>
            </a:r>
            <a:r>
              <a:rPr lang="is-IS" sz="4400" dirty="0" smtClean="0"/>
              <a:t>…</a:t>
            </a: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22916642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3248"/>
          </a:xfrm>
        </p:spPr>
        <p:txBody>
          <a:bodyPr>
            <a:normAutofit fontScale="92500" lnSpcReduction="10000"/>
          </a:bodyPr>
          <a:lstStyle/>
          <a:p>
            <a:pPr lvl="1"/>
            <a:r>
              <a:rPr lang="en-GB" sz="2900" dirty="0" smtClean="0"/>
              <a:t>Marketing discourses (premises and fears) (Susskind, 2010; Susskind &amp; Susskind, 2015; Wickers, 2014)</a:t>
            </a:r>
          </a:p>
          <a:p>
            <a:pPr lvl="1"/>
            <a:r>
              <a:rPr lang="en-GB" sz="2900" dirty="0" smtClean="0"/>
              <a:t>Entrepreneurs &amp; </a:t>
            </a:r>
            <a:r>
              <a:rPr lang="en-GB" sz="2900" dirty="0" err="1" smtClean="0"/>
              <a:t>legaltech</a:t>
            </a:r>
            <a:r>
              <a:rPr lang="en-GB" sz="2900" dirty="0" smtClean="0"/>
              <a:t> </a:t>
            </a:r>
            <a:r>
              <a:rPr lang="en-GB" sz="2900" dirty="0" err="1" smtClean="0"/>
              <a:t>startups</a:t>
            </a:r>
            <a:endParaRPr lang="en-GB" sz="2900" dirty="0" smtClean="0"/>
          </a:p>
          <a:p>
            <a:pPr lvl="2"/>
            <a:r>
              <a:rPr lang="en-GB" sz="2900" dirty="0" err="1" smtClean="0"/>
              <a:t>Automatisation</a:t>
            </a:r>
            <a:r>
              <a:rPr lang="en-GB" sz="2900" dirty="0" smtClean="0"/>
              <a:t>/ standardisation (price transparency) (Regan &amp; </a:t>
            </a:r>
            <a:r>
              <a:rPr lang="en-GB" sz="2900" dirty="0" err="1" smtClean="0"/>
              <a:t>Heenan</a:t>
            </a:r>
            <a:r>
              <a:rPr lang="en-GB" sz="2900" dirty="0" smtClean="0"/>
              <a:t>, 2009)</a:t>
            </a:r>
          </a:p>
          <a:p>
            <a:pPr lvl="2"/>
            <a:r>
              <a:rPr lang="en-GB" sz="2900" dirty="0" smtClean="0"/>
              <a:t>Inter-professional dynamics (Halpern, 1992; </a:t>
            </a:r>
            <a:r>
              <a:rPr lang="en-GB" sz="2900" dirty="0" err="1" smtClean="0"/>
              <a:t>Noordegraaf</a:t>
            </a:r>
            <a:r>
              <a:rPr lang="en-GB" sz="2900" dirty="0" smtClean="0"/>
              <a:t>, 2011)</a:t>
            </a:r>
          </a:p>
          <a:p>
            <a:pPr lvl="2"/>
            <a:r>
              <a:rPr lang="en-GB" sz="2900" dirty="0" smtClean="0"/>
              <a:t>… in a liberalisation context (VAT) (Lee, 2010)</a:t>
            </a:r>
          </a:p>
          <a:p>
            <a:pPr lvl="2"/>
            <a:r>
              <a:rPr lang="en-GB" sz="2900" dirty="0" smtClean="0"/>
              <a:t>Where survival and capital gain are at stake</a:t>
            </a:r>
            <a:endParaRPr lang="en-GB" sz="2900" dirty="0"/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</p:spPr>
        <p:txBody>
          <a:bodyPr/>
          <a:lstStyle/>
          <a:p>
            <a:r>
              <a:rPr lang="en-GB" sz="4400" dirty="0" smtClean="0"/>
              <a:t>2. </a:t>
            </a:r>
            <a:r>
              <a:rPr lang="is-IS" sz="4400" dirty="0" smtClean="0"/>
              <a:t>… towards the legal marketplace</a:t>
            </a: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18224286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324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LcParenR"/>
            </a:pPr>
            <a:r>
              <a:rPr lang="en-GB" sz="2800" b="1" dirty="0" smtClean="0"/>
              <a:t> “ conservative”</a:t>
            </a:r>
          </a:p>
          <a:p>
            <a:pPr lvl="1"/>
            <a:r>
              <a:rPr lang="en-GB" sz="2000" dirty="0" smtClean="0"/>
              <a:t>Sceptical / cynical / denial (</a:t>
            </a:r>
            <a:r>
              <a:rPr lang="en-GB" sz="2000" dirty="0" err="1" smtClean="0"/>
              <a:t>Lefsrud</a:t>
            </a:r>
            <a:r>
              <a:rPr lang="en-GB" sz="2000" dirty="0" smtClean="0"/>
              <a:t> &amp; Meyer, 2010; </a:t>
            </a:r>
            <a:r>
              <a:rPr lang="en-GB" sz="2000" dirty="0" err="1" smtClean="0"/>
              <a:t>Kotisova</a:t>
            </a:r>
            <a:r>
              <a:rPr lang="en-GB" sz="2000" dirty="0" smtClean="0"/>
              <a:t>, 2017)</a:t>
            </a:r>
          </a:p>
          <a:p>
            <a:pPr lvl="1"/>
            <a:r>
              <a:rPr lang="en-GB" sz="2000" dirty="0" smtClean="0"/>
              <a:t>Go (sceptical) or don’t go (denial) to commercial events</a:t>
            </a:r>
          </a:p>
          <a:p>
            <a:pPr lvl="1"/>
            <a:r>
              <a:rPr lang="en-GB" sz="2000" dirty="0" smtClean="0"/>
              <a:t>Defence of the classical professional model (critiques against the neoliberal political mainstream – defence of “the poor and the orphan”) (Lash, 2007)</a:t>
            </a:r>
          </a:p>
          <a:p>
            <a:pPr lvl="1"/>
            <a:r>
              <a:rPr lang="en-GB" sz="2000" dirty="0" smtClean="0"/>
              <a:t>Pessimism / reluctance towards change</a:t>
            </a:r>
          </a:p>
          <a:p>
            <a:pPr lvl="1"/>
            <a:r>
              <a:rPr lang="en-GB" sz="2000" dirty="0" smtClean="0">
                <a:sym typeface="Wingdings"/>
              </a:rPr>
              <a:t> questioning </a:t>
            </a:r>
            <a:r>
              <a:rPr lang="en-GB" sz="2000" dirty="0" err="1" smtClean="0">
                <a:sym typeface="Wingdings"/>
              </a:rPr>
              <a:t>Avocats.be</a:t>
            </a:r>
            <a:r>
              <a:rPr lang="en-GB" sz="2000" dirty="0" smtClean="0">
                <a:sym typeface="Wingdings"/>
              </a:rPr>
              <a:t>’ s role (entrepreneur / membership fees) </a:t>
            </a:r>
          </a:p>
          <a:p>
            <a:pPr marL="0" indent="0">
              <a:buNone/>
            </a:pPr>
            <a:endParaRPr lang="en-GB" sz="2000" dirty="0"/>
          </a:p>
        </p:txBody>
      </p:sp>
      <p:sp>
        <p:nvSpPr>
          <p:cNvPr id="3" name="Titr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</p:spPr>
        <p:txBody>
          <a:bodyPr/>
          <a:lstStyle/>
          <a:p>
            <a:r>
              <a:rPr lang="en-GB" sz="4400" dirty="0"/>
              <a:t>3</a:t>
            </a:r>
            <a:r>
              <a:rPr lang="en-GB" sz="4400" dirty="0" smtClean="0"/>
              <a:t>. Two different professional profiles</a:t>
            </a: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34221033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32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b="1" dirty="0" smtClean="0"/>
              <a:t>b)  “ modernist ” </a:t>
            </a:r>
          </a:p>
          <a:p>
            <a:pPr lvl="1"/>
            <a:r>
              <a:rPr lang="en-GB" sz="2000" dirty="0" smtClean="0"/>
              <a:t>Geeks</a:t>
            </a:r>
            <a:r>
              <a:rPr lang="en-GB" sz="2000" dirty="0"/>
              <a:t>:</a:t>
            </a:r>
            <a:r>
              <a:rPr lang="en-GB" sz="2000" dirty="0" smtClean="0"/>
              <a:t> website and hacking </a:t>
            </a:r>
            <a:r>
              <a:rPr lang="en-GB" sz="2000" dirty="0" smtClean="0">
                <a:sym typeface="Wingdings"/>
              </a:rPr>
              <a:t></a:t>
            </a:r>
            <a:r>
              <a:rPr lang="en-GB" sz="2000" dirty="0" smtClean="0"/>
              <a:t> informed and interested</a:t>
            </a:r>
          </a:p>
          <a:p>
            <a:pPr lvl="1"/>
            <a:r>
              <a:rPr lang="en-GB" sz="2000" dirty="0" smtClean="0"/>
              <a:t>Practical management tools / professional tools / machine learning / AI (mainstream or alternative)</a:t>
            </a:r>
          </a:p>
          <a:p>
            <a:pPr lvl="1"/>
            <a:r>
              <a:rPr lang="en-GB" sz="2000" dirty="0" smtClean="0"/>
              <a:t>Automatic scanning of their paper files (paperless)</a:t>
            </a:r>
          </a:p>
          <a:p>
            <a:pPr lvl="1"/>
            <a:r>
              <a:rPr lang="en-GB" sz="2000" dirty="0" smtClean="0"/>
              <a:t>Optimism and trust in the changing / challenging context</a:t>
            </a:r>
          </a:p>
          <a:p>
            <a:pPr lvl="1"/>
            <a:r>
              <a:rPr lang="en-GB" sz="2000" dirty="0" smtClean="0"/>
              <a:t>Pessimism towards the professional body’ s inertia (survival of the profession)</a:t>
            </a:r>
          </a:p>
          <a:p>
            <a:pPr lvl="1"/>
            <a:r>
              <a:rPr lang="en-GB" sz="2000" dirty="0" smtClean="0">
                <a:sym typeface="Wingdings"/>
              </a:rPr>
              <a:t> work rationalisation (costs reduction / increasing profits)</a:t>
            </a:r>
          </a:p>
          <a:p>
            <a:pPr lvl="1"/>
            <a:r>
              <a:rPr lang="en-GB" sz="2000" dirty="0" smtClean="0">
                <a:sym typeface="Wingdings"/>
              </a:rPr>
              <a:t> demystification of the marketing discourse (AI’s premises) </a:t>
            </a:r>
            <a:endParaRPr lang="en-GB" sz="2000" dirty="0"/>
          </a:p>
        </p:txBody>
      </p:sp>
      <p:sp>
        <p:nvSpPr>
          <p:cNvPr id="3" name="Titr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</p:spPr>
        <p:txBody>
          <a:bodyPr/>
          <a:lstStyle/>
          <a:p>
            <a:r>
              <a:rPr lang="en-GB" sz="4400" dirty="0"/>
              <a:t>3</a:t>
            </a:r>
            <a:r>
              <a:rPr lang="en-GB" sz="4400" dirty="0" smtClean="0"/>
              <a:t>. Two different professional profiles</a:t>
            </a: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29712000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3248"/>
          </a:xfrm>
        </p:spPr>
        <p:txBody>
          <a:bodyPr>
            <a:normAutofit lnSpcReduction="10000"/>
          </a:bodyPr>
          <a:lstStyle/>
          <a:p>
            <a:pPr lvl="1"/>
            <a:r>
              <a:rPr lang="en-GB" sz="2000" dirty="0" smtClean="0"/>
              <a:t> “IT entrepreneur” / IT support</a:t>
            </a:r>
          </a:p>
          <a:p>
            <a:pPr lvl="2"/>
            <a:r>
              <a:rPr lang="en-GB" sz="2000" dirty="0" smtClean="0"/>
              <a:t>Developing new tools / hub incubator/ platforms</a:t>
            </a:r>
          </a:p>
          <a:p>
            <a:pPr lvl="2"/>
            <a:r>
              <a:rPr lang="en-GB" sz="2000" dirty="0" smtClean="0">
                <a:sym typeface="Wingdings"/>
              </a:rPr>
              <a:t>informing/ awareness raising</a:t>
            </a:r>
          </a:p>
          <a:p>
            <a:pPr lvl="1"/>
            <a:r>
              <a:rPr lang="en-GB" sz="2000" dirty="0" smtClean="0"/>
              <a:t> Intermediary position: between the market and the politics</a:t>
            </a:r>
          </a:p>
          <a:p>
            <a:pPr lvl="2"/>
            <a:r>
              <a:rPr lang="en-GB" sz="2000" dirty="0" smtClean="0"/>
              <a:t>Financing and implementing public policy </a:t>
            </a:r>
          </a:p>
          <a:p>
            <a:pPr lvl="2"/>
            <a:r>
              <a:rPr lang="en-GB" sz="2000" dirty="0" smtClean="0"/>
              <a:t>Brokers and partners of private companies (</a:t>
            </a:r>
            <a:r>
              <a:rPr lang="en-GB" sz="2000" dirty="0"/>
              <a:t>who want to capture new market shares)</a:t>
            </a:r>
            <a:endParaRPr lang="en-GB" sz="2000" dirty="0" smtClean="0"/>
          </a:p>
          <a:p>
            <a:pPr lvl="1"/>
            <a:r>
              <a:rPr lang="en-GB" sz="2000" dirty="0" smtClean="0"/>
              <a:t>In quest for a new kind of legitimacy / a new identity</a:t>
            </a:r>
          </a:p>
          <a:p>
            <a:pPr lvl="2"/>
            <a:r>
              <a:rPr lang="en-GB" sz="2000" dirty="0" smtClean="0"/>
              <a:t>Increasingly heterogeneous members (early and late modernisation waves)</a:t>
            </a:r>
          </a:p>
          <a:p>
            <a:pPr lvl="2"/>
            <a:r>
              <a:rPr lang="en-GB" sz="2000" dirty="0" smtClean="0"/>
              <a:t>Less and less middle-class litigants (increasing SMEs)</a:t>
            </a:r>
          </a:p>
          <a:p>
            <a:pPr lvl="2"/>
            <a:r>
              <a:rPr lang="en-GB" sz="2000" dirty="0" smtClean="0"/>
              <a:t>The role of advertising / soliciting</a:t>
            </a:r>
          </a:p>
          <a:p>
            <a:pPr lvl="2"/>
            <a:r>
              <a:rPr lang="en-GB" sz="2000" dirty="0" smtClean="0"/>
              <a:t>Defining new (inter/cross) professional boundaries (Abbott, 2005)</a:t>
            </a:r>
            <a:endParaRPr lang="en-GB" sz="2000" dirty="0"/>
          </a:p>
          <a:p>
            <a:pPr lvl="2"/>
            <a:r>
              <a:rPr lang="en-GB" sz="2000" dirty="0" smtClean="0"/>
              <a:t>Redefining ethical rules and ethical regulation? </a:t>
            </a:r>
            <a:endParaRPr lang="en-GB" sz="2000" dirty="0"/>
          </a:p>
        </p:txBody>
      </p:sp>
      <p:sp>
        <p:nvSpPr>
          <p:cNvPr id="3" name="Titr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</p:spPr>
        <p:txBody>
          <a:bodyPr/>
          <a:lstStyle/>
          <a:p>
            <a:r>
              <a:rPr lang="en-GB" sz="4400" dirty="0" smtClean="0"/>
              <a:t>4. New clothes for the professional regulation bodies</a:t>
            </a: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9334453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contenu 2"/>
          <p:cNvSpPr>
            <a:spLocks noGrp="1"/>
          </p:cNvSpPr>
          <p:nvPr>
            <p:ph idx="1"/>
          </p:nvPr>
        </p:nvSpPr>
        <p:spPr>
          <a:xfrm>
            <a:off x="457200" y="787416"/>
            <a:ext cx="8229600" cy="5816584"/>
          </a:xfrm>
        </p:spPr>
        <p:txBody>
          <a:bodyPr>
            <a:normAutofit fontScale="70000" lnSpcReduction="20000"/>
          </a:bodyPr>
          <a:lstStyle/>
          <a:p>
            <a:pPr lvl="1"/>
            <a:r>
              <a:rPr lang="en-GB" sz="2000" dirty="0"/>
              <a:t>Abbott, A. (2005). Linked ecologies: States and universities as environments for professions. Sociological theory, 23(3), 245-274.</a:t>
            </a:r>
          </a:p>
          <a:p>
            <a:pPr lvl="1"/>
            <a:r>
              <a:rPr lang="en-GB" sz="2000" dirty="0" err="1" smtClean="0"/>
              <a:t>Freidson</a:t>
            </a:r>
            <a:r>
              <a:rPr lang="en-GB" sz="2000" dirty="0"/>
              <a:t>, E. (1988). Professional powers: A study of the institutionalization of formal knowledge. University of Chicago Press</a:t>
            </a:r>
            <a:r>
              <a:rPr lang="en-GB" sz="2000" dirty="0" smtClean="0"/>
              <a:t>.</a:t>
            </a:r>
          </a:p>
          <a:p>
            <a:pPr lvl="1"/>
            <a:r>
              <a:rPr lang="en-GB" sz="2000" dirty="0" err="1" smtClean="0"/>
              <a:t>Karpik</a:t>
            </a:r>
            <a:r>
              <a:rPr lang="en-GB" sz="2000" dirty="0"/>
              <a:t>, L. (2010). Valuing the unique: The economics of singularities. Princeton, NJ: Princeton University </a:t>
            </a:r>
            <a:r>
              <a:rPr lang="en-GB" sz="2000" dirty="0" smtClean="0"/>
              <a:t>Press</a:t>
            </a:r>
          </a:p>
          <a:p>
            <a:pPr lvl="1"/>
            <a:r>
              <a:rPr lang="en-GB" sz="2000" dirty="0"/>
              <a:t>Halpern, S. A. (1992). Dynamics of professional control: Internal coalitions and </a:t>
            </a:r>
            <a:r>
              <a:rPr lang="en-GB" sz="2000" dirty="0" err="1"/>
              <a:t>crossprofessional</a:t>
            </a:r>
            <a:r>
              <a:rPr lang="en-GB" sz="2000" dirty="0"/>
              <a:t> boundaries. American journal of sociology, 97(4), 994-1021</a:t>
            </a:r>
            <a:r>
              <a:rPr lang="en-GB" sz="2000" dirty="0" smtClean="0"/>
              <a:t>.</a:t>
            </a:r>
          </a:p>
          <a:p>
            <a:pPr lvl="1"/>
            <a:r>
              <a:rPr lang="en-GB" sz="2000" dirty="0" err="1"/>
              <a:t>Kotišová</a:t>
            </a:r>
            <a:r>
              <a:rPr lang="en-GB" sz="2000" dirty="0"/>
              <a:t>, J. (2017). Cynicism ex </a:t>
            </a:r>
            <a:r>
              <a:rPr lang="en-GB" sz="2000" dirty="0" err="1"/>
              <a:t>machina</a:t>
            </a:r>
            <a:r>
              <a:rPr lang="en-GB" sz="2000" dirty="0"/>
              <a:t>: the emotionality of reporting the ‘refugee crisis’ and Paris terrorist attacks in Czech television. European Journal of </a:t>
            </a:r>
            <a:r>
              <a:rPr lang="en-GB" sz="2000" dirty="0" smtClean="0"/>
              <a:t>Communication, 32, 3, 242-256.</a:t>
            </a:r>
            <a:endParaRPr lang="en-GB" sz="2000" dirty="0"/>
          </a:p>
          <a:p>
            <a:pPr lvl="1"/>
            <a:r>
              <a:rPr lang="en-GB" sz="2000" dirty="0" smtClean="0"/>
              <a:t>Larson</a:t>
            </a:r>
            <a:r>
              <a:rPr lang="en-GB" sz="2000" dirty="0"/>
              <a:t>, M. S. (1977). The rise of professionalism: A sociological analysis. </a:t>
            </a:r>
            <a:r>
              <a:rPr lang="en-GB" sz="2000" dirty="0" err="1"/>
              <a:t>Univ</a:t>
            </a:r>
            <a:r>
              <a:rPr lang="en-GB" sz="2000" dirty="0"/>
              <a:t> of California Press</a:t>
            </a:r>
            <a:r>
              <a:rPr lang="en-GB" sz="2000" dirty="0" smtClean="0"/>
              <a:t>.</a:t>
            </a:r>
          </a:p>
          <a:p>
            <a:pPr lvl="1"/>
            <a:r>
              <a:rPr lang="en-GB" sz="2000" dirty="0"/>
              <a:t>Lash, S. (2007). Power after hegemony: Cultural studies in mutation?. Theory, culture &amp; society, 24(3), 55-78.</a:t>
            </a:r>
          </a:p>
          <a:p>
            <a:pPr lvl="1"/>
            <a:r>
              <a:rPr lang="en-GB" sz="2000" dirty="0" smtClean="0"/>
              <a:t>Lee</a:t>
            </a:r>
            <a:r>
              <a:rPr lang="en-GB" sz="2000" dirty="0"/>
              <a:t>, R. G. (2010). Liberalisation of legal services in Europe: progress and prospects. Legal Studies, 30(2), 186-207</a:t>
            </a:r>
            <a:r>
              <a:rPr lang="en-GB" sz="2000" dirty="0" smtClean="0"/>
              <a:t>.</a:t>
            </a:r>
          </a:p>
          <a:p>
            <a:pPr lvl="1"/>
            <a:r>
              <a:rPr lang="en-GB" sz="2000" dirty="0" err="1"/>
              <a:t>Lefsrud</a:t>
            </a:r>
            <a:r>
              <a:rPr lang="en-GB" sz="2000" dirty="0"/>
              <a:t>, L. M., &amp; Meyer, R. E. (2012). Science or science fiction? Professionals’ discursive construction of climate change. Organization Studies, 33(11), 1477-1506</a:t>
            </a:r>
            <a:r>
              <a:rPr lang="en-GB" sz="2000" dirty="0" smtClean="0"/>
              <a:t>.</a:t>
            </a:r>
          </a:p>
          <a:p>
            <a:pPr lvl="1"/>
            <a:r>
              <a:rPr lang="en-GB" sz="2000" dirty="0" err="1" smtClean="0"/>
              <a:t>Noordegraaf</a:t>
            </a:r>
            <a:r>
              <a:rPr lang="en-GB" sz="2000" dirty="0"/>
              <a:t>, M. (2011). Risky business: How professionals and professional fields (must) deal with organizational issues. Organization Studies, 32(10), 1349-1371.</a:t>
            </a:r>
          </a:p>
          <a:p>
            <a:pPr lvl="1"/>
            <a:r>
              <a:rPr lang="en-GB" sz="2000" dirty="0" err="1" smtClean="0"/>
              <a:t>Ogus</a:t>
            </a:r>
            <a:r>
              <a:rPr lang="en-GB" sz="2000" dirty="0"/>
              <a:t>, A. (1995). Rethinking self-regulation. Oxford Journal of Legal Studies, 15(1), 97-108</a:t>
            </a:r>
            <a:r>
              <a:rPr lang="en-GB" sz="2000" dirty="0" smtClean="0"/>
              <a:t>.</a:t>
            </a:r>
          </a:p>
          <a:p>
            <a:pPr lvl="1"/>
            <a:r>
              <a:rPr lang="en-GB" sz="2000" dirty="0"/>
              <a:t>Regan </a:t>
            </a:r>
            <a:r>
              <a:rPr lang="en-GB" sz="2000" dirty="0" err="1"/>
              <a:t>Jr</a:t>
            </a:r>
            <a:r>
              <a:rPr lang="en-GB" sz="2000" dirty="0"/>
              <a:t>, M. C., &amp; </a:t>
            </a:r>
            <a:r>
              <a:rPr lang="en-GB" sz="2000" dirty="0" err="1"/>
              <a:t>Heenan</a:t>
            </a:r>
            <a:r>
              <a:rPr lang="en-GB" sz="2000" dirty="0"/>
              <a:t>, P. T. (2009). Supply chains and porous boundaries: the disaggregation of legal services. Fordham L. Rev., 78, 2137.</a:t>
            </a:r>
            <a:endParaRPr lang="en-GB" sz="2000" dirty="0" smtClean="0"/>
          </a:p>
          <a:p>
            <a:pPr lvl="1"/>
            <a:r>
              <a:rPr lang="en-GB" sz="2000" dirty="0" smtClean="0"/>
              <a:t>Susskind</a:t>
            </a:r>
            <a:r>
              <a:rPr lang="en-GB" sz="2000" dirty="0"/>
              <a:t>, R. E. (2010). The end of lawyers?: rethinking the nature of legal services. Oxford University Press</a:t>
            </a:r>
            <a:r>
              <a:rPr lang="en-GB" sz="2000" dirty="0" smtClean="0"/>
              <a:t>.</a:t>
            </a:r>
          </a:p>
          <a:p>
            <a:pPr lvl="1"/>
            <a:r>
              <a:rPr lang="en-GB" sz="2000" dirty="0"/>
              <a:t>Susskind, R., &amp; Susskind, D. (2015). The future of the professions: How technology will transform the work of human experts. Oxford University Press, USA</a:t>
            </a:r>
            <a:r>
              <a:rPr lang="en-GB" sz="2000" dirty="0" smtClean="0"/>
              <a:t>.</a:t>
            </a:r>
          </a:p>
          <a:p>
            <a:pPr lvl="1"/>
            <a:r>
              <a:rPr lang="en-GB" sz="2000" dirty="0"/>
              <a:t>Wickers, T. (2014). La </a:t>
            </a:r>
            <a:r>
              <a:rPr lang="en-GB" sz="2000" dirty="0" err="1"/>
              <a:t>grande</a:t>
            </a:r>
            <a:r>
              <a:rPr lang="en-GB" sz="2000" dirty="0"/>
              <a:t> transformation des </a:t>
            </a:r>
            <a:r>
              <a:rPr lang="en-GB" sz="2000" dirty="0" err="1" smtClean="0"/>
              <a:t>avocats</a:t>
            </a:r>
            <a:r>
              <a:rPr lang="en-GB" sz="2000" dirty="0" smtClean="0"/>
              <a:t>. Paris, </a:t>
            </a:r>
            <a:r>
              <a:rPr lang="en-GB" sz="2000" dirty="0" err="1"/>
              <a:t>Dalloz</a:t>
            </a:r>
            <a:r>
              <a:rPr lang="en-GB" sz="2000" dirty="0" smtClean="0"/>
              <a:t>.</a:t>
            </a:r>
          </a:p>
        </p:txBody>
      </p:sp>
      <p:sp>
        <p:nvSpPr>
          <p:cNvPr id="3" name="Titre 1"/>
          <p:cNvSpPr>
            <a:spLocks noGrp="1"/>
          </p:cNvSpPr>
          <p:nvPr>
            <p:ph type="title"/>
          </p:nvPr>
        </p:nvSpPr>
        <p:spPr>
          <a:xfrm>
            <a:off x="457200" y="152415"/>
            <a:ext cx="8229600" cy="739705"/>
          </a:xfrm>
        </p:spPr>
        <p:txBody>
          <a:bodyPr/>
          <a:lstStyle/>
          <a:p>
            <a:r>
              <a:rPr lang="en-GB" sz="4400" dirty="0" smtClean="0"/>
              <a:t>References</a:t>
            </a: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18738336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é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Exécutive.thmx</Template>
  <TotalTime>10927</TotalTime>
  <Words>934</Words>
  <Application>Microsoft Macintosh PowerPoint</Application>
  <PresentationFormat>Présentation à l'écran (4:3)</PresentationFormat>
  <Paragraphs>63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Exécutive</vt:lpstr>
      <vt:lpstr>The Disruption  of a Profession  A Sociological Approach of Belgian Lawyers  Dubois C., Kotisova J., Mansvelt V.</vt:lpstr>
      <vt:lpstr>1. From a “classical” liberal profession…</vt:lpstr>
      <vt:lpstr>2. … towards the legal marketplace</vt:lpstr>
      <vt:lpstr>3. Two different professional profiles</vt:lpstr>
      <vt:lpstr>3. Two different professional profiles</vt:lpstr>
      <vt:lpstr>4. New clothes for the professional regulation bodies</vt:lpstr>
      <vt:lpstr>References</vt:lpstr>
    </vt:vector>
  </TitlesOfParts>
  <Company>ULg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Phronesis et Mētis comme  stratégies organisationnelles.  Le travail des équipes de direction dans les prisons belges</dc:title>
  <dc:creator>christophedubois Dubois</dc:creator>
  <cp:lastModifiedBy>christophedubois Dubois</cp:lastModifiedBy>
  <cp:revision>164</cp:revision>
  <dcterms:created xsi:type="dcterms:W3CDTF">2016-02-22T16:02:43Z</dcterms:created>
  <dcterms:modified xsi:type="dcterms:W3CDTF">2017-11-26T13:42:16Z</dcterms:modified>
</cp:coreProperties>
</file>