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notesMasterIdLst>
    <p:notesMasterId r:id="rId23"/>
  </p:notesMasterIdLst>
  <p:sldIdLst>
    <p:sldId id="306" r:id="rId2"/>
    <p:sldId id="276" r:id="rId3"/>
    <p:sldId id="298" r:id="rId4"/>
    <p:sldId id="295" r:id="rId5"/>
    <p:sldId id="303" r:id="rId6"/>
    <p:sldId id="304" r:id="rId7"/>
    <p:sldId id="291" r:id="rId8"/>
    <p:sldId id="299" r:id="rId9"/>
    <p:sldId id="281" r:id="rId10"/>
    <p:sldId id="286" r:id="rId11"/>
    <p:sldId id="300" r:id="rId12"/>
    <p:sldId id="287" r:id="rId13"/>
    <p:sldId id="288" r:id="rId14"/>
    <p:sldId id="301" r:id="rId15"/>
    <p:sldId id="292" r:id="rId16"/>
    <p:sldId id="293" r:id="rId17"/>
    <p:sldId id="294" r:id="rId18"/>
    <p:sldId id="279" r:id="rId19"/>
    <p:sldId id="297" r:id="rId20"/>
    <p:sldId id="280" r:id="rId21"/>
    <p:sldId id="30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80000" autoAdjust="0"/>
  </p:normalViewPr>
  <p:slideViewPr>
    <p:cSldViewPr>
      <p:cViewPr varScale="1">
        <p:scale>
          <a:sx n="49" d="100"/>
          <a:sy n="49" d="100"/>
        </p:scale>
        <p:origin x="-1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C9FDC-FC7D-489C-9399-15B22B19A9A5}" type="datetimeFigureOut">
              <a:rPr lang="fr-FR" smtClean="0"/>
              <a:t>3/12/14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897B3-8A90-4605-B9F2-68890458E1F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521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Inégalités</a:t>
            </a:r>
            <a:r>
              <a:rPr lang="fr-FR" baseline="0" dirty="0" smtClean="0"/>
              <a:t> des chances scolaire? Préciser en quelques mots! Petite définition de ce concept! </a:t>
            </a:r>
          </a:p>
          <a:p>
            <a:r>
              <a:rPr lang="fr-FR" baseline="0" dirty="0" smtClean="0"/>
              <a:t>Diplôme secondaire inférieur ou supérieur, supérieur hors </a:t>
            </a:r>
            <a:r>
              <a:rPr lang="fr-FR" baseline="0" dirty="0" err="1" smtClean="0"/>
              <a:t>unif</a:t>
            </a:r>
            <a:r>
              <a:rPr lang="fr-FR" baseline="0" dirty="0" smtClean="0"/>
              <a:t> ou </a:t>
            </a:r>
            <a:r>
              <a:rPr lang="fr-FR" baseline="0" dirty="0" err="1" smtClean="0"/>
              <a:t>unif</a:t>
            </a:r>
            <a:r>
              <a:rPr lang="fr-FR" baseline="0" dirty="0" smtClean="0"/>
              <a:t>, etc. + âge auquel on décroche un diplôme + etc.</a:t>
            </a:r>
          </a:p>
          <a:p>
            <a:r>
              <a:rPr lang="fr-FR" baseline="0" dirty="0" smtClean="0"/>
              <a:t>Me décrire, brève présentation!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Synthétiser les réponses des étudiants au tableau ?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Groupe d’idées : argent/familles/choix personnel/etc. ?</a:t>
            </a:r>
          </a:p>
          <a:p>
            <a:endParaRPr lang="fr-FR" baseline="0" dirty="0" smtClean="0"/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0128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Rapport</a:t>
            </a:r>
            <a:r>
              <a:rPr lang="fr-FR" baseline="0" dirty="0" smtClean="0"/>
              <a:t> entre dominés et dominants !</a:t>
            </a:r>
          </a:p>
          <a:p>
            <a:r>
              <a:rPr lang="fr-FR" baseline="0" dirty="0" smtClean="0"/>
              <a:t>Dominant/dominé = Bourdieu, capitaux (économique, culturel, social, etc.), rapport de force entre ceux qui détiennent beaucoup de capitaux et ceux qui n’en ont pas !</a:t>
            </a:r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859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Faire le lien</a:t>
            </a:r>
            <a:r>
              <a:rPr lang="fr-FR" baseline="0" dirty="0" smtClean="0"/>
              <a:t> avec les idées des étudiants (1</a:t>
            </a:r>
            <a:r>
              <a:rPr lang="fr-FR" baseline="30000" dirty="0" smtClean="0"/>
              <a:t>ère</a:t>
            </a:r>
            <a:r>
              <a:rPr lang="fr-FR" baseline="0" dirty="0" smtClean="0"/>
              <a:t> DIA</a:t>
            </a:r>
            <a:r>
              <a:rPr lang="fr-FR" baseline="0" dirty="0" smtClean="0"/>
              <a:t>)</a:t>
            </a:r>
          </a:p>
          <a:p>
            <a:endParaRPr lang="fr-FR" baseline="0" dirty="0" smtClean="0"/>
          </a:p>
          <a:p>
            <a:r>
              <a:rPr lang="fr-FR" baseline="0" smtClean="0"/>
              <a:t>Doctorat ?</a:t>
            </a:r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3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Quelle mixité? Intégration</a:t>
            </a:r>
            <a:r>
              <a:rPr lang="fr-FR" b="1" baseline="0" dirty="0" smtClean="0"/>
              <a:t> sociale, méritocratique?</a:t>
            </a:r>
          </a:p>
          <a:p>
            <a:endParaRPr lang="fr-FR" b="1" baseline="0" dirty="0" smtClean="0"/>
          </a:p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737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Education morale? </a:t>
            </a:r>
          </a:p>
          <a:p>
            <a:r>
              <a:rPr lang="fr-FR" dirty="0" smtClean="0"/>
              <a:t>Individus</a:t>
            </a:r>
            <a:r>
              <a:rPr lang="fr-FR" baseline="0" dirty="0" smtClean="0"/>
              <a:t> autonomes? =&gt; que veut dire autonome, parle-t-on financièrement, culturellement, etc.? Grande société? Bourgeoisie? Aristocratie? SI on ne fait pas l’école on est donc pas capable? </a:t>
            </a:r>
            <a:r>
              <a:rPr lang="fr-FR" dirty="0" smtClean="0"/>
              <a:t>Uniformité de l’école? Accessibilité pour tous?</a:t>
            </a:r>
          </a:p>
          <a:p>
            <a:endParaRPr lang="fr-FR" dirty="0" smtClean="0"/>
          </a:p>
          <a:p>
            <a:r>
              <a:rPr lang="fr-FR" b="1" dirty="0" smtClean="0"/>
              <a:t>Qu’est-ce qui est considéré</a:t>
            </a:r>
            <a:r>
              <a:rPr lang="fr-FR" b="1" baseline="0" dirty="0" smtClean="0"/>
              <a:t> comme un fait social? Vous avez déjà vu Durkheim, pourquoi avez-vous étudié ce sujet? Pourquoi un fait social, 4 caractéristiques, collectif, contraignant, stable et extérieur!</a:t>
            </a:r>
          </a:p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810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Massification,</a:t>
            </a:r>
            <a:r>
              <a:rPr lang="fr-FR" b="1" baseline="0" dirty="0" smtClean="0"/>
              <a:t> définition! De plus en plus d’individus à l’école, obligation scolaire + augmentation du temps d’étude + etc.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2274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Peut-être des données plus récentes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656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Tableau plus récent</a:t>
            </a:r>
            <a:r>
              <a:rPr lang="fr-FR" baseline="0" dirty="0" smtClean="0"/>
              <a:t> avec des chiffres !</a:t>
            </a:r>
          </a:p>
          <a:p>
            <a:endParaRPr lang="fr-FR" baseline="0" dirty="0" smtClean="0"/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95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Expliquer</a:t>
            </a:r>
            <a:r>
              <a:rPr lang="fr-FR" b="1" baseline="0" dirty="0" smtClean="0"/>
              <a:t> la méthodologie, données statistiques récoltées sur le modèle quantitatif, tentent de développer un modèle d’analyse pour expliquer, justifier cette inégalité !</a:t>
            </a:r>
          </a:p>
          <a:p>
            <a:endParaRPr lang="fr-FR" b="1" baseline="0" dirty="0" smtClean="0"/>
          </a:p>
          <a:p>
            <a:r>
              <a:rPr lang="fr-FR" b="1" dirty="0" smtClean="0"/>
              <a:t>Lien avec les différentes méthodes,</a:t>
            </a:r>
            <a:r>
              <a:rPr lang="fr-FR" b="1" baseline="0" dirty="0" smtClean="0"/>
              <a:t> qualitatives et quantitatives. Utilisation des données, qu’auriez-vous utilisé comme méthodologie, quanti ou qualitatif !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6983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Définir épistémologie, intentionnalité et causalité</a:t>
            </a:r>
            <a:r>
              <a:rPr lang="fr-FR" b="1" baseline="0" dirty="0" smtClean="0"/>
              <a:t> !</a:t>
            </a:r>
          </a:p>
          <a:p>
            <a:endParaRPr lang="fr-FR" b="1" baseline="0" dirty="0" smtClean="0"/>
          </a:p>
          <a:p>
            <a:r>
              <a:rPr lang="fr-FR" b="1" baseline="0" dirty="0" smtClean="0"/>
              <a:t>Épistémologie = Comment construire une théorie scientifique, quel modèle l’auteur a-t-il utilisé pour construire sa théorie? Epistémologie s’intéresse à la manière dont un auteur a construit son modèle !</a:t>
            </a:r>
          </a:p>
          <a:p>
            <a:endParaRPr lang="fr-FR" b="1" baseline="0" dirty="0" smtClean="0"/>
          </a:p>
          <a:p>
            <a:r>
              <a:rPr lang="fr-FR" b="1" baseline="0" dirty="0" smtClean="0"/>
              <a:t>Ex : faire le choix entre intentionnalité ou causalité, Intentionnalité = + Causalité = </a:t>
            </a:r>
            <a:endParaRPr lang="fr-FR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103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dirty="0" smtClean="0"/>
          </a:p>
          <a:p>
            <a:r>
              <a:rPr lang="fr-FR" b="1" dirty="0" smtClean="0"/>
              <a:t>Mobilité sociale (expliquer)!</a:t>
            </a:r>
          </a:p>
          <a:p>
            <a:endParaRPr lang="fr-FR" b="1" dirty="0" smtClean="0"/>
          </a:p>
          <a:p>
            <a:r>
              <a:rPr lang="fr-FR" b="1" dirty="0" smtClean="0"/>
              <a:t>Redéfinir les classes sociales, ouvriers,</a:t>
            </a:r>
            <a:r>
              <a:rPr lang="fr-FR" b="1" baseline="0" dirty="0" smtClean="0"/>
              <a:t> employés, cadres, etc. ! </a:t>
            </a:r>
          </a:p>
          <a:p>
            <a:endParaRPr lang="fr-FR" b="1" baseline="0" dirty="0" smtClean="0"/>
          </a:p>
          <a:p>
            <a:r>
              <a:rPr lang="fr-FR" b="1" baseline="0" dirty="0" smtClean="0"/>
              <a:t>Karl Marx =  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l'aristocratie financière; la bourgeoisie industrielle; la bourgeoisie commerçante; la petite bourgeoisie; la paysannerie;</a:t>
            </a:r>
            <a:r>
              <a:rPr lang="fr-FR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 prolétariat; le sous prolétariat</a:t>
            </a:r>
            <a:endParaRPr lang="fr-FR" b="1" u="none" baseline="0" dirty="0" smtClean="0"/>
          </a:p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443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897B3-8A90-4605-B9F2-68890458E1FC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403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BE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BE" smtClean="0"/>
              <a:t>Cliquez pour modifier les styles du texte du masque</a:t>
            </a:r>
          </a:p>
          <a:p>
            <a:pPr lvl="1" eaLnBrk="1" latinLnBrk="0" hangingPunct="1"/>
            <a:r>
              <a:rPr lang="nl-BE" smtClean="0"/>
              <a:t>Deuxième niveau</a:t>
            </a:r>
          </a:p>
          <a:p>
            <a:pPr lvl="2" eaLnBrk="1" latinLnBrk="0" hangingPunct="1"/>
            <a:r>
              <a:rPr lang="nl-BE" smtClean="0"/>
              <a:t>Troisième niveau</a:t>
            </a:r>
          </a:p>
          <a:p>
            <a:pPr lvl="3" eaLnBrk="1" latinLnBrk="0" hangingPunct="1"/>
            <a:r>
              <a:rPr lang="nl-BE" smtClean="0"/>
              <a:t>Quatrième niveau</a:t>
            </a:r>
          </a:p>
          <a:p>
            <a:pPr lvl="4" eaLnBrk="1" latinLnBrk="0" hangingPunct="1"/>
            <a:r>
              <a:rPr lang="nl-BE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BE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BE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BE" smtClean="0"/>
              <a:t>Cliquez pour modifier les styles du texte du masque</a:t>
            </a:r>
          </a:p>
          <a:p>
            <a:pPr lvl="1" eaLnBrk="1" latinLnBrk="0" hangingPunct="1"/>
            <a:r>
              <a:rPr kumimoji="0" lang="nl-BE" smtClean="0"/>
              <a:t>Deuxième niveau</a:t>
            </a:r>
          </a:p>
          <a:p>
            <a:pPr lvl="2" eaLnBrk="1" latinLnBrk="0" hangingPunct="1"/>
            <a:r>
              <a:rPr kumimoji="0" lang="nl-BE" smtClean="0"/>
              <a:t>Troisième niveau</a:t>
            </a:r>
          </a:p>
          <a:p>
            <a:pPr lvl="3" eaLnBrk="1" latinLnBrk="0" hangingPunct="1"/>
            <a:r>
              <a:rPr kumimoji="0" lang="nl-BE" smtClean="0"/>
              <a:t>Quatrième niveau</a:t>
            </a:r>
          </a:p>
          <a:p>
            <a:pPr lvl="4" eaLnBrk="1" latinLnBrk="0" hangingPunct="1"/>
            <a:r>
              <a:rPr kumimoji="0" lang="nl-BE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cap="small" dirty="0" smtClean="0"/>
              <a:t>Inégalités des chances scolaires</a:t>
            </a:r>
            <a:endParaRPr lang="fr-FR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Quel </a:t>
            </a:r>
            <a:r>
              <a:rPr lang="fr-FR" dirty="0">
                <a:solidFill>
                  <a:srgbClr val="3D5185"/>
                </a:solidFill>
              </a:rPr>
              <a:t>doit-être le rôle de l’école ?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Qu’évoque 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chez vous l’inégalité des chances scolaires ?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Quelles en sont les causes ?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715299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543799" cy="442690"/>
          </a:xfrm>
        </p:spPr>
        <p:txBody>
          <a:bodyPr>
            <a:noAutofit/>
          </a:bodyPr>
          <a:lstStyle/>
          <a:p>
            <a:pPr algn="ctr"/>
            <a:r>
              <a:rPr lang="fr-FR" sz="3600" u="sng" cap="small" dirty="0" smtClean="0"/>
              <a:t>Les enjeux du choix</a:t>
            </a:r>
            <a:endParaRPr lang="fr-FR" sz="3600" u="sng" cap="small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609600" y="1371600"/>
            <a:ext cx="8229599" cy="54102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Le coût</a:t>
            </a: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Direct : le minerval, les frais de logement, les frais scolaires divers (syllabus, ouvrages, etc.);</a:t>
            </a:r>
          </a:p>
          <a:p>
            <a:pPr marL="274320" lvl="1" indent="0">
              <a:buClr>
                <a:schemeClr val="accent3">
                  <a:lumMod val="50000"/>
                </a:schemeClr>
              </a:buClr>
              <a:buNone/>
            </a:pPr>
            <a:endParaRPr lang="fr-FR" sz="22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Indirect : étudier </a:t>
            </a:r>
            <a:r>
              <a:rPr lang="fr-FR" dirty="0" smtClean="0">
                <a:solidFill>
                  <a:srgbClr val="3D5185"/>
                </a:solidFill>
              </a:rPr>
              <a:t>ne rapporte pas d’argent directement;</a:t>
            </a:r>
            <a:endParaRPr lang="fr-FR" sz="22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Se distancier de la classe sociale de ses parents</a:t>
            </a:r>
          </a:p>
        </p:txBody>
      </p:sp>
    </p:spTree>
    <p:extLst>
      <p:ext uri="{BB962C8B-B14F-4D97-AF65-F5344CB8AC3E}">
        <p14:creationId xmlns:p14="http://schemas.microsoft.com/office/powerpoint/2010/main" val="274637082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u="sng" cap="small" dirty="0" smtClean="0"/>
              <a:t>Le risque</a:t>
            </a:r>
            <a:endParaRPr lang="fr-FR" sz="3600" u="sng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indent="0">
              <a:buClr>
                <a:schemeClr val="accent3">
                  <a:lumMod val="50000"/>
                </a:schemeClr>
              </a:buClr>
              <a:buNone/>
            </a:pPr>
            <a:endParaRPr lang="fr-FR" sz="24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Risque </a:t>
            </a:r>
            <a:r>
              <a:rPr lang="fr-FR" sz="2400" dirty="0">
                <a:solidFill>
                  <a:srgbClr val="3D5185"/>
                </a:solidFill>
              </a:rPr>
              <a:t>de ne pas réussir </a:t>
            </a:r>
            <a:r>
              <a:rPr lang="fr-FR" sz="2400" dirty="0" smtClean="0">
                <a:solidFill>
                  <a:srgbClr val="3D5185"/>
                </a:solidFill>
              </a:rPr>
              <a:t>l’année suivante</a:t>
            </a:r>
            <a:endParaRPr lang="fr-FR" sz="2400" dirty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Risque de ne pas trouver un emploi. </a:t>
            </a:r>
            <a:endParaRPr lang="fr-FR" sz="2400" dirty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Le diplôme n’est pas toujours garant d’un emploi futur</a:t>
            </a:r>
            <a:endParaRPr lang="fr-FR" sz="2400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800" dirty="0">
              <a:solidFill>
                <a:srgbClr val="3D5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2205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u="sng" cap="small" dirty="0" smtClean="0"/>
              <a:t>Le bénéfice</a:t>
            </a:r>
            <a:endParaRPr lang="fr-FR" sz="3600" u="sng" cap="small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rmAutofit/>
          </a:bodyPr>
          <a:lstStyle/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Quel peut être le bénéfice d’une année scolaire supplémentaires ?</a:t>
            </a: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« L’homo </a:t>
            </a:r>
            <a:r>
              <a:rPr lang="fr-FR" sz="2200" dirty="0" err="1" smtClean="0">
                <a:solidFill>
                  <a:srgbClr val="3D5185"/>
                </a:solidFill>
              </a:rPr>
              <a:t>oeconomicus</a:t>
            </a:r>
            <a:r>
              <a:rPr lang="fr-FR" sz="2200" dirty="0" smtClean="0">
                <a:solidFill>
                  <a:srgbClr val="3D5185"/>
                </a:solidFill>
              </a:rPr>
              <a:t> » =  étudier rapportera davantage dans le futur (investissement sur le long terme)</a:t>
            </a:r>
          </a:p>
          <a:p>
            <a:pPr marL="274320" lvl="1" indent="0">
              <a:buClr>
                <a:schemeClr val="accent3">
                  <a:lumMod val="50000"/>
                </a:schemeClr>
              </a:buClr>
              <a:buNone/>
            </a:pPr>
            <a:endParaRPr lang="fr-FR" sz="2200" dirty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Boudon propose une vision plus « sociologique » et suggère que le return est la mobilité sociale espérée</a:t>
            </a: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Passer d’une classe sociale à l’autre, ascension sociale</a:t>
            </a:r>
          </a:p>
        </p:txBody>
      </p:sp>
    </p:spTree>
    <p:extLst>
      <p:ext uri="{BB962C8B-B14F-4D97-AF65-F5344CB8AC3E}">
        <p14:creationId xmlns:p14="http://schemas.microsoft.com/office/powerpoint/2010/main" val="49005898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543799" cy="82369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fr-FR" sz="3200" u="sng" cap="small" dirty="0">
                <a:solidFill>
                  <a:srgbClr val="3D5185"/>
                </a:solidFill>
              </a:rPr>
              <a:t>Le calcul des acteurs et l’inégalité scolaire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609600" y="1752600"/>
            <a:ext cx="8229599" cy="54102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« Pour un fils d’ouvrier, devenir instituteur, c’est une ascension sociale, pour un fils de magistrat, c’est une déchéance ».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fr-FR" sz="2400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Le choix se produit à chacun des points de bifurcation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La classe sociale est essentiellement déterminante au début du parcours</a:t>
            </a:r>
          </a:p>
        </p:txBody>
      </p:sp>
    </p:spTree>
    <p:extLst>
      <p:ext uri="{BB962C8B-B14F-4D97-AF65-F5344CB8AC3E}">
        <p14:creationId xmlns:p14="http://schemas.microsoft.com/office/powerpoint/2010/main" val="304541734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8610600" cy="4419600"/>
          </a:xfrm>
          <a:ln w="38100" cmpd="sng">
            <a:noFill/>
          </a:ln>
        </p:spPr>
        <p:txBody>
          <a:bodyPr>
            <a:noAutofit/>
          </a:bodyPr>
          <a:lstStyle/>
          <a:p>
            <a:pPr algn="ctr"/>
            <a:r>
              <a:rPr lang="fr-FR" sz="4800" cap="small" dirty="0" smtClean="0">
                <a:solidFill>
                  <a:srgbClr val="3D5185"/>
                </a:solidFill>
              </a:rPr>
              <a:t>Une théorie fonctionnelle :</a:t>
            </a:r>
            <a:br>
              <a:rPr lang="fr-FR" sz="4800" cap="small" dirty="0" smtClean="0">
                <a:solidFill>
                  <a:srgbClr val="3D5185"/>
                </a:solidFill>
              </a:rPr>
            </a:br>
            <a:r>
              <a:rPr lang="fr-FR" sz="4800" cap="small" dirty="0" smtClean="0">
                <a:solidFill>
                  <a:srgbClr val="3D5185"/>
                </a:solidFill>
              </a:rPr>
              <a:t/>
            </a:r>
            <a:br>
              <a:rPr lang="fr-FR" sz="4800" cap="small" dirty="0" smtClean="0">
                <a:solidFill>
                  <a:srgbClr val="3D5185"/>
                </a:solidFill>
              </a:rPr>
            </a:br>
            <a:r>
              <a:rPr lang="fr-FR" sz="4800" cap="small" dirty="0">
                <a:solidFill>
                  <a:srgbClr val="3D5185"/>
                </a:solidFill>
              </a:rPr>
              <a:t/>
            </a:r>
            <a:br>
              <a:rPr lang="fr-FR" sz="4800" cap="small" dirty="0">
                <a:solidFill>
                  <a:srgbClr val="3D5185"/>
                </a:solidFill>
              </a:rPr>
            </a:br>
            <a:r>
              <a:rPr lang="fr-FR" sz="4800" cap="small" dirty="0" smtClean="0">
                <a:solidFill>
                  <a:srgbClr val="3D5185"/>
                </a:solidFill>
              </a:rPr>
              <a:t/>
            </a:r>
            <a:br>
              <a:rPr lang="fr-FR" sz="4800" cap="small" dirty="0" smtClean="0">
                <a:solidFill>
                  <a:srgbClr val="3D5185"/>
                </a:solidFill>
              </a:rPr>
            </a:br>
            <a:r>
              <a:rPr lang="fr-FR" sz="4800" cap="small" dirty="0">
                <a:solidFill>
                  <a:srgbClr val="3D5185"/>
                </a:solidFill>
              </a:rPr>
              <a:t>R</a:t>
            </a:r>
            <a:r>
              <a:rPr lang="fr-FR" sz="4800" cap="small" dirty="0" smtClean="0">
                <a:solidFill>
                  <a:srgbClr val="3D5185"/>
                </a:solidFill>
              </a:rPr>
              <a:t>oger </a:t>
            </a:r>
            <a:r>
              <a:rPr lang="fr-FR" sz="4800" cap="small" dirty="0" err="1" smtClean="0">
                <a:solidFill>
                  <a:srgbClr val="3D5185"/>
                </a:solidFill>
              </a:rPr>
              <a:t>Baudelot</a:t>
            </a:r>
            <a:r>
              <a:rPr lang="fr-FR" sz="4800" cap="small" dirty="0" smtClean="0">
                <a:solidFill>
                  <a:srgbClr val="3D5185"/>
                </a:solidFill>
              </a:rPr>
              <a:t> et Christian </a:t>
            </a:r>
            <a:r>
              <a:rPr lang="fr-FR" sz="4800" cap="small" dirty="0" err="1" smtClean="0">
                <a:solidFill>
                  <a:srgbClr val="3D5185"/>
                </a:solidFill>
              </a:rPr>
              <a:t>Establet</a:t>
            </a:r>
            <a:endParaRPr lang="fr-FR" sz="4800" cap="small" dirty="0">
              <a:solidFill>
                <a:srgbClr val="3D5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52423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7543799" cy="671290"/>
          </a:xfrm>
        </p:spPr>
        <p:txBody>
          <a:bodyPr>
            <a:normAutofit/>
          </a:bodyPr>
          <a:lstStyle/>
          <a:p>
            <a:pPr algn="ctr"/>
            <a:r>
              <a:rPr lang="fr-FR" sz="3600" u="sng" cap="small" dirty="0" smtClean="0"/>
              <a:t>Approches</a:t>
            </a:r>
            <a:endParaRPr lang="fr-FR" sz="3600" u="sng" cap="small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309282" y="1524000"/>
            <a:ext cx="8834718" cy="54864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Le système scolaire français est divisé en deux réseaux (primaire-professionnel et secondaire-supérieur)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Ces deux réseaux produisent deux types d’individus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Deux types différents de pratiques scolaires (et pédagogiques)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900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La sélection se fait à l’école primaire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Conclusion : l’appareil scolaire sert à reproduire les rapports sociaux capitalistes.</a:t>
            </a:r>
          </a:p>
        </p:txBody>
      </p:sp>
    </p:spTree>
    <p:extLst>
      <p:ext uri="{BB962C8B-B14F-4D97-AF65-F5344CB8AC3E}">
        <p14:creationId xmlns:p14="http://schemas.microsoft.com/office/powerpoint/2010/main" val="131135615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543799" cy="671290"/>
          </a:xfrm>
        </p:spPr>
        <p:txBody>
          <a:bodyPr>
            <a:normAutofit/>
          </a:bodyPr>
          <a:lstStyle/>
          <a:p>
            <a:pPr algn="ctr"/>
            <a:r>
              <a:rPr lang="fr-FR" sz="3600" u="sng" cap="small" dirty="0" smtClean="0"/>
              <a:t>Explication fonctionnelle</a:t>
            </a:r>
            <a:endParaRPr lang="fr-FR" sz="3600" u="sng" cap="small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228600" y="1981200"/>
            <a:ext cx="891091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dirty="0" smtClean="0">
              <a:solidFill>
                <a:srgbClr val="3D5185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3D5185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3D5185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3D5185"/>
                </a:solidFill>
              </a:rPr>
              <a:t>L’école est divisée en deux réseaux de scolarisation parce que cette division contribue à reproduire les rapports sociaux capitalistes : c’est la fonction de l’école par rapport à la société qui explique comment l’école est structurée</a:t>
            </a:r>
          </a:p>
          <a:p>
            <a:pPr marL="0" indent="0">
              <a:buNone/>
            </a:pPr>
            <a:endParaRPr lang="fr-FR" sz="2400" dirty="0" smtClean="0">
              <a:solidFill>
                <a:srgbClr val="3D5185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3D5185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47800" y="1981200"/>
            <a:ext cx="2590800" cy="923330"/>
          </a:xfrm>
          <a:prstGeom prst="rect">
            <a:avLst/>
          </a:prstGeom>
          <a:noFill/>
          <a:ln w="57150" cmpd="sng">
            <a:solidFill>
              <a:srgbClr val="283659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D5185"/>
                </a:solidFill>
              </a:rPr>
              <a:t>APPAREIL SCOLAIRE DIVISE EN DEUX RESEAUX</a:t>
            </a:r>
            <a:endParaRPr lang="fr-FR" b="1" dirty="0">
              <a:solidFill>
                <a:srgbClr val="3D5185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6000" y="1981200"/>
            <a:ext cx="2514600" cy="923330"/>
          </a:xfrm>
          <a:prstGeom prst="rect">
            <a:avLst/>
          </a:prstGeom>
          <a:noFill/>
          <a:ln w="57150" cmpd="sng">
            <a:solidFill>
              <a:srgbClr val="283659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3D5185"/>
                </a:solidFill>
              </a:rPr>
              <a:t>SOCIETE DIVISEE EN DEUX CLASSES SOCIALES</a:t>
            </a:r>
            <a:endParaRPr lang="fr-FR" b="1" dirty="0">
              <a:solidFill>
                <a:srgbClr val="3D5185"/>
              </a:solidFill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4267200" y="2133600"/>
            <a:ext cx="1447800" cy="0"/>
          </a:xfrm>
          <a:prstGeom prst="straightConnector1">
            <a:avLst/>
          </a:prstGeom>
          <a:ln w="38100" cmpd="sng">
            <a:solidFill>
              <a:srgbClr val="28365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4267200" y="2743200"/>
            <a:ext cx="1371600" cy="0"/>
          </a:xfrm>
          <a:prstGeom prst="straightConnector1">
            <a:avLst/>
          </a:prstGeom>
          <a:ln w="38100" cmpd="sng">
            <a:solidFill>
              <a:srgbClr val="28365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83687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543799" cy="671290"/>
          </a:xfrm>
        </p:spPr>
        <p:txBody>
          <a:bodyPr>
            <a:normAutofit/>
          </a:bodyPr>
          <a:lstStyle/>
          <a:p>
            <a:pPr algn="ctr"/>
            <a:r>
              <a:rPr lang="fr-FR" sz="3600" u="sng" cap="small" dirty="0" smtClean="0"/>
              <a:t>Le schéma</a:t>
            </a:r>
            <a:endParaRPr lang="fr-FR" sz="3600" u="sng" cap="small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385482" y="1524000"/>
            <a:ext cx="8758518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>
                <a:solidFill>
                  <a:srgbClr val="3D5185"/>
                </a:solidFill>
              </a:rPr>
              <a:t>École primaire : sélection par le code, le contenu, la répression de l’expression spontanée</a:t>
            </a:r>
          </a:p>
          <a:p>
            <a:pPr marL="0" indent="0">
              <a:buNone/>
            </a:pPr>
            <a:endParaRPr lang="fr-FR" sz="2000" dirty="0" smtClean="0">
              <a:solidFill>
                <a:srgbClr val="3D5185"/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rgbClr val="3D5185"/>
                </a:solidFill>
              </a:rPr>
              <a:t>PRIMAIRE PROFESSIONNEL		SECONDAIRE SUPERIEUR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3D5185"/>
                </a:solidFill>
              </a:rPr>
              <a:t>Ecole garderie				Compétition 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3D5185"/>
                </a:solidFill>
              </a:rPr>
              <a:t>Cahiers à la place des livres		Le livre et la « haute culture »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3D5185"/>
                </a:solidFill>
              </a:rPr>
              <a:t>Apprentissage par cœur			Esprit critique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3D5185"/>
                </a:solidFill>
              </a:rPr>
              <a:t>Rabâchage				Progression systématique	</a:t>
            </a:r>
            <a:endParaRPr lang="fr-FR" sz="2000" dirty="0">
              <a:solidFill>
                <a:srgbClr val="3D5185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3D5185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3D5185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3D5185"/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rgbClr val="3D5185"/>
                </a:solidFill>
              </a:rPr>
              <a:t>DOMINES					DOMINANTS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990600" y="4495800"/>
            <a:ext cx="0" cy="990600"/>
          </a:xfrm>
          <a:prstGeom prst="straightConnector1">
            <a:avLst/>
          </a:prstGeom>
          <a:ln>
            <a:solidFill>
              <a:srgbClr val="28365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6477000" y="4495800"/>
            <a:ext cx="0" cy="990600"/>
          </a:xfrm>
          <a:prstGeom prst="straightConnector1">
            <a:avLst/>
          </a:prstGeom>
          <a:ln>
            <a:solidFill>
              <a:srgbClr val="28365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90813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cap="small" dirty="0" smtClean="0"/>
              <a:t>C. </a:t>
            </a:r>
            <a:r>
              <a:rPr lang="fr-FR" cap="small" dirty="0" err="1" smtClean="0"/>
              <a:t>Baudelot</a:t>
            </a:r>
            <a:r>
              <a:rPr lang="fr-FR" cap="small" dirty="0" smtClean="0"/>
              <a:t> et R. </a:t>
            </a:r>
            <a:r>
              <a:rPr lang="fr-FR" cap="small" dirty="0" err="1" smtClean="0"/>
              <a:t>Establet</a:t>
            </a:r>
            <a:endParaRPr lang="fr-FR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686799" cy="5105400"/>
          </a:xfrm>
        </p:spPr>
        <p:txBody>
          <a:bodyPr>
            <a:normAutofit fontScale="85000" lnSpcReduction="10000"/>
          </a:bodyPr>
          <a:lstStyle/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L’unité de l’école n’est qu’apparente ;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L’école participe de (et à) la lutte des classes ;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Les deux réseaux sont fortement cloisonnés et forment les élèves dans leur futur rôle dans la nation ;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L’orientation scolaire = partage de classes sociales ;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Le prolétariat ou le « peuple » = scolarité courte et pratique ;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L’«élite » ou l’alliance entre la bourgeoisie et la petite bourgeoisie = préparation au bac et aux études supérieures.</a:t>
            </a:r>
          </a:p>
          <a:p>
            <a:pPr marL="0" indent="0" algn="just">
              <a:buClr>
                <a:schemeClr val="accent3">
                  <a:lumMod val="50000"/>
                </a:schemeClr>
              </a:buClr>
              <a:buNone/>
            </a:pPr>
            <a:endParaRPr lang="fr-FR" dirty="0">
              <a:solidFill>
                <a:srgbClr val="3D5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850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6589199" cy="838200"/>
          </a:xfrm>
        </p:spPr>
        <p:txBody>
          <a:bodyPr>
            <a:normAutofit/>
          </a:bodyPr>
          <a:lstStyle/>
          <a:p>
            <a:pPr algn="ctr"/>
            <a:r>
              <a:rPr lang="fr-FR" sz="3600" cap="small" dirty="0" smtClean="0">
                <a:solidFill>
                  <a:srgbClr val="3D5185"/>
                </a:solidFill>
              </a:rPr>
              <a:t>Merci de votre attention</a:t>
            </a:r>
            <a:endParaRPr lang="fr-FR" sz="3600" cap="small" dirty="0">
              <a:solidFill>
                <a:srgbClr val="3D5185"/>
              </a:solidFill>
            </a:endParaRPr>
          </a:p>
        </p:txBody>
      </p:sp>
      <p:pic>
        <p:nvPicPr>
          <p:cNvPr id="3" name="Espace réservé du contenu 5" descr="caricature-plantu.jpg"/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73" r="-15173"/>
          <a:stretch/>
        </p:blipFill>
        <p:spPr>
          <a:xfrm>
            <a:off x="2362200" y="1524000"/>
            <a:ext cx="4370607" cy="48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41387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8305800" cy="4114800"/>
          </a:xfrm>
          <a:ln w="38100" cmpd="sng">
            <a:noFill/>
          </a:ln>
        </p:spPr>
        <p:txBody>
          <a:bodyPr>
            <a:noAutofit/>
          </a:bodyPr>
          <a:lstStyle/>
          <a:p>
            <a:pPr algn="ctr"/>
            <a: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  <a:t>Inégalités des chances scolaires :</a:t>
            </a:r>
            <a:b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  <a:t>Deux visions qui s’affrontent</a:t>
            </a:r>
            <a:b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r-BE" sz="4000" b="1" cap="small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fr-BE" sz="4000" b="1" cap="small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71600" y="49530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                              </a:t>
            </a:r>
            <a:endParaRPr lang="fr-FR" i="1" dirty="0" smtClean="0">
              <a:solidFill>
                <a:srgbClr val="3D5185"/>
              </a:solidFill>
            </a:endParaRPr>
          </a:p>
          <a:p>
            <a:pPr algn="r"/>
            <a:r>
              <a:rPr lang="fr-FR" i="1" dirty="0" smtClean="0">
                <a:solidFill>
                  <a:srgbClr val="3D5185"/>
                </a:solidFill>
              </a:rPr>
              <a:t>			    </a:t>
            </a:r>
            <a:r>
              <a:rPr lang="fr-FR" i="1" dirty="0" smtClean="0"/>
              <a:t>    </a:t>
            </a:r>
            <a:r>
              <a:rPr lang="fr-FR" i="1" dirty="0" smtClean="0">
                <a:solidFill>
                  <a:srgbClr val="3D5185"/>
                </a:solidFill>
              </a:rPr>
              <a:t> Jacquet Nicolas, Université de Liège</a:t>
            </a:r>
          </a:p>
          <a:p>
            <a:pPr algn="r"/>
            <a:r>
              <a:rPr lang="fr-FR" i="1" dirty="0" smtClean="0">
                <a:solidFill>
                  <a:srgbClr val="3D5185"/>
                </a:solidFill>
              </a:rPr>
              <a:t>	Présentation Alter Ecole : 3/12/14</a:t>
            </a:r>
            <a:r>
              <a:rPr lang="fr-FR" i="1" dirty="0" smtClean="0"/>
              <a:t>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86174375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589199" cy="747490"/>
          </a:xfrm>
        </p:spPr>
        <p:txBody>
          <a:bodyPr>
            <a:normAutofit/>
          </a:bodyPr>
          <a:lstStyle/>
          <a:p>
            <a:pPr algn="ctr"/>
            <a:r>
              <a:rPr lang="fr-FR" sz="3600" u="sng" cap="small" dirty="0" smtClean="0"/>
              <a:t>Discussion</a:t>
            </a:r>
            <a:endParaRPr lang="fr-FR" sz="3600" u="sng" cap="small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/>
          <a:lstStyle/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Questions ?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Que peut-on retenir/dire de ces deux analyse ?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L’une d’elle est-elle plus pertinente que l’autre ?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La 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mixité dans les classes est-elle positive ? (classes sociales)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fr-FR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 lvl="1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rgbClr val="3D5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95628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cap="small" dirty="0" smtClean="0"/>
              <a:t>François Dubet : sociologie de l’éducation</a:t>
            </a:r>
            <a:endParaRPr lang="fr-FR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Massification </a:t>
            </a:r>
            <a:r>
              <a:rPr lang="fr-FR" dirty="0">
                <a:solidFill>
                  <a:srgbClr val="3D5185"/>
                </a:solidFill>
              </a:rPr>
              <a:t>scolaire génère un handicap pour les individus qui ne détiennent aucun diplôme;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Formation </a:t>
            </a:r>
            <a:r>
              <a:rPr lang="fr-FR" dirty="0">
                <a:solidFill>
                  <a:srgbClr val="3D5185"/>
                </a:solidFill>
              </a:rPr>
              <a:t>scolaire de plus en plus indispensable alors que sa rentabilité est de plus en plus faible.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26687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38100" cmpd="sng">
            <a:noFill/>
          </a:ln>
        </p:spPr>
        <p:txBody>
          <a:bodyPr>
            <a:noAutofit/>
          </a:bodyPr>
          <a:lstStyle/>
          <a:p>
            <a:pPr algn="ctr"/>
            <a:r>
              <a:rPr lang="fr-FR" u="sng" cap="small" dirty="0" smtClean="0">
                <a:solidFill>
                  <a:srgbClr val="3D5185"/>
                </a:solidFill>
              </a:rPr>
              <a:t>Émile Durkheim</a:t>
            </a:r>
            <a:endParaRPr lang="fr-FR" u="sng" cap="small" dirty="0">
              <a:solidFill>
                <a:srgbClr val="3D5185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599" cy="3429000"/>
          </a:xfrm>
          <a:ln w="38100" cmpd="sng">
            <a:solidFill>
              <a:schemeClr val="accent3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800" dirty="0">
                <a:solidFill>
                  <a:srgbClr val="3D5185"/>
                </a:solidFill>
              </a:rPr>
              <a:t>L</a:t>
            </a:r>
            <a:r>
              <a:rPr lang="fr-FR" sz="2800" dirty="0" smtClean="0">
                <a:solidFill>
                  <a:srgbClr val="3D5185"/>
                </a:solidFill>
              </a:rPr>
              <a:t>'</a:t>
            </a:r>
            <a:r>
              <a:rPr lang="fr-FR" sz="2800" dirty="0" err="1" smtClean="0">
                <a:solidFill>
                  <a:srgbClr val="3D5185"/>
                </a:solidFill>
              </a:rPr>
              <a:t>école</a:t>
            </a:r>
            <a:r>
              <a:rPr lang="fr-FR" sz="2800" dirty="0" smtClean="0">
                <a:solidFill>
                  <a:srgbClr val="3D5185"/>
                </a:solidFill>
              </a:rPr>
              <a:t> </a:t>
            </a:r>
            <a:r>
              <a:rPr lang="fr-FR" sz="2800" dirty="0">
                <a:solidFill>
                  <a:srgbClr val="3D5185"/>
                </a:solidFill>
              </a:rPr>
              <a:t>a pour finalité de produire des individus socialisés, à travers une « </a:t>
            </a:r>
            <a:r>
              <a:rPr lang="fr-FR" sz="2800" b="1" dirty="0">
                <a:solidFill>
                  <a:srgbClr val="3D5185"/>
                </a:solidFill>
              </a:rPr>
              <a:t>éducation morale </a:t>
            </a:r>
            <a:r>
              <a:rPr lang="fr-FR" sz="2800" dirty="0">
                <a:solidFill>
                  <a:srgbClr val="3D5185"/>
                </a:solidFill>
              </a:rPr>
              <a:t>» visant à former des acteurs adaptés à des conditions sociales données, et des </a:t>
            </a:r>
            <a:r>
              <a:rPr lang="fr-FR" sz="2800" b="1" dirty="0">
                <a:solidFill>
                  <a:srgbClr val="3D5185"/>
                </a:solidFill>
              </a:rPr>
              <a:t>individus autonome</a:t>
            </a:r>
            <a:r>
              <a:rPr lang="fr-FR" sz="2800" dirty="0">
                <a:solidFill>
                  <a:srgbClr val="3D5185"/>
                </a:solidFill>
              </a:rPr>
              <a:t>s, des citoyens capables de </a:t>
            </a:r>
            <a:r>
              <a:rPr lang="fr-FR" sz="2800" dirty="0" smtClean="0">
                <a:solidFill>
                  <a:srgbClr val="3D5185"/>
                </a:solidFill>
              </a:rPr>
              <a:t>s'</a:t>
            </a:r>
            <a:r>
              <a:rPr lang="fr-FR" sz="2800" dirty="0" err="1" smtClean="0">
                <a:solidFill>
                  <a:srgbClr val="3D5185"/>
                </a:solidFill>
              </a:rPr>
              <a:t>élever</a:t>
            </a:r>
            <a:r>
              <a:rPr lang="fr-FR" sz="2800" dirty="0" smtClean="0">
                <a:solidFill>
                  <a:srgbClr val="3D5185"/>
                </a:solidFill>
              </a:rPr>
              <a:t> </a:t>
            </a:r>
            <a:r>
              <a:rPr lang="fr-FR" sz="2800" dirty="0">
                <a:solidFill>
                  <a:srgbClr val="3D5185"/>
                </a:solidFill>
              </a:rPr>
              <a:t>vers la culture de la « grande société ». </a:t>
            </a:r>
          </a:p>
        </p:txBody>
      </p:sp>
    </p:spTree>
    <p:extLst>
      <p:ext uri="{BB962C8B-B14F-4D97-AF65-F5344CB8AC3E}">
        <p14:creationId xmlns:p14="http://schemas.microsoft.com/office/powerpoint/2010/main" val="207235501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58952"/>
          </a:xfrm>
        </p:spPr>
        <p:txBody>
          <a:bodyPr>
            <a:noAutofit/>
          </a:bodyPr>
          <a:lstStyle/>
          <a:p>
            <a:r>
              <a:rPr lang="fr-FR" sz="3600" u="sng" cap="small" dirty="0" smtClean="0">
                <a:solidFill>
                  <a:srgbClr val="3D5185"/>
                </a:solidFill>
              </a:rPr>
              <a:t>Evolution de l’école</a:t>
            </a:r>
            <a:endParaRPr lang="fr-FR" sz="3600" u="sng" cap="small" dirty="0">
              <a:solidFill>
                <a:srgbClr val="3D5185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34399" cy="4724400"/>
          </a:xfrm>
        </p:spPr>
        <p:txBody>
          <a:bodyPr>
            <a:normAutofit/>
          </a:bodyPr>
          <a:lstStyle/>
          <a:p>
            <a:pPr lvl="1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Quels sont les enjeux et les limites de la massification scolaire ?</a:t>
            </a:r>
          </a:p>
          <a:p>
            <a:pPr lvl="1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>
              <a:solidFill>
                <a:srgbClr val="3D5185"/>
              </a:solidFill>
            </a:endParaRPr>
          </a:p>
          <a:p>
            <a:pPr lvl="1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Existe-il un écart entre la théorie et la pratique ?</a:t>
            </a:r>
          </a:p>
          <a:p>
            <a:pPr lvl="1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dirty="0">
              <a:solidFill>
                <a:srgbClr val="3D5185"/>
              </a:solidFill>
            </a:endParaRPr>
          </a:p>
          <a:p>
            <a:pPr lvl="1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Quelles sont les différentes mutations opérées par l’école ;</a:t>
            </a:r>
          </a:p>
          <a:p>
            <a:pPr lvl="2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dirty="0" smtClean="0">
                <a:solidFill>
                  <a:srgbClr val="3D5185"/>
                </a:solidFill>
              </a:rPr>
              <a:t>Mutations =&gt; école, culture et société</a:t>
            </a:r>
          </a:p>
          <a:p>
            <a:pPr marL="594360" lvl="2" indent="0" algn="just">
              <a:buClr>
                <a:schemeClr val="accent3">
                  <a:lumMod val="50000"/>
                </a:schemeClr>
              </a:buClr>
              <a:buNone/>
            </a:pPr>
            <a:endParaRPr lang="fr-FR" sz="2200" dirty="0" smtClean="0">
              <a:solidFill>
                <a:srgbClr val="3D5185"/>
              </a:solidFill>
            </a:endParaRPr>
          </a:p>
          <a:p>
            <a:pPr marL="274320" lvl="1" indent="0" algn="just">
              <a:buClr>
                <a:schemeClr val="accent3">
                  <a:lumMod val="50000"/>
                </a:schemeClr>
              </a:buClr>
              <a:buNone/>
            </a:pPr>
            <a:r>
              <a:rPr lang="fr-FR" sz="2200" dirty="0" smtClean="0">
                <a:solidFill>
                  <a:srgbClr val="3D5185"/>
                </a:solidFill>
                <a:sym typeface="Wingdings"/>
              </a:rPr>
              <a:t> </a:t>
            </a:r>
            <a:r>
              <a:rPr lang="fr-FR" sz="2200" dirty="0" smtClean="0">
                <a:solidFill>
                  <a:srgbClr val="3D5185"/>
                </a:solidFill>
              </a:rPr>
              <a:t>La </a:t>
            </a:r>
            <a:r>
              <a:rPr lang="fr-FR" sz="2200" dirty="0">
                <a:solidFill>
                  <a:srgbClr val="3D5185"/>
                </a:solidFill>
              </a:rPr>
              <a:t>question des inégalités scolaires </a:t>
            </a:r>
            <a:r>
              <a:rPr lang="fr-FR" sz="2200" dirty="0" smtClean="0">
                <a:solidFill>
                  <a:srgbClr val="3D5185"/>
                </a:solidFill>
              </a:rPr>
              <a:t>devient centrale !</a:t>
            </a:r>
            <a:endParaRPr lang="fr-FR" sz="2200" dirty="0">
              <a:solidFill>
                <a:srgbClr val="3D5185"/>
              </a:solidFill>
            </a:endParaRPr>
          </a:p>
          <a:p>
            <a:pPr lvl="1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 smtClean="0">
              <a:solidFill>
                <a:srgbClr val="3D5185"/>
              </a:solidFill>
            </a:endParaRPr>
          </a:p>
          <a:p>
            <a:pPr lvl="1"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 smtClean="0">
              <a:solidFill>
                <a:srgbClr val="3D5185"/>
              </a:solidFill>
            </a:endParaRP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fr-FR" dirty="0">
              <a:solidFill>
                <a:srgbClr val="3D5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86826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cap="small" dirty="0" smtClean="0"/>
              <a:t>Evolution :  De </a:t>
            </a:r>
            <a:r>
              <a:rPr lang="fr-FR" cap="small" dirty="0" err="1" smtClean="0"/>
              <a:t>Kerchove</a:t>
            </a:r>
            <a:r>
              <a:rPr lang="fr-FR" cap="small" dirty="0" smtClean="0"/>
              <a:t> &amp; Lambert, 1996</a:t>
            </a:r>
            <a:endParaRPr lang="fr-FR" cap="small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9348471"/>
              </p:ext>
            </p:extLst>
          </p:nvPr>
        </p:nvGraphicFramePr>
        <p:xfrm>
          <a:off x="301623" y="1527175"/>
          <a:ext cx="8613776" cy="472122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53444"/>
                <a:gridCol w="2153444"/>
                <a:gridCol w="2153444"/>
                <a:gridCol w="2153444"/>
              </a:tblGrid>
              <a:tr h="1934158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Etudiants de</a:t>
                      </a:r>
                      <a:r>
                        <a:rPr lang="fr-FR" sz="1800" baseline="0" dirty="0" smtClean="0"/>
                        <a:t> l’enseignement supérieur : diplôme du père (%)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Diplôme de la</a:t>
                      </a:r>
                      <a:r>
                        <a:rPr lang="fr-FR" sz="1800" baseline="0" dirty="0" smtClean="0"/>
                        <a:t> population masculine de 40 à 60 ans (%)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Rapports</a:t>
                      </a:r>
                      <a:endParaRPr lang="fr-FR" sz="1800" dirty="0"/>
                    </a:p>
                  </a:txBody>
                  <a:tcPr/>
                </a:tc>
              </a:tr>
              <a:tr h="846194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Aucun diplôme + primaire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10,5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28,5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0,4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</a:tr>
              <a:tr h="4835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Secondaire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30,2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50,7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0,6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</a:tr>
              <a:tr h="4835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SHU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24,3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11,8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2,1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</a:tr>
              <a:tr h="4835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Universitaire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35,0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9,0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3,9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</a:tr>
              <a:tr h="490255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Total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100,0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3D5185"/>
                          </a:solidFill>
                        </a:rPr>
                        <a:t>100,0</a:t>
                      </a:r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rgbClr val="3D5185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50375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00754951"/>
              </p:ext>
            </p:extLst>
          </p:nvPr>
        </p:nvGraphicFramePr>
        <p:xfrm>
          <a:off x="301623" y="1527173"/>
          <a:ext cx="8613776" cy="4989792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153444"/>
                <a:gridCol w="2193133"/>
                <a:gridCol w="2113755"/>
                <a:gridCol w="2153444"/>
              </a:tblGrid>
              <a:tr h="193885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Revenu familial net/mois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Familles des étudiants de</a:t>
                      </a:r>
                      <a:r>
                        <a:rPr lang="fr-FR" sz="2000" baseline="0" dirty="0" smtClean="0"/>
                        <a:t> l’enseignement supérieur (%)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Ensemble des ménages (%)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Rapport</a:t>
                      </a:r>
                      <a:endParaRPr lang="fr-FR" sz="2000" dirty="0"/>
                    </a:p>
                  </a:txBody>
                  <a:tcPr/>
                </a:tc>
              </a:tr>
              <a:tr h="604857"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De 50.000 frs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(±1250 €)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16,6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32,4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0,5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43999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50.000</a:t>
                      </a:r>
                      <a:r>
                        <a:rPr lang="fr-FR" sz="200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à 100.000 frs</a:t>
                      </a:r>
                    </a:p>
                    <a:p>
                      <a:r>
                        <a:rPr lang="fr-FR" sz="200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(±2500 €)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44,6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44,8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1,0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4857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+ de 100.000</a:t>
                      </a:r>
                      <a:r>
                        <a:rPr lang="fr-FR" sz="200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frs</a:t>
                      </a:r>
                    </a:p>
                    <a:p>
                      <a:r>
                        <a:rPr lang="fr-FR" sz="200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(±2500 €)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38,8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22,8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1,7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4857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Total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100,0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100,0</a:t>
                      </a:r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16781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381000"/>
            <a:ext cx="6589199" cy="595090"/>
          </a:xfrm>
        </p:spPr>
        <p:txBody>
          <a:bodyPr/>
          <a:lstStyle/>
          <a:p>
            <a:pPr algn="ctr"/>
            <a:r>
              <a:rPr lang="fr-FR" u="sng" cap="small" dirty="0" smtClean="0">
                <a:solidFill>
                  <a:srgbClr val="3D5185"/>
                </a:solidFill>
              </a:rPr>
              <a:t>Contextualisation</a:t>
            </a:r>
            <a:endParaRPr lang="fr-FR" u="sng" cap="small" dirty="0">
              <a:solidFill>
                <a:srgbClr val="3D5185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305800" cy="4953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fr-FR" sz="2200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Deux courants sociologiques s’approprient des données statistiques identiques pour expliquer différemment le concept des inégalités des chances scolaires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200" dirty="0" smtClean="0">
                <a:solidFill>
                  <a:srgbClr val="3D5185"/>
                </a:solidFill>
              </a:rPr>
              <a:t>En France entre les années 1960 et 1980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200" dirty="0" smtClean="0">
              <a:solidFill>
                <a:srgbClr val="3D5185"/>
              </a:solidFill>
            </a:endParaRPr>
          </a:p>
          <a:p>
            <a:pPr marL="0" indent="0" algn="just">
              <a:buClr>
                <a:schemeClr val="accent3">
                  <a:lumMod val="50000"/>
                </a:schemeClr>
              </a:buClr>
              <a:buNone/>
            </a:pPr>
            <a:endParaRPr lang="fr-FR" sz="2200" dirty="0" smtClean="0">
              <a:solidFill>
                <a:srgbClr val="3D5185"/>
              </a:solidFill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800" dirty="0" smtClean="0">
                <a:solidFill>
                  <a:schemeClr val="tx2"/>
                </a:solidFill>
              </a:rPr>
              <a:t>Présentation, support PPT tiré du cours « Epistémologie des sciences sociales </a:t>
            </a:r>
            <a:r>
              <a:rPr lang="fr-FR" sz="2800" dirty="0">
                <a:solidFill>
                  <a:schemeClr val="tx2"/>
                </a:solidFill>
              </a:rPr>
              <a:t>» de l’Université de Liège, </a:t>
            </a:r>
            <a:r>
              <a:rPr lang="fr-FR" sz="2800" dirty="0" smtClean="0">
                <a:solidFill>
                  <a:schemeClr val="tx2"/>
                </a:solidFill>
              </a:rPr>
              <a:t>Marc </a:t>
            </a:r>
            <a:r>
              <a:rPr lang="fr-FR" sz="2800" dirty="0" err="1" smtClean="0">
                <a:solidFill>
                  <a:schemeClr val="tx2"/>
                </a:solidFill>
              </a:rPr>
              <a:t>Jacquemain</a:t>
            </a:r>
            <a:endParaRPr lang="fr-F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38467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" y="1066800"/>
            <a:ext cx="8610600" cy="3276600"/>
          </a:xfrm>
        </p:spPr>
        <p:txBody>
          <a:bodyPr>
            <a:noAutofit/>
          </a:bodyPr>
          <a:lstStyle/>
          <a:p>
            <a:pPr algn="ctr"/>
            <a:r>
              <a:rPr lang="fr-FR" sz="4800" cap="small" dirty="0" smtClean="0">
                <a:solidFill>
                  <a:srgbClr val="3D5185"/>
                </a:solidFill>
              </a:rPr>
              <a:t>Une théorie intentionnelle : </a:t>
            </a:r>
            <a:br>
              <a:rPr lang="fr-FR" sz="4800" cap="small" dirty="0" smtClean="0">
                <a:solidFill>
                  <a:srgbClr val="3D5185"/>
                </a:solidFill>
              </a:rPr>
            </a:br>
            <a:r>
              <a:rPr lang="fr-FR" sz="4800" cap="small" dirty="0" smtClean="0">
                <a:solidFill>
                  <a:srgbClr val="3D5185"/>
                </a:solidFill>
              </a:rPr>
              <a:t/>
            </a:r>
            <a:br>
              <a:rPr lang="fr-FR" sz="4800" cap="small" dirty="0" smtClean="0">
                <a:solidFill>
                  <a:srgbClr val="3D5185"/>
                </a:solidFill>
              </a:rPr>
            </a:br>
            <a:r>
              <a:rPr lang="fr-FR" sz="4800" cap="small" dirty="0" smtClean="0">
                <a:solidFill>
                  <a:srgbClr val="3D5185"/>
                </a:solidFill>
              </a:rPr>
              <a:t/>
            </a:r>
            <a:br>
              <a:rPr lang="fr-FR" sz="4800" cap="small" dirty="0" smtClean="0">
                <a:solidFill>
                  <a:srgbClr val="3D5185"/>
                </a:solidFill>
              </a:rPr>
            </a:br>
            <a:r>
              <a:rPr lang="fr-FR" sz="4800" cap="small" dirty="0" smtClean="0">
                <a:solidFill>
                  <a:srgbClr val="3D5185"/>
                </a:solidFill>
              </a:rPr>
              <a:t>Raymond Boudon</a:t>
            </a:r>
            <a:endParaRPr lang="fr-FR" sz="4800" cap="small" dirty="0">
              <a:solidFill>
                <a:srgbClr val="3D5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21405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543799" cy="671290"/>
          </a:xfrm>
        </p:spPr>
        <p:txBody>
          <a:bodyPr>
            <a:normAutofit/>
          </a:bodyPr>
          <a:lstStyle/>
          <a:p>
            <a:pPr algn="ctr"/>
            <a:r>
              <a:rPr lang="fr-FR" sz="3600" u="sng" cap="small" dirty="0" smtClean="0">
                <a:solidFill>
                  <a:srgbClr val="3D5185"/>
                </a:solidFill>
              </a:rPr>
              <a:t>Cadre général</a:t>
            </a:r>
            <a:endParaRPr lang="fr-FR" sz="3600" u="sng" cap="small" dirty="0">
              <a:solidFill>
                <a:srgbClr val="3D5185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599" cy="4953000"/>
          </a:xfrm>
        </p:spPr>
        <p:txBody>
          <a:bodyPr>
            <a:no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Point de départ épistémologique : préférer l’intentionnalité à la causalité (idée que l’acteur est surdéterminé dans les théories sociologiques)</a:t>
            </a:r>
          </a:p>
          <a:p>
            <a:pPr lvl="2"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Centrer sur la notion de choix</a:t>
            </a:r>
            <a:endParaRPr lang="fr-FR" sz="2400" dirty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endParaRPr lang="fr-FR" sz="2400" dirty="0" smtClean="0">
              <a:solidFill>
                <a:srgbClr val="3D5185"/>
              </a:solidFill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charset="2"/>
              <a:buChar char="Ø"/>
            </a:pPr>
            <a:r>
              <a:rPr lang="fr-FR" sz="2400" dirty="0" smtClean="0">
                <a:solidFill>
                  <a:srgbClr val="3D5185"/>
                </a:solidFill>
              </a:rPr>
              <a:t>Point de départ théorique : le parcours scolaire peut être vu comme une suite de points de bifurcation : </a:t>
            </a:r>
            <a:endParaRPr lang="fr-FR" sz="2400" dirty="0">
              <a:solidFill>
                <a:srgbClr val="3D5185"/>
              </a:solidFill>
            </a:endParaRP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fr-FR" sz="2400" dirty="0" smtClean="0">
              <a:solidFill>
                <a:srgbClr val="3D5185"/>
              </a:solidFill>
            </a:endParaRP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fr-FR" sz="2400" dirty="0" smtClean="0">
              <a:solidFill>
                <a:srgbClr val="3D5185"/>
              </a:solidFill>
            </a:endParaRP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fr-FR" sz="2400" dirty="0" smtClean="0">
                <a:solidFill>
                  <a:srgbClr val="3D5185"/>
                </a:solidFill>
              </a:rPr>
              <a:t>	</a:t>
            </a:r>
            <a:endParaRPr lang="fr-FR" sz="2400" dirty="0">
              <a:solidFill>
                <a:srgbClr val="3D5185"/>
              </a:solidFill>
            </a:endParaRP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fr-FR" sz="2400" dirty="0" smtClean="0">
                <a:solidFill>
                  <a:srgbClr val="3D5185"/>
                </a:solidFill>
              </a:rPr>
              <a:t>														Parcours long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fr-FR" sz="2400" dirty="0">
              <a:solidFill>
                <a:srgbClr val="3D5185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914400" y="6019800"/>
            <a:ext cx="7467600" cy="0"/>
          </a:xfrm>
          <a:prstGeom prst="straightConnector1">
            <a:avLst/>
          </a:prstGeom>
          <a:ln w="38100" cmpd="sng">
            <a:solidFill>
              <a:srgbClr val="3D518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V="1">
            <a:off x="2133600" y="5181600"/>
            <a:ext cx="762000" cy="838200"/>
          </a:xfrm>
          <a:prstGeom prst="straightConnector1">
            <a:avLst/>
          </a:prstGeom>
          <a:ln w="38100" cmpd="sng">
            <a:solidFill>
              <a:srgbClr val="3D518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3581400" y="5181600"/>
            <a:ext cx="762000" cy="838200"/>
          </a:xfrm>
          <a:prstGeom prst="straightConnector1">
            <a:avLst/>
          </a:prstGeom>
          <a:ln w="38100" cmpd="sng">
            <a:solidFill>
              <a:srgbClr val="3D518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5105400" y="5181600"/>
            <a:ext cx="838200" cy="838200"/>
          </a:xfrm>
          <a:prstGeom prst="straightConnector1">
            <a:avLst/>
          </a:prstGeom>
          <a:ln w="38100" cmpd="sng">
            <a:solidFill>
              <a:srgbClr val="3D518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3886200" y="4800600"/>
            <a:ext cx="79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3D5185"/>
                </a:solidFill>
              </a:rPr>
              <a:t>Sortie </a:t>
            </a:r>
            <a:endParaRPr lang="fr-FR" dirty="0">
              <a:solidFill>
                <a:srgbClr val="3D5185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486400" y="4800600"/>
            <a:ext cx="79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3D5185"/>
                </a:solidFill>
              </a:rPr>
              <a:t>Sortie </a:t>
            </a:r>
            <a:endParaRPr lang="fr-FR" dirty="0">
              <a:solidFill>
                <a:srgbClr val="3D5185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286000" y="4800600"/>
            <a:ext cx="792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3D5185"/>
                </a:solidFill>
              </a:rPr>
              <a:t>Sortie </a:t>
            </a:r>
            <a:endParaRPr lang="fr-FR" dirty="0">
              <a:solidFill>
                <a:srgbClr val="3D5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3554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que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Civique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que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Civique.thmx</Template>
  <TotalTime>4262</TotalTime>
  <Words>1126</Words>
  <Application>Microsoft Macintosh PowerPoint</Application>
  <PresentationFormat>Présentation à l'écran (4:3)</PresentationFormat>
  <Paragraphs>225</Paragraphs>
  <Slides>21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Civique</vt:lpstr>
      <vt:lpstr>Inégalités des chances scolaires</vt:lpstr>
      <vt:lpstr>Inégalités des chances scolaires :   Deux visions qui s’affrontent  </vt:lpstr>
      <vt:lpstr>Émile Durkheim</vt:lpstr>
      <vt:lpstr>Evolution de l’école</vt:lpstr>
      <vt:lpstr>Evolution :  De Kerchove &amp; Lambert, 1996</vt:lpstr>
      <vt:lpstr>Présentation PowerPoint</vt:lpstr>
      <vt:lpstr>Contextualisation</vt:lpstr>
      <vt:lpstr>Une théorie intentionnelle :    Raymond Boudon</vt:lpstr>
      <vt:lpstr>Cadre général</vt:lpstr>
      <vt:lpstr>Les enjeux du choix</vt:lpstr>
      <vt:lpstr>Le risque</vt:lpstr>
      <vt:lpstr>Le bénéfice</vt:lpstr>
      <vt:lpstr>Le calcul des acteurs et l’inégalité scolaire</vt:lpstr>
      <vt:lpstr>Une théorie fonctionnelle :    Roger Baudelot et Christian Establet</vt:lpstr>
      <vt:lpstr>Approches</vt:lpstr>
      <vt:lpstr>Explication fonctionnelle</vt:lpstr>
      <vt:lpstr>Le schéma</vt:lpstr>
      <vt:lpstr>C. Baudelot et R. Establet</vt:lpstr>
      <vt:lpstr>Merci de votre attention</vt:lpstr>
      <vt:lpstr>Discussion</vt:lpstr>
      <vt:lpstr>François Dubet : sociologie de l’éducation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Dischotomization at the Level of Ingroup Identity</dc:title>
  <dc:creator>Pierre Berastegui</dc:creator>
  <cp:lastModifiedBy>user</cp:lastModifiedBy>
  <cp:revision>206</cp:revision>
  <cp:lastPrinted>2014-11-24T11:07:04Z</cp:lastPrinted>
  <dcterms:created xsi:type="dcterms:W3CDTF">2006-08-16T00:00:00Z</dcterms:created>
  <dcterms:modified xsi:type="dcterms:W3CDTF">2014-12-03T12:25:37Z</dcterms:modified>
</cp:coreProperties>
</file>