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30279975" cy="42808525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830537" algn="l" rtl="0" fontAlgn="base">
      <a:spcBef>
        <a:spcPct val="0"/>
      </a:spcBef>
      <a:spcAft>
        <a:spcPct val="0"/>
      </a:spcAft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661075" algn="l" rtl="0" fontAlgn="base">
      <a:spcBef>
        <a:spcPct val="0"/>
      </a:spcBef>
      <a:spcAft>
        <a:spcPct val="0"/>
      </a:spcAft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5491612" algn="l" rtl="0" fontAlgn="base">
      <a:spcBef>
        <a:spcPct val="0"/>
      </a:spcBef>
      <a:spcAft>
        <a:spcPct val="0"/>
      </a:spcAft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7322149" algn="l" rtl="0" fontAlgn="base">
      <a:spcBef>
        <a:spcPct val="0"/>
      </a:spcBef>
      <a:spcAft>
        <a:spcPct val="0"/>
      </a:spcAft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9152687" algn="l" defTabSz="3661075" rtl="0" eaLnBrk="1" latinLnBrk="0" hangingPunct="1"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10983224" algn="l" defTabSz="3661075" rtl="0" eaLnBrk="1" latinLnBrk="0" hangingPunct="1"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12813762" algn="l" defTabSz="3661075" rtl="0" eaLnBrk="1" latinLnBrk="0" hangingPunct="1"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14644299" algn="l" defTabSz="3661075" rtl="0" eaLnBrk="1" latinLnBrk="0" hangingPunct="1"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091">
          <p15:clr>
            <a:srgbClr val="A4A3A4"/>
          </p15:clr>
        </p15:guide>
        <p15:guide id="2" pos="82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ël MATHOT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4"/>
    <a:srgbClr val="336600"/>
    <a:srgbClr val="C8102E"/>
    <a:srgbClr val="91B70F"/>
    <a:srgbClr val="06639D"/>
    <a:srgbClr val="CCECFF"/>
    <a:srgbClr val="FFCC99"/>
    <a:srgbClr val="FF9933"/>
    <a:srgbClr val="FF7C8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6" autoAdjust="0"/>
    <p:restoredTop sz="99278" autoAdjust="0"/>
  </p:normalViewPr>
  <p:slideViewPr>
    <p:cSldViewPr>
      <p:cViewPr>
        <p:scale>
          <a:sx n="20" d="100"/>
          <a:sy n="20" d="100"/>
        </p:scale>
        <p:origin x="-1387" y="1608"/>
      </p:cViewPr>
      <p:guideLst>
        <p:guide orient="horz" pos="8091"/>
        <p:guide pos="8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2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5D4855F2-8D50-44D6-88EA-321A8B9484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904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224C5-B7CA-4DC4-B7BC-B7C8EEE0C8CA}" type="datetimeFigureOut">
              <a:rPr lang="fr-BE" smtClean="0"/>
              <a:t>14/11/2017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088E6-1DC1-4918-9025-7CF9681054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95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9775" y="11369428"/>
            <a:ext cx="23344124" cy="784865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19551" y="20743323"/>
            <a:ext cx="19224572" cy="9354832"/>
          </a:xfrm>
        </p:spPr>
        <p:txBody>
          <a:bodyPr/>
          <a:lstStyle>
            <a:lvl1pPr marL="0" indent="0" algn="ctr">
              <a:buNone/>
              <a:defRPr/>
            </a:lvl1pPr>
            <a:lvl2pPr marL="1830537" indent="0" algn="ctr">
              <a:buNone/>
              <a:defRPr/>
            </a:lvl2pPr>
            <a:lvl3pPr marL="3661075" indent="0" algn="ctr">
              <a:buNone/>
              <a:defRPr/>
            </a:lvl3pPr>
            <a:lvl4pPr marL="5491612" indent="0" algn="ctr">
              <a:buNone/>
              <a:defRPr/>
            </a:lvl4pPr>
            <a:lvl5pPr marL="7322149" indent="0" algn="ctr">
              <a:buNone/>
              <a:defRPr/>
            </a:lvl5pPr>
            <a:lvl6pPr marL="9152687" indent="0" algn="ctr">
              <a:buNone/>
              <a:defRPr/>
            </a:lvl6pPr>
            <a:lvl7pPr marL="10983224" indent="0" algn="ctr">
              <a:buNone/>
              <a:defRPr/>
            </a:lvl7pPr>
            <a:lvl8pPr marL="12813762" indent="0" algn="ctr">
              <a:buNone/>
              <a:defRPr/>
            </a:lvl8pPr>
            <a:lvl9pPr marL="14644299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1104E-4133-42E3-A489-D22B898631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172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4DDF3-3328-4F43-8CA9-3CC44C3AC5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752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9567870" y="3253854"/>
            <a:ext cx="5836031" cy="2928469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9778" y="3253854"/>
            <a:ext cx="16897789" cy="2928469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0E269-A383-4368-9EFF-79AB3215251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570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04D01-F980-4308-806D-BF18818C34C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544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7852" y="23520541"/>
            <a:ext cx="23344124" cy="7270331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67852" y="15513008"/>
            <a:ext cx="23344124" cy="8007533"/>
          </a:xfrm>
        </p:spPr>
        <p:txBody>
          <a:bodyPr anchor="b"/>
          <a:lstStyle>
            <a:lvl1pPr marL="0" indent="0">
              <a:buNone/>
              <a:defRPr sz="8000"/>
            </a:lvl1pPr>
            <a:lvl2pPr marL="1830537" indent="0">
              <a:buNone/>
              <a:defRPr sz="7200"/>
            </a:lvl2pPr>
            <a:lvl3pPr marL="3661075" indent="0">
              <a:buNone/>
              <a:defRPr sz="6400"/>
            </a:lvl3pPr>
            <a:lvl4pPr marL="5491612" indent="0">
              <a:buNone/>
              <a:defRPr sz="5600"/>
            </a:lvl4pPr>
            <a:lvl5pPr marL="7322149" indent="0">
              <a:buNone/>
              <a:defRPr sz="5600"/>
            </a:lvl5pPr>
            <a:lvl6pPr marL="9152687" indent="0">
              <a:buNone/>
              <a:defRPr sz="5600"/>
            </a:lvl6pPr>
            <a:lvl7pPr marL="10983224" indent="0">
              <a:buNone/>
              <a:defRPr sz="5600"/>
            </a:lvl7pPr>
            <a:lvl8pPr marL="12813762" indent="0">
              <a:buNone/>
              <a:defRPr sz="5600"/>
            </a:lvl8pPr>
            <a:lvl9pPr marL="14644299" indent="0">
              <a:buNone/>
              <a:defRPr sz="5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D158C-D2AF-4BDC-842E-842F1C5CB6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358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9776" y="10575027"/>
            <a:ext cx="11366910" cy="2196351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036989" y="10575027"/>
            <a:ext cx="11366910" cy="2196351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69333-838C-424C-ADC0-163061DBF91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468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184" y="1468050"/>
            <a:ext cx="24717307" cy="610097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3184" y="8191837"/>
            <a:ext cx="12136149" cy="3419089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0537" indent="0">
              <a:buNone/>
              <a:defRPr sz="8000" b="1"/>
            </a:lvl2pPr>
            <a:lvl3pPr marL="3661075" indent="0">
              <a:buNone/>
              <a:defRPr sz="7200" b="1"/>
            </a:lvl3pPr>
            <a:lvl4pPr marL="5491612" indent="0">
              <a:buNone/>
              <a:defRPr sz="6400" b="1"/>
            </a:lvl4pPr>
            <a:lvl5pPr marL="7322149" indent="0">
              <a:buNone/>
              <a:defRPr sz="6400" b="1"/>
            </a:lvl5pPr>
            <a:lvl6pPr marL="9152687" indent="0">
              <a:buNone/>
              <a:defRPr sz="6400" b="1"/>
            </a:lvl6pPr>
            <a:lvl7pPr marL="10983224" indent="0">
              <a:buNone/>
              <a:defRPr sz="6400" b="1"/>
            </a:lvl7pPr>
            <a:lvl8pPr marL="12813762" indent="0">
              <a:buNone/>
              <a:defRPr sz="6400" b="1"/>
            </a:lvl8pPr>
            <a:lvl9pPr marL="14644299" indent="0">
              <a:buNone/>
              <a:defRPr sz="6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73184" y="11610927"/>
            <a:ext cx="12136149" cy="2108650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3954348" y="8191837"/>
            <a:ext cx="12136145" cy="3419089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0537" indent="0">
              <a:buNone/>
              <a:defRPr sz="8000" b="1"/>
            </a:lvl2pPr>
            <a:lvl3pPr marL="3661075" indent="0">
              <a:buNone/>
              <a:defRPr sz="7200" b="1"/>
            </a:lvl3pPr>
            <a:lvl4pPr marL="5491612" indent="0">
              <a:buNone/>
              <a:defRPr sz="6400" b="1"/>
            </a:lvl4pPr>
            <a:lvl5pPr marL="7322149" indent="0">
              <a:buNone/>
              <a:defRPr sz="6400" b="1"/>
            </a:lvl5pPr>
            <a:lvl6pPr marL="9152687" indent="0">
              <a:buNone/>
              <a:defRPr sz="6400" b="1"/>
            </a:lvl6pPr>
            <a:lvl7pPr marL="10983224" indent="0">
              <a:buNone/>
              <a:defRPr sz="6400" b="1"/>
            </a:lvl7pPr>
            <a:lvl8pPr marL="12813762" indent="0">
              <a:buNone/>
              <a:defRPr sz="6400" b="1"/>
            </a:lvl8pPr>
            <a:lvl9pPr marL="14644299" indent="0">
              <a:buNone/>
              <a:defRPr sz="6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3954348" y="11610927"/>
            <a:ext cx="12136145" cy="2108650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60679-CFCC-4A68-898F-DF4806B41D7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478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00F02-EDD3-4077-B5FB-D282E9EB2DB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994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6EAEC-4CD3-4009-ACA4-CABE86A351B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255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184" y="1455340"/>
            <a:ext cx="9033771" cy="620266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7536" y="1455339"/>
            <a:ext cx="15352955" cy="31242089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73184" y="7658000"/>
            <a:ext cx="9033771" cy="25039428"/>
          </a:xfrm>
        </p:spPr>
        <p:txBody>
          <a:bodyPr/>
          <a:lstStyle>
            <a:lvl1pPr marL="0" indent="0">
              <a:buNone/>
              <a:defRPr sz="5600"/>
            </a:lvl1pPr>
            <a:lvl2pPr marL="1830537" indent="0">
              <a:buNone/>
              <a:defRPr sz="4800"/>
            </a:lvl2pPr>
            <a:lvl3pPr marL="3661075" indent="0">
              <a:buNone/>
              <a:defRPr sz="4000"/>
            </a:lvl3pPr>
            <a:lvl4pPr marL="5491612" indent="0">
              <a:buNone/>
              <a:defRPr sz="3600"/>
            </a:lvl4pPr>
            <a:lvl5pPr marL="7322149" indent="0">
              <a:buNone/>
              <a:defRPr sz="3600"/>
            </a:lvl5pPr>
            <a:lvl6pPr marL="9152687" indent="0">
              <a:buNone/>
              <a:defRPr sz="3600"/>
            </a:lvl6pPr>
            <a:lvl7pPr marL="10983224" indent="0">
              <a:buNone/>
              <a:defRPr sz="3600"/>
            </a:lvl7pPr>
            <a:lvl8pPr marL="12813762" indent="0">
              <a:buNone/>
              <a:defRPr sz="3600"/>
            </a:lvl8pPr>
            <a:lvl9pPr marL="14644299" indent="0">
              <a:buNone/>
              <a:defRPr sz="3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BF178-02B9-44CB-AAAF-2B31F76583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140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4662" y="25624105"/>
            <a:ext cx="16478205" cy="3025068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384662" y="3272922"/>
            <a:ext cx="16478205" cy="21963519"/>
          </a:xfrm>
        </p:spPr>
        <p:txBody>
          <a:bodyPr lIns="366107" tIns="183054" rIns="366107" bIns="183054"/>
          <a:lstStyle>
            <a:lvl1pPr marL="0" indent="0">
              <a:buNone/>
              <a:defRPr sz="12800"/>
            </a:lvl1pPr>
            <a:lvl2pPr marL="1830537" indent="0">
              <a:buNone/>
              <a:defRPr sz="11200"/>
            </a:lvl2pPr>
            <a:lvl3pPr marL="3661075" indent="0">
              <a:buNone/>
              <a:defRPr sz="9600"/>
            </a:lvl3pPr>
            <a:lvl4pPr marL="5491612" indent="0">
              <a:buNone/>
              <a:defRPr sz="8000"/>
            </a:lvl4pPr>
            <a:lvl5pPr marL="7322149" indent="0">
              <a:buNone/>
              <a:defRPr sz="8000"/>
            </a:lvl5pPr>
            <a:lvl6pPr marL="9152687" indent="0">
              <a:buNone/>
              <a:defRPr sz="8000"/>
            </a:lvl6pPr>
            <a:lvl7pPr marL="10983224" indent="0">
              <a:buNone/>
              <a:defRPr sz="8000"/>
            </a:lvl7pPr>
            <a:lvl8pPr marL="12813762" indent="0">
              <a:buNone/>
              <a:defRPr sz="8000"/>
            </a:lvl8pPr>
            <a:lvl9pPr marL="14644299" indent="0">
              <a:buNone/>
              <a:defRPr sz="8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4662" y="28649173"/>
            <a:ext cx="16478205" cy="4296105"/>
          </a:xfrm>
        </p:spPr>
        <p:txBody>
          <a:bodyPr/>
          <a:lstStyle>
            <a:lvl1pPr marL="0" indent="0">
              <a:buNone/>
              <a:defRPr sz="5600"/>
            </a:lvl1pPr>
            <a:lvl2pPr marL="1830537" indent="0">
              <a:buNone/>
              <a:defRPr sz="4800"/>
            </a:lvl2pPr>
            <a:lvl3pPr marL="3661075" indent="0">
              <a:buNone/>
              <a:defRPr sz="4000"/>
            </a:lvl3pPr>
            <a:lvl4pPr marL="5491612" indent="0">
              <a:buNone/>
              <a:defRPr sz="3600"/>
            </a:lvl4pPr>
            <a:lvl5pPr marL="7322149" indent="0">
              <a:buNone/>
              <a:defRPr sz="3600"/>
            </a:lvl5pPr>
            <a:lvl6pPr marL="9152687" indent="0">
              <a:buNone/>
              <a:defRPr sz="3600"/>
            </a:lvl6pPr>
            <a:lvl7pPr marL="10983224" indent="0">
              <a:buNone/>
              <a:defRPr sz="3600"/>
            </a:lvl7pPr>
            <a:lvl8pPr marL="12813762" indent="0">
              <a:buNone/>
              <a:defRPr sz="3600"/>
            </a:lvl8pPr>
            <a:lvl9pPr marL="14644299" indent="0">
              <a:buNone/>
              <a:defRPr sz="3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CFE8D-EFE3-4F64-85AD-95AF90819A0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873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9572" y="3806760"/>
            <a:ext cx="25740836" cy="713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20" tIns="208810" rIns="417620" bIns="2088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9572" y="12367192"/>
            <a:ext cx="25740836" cy="2568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20" tIns="208810" rIns="417620" bIns="208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9571" y="39001773"/>
            <a:ext cx="6312829" cy="285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0" tIns="208810" rIns="417620" bIns="208810" numCol="1" anchor="t" anchorCtr="0" compatLnSpc="1">
            <a:prstTxWarp prst="textNoShape">
              <a:avLst/>
            </a:prstTxWarp>
          </a:bodyPr>
          <a:lstStyle>
            <a:lvl1pPr>
              <a:defRPr sz="6400" b="0"/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3384" y="39001773"/>
            <a:ext cx="9593212" cy="285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0" tIns="208810" rIns="417620" bIns="208810" numCol="1" anchor="t" anchorCtr="0" compatLnSpc="1">
            <a:prstTxWarp prst="textNoShape">
              <a:avLst/>
            </a:prstTxWarp>
          </a:bodyPr>
          <a:lstStyle>
            <a:lvl1pPr algn="ctr">
              <a:defRPr sz="6400" b="0"/>
            </a:lvl1pPr>
          </a:lstStyle>
          <a:p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579" y="39001773"/>
            <a:ext cx="6312829" cy="285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0" tIns="208810" rIns="417620" bIns="208810" numCol="1" anchor="t" anchorCtr="0" compatLnSpc="1">
            <a:prstTxWarp prst="textNoShape">
              <a:avLst/>
            </a:prstTxWarp>
          </a:bodyPr>
          <a:lstStyle>
            <a:lvl1pPr algn="r">
              <a:defRPr sz="6400" b="0"/>
            </a:lvl1pPr>
          </a:lstStyle>
          <a:p>
            <a:fld id="{C192B5E6-FBF0-467C-A5F5-16B868D3DFB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91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591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charset="0"/>
        </a:defRPr>
      </a:lvl2pPr>
      <a:lvl3pPr algn="ctr" defTabSz="417591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charset="0"/>
        </a:defRPr>
      </a:lvl3pPr>
      <a:lvl4pPr algn="ctr" defTabSz="417591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charset="0"/>
        </a:defRPr>
      </a:lvl4pPr>
      <a:lvl5pPr algn="ctr" defTabSz="417591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charset="0"/>
        </a:defRPr>
      </a:lvl5pPr>
      <a:lvl6pPr marL="1830537" algn="ctr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charset="0"/>
        </a:defRPr>
      </a:lvl6pPr>
      <a:lvl7pPr marL="3661075" algn="ctr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charset="0"/>
        </a:defRPr>
      </a:lvl7pPr>
      <a:lvl8pPr marL="5491612" algn="ctr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charset="0"/>
        </a:defRPr>
      </a:lvl8pPr>
      <a:lvl9pPr marL="7322149" algn="ctr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charset="0"/>
        </a:defRPr>
      </a:lvl9pPr>
    </p:titleStyle>
    <p:bodyStyle>
      <a:lvl1pPr marL="1563584" indent="-1563584" algn="l" defTabSz="4175915" rtl="0" eaLnBrk="0" fontAlgn="base" hangingPunct="0">
        <a:spcBef>
          <a:spcPct val="20000"/>
        </a:spcBef>
        <a:spcAft>
          <a:spcPct val="0"/>
        </a:spcAft>
        <a:buChar char="•"/>
        <a:defRPr sz="14800">
          <a:solidFill>
            <a:schemeClr val="tx1"/>
          </a:solidFill>
          <a:latin typeface="+mn-lt"/>
          <a:ea typeface="+mn-ea"/>
          <a:cs typeface="+mn-cs"/>
        </a:defRPr>
      </a:lvl1pPr>
      <a:lvl2pPr marL="3394121" indent="-1302989" algn="l" defTabSz="4175915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8305" indent="-1042389" algn="l" defTabSz="4175915" rtl="0" eaLnBrk="0" fontAlgn="base" hangingPunct="0">
        <a:spcBef>
          <a:spcPct val="20000"/>
        </a:spcBef>
        <a:spcAft>
          <a:spcPct val="0"/>
        </a:spcAft>
        <a:buChar char="•"/>
        <a:defRPr sz="10800">
          <a:solidFill>
            <a:schemeClr val="tx1"/>
          </a:solidFill>
          <a:latin typeface="+mn-lt"/>
        </a:defRPr>
      </a:lvl3pPr>
      <a:lvl4pPr marL="7309437" indent="-1042389" algn="l" defTabSz="4175915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394216" indent="-1042389" algn="l" defTabSz="4175915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10067955" indent="-915269" algn="l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6pPr>
      <a:lvl7pPr marL="11898493" indent="-915269" algn="l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7pPr>
      <a:lvl8pPr marL="13729030" indent="-915269" algn="l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8pPr>
      <a:lvl9pPr marL="15559568" indent="-915269" algn="l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30537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61075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91612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22149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52687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83224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13762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44299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T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600" y="27812974"/>
            <a:ext cx="9283027" cy="8143659"/>
          </a:xfrm>
          <a:prstGeom prst="ellipse">
            <a:avLst/>
          </a:prstGeom>
          <a:ln w="762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 rot="156035">
            <a:off x="10298560" y="18003127"/>
            <a:ext cx="10674075" cy="352839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515613"/>
              </a:avLst>
            </a:prstTxWarp>
            <a:spAutoFit/>
          </a:bodyPr>
          <a:lstStyle/>
          <a:p>
            <a:r>
              <a:rPr lang="en-GB" sz="7200" dirty="0" smtClean="0">
                <a:solidFill>
                  <a:srgbClr val="009A44"/>
                </a:solidFill>
                <a:latin typeface="Calibri" panose="020F0502020204030204" pitchFamily="34" charset="0"/>
              </a:rPr>
              <a:t>From controlled conditions …</a:t>
            </a:r>
            <a:endParaRPr lang="en-GB" sz="7200" dirty="0">
              <a:solidFill>
                <a:srgbClr val="009A44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755830" y="27051817"/>
            <a:ext cx="9136685" cy="208795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35013"/>
              </a:avLst>
            </a:prstTxWarp>
            <a:spAutoFit/>
          </a:bodyPr>
          <a:lstStyle/>
          <a:p>
            <a:r>
              <a:rPr lang="en-GB" sz="7200" dirty="0" smtClean="0">
                <a:solidFill>
                  <a:srgbClr val="009A44"/>
                </a:solidFill>
                <a:latin typeface="Calibri" panose="020F0502020204030204" pitchFamily="34" charset="0"/>
              </a:rPr>
              <a:t>… to field conditions</a:t>
            </a:r>
            <a:endParaRPr lang="en-GB" sz="7200" dirty="0">
              <a:solidFill>
                <a:srgbClr val="009A44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Flèche courbée vers le bas 27"/>
          <p:cNvSpPr/>
          <p:nvPr/>
        </p:nvSpPr>
        <p:spPr bwMode="auto">
          <a:xfrm>
            <a:off x="8638078" y="18574403"/>
            <a:ext cx="14095847" cy="4877014"/>
          </a:xfrm>
          <a:prstGeom prst="curvedDownArrow">
            <a:avLst>
              <a:gd name="adj1" fmla="val 25000"/>
              <a:gd name="adj2" fmla="val 52362"/>
              <a:gd name="adj3" fmla="val 25000"/>
            </a:avLst>
          </a:prstGeom>
          <a:solidFill>
            <a:srgbClr val="009A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7" name="Flèche courbée vers le bas 36"/>
          <p:cNvSpPr/>
          <p:nvPr/>
        </p:nvSpPr>
        <p:spPr bwMode="auto">
          <a:xfrm rot="10800000">
            <a:off x="8190595" y="23955472"/>
            <a:ext cx="13790152" cy="4573191"/>
          </a:xfrm>
          <a:prstGeom prst="curvedDownArrow">
            <a:avLst/>
          </a:prstGeom>
          <a:solidFill>
            <a:srgbClr val="009A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52" name="Rectangle 134"/>
          <p:cNvSpPr>
            <a:spLocks noChangeArrowheads="1"/>
          </p:cNvSpPr>
          <p:nvPr/>
        </p:nvSpPr>
        <p:spPr bwMode="auto">
          <a:xfrm>
            <a:off x="1002816" y="161902"/>
            <a:ext cx="28274342" cy="365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841" tIns="0" rIns="114841" bIns="0">
            <a:spAutoFit/>
          </a:bodyPr>
          <a:lstStyle>
            <a:lvl1pPr defTabSz="285750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85750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85750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85750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85750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BE" altLang="fr-FR" sz="11500" b="0" dirty="0" smtClean="0">
                <a:solidFill>
                  <a:srgbClr val="009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Plant </a:t>
            </a:r>
            <a:r>
              <a:rPr lang="fr-BE" altLang="fr-FR" sz="11500" b="0" dirty="0" err="1" smtClean="0">
                <a:solidFill>
                  <a:srgbClr val="009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phenotyping</a:t>
            </a:r>
            <a:r>
              <a:rPr lang="fr-BE" altLang="fr-FR" sz="11500" b="0" dirty="0" smtClean="0">
                <a:solidFill>
                  <a:srgbClr val="009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BE" altLang="fr-FR" sz="11500" b="0" dirty="0" err="1" smtClean="0">
                <a:solidFill>
                  <a:srgbClr val="009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activities</a:t>
            </a:r>
            <a:r>
              <a:rPr lang="fr-BE" altLang="fr-FR" sz="11500" b="0" dirty="0" smtClean="0">
                <a:solidFill>
                  <a:srgbClr val="009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 eaLnBrk="1" hangingPunct="1"/>
            <a:r>
              <a:rPr lang="fr-BE" altLang="fr-FR" sz="11500" b="0" dirty="0" smtClean="0">
                <a:solidFill>
                  <a:srgbClr val="009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at the </a:t>
            </a:r>
            <a:r>
              <a:rPr lang="fr-BE" altLang="fr-FR" sz="11500" b="0" dirty="0" err="1" smtClean="0">
                <a:solidFill>
                  <a:srgbClr val="009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Walloon</a:t>
            </a:r>
            <a:r>
              <a:rPr lang="fr-BE" altLang="fr-FR" sz="11500" b="0" dirty="0" smtClean="0">
                <a:solidFill>
                  <a:srgbClr val="009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Agricultural </a:t>
            </a:r>
            <a:r>
              <a:rPr lang="fr-BE" altLang="fr-FR" sz="11500" b="0" dirty="0" err="1" smtClean="0">
                <a:solidFill>
                  <a:srgbClr val="009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Research</a:t>
            </a:r>
            <a:r>
              <a:rPr lang="fr-BE" altLang="fr-FR" sz="11500" b="0" dirty="0" smtClean="0">
                <a:solidFill>
                  <a:srgbClr val="009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Centre</a:t>
            </a:r>
            <a:endParaRPr lang="fr-FR" altLang="fr-FR" sz="11500" b="0" dirty="0">
              <a:solidFill>
                <a:srgbClr val="009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465404" y="3762302"/>
            <a:ext cx="29349167" cy="457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96000" tIns="208810" rIns="396000" bIns="208810">
            <a:spAutoFit/>
          </a:bodyPr>
          <a:lstStyle>
            <a:lvl1pPr defTabSz="1042988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Damien Vincke</a:t>
            </a:r>
            <a:r>
              <a:rPr lang="fr-BE" altLang="fr-FR" sz="4000" b="0" i="1" baseline="30000" dirty="0" smtClean="0">
                <a:solidFill>
                  <a:srgbClr val="C8102E"/>
                </a:solidFill>
                <a:latin typeface="Helvetica" pitchFamily="34" charset="0"/>
              </a:rPr>
              <a:t>5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, </a:t>
            </a:r>
            <a:r>
              <a:rPr lang="fr-BE" altLang="fr-FR" sz="4000" b="0" i="1" dirty="0">
                <a:solidFill>
                  <a:srgbClr val="C8102E"/>
                </a:solidFill>
                <a:latin typeface="Helvetica" pitchFamily="34" charset="0"/>
              </a:rPr>
              <a:t>Bastien 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Durenne</a:t>
            </a:r>
            <a:r>
              <a:rPr lang="fr-BE" altLang="fr-FR" sz="4000" b="0" i="1" baseline="30000" dirty="0" smtClean="0">
                <a:solidFill>
                  <a:srgbClr val="C8102E"/>
                </a:solidFill>
                <a:latin typeface="Helvetica" pitchFamily="34" charset="0"/>
              </a:rPr>
              <a:t>1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, Dominique Mingeot</a:t>
            </a:r>
            <a:r>
              <a:rPr lang="fr-BE" altLang="fr-FR" sz="4000" b="0" i="1" baseline="30000" dirty="0" smtClean="0">
                <a:solidFill>
                  <a:srgbClr val="C8102E"/>
                </a:solidFill>
                <a:latin typeface="Helvetica" pitchFamily="34" charset="0"/>
              </a:rPr>
              <a:t>1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, Emmanuelle Escarnot</a:t>
            </a:r>
            <a:r>
              <a:rPr lang="fr-BE" altLang="fr-FR" sz="4000" b="0" i="1" baseline="30000" dirty="0" smtClean="0">
                <a:solidFill>
                  <a:srgbClr val="C8102E"/>
                </a:solidFill>
                <a:latin typeface="Helvetica" pitchFamily="34" charset="0"/>
              </a:rPr>
              <a:t>2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, Guillaume Jacquemin</a:t>
            </a:r>
            <a:r>
              <a:rPr lang="fr-BE" altLang="fr-FR" sz="4000" b="0" i="1" baseline="30000" dirty="0">
                <a:solidFill>
                  <a:srgbClr val="C8102E"/>
                </a:solidFill>
                <a:latin typeface="Helvetica" pitchFamily="34" charset="0"/>
              </a:rPr>
              <a:t>3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, Feriel Ben Abdallah</a:t>
            </a:r>
            <a:r>
              <a:rPr lang="fr-BE" altLang="fr-FR" sz="4000" b="0" i="1" baseline="30000" dirty="0" smtClean="0">
                <a:solidFill>
                  <a:srgbClr val="C8102E"/>
                </a:solidFill>
                <a:latin typeface="Helvetica" pitchFamily="34" charset="0"/>
              </a:rPr>
              <a:t>3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, Yannick Curnel</a:t>
            </a:r>
            <a:r>
              <a:rPr lang="fr-BE" altLang="fr-FR" sz="4000" b="0" i="1" baseline="30000" dirty="0" smtClean="0">
                <a:solidFill>
                  <a:srgbClr val="C8102E"/>
                </a:solidFill>
                <a:latin typeface="Helvetica" pitchFamily="34" charset="0"/>
              </a:rPr>
              <a:t>4,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 </a:t>
            </a:r>
            <a:r>
              <a:rPr lang="fr-BE" altLang="fr-FR" sz="4000" b="0" i="1" dirty="0">
                <a:solidFill>
                  <a:srgbClr val="C8102E"/>
                </a:solidFill>
                <a:latin typeface="Helvetica" pitchFamily="34" charset="0"/>
              </a:rPr>
              <a:t>Sergio 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Mauro</a:t>
            </a:r>
            <a:r>
              <a:rPr lang="fr-BE" altLang="fr-FR" sz="4000" b="0" i="1" baseline="30000" dirty="0" smtClean="0">
                <a:solidFill>
                  <a:srgbClr val="C8102E"/>
                </a:solidFill>
                <a:latin typeface="Helvetica" pitchFamily="34" charset="0"/>
              </a:rPr>
              <a:t>1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, Pascal Geerts</a:t>
            </a:r>
            <a:r>
              <a:rPr lang="fr-BE" altLang="fr-FR" sz="4000" b="0" i="1" baseline="30000" dirty="0">
                <a:solidFill>
                  <a:srgbClr val="C8102E"/>
                </a:solidFill>
                <a:latin typeface="Helvetica" pitchFamily="34" charset="0"/>
              </a:rPr>
              <a:t>1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, Marc Lateur</a:t>
            </a:r>
            <a:r>
              <a:rPr lang="fr-BE" altLang="fr-FR" sz="4000" b="0" i="1" baseline="30000" dirty="0">
                <a:solidFill>
                  <a:srgbClr val="C8102E"/>
                </a:solidFill>
                <a:latin typeface="Helvetica" pitchFamily="34" charset="0"/>
              </a:rPr>
              <a:t>2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, Viviane Planchon</a:t>
            </a:r>
            <a:r>
              <a:rPr lang="fr-BE" altLang="fr-FR" sz="4000" b="0" i="1" baseline="30000" dirty="0" smtClean="0">
                <a:solidFill>
                  <a:srgbClr val="C8102E"/>
                </a:solidFill>
                <a:latin typeface="Helvetica" pitchFamily="34" charset="0"/>
              </a:rPr>
              <a:t>4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, Vincent Baeten</a:t>
            </a:r>
            <a:r>
              <a:rPr lang="fr-BE" altLang="fr-FR" sz="4000" b="0" i="1" baseline="30000" dirty="0" smtClean="0">
                <a:solidFill>
                  <a:srgbClr val="C8102E"/>
                </a:solidFill>
                <a:latin typeface="Helvetica" pitchFamily="34" charset="0"/>
              </a:rPr>
              <a:t>5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, Philippe Vermeulen</a:t>
            </a:r>
            <a:r>
              <a:rPr lang="fr-BE" altLang="fr-FR" sz="4000" b="0" i="1" baseline="30000" dirty="0">
                <a:solidFill>
                  <a:srgbClr val="C8102E"/>
                </a:solidFill>
                <a:latin typeface="Helvetica" pitchFamily="34" charset="0"/>
              </a:rPr>
              <a:t>5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, Jean-Pierre </a:t>
            </a:r>
            <a:r>
              <a:rPr lang="fr-BE" altLang="fr-FR" sz="4000" b="0" i="1" dirty="0" smtClean="0">
                <a:solidFill>
                  <a:srgbClr val="C8102E"/>
                </a:solidFill>
                <a:latin typeface="Helvetica" pitchFamily="34" charset="0"/>
              </a:rPr>
              <a:t>Goffart</a:t>
            </a:r>
            <a:r>
              <a:rPr lang="fr-BE" altLang="fr-FR" sz="4000" b="0" i="1" baseline="30000" dirty="0" smtClean="0">
                <a:solidFill>
                  <a:srgbClr val="C8102E"/>
                </a:solidFill>
                <a:latin typeface="Helvetica" pitchFamily="34" charset="0"/>
              </a:rPr>
              <a:t>3</a:t>
            </a:r>
          </a:p>
          <a:p>
            <a:pPr algn="ctr" eaLnBrk="1" hangingPunct="1"/>
            <a:endParaRPr lang="fr-FR" altLang="fr-FR" sz="1800" b="0" baseline="30000" dirty="0" smtClean="0">
              <a:solidFill>
                <a:srgbClr val="C8102E"/>
              </a:solidFill>
            </a:endParaRPr>
          </a:p>
          <a:p>
            <a:pPr algn="ctr" eaLnBrk="1" hangingPunct="1"/>
            <a:r>
              <a:rPr lang="fr-FR" altLang="fr-FR" sz="4000" i="1" dirty="0" smtClean="0">
                <a:latin typeface="Helvetica" pitchFamily="34" charset="0"/>
              </a:rPr>
              <a:t> </a:t>
            </a:r>
            <a:r>
              <a:rPr lang="fr-FR" altLang="fr-FR" sz="4000" i="1" dirty="0" err="1" smtClean="0">
                <a:latin typeface="Helvetica" pitchFamily="34" charset="0"/>
              </a:rPr>
              <a:t>Research</a:t>
            </a:r>
            <a:r>
              <a:rPr lang="fr-FR" altLang="fr-FR" sz="4000" i="1" dirty="0" smtClean="0">
                <a:latin typeface="Helvetica" pitchFamily="34" charset="0"/>
              </a:rPr>
              <a:t> </a:t>
            </a:r>
            <a:r>
              <a:rPr lang="fr-FR" altLang="fr-FR" sz="4000" i="1" dirty="0" err="1" smtClean="0">
                <a:latin typeface="Helvetica" pitchFamily="34" charset="0"/>
              </a:rPr>
              <a:t>Units</a:t>
            </a:r>
            <a:r>
              <a:rPr lang="fr-FR" altLang="fr-FR" sz="4000" i="1" dirty="0" smtClean="0">
                <a:latin typeface="Helvetica" pitchFamily="34" charset="0"/>
              </a:rPr>
              <a:t>: </a:t>
            </a:r>
            <a:r>
              <a:rPr lang="fr-FR" altLang="fr-FR" sz="4000" b="0" i="1" dirty="0" smtClean="0">
                <a:latin typeface="Helvetica" pitchFamily="34" charset="0"/>
              </a:rPr>
              <a:t>[1</a:t>
            </a:r>
            <a:r>
              <a:rPr lang="fr-FR" altLang="fr-FR" sz="4000" b="0" i="1" dirty="0">
                <a:latin typeface="Helvetica" pitchFamily="34" charset="0"/>
              </a:rPr>
              <a:t>] </a:t>
            </a:r>
            <a:r>
              <a:rPr lang="fr-FR" altLang="fr-FR" sz="4000" b="0" i="1" dirty="0" err="1" smtClean="0">
                <a:latin typeface="Helvetica" pitchFamily="34" charset="0"/>
              </a:rPr>
              <a:t>Bioengineering</a:t>
            </a:r>
            <a:r>
              <a:rPr lang="fr-FR" altLang="fr-FR" sz="4000" b="0" i="1" dirty="0" smtClean="0">
                <a:latin typeface="Helvetica" pitchFamily="34" charset="0"/>
              </a:rPr>
              <a:t> [2] </a:t>
            </a:r>
            <a:r>
              <a:rPr lang="fr-FR" altLang="fr-FR" sz="4000" b="0" i="1" dirty="0" err="1" smtClean="0">
                <a:latin typeface="Helvetica" pitchFamily="34" charset="0"/>
              </a:rPr>
              <a:t>Breeding</a:t>
            </a:r>
            <a:r>
              <a:rPr lang="fr-FR" altLang="fr-FR" sz="4000" b="0" i="1" dirty="0" smtClean="0">
                <a:latin typeface="Helvetica" pitchFamily="34" charset="0"/>
              </a:rPr>
              <a:t> and </a:t>
            </a:r>
            <a:r>
              <a:rPr lang="fr-FR" altLang="fr-FR" sz="4000" b="0" i="1" dirty="0" err="1" smtClean="0">
                <a:latin typeface="Helvetica" pitchFamily="34" charset="0"/>
              </a:rPr>
              <a:t>biodiversity</a:t>
            </a:r>
            <a:r>
              <a:rPr lang="fr-FR" altLang="fr-FR" sz="4000" b="0" i="1" dirty="0" smtClean="0">
                <a:latin typeface="Helvetica" pitchFamily="34" charset="0"/>
              </a:rPr>
              <a:t> </a:t>
            </a:r>
            <a:r>
              <a:rPr lang="fr-FR" altLang="fr-FR" sz="4000" b="0" i="1" dirty="0">
                <a:latin typeface="Helvetica" pitchFamily="34" charset="0"/>
              </a:rPr>
              <a:t>[3] </a:t>
            </a:r>
            <a:r>
              <a:rPr lang="fr-FR" altLang="fr-FR" sz="4000" b="0" i="1" dirty="0" err="1" smtClean="0">
                <a:latin typeface="Helvetica" pitchFamily="34" charset="0"/>
              </a:rPr>
              <a:t>Crops</a:t>
            </a:r>
            <a:r>
              <a:rPr lang="fr-FR" altLang="fr-FR" sz="4000" b="0" i="1" dirty="0" smtClean="0">
                <a:latin typeface="Helvetica" pitchFamily="34" charset="0"/>
              </a:rPr>
              <a:t> </a:t>
            </a:r>
            <a:r>
              <a:rPr lang="fr-FR" altLang="fr-FR" sz="4000" b="0" i="1" dirty="0">
                <a:latin typeface="Helvetica" pitchFamily="34" charset="0"/>
              </a:rPr>
              <a:t>production </a:t>
            </a:r>
            <a:r>
              <a:rPr lang="fr-FR" altLang="fr-FR" sz="4000" b="0" i="1" dirty="0" err="1" smtClean="0">
                <a:latin typeface="Helvetica" pitchFamily="34" charset="0"/>
              </a:rPr>
              <a:t>systems</a:t>
            </a:r>
            <a:r>
              <a:rPr lang="fr-FR" altLang="fr-FR" sz="4000" b="0" i="1" dirty="0" smtClean="0">
                <a:latin typeface="Helvetica" pitchFamily="34" charset="0"/>
              </a:rPr>
              <a:t> [4] </a:t>
            </a:r>
            <a:r>
              <a:rPr lang="en-US" altLang="fr-FR" sz="4000" b="0" i="1" dirty="0">
                <a:latin typeface="Helvetica" pitchFamily="34" charset="0"/>
              </a:rPr>
              <a:t>Farming systems, territory and information </a:t>
            </a:r>
            <a:r>
              <a:rPr lang="en-US" altLang="fr-FR" sz="4000" b="0" i="1" dirty="0" smtClean="0">
                <a:latin typeface="Helvetica" pitchFamily="34" charset="0"/>
              </a:rPr>
              <a:t>technologies</a:t>
            </a:r>
            <a:r>
              <a:rPr lang="fr-FR" altLang="fr-FR" sz="4000" b="0" i="1" dirty="0" smtClean="0">
                <a:latin typeface="Helvetica" pitchFamily="34" charset="0"/>
              </a:rPr>
              <a:t>, [5] </a:t>
            </a:r>
            <a:r>
              <a:rPr lang="fr-FR" altLang="fr-FR" sz="4000" b="0" i="1" dirty="0">
                <a:latin typeface="Helvetica" pitchFamily="34" charset="0"/>
              </a:rPr>
              <a:t>F</a:t>
            </a:r>
            <a:r>
              <a:rPr lang="fr-FR" altLang="fr-FR" sz="4000" b="0" i="1" dirty="0" smtClean="0">
                <a:latin typeface="Helvetica" pitchFamily="34" charset="0"/>
              </a:rPr>
              <a:t>ood </a:t>
            </a:r>
            <a:r>
              <a:rPr lang="fr-FR" altLang="fr-FR" sz="4000" b="0" i="1" dirty="0">
                <a:latin typeface="Helvetica" pitchFamily="34" charset="0"/>
              </a:rPr>
              <a:t>and </a:t>
            </a:r>
            <a:r>
              <a:rPr lang="fr-FR" altLang="fr-FR" sz="4000" b="0" i="1" dirty="0" err="1">
                <a:latin typeface="Helvetica" pitchFamily="34" charset="0"/>
              </a:rPr>
              <a:t>feed</a:t>
            </a:r>
            <a:r>
              <a:rPr lang="fr-FR" altLang="fr-FR" sz="4000" b="0" i="1" dirty="0">
                <a:latin typeface="Helvetica" pitchFamily="34" charset="0"/>
              </a:rPr>
              <a:t> </a:t>
            </a:r>
            <a:r>
              <a:rPr lang="fr-FR" altLang="fr-FR" sz="4000" b="0" i="1" dirty="0" err="1" smtClean="0">
                <a:latin typeface="Helvetica" pitchFamily="34" charset="0"/>
              </a:rPr>
              <a:t>quality</a:t>
            </a:r>
            <a:endParaRPr lang="fr-FR" altLang="fr-FR" sz="4000" b="0" i="1" dirty="0" smtClean="0">
              <a:latin typeface="Helvetica" pitchFamily="34" charset="0"/>
            </a:endParaRPr>
          </a:p>
          <a:p>
            <a:pPr algn="ctr" eaLnBrk="1" hangingPunct="1"/>
            <a:endParaRPr lang="fr-FR" altLang="fr-FR" sz="1800" b="0" i="1" dirty="0" smtClean="0">
              <a:latin typeface="Helvetica" pitchFamily="34" charset="0"/>
            </a:endParaRPr>
          </a:p>
          <a:p>
            <a:pPr algn="ctr" eaLnBrk="1" hangingPunct="1"/>
            <a:r>
              <a:rPr lang="fr-FR" altLang="fr-FR" sz="4000" i="1" dirty="0" smtClean="0">
                <a:latin typeface="Helvetica" pitchFamily="34" charset="0"/>
              </a:rPr>
              <a:t>Contacts:</a:t>
            </a:r>
            <a:r>
              <a:rPr lang="fr-FR" altLang="fr-FR" sz="4000" b="0" i="1" dirty="0" smtClean="0">
                <a:latin typeface="Helvetica" pitchFamily="34" charset="0"/>
              </a:rPr>
              <a:t> b.durenne@cra.wallonie.be &amp; p.vermeulen@cra.wallonie.be</a:t>
            </a:r>
            <a:endParaRPr lang="fr-BE" altLang="fr-FR" sz="4000" b="0" i="1" dirty="0">
              <a:latin typeface="Helvetica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-1" y="38613892"/>
            <a:ext cx="30279976" cy="4176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47099" y="39474202"/>
            <a:ext cx="1569774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BE" altLang="fr-FR" sz="5400" dirty="0" err="1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Walloon</a:t>
            </a:r>
            <a:r>
              <a:rPr lang="fr-BE" altLang="fr-FR" sz="540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Agricultural </a:t>
            </a:r>
            <a:r>
              <a:rPr lang="fr-BE" altLang="fr-FR" sz="5400" dirty="0" err="1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BE" altLang="fr-FR" sz="540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address today’s questions and  to prepare  tomorrow’s challenges</a:t>
            </a:r>
            <a:endParaRPr lang="fr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altLang="fr-FR" sz="4800" b="1" dirty="0" smtClean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fr-FR" altLang="fr-FR" sz="480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cra.wallonie.be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08" y="38477134"/>
            <a:ext cx="7354800" cy="421012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531" y="29617080"/>
            <a:ext cx="8828107" cy="8028415"/>
          </a:xfrm>
          <a:prstGeom prst="ellipse">
            <a:avLst/>
          </a:prstGeom>
          <a:ln w="63500" cap="rnd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" y="18872292"/>
            <a:ext cx="8398642" cy="7815488"/>
          </a:xfrm>
          <a:prstGeom prst="ellipse">
            <a:avLst/>
          </a:prstGeom>
          <a:ln w="63500" cap="rnd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812" y="20305020"/>
            <a:ext cx="7338082" cy="6575756"/>
          </a:xfrm>
          <a:prstGeom prst="ellipse">
            <a:avLst/>
          </a:prstGeom>
          <a:ln w="63500" cap="rnd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08" y="27740966"/>
            <a:ext cx="8392784" cy="7934788"/>
          </a:xfrm>
          <a:prstGeom prst="ellipse">
            <a:avLst/>
          </a:prstGeom>
          <a:ln w="63500" cap="rnd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Zone de texte 2"/>
          <p:cNvSpPr txBox="1"/>
          <p:nvPr/>
        </p:nvSpPr>
        <p:spPr>
          <a:xfrm rot="943772">
            <a:off x="-243886" y="18450562"/>
            <a:ext cx="6576878" cy="958652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>
                <a:gd name="adj" fmla="val 12477154"/>
              </a:avLst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Times New Roman"/>
              </a:rPr>
              <a:t>Field </a:t>
            </a:r>
            <a:r>
              <a:rPr kumimoji="0" lang="fr-BE" sz="6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Times New Roman"/>
              </a:rPr>
              <a:t>sensors</a:t>
            </a:r>
            <a:r>
              <a:rPr kumimoji="0" lang="fr-BE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Times New Roman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 rot="1575750">
            <a:off x="23139454" y="19949573"/>
            <a:ext cx="7488832" cy="62447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3997"/>
              </a:avLst>
            </a:prstTxWarp>
            <a:spAutoFit/>
          </a:bodyPr>
          <a:lstStyle/>
          <a:p>
            <a:r>
              <a:rPr lang="fr-BE" sz="6000" b="0" dirty="0" smtClean="0">
                <a:latin typeface="Calibri Light" panose="020F0302020204030204" pitchFamily="34" charset="0"/>
              </a:rPr>
              <a:t>Imaging </a:t>
            </a:r>
            <a:r>
              <a:rPr lang="fr-BE" sz="6000" b="0" dirty="0" err="1" smtClean="0">
                <a:latin typeface="Calibri Light" panose="020F0302020204030204" pitchFamily="34" charset="0"/>
              </a:rPr>
              <a:t>sensors</a:t>
            </a:r>
            <a:endParaRPr lang="fr-BE" sz="6000" b="0" dirty="0">
              <a:latin typeface="Calibri Light" panose="020F03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901441">
            <a:off x="1284326" y="32677189"/>
            <a:ext cx="7810659" cy="35789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245257"/>
              </a:avLst>
            </a:prstTxWarp>
            <a:spAutoFit/>
          </a:bodyPr>
          <a:lstStyle/>
          <a:p>
            <a:r>
              <a:rPr lang="fr-BE" sz="6000" b="0" dirty="0" smtClean="0">
                <a:latin typeface="Calibri Light" panose="020F0302020204030204" pitchFamily="34" charset="0"/>
              </a:rPr>
              <a:t>Network of trials</a:t>
            </a:r>
            <a:endParaRPr lang="fr-BE" sz="6000" b="0" dirty="0">
              <a:latin typeface="Calibri Light" panose="020F03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20491317">
            <a:off x="22845030" y="31953094"/>
            <a:ext cx="7389623" cy="441575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450337"/>
              </a:avLst>
            </a:prstTxWarp>
            <a:spAutoFit/>
          </a:bodyPr>
          <a:lstStyle/>
          <a:p>
            <a:r>
              <a:rPr lang="fr-BE" sz="6000" b="0" dirty="0" smtClean="0">
                <a:latin typeface="Calibri Light" panose="020F0302020204030204" pitchFamily="34" charset="0"/>
              </a:rPr>
              <a:t> Satellite </a:t>
            </a:r>
            <a:r>
              <a:rPr lang="fr-BE" sz="6000" b="0" dirty="0" err="1" smtClean="0">
                <a:latin typeface="Calibri Light" panose="020F0302020204030204" pitchFamily="34" charset="0"/>
              </a:rPr>
              <a:t>imaging</a:t>
            </a:r>
            <a:endParaRPr lang="fr-BE" sz="6000" b="0" dirty="0">
              <a:latin typeface="Calibri Light" panose="020F03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611595" y="33442368"/>
            <a:ext cx="8143340" cy="467165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3485159"/>
              </a:avLst>
            </a:prstTxWarp>
            <a:spAutoFit/>
          </a:bodyPr>
          <a:lstStyle/>
          <a:p>
            <a:r>
              <a:rPr lang="fr-BE" sz="6000" b="0" dirty="0" err="1" smtClean="0">
                <a:latin typeface="Calibri Light" panose="020F0302020204030204" pitchFamily="34" charset="0"/>
              </a:rPr>
              <a:t>Aerial</a:t>
            </a:r>
            <a:r>
              <a:rPr lang="fr-BE" sz="6000" b="0" dirty="0" smtClean="0">
                <a:latin typeface="Calibri Light" panose="020F0302020204030204" pitchFamily="34" charset="0"/>
              </a:rPr>
              <a:t> </a:t>
            </a:r>
            <a:r>
              <a:rPr lang="fr-BE" sz="6000" b="0" dirty="0" err="1" smtClean="0">
                <a:latin typeface="Calibri Light" panose="020F0302020204030204" pitchFamily="34" charset="0"/>
              </a:rPr>
              <a:t>imaging</a:t>
            </a:r>
            <a:endParaRPr lang="fr-BE" sz="6000" b="0" dirty="0">
              <a:latin typeface="Calibri Light" panose="020F03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892539" y="39567358"/>
            <a:ext cx="6715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Bâtiment</a:t>
            </a:r>
            <a:r>
              <a:rPr lang="fr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Léon Lacroix</a:t>
            </a:r>
          </a:p>
          <a:p>
            <a:pPr algn="ctr"/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Rue de </a:t>
            </a:r>
            <a:r>
              <a:rPr lang="fr-B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Liroux</a:t>
            </a: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9</a:t>
            </a:r>
          </a:p>
          <a:p>
            <a:pPr marL="742950" indent="-742950" algn="ctr">
              <a:buAutoNum type="arabicPlain" startAt="5030"/>
            </a:pPr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Gembloux</a:t>
            </a:r>
          </a:p>
          <a:p>
            <a:pPr algn="ctr"/>
            <a:r>
              <a:rPr lang="fr-B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  <a:endParaRPr lang="fr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232" y="20616080"/>
            <a:ext cx="8884283" cy="5922855"/>
          </a:xfrm>
          <a:prstGeom prst="roundRect">
            <a:avLst>
              <a:gd name="adj" fmla="val 330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ZoneTexte 3"/>
          <p:cNvSpPr txBox="1"/>
          <p:nvPr/>
        </p:nvSpPr>
        <p:spPr>
          <a:xfrm rot="20261495">
            <a:off x="11568819" y="22761899"/>
            <a:ext cx="78256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0000" b="0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Data </a:t>
            </a:r>
            <a:r>
              <a:rPr lang="fr-BE" sz="10000" b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science</a:t>
            </a:r>
            <a:endParaRPr lang="fr-BE" sz="10000" b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1971635" y="8973040"/>
            <a:ext cx="7781713" cy="32451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88315"/>
              </a:avLst>
            </a:prstTxWarp>
            <a:spAutoFit/>
          </a:bodyPr>
          <a:lstStyle/>
          <a:p>
            <a:pPr algn="ctr"/>
            <a:r>
              <a:rPr lang="fr-BE" sz="6000" b="0" i="1" dirty="0" smtClean="0">
                <a:latin typeface="Calibri Light" panose="020F0302020204030204" pitchFamily="34" charset="0"/>
              </a:rPr>
              <a:t>In vitro </a:t>
            </a:r>
            <a:r>
              <a:rPr lang="fr-BE" sz="6000" b="0" dirty="0" err="1" smtClean="0">
                <a:latin typeface="Calibri Light" panose="020F0302020204030204" pitchFamily="34" charset="0"/>
              </a:rPr>
              <a:t>phenotyping</a:t>
            </a:r>
            <a:endParaRPr lang="fr-BE" sz="6000" b="0" dirty="0">
              <a:latin typeface="Calibri Light" panose="020F03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 rot="20859707">
            <a:off x="550337" y="9375515"/>
            <a:ext cx="9278636" cy="50783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888382"/>
              </a:avLst>
            </a:prstTxWarp>
            <a:spAutoFit/>
          </a:bodyPr>
          <a:lstStyle/>
          <a:p>
            <a:pPr algn="ctr"/>
            <a:r>
              <a:rPr lang="fr-BE" sz="6000" b="0" dirty="0" err="1" smtClean="0">
                <a:latin typeface="Calibri Light" panose="020F0302020204030204" pitchFamily="34" charset="0"/>
              </a:rPr>
              <a:t>Molecular</a:t>
            </a:r>
            <a:r>
              <a:rPr lang="fr-BE" sz="6000" b="0" dirty="0" smtClean="0">
                <a:latin typeface="Calibri Light" panose="020F0302020204030204" pitchFamily="34" charset="0"/>
              </a:rPr>
              <a:t> </a:t>
            </a:r>
            <a:r>
              <a:rPr lang="fr-BE" sz="6000" b="0" dirty="0" err="1" smtClean="0">
                <a:latin typeface="Calibri Light" panose="020F0302020204030204" pitchFamily="34" charset="0"/>
              </a:rPr>
              <a:t>biology</a:t>
            </a:r>
            <a:r>
              <a:rPr lang="fr-BE" sz="6000" b="0" dirty="0" smtClean="0">
                <a:latin typeface="Calibri Light" panose="020F0302020204030204" pitchFamily="34" charset="0"/>
              </a:rPr>
              <a:t> </a:t>
            </a:r>
            <a:r>
              <a:rPr lang="fr-BE" sz="6000" b="0" dirty="0" err="1" smtClean="0">
                <a:latin typeface="Calibri Light" panose="020F0302020204030204" pitchFamily="34" charset="0"/>
              </a:rPr>
              <a:t>analysis</a:t>
            </a:r>
            <a:endParaRPr lang="fr-BE" sz="6000" b="0" dirty="0">
              <a:latin typeface="Calibri Light" panose="020F03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683" y="10057929"/>
            <a:ext cx="8041667" cy="6031250"/>
          </a:xfrm>
          <a:prstGeom prst="ellipse">
            <a:avLst/>
          </a:prstGeom>
          <a:ln w="63500" cap="rnd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ZoneTexte 25"/>
          <p:cNvSpPr txBox="1"/>
          <p:nvPr/>
        </p:nvSpPr>
        <p:spPr>
          <a:xfrm rot="618461">
            <a:off x="23754070" y="9522450"/>
            <a:ext cx="5296130" cy="18854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96411"/>
              </a:avLst>
            </a:prstTxWarp>
            <a:spAutoFit/>
          </a:bodyPr>
          <a:lstStyle/>
          <a:p>
            <a:pPr algn="ctr"/>
            <a:r>
              <a:rPr lang="fr-BE" sz="6000" b="0" dirty="0" smtClean="0">
                <a:latin typeface="Calibri Light" panose="020F0302020204030204" pitchFamily="34" charset="0"/>
              </a:rPr>
              <a:t>Collections</a:t>
            </a:r>
            <a:endParaRPr lang="fr-BE" sz="6000" b="0" dirty="0">
              <a:latin typeface="Calibri Light" panose="020F03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91" y="14307281"/>
            <a:ext cx="3815544" cy="3815544"/>
          </a:xfrm>
          <a:prstGeom prst="ellipse">
            <a:avLst/>
          </a:prstGeom>
          <a:ln w="63500" cap="rnd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563" y="13879114"/>
            <a:ext cx="6042324" cy="4531743"/>
          </a:xfrm>
          <a:prstGeom prst="ellipse">
            <a:avLst/>
          </a:prstGeom>
          <a:ln w="63500" cap="rnd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526" y="9765878"/>
            <a:ext cx="8381697" cy="713281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4" t="9730" r="57668" b="71275"/>
          <a:stretch/>
        </p:blipFill>
        <p:spPr>
          <a:xfrm>
            <a:off x="521234" y="11680762"/>
            <a:ext cx="6625865" cy="4929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13"/>
          <p:cNvPicPr/>
          <p:nvPr/>
        </p:nvPicPr>
        <p:blipFill rotWithShape="1">
          <a:blip r:embed="rId14"/>
          <a:srcRect l="9489" t="3463" r="54756" b="70187"/>
          <a:stretch/>
        </p:blipFill>
        <p:spPr bwMode="auto">
          <a:xfrm>
            <a:off x="5263823" y="10489977"/>
            <a:ext cx="4619580" cy="3185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3" b="-20896"/>
          <a:stretch/>
        </p:blipFill>
        <p:spPr>
          <a:xfrm>
            <a:off x="4799430" y="13675751"/>
            <a:ext cx="5464963" cy="2934906"/>
          </a:xfrm>
          <a:prstGeom prst="ellipse">
            <a:avLst/>
          </a:prstGeom>
          <a:solidFill>
            <a:schemeClr val="bg1"/>
          </a:solidFill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143</Words>
  <Application>Microsoft Office PowerPoint</Application>
  <PresentationFormat>Personnalisé</PresentationFormat>
  <Paragraphs>25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Modèle par défaut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brunelli</dc:creator>
  <cp:lastModifiedBy>Damien VINCKE</cp:lastModifiedBy>
  <cp:revision>198</cp:revision>
  <cp:lastPrinted>2017-11-13T13:20:05Z</cp:lastPrinted>
  <dcterms:created xsi:type="dcterms:W3CDTF">2003-10-30T15:28:50Z</dcterms:created>
  <dcterms:modified xsi:type="dcterms:W3CDTF">2017-11-14T15:48:33Z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Modèle présentation poster (Affiche A0) - 2010</vt:lpwstr>
  </property>
</Properties>
</file>