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FBAF71-2761-F64E-AAF9-BE9BDED0596C}" type="datetimeFigureOut">
              <a:rPr lang="fr-FR" smtClean="0"/>
              <a:t>23/11/17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8CEAE1-F03F-6B4C-814C-0D8214D99FD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un-mooc.f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os.ulg.ac.be/liege-game-lab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du </a:t>
            </a:r>
            <a:br>
              <a:rPr lang="fr-FR" dirty="0" smtClean="0"/>
            </a:br>
            <a:r>
              <a:rPr lang="fr-FR" dirty="0" smtClean="0">
                <a:solidFill>
                  <a:schemeClr val="tx1"/>
                </a:solidFill>
              </a:rPr>
              <a:t>Digital </a:t>
            </a:r>
            <a:r>
              <a:rPr lang="fr-FR" dirty="0" err="1" smtClean="0">
                <a:solidFill>
                  <a:schemeClr val="tx1"/>
                </a:solidFill>
              </a:rPr>
              <a:t>Lab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Boris Krywicki et Bruno Dupont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Liège Game </a:t>
            </a:r>
            <a:r>
              <a:rPr lang="fr-FR" b="1" dirty="0" err="1" smtClean="0">
                <a:solidFill>
                  <a:srgbClr val="000000"/>
                </a:solidFill>
              </a:rPr>
              <a:t>Lab</a:t>
            </a: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dirty="0" smtClean="0"/>
              <a:t>« Culture, numérique et territoire : une appropriation citoyenne » (24/11/17)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1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 vidéo et éducation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2" y="3215990"/>
            <a:ext cx="7731309" cy="400096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60970" y="2139888"/>
            <a:ext cx="8743170" cy="4558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dirty="0" smtClean="0"/>
              <a:t>En France, Romain Vincent, professeur d’histoire-géo, utilise le jeu vidéo en classe comme support d’apprentissage, sans oublier de corriger certaines libertés historiques.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26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7-10-25 à 09.4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88"/>
            <a:ext cx="4568898" cy="5790712"/>
          </a:xfrm>
          <a:prstGeom prst="rect">
            <a:avLst/>
          </a:prstGeom>
          <a:ln w="38100" cmpd="sng">
            <a:solidFill>
              <a:srgbClr val="1C1C10"/>
            </a:solidFill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624118" y="4853235"/>
            <a:ext cx="4258757" cy="517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fr-FR" sz="2000" dirty="0" smtClean="0"/>
              <a:t>Le célèbre jeu </a:t>
            </a:r>
            <a:r>
              <a:rPr lang="fr-FR" sz="2000" i="1" dirty="0" err="1" smtClean="0"/>
              <a:t>Minecraft</a:t>
            </a:r>
            <a:r>
              <a:rPr lang="fr-FR" sz="2000" i="1" dirty="0" smtClean="0"/>
              <a:t> </a:t>
            </a:r>
            <a:r>
              <a:rPr lang="fr-FR" sz="2000" dirty="0" smtClean="0"/>
              <a:t>est également utilisé en classe de secondaires, par exemple pour étudier l’architecture au Moyen-Âge. Les élèves doivent reconstruire des bâtiments en respectant les critères de l’époque.</a:t>
            </a:r>
            <a:endParaRPr lang="fr-FR" sz="2000" dirty="0"/>
          </a:p>
        </p:txBody>
      </p:sp>
      <p:pic>
        <p:nvPicPr>
          <p:cNvPr id="7" name="Image 6" descr="Capture d’écran 2017-10-25 à 09.4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52" y="242118"/>
            <a:ext cx="3466902" cy="4555893"/>
          </a:xfrm>
          <a:prstGeom prst="rect">
            <a:avLst/>
          </a:prstGeom>
          <a:ln w="57150" cmpd="sng">
            <a:solidFill>
              <a:srgbClr val="1C1C10"/>
            </a:solidFill>
          </a:ln>
        </p:spPr>
      </p:pic>
    </p:spTree>
    <p:extLst>
      <p:ext uri="{BB962C8B-B14F-4D97-AF65-F5344CB8AC3E}">
        <p14:creationId xmlns:p14="http://schemas.microsoft.com/office/powerpoint/2010/main" val="361522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vidéo en </a:t>
            </a:r>
            <a:br>
              <a:rPr lang="fr-FR" dirty="0" smtClean="0"/>
            </a:br>
            <a:r>
              <a:rPr lang="fr-FR" dirty="0" smtClean="0"/>
              <a:t>médiation thérapeutique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" y="2390027"/>
            <a:ext cx="7515537" cy="446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bande dessinée numérique</a:t>
            </a:r>
            <a:endParaRPr lang="fr-FR" dirty="0"/>
          </a:p>
        </p:txBody>
      </p:sp>
      <p:pic>
        <p:nvPicPr>
          <p:cNvPr id="4" name="Espace réservé du contenu 3" descr="Read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b="6346"/>
          <a:stretch>
            <a:fillRect/>
          </a:stretch>
        </p:blipFill>
        <p:spPr>
          <a:xfrm>
            <a:off x="-384809" y="2415887"/>
            <a:ext cx="9918078" cy="4228711"/>
          </a:xfrm>
        </p:spPr>
      </p:pic>
    </p:spTree>
    <p:extLst>
      <p:ext uri="{BB962C8B-B14F-4D97-AF65-F5344CB8AC3E}">
        <p14:creationId xmlns:p14="http://schemas.microsoft.com/office/powerpoint/2010/main" val="71028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activités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0000"/>
                </a:solidFill>
              </a:rPr>
              <a:t>Janvier 2018 : </a:t>
            </a:r>
            <a:r>
              <a:rPr lang="fr-FR" dirty="0" err="1" smtClean="0">
                <a:solidFill>
                  <a:srgbClr val="000000"/>
                </a:solidFill>
              </a:rPr>
              <a:t>LiègeCraft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0000"/>
                </a:solidFill>
              </a:rPr>
              <a:t>Avril 2018 : </a:t>
            </a:r>
            <a:r>
              <a:rPr lang="fr-FR" dirty="0" smtClean="0">
                <a:solidFill>
                  <a:srgbClr val="000000"/>
                </a:solidFill>
              </a:rPr>
              <a:t>Game Jam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0000"/>
                </a:solidFill>
              </a:rPr>
              <a:t>Fin 2018 : </a:t>
            </a:r>
            <a:r>
              <a:rPr lang="fr-FR" dirty="0" smtClean="0">
                <a:solidFill>
                  <a:srgbClr val="000000"/>
                </a:solidFill>
              </a:rPr>
              <a:t>Semaine du jeu vidéo (colloque et ateliers)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0000"/>
                </a:solidFill>
              </a:rPr>
              <a:t>-</a:t>
            </a:r>
            <a:endParaRPr lang="fr-FR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0000"/>
                </a:solidFill>
              </a:rPr>
              <a:t>Février/Mars : </a:t>
            </a:r>
            <a:r>
              <a:rPr lang="fr-FR" dirty="0" smtClean="0">
                <a:solidFill>
                  <a:srgbClr val="000000"/>
                </a:solidFill>
              </a:rPr>
              <a:t>Cours en ligne (MOOC) sur les « approches culturelles du jeu vidéo ». </a:t>
            </a:r>
            <a:r>
              <a:rPr lang="fr-FR" dirty="0" smtClean="0">
                <a:solidFill>
                  <a:srgbClr val="000000"/>
                </a:solidFill>
                <a:hlinkClick r:id="rId2"/>
              </a:rPr>
              <a:t>http://fun-mooc.fr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9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 !</a:t>
            </a:r>
            <a:br>
              <a:rPr lang="fr-FR" dirty="0" smtClean="0"/>
            </a:br>
            <a:r>
              <a:rPr lang="fr-FR" dirty="0" smtClean="0"/>
              <a:t>Maintenant, jouons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830" y="2770094"/>
            <a:ext cx="7991635" cy="3267169"/>
          </a:xfrm>
        </p:spPr>
        <p:txBody>
          <a:bodyPr/>
          <a:lstStyle/>
          <a:p>
            <a:pPr marL="0" indent="0">
              <a:buNone/>
            </a:pPr>
            <a:endParaRPr lang="fr-FR" b="1" dirty="0" smtClean="0">
              <a:hlinkClick r:id=""/>
            </a:endParaRPr>
          </a:p>
          <a:p>
            <a:pPr marL="0" indent="0">
              <a:buNone/>
            </a:pPr>
            <a:r>
              <a:rPr lang="fr-FR" b="1" dirty="0" smtClean="0">
                <a:hlinkClick r:id=""/>
              </a:rPr>
              <a:t>http</a:t>
            </a:r>
            <a:r>
              <a:rPr lang="fr-FR" b="1" dirty="0">
                <a:hlinkClick r:id=""/>
              </a:rPr>
              <a:t>://labos.ulg.ac.be/liege-game-lab</a:t>
            </a:r>
            <a:r>
              <a:rPr lang="fr-FR" b="1" dirty="0" smtClean="0">
                <a:hlinkClick r:id="rId2"/>
              </a:rPr>
              <a:t>/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r>
              <a:rPr lang="fr-FR" dirty="0" err="1" smtClean="0"/>
              <a:t>Twitter</a:t>
            </a:r>
            <a:r>
              <a:rPr lang="fr-FR" dirty="0" smtClean="0"/>
              <a:t> : </a:t>
            </a:r>
            <a:r>
              <a:rPr lang="fr-FR" b="1" dirty="0" smtClean="0"/>
              <a:t>@</a:t>
            </a:r>
            <a:r>
              <a:rPr lang="fr-FR" b="1" dirty="0" err="1" smtClean="0"/>
              <a:t>LiegeGameLab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Conférence de presse et inauguration du Digital </a:t>
            </a:r>
            <a:r>
              <a:rPr lang="fr-FR" dirty="0" err="1" smtClean="0"/>
              <a:t>Lab</a:t>
            </a:r>
            <a:r>
              <a:rPr lang="fr-FR" dirty="0" smtClean="0"/>
              <a:t> : </a:t>
            </a:r>
            <a:r>
              <a:rPr lang="fr-FR" b="1" dirty="0" smtClean="0"/>
              <a:t>01/12/17 </a:t>
            </a:r>
          </a:p>
          <a:p>
            <a:pPr marL="0" indent="0">
              <a:buNone/>
            </a:pPr>
            <a:r>
              <a:rPr lang="fr-FR" dirty="0" smtClean="0"/>
              <a:t>Contact : </a:t>
            </a:r>
            <a:r>
              <a:rPr lang="fr-FR" b="1" dirty="0"/>
              <a:t>Nicolas </a:t>
            </a:r>
            <a:r>
              <a:rPr lang="fr-FR" b="1" dirty="0" smtClean="0"/>
              <a:t>Castelain - </a:t>
            </a:r>
            <a:r>
              <a:rPr lang="fr-FR" dirty="0" err="1" smtClean="0"/>
              <a:t>nicolas.castelain</a:t>
            </a:r>
            <a:r>
              <a:rPr lang="fr-FR" dirty="0" err="1"/>
              <a:t>@</a:t>
            </a:r>
            <a:r>
              <a:rPr lang="fr-FR" dirty="0" err="1" smtClean="0"/>
              <a:t>provincedeliege.be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76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lieu, trois usages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b="1" dirty="0" smtClean="0"/>
              <a:t>Laboratoire de recherches et d’expérimentations</a:t>
            </a:r>
            <a:endParaRPr lang="fr-FR" sz="4000" b="1" dirty="0"/>
          </a:p>
          <a:p>
            <a:pPr marL="0" indent="0">
              <a:buNone/>
            </a:pPr>
            <a:r>
              <a:rPr lang="fr-FR" sz="4000" b="1" dirty="0" smtClean="0"/>
              <a:t>Lieu de médiation du numérique</a:t>
            </a:r>
            <a:endParaRPr lang="fr-FR" sz="4000" b="1" dirty="0"/>
          </a:p>
          <a:p>
            <a:pPr marL="0" indent="0">
              <a:buNone/>
            </a:pPr>
            <a:r>
              <a:rPr lang="fr-FR" sz="4000" b="1" dirty="0" smtClean="0"/>
              <a:t>Lieu d’exposition et de création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6722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Faire dialoguer le numérique</a:t>
            </a:r>
            <a:endParaRPr lang="fr-FR" dirty="0"/>
          </a:p>
        </p:txBody>
      </p:sp>
      <p:pic>
        <p:nvPicPr>
          <p:cNvPr id="4" name="Espace réservé du contenu 3" descr="kitchen-rush-boite-de-je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53" r="-37953"/>
          <a:stretch>
            <a:fillRect/>
          </a:stretch>
        </p:blipFill>
        <p:spPr>
          <a:xfrm>
            <a:off x="1783847" y="1345452"/>
            <a:ext cx="9347358" cy="326716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2289" y="1345452"/>
            <a:ext cx="4209880" cy="3417432"/>
          </a:xfrm>
          <a:prstGeom prst="rect">
            <a:avLst/>
          </a:prstGeom>
        </p:spPr>
      </p:pic>
      <p:pic>
        <p:nvPicPr>
          <p:cNvPr id="6" name="Image 5" descr="hea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01" y="4156038"/>
            <a:ext cx="5842000" cy="2730500"/>
          </a:xfrm>
          <a:prstGeom prst="rect">
            <a:avLst/>
          </a:prstGeom>
        </p:spPr>
      </p:pic>
      <p:pic>
        <p:nvPicPr>
          <p:cNvPr id="7" name="Image 6" descr="overcooked_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9" y="3724188"/>
            <a:ext cx="5394353" cy="31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5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5925133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09" y="1488142"/>
            <a:ext cx="8790798" cy="5154268"/>
          </a:xfrm>
          <a:prstGeom prst="rect">
            <a:avLst/>
          </a:prstGeom>
        </p:spPr>
      </p:pic>
      <p:pic>
        <p:nvPicPr>
          <p:cNvPr id="4" name="Espace réservé du contenu 3" descr="LOGO_RENNESCRAFT_GRAN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83" r="-51083"/>
          <a:stretch>
            <a:fillRect/>
          </a:stretch>
        </p:blipFill>
        <p:spPr>
          <a:xfrm>
            <a:off x="3182380" y="-483489"/>
            <a:ext cx="8452472" cy="3857646"/>
          </a:xfrm>
        </p:spPr>
      </p:pic>
    </p:spTree>
    <p:extLst>
      <p:ext uri="{BB962C8B-B14F-4D97-AF65-F5344CB8AC3E}">
        <p14:creationId xmlns:p14="http://schemas.microsoft.com/office/powerpoint/2010/main" val="83365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sommes-nous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Acmelogo-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98" y="2949569"/>
            <a:ext cx="3914387" cy="2393252"/>
          </a:xfrm>
          <a:prstGeom prst="rect">
            <a:avLst/>
          </a:prstGeom>
        </p:spPr>
      </p:pic>
      <p:pic>
        <p:nvPicPr>
          <p:cNvPr id="5" name="Image 4" descr="5JowtZ6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5" y="2420387"/>
            <a:ext cx="3616876" cy="36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sommes-nous ?</a:t>
            </a:r>
            <a:endParaRPr lang="fr-FR" dirty="0"/>
          </a:p>
        </p:txBody>
      </p:sp>
      <p:pic>
        <p:nvPicPr>
          <p:cNvPr id="4" name="Image 3" descr="Capture d’écran 2017-10-25 à 10.1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920"/>
            <a:ext cx="9144000" cy="2754351"/>
          </a:xfrm>
          <a:prstGeom prst="rect">
            <a:avLst/>
          </a:prstGeom>
        </p:spPr>
      </p:pic>
      <p:pic>
        <p:nvPicPr>
          <p:cNvPr id="5" name="Espace réservé du contenu 3" descr="Capture d’écran 2017-10-25 à 10.1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3" b="-20893"/>
          <a:stretch>
            <a:fillRect/>
          </a:stretch>
        </p:blipFill>
        <p:spPr>
          <a:xfrm>
            <a:off x="0" y="3475232"/>
            <a:ext cx="7256589" cy="3990779"/>
          </a:xfrm>
          <a:prstGeom prst="rect">
            <a:avLst/>
          </a:prstGeom>
        </p:spPr>
      </p:pic>
      <p:pic>
        <p:nvPicPr>
          <p:cNvPr id="6" name="Espace réservé du contenu 5" descr="11998936_10207133372469237_6532815660466371314_n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71" r="18956"/>
          <a:stretch/>
        </p:blipFill>
        <p:spPr>
          <a:xfrm>
            <a:off x="5565603" y="4180793"/>
            <a:ext cx="3453528" cy="2491710"/>
          </a:xfrm>
        </p:spPr>
      </p:pic>
    </p:spTree>
    <p:extLst>
      <p:ext uri="{BB962C8B-B14F-4D97-AF65-F5344CB8AC3E}">
        <p14:creationId xmlns:p14="http://schemas.microsoft.com/office/powerpoint/2010/main" val="135750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réalité virtuelle</a:t>
            </a:r>
            <a:endParaRPr lang="fr-FR" dirty="0"/>
          </a:p>
        </p:txBody>
      </p:sp>
      <p:pic>
        <p:nvPicPr>
          <p:cNvPr id="5" name="Espace réservé du contenu 4" descr="ventes-2017-casques-vr-750x5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80" r="-28180"/>
          <a:stretch>
            <a:fillRect/>
          </a:stretch>
        </p:blipFill>
        <p:spPr/>
      </p:pic>
      <p:pic>
        <p:nvPicPr>
          <p:cNvPr id="4" name="Image 3" descr="ventes-2017-casques-vr-75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468" y="3174936"/>
            <a:ext cx="5941781" cy="3683064"/>
          </a:xfrm>
          <a:prstGeom prst="rect">
            <a:avLst/>
          </a:prstGeom>
        </p:spPr>
      </p:pic>
      <p:pic>
        <p:nvPicPr>
          <p:cNvPr id="6" name="Image 5" descr="oculus-rift-2-1-1000x56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r="17486"/>
          <a:stretch/>
        </p:blipFill>
        <p:spPr>
          <a:xfrm>
            <a:off x="5051446" y="3147708"/>
            <a:ext cx="4092554" cy="37102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4683" y="2346901"/>
            <a:ext cx="75926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/>
              <a:t>La présence du corps dans les univers virtuels </a:t>
            </a:r>
            <a:endParaRPr lang="fr-FR" sz="2500" b="1" dirty="0"/>
          </a:p>
        </p:txBody>
      </p:sp>
    </p:spTree>
    <p:extLst>
      <p:ext uri="{BB962C8B-B14F-4D97-AF65-F5344CB8AC3E}">
        <p14:creationId xmlns:p14="http://schemas.microsoft.com/office/powerpoint/2010/main" val="5899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corps et l’avatar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ss_828ea03ca82ac39110e337cfea9e652ae991e240.1920x10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 b="12115"/>
          <a:stretch>
            <a:fillRect/>
          </a:stretch>
        </p:blipFill>
        <p:spPr>
          <a:xfrm>
            <a:off x="-55220" y="2471234"/>
            <a:ext cx="9276872" cy="3883568"/>
          </a:xfrm>
        </p:spPr>
      </p:pic>
    </p:spTree>
    <p:extLst>
      <p:ext uri="{BB962C8B-B14F-4D97-AF65-F5344CB8AC3E}">
        <p14:creationId xmlns:p14="http://schemas.microsoft.com/office/powerpoint/2010/main" val="278153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Réalité virtuelle et immersion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yberith-Virtualizer-Pictur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5" y="2415944"/>
            <a:ext cx="8402639" cy="44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1459</TotalTime>
  <Words>222</Words>
  <Application>Microsoft Macintosh PowerPoint</Application>
  <PresentationFormat>Présentation à l'écran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Genèse</vt:lpstr>
      <vt:lpstr>Présentation du  Digital Lab</vt:lpstr>
      <vt:lpstr>Un lieu, trois usages</vt:lpstr>
      <vt:lpstr>Faire dialoguer le numérique</vt:lpstr>
      <vt:lpstr>Présentation PowerPoint</vt:lpstr>
      <vt:lpstr>Qui sommes-nous ?</vt:lpstr>
      <vt:lpstr>Qui sommes-nous ?</vt:lpstr>
      <vt:lpstr>La réalité virtuelle</vt:lpstr>
      <vt:lpstr>Le corps et l’avatar </vt:lpstr>
      <vt:lpstr>Réalité virtuelle et immersion</vt:lpstr>
      <vt:lpstr>Jeu vidéo et éducation</vt:lpstr>
      <vt:lpstr>Présentation PowerPoint</vt:lpstr>
      <vt:lpstr>Le jeu vidéo en  médiation thérapeutique</vt:lpstr>
      <vt:lpstr>La bande dessinée numérique</vt:lpstr>
      <vt:lpstr>Trois activités à venir</vt:lpstr>
      <vt:lpstr>Merci pour votre attention ! Maintenant, jouons !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 Digital Lab</dc:title>
  <dc:creator>Boris Krywicki</dc:creator>
  <cp:lastModifiedBy>Boris Krywicki</cp:lastModifiedBy>
  <cp:revision>15</cp:revision>
  <dcterms:created xsi:type="dcterms:W3CDTF">2017-11-22T13:57:18Z</dcterms:created>
  <dcterms:modified xsi:type="dcterms:W3CDTF">2017-11-24T14:40:14Z</dcterms:modified>
</cp:coreProperties>
</file>