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40538" cy="11522075"/>
  <p:notesSz cx="6669088" cy="97536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rist" initials="c" lastIdx="13" clrIdx="0"/>
  <p:cmAuthor id="1" name="Bernard Heinesch" initials="BH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80" autoAdjust="0"/>
    <p:restoredTop sz="88348" autoAdjust="0"/>
  </p:normalViewPr>
  <p:slideViewPr>
    <p:cSldViewPr>
      <p:cViewPr>
        <p:scale>
          <a:sx n="200" d="100"/>
          <a:sy n="200" d="100"/>
        </p:scale>
        <p:origin x="1428" y="102"/>
      </p:cViewPr>
      <p:guideLst>
        <p:guide orient="horz" pos="3629"/>
        <p:guide pos="21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89776" tIns="44888" rIns="89776" bIns="44888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87680"/>
          </a:xfrm>
          <a:prstGeom prst="rect">
            <a:avLst/>
          </a:prstGeom>
        </p:spPr>
        <p:txBody>
          <a:bodyPr vert="horz" lIns="89776" tIns="44888" rIns="89776" bIns="44888" rtlCol="0"/>
          <a:lstStyle>
            <a:lvl1pPr algn="r">
              <a:defRPr sz="1200"/>
            </a:lvl1pPr>
          </a:lstStyle>
          <a:p>
            <a:fld id="{1A6A2795-96D1-47E2-BA0B-D7B05CE9E308}" type="datetimeFigureOut">
              <a:rPr lang="fr-BE" smtClean="0"/>
              <a:t>27/10/2017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9488" y="731838"/>
            <a:ext cx="21701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76" tIns="44888" rIns="89776" bIns="44888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</p:spPr>
        <p:txBody>
          <a:bodyPr vert="horz" lIns="89776" tIns="44888" rIns="89776" bIns="4488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89776" tIns="44888" rIns="89776" bIns="44888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8" y="9264227"/>
            <a:ext cx="2889938" cy="487680"/>
          </a:xfrm>
          <a:prstGeom prst="rect">
            <a:avLst/>
          </a:prstGeom>
        </p:spPr>
        <p:txBody>
          <a:bodyPr vert="horz" lIns="89776" tIns="44888" rIns="89776" bIns="44888" rtlCol="0" anchor="b"/>
          <a:lstStyle>
            <a:lvl1pPr algn="r">
              <a:defRPr sz="1200"/>
            </a:lvl1pPr>
          </a:lstStyle>
          <a:p>
            <a:fld id="{5FB89661-1527-452F-9127-FE2A8808EC3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287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49488" y="731838"/>
            <a:ext cx="2170112" cy="36576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89661-1527-452F-9127-FE2A8808EC32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013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3041" y="3579316"/>
            <a:ext cx="5814457" cy="246977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6081" y="6529176"/>
            <a:ext cx="4788377" cy="29445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59391" y="461420"/>
            <a:ext cx="1539121" cy="983110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027" y="461420"/>
            <a:ext cx="4503354" cy="983110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0356" y="7404004"/>
            <a:ext cx="5814457" cy="22884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0356" y="4883548"/>
            <a:ext cx="5814457" cy="252045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027" y="2688488"/>
            <a:ext cx="3021238" cy="7604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7274" y="2688488"/>
            <a:ext cx="3021238" cy="7604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028" y="2579132"/>
            <a:ext cx="3022425" cy="10748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028" y="3653991"/>
            <a:ext cx="3022425" cy="66385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4899" y="2579132"/>
            <a:ext cx="3023613" cy="10748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4899" y="3653991"/>
            <a:ext cx="3023613" cy="66385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028" y="458749"/>
            <a:ext cx="2250490" cy="19523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4461" y="458753"/>
            <a:ext cx="3824051" cy="98337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028" y="2411105"/>
            <a:ext cx="2250490" cy="78814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0794" y="8065453"/>
            <a:ext cx="4104323" cy="95217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0794" y="1029519"/>
            <a:ext cx="4104323" cy="69132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0794" y="9017625"/>
            <a:ext cx="4104323" cy="13522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027" y="461417"/>
            <a:ext cx="6156484" cy="1920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027" y="2688488"/>
            <a:ext cx="6156484" cy="760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027" y="10679261"/>
            <a:ext cx="1596126" cy="613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27/10/2017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37184" y="10679261"/>
            <a:ext cx="2166170" cy="613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02386" y="10679261"/>
            <a:ext cx="1596126" cy="613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 34"/>
          <p:cNvPicPr preferRelativeResize="0"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" r="5352"/>
          <a:stretch/>
        </p:blipFill>
        <p:spPr>
          <a:xfrm>
            <a:off x="-11020" y="2075"/>
            <a:ext cx="6840000" cy="1152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3043" y="195952"/>
            <a:ext cx="6840538" cy="1815418"/>
          </a:xfrm>
          <a:prstGeom prst="rect">
            <a:avLst/>
          </a:prstGeom>
          <a:solidFill>
            <a:schemeClr val="bg1">
              <a:lumMod val="85000"/>
              <a:alpha val="82000"/>
            </a:schemeClr>
          </a:solidFill>
          <a:ln>
            <a:noFill/>
          </a:ln>
          <a:effectLst>
            <a:glow>
              <a:schemeClr val="bg1"/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1060643" y="257043"/>
            <a:ext cx="4275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Environmental controls of </a:t>
            </a:r>
            <a:r>
              <a:rPr lang="en-US" dirty="0" smtClean="0"/>
              <a:t>methanol emissions </a:t>
            </a:r>
            <a:r>
              <a:rPr lang="en-US" dirty="0"/>
              <a:t>from a grazed grassland in </a:t>
            </a:r>
            <a:r>
              <a:rPr lang="en-US" dirty="0" err="1"/>
              <a:t>Dorinne</a:t>
            </a:r>
            <a:r>
              <a:rPr lang="en-US" dirty="0"/>
              <a:t>, Belgium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911" y="1365039"/>
            <a:ext cx="6840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900" b="1" u="sng" dirty="0" smtClean="0"/>
              <a:t>Colin Michel</a:t>
            </a:r>
            <a:r>
              <a:rPr lang="fr-BE" sz="900" baseline="30000" dirty="0" smtClean="0"/>
              <a:t>1</a:t>
            </a:r>
            <a:r>
              <a:rPr lang="fr-BE" sz="900" dirty="0"/>
              <a:t>, C. </a:t>
            </a:r>
            <a:r>
              <a:rPr lang="fr-BE" sz="900" dirty="0" smtClean="0"/>
              <a:t>Amelynck</a:t>
            </a:r>
            <a:r>
              <a:rPr lang="fr-BE" sz="900" baseline="30000" dirty="0" smtClean="0"/>
              <a:t>3</a:t>
            </a:r>
            <a:r>
              <a:rPr lang="fr-BE" sz="900" dirty="0" smtClean="0"/>
              <a:t>, M.Aubinet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</a:t>
            </a:r>
            <a:r>
              <a:rPr lang="fr-BE" sz="900" baseline="30000" dirty="0"/>
              <a:t> </a:t>
            </a:r>
            <a:r>
              <a:rPr lang="fr-BE" sz="900" dirty="0" smtClean="0"/>
              <a:t>A.Bachy</a:t>
            </a:r>
            <a:r>
              <a:rPr lang="fr-BE" sz="900" baseline="30000" dirty="0" smtClean="0"/>
              <a:t>1</a:t>
            </a:r>
            <a:r>
              <a:rPr lang="fr-BE" sz="900" dirty="0" smtClean="0"/>
              <a:t>, P</a:t>
            </a:r>
            <a:r>
              <a:rPr lang="fr-BE" sz="900" dirty="0"/>
              <a:t>. </a:t>
            </a:r>
            <a:r>
              <a:rPr lang="fr-BE" sz="900" dirty="0" smtClean="0"/>
              <a:t>Delaplace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 A.Digrado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P.Dujardin</a:t>
            </a:r>
            <a:r>
              <a:rPr lang="fr-BE" sz="900" baseline="30000" dirty="0" smtClean="0"/>
              <a:t>2</a:t>
            </a:r>
            <a:r>
              <a:rPr lang="fr-BE" sz="900" dirty="0"/>
              <a:t>, M-l. </a:t>
            </a:r>
            <a:r>
              <a:rPr lang="fr-BE" sz="900" dirty="0" smtClean="0"/>
              <a:t>Fauconnier</a:t>
            </a:r>
            <a:r>
              <a:rPr lang="fr-BE" sz="900" baseline="30000" dirty="0" smtClean="0"/>
              <a:t>2</a:t>
            </a:r>
            <a:r>
              <a:rPr lang="fr-BE" sz="900" dirty="0" smtClean="0"/>
              <a:t>, A.Mozaffar</a:t>
            </a:r>
            <a:r>
              <a:rPr lang="fr-BE" sz="900" baseline="30000" dirty="0" smtClean="0"/>
              <a:t>3</a:t>
            </a:r>
            <a:r>
              <a:rPr lang="fr-BE" sz="900" dirty="0" smtClean="0"/>
              <a:t>, N. Schoon</a:t>
            </a:r>
            <a:r>
              <a:rPr lang="fr-BE" sz="900" baseline="30000" dirty="0"/>
              <a:t>3</a:t>
            </a:r>
            <a:r>
              <a:rPr lang="fr-BE" sz="900" dirty="0" smtClean="0"/>
              <a:t>, and </a:t>
            </a:r>
            <a:r>
              <a:rPr lang="fr-BE" sz="900" dirty="0"/>
              <a:t>B.Heinesch</a:t>
            </a:r>
            <a:r>
              <a:rPr lang="fr-BE" sz="900" baseline="30000" dirty="0"/>
              <a:t>1 </a:t>
            </a:r>
            <a:endParaRPr lang="fr-BE" sz="900" baseline="30000" dirty="0" smtClean="0"/>
          </a:p>
          <a:p>
            <a:pPr algn="ctr"/>
            <a:r>
              <a:rPr lang="en-US" sz="900" dirty="0" smtClean="0"/>
              <a:t>Units</a:t>
            </a:r>
            <a:r>
              <a:rPr lang="fr-BE" sz="900" dirty="0" smtClean="0"/>
              <a:t> of (1) TERRA </a:t>
            </a:r>
            <a:r>
              <a:rPr lang="fr-BE" sz="900" dirty="0" err="1" smtClean="0"/>
              <a:t>Teaching</a:t>
            </a:r>
            <a:r>
              <a:rPr lang="fr-BE" sz="900" dirty="0" smtClean="0"/>
              <a:t> and </a:t>
            </a:r>
            <a:r>
              <a:rPr lang="en-US" sz="900" dirty="0" smtClean="0"/>
              <a:t>Research</a:t>
            </a:r>
            <a:r>
              <a:rPr lang="fr-BE" sz="900" dirty="0" smtClean="0"/>
              <a:t> Center and (2) Agro-Bio-</a:t>
            </a:r>
            <a:r>
              <a:rPr lang="fr-BE" sz="900" dirty="0" err="1" smtClean="0"/>
              <a:t>Chem</a:t>
            </a:r>
            <a:r>
              <a:rPr lang="fr-BE" sz="900" dirty="0" smtClean="0"/>
              <a:t> , </a:t>
            </a:r>
            <a:r>
              <a:rPr lang="en-AU" sz="900" dirty="0" smtClean="0"/>
              <a:t>Gembloux </a:t>
            </a:r>
            <a:r>
              <a:rPr lang="en-AU" sz="900" dirty="0"/>
              <a:t>Agro Bio-Tech </a:t>
            </a:r>
            <a:r>
              <a:rPr lang="en-AU" sz="900" dirty="0" smtClean="0"/>
              <a:t>, University </a:t>
            </a:r>
            <a:r>
              <a:rPr lang="en-AU" sz="900" dirty="0"/>
              <a:t>of </a:t>
            </a:r>
            <a:r>
              <a:rPr lang="en-AU" sz="900" dirty="0" smtClean="0"/>
              <a:t>Liege  and  (3) </a:t>
            </a:r>
            <a:r>
              <a:rPr lang="fr-BE" sz="900" dirty="0" err="1"/>
              <a:t>Atmospheric</a:t>
            </a:r>
            <a:r>
              <a:rPr lang="fr-BE" sz="900" dirty="0"/>
              <a:t> Composition Division</a:t>
            </a:r>
            <a:r>
              <a:rPr lang="fr-BE" sz="900" dirty="0" smtClean="0"/>
              <a:t>, </a:t>
            </a:r>
            <a:r>
              <a:rPr lang="en-AU" sz="900" dirty="0" smtClean="0"/>
              <a:t> Royal Belgian Institute for Space </a:t>
            </a:r>
            <a:r>
              <a:rPr lang="en-AU" sz="900" dirty="0" err="1" smtClean="0"/>
              <a:t>Aeronomy</a:t>
            </a:r>
            <a:r>
              <a:rPr lang="en-AU" sz="900" dirty="0" smtClean="0"/>
              <a:t> </a:t>
            </a:r>
            <a:endParaRPr lang="fr-BE" sz="9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51917" y="2094409"/>
            <a:ext cx="3254755" cy="1776459"/>
          </a:xfrm>
          <a:prstGeom prst="roundRect">
            <a:avLst/>
          </a:prstGeom>
          <a:solidFill>
            <a:schemeClr val="bg1">
              <a:lumMod val="9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BE" sz="14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72622" y="2154525"/>
            <a:ext cx="268760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 smtClean="0">
                <a:solidFill>
                  <a:schemeClr val="accent1"/>
                </a:solidFill>
              </a:rPr>
              <a:t>        </a:t>
            </a:r>
            <a:r>
              <a:rPr lang="fr-BE" sz="1400" b="1" u="sng" dirty="0" smtClean="0">
                <a:solidFill>
                  <a:schemeClr val="accent1"/>
                </a:solidFill>
              </a:rPr>
              <a:t>Background &amp; Objectives</a:t>
            </a:r>
          </a:p>
          <a:p>
            <a:endParaRPr lang="fr-BE" sz="8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VOCS have an important role in atmospheric chemistry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Few BVOC studies on grassland, none on grazed grassland so far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Poor understanding  of the influence of (a)biotic stress on emissions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Methanol represents around 75% of the VOCs carbon cumulated flux of grasslands </a:t>
            </a:r>
          </a:p>
          <a:p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BE" sz="7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/>
              <a:t>Q</a:t>
            </a:r>
            <a:r>
              <a:rPr lang="en-US" sz="700" dirty="0" smtClean="0"/>
              <a:t>uantify methanol fluxes  from a cow grazed grassland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Identify fluxes driving mechanisms and evaluate the impact of the grazing stress on methanol emissions</a:t>
            </a:r>
          </a:p>
          <a:p>
            <a:endParaRPr lang="fr-BE" sz="900" dirty="0" smtClean="0"/>
          </a:p>
          <a:p>
            <a:endParaRPr lang="fr-BE" sz="1200" b="1" dirty="0" smtClean="0">
              <a:solidFill>
                <a:schemeClr val="accent1"/>
              </a:solidFill>
            </a:endParaRPr>
          </a:p>
          <a:p>
            <a:endParaRPr lang="fr-BE" sz="1200" b="1" dirty="0">
              <a:solidFill>
                <a:schemeClr val="accent1"/>
              </a:solidFill>
            </a:endParaRPr>
          </a:p>
        </p:txBody>
      </p:sp>
      <p:sp>
        <p:nvSpPr>
          <p:cNvPr id="16" name="Flèche vers le bas 15"/>
          <p:cNvSpPr/>
          <p:nvPr/>
        </p:nvSpPr>
        <p:spPr>
          <a:xfrm>
            <a:off x="1716426" y="3125443"/>
            <a:ext cx="45719" cy="2895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à coins arrondis 16"/>
          <p:cNvSpPr/>
          <p:nvPr/>
        </p:nvSpPr>
        <p:spPr>
          <a:xfrm>
            <a:off x="4002535" y="2183354"/>
            <a:ext cx="2742306" cy="3024336"/>
          </a:xfrm>
          <a:prstGeom prst="round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>
                <a:solidFill>
                  <a:schemeClr val="accent1"/>
                </a:solidFill>
              </a:rPr>
              <a:t>Material &amp; Methods</a:t>
            </a:r>
          </a:p>
          <a:p>
            <a:pPr algn="ctr"/>
            <a:endParaRPr lang="fr-BE" sz="900" b="1" dirty="0">
              <a:solidFill>
                <a:schemeClr val="accent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u="sng" dirty="0">
                <a:solidFill>
                  <a:schemeClr val="tx1"/>
                </a:solidFill>
              </a:rPr>
              <a:t>Site </a:t>
            </a:r>
            <a:r>
              <a:rPr lang="en-US" sz="700" u="sng" dirty="0" smtClean="0">
                <a:solidFill>
                  <a:schemeClr val="tx1"/>
                </a:solidFill>
              </a:rPr>
              <a:t>characteristics:</a:t>
            </a:r>
            <a:endParaRPr lang="en-US" sz="700" u="sng" dirty="0">
              <a:solidFill>
                <a:schemeClr val="tx1"/>
              </a:solidFill>
            </a:endParaRPr>
          </a:p>
          <a:p>
            <a:r>
              <a:rPr lang="en-US" sz="700" dirty="0" smtClean="0">
                <a:solidFill>
                  <a:schemeClr val="tx1"/>
                </a:solidFill>
              </a:rPr>
              <a:t>Intensively grazed meadow (Average of 3.7 LSU.ha</a:t>
            </a:r>
            <a:r>
              <a:rPr lang="en-US" sz="700" baseline="30000" dirty="0" smtClean="0">
                <a:solidFill>
                  <a:schemeClr val="tx1"/>
                </a:solidFill>
              </a:rPr>
              <a:t>-1 </a:t>
            </a:r>
            <a:r>
              <a:rPr lang="en-US" sz="700" dirty="0" smtClean="0">
                <a:solidFill>
                  <a:schemeClr val="tx1"/>
                </a:solidFill>
              </a:rPr>
              <a:t> during the grazing season) located in </a:t>
            </a:r>
            <a:r>
              <a:rPr lang="en-US" sz="700" dirty="0" err="1" smtClean="0">
                <a:solidFill>
                  <a:schemeClr val="tx1"/>
                </a:solidFill>
              </a:rPr>
              <a:t>Dorinne</a:t>
            </a:r>
            <a:r>
              <a:rPr lang="en-US" sz="700" dirty="0" smtClean="0">
                <a:solidFill>
                  <a:schemeClr val="tx1"/>
                </a:solidFill>
              </a:rPr>
              <a:t>, Belgium (</a:t>
            </a:r>
            <a:r>
              <a:rPr lang="en-US" sz="700" dirty="0" err="1" smtClean="0">
                <a:solidFill>
                  <a:schemeClr val="tx1"/>
                </a:solidFill>
              </a:rPr>
              <a:t>Condroz</a:t>
            </a:r>
            <a:r>
              <a:rPr lang="en-US" sz="700" dirty="0" smtClean="0">
                <a:solidFill>
                  <a:schemeClr val="tx1"/>
                </a:solidFill>
              </a:rPr>
              <a:t> region). Mean annual air temperature  of  10°C  </a:t>
            </a:r>
          </a:p>
          <a:p>
            <a:r>
              <a:rPr lang="en-US" sz="700" dirty="0" smtClean="0">
                <a:solidFill>
                  <a:schemeClr val="tx1"/>
                </a:solidFill>
              </a:rPr>
              <a:t>66% </a:t>
            </a:r>
            <a:r>
              <a:rPr lang="en-US" sz="700" dirty="0" err="1" smtClean="0">
                <a:solidFill>
                  <a:schemeClr val="tx1"/>
                </a:solidFill>
              </a:rPr>
              <a:t>graminaceous</a:t>
            </a:r>
            <a:r>
              <a:rPr lang="en-US" sz="700" dirty="0" smtClean="0">
                <a:solidFill>
                  <a:schemeClr val="tx1"/>
                </a:solidFill>
              </a:rPr>
              <a:t> (mainly Perennial Ryegrass) and 16% legumes  (mainly  White  Clover)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u="sng" dirty="0" smtClean="0">
                <a:solidFill>
                  <a:schemeClr val="tx1"/>
                </a:solidFill>
              </a:rPr>
              <a:t>Measurement campaign: 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Eddy covariance</a:t>
            </a:r>
            <a:r>
              <a:rPr lang="en-US" sz="700" dirty="0" smtClean="0">
                <a:solidFill>
                  <a:schemeClr val="tx1"/>
                </a:solidFill>
              </a:rPr>
              <a:t>: May to November in 2014 and  April to October in 2015 (with gaps)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Chambers</a:t>
            </a:r>
            <a:r>
              <a:rPr lang="en-US" sz="700" dirty="0" smtClean="0">
                <a:solidFill>
                  <a:schemeClr val="tx1"/>
                </a:solidFill>
              </a:rPr>
              <a:t>: three two-week campaigns from August to September 2016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u="sng" dirty="0" smtClean="0">
                <a:solidFill>
                  <a:schemeClr val="tx1"/>
                </a:solidFill>
              </a:rPr>
              <a:t>Instrumentation:</a:t>
            </a:r>
          </a:p>
          <a:p>
            <a:r>
              <a:rPr lang="en-US" sz="700" dirty="0" smtClean="0">
                <a:solidFill>
                  <a:schemeClr val="tx1"/>
                </a:solidFill>
              </a:rPr>
              <a:t>CO2,</a:t>
            </a:r>
            <a:r>
              <a:rPr lang="en-US" sz="700" dirty="0" smtClean="0"/>
              <a:t> </a:t>
            </a:r>
            <a:r>
              <a:rPr lang="en-US" sz="700" dirty="0" smtClean="0">
                <a:solidFill>
                  <a:schemeClr val="tx1"/>
                </a:solidFill>
              </a:rPr>
              <a:t>H2O concentration measured using a Infrared gas </a:t>
            </a:r>
            <a:r>
              <a:rPr lang="en-US" sz="700" dirty="0" err="1" smtClean="0">
                <a:solidFill>
                  <a:schemeClr val="tx1"/>
                </a:solidFill>
              </a:rPr>
              <a:t>analyser</a:t>
            </a:r>
            <a:r>
              <a:rPr lang="en-US" sz="7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700" dirty="0" smtClean="0">
                <a:solidFill>
                  <a:schemeClr val="tx1"/>
                </a:solidFill>
              </a:rPr>
              <a:t>BVOC concentration measured using a conventional high sensitivity proton-transfer-reaction mass spectrometer (HS-PTR-QMS) </a:t>
            </a:r>
          </a:p>
          <a:p>
            <a:r>
              <a:rPr lang="en-US" sz="700" dirty="0">
                <a:solidFill>
                  <a:schemeClr val="tx1"/>
                </a:solidFill>
              </a:rPr>
              <a:t>Meteorological, stocking density and biomass above ground (grass  height) measurements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Eddy covariance </a:t>
            </a:r>
            <a:r>
              <a:rPr lang="en-US" sz="700" dirty="0" smtClean="0">
                <a:solidFill>
                  <a:schemeClr val="tx1"/>
                </a:solidFill>
              </a:rPr>
              <a:t>: Methanol flux obtained  </a:t>
            </a:r>
            <a:r>
              <a:rPr lang="en-US" sz="700" dirty="0">
                <a:solidFill>
                  <a:schemeClr val="tx1"/>
                </a:solidFill>
              </a:rPr>
              <a:t>per </a:t>
            </a:r>
            <a:r>
              <a:rPr lang="fr-BE" sz="700" dirty="0" err="1" smtClean="0">
                <a:solidFill>
                  <a:schemeClr val="tx1"/>
                </a:solidFill>
              </a:rPr>
              <a:t>disjunct</a:t>
            </a:r>
            <a:r>
              <a:rPr lang="fr-BE" sz="700" dirty="0" smtClean="0">
                <a:solidFill>
                  <a:schemeClr val="tx1"/>
                </a:solidFill>
              </a:rPr>
              <a:t> </a:t>
            </a:r>
            <a:r>
              <a:rPr lang="en-US" sz="700" dirty="0" smtClean="0">
                <a:solidFill>
                  <a:schemeClr val="tx1"/>
                </a:solidFill>
              </a:rPr>
              <a:t> eddy covariance by mass </a:t>
            </a:r>
            <a:r>
              <a:rPr lang="en-US" sz="700" dirty="0" err="1" smtClean="0">
                <a:solidFill>
                  <a:schemeClr val="tx1"/>
                </a:solidFill>
              </a:rPr>
              <a:t>scaning</a:t>
            </a:r>
            <a:endParaRPr lang="en-US" sz="700" dirty="0" smtClean="0">
              <a:solidFill>
                <a:schemeClr val="tx1"/>
              </a:solidFill>
            </a:endParaRPr>
          </a:p>
          <a:p>
            <a:r>
              <a:rPr lang="en-US" sz="700" b="1" dirty="0" smtClean="0">
                <a:solidFill>
                  <a:schemeClr val="tx1"/>
                </a:solidFill>
              </a:rPr>
              <a:t>Chambers</a:t>
            </a:r>
            <a:r>
              <a:rPr lang="en-US" sz="700" dirty="0">
                <a:solidFill>
                  <a:schemeClr val="tx1"/>
                </a:solidFill>
              </a:rPr>
              <a:t> </a:t>
            </a:r>
            <a:r>
              <a:rPr lang="en-US" sz="700" dirty="0" smtClean="0">
                <a:solidFill>
                  <a:schemeClr val="tx1"/>
                </a:solidFill>
              </a:rPr>
              <a:t>: Methanol flux obtained with 3 non-grazed and 3 grazed automated dynamic flow-through chambers </a:t>
            </a:r>
          </a:p>
          <a:p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191507" y="10009510"/>
            <a:ext cx="3202313" cy="1413154"/>
          </a:xfrm>
          <a:prstGeom prst="round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ZoneTexte 33"/>
          <p:cNvSpPr txBox="1"/>
          <p:nvPr/>
        </p:nvSpPr>
        <p:spPr>
          <a:xfrm>
            <a:off x="614588" y="9980448"/>
            <a:ext cx="235614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accent1"/>
                </a:solidFill>
              </a:rPr>
              <a:t>Conclusions &amp; hypothesis </a:t>
            </a:r>
            <a:endParaRPr lang="en-US" sz="1400" b="1" u="sng" dirty="0">
              <a:solidFill>
                <a:schemeClr val="accent1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78128" y="10288225"/>
            <a:ext cx="284295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Grazing induces higher emissions of methanol but it is only detectable when measuring accurately with chambers 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Light has a strong  influence on the flux, both at the pasture and at the chamber scale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Temperature might have a stronger impact when the temperature range is higher and the temperature cycle is closer to the radiation and ET cycle (in the chambers)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650" dirty="0" smtClean="0"/>
              <a:t>Stomatal conductance might have </a:t>
            </a:r>
            <a:r>
              <a:rPr lang="en-US" sz="650" dirty="0"/>
              <a:t>an </a:t>
            </a:r>
            <a:r>
              <a:rPr lang="en-US" sz="650" dirty="0" smtClean="0"/>
              <a:t>higher </a:t>
            </a:r>
            <a:r>
              <a:rPr lang="en-US" sz="650" dirty="0"/>
              <a:t>impact at the pasture scale </a:t>
            </a:r>
            <a:r>
              <a:rPr lang="en-US" sz="650" dirty="0" smtClean="0"/>
              <a:t>that at the chamber scale (possible impact of a higher grass height in the chambers)</a:t>
            </a:r>
            <a:endParaRPr lang="en-US" sz="650" dirty="0"/>
          </a:p>
        </p:txBody>
      </p:sp>
      <p:grpSp>
        <p:nvGrpSpPr>
          <p:cNvPr id="13" name="Groupe 12"/>
          <p:cNvGrpSpPr/>
          <p:nvPr/>
        </p:nvGrpSpPr>
        <p:grpSpPr>
          <a:xfrm>
            <a:off x="4161376" y="10523642"/>
            <a:ext cx="2224995" cy="883093"/>
            <a:chOff x="3852321" y="9889906"/>
            <a:chExt cx="2304922" cy="1127716"/>
          </a:xfrm>
        </p:grpSpPr>
        <p:sp>
          <p:nvSpPr>
            <p:cNvPr id="50" name="Rectangle à coins arrondis 49"/>
            <p:cNvSpPr/>
            <p:nvPr/>
          </p:nvSpPr>
          <p:spPr>
            <a:xfrm>
              <a:off x="3852321" y="9889906"/>
              <a:ext cx="2304922" cy="1127716"/>
            </a:xfrm>
            <a:prstGeom prst="roundRect">
              <a:avLst/>
            </a:prstGeom>
            <a:solidFill>
              <a:schemeClr val="bg1">
                <a:alpha val="8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4124346" y="9912997"/>
              <a:ext cx="1711737" cy="3379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u="sng" dirty="0" smtClean="0">
                  <a:solidFill>
                    <a:schemeClr val="accent1"/>
                  </a:solidFill>
                </a:rPr>
                <a:t>Acknowledgement</a:t>
              </a:r>
              <a:endParaRPr lang="en-US" sz="1400" b="1" u="sng" dirty="0">
                <a:solidFill>
                  <a:schemeClr val="accent1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4062367" y="10287927"/>
              <a:ext cx="2025750" cy="574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- This research is funded by the FNRS via the CROSTVOC  project</a:t>
              </a:r>
            </a:p>
            <a:p>
              <a:r>
                <a:rPr lang="en-US" sz="700" dirty="0" smtClean="0"/>
                <a:t>- This research is only possible thanks to the </a:t>
              </a:r>
              <a:r>
                <a:rPr lang="en-US" sz="700" dirty="0" err="1" smtClean="0"/>
                <a:t>Dorrine</a:t>
              </a:r>
              <a:r>
                <a:rPr lang="en-US" sz="700" dirty="0" smtClean="0"/>
                <a:t> pasture owner: </a:t>
              </a:r>
              <a:r>
                <a:rPr lang="en-US" sz="700" dirty="0" err="1" smtClean="0"/>
                <a:t>M</a:t>
              </a:r>
              <a:r>
                <a:rPr lang="en-US" sz="700" baseline="30000" dirty="0" err="1" smtClean="0"/>
                <a:t>r</a:t>
              </a:r>
              <a:r>
                <a:rPr lang="en-US" sz="700" dirty="0" smtClean="0"/>
                <a:t> Adrien </a:t>
              </a:r>
              <a:r>
                <a:rPr lang="en-US" sz="700" dirty="0" err="1" smtClean="0"/>
                <a:t>Pacquet</a:t>
              </a:r>
              <a:endParaRPr lang="en-US" sz="700"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2165051" y="3852091"/>
            <a:ext cx="9832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/>
          </a:p>
        </p:txBody>
      </p:sp>
      <p:sp>
        <p:nvSpPr>
          <p:cNvPr id="39" name="Flèche droite 38"/>
          <p:cNvSpPr/>
          <p:nvPr/>
        </p:nvSpPr>
        <p:spPr>
          <a:xfrm>
            <a:off x="3345667" y="8314482"/>
            <a:ext cx="76881" cy="76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ZoneTexte 71"/>
          <p:cNvSpPr txBox="1"/>
          <p:nvPr/>
        </p:nvSpPr>
        <p:spPr>
          <a:xfrm>
            <a:off x="942006" y="6591737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hour</a:t>
            </a:r>
            <a:endParaRPr lang="en-US" sz="550" dirty="0"/>
          </a:p>
        </p:txBody>
      </p:sp>
      <p:sp>
        <p:nvSpPr>
          <p:cNvPr id="56" name="Rectangle à coins arrondis 55"/>
          <p:cNvSpPr/>
          <p:nvPr/>
        </p:nvSpPr>
        <p:spPr>
          <a:xfrm>
            <a:off x="97152" y="4041250"/>
            <a:ext cx="3539140" cy="5848655"/>
          </a:xfrm>
          <a:prstGeom prst="roundRect">
            <a:avLst>
              <a:gd name="adj" fmla="val 9510"/>
            </a:avLst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2" name="Image 6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4" r="3548" b="17585"/>
          <a:stretch/>
        </p:blipFill>
        <p:spPr>
          <a:xfrm>
            <a:off x="1557695" y="5087531"/>
            <a:ext cx="559716" cy="278557"/>
          </a:xfrm>
          <a:prstGeom prst="rect">
            <a:avLst/>
          </a:prstGeom>
        </p:spPr>
      </p:pic>
      <p:sp>
        <p:nvSpPr>
          <p:cNvPr id="75" name="ZoneTexte 74"/>
          <p:cNvSpPr txBox="1"/>
          <p:nvPr/>
        </p:nvSpPr>
        <p:spPr>
          <a:xfrm>
            <a:off x="367018" y="7696979"/>
            <a:ext cx="19521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/>
              <a:t> Mean diurnal evolution of  methanol fluxes for the eddy covariance method in  the summer 2014 and 2015 and control chambers.  For comparison, all periods have similar PPFD average.</a:t>
            </a:r>
            <a:endParaRPr lang="en-US" sz="500" dirty="0"/>
          </a:p>
        </p:txBody>
      </p:sp>
      <p:sp>
        <p:nvSpPr>
          <p:cNvPr id="64" name="ZoneTexte 63"/>
          <p:cNvSpPr txBox="1"/>
          <p:nvPr/>
        </p:nvSpPr>
        <p:spPr>
          <a:xfrm>
            <a:off x="354528" y="5991067"/>
            <a:ext cx="20347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/>
              <a:t>Methanol fluxes for the 6 days just after grazing events in red (average for  the 3 campaigns and  3 chambers) and non-grazed control in green</a:t>
            </a:r>
            <a:endParaRPr lang="en-US" sz="500" dirty="0"/>
          </a:p>
        </p:txBody>
      </p:sp>
      <p:sp>
        <p:nvSpPr>
          <p:cNvPr id="28" name="ZoneTexte 27"/>
          <p:cNvSpPr txBox="1"/>
          <p:nvPr/>
        </p:nvSpPr>
        <p:spPr>
          <a:xfrm>
            <a:off x="277832" y="9365271"/>
            <a:ext cx="2095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/>
              <a:t>Example of methanol flux response to PPFD of two contrasting periods for each method. EC: May 2014 (</a:t>
            </a:r>
            <a:r>
              <a:rPr lang="en-US" sz="500" dirty="0" err="1" smtClean="0"/>
              <a:t>mean_H</a:t>
            </a:r>
            <a:r>
              <a:rPr lang="en-US" sz="500" dirty="0" smtClean="0"/>
              <a:t>=6.3 cm, </a:t>
            </a:r>
            <a:r>
              <a:rPr lang="en-US" sz="500" dirty="0" err="1" smtClean="0"/>
              <a:t>mean_SD</a:t>
            </a:r>
            <a:r>
              <a:rPr lang="en-US" sz="500" dirty="0" smtClean="0"/>
              <a:t>=1.9 LSU.ha</a:t>
            </a:r>
            <a:r>
              <a:rPr lang="en-US" sz="500" baseline="30000" dirty="0" smtClean="0"/>
              <a:t>-1</a:t>
            </a:r>
            <a:r>
              <a:rPr lang="en-US" sz="500" dirty="0" smtClean="0"/>
              <a:t>), and August 2014 (</a:t>
            </a:r>
            <a:r>
              <a:rPr lang="en-US" sz="500" dirty="0" err="1" smtClean="0"/>
              <a:t>mean_H</a:t>
            </a:r>
            <a:r>
              <a:rPr lang="en-US" sz="500" dirty="0" smtClean="0"/>
              <a:t>=4 cm, </a:t>
            </a:r>
            <a:r>
              <a:rPr lang="en-US" sz="500" dirty="0" err="1" smtClean="0"/>
              <a:t>mean_SD</a:t>
            </a:r>
            <a:r>
              <a:rPr lang="en-US" sz="500" dirty="0" smtClean="0"/>
              <a:t>=5.6 </a:t>
            </a:r>
            <a:r>
              <a:rPr lang="en-US" sz="500" dirty="0"/>
              <a:t>LSU.ha</a:t>
            </a:r>
            <a:r>
              <a:rPr lang="en-US" sz="500" baseline="30000" dirty="0"/>
              <a:t>-1</a:t>
            </a:r>
            <a:r>
              <a:rPr lang="en-US" sz="500" dirty="0" smtClean="0"/>
              <a:t>) Chambers: next 8 days after grazing event, grazed(</a:t>
            </a:r>
            <a:r>
              <a:rPr lang="en-US" sz="500" dirty="0" err="1" smtClean="0"/>
              <a:t>mean_H</a:t>
            </a:r>
            <a:r>
              <a:rPr lang="en-US" sz="500" dirty="0" smtClean="0"/>
              <a:t>=7.3cm) and control(</a:t>
            </a:r>
            <a:r>
              <a:rPr lang="en-US" sz="500" dirty="0" err="1" smtClean="0"/>
              <a:t>mean_H</a:t>
            </a:r>
            <a:r>
              <a:rPr lang="en-US" sz="500" dirty="0" smtClean="0"/>
              <a:t>=13.9cm) chambers</a:t>
            </a:r>
            <a:endParaRPr lang="en-US" sz="500" dirty="0"/>
          </a:p>
        </p:txBody>
      </p:sp>
      <p:sp>
        <p:nvSpPr>
          <p:cNvPr id="24" name="ZoneTexte 23"/>
          <p:cNvSpPr txBox="1"/>
          <p:nvPr/>
        </p:nvSpPr>
        <p:spPr>
          <a:xfrm>
            <a:off x="794407" y="4124295"/>
            <a:ext cx="211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accent1"/>
                </a:solidFill>
              </a:rPr>
              <a:t>Results: Impact of grazing and grass height </a:t>
            </a:r>
            <a:endParaRPr lang="en-US" sz="1400" b="1" u="sng" dirty="0">
              <a:solidFill>
                <a:schemeClr val="accent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274776" y="4752925"/>
            <a:ext cx="13866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The first day, grazed grass emits 2.2 times as much as  control grass (despite that no data can be collected for the first three hours)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The grazed/control emission ratio decreased every day after the grazing event and  converge to one within 6 days. </a:t>
            </a:r>
          </a:p>
          <a:p>
            <a:pPr marL="171450" indent="-171450">
              <a:buFontTx/>
              <a:buChar char="-"/>
            </a:pPr>
            <a:endParaRPr lang="en-US" sz="700" dirty="0" smtClean="0"/>
          </a:p>
          <a:p>
            <a:endParaRPr lang="en-US" sz="700" dirty="0"/>
          </a:p>
        </p:txBody>
      </p:sp>
      <p:sp>
        <p:nvSpPr>
          <p:cNvPr id="27" name="ZoneTexte 26"/>
          <p:cNvSpPr txBox="1"/>
          <p:nvPr/>
        </p:nvSpPr>
        <p:spPr>
          <a:xfrm>
            <a:off x="2443411" y="6484142"/>
            <a:ext cx="12075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EC data slightly lower than control chambers data, but grass height much lower( ~4cm vs ~14 cm)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/>
              <a:t>In the same range of radiation, very stable EC data from one year to another</a:t>
            </a:r>
          </a:p>
          <a:p>
            <a:endParaRPr lang="en-US" sz="700" dirty="0" smtClean="0"/>
          </a:p>
        </p:txBody>
      </p:sp>
      <p:sp>
        <p:nvSpPr>
          <p:cNvPr id="29" name="ZoneTexte 28"/>
          <p:cNvSpPr txBox="1"/>
          <p:nvPr/>
        </p:nvSpPr>
        <p:spPr>
          <a:xfrm>
            <a:off x="2208884" y="8024488"/>
            <a:ext cx="146878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Higher grass and higher stocking density normally lead to higher emissions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For the EC:  the impact of the Grass Height (r=0.45,Pcor_r=0.234) is much </a:t>
            </a:r>
            <a:r>
              <a:rPr lang="en-US" sz="700" dirty="0"/>
              <a:t>more important than the stocking density  (r=0.29, </a:t>
            </a:r>
            <a:r>
              <a:rPr lang="en-US" sz="700" dirty="0" err="1"/>
              <a:t>Pcor_r</a:t>
            </a:r>
            <a:r>
              <a:rPr lang="en-US" sz="700" dirty="0"/>
              <a:t>=0.003</a:t>
            </a:r>
            <a:r>
              <a:rPr lang="en-US" sz="700" dirty="0" smtClean="0"/>
              <a:t>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700" dirty="0" smtClean="0"/>
              <a:t> Clear contrast with the chambers: where the impact of grazing clearly is much more important than the impact of the grass height (r=-0.22!)</a:t>
            </a:r>
          </a:p>
        </p:txBody>
      </p:sp>
      <p:sp>
        <p:nvSpPr>
          <p:cNvPr id="52" name="Rectangle à coins arrondis 51"/>
          <p:cNvSpPr/>
          <p:nvPr/>
        </p:nvSpPr>
        <p:spPr>
          <a:xfrm>
            <a:off x="3949533" y="5366087"/>
            <a:ext cx="2711096" cy="5007235"/>
          </a:xfrm>
          <a:prstGeom prst="roundRect">
            <a:avLst>
              <a:gd name="adj" fmla="val 9510"/>
            </a:avLst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ZoneTexte 53"/>
          <p:cNvSpPr txBox="1"/>
          <p:nvPr/>
        </p:nvSpPr>
        <p:spPr>
          <a:xfrm>
            <a:off x="3781181" y="5390668"/>
            <a:ext cx="3047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accent1"/>
                </a:solidFill>
              </a:rPr>
              <a:t>Results: Impact of stomatal conductance and climatic variables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4120087" y="824185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" dirty="0" smtClean="0"/>
              <a:t>Standardized one and a half-hourly mean of </a:t>
            </a:r>
            <a:r>
              <a:rPr lang="en-US" sz="450" dirty="0"/>
              <a:t> </a:t>
            </a:r>
            <a:r>
              <a:rPr lang="en-US" sz="450" dirty="0" smtClean="0"/>
              <a:t>ET, PPFD, air T°,PPFD,ET and M33 flux for the Eddy Covariance Data (summer 2014 and summer 2015 together) and non Grazed chambers (last grazing more than 8 days ago)</a:t>
            </a:r>
            <a:endParaRPr lang="en-US" sz="450" dirty="0"/>
          </a:p>
        </p:txBody>
      </p:sp>
      <p:sp>
        <p:nvSpPr>
          <p:cNvPr id="37" name="ZoneTexte 36"/>
          <p:cNvSpPr txBox="1"/>
          <p:nvPr/>
        </p:nvSpPr>
        <p:spPr>
          <a:xfrm>
            <a:off x="4199442" y="5838957"/>
            <a:ext cx="227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PPFD, ET and air temperature (AT)  are the most correlated variables to the methanol flux but are strongly correlated to each other </a:t>
            </a:r>
          </a:p>
          <a:p>
            <a:endParaRPr lang="en-US" sz="800" dirty="0" smtClean="0"/>
          </a:p>
        </p:txBody>
      </p:sp>
      <p:sp>
        <p:nvSpPr>
          <p:cNvPr id="38" name="ZoneTexte 37"/>
          <p:cNvSpPr txBox="1"/>
          <p:nvPr/>
        </p:nvSpPr>
        <p:spPr>
          <a:xfrm>
            <a:off x="5657992" y="7192066"/>
            <a:ext cx="10815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Wingdings" panose="05000000000000000000" pitchFamily="2" charset="2"/>
              <a:buChar char="Ø"/>
            </a:pPr>
            <a:r>
              <a:rPr lang="en-US" sz="700" dirty="0" smtClean="0"/>
              <a:t>Air temperature dynamic different in a chamber than outside (greenhouse effect in the chambers)</a:t>
            </a:r>
          </a:p>
          <a:p>
            <a:pPr marL="228600" indent="-228600">
              <a:buFont typeface="Wingdings" panose="05000000000000000000" pitchFamily="2" charset="2"/>
              <a:buChar char="Ø"/>
            </a:pPr>
            <a:r>
              <a:rPr lang="en-US" sz="700" dirty="0" smtClean="0"/>
              <a:t>Earlier methanol pic for the cuvette data</a:t>
            </a:r>
            <a:endParaRPr lang="en-US" sz="700" dirty="0"/>
          </a:p>
        </p:txBody>
      </p:sp>
      <p:graphicFrame>
        <p:nvGraphicFramePr>
          <p:cNvPr id="42" name="Tableau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334630"/>
              </p:ext>
            </p:extLst>
          </p:nvPr>
        </p:nvGraphicFramePr>
        <p:xfrm>
          <a:off x="4273651" y="6291659"/>
          <a:ext cx="2160240" cy="61958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32048"/>
                <a:gridCol w="432048"/>
                <a:gridCol w="432048"/>
                <a:gridCol w="432048"/>
                <a:gridCol w="432048"/>
              </a:tblGrid>
              <a:tr h="104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 </a:t>
                      </a:r>
                      <a:endParaRPr lang="fr-B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 </a:t>
                      </a:r>
                      <a:endParaRPr lang="fr-B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700" dirty="0">
                          <a:effectLst/>
                        </a:rPr>
                        <a:t>AT</a:t>
                      </a:r>
                      <a:endParaRPr lang="fr-BE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700" dirty="0">
                          <a:effectLst/>
                        </a:rPr>
                        <a:t>PPFD</a:t>
                      </a:r>
                      <a:endParaRPr lang="fr-BE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700" dirty="0">
                          <a:effectLst/>
                        </a:rPr>
                        <a:t>ET</a:t>
                      </a:r>
                      <a:endParaRPr lang="fr-BE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4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550" dirty="0">
                          <a:effectLst/>
                        </a:rPr>
                        <a:t>EC</a:t>
                      </a:r>
                      <a:endParaRPr lang="fr-BE" sz="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R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0.57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0.82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>
                          <a:effectLst/>
                        </a:rPr>
                        <a:t>0.80</a:t>
                      </a:r>
                      <a:endParaRPr lang="fr-BE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4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 err="1" smtClean="0">
                          <a:effectLst/>
                        </a:rPr>
                        <a:t>Pcor_R</a:t>
                      </a:r>
                      <a:endParaRPr lang="fr-BE" sz="6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ts val="1125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fr-BE" sz="600" dirty="0" smtClean="0">
                          <a:effectLst/>
                          <a:latin typeface="+mn-lt"/>
                        </a:rPr>
                        <a:t>0.18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0.47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0.28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44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550" dirty="0" smtClean="0">
                          <a:effectLst/>
                        </a:rPr>
                        <a:t>Chambers</a:t>
                      </a:r>
                      <a:endParaRPr lang="fr-BE" sz="5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R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0.84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0.83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0.83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4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>
                          <a:effectLst/>
                        </a:rPr>
                        <a:t>Pcor_R</a:t>
                      </a:r>
                      <a:endParaRPr lang="fr-BE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0.31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0.31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600" dirty="0">
                          <a:effectLst/>
                        </a:rPr>
                        <a:t>-0.04</a:t>
                      </a:r>
                      <a:endParaRPr lang="fr-BE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3" name="Rectangle 1"/>
          <p:cNvSpPr>
            <a:spLocks noChangeArrowheads="1"/>
          </p:cNvSpPr>
          <p:nvPr/>
        </p:nvSpPr>
        <p:spPr bwMode="auto">
          <a:xfrm>
            <a:off x="4864604" y="6094293"/>
            <a:ext cx="184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980220" y="6942926"/>
            <a:ext cx="27109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" dirty="0" smtClean="0"/>
              <a:t>Correlation coefficient and partial correlation coefficient with the methanol flux for the  EC  data (summer 2014 and 2015) and the non grazed chamber data</a:t>
            </a:r>
            <a:endParaRPr lang="en-US" sz="450" dirty="0"/>
          </a:p>
        </p:txBody>
      </p:sp>
      <p:sp>
        <p:nvSpPr>
          <p:cNvPr id="68" name="ZoneTexte 67"/>
          <p:cNvSpPr txBox="1"/>
          <p:nvPr/>
        </p:nvSpPr>
        <p:spPr>
          <a:xfrm>
            <a:off x="4123852" y="9960430"/>
            <a:ext cx="1576645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" dirty="0" smtClean="0"/>
              <a:t>M33 flux per kg of dry grass  response to temperature for different class of ET </a:t>
            </a:r>
            <a:r>
              <a:rPr lang="en-US" sz="450" dirty="0"/>
              <a:t>for the Eddy Covariance </a:t>
            </a:r>
            <a:r>
              <a:rPr lang="en-US" sz="450" dirty="0" smtClean="0"/>
              <a:t>day data </a:t>
            </a:r>
            <a:r>
              <a:rPr lang="en-US" sz="450" dirty="0"/>
              <a:t>(summer 2014 and summer 2015 together) and non Grazed </a:t>
            </a:r>
            <a:r>
              <a:rPr lang="en-US" sz="450" dirty="0" smtClean="0"/>
              <a:t>chambers day data </a:t>
            </a:r>
            <a:r>
              <a:rPr lang="en-US" sz="450" dirty="0"/>
              <a:t>(last grazing more than 8 days ago)</a:t>
            </a:r>
          </a:p>
          <a:p>
            <a:pPr algn="ctr"/>
            <a:endParaRPr lang="en-US" sz="450" dirty="0"/>
          </a:p>
        </p:txBody>
      </p:sp>
      <p:sp>
        <p:nvSpPr>
          <p:cNvPr id="85" name="ZoneTexte 84"/>
          <p:cNvSpPr txBox="1"/>
          <p:nvPr/>
        </p:nvSpPr>
        <p:spPr>
          <a:xfrm>
            <a:off x="5633735" y="8628623"/>
            <a:ext cx="10815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Wingdings" panose="05000000000000000000" pitchFamily="2" charset="2"/>
              <a:buChar char="Ø"/>
            </a:pPr>
            <a:r>
              <a:rPr lang="en-US" sz="700" dirty="0" smtClean="0"/>
              <a:t>Much higher correlation of the temperature with the methanol flux for the chambers data</a:t>
            </a:r>
          </a:p>
          <a:p>
            <a:pPr marL="228600" indent="-228600">
              <a:buFont typeface="Wingdings" panose="05000000000000000000" pitchFamily="2" charset="2"/>
              <a:buChar char="Ø"/>
            </a:pPr>
            <a:r>
              <a:rPr lang="en-US" sz="700" dirty="0" smtClean="0"/>
              <a:t>The influence of the ET on the methanol flux seems negligible for the chambers data (clear contrast with the EC data) 	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58" y="4708406"/>
            <a:ext cx="1828933" cy="1315364"/>
          </a:xfrm>
          <a:prstGeom prst="rect">
            <a:avLst/>
          </a:prstGeom>
        </p:spPr>
      </p:pic>
      <p:sp>
        <p:nvSpPr>
          <p:cNvPr id="74" name="ZoneTexte 73"/>
          <p:cNvSpPr txBox="1"/>
          <p:nvPr/>
        </p:nvSpPr>
        <p:spPr>
          <a:xfrm>
            <a:off x="1614929" y="5804414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hour</a:t>
            </a:r>
            <a:endParaRPr lang="en-US" sz="550" dirty="0"/>
          </a:p>
        </p:txBody>
      </p:sp>
      <p:sp>
        <p:nvSpPr>
          <p:cNvPr id="63" name="ZoneTexte 62"/>
          <p:cNvSpPr txBox="1"/>
          <p:nvPr/>
        </p:nvSpPr>
        <p:spPr>
          <a:xfrm>
            <a:off x="549236" y="4850101"/>
            <a:ext cx="1100486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/>
              <a:t>ng(C)*m</a:t>
            </a:r>
            <a:r>
              <a:rPr lang="en-US" sz="550" baseline="30000" dirty="0"/>
              <a:t>-2</a:t>
            </a:r>
            <a:r>
              <a:rPr lang="en-US" sz="550" dirty="0"/>
              <a:t> *s</a:t>
            </a:r>
            <a:r>
              <a:rPr lang="en-US" sz="550" baseline="30000" dirty="0"/>
              <a:t>-1</a:t>
            </a:r>
            <a:endParaRPr lang="en-US" sz="55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143" y="4954265"/>
            <a:ext cx="496870" cy="328235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823655" y="4679217"/>
            <a:ext cx="13771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/>
              <a:t>Chambers:  Grazed vs Control</a:t>
            </a:r>
            <a:endParaRPr lang="en-US" sz="600" b="1" dirty="0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28" y="6262035"/>
            <a:ext cx="2031648" cy="1466541"/>
          </a:xfrm>
          <a:prstGeom prst="rect">
            <a:avLst/>
          </a:prstGeom>
        </p:spPr>
      </p:pic>
      <p:sp>
        <p:nvSpPr>
          <p:cNvPr id="46" name="ZoneTexte 45"/>
          <p:cNvSpPr txBox="1"/>
          <p:nvPr/>
        </p:nvSpPr>
        <p:spPr>
          <a:xfrm>
            <a:off x="1513264" y="7459456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hour</a:t>
            </a:r>
            <a:endParaRPr lang="en-US" sz="550" dirty="0"/>
          </a:p>
        </p:txBody>
      </p:sp>
      <p:sp>
        <p:nvSpPr>
          <p:cNvPr id="71" name="ZoneTexte 70"/>
          <p:cNvSpPr txBox="1"/>
          <p:nvPr/>
        </p:nvSpPr>
        <p:spPr>
          <a:xfrm>
            <a:off x="405824" y="6468139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ng(C)*m</a:t>
            </a:r>
            <a:r>
              <a:rPr lang="en-US" sz="550" baseline="30000" dirty="0" smtClean="0"/>
              <a:t>-2</a:t>
            </a:r>
            <a:r>
              <a:rPr lang="en-US" sz="550" dirty="0" smtClean="0"/>
              <a:t> *s</a:t>
            </a:r>
            <a:r>
              <a:rPr lang="en-US" sz="550" baseline="30000" dirty="0" smtClean="0"/>
              <a:t>-1</a:t>
            </a:r>
            <a:endParaRPr lang="en-US" sz="550" dirty="0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9" t="14799" r="2391" b="5820"/>
          <a:stretch/>
        </p:blipFill>
        <p:spPr>
          <a:xfrm>
            <a:off x="1792663" y="6573254"/>
            <a:ext cx="609812" cy="331209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18" y="8020144"/>
            <a:ext cx="1828239" cy="1380008"/>
          </a:xfrm>
          <a:prstGeom prst="rect">
            <a:avLst/>
          </a:prstGeom>
        </p:spPr>
      </p:pic>
      <p:sp>
        <p:nvSpPr>
          <p:cNvPr id="80" name="ZoneTexte 79"/>
          <p:cNvSpPr txBox="1"/>
          <p:nvPr/>
        </p:nvSpPr>
        <p:spPr>
          <a:xfrm>
            <a:off x="407618" y="8139776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/>
              <a:t>ng(C)*m</a:t>
            </a:r>
            <a:r>
              <a:rPr lang="en-US" sz="550" baseline="30000" dirty="0"/>
              <a:t>-2</a:t>
            </a:r>
            <a:r>
              <a:rPr lang="en-US" sz="550" dirty="0"/>
              <a:t> *s</a:t>
            </a:r>
            <a:r>
              <a:rPr lang="en-US" sz="550" baseline="30000" dirty="0"/>
              <a:t>-1</a:t>
            </a:r>
            <a:endParaRPr lang="en-US" sz="550" dirty="0"/>
          </a:p>
        </p:txBody>
      </p:sp>
      <p:sp>
        <p:nvSpPr>
          <p:cNvPr id="81" name="ZoneTexte 80"/>
          <p:cNvSpPr txBox="1"/>
          <p:nvPr/>
        </p:nvSpPr>
        <p:spPr>
          <a:xfrm>
            <a:off x="1513264" y="9158287"/>
            <a:ext cx="937288" cy="17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" dirty="0" smtClean="0"/>
              <a:t>PPFD (</a:t>
            </a:r>
            <a:r>
              <a:rPr lang="el-GR" sz="550" dirty="0" smtClean="0"/>
              <a:t>μ</a:t>
            </a:r>
            <a:r>
              <a:rPr lang="fr-BE" sz="550" dirty="0" smtClean="0"/>
              <a:t>mol/m²/s)</a:t>
            </a:r>
            <a:endParaRPr lang="en-US" sz="550" dirty="0"/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2" t="14601" r="2279" b="3755"/>
          <a:stretch/>
        </p:blipFill>
        <p:spPr>
          <a:xfrm>
            <a:off x="509221" y="8373971"/>
            <a:ext cx="752897" cy="509304"/>
          </a:xfrm>
          <a:prstGeom prst="rect">
            <a:avLst/>
          </a:prstGeom>
        </p:spPr>
      </p:pic>
      <p:sp>
        <p:nvSpPr>
          <p:cNvPr id="86" name="ZoneTexte 85"/>
          <p:cNvSpPr txBox="1"/>
          <p:nvPr/>
        </p:nvSpPr>
        <p:spPr>
          <a:xfrm>
            <a:off x="737096" y="8001277"/>
            <a:ext cx="1377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Relative impact of grazing and aerial biomass</a:t>
            </a:r>
            <a:endParaRPr lang="en-US" sz="600" b="1" dirty="0"/>
          </a:p>
        </p:txBody>
      </p:sp>
      <p:pic>
        <p:nvPicPr>
          <p:cNvPr id="88" name="Image 8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526" y="7176801"/>
            <a:ext cx="1572253" cy="1097024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4118708" y="7173758"/>
            <a:ext cx="43293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No Units</a:t>
            </a:r>
            <a:endParaRPr lang="en-US" sz="500" dirty="0"/>
          </a:p>
        </p:txBody>
      </p:sp>
      <p:sp>
        <p:nvSpPr>
          <p:cNvPr id="61" name="ZoneTexte 60"/>
          <p:cNvSpPr txBox="1"/>
          <p:nvPr/>
        </p:nvSpPr>
        <p:spPr>
          <a:xfrm>
            <a:off x="4823503" y="8076850"/>
            <a:ext cx="356489" cy="165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Hour</a:t>
            </a:r>
            <a:endParaRPr lang="en-US" sz="500" dirty="0"/>
          </a:p>
        </p:txBody>
      </p:sp>
      <p:sp>
        <p:nvSpPr>
          <p:cNvPr id="31" name="ZoneTexte 30"/>
          <p:cNvSpPr txBox="1"/>
          <p:nvPr/>
        </p:nvSpPr>
        <p:spPr>
          <a:xfrm>
            <a:off x="5185906" y="7271943"/>
            <a:ext cx="730542" cy="150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 smtClean="0"/>
              <a:t>Eddy Covariance</a:t>
            </a:r>
            <a:endParaRPr lang="en-US" sz="400" b="1" dirty="0"/>
          </a:p>
        </p:txBody>
      </p:sp>
      <p:sp>
        <p:nvSpPr>
          <p:cNvPr id="58" name="ZoneTexte 57"/>
          <p:cNvSpPr txBox="1"/>
          <p:nvPr/>
        </p:nvSpPr>
        <p:spPr>
          <a:xfrm>
            <a:off x="5094637" y="7783558"/>
            <a:ext cx="730542" cy="150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 smtClean="0"/>
              <a:t>Non-Grazed chambers</a:t>
            </a:r>
            <a:endParaRPr lang="en-US" sz="400" b="1" dirty="0"/>
          </a:p>
        </p:txBody>
      </p:sp>
      <p:pic>
        <p:nvPicPr>
          <p:cNvPr id="70" name="Picture 2" descr="http://www.gembloux.ulg.ac.be/wp-content/uploads/2017/05/NORMALuLIEGE_Gembloux_AgroBioTech_Logo_RVB_pos-copie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7" y="544990"/>
            <a:ext cx="1431111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871" y="426759"/>
            <a:ext cx="1129692" cy="716328"/>
          </a:xfrm>
          <a:prstGeom prst="rect">
            <a:avLst/>
          </a:prstGeom>
        </p:spPr>
      </p:pic>
      <p:pic>
        <p:nvPicPr>
          <p:cNvPr id="76" name="Picture 2" descr="C:\Users\Donat\Documents\colin\Photo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816" y="423851"/>
            <a:ext cx="551169" cy="679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Image 44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44"/>
          <a:stretch/>
        </p:blipFill>
        <p:spPr>
          <a:xfrm>
            <a:off x="4161376" y="9189751"/>
            <a:ext cx="1483200" cy="758907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101" y="9246773"/>
            <a:ext cx="243121" cy="370938"/>
          </a:xfrm>
          <a:prstGeom prst="rect">
            <a:avLst/>
          </a:prstGeom>
        </p:spPr>
      </p:pic>
      <p:sp>
        <p:nvSpPr>
          <p:cNvPr id="78" name="ZoneTexte 77"/>
          <p:cNvSpPr txBox="1"/>
          <p:nvPr/>
        </p:nvSpPr>
        <p:spPr>
          <a:xfrm>
            <a:off x="4712898" y="9773865"/>
            <a:ext cx="654121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 smtClean="0"/>
              <a:t>Temperature(°C)</a:t>
            </a:r>
            <a:endParaRPr lang="en-US" sz="400" dirty="0"/>
          </a:p>
        </p:txBody>
      </p:sp>
      <p:sp>
        <p:nvSpPr>
          <p:cNvPr id="84" name="ZoneTexte 83"/>
          <p:cNvSpPr txBox="1"/>
          <p:nvPr/>
        </p:nvSpPr>
        <p:spPr>
          <a:xfrm>
            <a:off x="5001748" y="9680893"/>
            <a:ext cx="730542" cy="150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 smtClean="0"/>
              <a:t>Non-Grazed chambers</a:t>
            </a:r>
            <a:endParaRPr lang="en-US" sz="400" b="1" dirty="0"/>
          </a:p>
        </p:txBody>
      </p:sp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657"/>
          <a:stretch/>
        </p:blipFill>
        <p:spPr>
          <a:xfrm>
            <a:off x="4160584" y="8665719"/>
            <a:ext cx="1483200" cy="526864"/>
          </a:xfrm>
          <a:prstGeom prst="rect">
            <a:avLst/>
          </a:prstGeom>
        </p:spPr>
      </p:pic>
      <p:sp>
        <p:nvSpPr>
          <p:cNvPr id="83" name="ZoneTexte 82"/>
          <p:cNvSpPr txBox="1"/>
          <p:nvPr/>
        </p:nvSpPr>
        <p:spPr>
          <a:xfrm>
            <a:off x="5063264" y="9031126"/>
            <a:ext cx="730542" cy="150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b="1" dirty="0" smtClean="0"/>
              <a:t>Eddy Covariance</a:t>
            </a:r>
            <a:endParaRPr lang="en-US" sz="400" b="1" dirty="0"/>
          </a:p>
        </p:txBody>
      </p:sp>
      <p:sp>
        <p:nvSpPr>
          <p:cNvPr id="82" name="ZoneTexte 81"/>
          <p:cNvSpPr txBox="1"/>
          <p:nvPr/>
        </p:nvSpPr>
        <p:spPr>
          <a:xfrm>
            <a:off x="4160584" y="9053091"/>
            <a:ext cx="1180865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/>
              <a:t>ng(C)*m</a:t>
            </a:r>
            <a:r>
              <a:rPr lang="en-US" sz="400" baseline="30000" dirty="0"/>
              <a:t>-2</a:t>
            </a:r>
            <a:r>
              <a:rPr lang="en-US" sz="400" dirty="0"/>
              <a:t> *</a:t>
            </a:r>
            <a:r>
              <a:rPr lang="en-US" sz="400" dirty="0" smtClean="0"/>
              <a:t>s</a:t>
            </a:r>
            <a:r>
              <a:rPr lang="en-US" sz="400" baseline="30000" dirty="0" smtClean="0"/>
              <a:t>-1</a:t>
            </a:r>
            <a:r>
              <a:rPr lang="en-US" sz="400" dirty="0" smtClean="0"/>
              <a:t>*dry_weight</a:t>
            </a:r>
            <a:r>
              <a:rPr lang="en-US" sz="400" baseline="30000" dirty="0" smtClean="0"/>
              <a:t>-1</a:t>
            </a:r>
            <a:endParaRPr lang="en-US" sz="400" dirty="0"/>
          </a:p>
        </p:txBody>
      </p:sp>
    </p:spTree>
    <p:extLst>
      <p:ext uri="{BB962C8B-B14F-4D97-AF65-F5344CB8AC3E}">
        <p14:creationId xmlns:p14="http://schemas.microsoft.com/office/powerpoint/2010/main" val="18015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6687</TotalTime>
  <Words>959</Words>
  <Application>Microsoft Office PowerPoint</Application>
  <PresentationFormat>Personnalisé</PresentationFormat>
  <Paragraphs>98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Donat</dc:creator>
  <cp:lastModifiedBy>Donat</cp:lastModifiedBy>
  <cp:revision>220</cp:revision>
  <cp:lastPrinted>2017-10-26T15:36:05Z</cp:lastPrinted>
  <dcterms:created xsi:type="dcterms:W3CDTF">2017-06-02T06:57:36Z</dcterms:created>
  <dcterms:modified xsi:type="dcterms:W3CDTF">2017-10-27T07:36:28Z</dcterms:modified>
</cp:coreProperties>
</file>