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71" r:id="rId15"/>
    <p:sldId id="268" r:id="rId16"/>
    <p:sldId id="269" r:id="rId17"/>
    <p:sldId id="273" r:id="rId18"/>
  </p:sldIdLst>
  <p:sldSz cx="9144000" cy="6858000" type="screen4x3"/>
  <p:notesSz cx="6858000" cy="9144000"/>
  <p:custDataLst>
    <p:tags r:id="rId2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99" autoAdjust="0"/>
  </p:normalViewPr>
  <p:slideViewPr>
    <p:cSldViewPr>
      <p:cViewPr varScale="1">
        <p:scale>
          <a:sx n="63" d="100"/>
          <a:sy n="63" d="100"/>
        </p:scale>
        <p:origin x="138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92A9D-3A99-40FB-B418-42CE64AC683E}" type="datetimeFigureOut">
              <a:rPr lang="fr-BE" smtClean="0"/>
              <a:t>11-10-17</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CAFA64-FDB7-44A9-A439-E56A9F8FA8FF}" type="slidenum">
              <a:rPr lang="fr-BE" smtClean="0"/>
              <a:t>‹N°›</a:t>
            </a:fld>
            <a:endParaRPr lang="fr-BE"/>
          </a:p>
        </p:txBody>
      </p:sp>
    </p:spTree>
    <p:extLst>
      <p:ext uri="{BB962C8B-B14F-4D97-AF65-F5344CB8AC3E}">
        <p14:creationId xmlns:p14="http://schemas.microsoft.com/office/powerpoint/2010/main" val="100880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1</a:t>
            </a:fld>
            <a:endParaRPr lang="fr-BE"/>
          </a:p>
        </p:txBody>
      </p:sp>
    </p:spTree>
    <p:extLst>
      <p:ext uri="{BB962C8B-B14F-4D97-AF65-F5344CB8AC3E}">
        <p14:creationId xmlns:p14="http://schemas.microsoft.com/office/powerpoint/2010/main" val="219290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session, ended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May 2017, was a success, with more than 13400 subscribers, quite above the average for MOOCs in French. This is, for many subscribers, their first MOOC experience.</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12</a:t>
            </a:fld>
            <a:endParaRPr lang="fr-BE"/>
          </a:p>
        </p:txBody>
      </p:sp>
    </p:spTree>
    <p:extLst>
      <p:ext uri="{BB962C8B-B14F-4D97-AF65-F5344CB8AC3E}">
        <p14:creationId xmlns:p14="http://schemas.microsoft.com/office/powerpoint/2010/main" val="246698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motivation and investment of the community is remarkable: the forums are very active, the learners answer to and help each other. The feedback is extremely positive, showing a general willingness to participate in the construction of collective knowledge useful for everyone. The information collected from participants is also an early success indicator in terms of population target.</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13</a:t>
            </a:fld>
            <a:endParaRPr lang="fr-BE"/>
          </a:p>
        </p:txBody>
      </p:sp>
    </p:spTree>
    <p:extLst>
      <p:ext uri="{BB962C8B-B14F-4D97-AF65-F5344CB8AC3E}">
        <p14:creationId xmlns:p14="http://schemas.microsoft.com/office/powerpoint/2010/main" val="360948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Given this initial success, and in order to enhance this in-depth continued training, the teaching staff is envisioning for next year to develop a summer school linked to the MOOC and implement a blended learning element to our MOOC. The participants would first have to follow the MOOC and complete the required activities, in order to be granted certification. Afterwards, a limited number of these participants (probably around fifty) will be selected based on applications to participate in person to a course that would expand on the introduction to the subject offered by the MOOC. This training would highly benefit from the exceptional resources that the city of Liège holds for children's literature: the Michel </a:t>
            </a:r>
            <a:r>
              <a:rPr lang="en-US" sz="1200" kern="1200" dirty="0" err="1" smtClean="0">
                <a:solidFill>
                  <a:schemeClr val="tx1"/>
                </a:solidFill>
                <a:effectLst/>
                <a:latin typeface="+mn-lt"/>
                <a:ea typeface="+mn-ea"/>
                <a:cs typeface="+mn-cs"/>
              </a:rPr>
              <a:t>Defourny</a:t>
            </a:r>
            <a:r>
              <a:rPr lang="en-US" sz="1200" kern="1200" dirty="0" smtClean="0">
                <a:solidFill>
                  <a:schemeClr val="tx1"/>
                </a:solidFill>
                <a:effectLst/>
                <a:latin typeface="+mn-lt"/>
                <a:ea typeface="+mn-ea"/>
                <a:cs typeface="+mn-cs"/>
              </a:rPr>
              <a:t> archive, holding more than 30000 pieces, is indeed a unique site in Europe which deserves a better valorization from the University.</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15</a:t>
            </a:fld>
            <a:endParaRPr lang="fr-BE"/>
          </a:p>
        </p:txBody>
      </p:sp>
    </p:spTree>
    <p:extLst>
      <p:ext uri="{BB962C8B-B14F-4D97-AF65-F5344CB8AC3E}">
        <p14:creationId xmlns:p14="http://schemas.microsoft.com/office/powerpoint/2010/main" val="305582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Continuing education poses a challenge to the university: the objective is to allow professionals on the job market to enhance their competences through curricula adapted to their needs, both in terms of schedule and contents as well as teaching approaches applied.</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3</a:t>
            </a:fld>
            <a:endParaRPr lang="fr-BE"/>
          </a:p>
        </p:txBody>
      </p:sp>
    </p:spTree>
    <p:extLst>
      <p:ext uri="{BB962C8B-B14F-4D97-AF65-F5344CB8AC3E}">
        <p14:creationId xmlns:p14="http://schemas.microsoft.com/office/powerpoint/2010/main" val="57901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In its MOOCs policy, the University of Liège has identified this priority axis precisely to meet this requirement of schedule, contents and teaching approach. Already taught at the </a:t>
            </a:r>
            <a:r>
              <a:rPr lang="en-US" sz="1200" kern="1200" dirty="0" err="1" smtClean="0">
                <a:solidFill>
                  <a:schemeClr val="tx1"/>
                </a:solidFill>
                <a:effectLst/>
                <a:latin typeface="+mn-lt"/>
                <a:ea typeface="+mn-ea"/>
                <a:cs typeface="+mn-cs"/>
              </a:rPr>
              <a:t>ULg</a:t>
            </a:r>
            <a:r>
              <a:rPr lang="en-US" sz="1200" kern="1200" dirty="0" smtClean="0">
                <a:solidFill>
                  <a:schemeClr val="tx1"/>
                </a:solidFill>
                <a:effectLst/>
                <a:latin typeface="+mn-lt"/>
                <a:ea typeface="+mn-ea"/>
                <a:cs typeface="+mn-cs"/>
              </a:rPr>
              <a:t>, children's literature offered a perfect option for its pilot project. Popular culture studies are already one of the specificities of the Arts faculty program, and the University thought important to allow for a wider access to this teaching, responding to a growing interest from the civil society.</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4</a:t>
            </a:fld>
            <a:endParaRPr lang="fr-BE"/>
          </a:p>
        </p:txBody>
      </p:sp>
    </p:spTree>
    <p:extLst>
      <p:ext uri="{BB962C8B-B14F-4D97-AF65-F5344CB8AC3E}">
        <p14:creationId xmlns:p14="http://schemas.microsoft.com/office/powerpoint/2010/main" val="350434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Up to now, there were, in French-speaking Belgium, only very few training opportunities on children's literature, based on cutting-edge scientific research, aimed at future or already established teachers. Although children's literature is one of the subject areas taught in secondary schools in French-speaking Belgium, it is not compulsory in the curriculum of aspiring French teachers at higher education institutions (whether universities or </a:t>
            </a:r>
            <a:r>
              <a:rPr lang="en-US" sz="1200" i="1" kern="1200" dirty="0" err="1" smtClean="0">
                <a:solidFill>
                  <a:schemeClr val="tx1"/>
                </a:solidFill>
                <a:effectLst/>
                <a:latin typeface="+mn-lt"/>
                <a:ea typeface="+mn-ea"/>
                <a:cs typeface="+mn-cs"/>
              </a:rPr>
              <a:t>hautes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écoles</a:t>
            </a:r>
            <a:r>
              <a:rPr lang="en-US" sz="1200" kern="1200" dirty="0" smtClean="0">
                <a:solidFill>
                  <a:schemeClr val="tx1"/>
                </a:solidFill>
                <a:effectLst/>
                <a:latin typeface="+mn-lt"/>
                <a:ea typeface="+mn-ea"/>
                <a:cs typeface="+mn-cs"/>
              </a:rPr>
              <a:t>). Teaching children's literature thus depends on the teacher's good will !</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5</a:t>
            </a:fld>
            <a:endParaRPr lang="fr-BE"/>
          </a:p>
        </p:txBody>
      </p:sp>
    </p:spTree>
    <p:extLst>
      <p:ext uri="{BB962C8B-B14F-4D97-AF65-F5344CB8AC3E}">
        <p14:creationId xmlns:p14="http://schemas.microsoft.com/office/powerpoint/2010/main" val="163220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Hence the importance of finding a way to train teachers in a subject area they have to teach to secondary school students by putting forward a large-scale but cost controlled solution, open to anyone looking for this specific training, and offering a certificate with a professional value</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6</a:t>
            </a:fld>
            <a:endParaRPr lang="fr-BE"/>
          </a:p>
        </p:txBody>
      </p:sp>
    </p:spTree>
    <p:extLst>
      <p:ext uri="{BB962C8B-B14F-4D97-AF65-F5344CB8AC3E}">
        <p14:creationId xmlns:p14="http://schemas.microsoft.com/office/powerpoint/2010/main" val="316806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It was also important for the university to propose an innovative teaching format distinct from the practices generally in force and especially adapted to the adult-learning in terms of pedagogical approach (</a:t>
            </a:r>
            <a:r>
              <a:rPr lang="en-US" sz="1200" kern="1200" dirty="0" err="1" smtClean="0">
                <a:solidFill>
                  <a:schemeClr val="tx1"/>
                </a:solidFill>
                <a:effectLst/>
                <a:latin typeface="+mn-lt"/>
                <a:ea typeface="+mn-ea"/>
                <a:cs typeface="+mn-cs"/>
              </a:rPr>
              <a:t>Thorpe,Edwards,Hanson</a:t>
            </a:r>
            <a:r>
              <a:rPr lang="en-US" sz="1200" kern="1200" dirty="0" smtClean="0">
                <a:solidFill>
                  <a:schemeClr val="tx1"/>
                </a:solidFill>
                <a:effectLst/>
                <a:latin typeface="+mn-lt"/>
                <a:ea typeface="+mn-ea"/>
                <a:cs typeface="+mn-cs"/>
              </a:rPr>
              <a:t>, 1993)</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7</a:t>
            </a:fld>
            <a:endParaRPr lang="fr-BE"/>
          </a:p>
        </p:txBody>
      </p:sp>
    </p:spTree>
    <p:extLst>
      <p:ext uri="{BB962C8B-B14F-4D97-AF65-F5344CB8AC3E}">
        <p14:creationId xmlns:p14="http://schemas.microsoft.com/office/powerpoint/2010/main" val="93812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Choosing the MOOC format was an important challenge: on the production level, above all, given the relative inexperience of the teaching staff, supported by a team of instructional designers and a production staff with experience in the creation of online contents for the University's online education platform (but</a:t>
            </a:r>
            <a:r>
              <a:rPr lang="en-US" sz="1200" kern="1200" baseline="0" dirty="0" smtClean="0">
                <a:solidFill>
                  <a:schemeClr val="tx1"/>
                </a:solidFill>
                <a:effectLst/>
                <a:latin typeface="+mn-lt"/>
                <a:ea typeface="+mn-ea"/>
                <a:cs typeface="+mn-cs"/>
              </a:rPr>
              <a:t> the scale was quite different)</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8</a:t>
            </a:fld>
            <a:endParaRPr lang="fr-BE"/>
          </a:p>
        </p:txBody>
      </p:sp>
    </p:spTree>
    <p:extLst>
      <p:ext uri="{BB962C8B-B14F-4D97-AF65-F5344CB8AC3E}">
        <p14:creationId xmlns:p14="http://schemas.microsoft.com/office/powerpoint/2010/main" val="135713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On the reception level, it was also</a:t>
            </a:r>
            <a:r>
              <a:rPr lang="en-US" sz="1200" kern="1200" baseline="0" dirty="0" smtClean="0">
                <a:solidFill>
                  <a:schemeClr val="tx1"/>
                </a:solidFill>
                <a:effectLst/>
                <a:latin typeface="+mn-lt"/>
                <a:ea typeface="+mn-ea"/>
                <a:cs typeface="+mn-cs"/>
              </a:rPr>
              <a:t> a challenge </a:t>
            </a:r>
            <a:r>
              <a:rPr lang="en-US" sz="1200" kern="1200" dirty="0" smtClean="0">
                <a:solidFill>
                  <a:schemeClr val="tx1"/>
                </a:solidFill>
                <a:effectLst/>
                <a:latin typeface="+mn-lt"/>
                <a:ea typeface="+mn-ea"/>
                <a:cs typeface="+mn-cs"/>
              </a:rPr>
              <a:t>given that the expected audience is not particularly in line with digital technologies: MOOCs on literature are not the most common ones, and bookish readers are not known to be new technology buffs.</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9</a:t>
            </a:fld>
            <a:endParaRPr lang="fr-BE"/>
          </a:p>
        </p:txBody>
      </p:sp>
    </p:spTree>
    <p:extLst>
      <p:ext uri="{BB962C8B-B14F-4D97-AF65-F5344CB8AC3E}">
        <p14:creationId xmlns:p14="http://schemas.microsoft.com/office/powerpoint/2010/main" val="4153441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MOOC offers a selection of topics related to the field of children's literature, each under the responsibility of one team member, generally supported by experts. The MOOC tackles two main genres, the novel and the album, presents the publishing market, elaborates on digital literature and explores fictions beyond the book; it includes videos, quizzes, integrative activities, and feedback through forums.</a:t>
            </a:r>
            <a:endParaRPr lang="fr-BE" dirty="0"/>
          </a:p>
        </p:txBody>
      </p:sp>
      <p:sp>
        <p:nvSpPr>
          <p:cNvPr id="4" name="Espace réservé du numéro de diapositive 3"/>
          <p:cNvSpPr>
            <a:spLocks noGrp="1"/>
          </p:cNvSpPr>
          <p:nvPr>
            <p:ph type="sldNum" sz="quarter" idx="10"/>
          </p:nvPr>
        </p:nvSpPr>
        <p:spPr/>
        <p:txBody>
          <a:bodyPr/>
          <a:lstStyle/>
          <a:p>
            <a:fld id="{B6CAFA64-FDB7-44A9-A439-E56A9F8FA8FF}" type="slidenum">
              <a:rPr lang="fr-BE" smtClean="0"/>
              <a:t>10</a:t>
            </a:fld>
            <a:endParaRPr lang="fr-BE"/>
          </a:p>
        </p:txBody>
      </p:sp>
    </p:spTree>
    <p:extLst>
      <p:ext uri="{BB962C8B-B14F-4D97-AF65-F5344CB8AC3E}">
        <p14:creationId xmlns:p14="http://schemas.microsoft.com/office/powerpoint/2010/main" val="396611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008500C8-9FC7-4A4E-B0DF-1C1C5762CEF8}" type="datetimeFigureOut">
              <a:rPr lang="fr-BE" smtClean="0"/>
              <a:t>11-10-17</a:t>
            </a:fld>
            <a:endParaRPr lang="fr-BE"/>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37B57D05-27DA-4316-B863-07CE9B15F1AA}"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08500C8-9FC7-4A4E-B0DF-1C1C5762CEF8}" type="datetimeFigureOut">
              <a:rPr lang="fr-BE" smtClean="0"/>
              <a:t>11-10-17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7B57D05-27DA-4316-B863-07CE9B15F1AA}"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08500C8-9FC7-4A4E-B0DF-1C1C5762CEF8}" type="datetimeFigureOut">
              <a:rPr lang="fr-BE" smtClean="0"/>
              <a:t>11-10-17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7B57D05-27DA-4316-B863-07CE9B15F1AA}"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008500C8-9FC7-4A4E-B0DF-1C1C5762CEF8}" type="datetimeFigureOut">
              <a:rPr lang="fr-BE" smtClean="0"/>
              <a:t>11-10-17</a:t>
            </a:fld>
            <a:endParaRPr lang="fr-BE"/>
          </a:p>
        </p:txBody>
      </p:sp>
      <p:sp>
        <p:nvSpPr>
          <p:cNvPr id="9" name="Espace réservé du numéro de diapositive 8"/>
          <p:cNvSpPr>
            <a:spLocks noGrp="1"/>
          </p:cNvSpPr>
          <p:nvPr>
            <p:ph type="sldNum" sz="quarter" idx="15"/>
          </p:nvPr>
        </p:nvSpPr>
        <p:spPr/>
        <p:txBody>
          <a:bodyPr rtlCol="0"/>
          <a:lstStyle/>
          <a:p>
            <a:fld id="{37B57D05-27DA-4316-B863-07CE9B15F1AA}" type="slidenum">
              <a:rPr lang="fr-BE" smtClean="0"/>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008500C8-9FC7-4A4E-B0DF-1C1C5762CEF8}" type="datetimeFigureOut">
              <a:rPr lang="fr-BE" smtClean="0"/>
              <a:t>11-10-17</a:t>
            </a:fld>
            <a:endParaRPr lang="fr-BE"/>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37B57D05-27DA-4316-B863-07CE9B15F1AA}"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008500C8-9FC7-4A4E-B0DF-1C1C5762CEF8}" type="datetimeFigureOut">
              <a:rPr lang="fr-BE" smtClean="0"/>
              <a:t>11-10-17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7B57D05-27DA-4316-B863-07CE9B15F1AA}" type="slidenum">
              <a:rPr lang="fr-BE" smtClean="0"/>
              <a:t>‹N°›</a:t>
            </a:fld>
            <a:endParaRPr lang="fr-BE"/>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008500C8-9FC7-4A4E-B0DF-1C1C5762CEF8}" type="datetimeFigureOut">
              <a:rPr lang="fr-BE" smtClean="0"/>
              <a:t>11-10-17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37B57D05-27DA-4316-B863-07CE9B15F1AA}" type="slidenum">
              <a:rPr lang="fr-BE" smtClean="0"/>
              <a:t>‹N°›</a:t>
            </a:fld>
            <a:endParaRPr lang="fr-BE"/>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008500C8-9FC7-4A4E-B0DF-1C1C5762CEF8}" type="datetimeFigureOut">
              <a:rPr lang="fr-BE" smtClean="0"/>
              <a:t>11-10-17</a:t>
            </a:fld>
            <a:endParaRPr lang="fr-BE"/>
          </a:p>
        </p:txBody>
      </p:sp>
      <p:sp>
        <p:nvSpPr>
          <p:cNvPr id="7" name="Espace réservé du numéro de diapositive 6"/>
          <p:cNvSpPr>
            <a:spLocks noGrp="1"/>
          </p:cNvSpPr>
          <p:nvPr>
            <p:ph type="sldNum" sz="quarter" idx="11"/>
          </p:nvPr>
        </p:nvSpPr>
        <p:spPr/>
        <p:txBody>
          <a:bodyPr rtlCol="0"/>
          <a:lstStyle/>
          <a:p>
            <a:fld id="{37B57D05-27DA-4316-B863-07CE9B15F1AA}" type="slidenum">
              <a:rPr lang="fr-BE" smtClean="0"/>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8500C8-9FC7-4A4E-B0DF-1C1C5762CEF8}" type="datetimeFigureOut">
              <a:rPr lang="fr-BE" smtClean="0"/>
              <a:t>11-10-17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37B57D05-27DA-4316-B863-07CE9B15F1AA}"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008500C8-9FC7-4A4E-B0DF-1C1C5762CEF8}" type="datetimeFigureOut">
              <a:rPr lang="fr-BE" smtClean="0"/>
              <a:t>11-10-17</a:t>
            </a:fld>
            <a:endParaRPr lang="fr-BE"/>
          </a:p>
        </p:txBody>
      </p:sp>
      <p:sp>
        <p:nvSpPr>
          <p:cNvPr id="22" name="Espace réservé du numéro de diapositive 21"/>
          <p:cNvSpPr>
            <a:spLocks noGrp="1"/>
          </p:cNvSpPr>
          <p:nvPr>
            <p:ph type="sldNum" sz="quarter" idx="15"/>
          </p:nvPr>
        </p:nvSpPr>
        <p:spPr/>
        <p:txBody>
          <a:bodyPr rtlCol="0"/>
          <a:lstStyle/>
          <a:p>
            <a:fld id="{37B57D05-27DA-4316-B863-07CE9B15F1AA}" type="slidenum">
              <a:rPr lang="fr-BE" smtClean="0"/>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008500C8-9FC7-4A4E-B0DF-1C1C5762CEF8}" type="datetimeFigureOut">
              <a:rPr lang="fr-BE" smtClean="0"/>
              <a:t>11-10-17</a:t>
            </a:fld>
            <a:endParaRPr lang="fr-BE"/>
          </a:p>
        </p:txBody>
      </p:sp>
      <p:sp>
        <p:nvSpPr>
          <p:cNvPr id="18" name="Espace réservé du numéro de diapositive 17"/>
          <p:cNvSpPr>
            <a:spLocks noGrp="1"/>
          </p:cNvSpPr>
          <p:nvPr>
            <p:ph type="sldNum" sz="quarter" idx="11"/>
          </p:nvPr>
        </p:nvSpPr>
        <p:spPr/>
        <p:txBody>
          <a:bodyPr rtlCol="0"/>
          <a:lstStyle/>
          <a:p>
            <a:fld id="{37B57D05-27DA-4316-B863-07CE9B15F1AA}" type="slidenum">
              <a:rPr lang="fr-BE" smtClean="0"/>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08500C8-9FC7-4A4E-B0DF-1C1C5762CEF8}" type="datetimeFigureOut">
              <a:rPr lang="fr-BE" smtClean="0"/>
              <a:t>11-10-17</a:t>
            </a:fld>
            <a:endParaRPr lang="fr-BE"/>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7B57D05-27DA-4316-B863-07CE9B15F1AA}"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e.haubruge@ulg.ac.be" TargetMode="External"/><Relationship Id="rId3" Type="http://schemas.openxmlformats.org/officeDocument/2006/relationships/hyperlink" Target="mailto:bo.dozo@ulg.ac.be" TargetMode="External"/><Relationship Id="rId7" Type="http://schemas.openxmlformats.org/officeDocument/2006/relationships/hyperlink" Target="mailto:vinciannedann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Daniel.Delbrassine@ulg.ac.be" TargetMode="External"/><Relationship Id="rId5" Type="http://schemas.openxmlformats.org/officeDocument/2006/relationships/hyperlink" Target="mailto:valcenti@hotmail.com" TargetMode="External"/><Relationship Id="rId4" Type="http://schemas.openxmlformats.org/officeDocument/2006/relationships/hyperlink" Target="mailto:jfvandepoel@ulg.ac.b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un-mooc.fr/universities/universite-de-lie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32657"/>
            <a:ext cx="8208912" cy="1152128"/>
          </a:xfrm>
        </p:spPr>
        <p:txBody>
          <a:bodyPr>
            <a:normAutofit/>
          </a:bodyPr>
          <a:lstStyle/>
          <a:p>
            <a:r>
              <a:rPr lang="en-US" dirty="0"/>
              <a:t>Continuing education with MOOCs</a:t>
            </a:r>
            <a:endParaRPr lang="fr-BE" dirty="0"/>
          </a:p>
        </p:txBody>
      </p:sp>
      <p:sp>
        <p:nvSpPr>
          <p:cNvPr id="3" name="Sous-titre 2"/>
          <p:cNvSpPr>
            <a:spLocks noGrp="1"/>
          </p:cNvSpPr>
          <p:nvPr>
            <p:ph type="subTitle" idx="1"/>
          </p:nvPr>
        </p:nvSpPr>
        <p:spPr>
          <a:xfrm>
            <a:off x="1403648" y="1628800"/>
            <a:ext cx="6408712" cy="1080120"/>
          </a:xfrm>
        </p:spPr>
        <p:txBody>
          <a:bodyPr/>
          <a:lstStyle/>
          <a:p>
            <a:r>
              <a:rPr lang="en-US" dirty="0"/>
              <a:t>the case of children’s literature in French-speaking world</a:t>
            </a:r>
            <a:endParaRPr lang="fr-BE" dirty="0"/>
          </a:p>
        </p:txBody>
      </p:sp>
      <p:sp>
        <p:nvSpPr>
          <p:cNvPr id="4" name="ZoneTexte 3"/>
          <p:cNvSpPr txBox="1"/>
          <p:nvPr/>
        </p:nvSpPr>
        <p:spPr>
          <a:xfrm>
            <a:off x="1763688" y="4149080"/>
            <a:ext cx="6912768" cy="2169825"/>
          </a:xfrm>
          <a:prstGeom prst="rect">
            <a:avLst/>
          </a:prstGeom>
          <a:noFill/>
        </p:spPr>
        <p:txBody>
          <a:bodyPr wrap="square" rtlCol="0">
            <a:spAutoFit/>
          </a:bodyPr>
          <a:lstStyle/>
          <a:p>
            <a:pPr algn="r"/>
            <a:r>
              <a:rPr lang="fr-BE" dirty="0"/>
              <a:t>Björn-Olav </a:t>
            </a:r>
            <a:r>
              <a:rPr lang="fr-BE" cap="small" dirty="0"/>
              <a:t>Dozo</a:t>
            </a:r>
            <a:r>
              <a:rPr lang="fr-BE" baseline="30000" dirty="0"/>
              <a:t>1</a:t>
            </a:r>
            <a:r>
              <a:rPr lang="fr-BE" dirty="0"/>
              <a:t>, Jeff </a:t>
            </a:r>
            <a:r>
              <a:rPr lang="fr-BE" cap="small" dirty="0"/>
              <a:t>Van de Poel</a:t>
            </a:r>
            <a:r>
              <a:rPr lang="fr-BE" baseline="30000" dirty="0"/>
              <a:t>2</a:t>
            </a:r>
            <a:r>
              <a:rPr lang="fr-BE" dirty="0"/>
              <a:t>, Valérie </a:t>
            </a:r>
            <a:r>
              <a:rPr lang="fr-BE" cap="small" dirty="0"/>
              <a:t>Centi</a:t>
            </a:r>
            <a:r>
              <a:rPr lang="fr-BE" baseline="30000" dirty="0"/>
              <a:t>3</a:t>
            </a:r>
            <a:r>
              <a:rPr lang="fr-BE" dirty="0" smtClean="0"/>
              <a:t>,</a:t>
            </a:r>
          </a:p>
          <a:p>
            <a:pPr algn="r"/>
            <a:r>
              <a:rPr lang="fr-BE" dirty="0" smtClean="0"/>
              <a:t> </a:t>
            </a:r>
            <a:r>
              <a:rPr lang="fr-BE" dirty="0"/>
              <a:t>Daniel </a:t>
            </a:r>
            <a:r>
              <a:rPr lang="fr-BE" cap="small" dirty="0" err="1"/>
              <a:t>Delbrassine</a:t>
            </a:r>
            <a:r>
              <a:rPr lang="fr-BE" baseline="30000" dirty="0"/>
              <a:t> 4</a:t>
            </a:r>
            <a:r>
              <a:rPr lang="fr-BE" dirty="0"/>
              <a:t>, </a:t>
            </a:r>
            <a:r>
              <a:rPr lang="fr-BE" dirty="0" err="1"/>
              <a:t>Vincianne</a:t>
            </a:r>
            <a:r>
              <a:rPr lang="fr-BE" dirty="0"/>
              <a:t> </a:t>
            </a:r>
            <a:r>
              <a:rPr lang="fr-BE" cap="small" dirty="0"/>
              <a:t>D’Anna</a:t>
            </a:r>
            <a:r>
              <a:rPr lang="fr-BE" baseline="30000" dirty="0"/>
              <a:t>5</a:t>
            </a:r>
            <a:r>
              <a:rPr lang="fr-BE" dirty="0"/>
              <a:t>, Éric </a:t>
            </a:r>
            <a:r>
              <a:rPr lang="fr-BE" cap="small" dirty="0"/>
              <a:t>Haubruge</a:t>
            </a:r>
            <a:r>
              <a:rPr lang="fr-BE" baseline="30000" dirty="0"/>
              <a:t>6</a:t>
            </a:r>
            <a:endParaRPr lang="fr-BE" dirty="0"/>
          </a:p>
          <a:p>
            <a:pPr algn="r"/>
            <a:endParaRPr lang="fr-BE" dirty="0"/>
          </a:p>
          <a:p>
            <a:pPr algn="r"/>
            <a:r>
              <a:rPr lang="en-GB" sz="1050" baseline="30000" dirty="0"/>
              <a:t>1</a:t>
            </a:r>
            <a:r>
              <a:rPr lang="en-GB" sz="1050" dirty="0"/>
              <a:t>CIPL, University of Liège (</a:t>
            </a:r>
            <a:r>
              <a:rPr lang="en-GB" sz="1050" u="sng" dirty="0">
                <a:hlinkClick r:id="rId3"/>
              </a:rPr>
              <a:t>bo.dozo@ulg.ac.be</a:t>
            </a:r>
            <a:r>
              <a:rPr lang="en-GB" sz="1050" dirty="0"/>
              <a:t>) </a:t>
            </a:r>
            <a:endParaRPr lang="fr-BE" sz="1050" dirty="0"/>
          </a:p>
          <a:p>
            <a:pPr algn="r"/>
            <a:r>
              <a:rPr lang="en-GB" sz="1050" baseline="30000" dirty="0"/>
              <a:t>2</a:t>
            </a:r>
            <a:r>
              <a:rPr lang="en-GB" sz="1050" dirty="0"/>
              <a:t>IFRES, University of Liège (</a:t>
            </a:r>
            <a:r>
              <a:rPr lang="en-GB" sz="1050" u="sng" dirty="0">
                <a:hlinkClick r:id="rId4"/>
              </a:rPr>
              <a:t>jfvandepoel@ulg.ac.be</a:t>
            </a:r>
            <a:r>
              <a:rPr lang="en-GB" sz="1050" dirty="0"/>
              <a:t>) </a:t>
            </a:r>
            <a:endParaRPr lang="fr-BE" sz="1050" dirty="0"/>
          </a:p>
          <a:p>
            <a:pPr algn="r"/>
            <a:r>
              <a:rPr lang="fr-BE" sz="1050" baseline="30000" dirty="0"/>
              <a:t>3</a:t>
            </a:r>
            <a:r>
              <a:rPr lang="fr-BE" sz="1050" dirty="0"/>
              <a:t>Section pédagogique, Haute École Charlemagne (</a:t>
            </a:r>
            <a:r>
              <a:rPr lang="fr-BE" sz="1050" u="sng" dirty="0">
                <a:hlinkClick r:id="rId5"/>
              </a:rPr>
              <a:t>valcenti@hotmail.com</a:t>
            </a:r>
            <a:r>
              <a:rPr lang="fr-BE" sz="1050" dirty="0"/>
              <a:t>) </a:t>
            </a:r>
          </a:p>
          <a:p>
            <a:pPr algn="r"/>
            <a:r>
              <a:rPr lang="en-GB" sz="1050" baseline="30000" dirty="0"/>
              <a:t>4</a:t>
            </a:r>
            <a:r>
              <a:rPr lang="en-GB" sz="1050" dirty="0"/>
              <a:t>Department of </a:t>
            </a:r>
            <a:r>
              <a:rPr lang="en-GB" sz="1050" dirty="0" smtClean="0"/>
              <a:t>French and Roman Literature, </a:t>
            </a:r>
            <a:r>
              <a:rPr lang="en-GB" sz="1050" dirty="0"/>
              <a:t>University of Liège (</a:t>
            </a:r>
            <a:r>
              <a:rPr lang="en-GB" sz="1050" u="sng" dirty="0">
                <a:hlinkClick r:id="rId6"/>
              </a:rPr>
              <a:t>Daniel.Delbrassine@ulg.ac.be</a:t>
            </a:r>
            <a:r>
              <a:rPr lang="en-GB" sz="1050" dirty="0"/>
              <a:t>) </a:t>
            </a:r>
            <a:endParaRPr lang="fr-BE" sz="1050" dirty="0"/>
          </a:p>
          <a:p>
            <a:pPr algn="r"/>
            <a:r>
              <a:rPr lang="en-GB" sz="1050" baseline="30000" dirty="0"/>
              <a:t>5</a:t>
            </a:r>
            <a:r>
              <a:rPr lang="en-GB" sz="1050" dirty="0"/>
              <a:t>University of Liège (</a:t>
            </a:r>
            <a:r>
              <a:rPr lang="en-GB" sz="1050" u="sng" dirty="0" smtClean="0">
                <a:hlinkClick r:id="rId7"/>
              </a:rPr>
              <a:t>vinciannedanna@gmail.com</a:t>
            </a:r>
            <a:r>
              <a:rPr lang="en-GB" sz="1050" dirty="0" smtClean="0"/>
              <a:t>)</a:t>
            </a:r>
            <a:endParaRPr lang="fr-BE" sz="1050" dirty="0"/>
          </a:p>
          <a:p>
            <a:pPr algn="r"/>
            <a:r>
              <a:rPr lang="en-US" sz="1050" baseline="30000" dirty="0" smtClean="0"/>
              <a:t>6 </a:t>
            </a:r>
            <a:r>
              <a:rPr lang="en-GB" sz="1050" dirty="0"/>
              <a:t>Prime Vice-Rector, University of Liège (</a:t>
            </a:r>
            <a:r>
              <a:rPr lang="en-GB" sz="1050" u="sng" dirty="0">
                <a:hlinkClick r:id="rId8"/>
              </a:rPr>
              <a:t>e.haubruge@ulg.ac.be</a:t>
            </a:r>
            <a:r>
              <a:rPr lang="en-GB" sz="1050" dirty="0" smtClean="0"/>
              <a:t>)</a:t>
            </a:r>
            <a:endParaRPr lang="fr-BE" dirty="0"/>
          </a:p>
          <a:p>
            <a:pPr algn="r"/>
            <a:endParaRPr lang="fr-BE" dirty="0"/>
          </a:p>
        </p:txBody>
      </p:sp>
    </p:spTree>
    <p:extLst>
      <p:ext uri="{BB962C8B-B14F-4D97-AF65-F5344CB8AC3E}">
        <p14:creationId xmlns:p14="http://schemas.microsoft.com/office/powerpoint/2010/main" val="335287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What’s</a:t>
            </a:r>
            <a:r>
              <a:rPr lang="fr-BE" dirty="0" smtClean="0"/>
              <a:t> in the MOOC ? (1)</a:t>
            </a:r>
            <a:endParaRPr lang="fr-BE" dirty="0"/>
          </a:p>
        </p:txBody>
      </p:sp>
      <p:sp>
        <p:nvSpPr>
          <p:cNvPr id="3" name="Espace réservé du contenu 2"/>
          <p:cNvSpPr>
            <a:spLocks noGrp="1"/>
          </p:cNvSpPr>
          <p:nvPr>
            <p:ph sz="quarter" idx="1"/>
          </p:nvPr>
        </p:nvSpPr>
        <p:spPr/>
        <p:txBody>
          <a:bodyPr/>
          <a:lstStyle/>
          <a:p>
            <a:r>
              <a:rPr lang="fr-BE" dirty="0" smtClean="0"/>
              <a:t>Six </a:t>
            </a:r>
            <a:r>
              <a:rPr lang="fr-BE" dirty="0" err="1" smtClean="0"/>
              <a:t>weeks</a:t>
            </a:r>
            <a:endParaRPr lang="fr-BE" dirty="0" smtClean="0"/>
          </a:p>
          <a:p>
            <a:r>
              <a:rPr lang="fr-BE" dirty="0" err="1" smtClean="0"/>
              <a:t>Each</a:t>
            </a:r>
            <a:r>
              <a:rPr lang="fr-BE" dirty="0" smtClean="0"/>
              <a:t> </a:t>
            </a:r>
            <a:r>
              <a:rPr lang="fr-BE" dirty="0" err="1" smtClean="0"/>
              <a:t>week</a:t>
            </a:r>
            <a:r>
              <a:rPr lang="fr-BE" dirty="0" smtClean="0"/>
              <a:t> about a </a:t>
            </a:r>
            <a:r>
              <a:rPr lang="fr-BE" dirty="0" err="1" smtClean="0"/>
              <a:t>theme</a:t>
            </a:r>
            <a:endParaRPr lang="fr-BE" dirty="0" smtClean="0"/>
          </a:p>
          <a:p>
            <a:pPr lvl="1"/>
            <a:r>
              <a:rPr lang="fr-BE" dirty="0" smtClean="0"/>
              <a:t>Introduction about </a:t>
            </a:r>
            <a:r>
              <a:rPr lang="fr-BE" dirty="0" err="1" smtClean="0"/>
              <a:t>law</a:t>
            </a:r>
            <a:r>
              <a:rPr lang="fr-BE" dirty="0" smtClean="0"/>
              <a:t>, audience, </a:t>
            </a:r>
            <a:r>
              <a:rPr lang="fr-BE" dirty="0" err="1" smtClean="0"/>
              <a:t>specificities</a:t>
            </a:r>
            <a:r>
              <a:rPr lang="fr-BE" dirty="0" smtClean="0"/>
              <a:t> of </a:t>
            </a:r>
            <a:r>
              <a:rPr lang="fr-BE" dirty="0" err="1" smtClean="0"/>
              <a:t>children’s</a:t>
            </a:r>
            <a:r>
              <a:rPr lang="fr-BE" dirty="0" smtClean="0"/>
              <a:t> </a:t>
            </a:r>
            <a:r>
              <a:rPr lang="fr-BE" dirty="0" err="1" smtClean="0"/>
              <a:t>literature</a:t>
            </a:r>
            <a:endParaRPr lang="fr-BE" dirty="0" smtClean="0"/>
          </a:p>
          <a:p>
            <a:pPr lvl="1"/>
            <a:r>
              <a:rPr lang="fr-BE" dirty="0" err="1" smtClean="0"/>
              <a:t>Two</a:t>
            </a:r>
            <a:r>
              <a:rPr lang="fr-BE" dirty="0" smtClean="0"/>
              <a:t> main genres : the </a:t>
            </a:r>
            <a:r>
              <a:rPr lang="fr-BE" dirty="0" err="1" smtClean="0"/>
              <a:t>novel</a:t>
            </a:r>
            <a:r>
              <a:rPr lang="fr-BE" dirty="0" smtClean="0"/>
              <a:t> and the album</a:t>
            </a:r>
          </a:p>
          <a:p>
            <a:pPr lvl="1"/>
            <a:r>
              <a:rPr lang="fr-BE" dirty="0" err="1" smtClean="0"/>
              <a:t>Publishing</a:t>
            </a:r>
            <a:r>
              <a:rPr lang="fr-BE" dirty="0" smtClean="0"/>
              <a:t> </a:t>
            </a:r>
            <a:r>
              <a:rPr lang="fr-BE" dirty="0" err="1" smtClean="0"/>
              <a:t>market</a:t>
            </a:r>
            <a:endParaRPr lang="fr-BE" dirty="0" smtClean="0"/>
          </a:p>
          <a:p>
            <a:pPr lvl="1"/>
            <a:r>
              <a:rPr lang="fr-BE" dirty="0" smtClean="0"/>
              <a:t>Digital </a:t>
            </a:r>
            <a:r>
              <a:rPr lang="fr-BE" dirty="0" err="1" smtClean="0"/>
              <a:t>literature</a:t>
            </a:r>
            <a:endParaRPr lang="fr-BE" dirty="0" smtClean="0"/>
          </a:p>
          <a:p>
            <a:pPr lvl="1"/>
            <a:r>
              <a:rPr lang="fr-BE" dirty="0" smtClean="0"/>
              <a:t>Fictions </a:t>
            </a:r>
            <a:r>
              <a:rPr lang="fr-BE" dirty="0" err="1" smtClean="0"/>
              <a:t>beyond</a:t>
            </a:r>
            <a:r>
              <a:rPr lang="fr-BE" dirty="0" smtClean="0"/>
              <a:t> the book</a:t>
            </a:r>
            <a:endParaRPr lang="fr-BE" dirty="0"/>
          </a:p>
        </p:txBody>
      </p:sp>
    </p:spTree>
    <p:extLst>
      <p:ext uri="{BB962C8B-B14F-4D97-AF65-F5344CB8AC3E}">
        <p14:creationId xmlns:p14="http://schemas.microsoft.com/office/powerpoint/2010/main" val="423599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144" y="2636912"/>
            <a:ext cx="5904656" cy="411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BE" dirty="0" err="1" smtClean="0"/>
              <a:t>What’s</a:t>
            </a:r>
            <a:r>
              <a:rPr lang="fr-BE" dirty="0" smtClean="0"/>
              <a:t> in the MOOC ? (2)</a:t>
            </a:r>
            <a:endParaRPr lang="fr-BE" dirty="0"/>
          </a:p>
        </p:txBody>
      </p:sp>
      <p:sp>
        <p:nvSpPr>
          <p:cNvPr id="3" name="Espace réservé du contenu 2"/>
          <p:cNvSpPr>
            <a:spLocks noGrp="1"/>
          </p:cNvSpPr>
          <p:nvPr>
            <p:ph sz="quarter" idx="1"/>
          </p:nvPr>
        </p:nvSpPr>
        <p:spPr/>
        <p:txBody>
          <a:bodyPr/>
          <a:lstStyle/>
          <a:p>
            <a:r>
              <a:rPr lang="en-US" dirty="0" smtClean="0"/>
              <a:t>Videos</a:t>
            </a:r>
          </a:p>
          <a:p>
            <a:r>
              <a:rPr lang="en-US" dirty="0" smtClean="0"/>
              <a:t>Quizzes</a:t>
            </a:r>
          </a:p>
          <a:p>
            <a:r>
              <a:rPr lang="en-US" dirty="0"/>
              <a:t>I</a:t>
            </a:r>
            <a:r>
              <a:rPr lang="en-US" dirty="0" smtClean="0"/>
              <a:t>ntegrative activities (writing skills)</a:t>
            </a:r>
          </a:p>
          <a:p>
            <a:r>
              <a:rPr lang="en-US" dirty="0"/>
              <a:t>F</a:t>
            </a:r>
            <a:r>
              <a:rPr lang="en-US" dirty="0" smtClean="0"/>
              <a:t>eedback </a:t>
            </a:r>
            <a:r>
              <a:rPr lang="en-US" dirty="0"/>
              <a:t>through </a:t>
            </a:r>
            <a:r>
              <a:rPr lang="en-US" dirty="0" smtClean="0"/>
              <a:t>forums</a:t>
            </a:r>
          </a:p>
          <a:p>
            <a:pPr marL="0" indent="0">
              <a:buNone/>
            </a:pPr>
            <a:endParaRPr lang="fr-BE" dirty="0"/>
          </a:p>
        </p:txBody>
      </p:sp>
    </p:spTree>
    <p:extLst>
      <p:ext uri="{BB962C8B-B14F-4D97-AF65-F5344CB8AC3E}">
        <p14:creationId xmlns:p14="http://schemas.microsoft.com/office/powerpoint/2010/main" val="2188577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First audience</a:t>
            </a:r>
            <a:endParaRPr lang="fr-BE" dirty="0"/>
          </a:p>
        </p:txBody>
      </p:sp>
      <p:sp>
        <p:nvSpPr>
          <p:cNvPr id="3" name="Espace réservé du contenu 2"/>
          <p:cNvSpPr>
            <a:spLocks noGrp="1"/>
          </p:cNvSpPr>
          <p:nvPr>
            <p:ph sz="quarter" idx="1"/>
          </p:nvPr>
        </p:nvSpPr>
        <p:spPr/>
        <p:txBody>
          <a:bodyPr/>
          <a:lstStyle/>
          <a:p>
            <a:r>
              <a:rPr lang="fr-BE" dirty="0" smtClean="0"/>
              <a:t>First session </a:t>
            </a:r>
            <a:r>
              <a:rPr lang="fr-BE" dirty="0" err="1" smtClean="0"/>
              <a:t>ended</a:t>
            </a:r>
            <a:r>
              <a:rPr lang="fr-BE" dirty="0" smtClean="0"/>
              <a:t> in May 2017</a:t>
            </a:r>
          </a:p>
          <a:p>
            <a:r>
              <a:rPr lang="fr-BE" dirty="0" smtClean="0"/>
              <a:t>13400 </a:t>
            </a:r>
            <a:r>
              <a:rPr lang="fr-BE" dirty="0" err="1" smtClean="0"/>
              <a:t>subscribers</a:t>
            </a:r>
            <a:r>
              <a:rPr lang="fr-BE" dirty="0" smtClean="0"/>
              <a:t> (</a:t>
            </a:r>
            <a:r>
              <a:rPr lang="fr-BE" dirty="0" err="1" smtClean="0"/>
              <a:t>quite</a:t>
            </a:r>
            <a:r>
              <a:rPr lang="fr-BE" dirty="0" smtClean="0"/>
              <a:t> </a:t>
            </a:r>
            <a:r>
              <a:rPr lang="en-US" dirty="0" smtClean="0"/>
              <a:t>above </a:t>
            </a:r>
            <a:r>
              <a:rPr lang="en-US" dirty="0"/>
              <a:t>the average for MOOCs in </a:t>
            </a:r>
            <a:r>
              <a:rPr lang="en-US" dirty="0" smtClean="0"/>
              <a:t>French)</a:t>
            </a:r>
          </a:p>
          <a:p>
            <a:r>
              <a:rPr lang="en-US" dirty="0" smtClean="0"/>
              <a:t>For most subscribers : their first MOOC experience</a:t>
            </a:r>
            <a:endParaRPr lang="fr-BE"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501008"/>
            <a:ext cx="4248472" cy="326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156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Feedback on forums</a:t>
            </a:r>
            <a:endParaRPr lang="fr-BE" dirty="0"/>
          </a:p>
        </p:txBody>
      </p:sp>
      <p:sp>
        <p:nvSpPr>
          <p:cNvPr id="3" name="Espace réservé du contenu 2"/>
          <p:cNvSpPr>
            <a:spLocks noGrp="1"/>
          </p:cNvSpPr>
          <p:nvPr>
            <p:ph sz="quarter" idx="1"/>
          </p:nvPr>
        </p:nvSpPr>
        <p:spPr/>
        <p:txBody>
          <a:bodyPr/>
          <a:lstStyle/>
          <a:p>
            <a:r>
              <a:rPr lang="fr-BE" dirty="0" err="1" smtClean="0"/>
              <a:t>Very</a:t>
            </a:r>
            <a:r>
              <a:rPr lang="fr-BE" dirty="0" smtClean="0"/>
              <a:t> </a:t>
            </a:r>
            <a:r>
              <a:rPr lang="fr-BE" dirty="0" err="1" smtClean="0"/>
              <a:t>reactive</a:t>
            </a:r>
            <a:endParaRPr lang="fr-BE" dirty="0"/>
          </a:p>
          <a:p>
            <a:r>
              <a:rPr lang="fr-BE" dirty="0" err="1" smtClean="0"/>
              <a:t>Quite</a:t>
            </a:r>
            <a:r>
              <a:rPr lang="fr-BE" dirty="0" smtClean="0"/>
              <a:t> a </a:t>
            </a:r>
            <a:r>
              <a:rPr lang="fr-BE" dirty="0" err="1" smtClean="0"/>
              <a:t>problem</a:t>
            </a:r>
            <a:r>
              <a:rPr lang="fr-BE" dirty="0" smtClean="0"/>
              <a:t> : </a:t>
            </a:r>
            <a:r>
              <a:rPr lang="fr-BE" dirty="0" err="1" smtClean="0"/>
              <a:t>we</a:t>
            </a:r>
            <a:r>
              <a:rPr lang="fr-BE" dirty="0" smtClean="0"/>
              <a:t> </a:t>
            </a:r>
            <a:r>
              <a:rPr lang="fr-BE" dirty="0" err="1" smtClean="0"/>
              <a:t>can’t</a:t>
            </a:r>
            <a:r>
              <a:rPr lang="fr-BE" dirty="0" smtClean="0"/>
              <a:t> </a:t>
            </a:r>
            <a:r>
              <a:rPr lang="fr-BE" dirty="0" err="1" smtClean="0"/>
              <a:t>answer</a:t>
            </a:r>
            <a:r>
              <a:rPr lang="fr-BE" dirty="0" smtClean="0"/>
              <a:t> to </a:t>
            </a:r>
            <a:r>
              <a:rPr lang="fr-BE" dirty="0" err="1" smtClean="0"/>
              <a:t>everyone</a:t>
            </a:r>
            <a:endParaRPr lang="fr-BE" dirty="0" smtClean="0"/>
          </a:p>
          <a:p>
            <a:pPr marL="0" indent="0">
              <a:buNone/>
            </a:pPr>
            <a:r>
              <a:rPr lang="fr-BE" dirty="0" smtClean="0">
                <a:sym typeface="Wingdings" panose="05000000000000000000" pitchFamily="2" charset="2"/>
              </a:rPr>
              <a:t></a:t>
            </a:r>
            <a:r>
              <a:rPr lang="en-US" dirty="0"/>
              <a:t>the learners answer to and help each </a:t>
            </a:r>
            <a:r>
              <a:rPr lang="en-US" dirty="0" smtClean="0"/>
              <a:t>other</a:t>
            </a:r>
          </a:p>
          <a:p>
            <a:pPr marL="0" indent="0">
              <a:buNone/>
            </a:pPr>
            <a:endParaRPr lang="en-US" dirty="0"/>
          </a:p>
          <a:p>
            <a:pPr marL="0" indent="0">
              <a:buNone/>
            </a:pPr>
            <a:r>
              <a:rPr lang="en-US" dirty="0"/>
              <a:t>general willingness to participate in the </a:t>
            </a:r>
            <a:r>
              <a:rPr lang="en-US" b="1" dirty="0"/>
              <a:t>construction of collective knowledge </a:t>
            </a:r>
            <a:r>
              <a:rPr lang="en-US" dirty="0"/>
              <a:t>useful for everyone</a:t>
            </a:r>
            <a:endParaRPr lang="fr-BE" dirty="0"/>
          </a:p>
        </p:txBody>
      </p:sp>
    </p:spTree>
    <p:extLst>
      <p:ext uri="{BB962C8B-B14F-4D97-AF65-F5344CB8AC3E}">
        <p14:creationId xmlns:p14="http://schemas.microsoft.com/office/powerpoint/2010/main" val="381899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Next</a:t>
            </a:r>
            <a:r>
              <a:rPr lang="fr-BE" dirty="0" smtClean="0"/>
              <a:t> </a:t>
            </a:r>
            <a:r>
              <a:rPr lang="fr-BE" dirty="0" err="1" smtClean="0"/>
              <a:t>iteration</a:t>
            </a:r>
            <a:r>
              <a:rPr lang="fr-BE" dirty="0" smtClean="0"/>
              <a:t> of the MOOC</a:t>
            </a:r>
            <a:endParaRPr lang="fr-BE" dirty="0"/>
          </a:p>
        </p:txBody>
      </p:sp>
      <p:sp>
        <p:nvSpPr>
          <p:cNvPr id="3" name="Espace réservé du contenu 2"/>
          <p:cNvSpPr>
            <a:spLocks noGrp="1"/>
          </p:cNvSpPr>
          <p:nvPr>
            <p:ph sz="quarter" idx="1"/>
          </p:nvPr>
        </p:nvSpPr>
        <p:spPr/>
        <p:txBody>
          <a:bodyPr/>
          <a:lstStyle/>
          <a:p>
            <a:r>
              <a:rPr lang="fr-BE" dirty="0" smtClean="0"/>
              <a:t>A </a:t>
            </a:r>
            <a:r>
              <a:rPr lang="fr-BE" dirty="0" err="1" smtClean="0"/>
              <a:t>dedicated</a:t>
            </a:r>
            <a:r>
              <a:rPr lang="fr-BE" dirty="0" smtClean="0"/>
              <a:t> </a:t>
            </a:r>
            <a:r>
              <a:rPr lang="fr-BE" dirty="0" err="1" smtClean="0"/>
              <a:t>community</a:t>
            </a:r>
            <a:r>
              <a:rPr lang="fr-BE" dirty="0" smtClean="0"/>
              <a:t> manager</a:t>
            </a:r>
          </a:p>
          <a:p>
            <a:endParaRPr lang="fr-BE" dirty="0" smtClean="0"/>
          </a:p>
          <a:p>
            <a:endParaRPr lang="fr-BE" dirty="0"/>
          </a:p>
          <a:p>
            <a:endParaRPr lang="fr-BE" dirty="0" smtClean="0"/>
          </a:p>
          <a:p>
            <a:endParaRPr lang="fr-BE" dirty="0" smtClean="0"/>
          </a:p>
          <a:p>
            <a:endParaRPr lang="fr-BE" dirty="0"/>
          </a:p>
          <a:p>
            <a:r>
              <a:rPr lang="fr-BE" dirty="0" err="1" smtClean="0"/>
              <a:t>Less</a:t>
            </a:r>
            <a:r>
              <a:rPr lang="fr-BE" dirty="0" smtClean="0"/>
              <a:t> </a:t>
            </a:r>
            <a:r>
              <a:rPr lang="fr-BE" dirty="0" err="1" smtClean="0"/>
              <a:t>experimentation</a:t>
            </a:r>
            <a:r>
              <a:rPr lang="fr-BE" dirty="0" smtClean="0"/>
              <a:t> </a:t>
            </a:r>
            <a:r>
              <a:rPr lang="fr-BE" dirty="0" err="1" smtClean="0"/>
              <a:t>with</a:t>
            </a:r>
            <a:r>
              <a:rPr lang="fr-BE" dirty="0" smtClean="0"/>
              <a:t> </a:t>
            </a:r>
            <a:r>
              <a:rPr lang="fr-BE" dirty="0" err="1" smtClean="0"/>
              <a:t>technical</a:t>
            </a:r>
            <a:r>
              <a:rPr lang="fr-BE" dirty="0" smtClean="0"/>
              <a:t> </a:t>
            </a:r>
            <a:r>
              <a:rPr lang="fr-BE" dirty="0" err="1" smtClean="0"/>
              <a:t>tools</a:t>
            </a:r>
            <a:endParaRPr lang="fr-BE" dirty="0"/>
          </a:p>
        </p:txBody>
      </p:sp>
      <p:pic>
        <p:nvPicPr>
          <p:cNvPr id="6146" name="Picture 2" descr="Résultat de recherche d'images pour &quot;community manag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04864"/>
            <a:ext cx="25336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ésultat de recherche d'images pour &quot;experimentation with technical tool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86916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26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The future : a </a:t>
            </a:r>
            <a:r>
              <a:rPr lang="fr-BE" dirty="0" err="1" smtClean="0"/>
              <a:t>summer</a:t>
            </a:r>
            <a:r>
              <a:rPr lang="fr-BE" dirty="0" smtClean="0"/>
              <a:t> </a:t>
            </a:r>
            <a:r>
              <a:rPr lang="fr-BE" dirty="0" err="1" smtClean="0"/>
              <a:t>school</a:t>
            </a:r>
            <a:endParaRPr lang="fr-BE" dirty="0"/>
          </a:p>
        </p:txBody>
      </p:sp>
      <p:sp>
        <p:nvSpPr>
          <p:cNvPr id="3" name="Espace réservé du contenu 2"/>
          <p:cNvSpPr>
            <a:spLocks noGrp="1"/>
          </p:cNvSpPr>
          <p:nvPr>
            <p:ph sz="quarter" idx="1"/>
          </p:nvPr>
        </p:nvSpPr>
        <p:spPr/>
        <p:txBody>
          <a:bodyPr/>
          <a:lstStyle/>
          <a:p>
            <a:r>
              <a:rPr lang="en-US" dirty="0"/>
              <a:t>implement a blended learning element to our </a:t>
            </a:r>
            <a:r>
              <a:rPr lang="en-US" dirty="0" smtClean="0"/>
              <a:t>MOOC</a:t>
            </a:r>
          </a:p>
          <a:p>
            <a:endParaRPr lang="en-US" dirty="0"/>
          </a:p>
          <a:p>
            <a:r>
              <a:rPr lang="en-US" dirty="0" smtClean="0"/>
              <a:t>After the MOOC, a selection of participants (based on applications) will take part to a course in person</a:t>
            </a:r>
            <a:endParaRPr lang="fr-BE" dirty="0"/>
          </a:p>
        </p:txBody>
      </p:sp>
      <p:pic>
        <p:nvPicPr>
          <p:cNvPr id="7170" name="Picture 2" descr="Résultat de recherche d'images pour &quot;liège ma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005064"/>
            <a:ext cx="3024336" cy="263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86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Resources</a:t>
            </a:r>
            <a:r>
              <a:rPr lang="fr-BE" dirty="0" smtClean="0"/>
              <a:t> in Liège</a:t>
            </a:r>
            <a:endParaRPr lang="fr-BE" dirty="0"/>
          </a:p>
        </p:txBody>
      </p:sp>
      <p:sp>
        <p:nvSpPr>
          <p:cNvPr id="3" name="Espace réservé du contenu 2"/>
          <p:cNvSpPr>
            <a:spLocks noGrp="1"/>
          </p:cNvSpPr>
          <p:nvPr>
            <p:ph sz="quarter" idx="1"/>
          </p:nvPr>
        </p:nvSpPr>
        <p:spPr/>
        <p:txBody>
          <a:bodyPr/>
          <a:lstStyle/>
          <a:p>
            <a:r>
              <a:rPr lang="fr-BE" dirty="0" smtClean="0"/>
              <a:t>Teacher : Daniel </a:t>
            </a:r>
            <a:r>
              <a:rPr lang="fr-BE" dirty="0" err="1" smtClean="0"/>
              <a:t>Delbrassine</a:t>
            </a:r>
            <a:endParaRPr lang="fr-BE" dirty="0" smtClean="0"/>
          </a:p>
          <a:p>
            <a:endParaRPr lang="fr-BE" dirty="0"/>
          </a:p>
          <a:p>
            <a:r>
              <a:rPr lang="en-US" dirty="0"/>
              <a:t>Michel </a:t>
            </a:r>
            <a:r>
              <a:rPr lang="en-US" dirty="0" err="1"/>
              <a:t>Defourny</a:t>
            </a:r>
            <a:r>
              <a:rPr lang="en-US" dirty="0"/>
              <a:t> archive, holding more than 30000 pieces, is </a:t>
            </a:r>
            <a:r>
              <a:rPr lang="en-US" dirty="0" smtClean="0"/>
              <a:t>a </a:t>
            </a:r>
            <a:r>
              <a:rPr lang="en-US" dirty="0"/>
              <a:t>unique site in Europe</a:t>
            </a:r>
            <a:endParaRPr lang="fr-BE" dirty="0"/>
          </a:p>
        </p:txBody>
      </p:sp>
      <p:pic>
        <p:nvPicPr>
          <p:cNvPr id="8194" name="Picture 2" descr="Résultat de recherche d'images pour &quot;fond ulysse capitai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429000"/>
            <a:ext cx="3744416" cy="312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3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Our </a:t>
            </a:r>
            <a:r>
              <a:rPr lang="fr-BE" dirty="0" err="1" smtClean="0"/>
              <a:t>mooc</a:t>
            </a:r>
            <a:r>
              <a:rPr lang="fr-BE" dirty="0" smtClean="0"/>
              <a:t> is </a:t>
            </a:r>
            <a:r>
              <a:rPr lang="fr-BE" dirty="0" err="1" smtClean="0"/>
              <a:t>available</a:t>
            </a:r>
            <a:r>
              <a:rPr lang="fr-BE" dirty="0" smtClean="0"/>
              <a:t> on FUN</a:t>
            </a:r>
            <a:endParaRPr lang="fr-BE" dirty="0"/>
          </a:p>
        </p:txBody>
      </p:sp>
      <p:sp>
        <p:nvSpPr>
          <p:cNvPr id="3" name="Espace réservé du contenu 2"/>
          <p:cNvSpPr>
            <a:spLocks noGrp="1"/>
          </p:cNvSpPr>
          <p:nvPr>
            <p:ph sz="quarter" idx="1"/>
          </p:nvPr>
        </p:nvSpPr>
        <p:spPr>
          <a:xfrm>
            <a:off x="457200" y="1600200"/>
            <a:ext cx="7467600" cy="892696"/>
          </a:xfrm>
        </p:spPr>
        <p:txBody>
          <a:bodyPr/>
          <a:lstStyle/>
          <a:p>
            <a:r>
              <a:rPr lang="fr-BE" dirty="0">
                <a:hlinkClick r:id="rId2"/>
              </a:rPr>
              <a:t>https://www.fun-mooc.fr/universities/universite-de-liege</a:t>
            </a:r>
            <a:r>
              <a:rPr lang="fr-BE" dirty="0" smtClean="0">
                <a:hlinkClick r:id="rId2"/>
              </a:rPr>
              <a:t>/</a:t>
            </a:r>
            <a:r>
              <a:rPr lang="fr-BE" dirty="0" smtClean="0"/>
              <a:t> </a:t>
            </a:r>
          </a:p>
          <a:p>
            <a:pPr marL="0" indent="0">
              <a:buNone/>
            </a:pPr>
            <a:endParaRPr lang="fr-BE" dirty="0"/>
          </a:p>
        </p:txBody>
      </p:sp>
      <p:pic>
        <p:nvPicPr>
          <p:cNvPr id="4" name="Image 3"/>
          <p:cNvPicPr>
            <a:picLocks noChangeAspect="1"/>
          </p:cNvPicPr>
          <p:nvPr/>
        </p:nvPicPr>
        <p:blipFill>
          <a:blip r:embed="rId3"/>
          <a:stretch>
            <a:fillRect/>
          </a:stretch>
        </p:blipFill>
        <p:spPr>
          <a:xfrm>
            <a:off x="683568" y="2564904"/>
            <a:ext cx="7729489" cy="3374732"/>
          </a:xfrm>
          <a:prstGeom prst="rect">
            <a:avLst/>
          </a:prstGeom>
        </p:spPr>
      </p:pic>
    </p:spTree>
    <p:extLst>
      <p:ext uri="{BB962C8B-B14F-4D97-AF65-F5344CB8AC3E}">
        <p14:creationId xmlns:p14="http://schemas.microsoft.com/office/powerpoint/2010/main" val="37610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About </a:t>
            </a:r>
            <a:r>
              <a:rPr lang="fr-BE" b="1" dirty="0" smtClean="0"/>
              <a:t>Liège </a:t>
            </a:r>
            <a:r>
              <a:rPr lang="fr-BE" b="1" dirty="0" err="1" smtClean="0"/>
              <a:t>University</a:t>
            </a:r>
            <a:endParaRPr lang="fr-BE" b="1" dirty="0"/>
          </a:p>
        </p:txBody>
      </p:sp>
      <p:sp>
        <p:nvSpPr>
          <p:cNvPr id="3" name="Espace réservé du contenu 2"/>
          <p:cNvSpPr>
            <a:spLocks noGrp="1"/>
          </p:cNvSpPr>
          <p:nvPr>
            <p:ph idx="1"/>
          </p:nvPr>
        </p:nvSpPr>
        <p:spPr>
          <a:xfrm>
            <a:off x="628650" y="2226469"/>
            <a:ext cx="3119005" cy="3263504"/>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buNone/>
            </a:pPr>
            <a:r>
              <a:rPr lang="fr-BE" dirty="0" smtClean="0"/>
              <a:t>Public </a:t>
            </a:r>
            <a:r>
              <a:rPr lang="fr-BE" dirty="0" err="1" smtClean="0"/>
              <a:t>university</a:t>
            </a:r>
            <a:r>
              <a:rPr lang="fr-BE" dirty="0" smtClean="0"/>
              <a:t> of the French Community of </a:t>
            </a:r>
            <a:r>
              <a:rPr lang="fr-BE" dirty="0" err="1" smtClean="0"/>
              <a:t>Belgium</a:t>
            </a:r>
            <a:endParaRPr lang="fr-BE" dirty="0" smtClean="0"/>
          </a:p>
          <a:p>
            <a:pPr marL="0" indent="0">
              <a:buNone/>
            </a:pPr>
            <a:r>
              <a:rPr lang="fr-BE" dirty="0" err="1" smtClean="0"/>
              <a:t>Established</a:t>
            </a:r>
            <a:r>
              <a:rPr lang="fr-BE" dirty="0" smtClean="0"/>
              <a:t> 1817</a:t>
            </a:r>
          </a:p>
          <a:p>
            <a:pPr marL="0" indent="0">
              <a:buNone/>
            </a:pPr>
            <a:r>
              <a:rPr lang="fr-BE" b="1" dirty="0" err="1" smtClean="0"/>
              <a:t>Rector</a:t>
            </a:r>
            <a:r>
              <a:rPr lang="fr-BE" b="1" dirty="0" smtClean="0"/>
              <a:t> : </a:t>
            </a:r>
            <a:r>
              <a:rPr lang="fr-BE" dirty="0" smtClean="0"/>
              <a:t>Prof. Albert </a:t>
            </a:r>
            <a:r>
              <a:rPr lang="fr-BE" dirty="0" err="1" smtClean="0"/>
              <a:t>Corhay</a:t>
            </a:r>
            <a:endParaRPr lang="fr-BE" dirty="0" smtClean="0"/>
          </a:p>
          <a:p>
            <a:pPr marL="0" indent="0">
              <a:buNone/>
            </a:pPr>
            <a:r>
              <a:rPr lang="fr-BE" b="1" dirty="0" err="1" smtClean="0"/>
              <a:t>Academic</a:t>
            </a:r>
            <a:r>
              <a:rPr lang="fr-BE" b="1" dirty="0" smtClean="0"/>
              <a:t> staff:  </a:t>
            </a:r>
            <a:r>
              <a:rPr lang="fr-BE" dirty="0" smtClean="0"/>
              <a:t>2,800</a:t>
            </a:r>
          </a:p>
          <a:p>
            <a:pPr marL="0" indent="0">
              <a:buNone/>
            </a:pPr>
            <a:r>
              <a:rPr lang="fr-BE" b="1" dirty="0" smtClean="0"/>
              <a:t>Administrative staff:  </a:t>
            </a:r>
            <a:r>
              <a:rPr lang="fr-BE" dirty="0" smtClean="0"/>
              <a:t>4,300</a:t>
            </a:r>
          </a:p>
          <a:p>
            <a:pPr marL="0" indent="0">
              <a:buNone/>
            </a:pPr>
            <a:r>
              <a:rPr lang="fr-BE" b="1" dirty="0" err="1" smtClean="0"/>
              <a:t>Students</a:t>
            </a:r>
            <a:r>
              <a:rPr lang="fr-BE" b="1" dirty="0" smtClean="0"/>
              <a:t> : </a:t>
            </a:r>
            <a:r>
              <a:rPr lang="fr-BE" dirty="0" smtClean="0"/>
              <a:t>22,000</a:t>
            </a:r>
          </a:p>
          <a:p>
            <a:pPr marL="0" indent="0">
              <a:buNone/>
            </a:pPr>
            <a:r>
              <a:rPr lang="fr-BE" b="1" dirty="0" smtClean="0"/>
              <a:t>Location : </a:t>
            </a:r>
            <a:r>
              <a:rPr lang="fr-BE" dirty="0" smtClean="0"/>
              <a:t>Liège, </a:t>
            </a:r>
            <a:r>
              <a:rPr lang="fr-BE" dirty="0" err="1" smtClean="0"/>
              <a:t>Wallonia</a:t>
            </a:r>
            <a:r>
              <a:rPr lang="fr-BE" dirty="0" smtClean="0"/>
              <a:t>, </a:t>
            </a:r>
            <a:r>
              <a:rPr lang="fr-BE" dirty="0" err="1" smtClean="0"/>
              <a:t>Belgium</a:t>
            </a:r>
            <a:endParaRPr lang="fr-BE" dirty="0" smtClean="0"/>
          </a:p>
          <a:p>
            <a:pPr marL="0" indent="0">
              <a:buNone/>
            </a:pPr>
            <a:r>
              <a:rPr lang="fr-BE" b="1" dirty="0" smtClean="0"/>
              <a:t>Campus : </a:t>
            </a:r>
            <a:r>
              <a:rPr lang="fr-BE" dirty="0" err="1" smtClean="0"/>
              <a:t>Urban</a:t>
            </a:r>
            <a:r>
              <a:rPr lang="fr-BE" dirty="0" smtClean="0"/>
              <a:t>, </a:t>
            </a:r>
            <a:r>
              <a:rPr lang="fr-BE" dirty="0" err="1" smtClean="0"/>
              <a:t>suburban</a:t>
            </a:r>
            <a:endParaRPr lang="fr-BE" dirty="0" smtClean="0"/>
          </a:p>
          <a:p>
            <a:pPr marL="0" indent="0">
              <a:buNone/>
            </a:pPr>
            <a:r>
              <a:rPr lang="fr-BE" b="1" dirty="0" err="1" smtClean="0"/>
              <a:t>Website</a:t>
            </a:r>
            <a:r>
              <a:rPr lang="fr-BE" b="1" dirty="0" smtClean="0"/>
              <a:t> : </a:t>
            </a:r>
            <a:r>
              <a:rPr lang="fr-BE" dirty="0" smtClean="0"/>
              <a:t>www.ulg.ac.be</a:t>
            </a:r>
          </a:p>
          <a:p>
            <a:pPr marL="0" indent="0">
              <a:buNone/>
            </a:pP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7429" y="1131094"/>
            <a:ext cx="2272393" cy="99417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2929" y="2226469"/>
            <a:ext cx="4895255" cy="3263504"/>
          </a:xfrm>
          <a:prstGeom prst="rect">
            <a:avLst/>
          </a:prstGeom>
        </p:spPr>
      </p:pic>
    </p:spTree>
    <p:extLst>
      <p:ext uri="{BB962C8B-B14F-4D97-AF65-F5344CB8AC3E}">
        <p14:creationId xmlns:p14="http://schemas.microsoft.com/office/powerpoint/2010/main" val="3365433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The challenge of </a:t>
            </a:r>
            <a:r>
              <a:rPr lang="fr-BE" dirty="0" err="1" smtClean="0"/>
              <a:t>continuing</a:t>
            </a:r>
            <a:r>
              <a:rPr lang="fr-BE" dirty="0" smtClean="0"/>
              <a:t>  and </a:t>
            </a:r>
            <a:r>
              <a:rPr lang="fr-BE" dirty="0" err="1" smtClean="0"/>
              <a:t>lifelong</a:t>
            </a:r>
            <a:r>
              <a:rPr lang="fr-BE" dirty="0" smtClean="0"/>
              <a:t> </a:t>
            </a:r>
            <a:r>
              <a:rPr lang="fr-BE" dirty="0" err="1" smtClean="0"/>
              <a:t>education</a:t>
            </a:r>
            <a:endParaRPr lang="fr-BE" dirty="0"/>
          </a:p>
        </p:txBody>
      </p:sp>
      <p:sp>
        <p:nvSpPr>
          <p:cNvPr id="3" name="Espace réservé du contenu 2"/>
          <p:cNvSpPr>
            <a:spLocks noGrp="1"/>
          </p:cNvSpPr>
          <p:nvPr>
            <p:ph sz="quarter" idx="1"/>
          </p:nvPr>
        </p:nvSpPr>
        <p:spPr/>
        <p:txBody>
          <a:bodyPr/>
          <a:lstStyle/>
          <a:p>
            <a:r>
              <a:rPr lang="fr-BE" dirty="0" smtClean="0"/>
              <a:t>Objective : </a:t>
            </a:r>
            <a:r>
              <a:rPr lang="fr-BE" dirty="0" err="1" smtClean="0"/>
              <a:t>enhance</a:t>
            </a:r>
            <a:r>
              <a:rPr lang="fr-BE" dirty="0" smtClean="0"/>
              <a:t> </a:t>
            </a:r>
            <a:r>
              <a:rPr lang="fr-BE" dirty="0" err="1" smtClean="0"/>
              <a:t>competences</a:t>
            </a:r>
            <a:r>
              <a:rPr lang="fr-BE" dirty="0" smtClean="0"/>
              <a:t> of </a:t>
            </a:r>
            <a:r>
              <a:rPr lang="fr-BE" dirty="0" err="1" smtClean="0"/>
              <a:t>professionals</a:t>
            </a:r>
            <a:endParaRPr lang="fr-BE" dirty="0" smtClean="0"/>
          </a:p>
          <a:p>
            <a:endParaRPr lang="fr-BE" dirty="0" smtClean="0"/>
          </a:p>
          <a:p>
            <a:pPr lvl="1">
              <a:buFont typeface="Wingdings"/>
              <a:buChar char="è"/>
            </a:pPr>
            <a:r>
              <a:rPr lang="fr-BE" sz="3600" dirty="0" smtClean="0">
                <a:sym typeface="Wingdings" panose="05000000000000000000" pitchFamily="2" charset="2"/>
              </a:rPr>
              <a:t>Adaptation of</a:t>
            </a:r>
          </a:p>
          <a:p>
            <a:pPr lvl="3">
              <a:buFont typeface="Wingdings" panose="05000000000000000000" pitchFamily="2" charset="2"/>
              <a:buChar char="§"/>
            </a:pPr>
            <a:r>
              <a:rPr lang="fr-BE" sz="2800" dirty="0" smtClean="0">
                <a:sym typeface="Wingdings" panose="05000000000000000000" pitchFamily="2" charset="2"/>
              </a:rPr>
              <a:t>Schedule</a:t>
            </a:r>
          </a:p>
          <a:p>
            <a:pPr lvl="3">
              <a:buFont typeface="Wingdings" panose="05000000000000000000" pitchFamily="2" charset="2"/>
              <a:buChar char="§"/>
            </a:pPr>
            <a:r>
              <a:rPr lang="fr-BE" sz="2800" dirty="0" smtClean="0">
                <a:sym typeface="Wingdings" panose="05000000000000000000" pitchFamily="2" charset="2"/>
              </a:rPr>
              <a:t>Contents</a:t>
            </a:r>
          </a:p>
          <a:p>
            <a:pPr lvl="3">
              <a:buFont typeface="Wingdings" panose="05000000000000000000" pitchFamily="2" charset="2"/>
              <a:buChar char="§"/>
            </a:pPr>
            <a:r>
              <a:rPr lang="fr-BE" sz="2800" dirty="0" err="1" smtClean="0">
                <a:sym typeface="Wingdings" panose="05000000000000000000" pitchFamily="2" charset="2"/>
              </a:rPr>
              <a:t>Teaching</a:t>
            </a:r>
            <a:r>
              <a:rPr lang="fr-BE" sz="2800" dirty="0" smtClean="0">
                <a:sym typeface="Wingdings" panose="05000000000000000000" pitchFamily="2" charset="2"/>
              </a:rPr>
              <a:t> </a:t>
            </a:r>
            <a:r>
              <a:rPr lang="fr-BE" sz="2800" dirty="0" err="1" smtClean="0">
                <a:sym typeface="Wingdings" panose="05000000000000000000" pitchFamily="2" charset="2"/>
              </a:rPr>
              <a:t>approaches</a:t>
            </a:r>
            <a:endParaRPr lang="fr-BE" sz="2800" dirty="0"/>
          </a:p>
        </p:txBody>
      </p:sp>
    </p:spTree>
    <p:extLst>
      <p:ext uri="{BB962C8B-B14F-4D97-AF65-F5344CB8AC3E}">
        <p14:creationId xmlns:p14="http://schemas.microsoft.com/office/powerpoint/2010/main" val="3532859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Children’s</a:t>
            </a:r>
            <a:r>
              <a:rPr lang="fr-BE" dirty="0" smtClean="0"/>
              <a:t> </a:t>
            </a:r>
            <a:r>
              <a:rPr lang="fr-BE" dirty="0" err="1" smtClean="0"/>
              <a:t>literature</a:t>
            </a:r>
            <a:endParaRPr lang="fr-BE" dirty="0"/>
          </a:p>
        </p:txBody>
      </p:sp>
      <p:sp>
        <p:nvSpPr>
          <p:cNvPr id="3" name="Espace réservé du contenu 2"/>
          <p:cNvSpPr>
            <a:spLocks noGrp="1"/>
          </p:cNvSpPr>
          <p:nvPr>
            <p:ph sz="quarter" idx="1"/>
          </p:nvPr>
        </p:nvSpPr>
        <p:spPr/>
        <p:txBody>
          <a:bodyPr/>
          <a:lstStyle/>
          <a:p>
            <a:r>
              <a:rPr lang="fr-BE" dirty="0" smtClean="0"/>
              <a:t>Pilot </a:t>
            </a:r>
            <a:r>
              <a:rPr lang="fr-BE" dirty="0" err="1" smtClean="0"/>
              <a:t>project</a:t>
            </a:r>
            <a:r>
              <a:rPr lang="fr-BE" dirty="0" smtClean="0"/>
              <a:t> for </a:t>
            </a:r>
            <a:r>
              <a:rPr lang="fr-BE" dirty="0" err="1" smtClean="0"/>
              <a:t>ULiège</a:t>
            </a:r>
            <a:endParaRPr lang="fr-BE" dirty="0" smtClean="0"/>
          </a:p>
          <a:p>
            <a:endParaRPr lang="fr-BE" dirty="0" smtClean="0"/>
          </a:p>
          <a:p>
            <a:r>
              <a:rPr lang="fr-BE" dirty="0" err="1" smtClean="0"/>
              <a:t>Growing</a:t>
            </a:r>
            <a:r>
              <a:rPr lang="fr-BE" dirty="0" smtClean="0"/>
              <a:t> </a:t>
            </a:r>
            <a:r>
              <a:rPr lang="fr-BE" dirty="0" err="1" smtClean="0"/>
              <a:t>interest</a:t>
            </a:r>
            <a:r>
              <a:rPr lang="fr-BE" dirty="0" smtClean="0"/>
              <a:t> for the </a:t>
            </a:r>
            <a:r>
              <a:rPr lang="fr-BE" dirty="0" err="1" smtClean="0"/>
              <a:t>field</a:t>
            </a:r>
            <a:r>
              <a:rPr lang="fr-BE" dirty="0" smtClean="0"/>
              <a:t> in the civil society : </a:t>
            </a:r>
            <a:r>
              <a:rPr lang="fr-BE" dirty="0" err="1" smtClean="0"/>
              <a:t>teachers</a:t>
            </a:r>
            <a:r>
              <a:rPr lang="fr-BE" dirty="0" smtClean="0"/>
              <a:t>, </a:t>
            </a:r>
            <a:r>
              <a:rPr lang="fr-BE" dirty="0" err="1" smtClean="0"/>
              <a:t>librarians</a:t>
            </a:r>
            <a:r>
              <a:rPr lang="fr-BE" dirty="0" smtClean="0"/>
              <a:t>, </a:t>
            </a:r>
            <a:r>
              <a:rPr lang="fr-BE" dirty="0" err="1" smtClean="0"/>
              <a:t>members</a:t>
            </a:r>
            <a:r>
              <a:rPr lang="fr-BE" dirty="0" smtClean="0"/>
              <a:t> of cultural administrations… or </a:t>
            </a:r>
            <a:r>
              <a:rPr lang="fr-BE" dirty="0" err="1" smtClean="0"/>
              <a:t>simply</a:t>
            </a:r>
            <a:r>
              <a:rPr lang="fr-BE" dirty="0" smtClean="0"/>
              <a:t> parents …</a:t>
            </a:r>
          </a:p>
          <a:p>
            <a:endParaRPr lang="fr-BE" dirty="0"/>
          </a:p>
          <a:p>
            <a:r>
              <a:rPr lang="fr-BE" dirty="0" err="1" smtClean="0"/>
              <a:t>Popular</a:t>
            </a:r>
            <a:r>
              <a:rPr lang="fr-BE" dirty="0" smtClean="0"/>
              <a:t> culture </a:t>
            </a:r>
            <a:r>
              <a:rPr lang="fr-BE" dirty="0" err="1" smtClean="0"/>
              <a:t>already</a:t>
            </a:r>
            <a:r>
              <a:rPr lang="fr-BE" dirty="0" smtClean="0"/>
              <a:t> in the Arts </a:t>
            </a:r>
            <a:r>
              <a:rPr lang="fr-BE" dirty="0" err="1" smtClean="0"/>
              <a:t>faculty</a:t>
            </a:r>
            <a:r>
              <a:rPr lang="fr-BE" dirty="0" smtClean="0"/>
              <a:t> program : long expertise in the </a:t>
            </a:r>
            <a:r>
              <a:rPr lang="fr-BE" dirty="0" err="1" smtClean="0"/>
              <a:t>field</a:t>
            </a:r>
            <a:endParaRPr lang="fr-BE" dirty="0"/>
          </a:p>
        </p:txBody>
      </p:sp>
    </p:spTree>
    <p:extLst>
      <p:ext uri="{BB962C8B-B14F-4D97-AF65-F5344CB8AC3E}">
        <p14:creationId xmlns:p14="http://schemas.microsoft.com/office/powerpoint/2010/main" val="258102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err="1" smtClean="0"/>
              <a:t>Problem</a:t>
            </a:r>
            <a:r>
              <a:rPr lang="fr-BE" dirty="0" smtClean="0"/>
              <a:t> description</a:t>
            </a:r>
            <a:endParaRPr lang="fr-BE" dirty="0"/>
          </a:p>
        </p:txBody>
      </p:sp>
      <p:sp>
        <p:nvSpPr>
          <p:cNvPr id="3" name="Espace réservé du contenu 2"/>
          <p:cNvSpPr>
            <a:spLocks noGrp="1"/>
          </p:cNvSpPr>
          <p:nvPr>
            <p:ph sz="quarter" idx="1"/>
          </p:nvPr>
        </p:nvSpPr>
        <p:spPr/>
        <p:txBody>
          <a:bodyPr/>
          <a:lstStyle/>
          <a:p>
            <a:r>
              <a:rPr lang="fr-BE" dirty="0" smtClean="0"/>
              <a:t>Existent </a:t>
            </a:r>
            <a:r>
              <a:rPr lang="fr-BE" dirty="0" err="1" smtClean="0"/>
              <a:t>offer</a:t>
            </a:r>
            <a:r>
              <a:rPr lang="fr-BE" dirty="0" smtClean="0"/>
              <a:t> in </a:t>
            </a:r>
            <a:r>
              <a:rPr lang="fr-BE" dirty="0" err="1" smtClean="0"/>
              <a:t>chidren’s</a:t>
            </a:r>
            <a:r>
              <a:rPr lang="fr-BE" dirty="0" smtClean="0"/>
              <a:t> </a:t>
            </a:r>
            <a:r>
              <a:rPr lang="fr-BE" dirty="0" err="1" smtClean="0"/>
              <a:t>literature</a:t>
            </a:r>
            <a:r>
              <a:rPr lang="fr-BE" dirty="0" smtClean="0"/>
              <a:t> </a:t>
            </a:r>
            <a:r>
              <a:rPr lang="fr-BE" dirty="0" err="1" smtClean="0"/>
              <a:t>teaching</a:t>
            </a:r>
            <a:r>
              <a:rPr lang="fr-BE" dirty="0" smtClean="0"/>
              <a:t> : </a:t>
            </a:r>
            <a:r>
              <a:rPr lang="fr-BE" dirty="0" err="1" smtClean="0"/>
              <a:t>very</a:t>
            </a:r>
            <a:r>
              <a:rPr lang="fr-BE" dirty="0" smtClean="0"/>
              <a:t> few</a:t>
            </a:r>
          </a:p>
          <a:p>
            <a:endParaRPr lang="fr-BE" dirty="0"/>
          </a:p>
          <a:p>
            <a:r>
              <a:rPr lang="en-US" dirty="0" smtClean="0"/>
              <a:t>One </a:t>
            </a:r>
            <a:r>
              <a:rPr lang="en-US" dirty="0"/>
              <a:t>of the subject areas taught in secondary schools in French-speaking </a:t>
            </a:r>
            <a:r>
              <a:rPr lang="en-US" dirty="0" smtClean="0"/>
              <a:t>Belgium</a:t>
            </a:r>
          </a:p>
          <a:p>
            <a:endParaRPr lang="en-US" dirty="0"/>
          </a:p>
          <a:p>
            <a:r>
              <a:rPr lang="fr-BE" dirty="0" err="1" smtClean="0"/>
              <a:t>Teachers</a:t>
            </a:r>
            <a:r>
              <a:rPr lang="fr-BE" dirty="0" smtClean="0"/>
              <a:t> are not </a:t>
            </a:r>
            <a:r>
              <a:rPr lang="fr-BE" dirty="0" err="1" smtClean="0"/>
              <a:t>trained</a:t>
            </a:r>
            <a:r>
              <a:rPr lang="fr-BE" dirty="0" smtClean="0"/>
              <a:t> !</a:t>
            </a:r>
            <a:endParaRPr lang="fr-BE" dirty="0"/>
          </a:p>
        </p:txBody>
      </p:sp>
    </p:spTree>
    <p:extLst>
      <p:ext uri="{BB962C8B-B14F-4D97-AF65-F5344CB8AC3E}">
        <p14:creationId xmlns:p14="http://schemas.microsoft.com/office/powerpoint/2010/main" val="2560564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Proposed</a:t>
            </a:r>
            <a:r>
              <a:rPr lang="fr-BE" dirty="0" smtClean="0"/>
              <a:t> Solution </a:t>
            </a:r>
            <a:r>
              <a:rPr lang="fr-BE" dirty="0" smtClean="0"/>
              <a:t>: MOOC</a:t>
            </a:r>
            <a:endParaRPr lang="fr-BE" dirty="0"/>
          </a:p>
        </p:txBody>
      </p:sp>
      <p:sp>
        <p:nvSpPr>
          <p:cNvPr id="3" name="Espace réservé du contenu 2"/>
          <p:cNvSpPr>
            <a:spLocks noGrp="1"/>
          </p:cNvSpPr>
          <p:nvPr>
            <p:ph sz="quarter" idx="1"/>
          </p:nvPr>
        </p:nvSpPr>
        <p:spPr/>
        <p:txBody>
          <a:bodyPr/>
          <a:lstStyle/>
          <a:p>
            <a:r>
              <a:rPr lang="en-US" dirty="0"/>
              <a:t>large-scale but cost controlled </a:t>
            </a:r>
            <a:r>
              <a:rPr lang="en-US" dirty="0" smtClean="0"/>
              <a:t>solution</a:t>
            </a:r>
          </a:p>
          <a:p>
            <a:endParaRPr lang="en-US" dirty="0"/>
          </a:p>
          <a:p>
            <a:r>
              <a:rPr lang="en-US" dirty="0"/>
              <a:t>open to anyone looking for this specific </a:t>
            </a:r>
            <a:r>
              <a:rPr lang="en-US" dirty="0" smtClean="0"/>
              <a:t>training</a:t>
            </a:r>
          </a:p>
          <a:p>
            <a:endParaRPr lang="en-US" dirty="0"/>
          </a:p>
          <a:p>
            <a:r>
              <a:rPr lang="en-US" dirty="0"/>
              <a:t>offering a certificate with a professional value</a:t>
            </a:r>
            <a:endParaRPr lang="fr-BE" dirty="0"/>
          </a:p>
        </p:txBody>
      </p:sp>
      <p:pic>
        <p:nvPicPr>
          <p:cNvPr id="1026" name="Picture 2" descr="https://scontent-bru2-1.xx.fbcdn.net/v/t1.0-9/19424561_1928014250804297_5038818611909615282_n.jpg?oh=5bf518d874caae3b3d366c3d9fa96113&amp;oe=5A3D6C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921272"/>
            <a:ext cx="7719397" cy="293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8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MOOC : </a:t>
            </a:r>
            <a:r>
              <a:rPr lang="fr-BE" dirty="0" err="1" smtClean="0"/>
              <a:t>pedagogical</a:t>
            </a:r>
            <a:r>
              <a:rPr lang="fr-BE" dirty="0" smtClean="0"/>
              <a:t> challenge</a:t>
            </a:r>
            <a:endParaRPr lang="fr-BE" dirty="0"/>
          </a:p>
        </p:txBody>
      </p:sp>
      <p:sp>
        <p:nvSpPr>
          <p:cNvPr id="3" name="Espace réservé du contenu 2"/>
          <p:cNvSpPr>
            <a:spLocks noGrp="1"/>
          </p:cNvSpPr>
          <p:nvPr>
            <p:ph sz="quarter" idx="1"/>
          </p:nvPr>
        </p:nvSpPr>
        <p:spPr/>
        <p:txBody>
          <a:bodyPr/>
          <a:lstStyle/>
          <a:p>
            <a:r>
              <a:rPr lang="en-US" dirty="0"/>
              <a:t>innovative teaching format distinct from the practices generally in </a:t>
            </a:r>
            <a:r>
              <a:rPr lang="en-US" dirty="0" smtClean="0"/>
              <a:t>force</a:t>
            </a:r>
          </a:p>
          <a:p>
            <a:endParaRPr lang="en-US" dirty="0"/>
          </a:p>
          <a:p>
            <a:r>
              <a:rPr lang="en-US" dirty="0"/>
              <a:t>especially adapted to the adult-learning in terms of pedagogical approach</a:t>
            </a:r>
            <a:endParaRPr lang="fr-BE" dirty="0"/>
          </a:p>
        </p:txBody>
      </p:sp>
    </p:spTree>
    <p:extLst>
      <p:ext uri="{BB962C8B-B14F-4D97-AF65-F5344CB8AC3E}">
        <p14:creationId xmlns:p14="http://schemas.microsoft.com/office/powerpoint/2010/main" val="1855151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MOOC : production challenge</a:t>
            </a:r>
            <a:endParaRPr lang="fr-BE" dirty="0"/>
          </a:p>
        </p:txBody>
      </p:sp>
      <p:sp>
        <p:nvSpPr>
          <p:cNvPr id="3" name="Espace réservé du contenu 2"/>
          <p:cNvSpPr>
            <a:spLocks noGrp="1"/>
          </p:cNvSpPr>
          <p:nvPr>
            <p:ph sz="quarter" idx="1"/>
          </p:nvPr>
        </p:nvSpPr>
        <p:spPr>
          <a:xfrm>
            <a:off x="457200" y="1600200"/>
            <a:ext cx="4906888" cy="4873752"/>
          </a:xfrm>
        </p:spPr>
        <p:txBody>
          <a:bodyPr/>
          <a:lstStyle/>
          <a:p>
            <a:r>
              <a:rPr lang="en-US" dirty="0"/>
              <a:t>relative inexperience of the teaching </a:t>
            </a:r>
            <a:r>
              <a:rPr lang="en-US" dirty="0" smtClean="0"/>
              <a:t>staff in multimedia teaching</a:t>
            </a:r>
          </a:p>
          <a:p>
            <a:endParaRPr lang="en-US" dirty="0"/>
          </a:p>
          <a:p>
            <a:pPr marL="0" indent="0">
              <a:buNone/>
            </a:pPr>
            <a:r>
              <a:rPr lang="en-US" dirty="0" smtClean="0"/>
              <a:t>BUT :</a:t>
            </a:r>
          </a:p>
          <a:p>
            <a:r>
              <a:rPr lang="en-US" dirty="0"/>
              <a:t>supported by a team of instructional designers and a production staff with experience in the creation of online contents for the University's online education platform</a:t>
            </a:r>
            <a:endParaRPr lang="fr-BE" dirty="0"/>
          </a:p>
        </p:txBody>
      </p:sp>
      <p:pic>
        <p:nvPicPr>
          <p:cNvPr id="3074" name="Picture 2" descr="Image may contain: screen, laptop, table and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1" y="1556792"/>
            <a:ext cx="4595151" cy="551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MOOC : </a:t>
            </a:r>
            <a:r>
              <a:rPr lang="fr-BE" dirty="0" err="1" smtClean="0"/>
              <a:t>reception</a:t>
            </a:r>
            <a:r>
              <a:rPr lang="fr-BE" dirty="0" smtClean="0"/>
              <a:t> challenge</a:t>
            </a:r>
            <a:endParaRPr lang="fr-BE" dirty="0"/>
          </a:p>
        </p:txBody>
      </p:sp>
      <p:sp>
        <p:nvSpPr>
          <p:cNvPr id="3" name="Espace réservé du contenu 2"/>
          <p:cNvSpPr>
            <a:spLocks noGrp="1"/>
          </p:cNvSpPr>
          <p:nvPr>
            <p:ph sz="quarter" idx="1"/>
          </p:nvPr>
        </p:nvSpPr>
        <p:spPr/>
        <p:txBody>
          <a:bodyPr/>
          <a:lstStyle/>
          <a:p>
            <a:r>
              <a:rPr lang="en-US" dirty="0"/>
              <a:t>expected audience is not particularly in line with digital </a:t>
            </a:r>
            <a:r>
              <a:rPr lang="en-US" dirty="0" smtClean="0"/>
              <a:t>technologies</a:t>
            </a:r>
          </a:p>
          <a:p>
            <a:endParaRPr lang="en-US" dirty="0"/>
          </a:p>
          <a:p>
            <a:r>
              <a:rPr lang="en-US" dirty="0"/>
              <a:t>bookish readers are not known to be new technology buffs</a:t>
            </a:r>
            <a:endParaRPr lang="fr-BE" dirty="0"/>
          </a:p>
        </p:txBody>
      </p:sp>
      <p:pic>
        <p:nvPicPr>
          <p:cNvPr id="2050" name="Picture 2" descr="Image may contain: 4 people, people sitting and in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861048"/>
            <a:ext cx="4841776" cy="272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0542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fc098e9db1c535da599d7d5b06be5ede2d1c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1133</TotalTime>
  <Words>1281</Words>
  <Application>Microsoft Office PowerPoint</Application>
  <PresentationFormat>Affichage à l'écran (4:3)</PresentationFormat>
  <Paragraphs>123</Paragraphs>
  <Slides>17</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Calibri</vt:lpstr>
      <vt:lpstr>Century Schoolbook</vt:lpstr>
      <vt:lpstr>Wingdings</vt:lpstr>
      <vt:lpstr>Wingdings 2</vt:lpstr>
      <vt:lpstr>Oriel</vt:lpstr>
      <vt:lpstr>Continuing education with MOOCs</vt:lpstr>
      <vt:lpstr>About Liège University</vt:lpstr>
      <vt:lpstr>The challenge of continuing  and lifelong education</vt:lpstr>
      <vt:lpstr>Children’s literature</vt:lpstr>
      <vt:lpstr>Problem description</vt:lpstr>
      <vt:lpstr>Proposed Solution : MOOC</vt:lpstr>
      <vt:lpstr>MOOC : pedagogical challenge</vt:lpstr>
      <vt:lpstr>MOOC : production challenge</vt:lpstr>
      <vt:lpstr>MOOC : reception challenge</vt:lpstr>
      <vt:lpstr>What’s in the MOOC ? (1)</vt:lpstr>
      <vt:lpstr>What’s in the MOOC ? (2)</vt:lpstr>
      <vt:lpstr>First audience</vt:lpstr>
      <vt:lpstr>Feedback on forums</vt:lpstr>
      <vt:lpstr>Next iteration of the MOOC</vt:lpstr>
      <vt:lpstr>The future : a summer school</vt:lpstr>
      <vt:lpstr>Resources in Liège</vt:lpstr>
      <vt:lpstr>Our mooc is available on FUN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education with MOOCs</dc:title>
  <dc:creator>BO.Dozo</dc:creator>
  <cp:lastModifiedBy>Jeff Van de Poël</cp:lastModifiedBy>
  <cp:revision>16</cp:revision>
  <dcterms:created xsi:type="dcterms:W3CDTF">2017-09-17T17:46:24Z</dcterms:created>
  <dcterms:modified xsi:type="dcterms:W3CDTF">2017-10-11T13:48:13Z</dcterms:modified>
</cp:coreProperties>
</file>