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drawings/drawing3.xml" ContentType="application/vnd.openxmlformats-officedocument.drawingml.chartshapes+xml"/>
  <Override PartName="/ppt/charts/chart15.xml" ContentType="application/vnd.openxmlformats-officedocument.drawingml.chart+xml"/>
  <Override PartName="/ppt/tags/tag1.xml" ContentType="application/vnd.openxmlformats-officedocument.presentationml.tags+xml"/>
  <Override PartName="/ppt/notesSlides/notesSlide8.xml" ContentType="application/vnd.openxmlformats-officedocument.presentationml.notesSlide+xml"/>
  <Override PartName="/ppt/charts/chart16.xml" ContentType="application/vnd.openxmlformats-officedocument.drawingml.chart+xml"/>
  <Override PartName="/ppt/drawings/drawing4.xml" ContentType="application/vnd.openxmlformats-officedocument.drawingml.chartshapes+xml"/>
  <Override PartName="/ppt/tags/tag2.xml" ContentType="application/vnd.openxmlformats-officedocument.presentationml.tags+xml"/>
  <Override PartName="/ppt/notesSlides/notesSlide9.xml" ContentType="application/vnd.openxmlformats-officedocument.presentationml.notesSlide+xml"/>
  <Override PartName="/ppt/charts/chart17.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8.xml" ContentType="application/vnd.openxmlformats-officedocument.drawingml.chart+xml"/>
  <Override PartName="/ppt/theme/themeOverride5.xml" ContentType="application/vnd.openxmlformats-officedocument.themeOverride+xml"/>
  <Override PartName="/ppt/charts/chart19.xml" ContentType="application/vnd.openxmlformats-officedocument.drawingml.chart+xml"/>
  <Override PartName="/ppt/charts/style3.xml" ContentType="application/vnd.ms-office.chartstyle+xml"/>
  <Override PartName="/ppt/charts/colors3.xml" ContentType="application/vnd.ms-office.chartcolorstyle+xml"/>
  <Override PartName="/ppt/charts/chart20.xml" ContentType="application/vnd.openxmlformats-officedocument.drawingml.chart+xml"/>
  <Override PartName="/ppt/charts/style4.xml" ContentType="application/vnd.ms-office.chartstyle+xml"/>
  <Override PartName="/ppt/charts/colors4.xml" ContentType="application/vnd.ms-office.chartcolorstyle+xml"/>
  <Override PartName="/ppt/charts/chart21.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07" r:id="rId2"/>
    <p:sldId id="435" r:id="rId3"/>
    <p:sldId id="308" r:id="rId4"/>
    <p:sldId id="374" r:id="rId5"/>
    <p:sldId id="373" r:id="rId6"/>
    <p:sldId id="375" r:id="rId7"/>
    <p:sldId id="376" r:id="rId8"/>
    <p:sldId id="451" r:id="rId9"/>
    <p:sldId id="377" r:id="rId10"/>
    <p:sldId id="437" r:id="rId11"/>
    <p:sldId id="444" r:id="rId12"/>
    <p:sldId id="453" r:id="rId13"/>
    <p:sldId id="438" r:id="rId14"/>
    <p:sldId id="439" r:id="rId15"/>
    <p:sldId id="448" r:id="rId16"/>
    <p:sldId id="449" r:id="rId17"/>
    <p:sldId id="450" r:id="rId18"/>
    <p:sldId id="440" r:id="rId19"/>
    <p:sldId id="452" r:id="rId20"/>
    <p:sldId id="454" r:id="rId21"/>
    <p:sldId id="464" r:id="rId22"/>
    <p:sldId id="446" r:id="rId23"/>
    <p:sldId id="447" r:id="rId24"/>
    <p:sldId id="465" r:id="rId25"/>
    <p:sldId id="487" r:id="rId26"/>
    <p:sldId id="481" r:id="rId27"/>
    <p:sldId id="484" r:id="rId28"/>
    <p:sldId id="463" r:id="rId29"/>
    <p:sldId id="483" r:id="rId30"/>
    <p:sldId id="458" r:id="rId31"/>
    <p:sldId id="456" r:id="rId32"/>
    <p:sldId id="457" r:id="rId33"/>
    <p:sldId id="478" r:id="rId34"/>
    <p:sldId id="468" r:id="rId35"/>
    <p:sldId id="470" r:id="rId36"/>
    <p:sldId id="471" r:id="rId37"/>
    <p:sldId id="473" r:id="rId38"/>
    <p:sldId id="474" r:id="rId39"/>
    <p:sldId id="476" r:id="rId40"/>
    <p:sldId id="488" r:id="rId41"/>
    <p:sldId id="489" r:id="rId42"/>
    <p:sldId id="466" r:id="rId43"/>
    <p:sldId id="485" r:id="rId44"/>
    <p:sldId id="492" r:id="rId45"/>
    <p:sldId id="460" r:id="rId46"/>
    <p:sldId id="461" r:id="rId47"/>
    <p:sldId id="479" r:id="rId48"/>
    <p:sldId id="493" r:id="rId49"/>
    <p:sldId id="462" r:id="rId50"/>
    <p:sldId id="494" r:id="rId51"/>
    <p:sldId id="495" r:id="rId52"/>
    <p:sldId id="256" r:id="rId53"/>
    <p:sldId id="434" r:id="rId54"/>
    <p:sldId id="491" r:id="rId55"/>
    <p:sldId id="496" r:id="rId56"/>
    <p:sldId id="358" r:id="rId57"/>
    <p:sldId id="515" r:id="rId58"/>
    <p:sldId id="413" r:id="rId59"/>
    <p:sldId id="415" r:id="rId60"/>
    <p:sldId id="517" r:id="rId61"/>
    <p:sldId id="520" r:id="rId62"/>
    <p:sldId id="516" r:id="rId63"/>
    <p:sldId id="518" r:id="rId64"/>
    <p:sldId id="499" r:id="rId65"/>
    <p:sldId id="500" r:id="rId66"/>
    <p:sldId id="519" r:id="rId67"/>
    <p:sldId id="502" r:id="rId68"/>
    <p:sldId id="503" r:id="rId6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00"/>
    <a:srgbClr val="800000"/>
    <a:srgbClr val="FF66FF"/>
    <a:srgbClr val="FF3300"/>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16" autoAdjust="0"/>
    <p:restoredTop sz="75815" autoAdjust="0"/>
  </p:normalViewPr>
  <p:slideViewPr>
    <p:cSldViewPr>
      <p:cViewPr>
        <p:scale>
          <a:sx n="70" d="100"/>
          <a:sy n="70" d="100"/>
        </p:scale>
        <p:origin x="1426" y="43"/>
      </p:cViewPr>
      <p:guideLst>
        <p:guide orient="horz" pos="2160"/>
        <p:guide pos="2880"/>
      </p:guideLst>
    </p:cSldViewPr>
  </p:slideViewPr>
  <p:notesTextViewPr>
    <p:cViewPr>
      <p:scale>
        <a:sx n="150" d="100"/>
        <a:sy n="150" d="100"/>
      </p:scale>
      <p:origin x="0" y="0"/>
    </p:cViewPr>
  </p:notesTextViewPr>
  <p:sorterViewPr>
    <p:cViewPr>
      <p:scale>
        <a:sx n="130" d="100"/>
        <a:sy n="130" d="100"/>
      </p:scale>
      <p:origin x="0" y="-20328"/>
    </p:cViewPr>
  </p:sorterViewPr>
  <p:notesViewPr>
    <p:cSldViewPr>
      <p:cViewPr>
        <p:scale>
          <a:sx n="120" d="100"/>
          <a:sy n="120" d="100"/>
        </p:scale>
        <p:origin x="-266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Feuille_de_calcul_Microsoft_Excel5.xlsx"/></Relationships>
</file>

<file path=ppt/charts/_rels/chart11.xml.rels><?xml version="1.0" encoding="UTF-8" standalone="yes"?>
<Relationships xmlns="http://schemas.openxmlformats.org/package/2006/relationships"><Relationship Id="rId1" Type="http://schemas.openxmlformats.org/officeDocument/2006/relationships/package" Target="../embeddings/Feuille_de_calcul_Microsoft_Excel6.xlsx"/></Relationships>
</file>

<file path=ppt/charts/_rels/chart12.xml.rels><?xml version="1.0" encoding="UTF-8" standalone="yes"?>
<Relationships xmlns="http://schemas.openxmlformats.org/package/2006/relationships"><Relationship Id="rId1" Type="http://schemas.openxmlformats.org/officeDocument/2006/relationships/package" Target="../embeddings/Feuille_de_calcul_Microsoft_Excel7.xlsx"/></Relationships>
</file>

<file path=ppt/charts/_rels/chart13.xml.rels><?xml version="1.0" encoding="UTF-8" standalone="yes"?>
<Relationships xmlns="http://schemas.openxmlformats.org/package/2006/relationships"><Relationship Id="rId1" Type="http://schemas.openxmlformats.org/officeDocument/2006/relationships/oleObject" Target="file:///G:\Dossier%20conference%20Warsaw\Data%20patho%20BBB%20lait%20Hanzen.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H:\Dossier%20conference%20Warsaw\Data%20patho%20BBB%20lait%20Hanzen.xlsx" TargetMode="External"/></Relationships>
</file>

<file path=ppt/charts/_rels/chart15.xml.rels><?xml version="1.0" encoding="UTF-8" standalone="yes"?>
<Relationships xmlns="http://schemas.openxmlformats.org/package/2006/relationships"><Relationship Id="rId1" Type="http://schemas.openxmlformats.org/officeDocument/2006/relationships/package" Target="../embeddings/Feuille_de_calcul_Microsoft_Excel8.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Feuille_de_calcul_Microsoft_Excel9.xlsx"/></Relationships>
</file>

<file path=ppt/charts/_rels/chart17.xml.rels><?xml version="1.0" encoding="UTF-8" standalone="yes"?>
<Relationships xmlns="http://schemas.openxmlformats.org/package/2006/relationships"><Relationship Id="rId2" Type="http://schemas.openxmlformats.org/officeDocument/2006/relationships/package" Target="../embeddings/Feuille_de_calcul_Microsoft_Excel10.xlsx"/><Relationship Id="rId1" Type="http://schemas.openxmlformats.org/officeDocument/2006/relationships/themeOverride" Target="../theme/themeOverride4.xml"/></Relationships>
</file>

<file path=ppt/charts/_rels/chart18.xml.rels><?xml version="1.0" encoding="UTF-8" standalone="yes"?>
<Relationships xmlns="http://schemas.openxmlformats.org/package/2006/relationships"><Relationship Id="rId2" Type="http://schemas.openxmlformats.org/officeDocument/2006/relationships/package" Target="../embeddings/Feuille_de_calcul_Microsoft_Excel12.xlsx"/><Relationship Id="rId1" Type="http://schemas.openxmlformats.org/officeDocument/2006/relationships/themeOverride" Target="../theme/themeOverride5.xml"/></Relationships>
</file>

<file path=ppt/charts/_rels/chart19.xml.rels><?xml version="1.0" encoding="UTF-8" standalone="yes"?>
<Relationships xmlns="http://schemas.openxmlformats.org/package/2006/relationships"><Relationship Id="rId3" Type="http://schemas.openxmlformats.org/officeDocument/2006/relationships/oleObject" Target="file:///G:\Dossier%20conference%20Warsaw\Beef%20franch%20breeds%20reproduction%20performance.xlsx" TargetMode="External"/><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oleObject" Target="file:///G:\Dossier%20conference%20Warsaw\Beef%20franch%20breeds%20reproduction%20performance.xlsx" TargetMode="External"/><Relationship Id="rId2" Type="http://schemas.microsoft.com/office/2011/relationships/chartColorStyle" Target="colors4.xml"/><Relationship Id="rId1" Type="http://schemas.microsoft.com/office/2011/relationships/chartStyle" Target="style4.xml"/></Relationships>
</file>

<file path=ppt/charts/_rels/chart21.xml.rels><?xml version="1.0" encoding="UTF-8" standalone="yes"?>
<Relationships xmlns="http://schemas.openxmlformats.org/package/2006/relationships"><Relationship Id="rId2" Type="http://schemas.openxmlformats.org/officeDocument/2006/relationships/package" Target="../embeddings/Feuille_de_calcul_Microsoft_Excel13.xlsx"/><Relationship Id="rId1" Type="http://schemas.openxmlformats.org/officeDocument/2006/relationships/themeOverride" Target="../theme/themeOverride6.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AppData\Local\Temp\4.2_Livestock_numbers_21_12_2015.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6.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Feuille_de_calcul_Microsoft_Excel3.xlsx"/></Relationships>
</file>

<file path=ppt/charts/_rels/chart8.xml.rels><?xml version="1.0" encoding="UTF-8" standalone="yes"?>
<Relationships xmlns="http://schemas.openxmlformats.org/package/2006/relationships"><Relationship Id="rId3" Type="http://schemas.openxmlformats.org/officeDocument/2006/relationships/oleObject" Target="file:///G:\Dossier%20conference%20Warsaw\Data%20patho%20BBB%20lait%20Hanzen.xlsx" TargetMode="External"/><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oleObject" Target="file:///D:\2%20ACTIVITES%20ENSEIGNEMENTS\Etudiants%202&#232;me%20cycle\TFE\Dossier%20evaluation%20TFE%202017\TFE%20Data%20Dieudonne%202017%2006%20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52910836849004"/>
          <c:y val="2.4205994543813933E-2"/>
          <c:w val="0.83486298965798289"/>
          <c:h val="0.83794967325147429"/>
        </c:manualLayout>
      </c:layout>
      <c:barChart>
        <c:barDir val="col"/>
        <c:grouping val="clustered"/>
        <c:varyColors val="0"/>
        <c:ser>
          <c:idx val="0"/>
          <c:order val="0"/>
          <c:spPr>
            <a:solidFill>
              <a:srgbClr val="C0504D">
                <a:lumMod val="75000"/>
              </a:srgbClr>
            </a:solidFill>
          </c:spPr>
          <c:invertIfNegative val="0"/>
          <c:cat>
            <c:strRef>
              <c:f>'[4.2_Livestock_numbers_21_12_2015.xlsx]Table 1'!$C$6:$F$6</c:f>
              <c:strCache>
                <c:ptCount val="4"/>
                <c:pt idx="0">
                  <c:v>Bovine</c:v>
                </c:pt>
                <c:pt idx="1">
                  <c:v>Pigs</c:v>
                </c:pt>
                <c:pt idx="2">
                  <c:v>Sheep</c:v>
                </c:pt>
                <c:pt idx="3">
                  <c:v>Goats</c:v>
                </c:pt>
              </c:strCache>
            </c:strRef>
          </c:cat>
          <c:val>
            <c:numRef>
              <c:f>'[4.2_Livestock_numbers_21_12_2015.xlsx]Table 1'!$C$7:$F$7</c:f>
              <c:numCache>
                <c:formatCode>#,##0.0_i</c:formatCode>
                <c:ptCount val="4"/>
                <c:pt idx="0">
                  <c:v>89.152169999999984</c:v>
                </c:pt>
                <c:pt idx="1">
                  <c:v>148.72420999999997</c:v>
                </c:pt>
                <c:pt idx="2">
                  <c:v>85.524020000000007</c:v>
                </c:pt>
                <c:pt idx="3">
                  <c:v>12.502140000000001</c:v>
                </c:pt>
              </c:numCache>
            </c:numRef>
          </c:val>
        </c:ser>
        <c:dLbls>
          <c:showLegendKey val="0"/>
          <c:showVal val="0"/>
          <c:showCatName val="0"/>
          <c:showSerName val="0"/>
          <c:showPercent val="0"/>
          <c:showBubbleSize val="0"/>
        </c:dLbls>
        <c:gapWidth val="150"/>
        <c:axId val="1598061520"/>
        <c:axId val="1598051728"/>
      </c:barChart>
      <c:catAx>
        <c:axId val="1598061520"/>
        <c:scaling>
          <c:orientation val="minMax"/>
        </c:scaling>
        <c:delete val="0"/>
        <c:axPos val="b"/>
        <c:numFmt formatCode="General" sourceLinked="0"/>
        <c:majorTickMark val="none"/>
        <c:minorTickMark val="none"/>
        <c:tickLblPos val="nextTo"/>
        <c:crossAx val="1598051728"/>
        <c:crosses val="autoZero"/>
        <c:auto val="1"/>
        <c:lblAlgn val="ctr"/>
        <c:lblOffset val="100"/>
        <c:noMultiLvlLbl val="0"/>
      </c:catAx>
      <c:valAx>
        <c:axId val="1598051728"/>
        <c:scaling>
          <c:orientation val="minMax"/>
        </c:scaling>
        <c:delete val="0"/>
        <c:axPos val="l"/>
        <c:majorGridlines/>
        <c:title>
          <c:tx>
            <c:rich>
              <a:bodyPr/>
              <a:lstStyle/>
              <a:p>
                <a:pPr>
                  <a:defRPr sz="2000"/>
                </a:pPr>
                <a:r>
                  <a:rPr lang="en-US" sz="2000"/>
                  <a:t>N millions</a:t>
                </a:r>
              </a:p>
            </c:rich>
          </c:tx>
          <c:layout/>
          <c:overlay val="0"/>
        </c:title>
        <c:numFmt formatCode="#,##0.0_i" sourceLinked="1"/>
        <c:majorTickMark val="none"/>
        <c:minorTickMark val="none"/>
        <c:tickLblPos val="nextTo"/>
        <c:txPr>
          <a:bodyPr/>
          <a:lstStyle/>
          <a:p>
            <a:pPr>
              <a:defRPr sz="1600"/>
            </a:pPr>
            <a:endParaRPr lang="fr-FR"/>
          </a:p>
        </c:txPr>
        <c:crossAx val="1598061520"/>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8.8888888888888934E-2"/>
          <c:y val="6.9544364508393283E-2"/>
          <c:w val="0.57460317460317534"/>
          <c:h val="0.78657074340527577"/>
        </c:manualLayout>
      </c:layout>
      <c:barChart>
        <c:barDir val="col"/>
        <c:grouping val="clustered"/>
        <c:varyColors val="0"/>
        <c:ser>
          <c:idx val="0"/>
          <c:order val="0"/>
          <c:tx>
            <c:strRef>
              <c:f>Sheet1!$A$2</c:f>
              <c:strCache>
                <c:ptCount val="1"/>
                <c:pt idx="0">
                  <c:v>Dairy (7343)</c:v>
                </c:pt>
              </c:strCache>
            </c:strRef>
          </c:tx>
          <c:invertIfNegative val="0"/>
          <c:cat>
            <c:strRef>
              <c:f>Sheet1!$B$1:$D$1</c:f>
              <c:strCache>
                <c:ptCount val="3"/>
                <c:pt idx="0">
                  <c:v>Normal</c:v>
                </c:pt>
                <c:pt idx="1">
                  <c:v>Traction </c:v>
                </c:pt>
                <c:pt idx="2">
                  <c:v>CS</c:v>
                </c:pt>
              </c:strCache>
            </c:strRef>
          </c:cat>
          <c:val>
            <c:numRef>
              <c:f>Sheet1!$B$2:$D$2</c:f>
              <c:numCache>
                <c:formatCode>General</c:formatCode>
                <c:ptCount val="3"/>
                <c:pt idx="0">
                  <c:v>4.5</c:v>
                </c:pt>
                <c:pt idx="1">
                  <c:v>3.9</c:v>
                </c:pt>
                <c:pt idx="2">
                  <c:v>4.5</c:v>
                </c:pt>
              </c:numCache>
            </c:numRef>
          </c:val>
        </c:ser>
        <c:ser>
          <c:idx val="1"/>
          <c:order val="1"/>
          <c:tx>
            <c:strRef>
              <c:f>Sheet1!$A$3</c:f>
              <c:strCache>
                <c:ptCount val="1"/>
                <c:pt idx="0">
                  <c:v>BB (12235)</c:v>
                </c:pt>
              </c:strCache>
            </c:strRef>
          </c:tx>
          <c:invertIfNegative val="0"/>
          <c:cat>
            <c:strRef>
              <c:f>Sheet1!$B$1:$D$1</c:f>
              <c:strCache>
                <c:ptCount val="3"/>
                <c:pt idx="0">
                  <c:v>Normal</c:v>
                </c:pt>
                <c:pt idx="1">
                  <c:v>Traction </c:v>
                </c:pt>
                <c:pt idx="2">
                  <c:v>CS</c:v>
                </c:pt>
              </c:strCache>
            </c:strRef>
          </c:cat>
          <c:val>
            <c:numRef>
              <c:f>Sheet1!$B$3:$D$3</c:f>
              <c:numCache>
                <c:formatCode>General</c:formatCode>
                <c:ptCount val="3"/>
                <c:pt idx="0">
                  <c:v>3.8</c:v>
                </c:pt>
                <c:pt idx="1">
                  <c:v>3.5</c:v>
                </c:pt>
                <c:pt idx="2">
                  <c:v>3.5</c:v>
                </c:pt>
              </c:numCache>
            </c:numRef>
          </c:val>
        </c:ser>
        <c:dLbls>
          <c:showLegendKey val="0"/>
          <c:showVal val="0"/>
          <c:showCatName val="0"/>
          <c:showSerName val="0"/>
          <c:showPercent val="0"/>
          <c:showBubbleSize val="0"/>
        </c:dLbls>
        <c:gapWidth val="150"/>
        <c:axId val="1881459168"/>
        <c:axId val="1881459712"/>
      </c:barChart>
      <c:catAx>
        <c:axId val="1881459168"/>
        <c:scaling>
          <c:orientation val="minMax"/>
        </c:scaling>
        <c:delete val="0"/>
        <c:axPos val="b"/>
        <c:numFmt formatCode="General" sourceLinked="1"/>
        <c:majorTickMark val="out"/>
        <c:minorTickMark val="none"/>
        <c:tickLblPos val="nextTo"/>
        <c:txPr>
          <a:bodyPr rot="0" vert="horz"/>
          <a:lstStyle/>
          <a:p>
            <a:pPr>
              <a:defRPr sz="200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1459712"/>
        <c:crosses val="autoZero"/>
        <c:auto val="1"/>
        <c:lblAlgn val="ctr"/>
        <c:lblOffset val="100"/>
        <c:tickLblSkip val="1"/>
        <c:tickMarkSkip val="1"/>
        <c:noMultiLvlLbl val="0"/>
      </c:catAx>
      <c:valAx>
        <c:axId val="1881459712"/>
        <c:scaling>
          <c:orientation val="minMax"/>
          <c:min val="3"/>
        </c:scaling>
        <c:delete val="0"/>
        <c:axPos val="l"/>
        <c:majorGridlines/>
        <c:numFmt formatCode="General" sourceLinked="1"/>
        <c:majorTickMark val="out"/>
        <c:minorTickMark val="none"/>
        <c:tickLblPos val="nextTo"/>
        <c:txPr>
          <a:bodyPr rot="0" vert="horz"/>
          <a:lstStyle/>
          <a:p>
            <a:pPr>
              <a:defRPr sz="200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1459168"/>
        <c:crosses val="autoZero"/>
        <c:crossBetween val="between"/>
        <c:majorUnit val="0.5"/>
      </c:valAx>
      <c:spPr>
        <a:noFill/>
        <a:ln w="24324">
          <a:noFill/>
        </a:ln>
      </c:spPr>
    </c:plotArea>
    <c:legend>
      <c:legendPos val="r"/>
      <c:layout>
        <c:manualLayout>
          <c:xMode val="edge"/>
          <c:yMode val="edge"/>
          <c:x val="0.67936506396160012"/>
          <c:y val="0.38848914776623372"/>
          <c:w val="0.28212422574857665"/>
          <c:h val="0.2175644350649715"/>
        </c:manualLayout>
      </c:layout>
      <c:overlay val="0"/>
      <c:txPr>
        <a:bodyPr/>
        <a:lstStyle/>
        <a:p>
          <a:pPr>
            <a:defRPr sz="200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legend>
    <c:plotVisOnly val="1"/>
    <c:dispBlanksAs val="gap"/>
    <c:showDLblsOverMax val="0"/>
  </c:chart>
  <c:txPr>
    <a:bodyPr/>
    <a:lstStyle/>
    <a:p>
      <a:pPr>
        <a:defRPr sz="1724"/>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8.0952380952381012E-2"/>
          <c:y val="6.9544364508393283E-2"/>
          <c:w val="0.75714285714285745"/>
          <c:h val="0.78657074340527577"/>
        </c:manualLayout>
      </c:layout>
      <c:barChart>
        <c:barDir val="col"/>
        <c:grouping val="clustered"/>
        <c:varyColors val="0"/>
        <c:ser>
          <c:idx val="0"/>
          <c:order val="0"/>
          <c:tx>
            <c:strRef>
              <c:f>Sheet1!$A$2</c:f>
              <c:strCache>
                <c:ptCount val="1"/>
                <c:pt idx="0">
                  <c:v>21 - 30</c:v>
                </c:pt>
              </c:strCache>
            </c:strRef>
          </c:tx>
          <c:invertIfNegative val="0"/>
          <c:cat>
            <c:strRef>
              <c:f>Sheet1!$B$1:$D$1</c:f>
              <c:strCache>
                <c:ptCount val="3"/>
                <c:pt idx="0">
                  <c:v>Normal</c:v>
                </c:pt>
                <c:pt idx="1">
                  <c:v>Traction </c:v>
                </c:pt>
                <c:pt idx="2">
                  <c:v>CS</c:v>
                </c:pt>
              </c:strCache>
            </c:strRef>
          </c:cat>
          <c:val>
            <c:numRef>
              <c:f>Sheet1!$B$2:$D$2</c:f>
              <c:numCache>
                <c:formatCode>General</c:formatCode>
                <c:ptCount val="3"/>
                <c:pt idx="0">
                  <c:v>29.9</c:v>
                </c:pt>
                <c:pt idx="1">
                  <c:v>27.9</c:v>
                </c:pt>
                <c:pt idx="2">
                  <c:v>51</c:v>
                </c:pt>
              </c:numCache>
            </c:numRef>
          </c:val>
        </c:ser>
        <c:ser>
          <c:idx val="1"/>
          <c:order val="1"/>
          <c:tx>
            <c:strRef>
              <c:f>Sheet1!$A$3</c:f>
              <c:strCache>
                <c:ptCount val="1"/>
                <c:pt idx="0">
                  <c:v>31 - 40</c:v>
                </c:pt>
              </c:strCache>
            </c:strRef>
          </c:tx>
          <c:invertIfNegative val="0"/>
          <c:cat>
            <c:strRef>
              <c:f>Sheet1!$B$1:$D$1</c:f>
              <c:strCache>
                <c:ptCount val="3"/>
                <c:pt idx="0">
                  <c:v>Normal</c:v>
                </c:pt>
                <c:pt idx="1">
                  <c:v>Traction </c:v>
                </c:pt>
                <c:pt idx="2">
                  <c:v>CS</c:v>
                </c:pt>
              </c:strCache>
            </c:strRef>
          </c:cat>
          <c:val>
            <c:numRef>
              <c:f>Sheet1!$B$3:$D$3</c:f>
              <c:numCache>
                <c:formatCode>General</c:formatCode>
                <c:ptCount val="3"/>
                <c:pt idx="0">
                  <c:v>19.8</c:v>
                </c:pt>
                <c:pt idx="1">
                  <c:v>17.600000000000001</c:v>
                </c:pt>
                <c:pt idx="2">
                  <c:v>25.6</c:v>
                </c:pt>
              </c:numCache>
            </c:numRef>
          </c:val>
        </c:ser>
        <c:ser>
          <c:idx val="2"/>
          <c:order val="2"/>
          <c:tx>
            <c:strRef>
              <c:f>Sheet1!$A$4</c:f>
              <c:strCache>
                <c:ptCount val="1"/>
                <c:pt idx="0">
                  <c:v>41 - 50</c:v>
                </c:pt>
              </c:strCache>
            </c:strRef>
          </c:tx>
          <c:invertIfNegative val="0"/>
          <c:cat>
            <c:strRef>
              <c:f>Sheet1!$B$1:$D$1</c:f>
              <c:strCache>
                <c:ptCount val="3"/>
                <c:pt idx="0">
                  <c:v>Normal</c:v>
                </c:pt>
                <c:pt idx="1">
                  <c:v>Traction </c:v>
                </c:pt>
                <c:pt idx="2">
                  <c:v>CS</c:v>
                </c:pt>
              </c:strCache>
            </c:strRef>
          </c:cat>
          <c:val>
            <c:numRef>
              <c:f>Sheet1!$B$4:$D$4</c:f>
              <c:numCache>
                <c:formatCode>General</c:formatCode>
                <c:ptCount val="3"/>
                <c:pt idx="0">
                  <c:v>17.3</c:v>
                </c:pt>
                <c:pt idx="1">
                  <c:v>23.1</c:v>
                </c:pt>
                <c:pt idx="2">
                  <c:v>21.2</c:v>
                </c:pt>
              </c:numCache>
            </c:numRef>
          </c:val>
        </c:ser>
        <c:dLbls>
          <c:showLegendKey val="0"/>
          <c:showVal val="0"/>
          <c:showCatName val="0"/>
          <c:showSerName val="0"/>
          <c:showPercent val="0"/>
          <c:showBubbleSize val="0"/>
        </c:dLbls>
        <c:gapWidth val="150"/>
        <c:axId val="1881460800"/>
        <c:axId val="1881462976"/>
      </c:barChart>
      <c:catAx>
        <c:axId val="1881460800"/>
        <c:scaling>
          <c:orientation val="minMax"/>
        </c:scaling>
        <c:delete val="0"/>
        <c:axPos val="b"/>
        <c:numFmt formatCode="General" sourceLinked="1"/>
        <c:majorTickMark val="out"/>
        <c:minorTickMark val="none"/>
        <c:tickLblPos val="nextTo"/>
        <c:txPr>
          <a:bodyPr rot="0" vert="horz"/>
          <a:lstStyle/>
          <a:p>
            <a:pPr>
              <a:defRPr sz="1399">
                <a:solidFill>
                  <a:schemeClr val="tx1"/>
                </a:solidFill>
              </a:defRPr>
            </a:pPr>
            <a:endParaRPr lang="fr-FR"/>
          </a:p>
        </c:txPr>
        <c:crossAx val="1881462976"/>
        <c:crosses val="autoZero"/>
        <c:auto val="1"/>
        <c:lblAlgn val="ctr"/>
        <c:lblOffset val="100"/>
        <c:tickLblSkip val="1"/>
        <c:tickMarkSkip val="1"/>
        <c:noMultiLvlLbl val="0"/>
      </c:catAx>
      <c:valAx>
        <c:axId val="1881462976"/>
        <c:scaling>
          <c:orientation val="minMax"/>
        </c:scaling>
        <c:delete val="0"/>
        <c:axPos val="l"/>
        <c:majorGridlines/>
        <c:numFmt formatCode="General" sourceLinked="1"/>
        <c:majorTickMark val="out"/>
        <c:minorTickMark val="none"/>
        <c:tickLblPos val="nextTo"/>
        <c:txPr>
          <a:bodyPr rot="0" vert="horz"/>
          <a:lstStyle/>
          <a:p>
            <a:pPr>
              <a:defRPr sz="1399">
                <a:solidFill>
                  <a:schemeClr val="tx1"/>
                </a:solidFill>
              </a:defRPr>
            </a:pPr>
            <a:endParaRPr lang="fr-FR"/>
          </a:p>
        </c:txPr>
        <c:crossAx val="1881460800"/>
        <c:crosses val="autoZero"/>
        <c:crossBetween val="between"/>
      </c:valAx>
      <c:spPr>
        <a:noFill/>
        <a:ln w="25388">
          <a:noFill/>
        </a:ln>
      </c:spPr>
    </c:plotArea>
    <c:legend>
      <c:legendPos val="r"/>
      <c:layout>
        <c:manualLayout>
          <c:xMode val="edge"/>
          <c:yMode val="edge"/>
          <c:x val="0.85396820274514873"/>
          <c:y val="0.35251793525809277"/>
          <c:w val="0.14603179725485127"/>
          <c:h val="0.49042821204442871"/>
        </c:manualLayout>
      </c:layout>
      <c:overlay val="0"/>
      <c:txPr>
        <a:bodyPr/>
        <a:lstStyle/>
        <a:p>
          <a:pPr>
            <a:defRPr sz="1399">
              <a:solidFill>
                <a:schemeClr val="tx1"/>
              </a:solidFill>
            </a:defRPr>
          </a:pPr>
          <a:endParaRPr lang="fr-FR"/>
        </a:p>
      </c:txPr>
    </c:legend>
    <c:plotVisOnly val="1"/>
    <c:dispBlanksAs val="gap"/>
    <c:showDLblsOverMax val="0"/>
  </c:chart>
  <c:txPr>
    <a:bodyPr/>
    <a:lstStyle/>
    <a:p>
      <a:pPr>
        <a:defRPr sz="1799"/>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0229847877377179"/>
          <c:y val="6.056576261300671E-2"/>
          <c:w val="0.75714285714285745"/>
          <c:h val="0.78657074340527577"/>
        </c:manualLayout>
      </c:layout>
      <c:barChart>
        <c:barDir val="col"/>
        <c:grouping val="clustered"/>
        <c:varyColors val="0"/>
        <c:ser>
          <c:idx val="0"/>
          <c:order val="0"/>
          <c:tx>
            <c:strRef>
              <c:f>Sheet1!$A$2</c:f>
              <c:strCache>
                <c:ptCount val="1"/>
                <c:pt idx="0">
                  <c:v>21 - 30</c:v>
                </c:pt>
              </c:strCache>
            </c:strRef>
          </c:tx>
          <c:invertIfNegative val="0"/>
          <c:cat>
            <c:strRef>
              <c:f>Sheet1!$B$1:$D$1</c:f>
              <c:strCache>
                <c:ptCount val="3"/>
                <c:pt idx="0">
                  <c:v>Normal</c:v>
                </c:pt>
                <c:pt idx="1">
                  <c:v>Traction </c:v>
                </c:pt>
                <c:pt idx="2">
                  <c:v>CS</c:v>
                </c:pt>
              </c:strCache>
            </c:strRef>
          </c:cat>
          <c:val>
            <c:numRef>
              <c:f>Sheet1!$B$2:$D$2</c:f>
              <c:numCache>
                <c:formatCode>General</c:formatCode>
                <c:ptCount val="3"/>
                <c:pt idx="0">
                  <c:v>22.8</c:v>
                </c:pt>
                <c:pt idx="1">
                  <c:v>17.600000000000001</c:v>
                </c:pt>
                <c:pt idx="2">
                  <c:v>32</c:v>
                </c:pt>
              </c:numCache>
            </c:numRef>
          </c:val>
        </c:ser>
        <c:ser>
          <c:idx val="1"/>
          <c:order val="1"/>
          <c:tx>
            <c:strRef>
              <c:f>Sheet1!$A$3</c:f>
              <c:strCache>
                <c:ptCount val="1"/>
                <c:pt idx="0">
                  <c:v>31 - 40</c:v>
                </c:pt>
              </c:strCache>
            </c:strRef>
          </c:tx>
          <c:invertIfNegative val="0"/>
          <c:cat>
            <c:strRef>
              <c:f>Sheet1!$B$1:$D$1</c:f>
              <c:strCache>
                <c:ptCount val="3"/>
                <c:pt idx="0">
                  <c:v>Normal</c:v>
                </c:pt>
                <c:pt idx="1">
                  <c:v>Traction </c:v>
                </c:pt>
                <c:pt idx="2">
                  <c:v>CS</c:v>
                </c:pt>
              </c:strCache>
            </c:strRef>
          </c:cat>
          <c:val>
            <c:numRef>
              <c:f>Sheet1!$B$3:$D$3</c:f>
              <c:numCache>
                <c:formatCode>General</c:formatCode>
                <c:ptCount val="3"/>
                <c:pt idx="0">
                  <c:v>8.6</c:v>
                </c:pt>
                <c:pt idx="1">
                  <c:v>14.7</c:v>
                </c:pt>
                <c:pt idx="2">
                  <c:v>16.899999999999999</c:v>
                </c:pt>
              </c:numCache>
            </c:numRef>
          </c:val>
        </c:ser>
        <c:ser>
          <c:idx val="2"/>
          <c:order val="2"/>
          <c:tx>
            <c:strRef>
              <c:f>Sheet1!$A$4</c:f>
              <c:strCache>
                <c:ptCount val="1"/>
                <c:pt idx="0">
                  <c:v>41 - 50</c:v>
                </c:pt>
              </c:strCache>
            </c:strRef>
          </c:tx>
          <c:invertIfNegative val="0"/>
          <c:cat>
            <c:strRef>
              <c:f>Sheet1!$B$1:$D$1</c:f>
              <c:strCache>
                <c:ptCount val="3"/>
                <c:pt idx="0">
                  <c:v>Normal</c:v>
                </c:pt>
                <c:pt idx="1">
                  <c:v>Traction </c:v>
                </c:pt>
                <c:pt idx="2">
                  <c:v>CS</c:v>
                </c:pt>
              </c:strCache>
            </c:strRef>
          </c:cat>
          <c:val>
            <c:numRef>
              <c:f>Sheet1!$B$4:$D$4</c:f>
              <c:numCache>
                <c:formatCode>General</c:formatCode>
                <c:ptCount val="3"/>
                <c:pt idx="0">
                  <c:v>18.8</c:v>
                </c:pt>
                <c:pt idx="1">
                  <c:v>18.7</c:v>
                </c:pt>
                <c:pt idx="2">
                  <c:v>15.7</c:v>
                </c:pt>
              </c:numCache>
            </c:numRef>
          </c:val>
        </c:ser>
        <c:dLbls>
          <c:showLegendKey val="0"/>
          <c:showVal val="0"/>
          <c:showCatName val="0"/>
          <c:showSerName val="0"/>
          <c:showPercent val="0"/>
          <c:showBubbleSize val="0"/>
        </c:dLbls>
        <c:gapWidth val="150"/>
        <c:axId val="1883507280"/>
        <c:axId val="1883500208"/>
      </c:barChart>
      <c:catAx>
        <c:axId val="1883507280"/>
        <c:scaling>
          <c:orientation val="minMax"/>
        </c:scaling>
        <c:delete val="0"/>
        <c:axPos val="b"/>
        <c:numFmt formatCode="General" sourceLinked="1"/>
        <c:majorTickMark val="out"/>
        <c:minorTickMark val="none"/>
        <c:tickLblPos val="nextTo"/>
        <c:txPr>
          <a:bodyPr rot="0" vert="horz"/>
          <a:lstStyle/>
          <a:p>
            <a:pPr>
              <a:defRPr sz="1400">
                <a:solidFill>
                  <a:schemeClr val="tx1"/>
                </a:solidFill>
              </a:defRPr>
            </a:pPr>
            <a:endParaRPr lang="fr-FR"/>
          </a:p>
        </c:txPr>
        <c:crossAx val="1883500208"/>
        <c:crosses val="autoZero"/>
        <c:auto val="1"/>
        <c:lblAlgn val="ctr"/>
        <c:lblOffset val="100"/>
        <c:tickLblSkip val="1"/>
        <c:tickMarkSkip val="1"/>
        <c:noMultiLvlLbl val="0"/>
      </c:catAx>
      <c:valAx>
        <c:axId val="1883500208"/>
        <c:scaling>
          <c:orientation val="minMax"/>
          <c:max val="60"/>
        </c:scaling>
        <c:delete val="0"/>
        <c:axPos val="l"/>
        <c:majorGridlines/>
        <c:numFmt formatCode="General" sourceLinked="1"/>
        <c:majorTickMark val="out"/>
        <c:minorTickMark val="none"/>
        <c:tickLblPos val="nextTo"/>
        <c:txPr>
          <a:bodyPr rot="0" vert="horz"/>
          <a:lstStyle/>
          <a:p>
            <a:pPr>
              <a:defRPr sz="1600">
                <a:solidFill>
                  <a:schemeClr val="tx1"/>
                </a:solidFill>
              </a:defRPr>
            </a:pPr>
            <a:endParaRPr lang="fr-FR"/>
          </a:p>
        </c:txPr>
        <c:crossAx val="1883507280"/>
        <c:crosses val="autoZero"/>
        <c:crossBetween val="between"/>
      </c:valAx>
      <c:spPr>
        <a:noFill/>
        <a:ln w="25394">
          <a:noFill/>
        </a:ln>
      </c:spPr>
    </c:plotArea>
    <c:legend>
      <c:legendPos val="r"/>
      <c:layout>
        <c:manualLayout>
          <c:xMode val="edge"/>
          <c:yMode val="edge"/>
          <c:x val="0.78293602434950627"/>
          <c:y val="0.35251809966707182"/>
          <c:w val="0.21071471387584306"/>
          <c:h val="0.21822543994081278"/>
        </c:manualLayout>
      </c:layout>
      <c:overlay val="0"/>
      <c:txPr>
        <a:bodyPr/>
        <a:lstStyle/>
        <a:p>
          <a:pPr>
            <a:defRPr sz="1400">
              <a:solidFill>
                <a:schemeClr val="tx1"/>
              </a:solidFill>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Feuil1!$A$6</c:f>
              <c:strCache>
                <c:ptCount val="1"/>
                <c:pt idx="0">
                  <c:v>Beef cattle (12.235)</c:v>
                </c:pt>
              </c:strCache>
            </c:strRef>
          </c:tx>
          <c:spPr>
            <a:solidFill>
              <a:schemeClr val="accent3">
                <a:lumMod val="50000"/>
              </a:schemeClr>
            </a:solidFill>
            <a:ln>
              <a:noFill/>
            </a:ln>
            <a:effectLst/>
            <a:scene3d>
              <a:camera prst="orthographicFront"/>
              <a:lightRig rig="threePt" dir="t"/>
            </a:scene3d>
            <a:sp3d>
              <a:bevelT/>
            </a:sp3d>
          </c:spPr>
          <c:invertIfNegative val="0"/>
          <c:cat>
            <c:strRef>
              <c:f>Feuil1!$B$5:$F$5</c:f>
              <c:strCache>
                <c:ptCount val="5"/>
                <c:pt idx="0">
                  <c:v>Placenta retentio</c:v>
                </c:pt>
                <c:pt idx="1">
                  <c:v>Milk fever</c:v>
                </c:pt>
                <c:pt idx="2">
                  <c:v>Uterine involution delay</c:v>
                </c:pt>
                <c:pt idx="3">
                  <c:v>Clinical endometritis (21-50 dPP)</c:v>
                </c:pt>
                <c:pt idx="4">
                  <c:v>Ovarian cysts (21-50 dPP)</c:v>
                </c:pt>
              </c:strCache>
            </c:strRef>
          </c:cat>
          <c:val>
            <c:numRef>
              <c:f>Feuil1!$B$6:$F$6</c:f>
              <c:numCache>
                <c:formatCode>General</c:formatCode>
                <c:ptCount val="5"/>
                <c:pt idx="0">
                  <c:v>3.5</c:v>
                </c:pt>
                <c:pt idx="2">
                  <c:v>13.9</c:v>
                </c:pt>
                <c:pt idx="3">
                  <c:v>19.399999999999999</c:v>
                </c:pt>
                <c:pt idx="4">
                  <c:v>2.9</c:v>
                </c:pt>
              </c:numCache>
            </c:numRef>
          </c:val>
        </c:ser>
        <c:ser>
          <c:idx val="1"/>
          <c:order val="1"/>
          <c:tx>
            <c:strRef>
              <c:f>Feuil1!$A$7</c:f>
              <c:strCache>
                <c:ptCount val="1"/>
                <c:pt idx="0">
                  <c:v>Dairy cattle (7.343)</c:v>
                </c:pt>
              </c:strCache>
            </c:strRef>
          </c:tx>
          <c:spPr>
            <a:solidFill>
              <a:schemeClr val="accent1">
                <a:lumMod val="50000"/>
              </a:schemeClr>
            </a:solidFill>
            <a:ln>
              <a:noFill/>
            </a:ln>
            <a:effectLst/>
            <a:scene3d>
              <a:camera prst="orthographicFront"/>
              <a:lightRig rig="threePt" dir="t"/>
            </a:scene3d>
            <a:sp3d>
              <a:bevelT/>
            </a:sp3d>
          </c:spPr>
          <c:invertIfNegative val="0"/>
          <c:cat>
            <c:strRef>
              <c:f>Feuil1!$B$5:$F$5</c:f>
              <c:strCache>
                <c:ptCount val="5"/>
                <c:pt idx="0">
                  <c:v>Placenta retentio</c:v>
                </c:pt>
                <c:pt idx="1">
                  <c:v>Milk fever</c:v>
                </c:pt>
                <c:pt idx="2">
                  <c:v>Uterine involution delay</c:v>
                </c:pt>
                <c:pt idx="3">
                  <c:v>Clinical endometritis (21-50 dPP)</c:v>
                </c:pt>
                <c:pt idx="4">
                  <c:v>Ovarian cysts (21-50 dPP)</c:v>
                </c:pt>
              </c:strCache>
            </c:strRef>
          </c:cat>
          <c:val>
            <c:numRef>
              <c:f>Feuil1!$B$7:$F$7</c:f>
              <c:numCache>
                <c:formatCode>General</c:formatCode>
                <c:ptCount val="5"/>
                <c:pt idx="0">
                  <c:v>4.4000000000000004</c:v>
                </c:pt>
                <c:pt idx="1">
                  <c:v>4.4000000000000004</c:v>
                </c:pt>
                <c:pt idx="2">
                  <c:v>18.7</c:v>
                </c:pt>
                <c:pt idx="3">
                  <c:v>19.399999999999999</c:v>
                </c:pt>
                <c:pt idx="4">
                  <c:v>9.5</c:v>
                </c:pt>
              </c:numCache>
            </c:numRef>
          </c:val>
        </c:ser>
        <c:dLbls>
          <c:showLegendKey val="0"/>
          <c:showVal val="0"/>
          <c:showCatName val="0"/>
          <c:showSerName val="0"/>
          <c:showPercent val="0"/>
          <c:showBubbleSize val="0"/>
        </c:dLbls>
        <c:gapWidth val="150"/>
        <c:axId val="1883499120"/>
        <c:axId val="1883493136"/>
      </c:barChart>
      <c:catAx>
        <c:axId val="188349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83493136"/>
        <c:crosses val="autoZero"/>
        <c:auto val="1"/>
        <c:lblAlgn val="ctr"/>
        <c:lblOffset val="100"/>
        <c:noMultiLvlLbl val="0"/>
      </c:catAx>
      <c:valAx>
        <c:axId val="1883493136"/>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r>
                  <a:rPr lang="en-US" sz="1600" b="1">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34991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dTable>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Feuil1!$D$37</c:f>
              <c:strCache>
                <c:ptCount val="1"/>
                <c:pt idx="0">
                  <c:v>Cycled day 30</c:v>
                </c:pt>
              </c:strCache>
            </c:strRef>
          </c:tx>
          <c:spPr>
            <a:scene3d>
              <a:camera prst="orthographicFront"/>
              <a:lightRig rig="threePt" dir="t"/>
            </a:scene3d>
            <a:sp3d>
              <a:bevelT/>
            </a:sp3d>
          </c:spPr>
          <c:invertIfNegative val="0"/>
          <c:cat>
            <c:strRef>
              <c:f>Feuil1!$C$38:$C$41</c:f>
              <c:strCache>
                <c:ptCount val="4"/>
                <c:pt idx="0">
                  <c:v>Dairy (Normande) (n=106)</c:v>
                </c:pt>
                <c:pt idx="1">
                  <c:v>Dairy (Holstein) (n=136)</c:v>
                </c:pt>
                <c:pt idx="2">
                  <c:v>Dairy (Montbeliarde)  (n=35)</c:v>
                </c:pt>
                <c:pt idx="3">
                  <c:v>Beef (Charolais) (n=125)</c:v>
                </c:pt>
              </c:strCache>
            </c:strRef>
          </c:cat>
          <c:val>
            <c:numRef>
              <c:f>Feuil1!$D$38:$D$41</c:f>
              <c:numCache>
                <c:formatCode>General</c:formatCode>
                <c:ptCount val="4"/>
                <c:pt idx="0">
                  <c:v>63</c:v>
                </c:pt>
                <c:pt idx="1">
                  <c:v>57</c:v>
                </c:pt>
                <c:pt idx="2">
                  <c:v>40</c:v>
                </c:pt>
                <c:pt idx="3">
                  <c:v>32</c:v>
                </c:pt>
              </c:numCache>
            </c:numRef>
          </c:val>
        </c:ser>
        <c:ser>
          <c:idx val="1"/>
          <c:order val="1"/>
          <c:tx>
            <c:strRef>
              <c:f>Feuil1!$E$37</c:f>
              <c:strCache>
                <c:ptCount val="1"/>
                <c:pt idx="0">
                  <c:v>Cylced day 50</c:v>
                </c:pt>
              </c:strCache>
            </c:strRef>
          </c:tx>
          <c:spPr>
            <a:scene3d>
              <a:camera prst="orthographicFront"/>
              <a:lightRig rig="threePt" dir="t"/>
            </a:scene3d>
            <a:sp3d>
              <a:bevelT/>
            </a:sp3d>
          </c:spPr>
          <c:invertIfNegative val="0"/>
          <c:cat>
            <c:strRef>
              <c:f>Feuil1!$C$38:$C$41</c:f>
              <c:strCache>
                <c:ptCount val="4"/>
                <c:pt idx="0">
                  <c:v>Dairy (Normande) (n=106)</c:v>
                </c:pt>
                <c:pt idx="1">
                  <c:v>Dairy (Holstein) (n=136)</c:v>
                </c:pt>
                <c:pt idx="2">
                  <c:v>Dairy (Montbeliarde)  (n=35)</c:v>
                </c:pt>
                <c:pt idx="3">
                  <c:v>Beef (Charolais) (n=125)</c:v>
                </c:pt>
              </c:strCache>
            </c:strRef>
          </c:cat>
          <c:val>
            <c:numRef>
              <c:f>Feuil1!$E$38:$E$41</c:f>
              <c:numCache>
                <c:formatCode>General</c:formatCode>
                <c:ptCount val="4"/>
                <c:pt idx="0">
                  <c:v>92</c:v>
                </c:pt>
                <c:pt idx="1">
                  <c:v>79</c:v>
                </c:pt>
                <c:pt idx="2">
                  <c:v>74</c:v>
                </c:pt>
                <c:pt idx="3">
                  <c:v>68</c:v>
                </c:pt>
              </c:numCache>
            </c:numRef>
          </c:val>
        </c:ser>
        <c:dLbls>
          <c:showLegendKey val="0"/>
          <c:showVal val="0"/>
          <c:showCatName val="0"/>
          <c:showSerName val="0"/>
          <c:showPercent val="0"/>
          <c:showBubbleSize val="0"/>
        </c:dLbls>
        <c:gapWidth val="150"/>
        <c:axId val="1883494768"/>
        <c:axId val="1883500752"/>
      </c:barChart>
      <c:catAx>
        <c:axId val="1883494768"/>
        <c:scaling>
          <c:orientation val="minMax"/>
        </c:scaling>
        <c:delete val="0"/>
        <c:axPos val="b"/>
        <c:numFmt formatCode="General" sourceLinked="0"/>
        <c:majorTickMark val="none"/>
        <c:minorTickMark val="none"/>
        <c:tickLblPos val="nextTo"/>
        <c:crossAx val="1883500752"/>
        <c:crosses val="autoZero"/>
        <c:auto val="1"/>
        <c:lblAlgn val="ctr"/>
        <c:lblOffset val="100"/>
        <c:noMultiLvlLbl val="0"/>
      </c:catAx>
      <c:valAx>
        <c:axId val="1883500752"/>
        <c:scaling>
          <c:orientation val="minMax"/>
        </c:scaling>
        <c:delete val="0"/>
        <c:axPos val="l"/>
        <c:majorGridlines/>
        <c:title>
          <c:tx>
            <c:rich>
              <a:bodyPr/>
              <a:lstStyle/>
              <a:p>
                <a:pPr>
                  <a:defRPr sz="2800" b="0"/>
                </a:pPr>
                <a:r>
                  <a:rPr lang="fr-BE" sz="2800" b="0"/>
                  <a:t>%</a:t>
                </a:r>
              </a:p>
            </c:rich>
          </c:tx>
          <c:layout>
            <c:manualLayout>
              <c:xMode val="edge"/>
              <c:yMode val="edge"/>
              <c:x val="3.6111111111111108E-2"/>
              <c:y val="0.21161854768153981"/>
            </c:manualLayout>
          </c:layout>
          <c:overlay val="0"/>
        </c:title>
        <c:numFmt formatCode="General" sourceLinked="1"/>
        <c:majorTickMark val="none"/>
        <c:minorTickMark val="none"/>
        <c:tickLblPos val="nextTo"/>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fr-FR"/>
          </a:p>
        </c:txPr>
        <c:crossAx val="1883494768"/>
        <c:crosses val="autoZero"/>
        <c:crossBetween val="between"/>
      </c:valAx>
      <c:dTable>
        <c:showHorzBorder val="1"/>
        <c:showVertBorder val="1"/>
        <c:showOutline val="1"/>
        <c:showKeys val="1"/>
        <c:txPr>
          <a:bodyPr/>
          <a:lstStyle/>
          <a:p>
            <a:pPr rtl="0">
              <a:defRPr sz="1600">
                <a:latin typeface="Tahoma" panose="020B0604030504040204" pitchFamily="34" charset="0"/>
                <a:ea typeface="Tahoma" panose="020B0604030504040204" pitchFamily="34" charset="0"/>
                <a:cs typeface="Tahoma" panose="020B0604030504040204" pitchFamily="34" charset="0"/>
              </a:defRPr>
            </a:pPr>
            <a:endParaRPr lang="fr-FR"/>
          </a:p>
        </c:txPr>
      </c:dTable>
    </c:plotArea>
    <c:plotVisOnly val="1"/>
    <c:dispBlanksAs val="gap"/>
    <c:showDLblsOverMax val="0"/>
  </c:chart>
  <c:spPr>
    <a:scene3d>
      <a:camera prst="orthographicFront"/>
      <a:lightRig rig="threePt" dir="t"/>
    </a:scene3d>
    <a:sp3d>
      <a:bevelT/>
    </a:sp3d>
  </c:sp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Feuil1!$B$1</c:f>
              <c:strCache>
                <c:ptCount val="1"/>
                <c:pt idx="0">
                  <c:v>Colonne1</c:v>
                </c:pt>
              </c:strCache>
            </c:strRef>
          </c:tx>
          <c:invertIfNegative val="0"/>
          <c:dPt>
            <c:idx val="1"/>
            <c:invertIfNegative val="0"/>
            <c:bubble3D val="0"/>
            <c:spPr>
              <a:solidFill>
                <a:schemeClr val="accent3">
                  <a:lumMod val="50000"/>
                </a:schemeClr>
              </a:solidFill>
            </c:spPr>
          </c:dPt>
          <c:dPt>
            <c:idx val="2"/>
            <c:invertIfNegative val="0"/>
            <c:bubble3D val="0"/>
            <c:spPr>
              <a:solidFill>
                <a:schemeClr val="accent2">
                  <a:lumMod val="50000"/>
                </a:schemeClr>
              </a:solidFill>
            </c:spPr>
          </c:dPt>
          <c:cat>
            <c:strRef>
              <c:f>Feuil1!$A$2:$A$4</c:f>
              <c:strCache>
                <c:ptCount val="3"/>
                <c:pt idx="0">
                  <c:v>Ad libitum</c:v>
                </c:pt>
                <c:pt idx="1">
                  <c:v>Once daily and not isolated</c:v>
                </c:pt>
                <c:pt idx="2">
                  <c:v>Once daily and isolated</c:v>
                </c:pt>
              </c:strCache>
            </c:strRef>
          </c:cat>
          <c:val>
            <c:numRef>
              <c:f>Feuil1!$B$2:$B$4</c:f>
              <c:numCache>
                <c:formatCode>General</c:formatCode>
                <c:ptCount val="3"/>
                <c:pt idx="0">
                  <c:v>43</c:v>
                </c:pt>
                <c:pt idx="1">
                  <c:v>65</c:v>
                </c:pt>
                <c:pt idx="2">
                  <c:v>90</c:v>
                </c:pt>
              </c:numCache>
            </c:numRef>
          </c:val>
        </c:ser>
        <c:ser>
          <c:idx val="1"/>
          <c:order val="1"/>
          <c:tx>
            <c:strRef>
              <c:f>Feuil1!$A$3</c:f>
              <c:strCache>
                <c:ptCount val="1"/>
                <c:pt idx="0">
                  <c:v>Once daily and not isolated</c:v>
                </c:pt>
              </c:strCache>
            </c:strRef>
          </c:tx>
          <c:invertIfNegative val="0"/>
          <c:cat>
            <c:strRef>
              <c:f>Feuil1!$A$2:$A$4</c:f>
              <c:strCache>
                <c:ptCount val="3"/>
                <c:pt idx="0">
                  <c:v>Ad libitum</c:v>
                </c:pt>
                <c:pt idx="1">
                  <c:v>Once daily and not isolated</c:v>
                </c:pt>
                <c:pt idx="2">
                  <c:v>Once daily and isolated</c:v>
                </c:pt>
              </c:strCache>
            </c:strRef>
          </c:cat>
          <c:val>
            <c:numRef>
              <c:f>Feuil1!$C$2</c:f>
              <c:numCache>
                <c:formatCode>General</c:formatCode>
                <c:ptCount val="1"/>
              </c:numCache>
            </c:numRef>
          </c:val>
        </c:ser>
        <c:ser>
          <c:idx val="2"/>
          <c:order val="2"/>
          <c:tx>
            <c:strRef>
              <c:f>Feuil1!$A$4</c:f>
              <c:strCache>
                <c:ptCount val="1"/>
                <c:pt idx="0">
                  <c:v>Once daily and isolated</c:v>
                </c:pt>
              </c:strCache>
            </c:strRef>
          </c:tx>
          <c:invertIfNegative val="0"/>
          <c:cat>
            <c:strRef>
              <c:f>Feuil1!$A$2:$A$4</c:f>
              <c:strCache>
                <c:ptCount val="3"/>
                <c:pt idx="0">
                  <c:v>Ad libitum</c:v>
                </c:pt>
                <c:pt idx="1">
                  <c:v>Once daily and not isolated</c:v>
                </c:pt>
                <c:pt idx="2">
                  <c:v>Once daily and isolated</c:v>
                </c:pt>
              </c:strCache>
            </c:strRef>
          </c:cat>
          <c:val>
            <c:numRef>
              <c:f>Feuil1!$D$2</c:f>
              <c:numCache>
                <c:formatCode>General</c:formatCode>
                <c:ptCount val="1"/>
              </c:numCache>
            </c:numRef>
          </c:val>
        </c:ser>
        <c:dLbls>
          <c:showLegendKey val="0"/>
          <c:showVal val="0"/>
          <c:showCatName val="0"/>
          <c:showSerName val="0"/>
          <c:showPercent val="0"/>
          <c:showBubbleSize val="0"/>
        </c:dLbls>
        <c:gapWidth val="150"/>
        <c:axId val="1883499664"/>
        <c:axId val="1883501840"/>
      </c:barChart>
      <c:catAx>
        <c:axId val="1883499664"/>
        <c:scaling>
          <c:orientation val="minMax"/>
        </c:scaling>
        <c:delete val="0"/>
        <c:axPos val="b"/>
        <c:numFmt formatCode="General" sourceLinked="0"/>
        <c:majorTickMark val="out"/>
        <c:minorTickMark val="none"/>
        <c:tickLblPos val="nextTo"/>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fr-FR"/>
          </a:p>
        </c:txPr>
        <c:crossAx val="1883501840"/>
        <c:crosses val="autoZero"/>
        <c:auto val="1"/>
        <c:lblAlgn val="ctr"/>
        <c:lblOffset val="100"/>
        <c:noMultiLvlLbl val="0"/>
      </c:catAx>
      <c:valAx>
        <c:axId val="1883501840"/>
        <c:scaling>
          <c:orientation val="minMax"/>
        </c:scaling>
        <c:delete val="0"/>
        <c:axPos val="l"/>
        <c:majorGridlines/>
        <c:numFmt formatCode="General" sourceLinked="1"/>
        <c:majorTickMark val="out"/>
        <c:minorTickMark val="none"/>
        <c:tickLblPos val="nextTo"/>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fr-FR"/>
          </a:p>
        </c:txPr>
        <c:crossAx val="1883499664"/>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9.0441629578911331E-2"/>
          <c:y val="0.12106658798797697"/>
          <c:w val="0.64126984126984166"/>
          <c:h val="0.72182254196642659"/>
        </c:manualLayout>
      </c:layout>
      <c:barChart>
        <c:barDir val="col"/>
        <c:grouping val="clustered"/>
        <c:varyColors val="0"/>
        <c:ser>
          <c:idx val="0"/>
          <c:order val="0"/>
          <c:tx>
            <c:strRef>
              <c:f>Sheet1!$A$2</c:f>
              <c:strCache>
                <c:ptCount val="1"/>
                <c:pt idx="0">
                  <c:v>TFI heifers</c:v>
                </c:pt>
              </c:strCache>
            </c:strRef>
          </c:tx>
          <c:invertIfNegative val="0"/>
          <c:cat>
            <c:strRef>
              <c:f>Sheet1!$B$1:$D$1</c:f>
              <c:strCache>
                <c:ptCount val="3"/>
                <c:pt idx="0">
                  <c:v>BBdm</c:v>
                </c:pt>
                <c:pt idx="1">
                  <c:v>BBdp</c:v>
                </c:pt>
                <c:pt idx="2">
                  <c:v>Dairy</c:v>
                </c:pt>
              </c:strCache>
            </c:strRef>
          </c:cat>
          <c:val>
            <c:numRef>
              <c:f>Sheet1!$B$2:$D$2</c:f>
              <c:numCache>
                <c:formatCode>General</c:formatCode>
                <c:ptCount val="3"/>
                <c:pt idx="0">
                  <c:v>1.8</c:v>
                </c:pt>
                <c:pt idx="1">
                  <c:v>1.8</c:v>
                </c:pt>
                <c:pt idx="2">
                  <c:v>1.8</c:v>
                </c:pt>
              </c:numCache>
            </c:numRef>
          </c:val>
        </c:ser>
        <c:ser>
          <c:idx val="1"/>
          <c:order val="1"/>
          <c:tx>
            <c:strRef>
              <c:f>Sheet1!$A$3</c:f>
              <c:strCache>
                <c:ptCount val="1"/>
                <c:pt idx="0">
                  <c:v>TFI primiparous</c:v>
                </c:pt>
              </c:strCache>
            </c:strRef>
          </c:tx>
          <c:spPr>
            <a:solidFill>
              <a:schemeClr val="accent3">
                <a:lumMod val="50000"/>
              </a:schemeClr>
            </a:solidFill>
          </c:spPr>
          <c:invertIfNegative val="0"/>
          <c:cat>
            <c:strRef>
              <c:f>Sheet1!$B$1:$D$1</c:f>
              <c:strCache>
                <c:ptCount val="3"/>
                <c:pt idx="0">
                  <c:v>BBdm</c:v>
                </c:pt>
                <c:pt idx="1">
                  <c:v>BBdp</c:v>
                </c:pt>
                <c:pt idx="2">
                  <c:v>Dairy</c:v>
                </c:pt>
              </c:strCache>
            </c:strRef>
          </c:cat>
          <c:val>
            <c:numRef>
              <c:f>Sheet1!$B$3:$D$3</c:f>
              <c:numCache>
                <c:formatCode>General</c:formatCode>
                <c:ptCount val="3"/>
                <c:pt idx="0">
                  <c:v>3.1</c:v>
                </c:pt>
                <c:pt idx="1">
                  <c:v>3</c:v>
                </c:pt>
                <c:pt idx="2">
                  <c:v>2.4</c:v>
                </c:pt>
              </c:numCache>
            </c:numRef>
          </c:val>
        </c:ser>
        <c:ser>
          <c:idx val="2"/>
          <c:order val="2"/>
          <c:tx>
            <c:strRef>
              <c:f>Sheet1!$A$4</c:f>
              <c:strCache>
                <c:ptCount val="1"/>
                <c:pt idx="0">
                  <c:v>TFI multiparous</c:v>
                </c:pt>
              </c:strCache>
            </c:strRef>
          </c:tx>
          <c:spPr>
            <a:solidFill>
              <a:schemeClr val="accent6">
                <a:lumMod val="75000"/>
              </a:schemeClr>
            </a:solidFill>
          </c:spPr>
          <c:invertIfNegative val="0"/>
          <c:cat>
            <c:strRef>
              <c:f>Sheet1!$B$1:$D$1</c:f>
              <c:strCache>
                <c:ptCount val="3"/>
                <c:pt idx="0">
                  <c:v>BBdm</c:v>
                </c:pt>
                <c:pt idx="1">
                  <c:v>BBdp</c:v>
                </c:pt>
                <c:pt idx="2">
                  <c:v>Dairy</c:v>
                </c:pt>
              </c:strCache>
            </c:strRef>
          </c:cat>
          <c:val>
            <c:numRef>
              <c:f>Sheet1!$B$4:$D$4</c:f>
              <c:numCache>
                <c:formatCode>General</c:formatCode>
                <c:ptCount val="3"/>
                <c:pt idx="0">
                  <c:v>2.6</c:v>
                </c:pt>
                <c:pt idx="1">
                  <c:v>2.6</c:v>
                </c:pt>
                <c:pt idx="2">
                  <c:v>2.8</c:v>
                </c:pt>
              </c:numCache>
            </c:numRef>
          </c:val>
        </c:ser>
        <c:dLbls>
          <c:showLegendKey val="0"/>
          <c:showVal val="0"/>
          <c:showCatName val="0"/>
          <c:showSerName val="0"/>
          <c:showPercent val="0"/>
          <c:showBubbleSize val="0"/>
        </c:dLbls>
        <c:gapWidth val="150"/>
        <c:axId val="1883502384"/>
        <c:axId val="1883497488"/>
      </c:barChart>
      <c:catAx>
        <c:axId val="1883502384"/>
        <c:scaling>
          <c:orientation val="minMax"/>
        </c:scaling>
        <c:delete val="0"/>
        <c:axPos val="b"/>
        <c:numFmt formatCode="General" sourceLinked="1"/>
        <c:majorTickMark val="out"/>
        <c:minorTickMark val="none"/>
        <c:tickLblPos val="nextTo"/>
        <c:txPr>
          <a:bodyPr rot="0" vert="horz"/>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3497488"/>
        <c:crosses val="autoZero"/>
        <c:auto val="1"/>
        <c:lblAlgn val="ctr"/>
        <c:lblOffset val="100"/>
        <c:tickLblSkip val="1"/>
        <c:tickMarkSkip val="1"/>
        <c:noMultiLvlLbl val="0"/>
      </c:catAx>
      <c:valAx>
        <c:axId val="1883497488"/>
        <c:scaling>
          <c:orientation val="minMax"/>
          <c:min val="1"/>
        </c:scaling>
        <c:delete val="0"/>
        <c:axPos val="l"/>
        <c:majorGridlines/>
        <c:numFmt formatCode="General" sourceLinked="1"/>
        <c:majorTickMark val="out"/>
        <c:minorTickMark val="none"/>
        <c:tickLblPos val="nextTo"/>
        <c:txPr>
          <a:bodyPr rot="0" vert="horz"/>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3502384"/>
        <c:crosses val="autoZero"/>
        <c:crossBetween val="between"/>
      </c:valAx>
      <c:spPr>
        <a:noFill/>
        <a:ln w="24933">
          <a:noFill/>
        </a:ln>
      </c:spPr>
    </c:plotArea>
    <c:legend>
      <c:legendPos val="r"/>
      <c:layout>
        <c:manualLayout>
          <c:xMode val="edge"/>
          <c:yMode val="edge"/>
          <c:x val="0.74505238649592553"/>
          <c:y val="0.31754385964912279"/>
          <c:w val="0.24679860302677531"/>
          <c:h val="0.21754385964912282"/>
        </c:manualLayout>
      </c:layout>
      <c:overlay val="0"/>
      <c:txPr>
        <a:bodyPr/>
        <a:lstStyle/>
        <a:p>
          <a:pPr>
            <a:defRPr sz="18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legend>
    <c:plotVisOnly val="1"/>
    <c:dispBlanksAs val="gap"/>
    <c:showDLblsOverMax val="0"/>
  </c:chart>
  <c:spPr>
    <a:noFill/>
    <a:ln>
      <a:noFill/>
    </a:ln>
  </c:spPr>
  <c:txPr>
    <a:bodyPr/>
    <a:lstStyle/>
    <a:p>
      <a:pPr>
        <a:defRPr sz="1767"/>
      </a:pPr>
      <a:endParaRPr lang="fr-FR"/>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0585600748860862E-2"/>
          <c:y val="1.6567050625506126E-2"/>
          <c:w val="0.9390080325106247"/>
          <c:h val="0.57605155202176372"/>
        </c:manualLayout>
      </c:layout>
      <c:barChart>
        <c:barDir val="col"/>
        <c:grouping val="clustered"/>
        <c:varyColors val="0"/>
        <c:ser>
          <c:idx val="0"/>
          <c:order val="0"/>
          <c:spPr>
            <a:solidFill>
              <a:schemeClr val="tx2">
                <a:lumMod val="50000"/>
              </a:schemeClr>
            </a:solidFill>
          </c:spPr>
          <c:invertIfNegative val="0"/>
          <c:dPt>
            <c:idx val="32"/>
            <c:invertIfNegative val="0"/>
            <c:bubble3D val="0"/>
            <c:spPr>
              <a:solidFill>
                <a:srgbClr val="FF0000"/>
              </a:solidFill>
            </c:spPr>
          </c:dPt>
          <c:cat>
            <c:strRef>
              <c:f>Prévalence!$S$45:$S$77</c:f>
              <c:strCache>
                <c:ptCount val="33"/>
                <c:pt idx="0">
                  <c:v>Sens et Heuwieser 2013</c:v>
                </c:pt>
                <c:pt idx="1">
                  <c:v>Sens et Heuwieser 2013</c:v>
                </c:pt>
                <c:pt idx="2">
                  <c:v>Dubuc et al. 2010</c:v>
                </c:pt>
                <c:pt idx="3">
                  <c:v>Ahmadi et al. 2016</c:v>
                </c:pt>
                <c:pt idx="4">
                  <c:v>Barlund et al. 2007</c:v>
                </c:pt>
                <c:pt idx="5">
                  <c:v>Dubuc et al. 2010</c:v>
                </c:pt>
                <c:pt idx="6">
                  <c:v>Barlund et al. 2008</c:v>
                </c:pt>
                <c:pt idx="7">
                  <c:v>Madoz et al. 2013</c:v>
                </c:pt>
                <c:pt idx="8">
                  <c:v>Plöntzke et al. 2010</c:v>
                </c:pt>
                <c:pt idx="9">
                  <c:v>Santos et al. 2008</c:v>
                </c:pt>
                <c:pt idx="10">
                  <c:v>Santos et al. 2008</c:v>
                </c:pt>
                <c:pt idx="11">
                  <c:v>Barrio et al. 2015 </c:v>
                </c:pt>
                <c:pt idx="12">
                  <c:v>Cheong et al. 2011</c:v>
                </c:pt>
                <c:pt idx="13">
                  <c:v>Deguillaume, 2007</c:v>
                </c:pt>
                <c:pt idx="14">
                  <c:v>Carneiro et al. 2014</c:v>
                </c:pt>
                <c:pt idx="15">
                  <c:v>Cheong et al. 2012</c:v>
                </c:pt>
                <c:pt idx="16">
                  <c:v>Tison et al. 2014 </c:v>
                </c:pt>
                <c:pt idx="17">
                  <c:v>Kasimanickam et al. 2004 </c:v>
                </c:pt>
                <c:pt idx="18">
                  <c:v>Santos et al. 2008</c:v>
                </c:pt>
                <c:pt idx="19">
                  <c:v>Denis-Robichaud et Dubuc 2015 </c:v>
                </c:pt>
                <c:pt idx="20">
                  <c:v>Kasimanickam et al. 2004 </c:v>
                </c:pt>
                <c:pt idx="21">
                  <c:v>Galvao et al. 2009 </c:v>
                </c:pt>
                <c:pt idx="22">
                  <c:v>Plöntzke et al. 2010</c:v>
                </c:pt>
                <c:pt idx="23">
                  <c:v>Galvao et al. 2009 </c:v>
                </c:pt>
                <c:pt idx="24">
                  <c:v>Baranski et al. 2012 </c:v>
                </c:pt>
                <c:pt idx="25">
                  <c:v>Denis-Robichaud et Dubuc 2015 </c:v>
                </c:pt>
                <c:pt idx="26">
                  <c:v>Gilbert et al. 2005</c:v>
                </c:pt>
                <c:pt idx="27">
                  <c:v>Baranski et al. 2012 </c:v>
                </c:pt>
                <c:pt idx="28">
                  <c:v>Baranski et al. 2012 </c:v>
                </c:pt>
                <c:pt idx="29">
                  <c:v>Galvao et al. 2009 </c:v>
                </c:pt>
                <c:pt idx="30">
                  <c:v>Sens et Heuwieser 2013</c:v>
                </c:pt>
                <c:pt idx="31">
                  <c:v>Santos et al. 2008</c:v>
                </c:pt>
                <c:pt idx="32">
                  <c:v>Moyenne</c:v>
                </c:pt>
              </c:strCache>
            </c:strRef>
          </c:cat>
          <c:val>
            <c:numRef>
              <c:f>Prévalence!$T$45:$T$77</c:f>
              <c:numCache>
                <c:formatCode>General</c:formatCode>
                <c:ptCount val="33"/>
                <c:pt idx="0">
                  <c:v>3</c:v>
                </c:pt>
                <c:pt idx="1">
                  <c:v>8</c:v>
                </c:pt>
                <c:pt idx="2">
                  <c:v>9.6</c:v>
                </c:pt>
                <c:pt idx="3">
                  <c:v>10.6</c:v>
                </c:pt>
                <c:pt idx="4">
                  <c:v>11.8</c:v>
                </c:pt>
                <c:pt idx="5">
                  <c:v>13.5</c:v>
                </c:pt>
                <c:pt idx="6">
                  <c:v>15.8</c:v>
                </c:pt>
                <c:pt idx="7">
                  <c:v>17</c:v>
                </c:pt>
                <c:pt idx="8">
                  <c:v>19</c:v>
                </c:pt>
                <c:pt idx="9">
                  <c:v>19</c:v>
                </c:pt>
                <c:pt idx="10">
                  <c:v>19</c:v>
                </c:pt>
                <c:pt idx="11">
                  <c:v>21.5</c:v>
                </c:pt>
                <c:pt idx="12">
                  <c:v>25.9</c:v>
                </c:pt>
                <c:pt idx="13">
                  <c:v>26</c:v>
                </c:pt>
                <c:pt idx="14">
                  <c:v>26</c:v>
                </c:pt>
                <c:pt idx="15">
                  <c:v>27.7</c:v>
                </c:pt>
                <c:pt idx="16">
                  <c:v>30</c:v>
                </c:pt>
                <c:pt idx="17">
                  <c:v>34</c:v>
                </c:pt>
                <c:pt idx="18">
                  <c:v>34</c:v>
                </c:pt>
                <c:pt idx="19">
                  <c:v>35.1</c:v>
                </c:pt>
                <c:pt idx="20">
                  <c:v>35.1</c:v>
                </c:pt>
                <c:pt idx="21">
                  <c:v>37.200000000000003</c:v>
                </c:pt>
                <c:pt idx="22">
                  <c:v>38</c:v>
                </c:pt>
                <c:pt idx="23">
                  <c:v>38.200000000000003</c:v>
                </c:pt>
                <c:pt idx="24">
                  <c:v>49</c:v>
                </c:pt>
                <c:pt idx="25">
                  <c:v>49.2</c:v>
                </c:pt>
                <c:pt idx="26">
                  <c:v>53</c:v>
                </c:pt>
                <c:pt idx="27">
                  <c:v>57</c:v>
                </c:pt>
                <c:pt idx="28">
                  <c:v>65</c:v>
                </c:pt>
                <c:pt idx="29">
                  <c:v>66.7</c:v>
                </c:pt>
                <c:pt idx="30">
                  <c:v>88</c:v>
                </c:pt>
                <c:pt idx="31">
                  <c:v>88</c:v>
                </c:pt>
                <c:pt idx="32">
                  <c:v>34</c:v>
                </c:pt>
              </c:numCache>
            </c:numRef>
          </c:val>
        </c:ser>
        <c:dLbls>
          <c:showLegendKey val="0"/>
          <c:showVal val="0"/>
          <c:showCatName val="0"/>
          <c:showSerName val="0"/>
          <c:showPercent val="0"/>
          <c:showBubbleSize val="0"/>
        </c:dLbls>
        <c:gapWidth val="150"/>
        <c:axId val="1883503472"/>
        <c:axId val="1883501296"/>
      </c:barChart>
      <c:catAx>
        <c:axId val="1883503472"/>
        <c:scaling>
          <c:orientation val="minMax"/>
        </c:scaling>
        <c:delete val="0"/>
        <c:axPos val="b"/>
        <c:numFmt formatCode="General" sourceLinked="0"/>
        <c:majorTickMark val="out"/>
        <c:minorTickMark val="none"/>
        <c:tickLblPos val="nextTo"/>
        <c:txPr>
          <a:bodyPr/>
          <a:lstStyle/>
          <a:p>
            <a:pPr>
              <a:defRPr sz="1200"/>
            </a:pPr>
            <a:endParaRPr lang="fr-FR"/>
          </a:p>
        </c:txPr>
        <c:crossAx val="1883501296"/>
        <c:crosses val="autoZero"/>
        <c:auto val="1"/>
        <c:lblAlgn val="ctr"/>
        <c:lblOffset val="100"/>
        <c:noMultiLvlLbl val="0"/>
      </c:catAx>
      <c:valAx>
        <c:axId val="1883501296"/>
        <c:scaling>
          <c:orientation val="minMax"/>
          <c:max val="90"/>
          <c:min val="0"/>
        </c:scaling>
        <c:delete val="0"/>
        <c:axPos val="l"/>
        <c:majorGridlines/>
        <c:numFmt formatCode="General" sourceLinked="1"/>
        <c:majorTickMark val="out"/>
        <c:minorTickMark val="none"/>
        <c:tickLblPos val="nextTo"/>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fr-FR"/>
          </a:p>
        </c:txPr>
        <c:crossAx val="1883503472"/>
        <c:crosses val="autoZero"/>
        <c:crossBetween val="between"/>
      </c:valAx>
    </c:plotArea>
    <c:plotVisOnly val="1"/>
    <c:dispBlanksAs val="gap"/>
    <c:showDLblsOverMax val="0"/>
  </c:chart>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Feuil2!$O$13</c:f>
              <c:strCache>
                <c:ptCount val="1"/>
                <c:pt idx="0">
                  <c:v>PR</c:v>
                </c:pt>
              </c:strCache>
            </c:strRef>
          </c:tx>
          <c:spPr>
            <a:solidFill>
              <a:schemeClr val="accent5">
                <a:lumMod val="75000"/>
              </a:schemeClr>
            </a:solidFill>
            <a:scene3d>
              <a:camera prst="orthographicFront"/>
              <a:lightRig rig="threePt" dir="t"/>
            </a:scene3d>
            <a:sp3d>
              <a:bevelT/>
            </a:sp3d>
          </c:spPr>
          <c:invertIfNegative val="0"/>
          <c:cat>
            <c:strRef>
              <c:f>Feuil2!$N$14:$N$32</c:f>
              <c:strCache>
                <c:ptCount val="19"/>
                <c:pt idx="0">
                  <c:v>Larson et al. 2006</c:v>
                </c:pt>
                <c:pt idx="1">
                  <c:v>Martin et al. 2014</c:v>
                </c:pt>
                <c:pt idx="2">
                  <c:v>Larson et al. 2006</c:v>
                </c:pt>
                <c:pt idx="3">
                  <c:v>Larson et al. 2006</c:v>
                </c:pt>
                <c:pt idx="4">
                  <c:v>Larson et al. 2006</c:v>
                </c:pt>
                <c:pt idx="5">
                  <c:v>Perry et al. 2012</c:v>
                </c:pt>
                <c:pt idx="6">
                  <c:v>Martin et al. 2014</c:v>
                </c:pt>
                <c:pt idx="7">
                  <c:v>Larson et al. 2007</c:v>
                </c:pt>
                <c:pt idx="8">
                  <c:v>Busch et al. 2008 (An)</c:v>
                </c:pt>
                <c:pt idx="9">
                  <c:v>Bridges et al.2008</c:v>
                </c:pt>
                <c:pt idx="10">
                  <c:v>Busch et al. 2008 (Cyc)</c:v>
                </c:pt>
                <c:pt idx="11">
                  <c:v>Abel et al. 2016</c:v>
                </c:pt>
                <c:pt idx="12">
                  <c:v>Busch et al. 2008 (An)</c:v>
                </c:pt>
                <c:pt idx="13">
                  <c:v>Abel et al. 2016</c:v>
                </c:pt>
                <c:pt idx="14">
                  <c:v>Perry et al. 2012</c:v>
                </c:pt>
                <c:pt idx="15">
                  <c:v>Wilson et al. 2010</c:v>
                </c:pt>
                <c:pt idx="16">
                  <c:v>Wilson et al. 2010</c:v>
                </c:pt>
                <c:pt idx="17">
                  <c:v>Busch et al. 2008 (Cyc)</c:v>
                </c:pt>
                <c:pt idx="18">
                  <c:v>Bridges et al.2008</c:v>
                </c:pt>
              </c:strCache>
            </c:strRef>
          </c:cat>
          <c:val>
            <c:numRef>
              <c:f>Feuil2!$O$14:$O$32</c:f>
              <c:numCache>
                <c:formatCode>General</c:formatCode>
                <c:ptCount val="19"/>
                <c:pt idx="0">
                  <c:v>43</c:v>
                </c:pt>
                <c:pt idx="1">
                  <c:v>52</c:v>
                </c:pt>
                <c:pt idx="2">
                  <c:v>53</c:v>
                </c:pt>
                <c:pt idx="3">
                  <c:v>53</c:v>
                </c:pt>
                <c:pt idx="4">
                  <c:v>54</c:v>
                </c:pt>
                <c:pt idx="5">
                  <c:v>55</c:v>
                </c:pt>
                <c:pt idx="6">
                  <c:v>57</c:v>
                </c:pt>
                <c:pt idx="7">
                  <c:v>58</c:v>
                </c:pt>
                <c:pt idx="8">
                  <c:v>59</c:v>
                </c:pt>
                <c:pt idx="9">
                  <c:v>60</c:v>
                </c:pt>
                <c:pt idx="10">
                  <c:v>61</c:v>
                </c:pt>
                <c:pt idx="11">
                  <c:v>63</c:v>
                </c:pt>
                <c:pt idx="12">
                  <c:v>63</c:v>
                </c:pt>
                <c:pt idx="13">
                  <c:v>64</c:v>
                </c:pt>
                <c:pt idx="14">
                  <c:v>65</c:v>
                </c:pt>
                <c:pt idx="15">
                  <c:v>67</c:v>
                </c:pt>
                <c:pt idx="16">
                  <c:v>67</c:v>
                </c:pt>
                <c:pt idx="17">
                  <c:v>69</c:v>
                </c:pt>
                <c:pt idx="18">
                  <c:v>70</c:v>
                </c:pt>
              </c:numCache>
            </c:numRef>
          </c:val>
        </c:ser>
        <c:dLbls>
          <c:showLegendKey val="0"/>
          <c:showVal val="0"/>
          <c:showCatName val="0"/>
          <c:showSerName val="0"/>
          <c:showPercent val="0"/>
          <c:showBubbleSize val="0"/>
        </c:dLbls>
        <c:gapWidth val="150"/>
        <c:axId val="1888396608"/>
        <c:axId val="1888409120"/>
      </c:barChart>
      <c:catAx>
        <c:axId val="1888396608"/>
        <c:scaling>
          <c:orientation val="minMax"/>
        </c:scaling>
        <c:delete val="0"/>
        <c:axPos val="b"/>
        <c:numFmt formatCode="General" sourceLinked="0"/>
        <c:majorTickMark val="out"/>
        <c:minorTickMark val="none"/>
        <c:tickLblPos val="nextTo"/>
        <c:txPr>
          <a:bodyPr/>
          <a:lstStyle/>
          <a:p>
            <a:pPr>
              <a:defRPr sz="1600"/>
            </a:pPr>
            <a:endParaRPr lang="fr-FR"/>
          </a:p>
        </c:txPr>
        <c:crossAx val="1888409120"/>
        <c:crosses val="autoZero"/>
        <c:auto val="1"/>
        <c:lblAlgn val="ctr"/>
        <c:lblOffset val="100"/>
        <c:noMultiLvlLbl val="0"/>
      </c:catAx>
      <c:valAx>
        <c:axId val="1888409120"/>
        <c:scaling>
          <c:orientation val="minMax"/>
          <c:min val="30"/>
        </c:scaling>
        <c:delete val="0"/>
        <c:axPos val="l"/>
        <c:majorGridlines/>
        <c:numFmt formatCode="General" sourceLinked="1"/>
        <c:majorTickMark val="out"/>
        <c:minorTickMark val="none"/>
        <c:tickLblPos val="nextTo"/>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fr-FR"/>
          </a:p>
        </c:txPr>
        <c:crossAx val="1888396608"/>
        <c:crosses val="autoZero"/>
        <c:crossBetween val="between"/>
      </c:valAx>
    </c:plotArea>
    <c:plotVisOnly val="1"/>
    <c:dispBlanksAs val="gap"/>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Feuil1!$B$39</c:f>
              <c:strCache>
                <c:ptCount val="1"/>
                <c:pt idx="0">
                  <c:v>Average</c:v>
                </c:pt>
              </c:strCache>
            </c:strRef>
          </c:tx>
          <c:spPr>
            <a:solidFill>
              <a:schemeClr val="accent1"/>
            </a:solidFill>
            <a:ln>
              <a:noFill/>
            </a:ln>
            <a:effectLst/>
            <a:scene3d>
              <a:camera prst="orthographicFront"/>
              <a:lightRig rig="threePt" dir="t"/>
            </a:scene3d>
            <a:sp3d>
              <a:bevelT/>
            </a:sp3d>
          </c:spPr>
          <c:invertIfNegative val="0"/>
          <c:dPt>
            <c:idx val="0"/>
            <c:invertIfNegative val="0"/>
            <c:bubble3D val="0"/>
            <c:spPr>
              <a:solidFill>
                <a:schemeClr val="accent5">
                  <a:lumMod val="50000"/>
                </a:schemeClr>
              </a:solidFill>
              <a:ln>
                <a:noFill/>
              </a:ln>
              <a:effectLst/>
              <a:scene3d>
                <a:camera prst="orthographicFront"/>
                <a:lightRig rig="threePt" dir="t"/>
              </a:scene3d>
              <a:sp3d>
                <a:bevelT/>
              </a:sp3d>
            </c:spPr>
          </c:dPt>
          <c:dPt>
            <c:idx val="1"/>
            <c:invertIfNegative val="0"/>
            <c:bubble3D val="0"/>
            <c:spPr>
              <a:solidFill>
                <a:schemeClr val="accent5">
                  <a:lumMod val="60000"/>
                  <a:lumOff val="40000"/>
                </a:schemeClr>
              </a:solidFill>
              <a:ln>
                <a:noFill/>
              </a:ln>
              <a:effectLst/>
              <a:scene3d>
                <a:camera prst="orthographicFront"/>
                <a:lightRig rig="threePt" dir="t"/>
              </a:scene3d>
              <a:sp3d>
                <a:bevelT/>
              </a:sp3d>
            </c:spPr>
          </c:dPt>
          <c:dPt>
            <c:idx val="2"/>
            <c:invertIfNegative val="0"/>
            <c:bubble3D val="0"/>
            <c:spPr>
              <a:solidFill>
                <a:schemeClr val="accent6">
                  <a:lumMod val="50000"/>
                </a:schemeClr>
              </a:solidFill>
              <a:ln>
                <a:noFill/>
              </a:ln>
              <a:effectLst/>
              <a:scene3d>
                <a:camera prst="orthographicFront"/>
                <a:lightRig rig="threePt" dir="t"/>
              </a:scene3d>
              <a:sp3d>
                <a:bevelT/>
              </a:sp3d>
            </c:spPr>
          </c:dPt>
          <c:dPt>
            <c:idx val="3"/>
            <c:invertIfNegative val="0"/>
            <c:bubble3D val="0"/>
            <c:spPr>
              <a:solidFill>
                <a:schemeClr val="accent6">
                  <a:lumMod val="60000"/>
                  <a:lumOff val="40000"/>
                </a:schemeClr>
              </a:solidFill>
              <a:ln>
                <a:noFill/>
              </a:ln>
              <a:effectLst/>
              <a:scene3d>
                <a:camera prst="orthographicFront"/>
                <a:lightRig rig="threePt" dir="t"/>
              </a:scene3d>
              <a:sp3d>
                <a:bevelT/>
              </a:sp3d>
            </c:spPr>
          </c:dPt>
          <c:cat>
            <c:strRef>
              <c:f>Feuil1!$C$38:$F$38</c:f>
              <c:strCache>
                <c:ptCount val="4"/>
                <c:pt idx="0">
                  <c:v>Cycled (P4)</c:v>
                </c:pt>
                <c:pt idx="1">
                  <c:v>Not cycled</c:v>
                </c:pt>
                <c:pt idx="2">
                  <c:v>Primi</c:v>
                </c:pt>
                <c:pt idx="3">
                  <c:v>Pluri</c:v>
                </c:pt>
              </c:strCache>
            </c:strRef>
          </c:cat>
          <c:val>
            <c:numRef>
              <c:f>Feuil1!$C$39:$F$39</c:f>
              <c:numCache>
                <c:formatCode>General</c:formatCode>
                <c:ptCount val="4"/>
                <c:pt idx="0">
                  <c:v>55</c:v>
                </c:pt>
                <c:pt idx="1">
                  <c:v>46</c:v>
                </c:pt>
                <c:pt idx="2">
                  <c:v>47.9</c:v>
                </c:pt>
                <c:pt idx="3">
                  <c:v>53.7</c:v>
                </c:pt>
              </c:numCache>
            </c:numRef>
          </c:val>
        </c:ser>
        <c:dLbls>
          <c:showLegendKey val="0"/>
          <c:showVal val="0"/>
          <c:showCatName val="0"/>
          <c:showSerName val="0"/>
          <c:showPercent val="0"/>
          <c:showBubbleSize val="0"/>
        </c:dLbls>
        <c:gapWidth val="150"/>
        <c:axId val="1888394976"/>
        <c:axId val="1888398784"/>
      </c:barChart>
      <c:catAx>
        <c:axId val="188839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88398784"/>
        <c:crosses val="autoZero"/>
        <c:auto val="1"/>
        <c:lblAlgn val="ctr"/>
        <c:lblOffset val="100"/>
        <c:noMultiLvlLbl val="0"/>
      </c:catAx>
      <c:valAx>
        <c:axId val="1888398784"/>
        <c:scaling>
          <c:orientation val="minMax"/>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r>
                  <a:rPr lang="fr-BE" sz="180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83949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dTable>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'[4.2_Livestock_numbers_21_12_2015.xlsx]Table 1'!$J$6</c:f>
              <c:strCache>
                <c:ptCount val="1"/>
                <c:pt idx="0">
                  <c:v>Bovine animals</c:v>
                </c:pt>
              </c:strCache>
            </c:strRef>
          </c:tx>
          <c:spPr>
            <a:solidFill>
              <a:srgbClr val="C0504D">
                <a:lumMod val="75000"/>
              </a:srgbClr>
            </a:solidFill>
          </c:spPr>
          <c:invertIfNegative val="0"/>
          <c:cat>
            <c:strRef>
              <c:f>'[4.2_Livestock_numbers_21_12_2015.xlsx]Table 1'!$I$8:$I$16</c:f>
              <c:strCache>
                <c:ptCount val="9"/>
                <c:pt idx="0">
                  <c:v>F</c:v>
                </c:pt>
                <c:pt idx="1">
                  <c:v>GE</c:v>
                </c:pt>
                <c:pt idx="2">
                  <c:v>UK</c:v>
                </c:pt>
                <c:pt idx="3">
                  <c:v>IR</c:v>
                </c:pt>
                <c:pt idx="4">
                  <c:v>SP</c:v>
                </c:pt>
                <c:pt idx="5">
                  <c:v>IT</c:v>
                </c:pt>
                <c:pt idx="6">
                  <c:v>PO</c:v>
                </c:pt>
                <c:pt idx="7">
                  <c:v>NL</c:v>
                </c:pt>
                <c:pt idx="8">
                  <c:v>BE</c:v>
                </c:pt>
              </c:strCache>
            </c:strRef>
          </c:cat>
          <c:val>
            <c:numRef>
              <c:f>'[4.2_Livestock_numbers_21_12_2015.xlsx]Table 1'!$J$8:$J$16</c:f>
              <c:numCache>
                <c:formatCode>#,##0.0_i</c:formatCode>
                <c:ptCount val="9"/>
                <c:pt idx="0">
                  <c:v>19.405999999999999</c:v>
                </c:pt>
                <c:pt idx="1">
                  <c:v>12.635459999999998</c:v>
                </c:pt>
                <c:pt idx="2">
                  <c:v>9.8160000000000007</c:v>
                </c:pt>
                <c:pt idx="3">
                  <c:v>6.4222299999999999</c:v>
                </c:pt>
                <c:pt idx="4">
                  <c:v>6.1829099999999997</c:v>
                </c:pt>
                <c:pt idx="5">
                  <c:v>6.1558000000000002</c:v>
                </c:pt>
                <c:pt idx="6">
                  <c:v>5.7625299999999999</c:v>
                </c:pt>
                <c:pt idx="7">
                  <c:v>4.3150000000000004</c:v>
                </c:pt>
                <c:pt idx="8">
                  <c:v>2.50326</c:v>
                </c:pt>
              </c:numCache>
            </c:numRef>
          </c:val>
        </c:ser>
        <c:dLbls>
          <c:showLegendKey val="0"/>
          <c:showVal val="0"/>
          <c:showCatName val="0"/>
          <c:showSerName val="0"/>
          <c:showPercent val="0"/>
          <c:showBubbleSize val="0"/>
        </c:dLbls>
        <c:gapWidth val="150"/>
        <c:axId val="1598050096"/>
        <c:axId val="1598058800"/>
      </c:barChart>
      <c:catAx>
        <c:axId val="1598050096"/>
        <c:scaling>
          <c:orientation val="minMax"/>
        </c:scaling>
        <c:delete val="0"/>
        <c:axPos val="b"/>
        <c:numFmt formatCode="General" sourceLinked="0"/>
        <c:majorTickMark val="none"/>
        <c:minorTickMark val="none"/>
        <c:tickLblPos val="nextTo"/>
        <c:txPr>
          <a:bodyPr/>
          <a:lstStyle/>
          <a:p>
            <a:pPr>
              <a:defRPr sz="1200"/>
            </a:pPr>
            <a:endParaRPr lang="fr-FR"/>
          </a:p>
        </c:txPr>
        <c:crossAx val="1598058800"/>
        <c:crosses val="autoZero"/>
        <c:auto val="1"/>
        <c:lblAlgn val="ctr"/>
        <c:lblOffset val="100"/>
        <c:noMultiLvlLbl val="0"/>
      </c:catAx>
      <c:valAx>
        <c:axId val="1598058800"/>
        <c:scaling>
          <c:orientation val="minMax"/>
          <c:max val="20"/>
        </c:scaling>
        <c:delete val="0"/>
        <c:axPos val="l"/>
        <c:majorGridlines/>
        <c:title>
          <c:tx>
            <c:rich>
              <a:bodyPr/>
              <a:lstStyle/>
              <a:p>
                <a:pPr>
                  <a:defRPr/>
                </a:pPr>
                <a:r>
                  <a:rPr lang="fr-BE"/>
                  <a:t>N</a:t>
                </a:r>
              </a:p>
            </c:rich>
          </c:tx>
          <c:layout/>
          <c:overlay val="0"/>
        </c:title>
        <c:numFmt formatCode="#,##0.0_i" sourceLinked="1"/>
        <c:majorTickMark val="none"/>
        <c:minorTickMark val="none"/>
        <c:tickLblPos val="nextTo"/>
        <c:txPr>
          <a:bodyPr/>
          <a:lstStyle/>
          <a:p>
            <a:pPr>
              <a:defRPr sz="1600"/>
            </a:pPr>
            <a:endParaRPr lang="fr-FR"/>
          </a:p>
        </c:txPr>
        <c:crossAx val="1598050096"/>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Feuil1!$G$39</c:f>
              <c:strCache>
                <c:ptCount val="1"/>
                <c:pt idx="0">
                  <c:v>Average</c:v>
                </c:pt>
              </c:strCache>
            </c:strRef>
          </c:tx>
          <c:spPr>
            <a:solidFill>
              <a:schemeClr val="accent1"/>
            </a:solidFill>
            <a:ln>
              <a:noFill/>
            </a:ln>
            <a:effectLst/>
            <a:scene3d>
              <a:camera prst="orthographicFront"/>
              <a:lightRig rig="threePt" dir="t"/>
            </a:scene3d>
            <a:sp3d>
              <a:bevelT/>
            </a:sp3d>
          </c:spPr>
          <c:invertIfNegative val="0"/>
          <c:dPt>
            <c:idx val="6"/>
            <c:invertIfNegative val="0"/>
            <c:bubble3D val="0"/>
            <c:spPr>
              <a:solidFill>
                <a:schemeClr val="accent6">
                  <a:lumMod val="75000"/>
                </a:schemeClr>
              </a:solidFill>
              <a:ln>
                <a:noFill/>
              </a:ln>
              <a:effectLst/>
              <a:scene3d>
                <a:camera prst="orthographicFront"/>
                <a:lightRig rig="threePt" dir="t"/>
              </a:scene3d>
              <a:sp3d>
                <a:bevelT/>
              </a:sp3d>
            </c:spPr>
          </c:dPt>
          <c:dPt>
            <c:idx val="7"/>
            <c:invertIfNegative val="0"/>
            <c:bubble3D val="0"/>
            <c:spPr>
              <a:solidFill>
                <a:schemeClr val="accent6">
                  <a:lumMod val="75000"/>
                </a:schemeClr>
              </a:solidFill>
              <a:ln>
                <a:noFill/>
              </a:ln>
              <a:effectLst/>
              <a:scene3d>
                <a:camera prst="orthographicFront"/>
                <a:lightRig rig="threePt" dir="t"/>
              </a:scene3d>
              <a:sp3d>
                <a:bevelT/>
              </a:sp3d>
            </c:spPr>
          </c:dPt>
          <c:dPt>
            <c:idx val="8"/>
            <c:invertIfNegative val="0"/>
            <c:bubble3D val="0"/>
            <c:spPr>
              <a:solidFill>
                <a:schemeClr val="accent6">
                  <a:lumMod val="75000"/>
                </a:schemeClr>
              </a:solidFill>
              <a:ln>
                <a:noFill/>
              </a:ln>
              <a:effectLst/>
              <a:scene3d>
                <a:camera prst="orthographicFront"/>
                <a:lightRig rig="threePt" dir="t"/>
              </a:scene3d>
              <a:sp3d>
                <a:bevelT/>
              </a:sp3d>
            </c:spPr>
          </c:dPt>
          <c:cat>
            <c:strRef>
              <c:f>Feuil1!$H$38:$P$38</c:f>
              <c:strCache>
                <c:ptCount val="9"/>
                <c:pt idx="0">
                  <c:v>&lt;50d</c:v>
                </c:pt>
                <c:pt idx="1">
                  <c:v>51-60d</c:v>
                </c:pt>
                <c:pt idx="2">
                  <c:v>61-70d</c:v>
                </c:pt>
                <c:pt idx="3">
                  <c:v>71-80d</c:v>
                </c:pt>
                <c:pt idx="4">
                  <c:v>&gt;80d</c:v>
                </c:pt>
                <c:pt idx="6">
                  <c:v>BCS&lt;5</c:v>
                </c:pt>
                <c:pt idx="7">
                  <c:v>BCS 5-6</c:v>
                </c:pt>
                <c:pt idx="8">
                  <c:v>BCS&gt;6</c:v>
                </c:pt>
              </c:strCache>
            </c:strRef>
          </c:cat>
          <c:val>
            <c:numRef>
              <c:f>Feuil1!$H$39:$P$39</c:f>
              <c:numCache>
                <c:formatCode>General</c:formatCode>
                <c:ptCount val="9"/>
                <c:pt idx="0">
                  <c:v>46</c:v>
                </c:pt>
                <c:pt idx="1">
                  <c:v>54</c:v>
                </c:pt>
                <c:pt idx="2">
                  <c:v>52</c:v>
                </c:pt>
                <c:pt idx="3">
                  <c:v>55</c:v>
                </c:pt>
                <c:pt idx="4">
                  <c:v>52</c:v>
                </c:pt>
                <c:pt idx="6">
                  <c:v>50</c:v>
                </c:pt>
                <c:pt idx="7">
                  <c:v>51</c:v>
                </c:pt>
                <c:pt idx="8">
                  <c:v>56</c:v>
                </c:pt>
              </c:numCache>
            </c:numRef>
          </c:val>
        </c:ser>
        <c:dLbls>
          <c:showLegendKey val="0"/>
          <c:showVal val="0"/>
          <c:showCatName val="0"/>
          <c:showSerName val="0"/>
          <c:showPercent val="0"/>
          <c:showBubbleSize val="0"/>
        </c:dLbls>
        <c:gapWidth val="150"/>
        <c:axId val="1888403680"/>
        <c:axId val="1888400416"/>
      </c:barChart>
      <c:catAx>
        <c:axId val="1888403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88400416"/>
        <c:crosses val="autoZero"/>
        <c:auto val="1"/>
        <c:lblAlgn val="ctr"/>
        <c:lblOffset val="100"/>
        <c:noMultiLvlLbl val="0"/>
      </c:catAx>
      <c:valAx>
        <c:axId val="1888400416"/>
        <c:scaling>
          <c:orientation val="minMax"/>
          <c:max val="56"/>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r>
                  <a:rPr lang="fr-BE" sz="200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84036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dTable>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Feuil2!$B$52</c:f>
              <c:strCache>
                <c:ptCount val="1"/>
                <c:pt idx="0">
                  <c:v>PR</c:v>
                </c:pt>
              </c:strCache>
            </c:strRef>
          </c:tx>
          <c:spPr>
            <a:solidFill>
              <a:schemeClr val="accent6">
                <a:lumMod val="75000"/>
              </a:schemeClr>
            </a:solidFill>
            <a:scene3d>
              <a:camera prst="orthographicFront"/>
              <a:lightRig rig="threePt" dir="t"/>
            </a:scene3d>
            <a:sp3d>
              <a:bevelT/>
            </a:sp3d>
          </c:spPr>
          <c:invertIfNegative val="0"/>
          <c:cat>
            <c:numRef>
              <c:f>Feuil2!$C$51:$G$51</c:f>
              <c:numCache>
                <c:formatCode>General</c:formatCode>
                <c:ptCount val="5"/>
                <c:pt idx="0">
                  <c:v>1</c:v>
                </c:pt>
                <c:pt idx="1">
                  <c:v>2</c:v>
                </c:pt>
                <c:pt idx="2">
                  <c:v>3</c:v>
                </c:pt>
                <c:pt idx="3">
                  <c:v>4</c:v>
                </c:pt>
                <c:pt idx="4">
                  <c:v>5</c:v>
                </c:pt>
              </c:numCache>
            </c:numRef>
          </c:cat>
          <c:val>
            <c:numRef>
              <c:f>Feuil2!$C$52:$G$52</c:f>
              <c:numCache>
                <c:formatCode>General</c:formatCode>
                <c:ptCount val="5"/>
                <c:pt idx="0">
                  <c:v>6</c:v>
                </c:pt>
                <c:pt idx="1">
                  <c:v>29</c:v>
                </c:pt>
                <c:pt idx="2">
                  <c:v>47</c:v>
                </c:pt>
                <c:pt idx="3">
                  <c:v>50</c:v>
                </c:pt>
                <c:pt idx="4">
                  <c:v>52</c:v>
                </c:pt>
              </c:numCache>
            </c:numRef>
          </c:val>
        </c:ser>
        <c:dLbls>
          <c:showLegendKey val="0"/>
          <c:showVal val="0"/>
          <c:showCatName val="0"/>
          <c:showSerName val="0"/>
          <c:showPercent val="0"/>
          <c:showBubbleSize val="0"/>
        </c:dLbls>
        <c:gapWidth val="150"/>
        <c:axId val="1888402048"/>
        <c:axId val="1888405312"/>
      </c:barChart>
      <c:catAx>
        <c:axId val="1888402048"/>
        <c:scaling>
          <c:orientation val="minMax"/>
        </c:scaling>
        <c:delete val="0"/>
        <c:axPos val="b"/>
        <c:numFmt formatCode="General" sourceLinked="1"/>
        <c:majorTickMark val="none"/>
        <c:minorTickMark val="none"/>
        <c:tickLblPos val="nextTo"/>
        <c:crossAx val="1888405312"/>
        <c:crosses val="autoZero"/>
        <c:auto val="1"/>
        <c:lblAlgn val="ctr"/>
        <c:lblOffset val="100"/>
        <c:noMultiLvlLbl val="0"/>
      </c:catAx>
      <c:valAx>
        <c:axId val="1888405312"/>
        <c:scaling>
          <c:orientation val="minMax"/>
        </c:scaling>
        <c:delete val="0"/>
        <c:axPos val="l"/>
        <c:majorGridlines/>
        <c:numFmt formatCode="General" sourceLinked="1"/>
        <c:majorTickMark val="none"/>
        <c:minorTickMark val="none"/>
        <c:tickLblPos val="nextTo"/>
        <c:txPr>
          <a:bodyPr/>
          <a:lstStyle/>
          <a:p>
            <a:pPr>
              <a:defRPr sz="1800"/>
            </a:pPr>
            <a:endParaRPr lang="fr-FR"/>
          </a:p>
        </c:txPr>
        <c:crossAx val="1888402048"/>
        <c:crosses val="autoZero"/>
        <c:crossBetween val="between"/>
      </c:valAx>
      <c:dTable>
        <c:showHorzBorder val="1"/>
        <c:showVertBorder val="1"/>
        <c:showOutline val="1"/>
        <c:showKeys val="1"/>
        <c:txPr>
          <a:bodyPr/>
          <a:lstStyle/>
          <a:p>
            <a:pPr rtl="0">
              <a:defRPr sz="1800"/>
            </a:pPr>
            <a:endParaRPr lang="fr-FR"/>
          </a:p>
        </c:txPr>
      </c:dTable>
    </c:plotArea>
    <c:plotVisOnly val="1"/>
    <c:dispBlanksAs val="gap"/>
    <c:showDLblsOverMax val="0"/>
  </c:chart>
  <c:spPr>
    <a:scene3d>
      <a:camera prst="orthographicFront"/>
      <a:lightRig rig="threePt" dir="t"/>
    </a:scene3d>
    <a:sp3d>
      <a:bevelT/>
    </a:sp3d>
  </c:spPr>
  <c:txPr>
    <a:bodyPr/>
    <a:lstStyle/>
    <a:p>
      <a:pPr>
        <a:defRPr sz="2000">
          <a:latin typeface="Tahoma" panose="020B0604030504040204" pitchFamily="34" charset="0"/>
          <a:ea typeface="Tahoma" panose="020B0604030504040204" pitchFamily="34" charset="0"/>
          <a:cs typeface="Tahoma" panose="020B0604030504040204" pitchFamily="34" charset="0"/>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'[4.2_Livestock_numbers_21_12_2015.xlsx]Table 2'!$B$7</c:f>
              <c:strCache>
                <c:ptCount val="1"/>
                <c:pt idx="0">
                  <c:v>EU-28 (¹)</c:v>
                </c:pt>
              </c:strCache>
            </c:strRef>
          </c:tx>
          <c:spPr>
            <a:solidFill>
              <a:srgbClr val="C0504D">
                <a:lumMod val="75000"/>
              </a:srgbClr>
            </a:solidFill>
          </c:spPr>
          <c:invertIfNegative val="0"/>
          <c:cat>
            <c:strRef>
              <c:f>'[4.2_Livestock_numbers_21_12_2015.xlsx]Table 2'!$C$6:$G$6</c:f>
              <c:strCache>
                <c:ptCount val="5"/>
                <c:pt idx="0">
                  <c:v>Bovine</c:v>
                </c:pt>
                <c:pt idx="1">
                  <c:v>Pigs</c:v>
                </c:pt>
                <c:pt idx="2">
                  <c:v>Sheep</c:v>
                </c:pt>
                <c:pt idx="3">
                  <c:v>Goats</c:v>
                </c:pt>
                <c:pt idx="4">
                  <c:v>Poultry</c:v>
                </c:pt>
              </c:strCache>
            </c:strRef>
          </c:cat>
          <c:val>
            <c:numRef>
              <c:f>'[4.2_Livestock_numbers_21_12_2015.xlsx]Table 2'!$C$7:$G$7</c:f>
              <c:numCache>
                <c:formatCode>#,##0.0_i</c:formatCode>
                <c:ptCount val="5"/>
                <c:pt idx="0">
                  <c:v>7590.37</c:v>
                </c:pt>
                <c:pt idx="1">
                  <c:v>22957.83</c:v>
                </c:pt>
                <c:pt idx="2">
                  <c:v>725</c:v>
                </c:pt>
                <c:pt idx="3">
                  <c:v>44.83</c:v>
                </c:pt>
                <c:pt idx="4">
                  <c:v>13720</c:v>
                </c:pt>
              </c:numCache>
            </c:numRef>
          </c:val>
        </c:ser>
        <c:dLbls>
          <c:showLegendKey val="0"/>
          <c:showVal val="0"/>
          <c:showCatName val="0"/>
          <c:showSerName val="0"/>
          <c:showPercent val="0"/>
          <c:showBubbleSize val="0"/>
        </c:dLbls>
        <c:gapWidth val="150"/>
        <c:axId val="1598054992"/>
        <c:axId val="1598059344"/>
      </c:barChart>
      <c:catAx>
        <c:axId val="1598054992"/>
        <c:scaling>
          <c:orientation val="minMax"/>
        </c:scaling>
        <c:delete val="0"/>
        <c:axPos val="b"/>
        <c:numFmt formatCode="General" sourceLinked="0"/>
        <c:majorTickMark val="none"/>
        <c:minorTickMark val="none"/>
        <c:tickLblPos val="nextTo"/>
        <c:crossAx val="1598059344"/>
        <c:crosses val="autoZero"/>
        <c:auto val="1"/>
        <c:lblAlgn val="ctr"/>
        <c:lblOffset val="100"/>
        <c:noMultiLvlLbl val="0"/>
      </c:catAx>
      <c:valAx>
        <c:axId val="1598059344"/>
        <c:scaling>
          <c:orientation val="minMax"/>
        </c:scaling>
        <c:delete val="0"/>
        <c:axPos val="l"/>
        <c:majorGridlines/>
        <c:title>
          <c:tx>
            <c:rich>
              <a:bodyPr/>
              <a:lstStyle/>
              <a:p>
                <a:pPr>
                  <a:defRPr sz="1800"/>
                </a:pPr>
                <a:r>
                  <a:rPr lang="fr-BE" sz="1800"/>
                  <a:t>x 1000 tonnes of carcass weight</a:t>
                </a:r>
              </a:p>
            </c:rich>
          </c:tx>
          <c:layout/>
          <c:overlay val="0"/>
        </c:title>
        <c:numFmt formatCode="#,##0.0_i" sourceLinked="1"/>
        <c:majorTickMark val="none"/>
        <c:minorTickMark val="none"/>
        <c:tickLblPos val="nextTo"/>
        <c:txPr>
          <a:bodyPr/>
          <a:lstStyle/>
          <a:p>
            <a:pPr>
              <a:defRPr sz="1600"/>
            </a:pPr>
            <a:endParaRPr lang="fr-FR"/>
          </a:p>
        </c:txPr>
        <c:crossAx val="1598054992"/>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barChart>
        <c:barDir val="col"/>
        <c:grouping val="clustered"/>
        <c:varyColors val="0"/>
        <c:ser>
          <c:idx val="0"/>
          <c:order val="0"/>
          <c:spPr>
            <a:solidFill>
              <a:schemeClr val="accent2">
                <a:lumMod val="75000"/>
              </a:schemeClr>
            </a:solidFill>
          </c:spPr>
          <c:invertIfNegative val="0"/>
          <c:cat>
            <c:strRef>
              <c:f>'[4.2_Livestock_numbers_21_12_2015.xlsx]Table 3'!$D$6:$H$6</c:f>
              <c:strCache>
                <c:ptCount val="5"/>
                <c:pt idx="0">
                  <c:v>Calves and young cattle</c:v>
                </c:pt>
                <c:pt idx="1">
                  <c:v>Heifers</c:v>
                </c:pt>
                <c:pt idx="2">
                  <c:v>Cows</c:v>
                </c:pt>
                <c:pt idx="3">
                  <c:v>Bullocks</c:v>
                </c:pt>
                <c:pt idx="4">
                  <c:v>Bulls</c:v>
                </c:pt>
              </c:strCache>
            </c:strRef>
          </c:cat>
          <c:val>
            <c:numRef>
              <c:f>'[4.2_Livestock_numbers_21_12_2015.xlsx]Table 3'!$D$7:$H$7</c:f>
              <c:numCache>
                <c:formatCode>#,##0.0_i</c:formatCode>
                <c:ptCount val="5"/>
                <c:pt idx="0">
                  <c:v>987.74</c:v>
                </c:pt>
                <c:pt idx="1">
                  <c:v>1126.0400000000002</c:v>
                </c:pt>
                <c:pt idx="2">
                  <c:v>2297.4899999999998</c:v>
                </c:pt>
                <c:pt idx="3">
                  <c:v>715.49</c:v>
                </c:pt>
                <c:pt idx="4">
                  <c:v>2461.6499999999992</c:v>
                </c:pt>
              </c:numCache>
            </c:numRef>
          </c:val>
        </c:ser>
        <c:dLbls>
          <c:showLegendKey val="0"/>
          <c:showVal val="0"/>
          <c:showCatName val="0"/>
          <c:showSerName val="0"/>
          <c:showPercent val="0"/>
          <c:showBubbleSize val="0"/>
        </c:dLbls>
        <c:gapWidth val="150"/>
        <c:axId val="1598052816"/>
        <c:axId val="1598055536"/>
      </c:barChart>
      <c:catAx>
        <c:axId val="1598052816"/>
        <c:scaling>
          <c:orientation val="minMax"/>
        </c:scaling>
        <c:delete val="0"/>
        <c:axPos val="b"/>
        <c:numFmt formatCode="General" sourceLinked="0"/>
        <c:majorTickMark val="none"/>
        <c:minorTickMark val="none"/>
        <c:tickLblPos val="nextTo"/>
        <c:crossAx val="1598055536"/>
        <c:crosses val="autoZero"/>
        <c:auto val="1"/>
        <c:lblAlgn val="ctr"/>
        <c:lblOffset val="100"/>
        <c:noMultiLvlLbl val="0"/>
      </c:catAx>
      <c:valAx>
        <c:axId val="1598055536"/>
        <c:scaling>
          <c:orientation val="minMax"/>
        </c:scaling>
        <c:delete val="0"/>
        <c:axPos val="l"/>
        <c:majorGridlines/>
        <c:title>
          <c:tx>
            <c:rich>
              <a:bodyPr/>
              <a:lstStyle/>
              <a:p>
                <a:pPr>
                  <a:defRPr sz="1800"/>
                </a:pPr>
                <a:r>
                  <a:rPr lang="fr-BE" sz="1800"/>
                  <a:t>x 1000 tonnes of carcass weight</a:t>
                </a:r>
              </a:p>
            </c:rich>
          </c:tx>
          <c:layout/>
          <c:overlay val="0"/>
        </c:title>
        <c:numFmt formatCode="#,##0.0_i" sourceLinked="1"/>
        <c:majorTickMark val="none"/>
        <c:minorTickMark val="none"/>
        <c:tickLblPos val="nextTo"/>
        <c:txPr>
          <a:bodyPr/>
          <a:lstStyle/>
          <a:p>
            <a:pPr>
              <a:defRPr sz="1600"/>
            </a:pPr>
            <a:endParaRPr lang="fr-FR"/>
          </a:p>
        </c:txPr>
        <c:crossAx val="1598052816"/>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6.3364055299539174E-2"/>
          <c:y val="6.5979381443298971E-2"/>
          <c:w val="0.78110599078341014"/>
          <c:h val="0.79381443298969179"/>
        </c:manualLayout>
      </c:layout>
      <c:barChart>
        <c:barDir val="col"/>
        <c:grouping val="clustered"/>
        <c:varyColors val="0"/>
        <c:ser>
          <c:idx val="0"/>
          <c:order val="0"/>
          <c:tx>
            <c:strRef>
              <c:f>Sheet1!$A$2</c:f>
              <c:strCache>
                <c:ptCount val="1"/>
                <c:pt idx="0">
                  <c:v>Total</c:v>
                </c:pt>
              </c:strCache>
            </c:strRef>
          </c:tx>
          <c:spPr>
            <a:solidFill>
              <a:srgbClr val="006600"/>
            </a:solidFill>
          </c:spPr>
          <c:invertIfNegative val="0"/>
          <c:cat>
            <c:strRef>
              <c:f>Sheet1!$B$1:$D$1</c:f>
              <c:strCache>
                <c:ptCount val="3"/>
                <c:pt idx="0">
                  <c:v>BBdm (236.073)</c:v>
                </c:pt>
                <c:pt idx="1">
                  <c:v>BBdp (6.605)</c:v>
                </c:pt>
                <c:pt idx="2">
                  <c:v>Dairy (214.021)</c:v>
                </c:pt>
              </c:strCache>
            </c:strRef>
          </c:cat>
          <c:val>
            <c:numRef>
              <c:f>Sheet1!$B$2:$D$2</c:f>
              <c:numCache>
                <c:formatCode>General</c:formatCode>
                <c:ptCount val="3"/>
                <c:pt idx="0">
                  <c:v>30.1</c:v>
                </c:pt>
                <c:pt idx="1">
                  <c:v>31.4</c:v>
                </c:pt>
                <c:pt idx="2">
                  <c:v>28.9</c:v>
                </c:pt>
              </c:numCache>
            </c:numRef>
          </c:val>
        </c:ser>
        <c:ser>
          <c:idx val="1"/>
          <c:order val="1"/>
          <c:tx>
            <c:strRef>
              <c:f>Sheet1!$A$3</c:f>
              <c:strCache>
                <c:ptCount val="1"/>
                <c:pt idx="0">
                  <c:v>Top 10 %</c:v>
                </c:pt>
              </c:strCache>
            </c:strRef>
          </c:tx>
          <c:spPr>
            <a:solidFill>
              <a:schemeClr val="accent2">
                <a:lumMod val="75000"/>
              </a:schemeClr>
            </a:solidFill>
          </c:spPr>
          <c:invertIfNegative val="0"/>
          <c:cat>
            <c:strRef>
              <c:f>Sheet1!$B$1:$D$1</c:f>
              <c:strCache>
                <c:ptCount val="3"/>
                <c:pt idx="0">
                  <c:v>BBdm (236.073)</c:v>
                </c:pt>
                <c:pt idx="1">
                  <c:v>BBdp (6.605)</c:v>
                </c:pt>
                <c:pt idx="2">
                  <c:v>Dairy (214.021)</c:v>
                </c:pt>
              </c:strCache>
            </c:strRef>
          </c:cat>
          <c:val>
            <c:numRef>
              <c:f>Sheet1!$B$3:$D$3</c:f>
              <c:numCache>
                <c:formatCode>General</c:formatCode>
                <c:ptCount val="3"/>
                <c:pt idx="0">
                  <c:v>26.3</c:v>
                </c:pt>
                <c:pt idx="1">
                  <c:v>26.7</c:v>
                </c:pt>
                <c:pt idx="2">
                  <c:v>25.1</c:v>
                </c:pt>
              </c:numCache>
            </c:numRef>
          </c:val>
        </c:ser>
        <c:dLbls>
          <c:showLegendKey val="0"/>
          <c:showVal val="0"/>
          <c:showCatName val="0"/>
          <c:showSerName val="0"/>
          <c:showPercent val="0"/>
          <c:showBubbleSize val="0"/>
        </c:dLbls>
        <c:gapWidth val="150"/>
        <c:axId val="1881461344"/>
        <c:axId val="1881453184"/>
      </c:barChart>
      <c:catAx>
        <c:axId val="1881461344"/>
        <c:scaling>
          <c:orientation val="minMax"/>
        </c:scaling>
        <c:delete val="0"/>
        <c:axPos val="b"/>
        <c:numFmt formatCode="General" sourceLinked="1"/>
        <c:majorTickMark val="out"/>
        <c:minorTickMark val="none"/>
        <c:tickLblPos val="nextTo"/>
        <c:txPr>
          <a:bodyPr rot="0" vert="horz"/>
          <a:lstStyle/>
          <a:p>
            <a:pPr>
              <a:defRPr>
                <a:solidFill>
                  <a:schemeClr val="tx1"/>
                </a:solidFill>
              </a:defRPr>
            </a:pPr>
            <a:endParaRPr lang="fr-FR"/>
          </a:p>
        </c:txPr>
        <c:crossAx val="1881453184"/>
        <c:crosses val="autoZero"/>
        <c:auto val="1"/>
        <c:lblAlgn val="ctr"/>
        <c:lblOffset val="100"/>
        <c:tickLblSkip val="1"/>
        <c:tickMarkSkip val="1"/>
        <c:noMultiLvlLbl val="0"/>
      </c:catAx>
      <c:valAx>
        <c:axId val="1881453184"/>
        <c:scaling>
          <c:orientation val="minMax"/>
          <c:max val="32"/>
          <c:min val="24"/>
        </c:scaling>
        <c:delete val="0"/>
        <c:axPos val="l"/>
        <c:majorGridlines/>
        <c:numFmt formatCode="General" sourceLinked="1"/>
        <c:majorTickMark val="out"/>
        <c:minorTickMark val="none"/>
        <c:tickLblPos val="nextTo"/>
        <c:txPr>
          <a:bodyPr rot="0" vert="horz"/>
          <a:lstStyle/>
          <a:p>
            <a:pPr>
              <a:defRPr>
                <a:solidFill>
                  <a:schemeClr val="tx1"/>
                </a:solidFill>
              </a:defRPr>
            </a:pPr>
            <a:endParaRPr lang="fr-FR"/>
          </a:p>
        </c:txPr>
        <c:crossAx val="1881461344"/>
        <c:crosses val="autoZero"/>
        <c:crossBetween val="between"/>
      </c:valAx>
      <c:spPr>
        <a:noFill/>
        <a:ln w="25369">
          <a:noFill/>
        </a:ln>
      </c:spPr>
    </c:plotArea>
    <c:legend>
      <c:legendPos val="r"/>
      <c:layout>
        <c:manualLayout>
          <c:xMode val="edge"/>
          <c:yMode val="edge"/>
          <c:x val="0.85599089120952088"/>
          <c:y val="0.38762878182343835"/>
          <c:w val="0.13940085503496458"/>
          <c:h val="0.26729113921699377"/>
        </c:manualLayout>
      </c:layout>
      <c:overlay val="0"/>
      <c:txPr>
        <a:bodyPr/>
        <a:lstStyle/>
        <a:p>
          <a:pPr>
            <a:defRPr>
              <a:solidFill>
                <a:schemeClr val="tx1"/>
              </a:solidFill>
            </a:defRPr>
          </a:pPr>
          <a:endParaRPr lang="fr-FR"/>
        </a:p>
      </c:txPr>
    </c:legend>
    <c:plotVisOnly val="1"/>
    <c:dispBlanksAs val="gap"/>
    <c:showDLblsOverMax val="0"/>
  </c:chart>
  <c:txPr>
    <a:bodyPr/>
    <a:lstStyle/>
    <a:p>
      <a:pPr>
        <a:defRPr sz="1796"/>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7.6036866359447022E-2"/>
          <c:y val="6.5979381443298971E-2"/>
          <c:w val="0.76843317972350234"/>
          <c:h val="0.79381443298969179"/>
        </c:manualLayout>
      </c:layout>
      <c:barChart>
        <c:barDir val="col"/>
        <c:grouping val="clustered"/>
        <c:varyColors val="0"/>
        <c:ser>
          <c:idx val="0"/>
          <c:order val="0"/>
          <c:tx>
            <c:strRef>
              <c:f>Sheet1!$A$2</c:f>
              <c:strCache>
                <c:ptCount val="1"/>
                <c:pt idx="0">
                  <c:v>Total</c:v>
                </c:pt>
              </c:strCache>
            </c:strRef>
          </c:tx>
          <c:spPr>
            <a:solidFill>
              <a:schemeClr val="accent2">
                <a:lumMod val="50000"/>
              </a:schemeClr>
            </a:solidFill>
          </c:spPr>
          <c:invertIfNegative val="0"/>
          <c:cat>
            <c:strRef>
              <c:f>Sheet1!$B$1:$D$1</c:f>
              <c:strCache>
                <c:ptCount val="3"/>
                <c:pt idx="0">
                  <c:v>BBdm (428.399)</c:v>
                </c:pt>
                <c:pt idx="1">
                  <c:v>BBdp (18.758)</c:v>
                </c:pt>
                <c:pt idx="2">
                  <c:v>Dairy (486.271)</c:v>
                </c:pt>
              </c:strCache>
            </c:strRef>
          </c:cat>
          <c:val>
            <c:numRef>
              <c:f>Sheet1!$B$2:$D$2</c:f>
              <c:numCache>
                <c:formatCode>General</c:formatCode>
                <c:ptCount val="3"/>
                <c:pt idx="0">
                  <c:v>417</c:v>
                </c:pt>
                <c:pt idx="1">
                  <c:v>416</c:v>
                </c:pt>
                <c:pt idx="2">
                  <c:v>416</c:v>
                </c:pt>
              </c:numCache>
            </c:numRef>
          </c:val>
        </c:ser>
        <c:ser>
          <c:idx val="1"/>
          <c:order val="1"/>
          <c:tx>
            <c:strRef>
              <c:f>Sheet1!$A$3</c:f>
              <c:strCache>
                <c:ptCount val="1"/>
                <c:pt idx="0">
                  <c:v>Top 10 %</c:v>
                </c:pt>
              </c:strCache>
            </c:strRef>
          </c:tx>
          <c:spPr>
            <a:solidFill>
              <a:schemeClr val="accent3">
                <a:lumMod val="50000"/>
              </a:schemeClr>
            </a:solidFill>
          </c:spPr>
          <c:invertIfNegative val="0"/>
          <c:cat>
            <c:strRef>
              <c:f>Sheet1!$B$1:$D$1</c:f>
              <c:strCache>
                <c:ptCount val="3"/>
                <c:pt idx="0">
                  <c:v>BBdm (428.399)</c:v>
                </c:pt>
                <c:pt idx="1">
                  <c:v>BBdp (18.758)</c:v>
                </c:pt>
                <c:pt idx="2">
                  <c:v>Dairy (486.271)</c:v>
                </c:pt>
              </c:strCache>
            </c:strRef>
          </c:cat>
          <c:val>
            <c:numRef>
              <c:f>Sheet1!$B$3:$D$3</c:f>
              <c:numCache>
                <c:formatCode>General</c:formatCode>
                <c:ptCount val="3"/>
                <c:pt idx="0">
                  <c:v>370</c:v>
                </c:pt>
                <c:pt idx="1">
                  <c:v>359</c:v>
                </c:pt>
                <c:pt idx="2">
                  <c:v>368</c:v>
                </c:pt>
              </c:numCache>
            </c:numRef>
          </c:val>
        </c:ser>
        <c:dLbls>
          <c:showLegendKey val="0"/>
          <c:showVal val="0"/>
          <c:showCatName val="0"/>
          <c:showSerName val="0"/>
          <c:showPercent val="0"/>
          <c:showBubbleSize val="0"/>
        </c:dLbls>
        <c:gapWidth val="150"/>
        <c:axId val="1881449376"/>
        <c:axId val="1881450464"/>
      </c:barChart>
      <c:catAx>
        <c:axId val="1881449376"/>
        <c:scaling>
          <c:orientation val="minMax"/>
        </c:scaling>
        <c:delete val="0"/>
        <c:axPos val="b"/>
        <c:numFmt formatCode="General" sourceLinked="1"/>
        <c:majorTickMark val="out"/>
        <c:minorTickMark val="none"/>
        <c:tickLblPos val="nextTo"/>
        <c:txPr>
          <a:bodyPr rot="0" vert="horz"/>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1450464"/>
        <c:crosses val="autoZero"/>
        <c:auto val="1"/>
        <c:lblAlgn val="ctr"/>
        <c:lblOffset val="100"/>
        <c:tickLblSkip val="1"/>
        <c:tickMarkSkip val="1"/>
        <c:noMultiLvlLbl val="0"/>
      </c:catAx>
      <c:valAx>
        <c:axId val="1881450464"/>
        <c:scaling>
          <c:orientation val="minMax"/>
          <c:max val="430"/>
          <c:min val="350"/>
        </c:scaling>
        <c:delete val="0"/>
        <c:axPos val="l"/>
        <c:majorGridlines/>
        <c:numFmt formatCode="General" sourceLinked="1"/>
        <c:majorTickMark val="out"/>
        <c:minorTickMark val="none"/>
        <c:tickLblPos val="nextTo"/>
        <c:txPr>
          <a:bodyPr rot="0" vert="horz"/>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1449376"/>
        <c:crosses val="autoZero"/>
        <c:crossBetween val="between"/>
        <c:majorUnit val="10"/>
      </c:valAx>
      <c:spPr>
        <a:noFill/>
        <a:ln w="25404">
          <a:noFill/>
        </a:ln>
      </c:spPr>
    </c:plotArea>
    <c:legend>
      <c:legendPos val="r"/>
      <c:layout>
        <c:manualLayout>
          <c:xMode val="edge"/>
          <c:yMode val="edge"/>
          <c:x val="0.85599089120952088"/>
          <c:y val="0.38762878182343835"/>
          <c:w val="0.13940085503496458"/>
          <c:h val="0.14639184140859279"/>
        </c:manualLayout>
      </c:layout>
      <c:overlay val="0"/>
      <c:txPr>
        <a:bodyPr/>
        <a:lstStyle/>
        <a:p>
          <a:pPr>
            <a:defRPr>
              <a:solidFill>
                <a:schemeClr val="bg1"/>
              </a:solidFill>
            </a:defRPr>
          </a:pPr>
          <a:endParaRPr lang="fr-FR"/>
        </a:p>
      </c:txPr>
    </c:legend>
    <c:plotVisOnly val="1"/>
    <c:dispBlanksAs val="gap"/>
    <c:showDLblsOverMax val="0"/>
  </c:chart>
  <c:txPr>
    <a:bodyPr/>
    <a:lstStyle/>
    <a:p>
      <a:pPr>
        <a:defRPr sz="1798"/>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Feuil1!$B$1</c:f>
              <c:strCache>
                <c:ptCount val="1"/>
                <c:pt idx="0">
                  <c:v>OPL</c:v>
                </c:pt>
              </c:strCache>
            </c:strRef>
          </c:tx>
          <c:spPr>
            <a:solidFill>
              <a:schemeClr val="tx2">
                <a:lumMod val="75000"/>
              </a:schemeClr>
            </a:solidFill>
          </c:spPr>
          <c:invertIfNegative val="0"/>
          <c:cat>
            <c:strRef>
              <c:f>Feuil1!$A$2:$A$3</c:f>
              <c:strCache>
                <c:ptCount val="2"/>
                <c:pt idx="0">
                  <c:v>Normal uterus</c:v>
                </c:pt>
                <c:pt idx="1">
                  <c:v>Hypoplasic uterus</c:v>
                </c:pt>
              </c:strCache>
            </c:strRef>
          </c:cat>
          <c:val>
            <c:numRef>
              <c:f>Feuil1!$B$2:$B$3</c:f>
              <c:numCache>
                <c:formatCode>General</c:formatCode>
                <c:ptCount val="2"/>
                <c:pt idx="0">
                  <c:v>5</c:v>
                </c:pt>
                <c:pt idx="1">
                  <c:v>41</c:v>
                </c:pt>
              </c:numCache>
            </c:numRef>
          </c:val>
        </c:ser>
        <c:ser>
          <c:idx val="1"/>
          <c:order val="1"/>
          <c:tx>
            <c:strRef>
              <c:f>Feuil1!$C$1</c:f>
              <c:strCache>
                <c:ptCount val="1"/>
                <c:pt idx="0">
                  <c:v>OG</c:v>
                </c:pt>
              </c:strCache>
            </c:strRef>
          </c:tx>
          <c:invertIfNegative val="0"/>
          <c:cat>
            <c:strRef>
              <c:f>Feuil1!$A$2:$A$3</c:f>
              <c:strCache>
                <c:ptCount val="2"/>
                <c:pt idx="0">
                  <c:v>Normal uterus</c:v>
                </c:pt>
                <c:pt idx="1">
                  <c:v>Hypoplasic uterus</c:v>
                </c:pt>
              </c:strCache>
            </c:strRef>
          </c:cat>
          <c:val>
            <c:numRef>
              <c:f>Feuil1!$C$2:$C$3</c:f>
              <c:numCache>
                <c:formatCode>General</c:formatCode>
                <c:ptCount val="2"/>
                <c:pt idx="0">
                  <c:v>62</c:v>
                </c:pt>
                <c:pt idx="1">
                  <c:v>58</c:v>
                </c:pt>
              </c:numCache>
            </c:numRef>
          </c:val>
        </c:ser>
        <c:ser>
          <c:idx val="2"/>
          <c:order val="2"/>
          <c:tx>
            <c:strRef>
              <c:f>Feuil1!$D$1</c:f>
              <c:strCache>
                <c:ptCount val="1"/>
                <c:pt idx="0">
                  <c:v>OCJ</c:v>
                </c:pt>
              </c:strCache>
            </c:strRef>
          </c:tx>
          <c:spPr>
            <a:solidFill>
              <a:srgbClr val="FFFF00"/>
            </a:solidFill>
          </c:spPr>
          <c:invertIfNegative val="0"/>
          <c:cat>
            <c:strRef>
              <c:f>Feuil1!$A$2:$A$3</c:f>
              <c:strCache>
                <c:ptCount val="2"/>
                <c:pt idx="0">
                  <c:v>Normal uterus</c:v>
                </c:pt>
                <c:pt idx="1">
                  <c:v>Hypoplasic uterus</c:v>
                </c:pt>
              </c:strCache>
            </c:strRef>
          </c:cat>
          <c:val>
            <c:numRef>
              <c:f>Feuil1!$D$2:$D$3</c:f>
              <c:numCache>
                <c:formatCode>General</c:formatCode>
                <c:ptCount val="2"/>
                <c:pt idx="0">
                  <c:v>33</c:v>
                </c:pt>
                <c:pt idx="1">
                  <c:v>1</c:v>
                </c:pt>
              </c:numCache>
            </c:numRef>
          </c:val>
        </c:ser>
        <c:ser>
          <c:idx val="3"/>
          <c:order val="3"/>
          <c:tx>
            <c:strRef>
              <c:f>Feuil1!$E$1</c:f>
              <c:strCache>
                <c:ptCount val="1"/>
                <c:pt idx="0">
                  <c:v>Total</c:v>
                </c:pt>
              </c:strCache>
            </c:strRef>
          </c:tx>
          <c:spPr>
            <a:solidFill>
              <a:schemeClr val="accent3">
                <a:lumMod val="50000"/>
              </a:schemeClr>
            </a:solidFill>
          </c:spPr>
          <c:invertIfNegative val="0"/>
          <c:cat>
            <c:strRef>
              <c:f>Feuil1!$A$2:$A$3</c:f>
              <c:strCache>
                <c:ptCount val="2"/>
                <c:pt idx="0">
                  <c:v>Normal uterus</c:v>
                </c:pt>
                <c:pt idx="1">
                  <c:v>Hypoplasic uterus</c:v>
                </c:pt>
              </c:strCache>
            </c:strRef>
          </c:cat>
          <c:val>
            <c:numRef>
              <c:f>Feuil1!$E$2:$E$3</c:f>
              <c:numCache>
                <c:formatCode>General</c:formatCode>
                <c:ptCount val="2"/>
                <c:pt idx="0">
                  <c:v>80</c:v>
                </c:pt>
                <c:pt idx="1">
                  <c:v>20</c:v>
                </c:pt>
              </c:numCache>
            </c:numRef>
          </c:val>
        </c:ser>
        <c:dLbls>
          <c:showLegendKey val="0"/>
          <c:showVal val="0"/>
          <c:showCatName val="0"/>
          <c:showSerName val="0"/>
          <c:showPercent val="0"/>
          <c:showBubbleSize val="0"/>
        </c:dLbls>
        <c:gapWidth val="150"/>
        <c:axId val="1881453728"/>
        <c:axId val="1881455904"/>
      </c:barChart>
      <c:catAx>
        <c:axId val="1881453728"/>
        <c:scaling>
          <c:orientation val="minMax"/>
        </c:scaling>
        <c:delete val="0"/>
        <c:axPos val="b"/>
        <c:numFmt formatCode="General" sourceLinked="1"/>
        <c:majorTickMark val="out"/>
        <c:minorTickMark val="none"/>
        <c:tickLblPos val="nextTo"/>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1455904"/>
        <c:crosses val="autoZero"/>
        <c:auto val="1"/>
        <c:lblAlgn val="ctr"/>
        <c:lblOffset val="100"/>
        <c:noMultiLvlLbl val="0"/>
      </c:catAx>
      <c:valAx>
        <c:axId val="1881455904"/>
        <c:scaling>
          <c:orientation val="minMax"/>
        </c:scaling>
        <c:delete val="0"/>
        <c:axPos val="l"/>
        <c:majorGridlines/>
        <c:numFmt formatCode="General" sourceLinked="1"/>
        <c:majorTickMark val="out"/>
        <c:minorTickMark val="none"/>
        <c:tickLblPos val="nextTo"/>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1453728"/>
        <c:crosses val="autoZero"/>
        <c:crossBetween val="between"/>
      </c:valAx>
      <c:spPr>
        <a:noFill/>
        <a:ln w="25399">
          <a:noFill/>
        </a:ln>
      </c:spPr>
    </c:plotArea>
    <c:plotVisOnly val="1"/>
    <c:dispBlanksAs val="gap"/>
    <c:showDLblsOverMax val="0"/>
  </c:chart>
  <c:spPr>
    <a:noFill/>
    <a:ln>
      <a:noFill/>
    </a:ln>
  </c:spPr>
  <c:txPr>
    <a:bodyPr/>
    <a:lstStyle/>
    <a:p>
      <a:pPr>
        <a:defRPr sz="1748"/>
      </a:pPr>
      <a:endParaRPr lang="fr-FR"/>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Feuil1!$A$2</c:f>
              <c:strCache>
                <c:ptCount val="1"/>
                <c:pt idx="0">
                  <c:v>Beef cattle (12.235)</c:v>
                </c:pt>
              </c:strCache>
            </c:strRef>
          </c:tx>
          <c:spPr>
            <a:solidFill>
              <a:schemeClr val="accent3">
                <a:lumMod val="50000"/>
              </a:schemeClr>
            </a:solidFill>
            <a:ln>
              <a:noFill/>
            </a:ln>
            <a:effectLst/>
            <a:scene3d>
              <a:camera prst="orthographicFront"/>
              <a:lightRig rig="threePt" dir="t"/>
            </a:scene3d>
            <a:sp3d>
              <a:bevelT w="82550" h="44450"/>
              <a:bevelB w="82550" h="44450" prst="angle"/>
              <a:contourClr>
                <a:srgbClr val="000000"/>
              </a:contourClr>
            </a:sp3d>
          </c:spPr>
          <c:invertIfNegative val="0"/>
          <c:cat>
            <c:strRef>
              <c:f>Feuil1!$B$1:$C$1</c:f>
              <c:strCache>
                <c:ptCount val="2"/>
                <c:pt idx="0">
                  <c:v>Calving by traction</c:v>
                </c:pt>
                <c:pt idx="1">
                  <c:v>Calving by C section</c:v>
                </c:pt>
              </c:strCache>
            </c:strRef>
          </c:cat>
          <c:val>
            <c:numRef>
              <c:f>Feuil1!$B$2:$C$2</c:f>
              <c:numCache>
                <c:formatCode>General</c:formatCode>
                <c:ptCount val="2"/>
                <c:pt idx="0">
                  <c:v>4</c:v>
                </c:pt>
                <c:pt idx="1">
                  <c:v>87</c:v>
                </c:pt>
              </c:numCache>
            </c:numRef>
          </c:val>
        </c:ser>
        <c:ser>
          <c:idx val="1"/>
          <c:order val="1"/>
          <c:tx>
            <c:strRef>
              <c:f>Feuil1!$A$3</c:f>
              <c:strCache>
                <c:ptCount val="1"/>
                <c:pt idx="0">
                  <c:v>Dairy cattle (7.343)</c:v>
                </c:pt>
              </c:strCache>
            </c:strRef>
          </c:tx>
          <c:spPr>
            <a:solidFill>
              <a:schemeClr val="accent1">
                <a:lumMod val="50000"/>
              </a:schemeClr>
            </a:solidFill>
            <a:ln>
              <a:noFill/>
            </a:ln>
            <a:effectLst/>
            <a:scene3d>
              <a:camera prst="orthographicFront"/>
              <a:lightRig rig="threePt" dir="t"/>
            </a:scene3d>
            <a:sp3d>
              <a:bevelT/>
            </a:sp3d>
          </c:spPr>
          <c:invertIfNegative val="0"/>
          <c:cat>
            <c:strRef>
              <c:f>Feuil1!$B$1:$C$1</c:f>
              <c:strCache>
                <c:ptCount val="2"/>
                <c:pt idx="0">
                  <c:v>Calving by traction</c:v>
                </c:pt>
                <c:pt idx="1">
                  <c:v>Calving by C section</c:v>
                </c:pt>
              </c:strCache>
            </c:strRef>
          </c:cat>
          <c:val>
            <c:numRef>
              <c:f>Feuil1!$B$3:$C$3</c:f>
              <c:numCache>
                <c:formatCode>General</c:formatCode>
                <c:ptCount val="2"/>
                <c:pt idx="0">
                  <c:v>25</c:v>
                </c:pt>
                <c:pt idx="1">
                  <c:v>5</c:v>
                </c:pt>
              </c:numCache>
            </c:numRef>
          </c:val>
        </c:ser>
        <c:dLbls>
          <c:showLegendKey val="0"/>
          <c:showVal val="0"/>
          <c:showCatName val="0"/>
          <c:showSerName val="0"/>
          <c:showPercent val="0"/>
          <c:showBubbleSize val="0"/>
        </c:dLbls>
        <c:gapWidth val="219"/>
        <c:overlap val="-27"/>
        <c:axId val="1881462432"/>
        <c:axId val="1881454272"/>
      </c:barChart>
      <c:catAx>
        <c:axId val="188146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81454272"/>
        <c:crosses val="autoZero"/>
        <c:auto val="1"/>
        <c:lblAlgn val="ctr"/>
        <c:lblOffset val="100"/>
        <c:noMultiLvlLbl val="0"/>
      </c:catAx>
      <c:valAx>
        <c:axId val="1881454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14624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dTable>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Feuil2!$I$4</c:f>
              <c:strCache>
                <c:ptCount val="1"/>
                <c:pt idx="0">
                  <c:v>Beef</c:v>
                </c:pt>
              </c:strCache>
            </c:strRef>
          </c:tx>
          <c:spPr>
            <a:solidFill>
              <a:schemeClr val="accent1"/>
            </a:solidFill>
            <a:ln>
              <a:noFill/>
            </a:ln>
            <a:effectLst/>
            <a:scene3d>
              <a:camera prst="orthographicFront"/>
              <a:lightRig rig="threePt" dir="t"/>
            </a:scene3d>
            <a:sp3d>
              <a:bevelT/>
            </a:sp3d>
          </c:spPr>
          <c:invertIfNegative val="0"/>
          <c:cat>
            <c:strRef>
              <c:f>Feuil2!$H$5:$H$7</c:f>
              <c:strCache>
                <c:ptCount val="3"/>
                <c:pt idx="0">
                  <c:v>Primiparous</c:v>
                </c:pt>
                <c:pt idx="1">
                  <c:v>Pluriparous</c:v>
                </c:pt>
                <c:pt idx="2">
                  <c:v>Both</c:v>
                </c:pt>
              </c:strCache>
            </c:strRef>
          </c:cat>
          <c:val>
            <c:numRef>
              <c:f>Feuil2!$I$5:$I$7</c:f>
              <c:numCache>
                <c:formatCode>General</c:formatCode>
                <c:ptCount val="3"/>
                <c:pt idx="0">
                  <c:v>26.8</c:v>
                </c:pt>
                <c:pt idx="1">
                  <c:v>3.2</c:v>
                </c:pt>
                <c:pt idx="2">
                  <c:v>13.8</c:v>
                </c:pt>
              </c:numCache>
            </c:numRef>
          </c:val>
        </c:ser>
        <c:ser>
          <c:idx val="1"/>
          <c:order val="1"/>
          <c:tx>
            <c:strRef>
              <c:f>Feuil2!$J$4</c:f>
              <c:strCache>
                <c:ptCount val="1"/>
                <c:pt idx="0">
                  <c:v>Dairy </c:v>
                </c:pt>
              </c:strCache>
            </c:strRef>
          </c:tx>
          <c:spPr>
            <a:solidFill>
              <a:schemeClr val="accent2"/>
            </a:solidFill>
            <a:ln>
              <a:noFill/>
            </a:ln>
            <a:effectLst/>
            <a:scene3d>
              <a:camera prst="orthographicFront"/>
              <a:lightRig rig="threePt" dir="t"/>
            </a:scene3d>
            <a:sp3d>
              <a:bevelT/>
            </a:sp3d>
          </c:spPr>
          <c:invertIfNegative val="0"/>
          <c:cat>
            <c:strRef>
              <c:f>Feuil2!$H$5:$H$7</c:f>
              <c:strCache>
                <c:ptCount val="3"/>
                <c:pt idx="0">
                  <c:v>Primiparous</c:v>
                </c:pt>
                <c:pt idx="1">
                  <c:v>Pluriparous</c:v>
                </c:pt>
                <c:pt idx="2">
                  <c:v>Both</c:v>
                </c:pt>
              </c:strCache>
            </c:strRef>
          </c:cat>
          <c:val>
            <c:numRef>
              <c:f>Feuil2!$J$5:$J$7</c:f>
              <c:numCache>
                <c:formatCode>General</c:formatCode>
                <c:ptCount val="3"/>
                <c:pt idx="0">
                  <c:v>11.7</c:v>
                </c:pt>
                <c:pt idx="1">
                  <c:v>4.8</c:v>
                </c:pt>
                <c:pt idx="2">
                  <c:v>14.2</c:v>
                </c:pt>
              </c:numCache>
            </c:numRef>
          </c:val>
        </c:ser>
        <c:dLbls>
          <c:showLegendKey val="0"/>
          <c:showVal val="0"/>
          <c:showCatName val="0"/>
          <c:showSerName val="0"/>
          <c:showPercent val="0"/>
          <c:showBubbleSize val="0"/>
        </c:dLbls>
        <c:gapWidth val="150"/>
        <c:axId val="1881457536"/>
        <c:axId val="1881458624"/>
      </c:barChart>
      <c:catAx>
        <c:axId val="188145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81458624"/>
        <c:crosses val="autoZero"/>
        <c:auto val="1"/>
        <c:lblAlgn val="ctr"/>
        <c:lblOffset val="100"/>
        <c:noMultiLvlLbl val="0"/>
      </c:catAx>
      <c:valAx>
        <c:axId val="1881458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r>
                  <a:rPr lang="en-US" sz="160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18814575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dTable>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1" Type="http://schemas.openxmlformats.org/officeDocument/2006/relationships/image" Target="../media/image42.jpeg"/></Relationships>
</file>

<file path=ppt/drawings/_rels/drawing4.x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drawings/drawing1.xml><?xml version="1.0" encoding="utf-8"?>
<c:userShapes xmlns:c="http://schemas.openxmlformats.org/drawingml/2006/chart">
  <cdr:relSizeAnchor xmlns:cdr="http://schemas.openxmlformats.org/drawingml/2006/chartDrawing">
    <cdr:from>
      <cdr:x>0.72052</cdr:x>
      <cdr:y>0.57353</cdr:y>
    </cdr:from>
    <cdr:to>
      <cdr:x>0.80599</cdr:x>
      <cdr:y>1</cdr:y>
    </cdr:to>
    <cdr:sp macro="" textlink="">
      <cdr:nvSpPr>
        <cdr:cNvPr id="2" name="Rectangle 1"/>
        <cdr:cNvSpPr/>
      </cdr:nvSpPr>
      <cdr:spPr>
        <a:xfrm xmlns:a="http://schemas.openxmlformats.org/drawingml/2006/main">
          <a:off x="6070376" y="2808312"/>
          <a:ext cx="720080" cy="2088232"/>
        </a:xfrm>
        <a:prstGeom xmlns:a="http://schemas.openxmlformats.org/drawingml/2006/main" prst="rect">
          <a:avLst/>
        </a:prstGeom>
        <a:noFill xmlns:a="http://schemas.openxmlformats.org/drawingml/2006/main"/>
        <a:ln xmlns:a="http://schemas.openxmlformats.org/drawingml/2006/main" w="38100">
          <a:solidFill>
            <a:srgbClr val="FF33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BE"/>
        </a:p>
      </cdr:txBody>
    </cdr:sp>
  </cdr:relSizeAnchor>
  <cdr:relSizeAnchor xmlns:cdr="http://schemas.openxmlformats.org/drawingml/2006/chartDrawing">
    <cdr:from>
      <cdr:x>0.90001</cdr:x>
      <cdr:y>0.57353</cdr:y>
    </cdr:from>
    <cdr:to>
      <cdr:x>0.98548</cdr:x>
      <cdr:y>1</cdr:y>
    </cdr:to>
    <cdr:sp macro="" textlink="">
      <cdr:nvSpPr>
        <cdr:cNvPr id="3" name="Rectangle 2"/>
        <cdr:cNvSpPr/>
      </cdr:nvSpPr>
      <cdr:spPr>
        <a:xfrm xmlns:a="http://schemas.openxmlformats.org/drawingml/2006/main">
          <a:off x="7582544" y="2808312"/>
          <a:ext cx="720080" cy="2088232"/>
        </a:xfrm>
        <a:prstGeom xmlns:a="http://schemas.openxmlformats.org/drawingml/2006/main" prst="rect">
          <a:avLst/>
        </a:prstGeom>
        <a:noFill xmlns:a="http://schemas.openxmlformats.org/drawingml/2006/main"/>
        <a:ln xmlns:a="http://schemas.openxmlformats.org/drawingml/2006/main" w="38100">
          <a:solidFill>
            <a:srgbClr val="FF33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BE"/>
        </a:p>
      </cdr:txBody>
    </cdr:sp>
  </cdr:relSizeAnchor>
</c:userShapes>
</file>

<file path=ppt/drawings/drawing2.xml><?xml version="1.0" encoding="utf-8"?>
<c:userShapes xmlns:c="http://schemas.openxmlformats.org/drawingml/2006/chart">
  <cdr:relSizeAnchor xmlns:cdr="http://schemas.openxmlformats.org/drawingml/2006/chartDrawing">
    <cdr:from>
      <cdr:x>0.19022</cdr:x>
      <cdr:y>0.91004</cdr:y>
    </cdr:from>
    <cdr:to>
      <cdr:x>0.92431</cdr:x>
      <cdr:y>0.9941</cdr:y>
    </cdr:to>
    <cdr:sp macro="" textlink="">
      <cdr:nvSpPr>
        <cdr:cNvPr id="2" name="Rectangle 1"/>
        <cdr:cNvSpPr/>
      </cdr:nvSpPr>
      <cdr:spPr>
        <a:xfrm xmlns:a="http://schemas.openxmlformats.org/drawingml/2006/main">
          <a:off x="1511399" y="3897781"/>
          <a:ext cx="5832648" cy="360016"/>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0.6199</cdr:y>
    </cdr:from>
    <cdr:to>
      <cdr:x>0.16267</cdr:x>
      <cdr:y>0.80522</cdr:y>
    </cdr:to>
    <cdr:pic>
      <cdr:nvPicPr>
        <cdr:cNvPr id="4" name="Picture 2" descr="Résultat de recherche d'images pour &quot;carte france&quot;"/>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3168352"/>
          <a:ext cx="1335372" cy="94721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4.xml><?xml version="1.0" encoding="utf-8"?>
<c:userShapes xmlns:c="http://schemas.openxmlformats.org/drawingml/2006/chart">
  <cdr:relSizeAnchor xmlns:cdr="http://schemas.openxmlformats.org/drawingml/2006/chartDrawing">
    <cdr:from>
      <cdr:x>0.80266</cdr:x>
      <cdr:y>0.68876</cdr:y>
    </cdr:from>
    <cdr:to>
      <cdr:x>1</cdr:x>
      <cdr:y>1</cdr:y>
    </cdr:to>
    <cdr:pic>
      <cdr:nvPicPr>
        <cdr:cNvPr id="2" name="Picture 15" descr="https://upload.wikimedia.org/wikipedia/commons/e/e6/Vlaams_GewestLocatie.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736233" y="3665115"/>
          <a:ext cx="1656184" cy="1656185"/>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089DFE-F022-4ED7-AFEB-15007050080C}" type="datetimeFigureOut">
              <a:rPr lang="fr-BE" smtClean="0"/>
              <a:t>13-10-17</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1E572D-A9FF-4142-BC58-959D6EE1E1A5}" type="slidenum">
              <a:rPr lang="fr-BE" smtClean="0"/>
              <a:t>‹N°›</a:t>
            </a:fld>
            <a:endParaRPr lang="fr-BE"/>
          </a:p>
        </p:txBody>
      </p:sp>
    </p:spTree>
    <p:extLst>
      <p:ext uri="{BB962C8B-B14F-4D97-AF65-F5344CB8AC3E}">
        <p14:creationId xmlns:p14="http://schemas.microsoft.com/office/powerpoint/2010/main" val="74233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14</a:t>
            </a:fld>
            <a:endParaRPr lang="fr-BE"/>
          </a:p>
        </p:txBody>
      </p:sp>
    </p:spTree>
    <p:extLst>
      <p:ext uri="{BB962C8B-B14F-4D97-AF65-F5344CB8AC3E}">
        <p14:creationId xmlns:p14="http://schemas.microsoft.com/office/powerpoint/2010/main" val="4211474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POUR SE RAPPELER DE QUOI ON PARLE</a:t>
            </a:r>
          </a:p>
          <a:p>
            <a:endParaRPr lang="fr-BE" dirty="0" smtClean="0"/>
          </a:p>
          <a:p>
            <a:r>
              <a:rPr lang="fr-BE" dirty="0" smtClean="0"/>
              <a:t>On le sait l’injection d’une seule prostaglandine (P) est de nature à induire un </a:t>
            </a:r>
            <a:r>
              <a:rPr lang="fr-BE" dirty="0" err="1" smtClean="0"/>
              <a:t>oestrus</a:t>
            </a:r>
            <a:r>
              <a:rPr lang="fr-BE" dirty="0" smtClean="0"/>
              <a:t>. Cependant</a:t>
            </a:r>
            <a:r>
              <a:rPr lang="fr-BE" baseline="0" dirty="0" smtClean="0"/>
              <a:t>, ce traitement ne permet pas de réaliser une insémination systématique compte tenu de la disparité du délai de retour en chaleur. </a:t>
            </a:r>
          </a:p>
          <a:p>
            <a:r>
              <a:rPr lang="fr-BE" baseline="0" dirty="0" smtClean="0"/>
              <a:t>Le degré de synchronisation augmente avec l’injection de deux P  à 11 (génisses) ou 14 (vaches) jours d’intervalle. La méthode permet d’envisager une insémination systématique 65 h (génisses) ou 72 heures (vaches) après l’injection de la P ou d’inséminer sur chaleurs observées (si la capacité de l’éleveur à les détecter est suffisante).</a:t>
            </a:r>
          </a:p>
          <a:p>
            <a:r>
              <a:rPr lang="fr-BE" baseline="0" dirty="0" smtClean="0"/>
              <a:t>Le protocole </a:t>
            </a:r>
            <a:r>
              <a:rPr lang="fr-BE" baseline="0" dirty="0" err="1" smtClean="0"/>
              <a:t>Ov-Synch</a:t>
            </a:r>
            <a:r>
              <a:rPr lang="fr-BE" baseline="0" dirty="0" smtClean="0"/>
              <a:t>  et ses variantes C-</a:t>
            </a:r>
            <a:r>
              <a:rPr lang="fr-BE" baseline="0" dirty="0" err="1" smtClean="0"/>
              <a:t>Synch</a:t>
            </a:r>
            <a:r>
              <a:rPr lang="fr-BE" baseline="0" dirty="0" smtClean="0"/>
              <a:t> et Select-</a:t>
            </a:r>
            <a:r>
              <a:rPr lang="fr-BE" baseline="0" dirty="0" err="1" smtClean="0"/>
              <a:t>Synch</a:t>
            </a:r>
            <a:r>
              <a:rPr lang="fr-BE" baseline="0" dirty="0" smtClean="0"/>
              <a:t>. La première injection de GnRH aura pour but le cas échéant d’induire l’ovulation voire la lutéinisation du follicule </a:t>
            </a:r>
            <a:r>
              <a:rPr lang="fr-BE" baseline="0" dirty="0" err="1" smtClean="0"/>
              <a:t>dominnat</a:t>
            </a:r>
            <a:r>
              <a:rPr lang="fr-BE" baseline="0" dirty="0" smtClean="0"/>
              <a:t> éventuellement présent. Il en résultera la croissance d’un nouveau follicule plus apte à répondre à la deuxième injection de GnRH. </a:t>
            </a:r>
          </a:p>
          <a:p>
            <a:r>
              <a:rPr lang="fr-BE" baseline="0" dirty="0" smtClean="0"/>
              <a:t>ATTENTION: ces protocoles sont à réserver aux VACHES laitières CYCLEES. Ils ne contribuent pas à augmenter la fertilité (lors d’insémination systématique, les % de gestation sont compris entre 32 et 45 %) mais contribuent à réduire la période d’attente du troupeau. </a:t>
            </a:r>
          </a:p>
          <a:p>
            <a:r>
              <a:rPr lang="fr-BE" baseline="0" dirty="0" smtClean="0"/>
              <a:t>Se pose la question de leur utilisation dans les troupeaux laitiers européens dont la taille est relativement réduite. Se pose également la question du coût des traitements (plus élevés en Europe qu’aux USA).  </a:t>
            </a:r>
          </a:p>
          <a:p>
            <a:r>
              <a:rPr lang="fr-BE" baseline="0" dirty="0" smtClean="0"/>
              <a:t>PS Nous reviendrons bientôt sur les protocoles applicables aux vaches allaitantes. </a:t>
            </a:r>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60</a:t>
            </a:fld>
            <a:endParaRPr lang="fr-BE"/>
          </a:p>
        </p:txBody>
      </p:sp>
    </p:spTree>
    <p:extLst>
      <p:ext uri="{BB962C8B-B14F-4D97-AF65-F5344CB8AC3E}">
        <p14:creationId xmlns:p14="http://schemas.microsoft.com/office/powerpoint/2010/main" val="142369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62</a:t>
            </a:fld>
            <a:endParaRPr lang="fr-BE"/>
          </a:p>
        </p:txBody>
      </p:sp>
    </p:spTree>
    <p:extLst>
      <p:ext uri="{BB962C8B-B14F-4D97-AF65-F5344CB8AC3E}">
        <p14:creationId xmlns:p14="http://schemas.microsoft.com/office/powerpoint/2010/main" val="142369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15</a:t>
            </a:fld>
            <a:endParaRPr lang="fr-BE"/>
          </a:p>
        </p:txBody>
      </p:sp>
    </p:spTree>
    <p:extLst>
      <p:ext uri="{BB962C8B-B14F-4D97-AF65-F5344CB8AC3E}">
        <p14:creationId xmlns:p14="http://schemas.microsoft.com/office/powerpoint/2010/main" val="228199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16</a:t>
            </a:fld>
            <a:endParaRPr lang="fr-BE"/>
          </a:p>
        </p:txBody>
      </p:sp>
    </p:spTree>
    <p:extLst>
      <p:ext uri="{BB962C8B-B14F-4D97-AF65-F5344CB8AC3E}">
        <p14:creationId xmlns:p14="http://schemas.microsoft.com/office/powerpoint/2010/main" val="3472564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17</a:t>
            </a:fld>
            <a:endParaRPr lang="fr-BE"/>
          </a:p>
        </p:txBody>
      </p:sp>
    </p:spTree>
    <p:extLst>
      <p:ext uri="{BB962C8B-B14F-4D97-AF65-F5344CB8AC3E}">
        <p14:creationId xmlns:p14="http://schemas.microsoft.com/office/powerpoint/2010/main" val="2136270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FE8EDB9-6430-4B2F-A2BB-28D31D99E7BE}" type="slidenum">
              <a:rPr lang="fr-FR" altLang="fr-FR" sz="1200"/>
              <a:pPr/>
              <a:t>34</a:t>
            </a:fld>
            <a:endParaRPr lang="fr-FR" altLang="fr-FR" sz="1200"/>
          </a:p>
        </p:txBody>
      </p:sp>
      <p:sp>
        <p:nvSpPr>
          <p:cNvPr id="27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43E72821-35B3-42DC-8E56-8AB598B14EEF}" type="slidenum">
              <a:rPr lang="fr-FR" altLang="fr-FR" sz="1200"/>
              <a:pPr algn="r"/>
              <a:t>34</a:t>
            </a:fld>
            <a:endParaRPr lang="fr-FR" altLang="fr-FR" sz="1200"/>
          </a:p>
        </p:txBody>
      </p:sp>
      <p:sp>
        <p:nvSpPr>
          <p:cNvPr id="2765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6DDB0FA-83D1-41D9-8C01-26A28BAEC70F}" type="slidenum">
              <a:rPr lang="fr-FR" altLang="fr-FR" sz="1200">
                <a:cs typeface="Times New Roman" pitchFamily="18" charset="0"/>
              </a:rPr>
              <a:pPr algn="r" eaLnBrk="1" hangingPunct="1"/>
              <a:t>34</a:t>
            </a:fld>
            <a:endParaRPr lang="fr-FR" altLang="fr-FR" sz="1200">
              <a:cs typeface="Times New Roman" pitchFamily="18" charset="0"/>
            </a:endParaRPr>
          </a:p>
        </p:txBody>
      </p:sp>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eaLnBrk="1" hangingPunct="1"/>
            <a:endParaRPr lang="fr-FR" altLang="fr-FR" smtClean="0"/>
          </a:p>
        </p:txBody>
      </p:sp>
    </p:spTree>
    <p:extLst>
      <p:ext uri="{BB962C8B-B14F-4D97-AF65-F5344CB8AC3E}">
        <p14:creationId xmlns:p14="http://schemas.microsoft.com/office/powerpoint/2010/main" val="156609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F1126CD-CA55-4F19-A1C4-D0379AA51AFB}" type="slidenum">
              <a:rPr lang="fr-FR" altLang="fr-FR" sz="1200"/>
              <a:pPr/>
              <a:t>35</a:t>
            </a:fld>
            <a:endParaRPr lang="fr-FR" altLang="fr-FR" sz="1200"/>
          </a:p>
        </p:txBody>
      </p:sp>
      <p:sp>
        <p:nvSpPr>
          <p:cNvPr id="307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F2FEB779-8BE4-47FD-980A-B6B61B228A97}" type="slidenum">
              <a:rPr lang="fr-FR" altLang="fr-FR" sz="1200"/>
              <a:pPr algn="r"/>
              <a:t>35</a:t>
            </a:fld>
            <a:endParaRPr lang="fr-FR" altLang="fr-FR" sz="1200"/>
          </a:p>
        </p:txBody>
      </p:sp>
      <p:sp>
        <p:nvSpPr>
          <p:cNvPr id="3072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91E94DE1-DB98-4C4F-931A-EAC815A5FBFA}" type="slidenum">
              <a:rPr lang="fr-FR" altLang="fr-FR" sz="1200">
                <a:cs typeface="Times New Roman" pitchFamily="18" charset="0"/>
              </a:rPr>
              <a:pPr algn="r" eaLnBrk="1" hangingPunct="1"/>
              <a:t>35</a:t>
            </a:fld>
            <a:endParaRPr lang="fr-FR" altLang="fr-FR" sz="1200">
              <a:cs typeface="Times New Roman" pitchFamily="18" charset="0"/>
            </a:endParaRPr>
          </a:p>
        </p:txBody>
      </p:sp>
      <p:sp>
        <p:nvSpPr>
          <p:cNvPr id="30725" name="Rectangle 2"/>
          <p:cNvSpPr>
            <a:spLocks noGrp="1" noRot="1" noChangeAspect="1" noChangeArrowheads="1" noTextEdit="1"/>
          </p:cNvSpPr>
          <p:nvPr>
            <p:ph type="sldImg"/>
          </p:nvPr>
        </p:nvSpPr>
        <p:spPr>
          <a:ln/>
        </p:spPr>
      </p:sp>
      <p:sp>
        <p:nvSpPr>
          <p:cNvPr id="307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eaLnBrk="1" hangingPunct="1"/>
            <a:endParaRPr lang="fr-FR" altLang="fr-FR" smtClean="0"/>
          </a:p>
        </p:txBody>
      </p:sp>
    </p:spTree>
    <p:extLst>
      <p:ext uri="{BB962C8B-B14F-4D97-AF65-F5344CB8AC3E}">
        <p14:creationId xmlns:p14="http://schemas.microsoft.com/office/powerpoint/2010/main" val="1825992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951CE3D-8A67-47DC-BE3A-067CD1A09154}" type="slidenum">
              <a:rPr lang="fr-FR" altLang="fr-FR" sz="1200"/>
              <a:pPr/>
              <a:t>36</a:t>
            </a:fld>
            <a:endParaRPr lang="fr-FR" altLang="fr-FR" sz="1200"/>
          </a:p>
        </p:txBody>
      </p:sp>
      <p:sp>
        <p:nvSpPr>
          <p:cNvPr id="327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E27C50F3-57D1-42B2-9E75-350B26A2D5AE}" type="slidenum">
              <a:rPr lang="fr-FR" altLang="fr-FR" sz="1200"/>
              <a:pPr algn="r"/>
              <a:t>36</a:t>
            </a:fld>
            <a:endParaRPr lang="fr-FR" altLang="fr-FR" sz="1200"/>
          </a:p>
        </p:txBody>
      </p:sp>
      <p:sp>
        <p:nvSpPr>
          <p:cNvPr id="327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99E7254-2524-41BC-8DDC-33074DB27E25}" type="slidenum">
              <a:rPr lang="fr-FR" altLang="fr-FR" sz="1200">
                <a:cs typeface="Times New Roman" pitchFamily="18" charset="0"/>
              </a:rPr>
              <a:pPr algn="r" eaLnBrk="1" hangingPunct="1"/>
              <a:t>36</a:t>
            </a:fld>
            <a:endParaRPr lang="fr-FR" altLang="fr-FR" sz="1200">
              <a:cs typeface="Times New Roman" pitchFamily="18" charset="0"/>
            </a:endParaRPr>
          </a:p>
        </p:txBody>
      </p:sp>
      <p:sp>
        <p:nvSpPr>
          <p:cNvPr id="32773" name="Rectangle 2"/>
          <p:cNvSpPr>
            <a:spLocks noGrp="1" noRot="1" noChangeAspect="1" noChangeArrowheads="1" noTextEdit="1"/>
          </p:cNvSpPr>
          <p:nvPr>
            <p:ph type="sldImg"/>
          </p:nvPr>
        </p:nvSpPr>
        <p:spPr>
          <a:ln/>
        </p:spPr>
      </p:sp>
      <p:sp>
        <p:nvSpPr>
          <p:cNvPr id="327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eaLnBrk="1" hangingPunct="1"/>
            <a:endParaRPr lang="fr-FR" altLang="fr-FR" smtClean="0"/>
          </a:p>
        </p:txBody>
      </p:sp>
    </p:spTree>
    <p:extLst>
      <p:ext uri="{BB962C8B-B14F-4D97-AF65-F5344CB8AC3E}">
        <p14:creationId xmlns:p14="http://schemas.microsoft.com/office/powerpoint/2010/main" val="494645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200"/>
              <a:t>2ème doc 2003-2004 Ch. Hanzen FMV Chapitre 24 L'insémination artificielle</a:t>
            </a:r>
          </a:p>
        </p:txBody>
      </p:sp>
      <p:sp>
        <p:nvSpPr>
          <p:cNvPr id="1003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05B39D24-8640-45E5-B99E-36BA5F408E58}" type="slidenum">
              <a:rPr lang="fr-FR" altLang="fr-FR" sz="1200"/>
              <a:pPr algn="r"/>
              <a:t>54</a:t>
            </a:fld>
            <a:endParaRPr lang="fr-FR" altLang="fr-FR" sz="1200"/>
          </a:p>
        </p:txBody>
      </p:sp>
      <p:sp>
        <p:nvSpPr>
          <p:cNvPr id="100356" name="Rectangle 2"/>
          <p:cNvSpPr>
            <a:spLocks noGrp="1" noRot="1" noChangeAspect="1" noChangeArrowheads="1" noTextEdit="1"/>
          </p:cNvSpPr>
          <p:nvPr>
            <p:ph type="sldImg"/>
          </p:nvPr>
        </p:nvSpPr>
        <p:spPr>
          <a:xfrm>
            <a:off x="1300163" y="803275"/>
            <a:ext cx="4257675" cy="3194050"/>
          </a:xfrm>
          <a:ln w="12700" cap="flat">
            <a:solidFill>
              <a:schemeClr val="tx1"/>
            </a:solidFill>
          </a:ln>
        </p:spPr>
      </p:sp>
      <p:sp>
        <p:nvSpPr>
          <p:cNvPr id="100357" name="Rectangle 3"/>
          <p:cNvSpPr>
            <a:spLocks noGrp="1" noChangeArrowheads="1"/>
          </p:cNvSpPr>
          <p:nvPr>
            <p:ph type="body" idx="1"/>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87" tIns="45481" rIns="92587" bIns="45481"/>
          <a:lstStyle/>
          <a:p>
            <a:pPr eaLnBrk="1" hangingPunct="1"/>
            <a:endParaRPr lang="fr-FR" altLang="fr-FR" smtClean="0"/>
          </a:p>
        </p:txBody>
      </p:sp>
    </p:spTree>
    <p:extLst>
      <p:ext uri="{BB962C8B-B14F-4D97-AF65-F5344CB8AC3E}">
        <p14:creationId xmlns:p14="http://schemas.microsoft.com/office/powerpoint/2010/main" val="1877787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altLang="fr-FR" sz="1200"/>
              <a:t>2ème doc 2003-2004 Ch. Hanzen FMV Chapitre 24 L'insémination artificielle</a:t>
            </a:r>
          </a:p>
        </p:txBody>
      </p:sp>
      <p:sp>
        <p:nvSpPr>
          <p:cNvPr id="1003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05B39D24-8640-45E5-B99E-36BA5F408E58}" type="slidenum">
              <a:rPr lang="fr-FR" altLang="fr-FR" sz="1200"/>
              <a:pPr algn="r"/>
              <a:t>55</a:t>
            </a:fld>
            <a:endParaRPr lang="fr-FR" altLang="fr-FR" sz="1200"/>
          </a:p>
        </p:txBody>
      </p:sp>
      <p:sp>
        <p:nvSpPr>
          <p:cNvPr id="100356" name="Rectangle 2"/>
          <p:cNvSpPr>
            <a:spLocks noGrp="1" noRot="1" noChangeAspect="1" noChangeArrowheads="1" noTextEdit="1"/>
          </p:cNvSpPr>
          <p:nvPr>
            <p:ph type="sldImg"/>
          </p:nvPr>
        </p:nvSpPr>
        <p:spPr>
          <a:xfrm>
            <a:off x="1300163" y="803275"/>
            <a:ext cx="4257675" cy="3194050"/>
          </a:xfrm>
          <a:ln w="12700" cap="flat">
            <a:solidFill>
              <a:schemeClr val="tx1"/>
            </a:solidFill>
          </a:ln>
        </p:spPr>
      </p:sp>
      <p:sp>
        <p:nvSpPr>
          <p:cNvPr id="100357" name="Rectangle 3"/>
          <p:cNvSpPr>
            <a:spLocks noGrp="1" noChangeArrowheads="1"/>
          </p:cNvSpPr>
          <p:nvPr>
            <p:ph type="body" idx="1"/>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87" tIns="45481" rIns="92587" bIns="45481"/>
          <a:lstStyle/>
          <a:p>
            <a:pPr eaLnBrk="1" hangingPunct="1"/>
            <a:endParaRPr lang="fr-FR" altLang="fr-FR" smtClean="0"/>
          </a:p>
        </p:txBody>
      </p:sp>
    </p:spTree>
    <p:extLst>
      <p:ext uri="{BB962C8B-B14F-4D97-AF65-F5344CB8AC3E}">
        <p14:creationId xmlns:p14="http://schemas.microsoft.com/office/powerpoint/2010/main" val="1877787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10ED69F9-8ACD-4E73-BEFC-29BDE6A2BB37}" type="datetime1">
              <a:rPr lang="fr-BE" smtClean="0"/>
              <a:t>13-10-17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4136768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96685CD-9B8E-4991-9C0B-9FEB1460C0A6}" type="datetime1">
              <a:rPr lang="fr-BE" smtClean="0"/>
              <a:t>13-10-17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387900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434DC22D-6462-4052-AFE3-4ED0F6A935D7}" type="datetime1">
              <a:rPr lang="fr-BE" smtClean="0"/>
              <a:t>13-10-17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38828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252413" y="252413"/>
            <a:ext cx="8636000" cy="706437"/>
          </a:xfrm>
        </p:spPr>
        <p:txBody>
          <a:bodyPr/>
          <a:lstStyle/>
          <a:p>
            <a:r>
              <a:rPr lang="fr-FR" smtClean="0"/>
              <a:t>Cliquez pour modifier le style du titre</a:t>
            </a:r>
            <a:endParaRPr lang="nl-NL"/>
          </a:p>
        </p:txBody>
      </p:sp>
      <p:sp>
        <p:nvSpPr>
          <p:cNvPr id="3" name="Espace réservé du graphique 2"/>
          <p:cNvSpPr>
            <a:spLocks noGrp="1"/>
          </p:cNvSpPr>
          <p:nvPr>
            <p:ph type="chart" idx="1"/>
          </p:nvPr>
        </p:nvSpPr>
        <p:spPr>
          <a:xfrm>
            <a:off x="260350" y="1166813"/>
            <a:ext cx="8655050" cy="4929187"/>
          </a:xfrm>
        </p:spPr>
        <p:txBody>
          <a:bodyPr/>
          <a:lstStyle/>
          <a:p>
            <a:pPr lvl="0"/>
            <a:endParaRPr lang="nl-NL"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
        <p:nvSpPr>
          <p:cNvPr id="5" name="Rectangle 6"/>
          <p:cNvSpPr>
            <a:spLocks noGrp="1" noChangeArrowheads="1"/>
          </p:cNvSpPr>
          <p:nvPr>
            <p:ph type="sldNum" sz="quarter" idx="11"/>
          </p:nvPr>
        </p:nvSpPr>
        <p:spPr>
          <a:ln/>
        </p:spPr>
        <p:txBody>
          <a:bodyPr/>
          <a:lstStyle>
            <a:lvl1pPr>
              <a:defRPr/>
            </a:lvl1pPr>
          </a:lstStyle>
          <a:p>
            <a:pPr>
              <a:defRPr/>
            </a:pPr>
            <a:fld id="{AD2394B9-8BC0-4FAF-BA0E-E739C3544084}" type="slidenum">
              <a:rPr lang="fr-FR" altLang="fr-FR"/>
              <a:pPr>
                <a:defRPr/>
              </a:pPr>
              <a:t>‹N°›</a:t>
            </a:fld>
            <a:endParaRPr lang="fr-FR" altLang="fr-FR"/>
          </a:p>
        </p:txBody>
      </p:sp>
    </p:spTree>
    <p:extLst>
      <p:ext uri="{BB962C8B-B14F-4D97-AF65-F5344CB8AC3E}">
        <p14:creationId xmlns:p14="http://schemas.microsoft.com/office/powerpoint/2010/main" val="4293149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0BD3AAE-C54E-46D8-B42C-4980721926EB}" type="datetime1">
              <a:rPr lang="fr-BE" smtClean="0"/>
              <a:t>13-10-17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1564624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B6057BF-3CC8-49CB-B8EC-59ABCEE23DCC}" type="datetime1">
              <a:rPr lang="fr-BE" smtClean="0"/>
              <a:t>13-10-17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3218389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0FC1CCB9-205C-49C3-9693-021641260123}" type="datetime1">
              <a:rPr lang="fr-BE" smtClean="0"/>
              <a:t>13-10-17</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3118566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3B9640DE-B67A-424A-B6A2-DB936BE9D129}" type="datetime1">
              <a:rPr lang="fr-BE" smtClean="0"/>
              <a:t>13-10-17</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17184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EE10416B-AA61-456A-B3F2-1D3610D2E802}" type="datetime1">
              <a:rPr lang="fr-BE" smtClean="0"/>
              <a:t>13-10-17</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4212677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A185322-AA53-4980-B083-3B56B8DC1A36}" type="datetime1">
              <a:rPr lang="fr-BE" smtClean="0"/>
              <a:t>13-10-17</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451141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FE29D3D-737E-4D51-91D5-B4CD0C760DB3}" type="datetime1">
              <a:rPr lang="fr-BE" smtClean="0"/>
              <a:t>13-10-17</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854800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B20D391-EF77-4213-848A-2E5B5246287E}" type="datetime1">
              <a:rPr lang="fr-BE" smtClean="0"/>
              <a:t>13-10-17</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72B7A4D-DE3F-4347-BAA7-8C6A48B1DC3D}" type="slidenum">
              <a:rPr lang="fr-BE" smtClean="0"/>
              <a:t>‹N°›</a:t>
            </a:fld>
            <a:endParaRPr lang="fr-BE"/>
          </a:p>
        </p:txBody>
      </p:sp>
    </p:spTree>
    <p:extLst>
      <p:ext uri="{BB962C8B-B14F-4D97-AF65-F5344CB8AC3E}">
        <p14:creationId xmlns:p14="http://schemas.microsoft.com/office/powerpoint/2010/main" val="3755242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E95A6-84C1-43B3-9C1F-1E68E2CE5F36}" type="datetime1">
              <a:rPr lang="fr-BE" smtClean="0"/>
              <a:t>13-10-17</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B7A4D-DE3F-4347-BAA7-8C6A48B1DC3D}" type="slidenum">
              <a:rPr lang="fr-BE" smtClean="0"/>
              <a:t>‹N°›</a:t>
            </a:fld>
            <a:endParaRPr lang="fr-BE"/>
          </a:p>
        </p:txBody>
      </p:sp>
    </p:spTree>
    <p:extLst>
      <p:ext uri="{BB962C8B-B14F-4D97-AF65-F5344CB8AC3E}">
        <p14:creationId xmlns:p14="http://schemas.microsoft.com/office/powerpoint/2010/main" val="1807887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rbi.ulg.ac.be/" TargetMode="External"/><Relationship Id="rId2" Type="http://schemas.openxmlformats.org/officeDocument/2006/relationships/hyperlink" Target="mailto:Christian.hanzen@ulg.ac.be" TargetMode="External"/><Relationship Id="rId1" Type="http://schemas.openxmlformats.org/officeDocument/2006/relationships/slideLayout" Target="../slideLayouts/slideLayout1.xml"/><Relationship Id="rId5" Type="http://schemas.openxmlformats.org/officeDocument/2006/relationships/hyperlink" Target="https://www.facebook.com/RumeXperts/" TargetMode="External"/><Relationship Id="rId4" Type="http://schemas.openxmlformats.org/officeDocument/2006/relationships/hyperlink" Target="https://www.facebook.com/Theriogenologi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emf"/><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emf"/><Relationship Id="rId11" Type="http://schemas.openxmlformats.org/officeDocument/2006/relationships/image" Target="../media/image20.emf"/><Relationship Id="rId5" Type="http://schemas.openxmlformats.org/officeDocument/2006/relationships/image" Target="../media/image14.png"/><Relationship Id="rId10" Type="http://schemas.openxmlformats.org/officeDocument/2006/relationships/image" Target="../media/image19.emf"/><Relationship Id="rId4" Type="http://schemas.openxmlformats.org/officeDocument/2006/relationships/image" Target="../media/image13.png"/><Relationship Id="rId9" Type="http://schemas.openxmlformats.org/officeDocument/2006/relationships/image" Target="../media/image18.emf"/><Relationship Id="rId1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png"/><Relationship Id="rId10" Type="http://schemas.openxmlformats.org/officeDocument/2006/relationships/image" Target="../media/image25.jpeg"/><Relationship Id="rId4" Type="http://schemas.openxmlformats.org/officeDocument/2006/relationships/image" Target="../media/image13.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png"/><Relationship Id="rId10" Type="http://schemas.openxmlformats.org/officeDocument/2006/relationships/image" Target="../media/image25.jpeg"/><Relationship Id="rId4" Type="http://schemas.openxmlformats.org/officeDocument/2006/relationships/image" Target="../media/image13.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package" Target="../embeddings/Feuille_de_calcul_Microsoft_Excel4.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png"/></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chart" Target="../charts/chart1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package" Target="../embeddings/Feuille_de_calcul_Microsoft_Excel11.xls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1.emf"/></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043608" y="2564904"/>
            <a:ext cx="7560840" cy="3786376"/>
          </a:xfrm>
        </p:spPr>
        <p:txBody>
          <a:bodyPr>
            <a:normAutofit fontScale="70000" lnSpcReduction="20000"/>
          </a:bodyPr>
          <a:lstStyle/>
          <a:p>
            <a:pPr>
              <a:lnSpc>
                <a:spcPct val="170000"/>
              </a:lnSpc>
            </a:pPr>
            <a:r>
              <a:rPr lang="fr-FR" altLang="fr-FR" sz="4000" dirty="0" smtClean="0">
                <a:solidFill>
                  <a:schemeClr val="tx1"/>
                </a:solidFill>
              </a:rPr>
              <a:t>Prof Ch. Hanzen, Dr A-S Rao</a:t>
            </a:r>
          </a:p>
          <a:p>
            <a:pPr>
              <a:lnSpc>
                <a:spcPct val="120000"/>
              </a:lnSpc>
            </a:pPr>
            <a:r>
              <a:rPr lang="fr-FR" altLang="fr-FR" sz="2900" dirty="0" smtClean="0">
                <a:solidFill>
                  <a:schemeClr val="tx1"/>
                </a:solidFill>
                <a:latin typeface="Tahoma" panose="020B0604030504040204" pitchFamily="34" charset="0"/>
                <a:ea typeface="Tahoma" panose="020B0604030504040204" pitchFamily="34" charset="0"/>
                <a:cs typeface="Tahoma" panose="020B0604030504040204" pitchFamily="34" charset="0"/>
              </a:rPr>
              <a:t>Université </a:t>
            </a:r>
            <a:r>
              <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rPr>
              <a:t>de Liège</a:t>
            </a:r>
            <a:br>
              <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rPr>
              <a:t>Faculté de Médecine Vétérinaire</a:t>
            </a:r>
            <a:br>
              <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FR" altLang="fr-FR" sz="29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RUMEXPERT</a:t>
            </a:r>
            <a:r>
              <a:rPr lang="fr-FR" altLang="fr-FR" sz="2900" dirty="0" smtClean="0">
                <a:solidFill>
                  <a:schemeClr val="tx1"/>
                </a:solidFill>
                <a:latin typeface="Tahoma" panose="020B0604030504040204" pitchFamily="34" charset="0"/>
                <a:ea typeface="Tahoma" panose="020B0604030504040204" pitchFamily="34" charset="0"/>
                <a:cs typeface="Tahoma" panose="020B0604030504040204" pitchFamily="34" charset="0"/>
              </a:rPr>
              <a:t> association</a:t>
            </a:r>
          </a:p>
          <a:p>
            <a:pPr>
              <a:lnSpc>
                <a:spcPct val="120000"/>
              </a:lnSpc>
            </a:pPr>
            <a:r>
              <a:rPr lang="fr-FR" altLang="fr-FR"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fr-FR" altLang="fr-FR"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rPr>
              <a:t>Courriel : </a:t>
            </a:r>
            <a:r>
              <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hlinkClick r:id="rId2"/>
              </a:rPr>
              <a:t>Christian.hanzen@ulg.ac.be</a:t>
            </a:r>
            <a:r>
              <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FR" altLang="fr-FR" sz="2900" dirty="0" smtClean="0">
                <a:solidFill>
                  <a:schemeClr val="tx1"/>
                </a:solidFill>
                <a:latin typeface="Tahoma" panose="020B0604030504040204" pitchFamily="34" charset="0"/>
                <a:ea typeface="Tahoma" panose="020B0604030504040204" pitchFamily="34" charset="0"/>
                <a:cs typeface="Tahoma" panose="020B0604030504040204" pitchFamily="34" charset="0"/>
              </a:rPr>
              <a:t>Publications</a:t>
            </a:r>
            <a:r>
              <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http://</a:t>
            </a:r>
            <a:r>
              <a:rPr lang="fr-FR" altLang="fr-FR" sz="2900" dirty="0" smtClean="0">
                <a:solidFill>
                  <a:schemeClr val="tx1"/>
                </a:solidFill>
                <a:latin typeface="Tahoma" panose="020B0604030504040204" pitchFamily="34" charset="0"/>
                <a:ea typeface="Tahoma" panose="020B0604030504040204" pitchFamily="34" charset="0"/>
                <a:cs typeface="Tahoma" panose="020B0604030504040204" pitchFamily="34" charset="0"/>
                <a:hlinkClick r:id="rId3"/>
              </a:rPr>
              <a:t>orbi.ulg.ac.be/</a:t>
            </a:r>
            <a:endParaRPr lang="fr-FR" altLang="fr-FR" sz="29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en-US" altLang="fr-FR" sz="29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Facebook</a:t>
            </a:r>
            <a:r>
              <a:rPr lang="en-US" altLang="fr-FR" sz="2900"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en-US" altLang="fr-FR" sz="2900" u="sng" dirty="0">
                <a:solidFill>
                  <a:schemeClr val="tx1"/>
                </a:solidFill>
                <a:latin typeface="Tahoma" panose="020B0604030504040204" pitchFamily="34" charset="0"/>
                <a:ea typeface="Tahoma" panose="020B0604030504040204" pitchFamily="34" charset="0"/>
                <a:cs typeface="Tahoma" panose="020B0604030504040204" pitchFamily="34" charset="0"/>
                <a:hlinkClick r:id="rId4"/>
              </a:rPr>
              <a:t>https://</a:t>
            </a:r>
            <a:r>
              <a:rPr lang="en-US" altLang="fr-FR" sz="2900" u="sng" dirty="0" smtClean="0">
                <a:solidFill>
                  <a:schemeClr val="tx1"/>
                </a:solidFill>
                <a:latin typeface="Tahoma" panose="020B0604030504040204" pitchFamily="34" charset="0"/>
                <a:ea typeface="Tahoma" panose="020B0604030504040204" pitchFamily="34" charset="0"/>
                <a:cs typeface="Tahoma" panose="020B0604030504040204" pitchFamily="34" charset="0"/>
                <a:hlinkClick r:id="rId4"/>
              </a:rPr>
              <a:t>www.facebook.com/Theriogenologie</a:t>
            </a:r>
            <a:endParaRPr lang="en-US" altLang="fr-FR" sz="2900" u="sng"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en-US" altLang="fr-FR" sz="2900" dirty="0" smtClean="0">
                <a:solidFill>
                  <a:schemeClr val="tx1"/>
                </a:solidFill>
                <a:latin typeface="Tahoma" panose="020B0604030504040204" pitchFamily="34" charset="0"/>
                <a:ea typeface="Tahoma" panose="020B0604030504040204" pitchFamily="34" charset="0"/>
                <a:cs typeface="Tahoma" panose="020B0604030504040204" pitchFamily="34" charset="0"/>
              </a:rPr>
              <a:t>Facebook </a:t>
            </a:r>
            <a:r>
              <a:rPr lang="en-US" altLang="fr-FR" sz="29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ltLang="fr-FR" sz="2900" dirty="0">
                <a:solidFill>
                  <a:schemeClr val="tx1"/>
                </a:solidFill>
                <a:latin typeface="Tahoma" panose="020B0604030504040204" pitchFamily="34" charset="0"/>
                <a:ea typeface="Tahoma" panose="020B0604030504040204" pitchFamily="34" charset="0"/>
                <a:cs typeface="Tahoma" panose="020B0604030504040204" pitchFamily="34" charset="0"/>
                <a:hlinkClick r:id="rId5"/>
              </a:rPr>
              <a:t>https://</a:t>
            </a:r>
            <a:r>
              <a:rPr lang="en-US" altLang="fr-FR" sz="2900" dirty="0" smtClean="0">
                <a:solidFill>
                  <a:schemeClr val="tx1"/>
                </a:solidFill>
                <a:latin typeface="Tahoma" panose="020B0604030504040204" pitchFamily="34" charset="0"/>
                <a:ea typeface="Tahoma" panose="020B0604030504040204" pitchFamily="34" charset="0"/>
                <a:cs typeface="Tahoma" panose="020B0604030504040204" pitchFamily="34" charset="0"/>
                <a:hlinkClick r:id="rId5"/>
              </a:rPr>
              <a:t>www.facebook.com/RumeXperts/</a:t>
            </a:r>
            <a:r>
              <a:rPr lang="en-US" altLang="fr-FR" sz="29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altLang="fr-FR" sz="29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fr-FR" altLang="fr-FR" sz="29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ZoneTexte 3"/>
          <p:cNvSpPr txBox="1"/>
          <p:nvPr/>
        </p:nvSpPr>
        <p:spPr>
          <a:xfrm>
            <a:off x="3203848" y="6351280"/>
            <a:ext cx="2401491" cy="369332"/>
          </a:xfrm>
          <a:prstGeom prst="rect">
            <a:avLst/>
          </a:prstGeom>
          <a:noFill/>
        </p:spPr>
        <p:txBody>
          <a:bodyPr wrap="none" rtlCol="0">
            <a:spAutoFit/>
          </a:bodyPr>
          <a:lstStyle/>
          <a:p>
            <a:r>
              <a:rPr lang="fr-BE" dirty="0" err="1" smtClean="0">
                <a:latin typeface="Tahoma" panose="020B0604030504040204" pitchFamily="34" charset="0"/>
                <a:ea typeface="Tahoma" panose="020B0604030504040204" pitchFamily="34" charset="0"/>
                <a:cs typeface="Tahoma" panose="020B0604030504040204" pitchFamily="34" charset="0"/>
              </a:rPr>
              <a:t>Warsaw</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october</a:t>
            </a:r>
            <a:r>
              <a:rPr lang="fr-BE" dirty="0" smtClean="0">
                <a:latin typeface="Tahoma" panose="020B0604030504040204" pitchFamily="34" charset="0"/>
                <a:ea typeface="Tahoma" panose="020B0604030504040204" pitchFamily="34" charset="0"/>
                <a:cs typeface="Tahoma" panose="020B0604030504040204" pitchFamily="34" charset="0"/>
              </a:rPr>
              <a:t> 2017</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à coins arrondis 4"/>
          <p:cNvSpPr/>
          <p:nvPr/>
        </p:nvSpPr>
        <p:spPr>
          <a:xfrm>
            <a:off x="323528" y="548680"/>
            <a:ext cx="8280920" cy="1728192"/>
          </a:xfrm>
          <a:prstGeom prst="round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Pathologies of reproduction </a:t>
            </a:r>
          </a:p>
          <a:p>
            <a:pPr algn="ctr"/>
            <a:r>
              <a:rPr lang="fr-BE" sz="4000" dirty="0" smtClean="0"/>
              <a:t>in </a:t>
            </a:r>
            <a:r>
              <a:rPr lang="fr-BE" sz="4000" dirty="0" err="1" smtClean="0"/>
              <a:t>beef</a:t>
            </a:r>
            <a:r>
              <a:rPr lang="fr-BE" sz="4000" dirty="0" smtClean="0"/>
              <a:t> </a:t>
            </a:r>
            <a:r>
              <a:rPr lang="fr-BE" sz="4000" dirty="0" err="1" smtClean="0"/>
              <a:t>cattle</a:t>
            </a:r>
            <a:endParaRPr lang="fr-BE" sz="4000" dirty="0"/>
          </a:p>
        </p:txBody>
      </p:sp>
      <p:sp>
        <p:nvSpPr>
          <p:cNvPr id="2" name="Espace réservé du numéro de diapositive 1"/>
          <p:cNvSpPr>
            <a:spLocks noGrp="1"/>
          </p:cNvSpPr>
          <p:nvPr>
            <p:ph type="sldNum" sz="quarter" idx="12"/>
          </p:nvPr>
        </p:nvSpPr>
        <p:spPr>
          <a:xfrm>
            <a:off x="8316416" y="6356350"/>
            <a:ext cx="370384" cy="365125"/>
          </a:xfrm>
        </p:spPr>
        <p:txBody>
          <a:bodyPr/>
          <a:lstStyle/>
          <a:p>
            <a:fld id="{B72B7A4D-DE3F-4347-BAA7-8C6A48B1DC3D}" type="slidenum">
              <a:rPr lang="fr-BE" sz="1800" b="1" smtClean="0"/>
              <a:t>1</a:t>
            </a:fld>
            <a:endParaRPr lang="fr-BE" sz="1800" b="1" dirty="0"/>
          </a:p>
        </p:txBody>
      </p:sp>
    </p:spTree>
    <p:extLst>
      <p:ext uri="{BB962C8B-B14F-4D97-AF65-F5344CB8AC3E}">
        <p14:creationId xmlns:p14="http://schemas.microsoft.com/office/powerpoint/2010/main" val="3993319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10</a:t>
            </a:fld>
            <a:endParaRPr lang="fr-BE"/>
          </a:p>
        </p:txBody>
      </p:sp>
      <p:sp>
        <p:nvSpPr>
          <p:cNvPr id="7" name="Titre 6"/>
          <p:cNvSpPr>
            <a:spLocks noGrp="1"/>
          </p:cNvSpPr>
          <p:nvPr>
            <p:ph type="title"/>
          </p:nvPr>
        </p:nvSpPr>
        <p:spPr>
          <a:xfrm>
            <a:off x="467544" y="1700808"/>
            <a:ext cx="8229600" cy="3672408"/>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BE" sz="4000" dirty="0" smtClean="0"/>
              <a:t>How to </a:t>
            </a:r>
            <a:r>
              <a:rPr lang="fr-BE" sz="4000" dirty="0" err="1" smtClean="0"/>
              <a:t>define</a:t>
            </a:r>
            <a:r>
              <a:rPr lang="fr-BE" sz="4000" dirty="0" smtClean="0"/>
              <a:t> a reproduction </a:t>
            </a:r>
            <a:r>
              <a:rPr lang="fr-BE" sz="4000" dirty="0" err="1" smtClean="0"/>
              <a:t>problem</a:t>
            </a:r>
            <a:r>
              <a:rPr lang="fr-BE" sz="4000" dirty="0" smtClean="0"/>
              <a:t> in </a:t>
            </a:r>
            <a:r>
              <a:rPr lang="fr-BE" sz="4000" dirty="0" err="1" smtClean="0"/>
              <a:t>beef</a:t>
            </a:r>
            <a:r>
              <a:rPr lang="fr-BE" sz="4000" dirty="0" smtClean="0"/>
              <a:t> </a:t>
            </a:r>
            <a:r>
              <a:rPr lang="fr-BE" sz="4000" dirty="0" err="1" smtClean="0"/>
              <a:t>cattle</a:t>
            </a:r>
            <a:r>
              <a:rPr lang="fr-BE" sz="4000" dirty="0" smtClean="0"/>
              <a:t> ? </a:t>
            </a:r>
            <a:br>
              <a:rPr lang="fr-BE" sz="4000" dirty="0" smtClean="0"/>
            </a:br>
            <a:r>
              <a:rPr lang="fr-BE" sz="4000" dirty="0" smtClean="0"/>
              <a:t/>
            </a:r>
            <a:br>
              <a:rPr lang="fr-BE" sz="4000" dirty="0" smtClean="0"/>
            </a:br>
            <a:r>
              <a:rPr lang="fr-BE" sz="4000" dirty="0" err="1" smtClean="0"/>
              <a:t>Some</a:t>
            </a:r>
            <a:r>
              <a:rPr lang="fr-BE" sz="4000" dirty="0" smtClean="0"/>
              <a:t> data</a:t>
            </a:r>
            <a:endParaRPr lang="fr-BE" sz="4000" dirty="0"/>
          </a:p>
        </p:txBody>
      </p:sp>
    </p:spTree>
    <p:extLst>
      <p:ext uri="{BB962C8B-B14F-4D97-AF65-F5344CB8AC3E}">
        <p14:creationId xmlns:p14="http://schemas.microsoft.com/office/powerpoint/2010/main" val="360819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11</a:t>
            </a:fld>
            <a:endParaRPr lang="fr-BE"/>
          </a:p>
        </p:txBody>
      </p:sp>
      <p:sp>
        <p:nvSpPr>
          <p:cNvPr id="6" name="Espace réservé du contenu 2"/>
          <p:cNvSpPr>
            <a:spLocks noGrp="1"/>
          </p:cNvSpPr>
          <p:nvPr>
            <p:ph idx="1"/>
          </p:nvPr>
        </p:nvSpPr>
        <p:spPr>
          <a:xfrm>
            <a:off x="539552" y="1412776"/>
            <a:ext cx="8229600" cy="4968552"/>
          </a:xfrm>
        </p:spPr>
        <p:txBody>
          <a:bodyPr>
            <a:normAutofit fontScale="92500"/>
          </a:bodyPr>
          <a:lstStyle/>
          <a:p>
            <a:pPr marL="457200" indent="-457200">
              <a:lnSpc>
                <a:spcPct val="150000"/>
              </a:lnSpc>
              <a:buFont typeface="+mj-lt"/>
              <a:buAutoNum type="arabicPeriod"/>
            </a:pPr>
            <a:r>
              <a:rPr lang="en-US" sz="2400" dirty="0" smtClean="0">
                <a:latin typeface="Tahoma" panose="020B0604030504040204" pitchFamily="34" charset="0"/>
                <a:ea typeface="Tahoma" panose="020B0604030504040204" pitchFamily="34" charset="0"/>
                <a:cs typeface="Tahoma" panose="020B0604030504040204" pitchFamily="34" charset="0"/>
              </a:rPr>
              <a:t>Calving interval : 365 days</a:t>
            </a:r>
          </a:p>
          <a:p>
            <a:pPr marL="457200" indent="-457200">
              <a:lnSpc>
                <a:spcPct val="150000"/>
              </a:lnSpc>
              <a:buFont typeface="+mj-lt"/>
              <a:buAutoNum type="arabicPeriod"/>
            </a:pPr>
            <a:r>
              <a:rPr lang="en-US" sz="2400" dirty="0" smtClean="0">
                <a:latin typeface="Tahoma" panose="020B0604030504040204" pitchFamily="34" charset="0"/>
                <a:ea typeface="Tahoma" panose="020B0604030504040204" pitchFamily="34" charset="0"/>
                <a:cs typeface="Tahoma" panose="020B0604030504040204" pitchFamily="34" charset="0"/>
              </a:rPr>
              <a:t>Birth – first calving interval : 24 months</a:t>
            </a:r>
          </a:p>
          <a:p>
            <a:pPr marL="457200" indent="-457200">
              <a:lnSpc>
                <a:spcPct val="150000"/>
              </a:lnSpc>
              <a:buFont typeface="+mj-lt"/>
              <a:buAutoNum type="arabicPeriod"/>
            </a:pPr>
            <a:r>
              <a:rPr lang="en-US" sz="2400" dirty="0" smtClean="0">
                <a:latin typeface="Tahoma" panose="020B0604030504040204" pitchFamily="34" charset="0"/>
                <a:ea typeface="Tahoma" panose="020B0604030504040204" pitchFamily="34" charset="0"/>
                <a:cs typeface="Tahoma" panose="020B0604030504040204" pitchFamily="34" charset="0"/>
              </a:rPr>
              <a:t>Less than 5% cows </a:t>
            </a:r>
            <a:r>
              <a:rPr lang="en-US" sz="2400" dirty="0">
                <a:latin typeface="Tahoma" panose="020B0604030504040204" pitchFamily="34" charset="0"/>
                <a:ea typeface="Tahoma" panose="020B0604030504040204" pitchFamily="34" charset="0"/>
                <a:cs typeface="Tahoma" panose="020B0604030504040204" pitchFamily="34" charset="0"/>
              </a:rPr>
              <a:t>culled annually </a:t>
            </a:r>
            <a:r>
              <a:rPr lang="en-US" sz="2400" dirty="0" smtClean="0">
                <a:latin typeface="Tahoma" panose="020B0604030504040204" pitchFamily="34" charset="0"/>
                <a:ea typeface="Tahoma" panose="020B0604030504040204" pitchFamily="34" charset="0"/>
                <a:cs typeface="Tahoma" panose="020B0604030504040204" pitchFamily="34" charset="0"/>
              </a:rPr>
              <a:t>as barren </a:t>
            </a: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G</a:t>
            </a:r>
            <a:r>
              <a:rPr lang="en-US" sz="2400" dirty="0" smtClean="0">
                <a:latin typeface="Tahoma" panose="020B0604030504040204" pitchFamily="34" charset="0"/>
                <a:ea typeface="Tahoma" panose="020B0604030504040204" pitchFamily="34" charset="0"/>
                <a:cs typeface="Tahoma" panose="020B0604030504040204" pitchFamily="34" charset="0"/>
              </a:rPr>
              <a:t>reater </a:t>
            </a:r>
            <a:r>
              <a:rPr lang="en-US" sz="2400" dirty="0">
                <a:latin typeface="Tahoma" panose="020B0604030504040204" pitchFamily="34" charset="0"/>
                <a:ea typeface="Tahoma" panose="020B0604030504040204" pitchFamily="34" charset="0"/>
                <a:cs typeface="Tahoma" panose="020B0604030504040204" pitchFamily="34" charset="0"/>
              </a:rPr>
              <a:t>than 95% of cows calving to wean a </a:t>
            </a:r>
            <a:r>
              <a:rPr lang="en-US" sz="2400" dirty="0" smtClean="0">
                <a:latin typeface="Tahoma" panose="020B0604030504040204" pitchFamily="34" charset="0"/>
                <a:ea typeface="Tahoma" panose="020B0604030504040204" pitchFamily="34" charset="0"/>
                <a:cs typeface="Tahoma" panose="020B0604030504040204" pitchFamily="34" charset="0"/>
              </a:rPr>
              <a:t>calf</a:t>
            </a: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C</a:t>
            </a:r>
            <a:r>
              <a:rPr lang="en-US" sz="2400" dirty="0" smtClean="0">
                <a:latin typeface="Tahoma" panose="020B0604030504040204" pitchFamily="34" charset="0"/>
                <a:ea typeface="Tahoma" panose="020B0604030504040204" pitchFamily="34" charset="0"/>
                <a:cs typeface="Tahoma" panose="020B0604030504040204" pitchFamily="34" charset="0"/>
              </a:rPr>
              <a:t>ompact calving with </a:t>
            </a:r>
            <a:r>
              <a:rPr lang="en-US" sz="2400" dirty="0">
                <a:latin typeface="Tahoma" panose="020B0604030504040204" pitchFamily="34" charset="0"/>
                <a:ea typeface="Tahoma" panose="020B0604030504040204" pitchFamily="34" charset="0"/>
                <a:cs typeface="Tahoma" panose="020B0604030504040204" pitchFamily="34" charset="0"/>
              </a:rPr>
              <a:t>80% of cows calved in </a:t>
            </a:r>
            <a:r>
              <a:rPr lang="en-US" sz="2400" dirty="0" smtClean="0">
                <a:latin typeface="Tahoma" panose="020B0604030504040204" pitchFamily="34" charset="0"/>
                <a:ea typeface="Tahoma" panose="020B0604030504040204" pitchFamily="34" charset="0"/>
                <a:cs typeface="Tahoma" panose="020B0604030504040204" pitchFamily="34" charset="0"/>
              </a:rPr>
              <a:t>42 to 60 days </a:t>
            </a: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R</a:t>
            </a:r>
            <a:r>
              <a:rPr lang="en-US" sz="2400" dirty="0" smtClean="0">
                <a:latin typeface="Tahoma" panose="020B0604030504040204" pitchFamily="34" charset="0"/>
                <a:ea typeface="Tahoma" panose="020B0604030504040204" pitchFamily="34" charset="0"/>
                <a:cs typeface="Tahoma" panose="020B0604030504040204" pitchFamily="34" charset="0"/>
              </a:rPr>
              <a:t>eplacement rate 16</a:t>
            </a:r>
            <a:r>
              <a:rPr lang="en-US" sz="2400" dirty="0">
                <a:latin typeface="Tahoma" panose="020B0604030504040204" pitchFamily="34" charset="0"/>
                <a:ea typeface="Tahoma" panose="020B0604030504040204" pitchFamily="34" charset="0"/>
                <a:cs typeface="Tahoma" panose="020B0604030504040204" pitchFamily="34" charset="0"/>
              </a:rPr>
              <a:t>% to 18</a:t>
            </a:r>
            <a:r>
              <a:rPr lang="en-US" sz="2400" dirty="0" smtClean="0">
                <a:latin typeface="Tahoma" panose="020B0604030504040204" pitchFamily="34" charset="0"/>
                <a:ea typeface="Tahoma" panose="020B0604030504040204" pitchFamily="34" charset="0"/>
                <a:cs typeface="Tahoma" panose="020B0604030504040204" pitchFamily="34" charset="0"/>
              </a:rPr>
              <a:t>% </a:t>
            </a:r>
          </a:p>
          <a:p>
            <a:pPr marL="457200" indent="-457200">
              <a:lnSpc>
                <a:spcPct val="150000"/>
              </a:lnSpc>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C</a:t>
            </a:r>
            <a:r>
              <a:rPr lang="en-US" sz="2400" dirty="0" smtClean="0">
                <a:latin typeface="Tahoma" panose="020B0604030504040204" pitchFamily="34" charset="0"/>
                <a:ea typeface="Tahoma" panose="020B0604030504040204" pitchFamily="34" charset="0"/>
                <a:cs typeface="Tahoma" panose="020B0604030504040204" pitchFamily="34" charset="0"/>
              </a:rPr>
              <a:t>lose alignment </a:t>
            </a:r>
            <a:r>
              <a:rPr lang="en-US" sz="2400" dirty="0">
                <a:latin typeface="Tahoma" panose="020B0604030504040204" pitchFamily="34" charset="0"/>
                <a:ea typeface="Tahoma" panose="020B0604030504040204" pitchFamily="34" charset="0"/>
                <a:cs typeface="Tahoma" panose="020B0604030504040204" pitchFamily="34" charset="0"/>
              </a:rPr>
              <a:t>of calving date with onset of pasture </a:t>
            </a:r>
            <a:r>
              <a:rPr lang="en-US" sz="2400" dirty="0" smtClean="0">
                <a:latin typeface="Tahoma" panose="020B0604030504040204" pitchFamily="34" charset="0"/>
                <a:ea typeface="Tahoma" panose="020B0604030504040204" pitchFamily="34" charset="0"/>
                <a:cs typeface="Tahoma" panose="020B0604030504040204" pitchFamily="34" charset="0"/>
              </a:rPr>
              <a:t>availability </a:t>
            </a:r>
            <a:r>
              <a:rPr lang="fr-BE" sz="2400" dirty="0" smtClean="0">
                <a:latin typeface="Tahoma" panose="020B0604030504040204" pitchFamily="34" charset="0"/>
                <a:ea typeface="Tahoma" panose="020B0604030504040204" pitchFamily="34" charset="0"/>
                <a:cs typeface="Tahoma" panose="020B0604030504040204" pitchFamily="34" charset="0"/>
              </a:rPr>
              <a:t>in </a:t>
            </a:r>
            <a:r>
              <a:rPr lang="fr-BE" sz="2400" dirty="0">
                <a:latin typeface="Tahoma" panose="020B0604030504040204" pitchFamily="34" charset="0"/>
                <a:ea typeface="Tahoma" panose="020B0604030504040204" pitchFamily="34" charset="0"/>
                <a:cs typeface="Tahoma" panose="020B0604030504040204" pitchFamily="34" charset="0"/>
              </a:rPr>
              <a:t>the </a:t>
            </a:r>
            <a:r>
              <a:rPr lang="fr-BE" sz="2400" dirty="0" err="1" smtClean="0">
                <a:latin typeface="Tahoma" panose="020B0604030504040204" pitchFamily="34" charset="0"/>
                <a:ea typeface="Tahoma" panose="020B0604030504040204" pitchFamily="34" charset="0"/>
                <a:cs typeface="Tahoma" panose="020B0604030504040204" pitchFamily="34" charset="0"/>
              </a:rPr>
              <a:t>spring</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itre 6"/>
          <p:cNvSpPr>
            <a:spLocks noGrp="1"/>
          </p:cNvSpPr>
          <p:nvPr>
            <p:ph type="title"/>
          </p:nvPr>
        </p:nvSpPr>
        <p:spPr>
          <a:xfrm>
            <a:off x="457200" y="274638"/>
            <a:ext cx="8219256" cy="994122"/>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fr-BE" sz="3200" dirty="0" err="1" smtClean="0"/>
              <a:t>Some</a:t>
            </a:r>
            <a:r>
              <a:rPr lang="fr-BE" sz="3200" dirty="0" smtClean="0"/>
              <a:t> </a:t>
            </a:r>
            <a:r>
              <a:rPr lang="fr-BE" sz="3200" dirty="0" err="1" smtClean="0">
                <a:solidFill>
                  <a:srgbClr val="FFFF00"/>
                </a:solidFill>
              </a:rPr>
              <a:t>targets</a:t>
            </a:r>
            <a:r>
              <a:rPr lang="fr-BE" sz="3200" dirty="0" smtClean="0"/>
              <a:t> for a </a:t>
            </a:r>
            <a:r>
              <a:rPr lang="fr-BE" sz="3200" dirty="0" err="1" smtClean="0"/>
              <a:t>beef</a:t>
            </a:r>
            <a:r>
              <a:rPr lang="fr-BE" sz="3200" dirty="0" smtClean="0"/>
              <a:t> </a:t>
            </a:r>
            <a:r>
              <a:rPr lang="fr-BE" sz="3200" dirty="0" err="1" smtClean="0"/>
              <a:t>herd</a:t>
            </a:r>
            <a:r>
              <a:rPr lang="fr-BE" sz="3200" dirty="0" smtClean="0"/>
              <a:t/>
            </a:r>
            <a:br>
              <a:rPr lang="fr-BE" sz="3200" dirty="0" smtClean="0"/>
            </a:br>
            <a:r>
              <a:rPr lang="fr-BE" sz="2700" dirty="0" smtClean="0"/>
              <a:t>(</a:t>
            </a:r>
            <a:r>
              <a:rPr lang="fr-BE" sz="2700" dirty="0" err="1" smtClean="0"/>
              <a:t>Diskin</a:t>
            </a:r>
            <a:r>
              <a:rPr lang="fr-BE" sz="2700" dirty="0" smtClean="0"/>
              <a:t> and Kenny Theriogenology 2016</a:t>
            </a:r>
            <a:r>
              <a:rPr lang="fr-BE" sz="3200" dirty="0" smtClean="0"/>
              <a:t>)</a:t>
            </a:r>
            <a:endParaRPr lang="fr-BE" sz="3200" dirty="0"/>
          </a:p>
        </p:txBody>
      </p:sp>
    </p:spTree>
    <p:extLst>
      <p:ext uri="{BB962C8B-B14F-4D97-AF65-F5344CB8AC3E}">
        <p14:creationId xmlns:p14="http://schemas.microsoft.com/office/powerpoint/2010/main" val="282591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12</a:t>
            </a:fld>
            <a:endParaRPr lang="fr-BE"/>
          </a:p>
        </p:txBody>
      </p:sp>
      <p:sp>
        <p:nvSpPr>
          <p:cNvPr id="7" name="Titre 6"/>
          <p:cNvSpPr>
            <a:spLocks noGrp="1"/>
          </p:cNvSpPr>
          <p:nvPr>
            <p:ph type="title"/>
          </p:nvPr>
        </p:nvSpPr>
        <p:spPr>
          <a:xfrm>
            <a:off x="611560" y="1484784"/>
            <a:ext cx="8229600" cy="3586410"/>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fr-BE" sz="4000" dirty="0" err="1" smtClean="0"/>
              <a:t>Some</a:t>
            </a:r>
            <a:r>
              <a:rPr lang="fr-BE" sz="4000" dirty="0" smtClean="0"/>
              <a:t> data </a:t>
            </a:r>
            <a:r>
              <a:rPr lang="fr-BE" sz="4000" dirty="0" err="1" smtClean="0"/>
              <a:t>observed</a:t>
            </a:r>
            <a:r>
              <a:rPr lang="fr-BE" sz="4000" dirty="0" smtClean="0"/>
              <a:t> in </a:t>
            </a:r>
            <a:r>
              <a:rPr lang="fr-BE" sz="4000" dirty="0" err="1" smtClean="0"/>
              <a:t>different</a:t>
            </a:r>
            <a:r>
              <a:rPr lang="fr-BE" sz="4000" dirty="0" smtClean="0"/>
              <a:t> </a:t>
            </a:r>
            <a:r>
              <a:rPr lang="fr-BE" sz="4000" dirty="0" err="1" smtClean="0"/>
              <a:t>european</a:t>
            </a:r>
            <a:r>
              <a:rPr lang="fr-BE" sz="4000" dirty="0" smtClean="0"/>
              <a:t> countries </a:t>
            </a:r>
            <a:br>
              <a:rPr lang="fr-BE" sz="4000" dirty="0" smtClean="0"/>
            </a:br>
            <a:r>
              <a:rPr lang="fr-BE" sz="4000" dirty="0" smtClean="0"/>
              <a:t>for </a:t>
            </a:r>
            <a:r>
              <a:rPr lang="fr-BE" sz="4000" dirty="0" err="1" smtClean="0"/>
              <a:t>different</a:t>
            </a:r>
            <a:r>
              <a:rPr lang="fr-BE" sz="4000" dirty="0" smtClean="0"/>
              <a:t> </a:t>
            </a:r>
            <a:r>
              <a:rPr lang="fr-BE" sz="4000" dirty="0" err="1" smtClean="0"/>
              <a:t>beef</a:t>
            </a:r>
            <a:r>
              <a:rPr lang="fr-BE" sz="4000" dirty="0" smtClean="0"/>
              <a:t> </a:t>
            </a:r>
            <a:r>
              <a:rPr lang="fr-BE" sz="4000" dirty="0" err="1" smtClean="0"/>
              <a:t>breeds</a:t>
            </a:r>
            <a:endParaRPr lang="fr-BE" sz="4000" dirty="0"/>
          </a:p>
        </p:txBody>
      </p:sp>
    </p:spTree>
    <p:extLst>
      <p:ext uri="{BB962C8B-B14F-4D97-AF65-F5344CB8AC3E}">
        <p14:creationId xmlns:p14="http://schemas.microsoft.com/office/powerpoint/2010/main" val="1271750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13</a:t>
            </a:fld>
            <a:endParaRPr lang="fr-BE"/>
          </a:p>
        </p:txBody>
      </p:sp>
      <p:sp>
        <p:nvSpPr>
          <p:cNvPr id="4" name="Rectangle à coins arrondis 3"/>
          <p:cNvSpPr/>
          <p:nvPr/>
        </p:nvSpPr>
        <p:spPr>
          <a:xfrm>
            <a:off x="107504" y="260647"/>
            <a:ext cx="8856984" cy="151216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Number</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calves</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produced</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by </a:t>
            </a:r>
            <a:r>
              <a:rPr lang="en-US" sz="2200" dirty="0" smtClean="0">
                <a:latin typeface="Tahoma" panose="020B0604030504040204" pitchFamily="34" charset="0"/>
                <a:ea typeface="Tahoma" panose="020B0604030504040204" pitchFamily="34" charset="0"/>
                <a:cs typeface="Tahoma" panose="020B0604030504040204" pitchFamily="34" charset="0"/>
              </a:rPr>
              <a:t>17,863 </a:t>
            </a:r>
          </a:p>
          <a:p>
            <a:pPr algn="ctr"/>
            <a:r>
              <a:rPr lang="en-US" sz="2200" dirty="0" smtClean="0">
                <a:latin typeface="Tahoma" panose="020B0604030504040204" pitchFamily="34" charset="0"/>
                <a:ea typeface="Tahoma" panose="020B0604030504040204" pitchFamily="34" charset="0"/>
                <a:cs typeface="Tahoma" panose="020B0604030504040204" pitchFamily="34" charset="0"/>
              </a:rPr>
              <a:t>slaughtered beef </a:t>
            </a:r>
            <a:r>
              <a:rPr lang="en-US" sz="2200" dirty="0" err="1" smtClean="0">
                <a:latin typeface="Tahoma" panose="020B0604030504040204" pitchFamily="34" charset="0"/>
                <a:ea typeface="Tahoma" panose="020B0604030504040204" pitchFamily="34" charset="0"/>
                <a:cs typeface="Tahoma" panose="020B0604030504040204" pitchFamily="34" charset="0"/>
              </a:rPr>
              <a:t>norvegian</a:t>
            </a:r>
            <a:r>
              <a:rPr lang="en-US" sz="2200" dirty="0" smtClean="0">
                <a:latin typeface="Tahoma" panose="020B0604030504040204" pitchFamily="34" charset="0"/>
                <a:ea typeface="Tahoma" panose="020B0604030504040204" pitchFamily="34" charset="0"/>
                <a:cs typeface="Tahoma" panose="020B0604030504040204" pitchFamily="34" charset="0"/>
              </a:rPr>
              <a:t> cows </a:t>
            </a:r>
          </a:p>
          <a:p>
            <a:pPr algn="ctr"/>
            <a:r>
              <a:rPr lang="en-US" sz="2200" dirty="0" smtClean="0">
                <a:latin typeface="Tahoma" panose="020B0604030504040204" pitchFamily="34" charset="0"/>
                <a:ea typeface="Tahoma" panose="020B0604030504040204" pitchFamily="34" charset="0"/>
                <a:cs typeface="Tahoma" panose="020B0604030504040204" pitchFamily="34" charset="0"/>
              </a:rPr>
              <a:t>(Norwegian Red, </a:t>
            </a:r>
            <a:r>
              <a:rPr lang="en-US" sz="2200" dirty="0" err="1" smtClean="0">
                <a:latin typeface="Tahoma" panose="020B0604030504040204" pitchFamily="34" charset="0"/>
                <a:ea typeface="Tahoma" panose="020B0604030504040204" pitchFamily="34" charset="0"/>
                <a:cs typeface="Tahoma" panose="020B0604030504040204" pitchFamily="34" charset="0"/>
              </a:rPr>
              <a:t>Charolais</a:t>
            </a:r>
            <a:r>
              <a:rPr lang="en-US" sz="2200" dirty="0" smtClean="0">
                <a:latin typeface="Tahoma" panose="020B0604030504040204" pitchFamily="34" charset="0"/>
                <a:ea typeface="Tahoma" panose="020B0604030504040204" pitchFamily="34" charset="0"/>
                <a:cs typeface="Tahoma" panose="020B0604030504040204" pitchFamily="34" charset="0"/>
              </a:rPr>
              <a:t>, Aberdeen Angus, </a:t>
            </a:r>
            <a:r>
              <a:rPr lang="en-US" sz="2200" dirty="0" err="1" smtClean="0">
                <a:latin typeface="Tahoma" panose="020B0604030504040204" pitchFamily="34" charset="0"/>
                <a:ea typeface="Tahoma" panose="020B0604030504040204" pitchFamily="34" charset="0"/>
                <a:cs typeface="Tahoma" panose="020B0604030504040204" pitchFamily="34" charset="0"/>
              </a:rPr>
              <a:t>Limousin</a:t>
            </a:r>
            <a:r>
              <a:rPr lang="en-US" sz="2200" dirty="0" smtClean="0">
                <a:latin typeface="Tahoma" panose="020B0604030504040204" pitchFamily="34" charset="0"/>
                <a:ea typeface="Tahoma" panose="020B0604030504040204" pitchFamily="34" charset="0"/>
                <a:cs typeface="Tahoma" panose="020B0604030504040204" pitchFamily="34" charset="0"/>
              </a:rPr>
              <a:t>)</a:t>
            </a:r>
          </a:p>
          <a:p>
            <a:pPr algn="ctr"/>
            <a:r>
              <a:rPr lang="en-US"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Holmoy</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et al. Preventive veterinary medicine 2017</a:t>
            </a:r>
            <a:endPar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47104"/>
            <a:ext cx="7156648" cy="464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7525" y="2204864"/>
            <a:ext cx="2416963" cy="267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27784" y="2420888"/>
            <a:ext cx="3170035" cy="707886"/>
          </a:xfrm>
          <a:prstGeom prst="rect">
            <a:avLst/>
          </a:prstGeom>
          <a:ln>
            <a:solidFill>
              <a:schemeClr val="tx1"/>
            </a:solidFill>
          </a:ln>
        </p:spPr>
        <p:txBody>
          <a:bodyPr wrap="none">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The median age of cows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at slaughter was 3.8 years</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555776" y="3403062"/>
            <a:ext cx="3704476" cy="1015663"/>
          </a:xfrm>
          <a:prstGeom prst="rect">
            <a:avLst/>
          </a:prstGeom>
          <a:ln>
            <a:solidFill>
              <a:schemeClr val="tx1"/>
            </a:solidFill>
          </a:ln>
        </p:spPr>
        <p:txBody>
          <a:bodyPr wrap="none">
            <a:spAutoFit/>
          </a:bodyPr>
          <a:lstStyle/>
          <a:p>
            <a:r>
              <a:rPr lang="en-US" sz="2000" u="sng" dirty="0" smtClean="0">
                <a:latin typeface="Tahoma" panose="020B0604030504040204" pitchFamily="34" charset="0"/>
                <a:ea typeface="Tahoma" panose="020B0604030504040204" pitchFamily="34" charset="0"/>
                <a:cs typeface="Tahoma" panose="020B0604030504040204" pitchFamily="34" charset="0"/>
              </a:rPr>
              <a:t>Longevity</a:t>
            </a:r>
            <a:r>
              <a:rPr lang="en-US" sz="2000" dirty="0" smtClean="0">
                <a:latin typeface="Tahoma" panose="020B0604030504040204" pitchFamily="34" charset="0"/>
                <a:ea typeface="Tahoma" panose="020B0604030504040204" pitchFamily="34" charset="0"/>
                <a:cs typeface="Tahoma" panose="020B0604030504040204" pitchFamily="34" charset="0"/>
              </a:rPr>
              <a:t> </a:t>
            </a:r>
          </a:p>
          <a:p>
            <a:r>
              <a:rPr lang="en-US" sz="2000" dirty="0" smtClean="0">
                <a:latin typeface="Tahoma" panose="020B0604030504040204" pitchFamily="34" charset="0"/>
                <a:ea typeface="Tahoma" panose="020B0604030504040204" pitchFamily="34" charset="0"/>
                <a:cs typeface="Tahoma" panose="020B0604030504040204" pitchFamily="34" charset="0"/>
              </a:rPr>
              <a:t>The average number </a:t>
            </a:r>
          </a:p>
          <a:p>
            <a:r>
              <a:rPr lang="en-US" sz="2000" dirty="0" smtClean="0">
                <a:latin typeface="Tahoma" panose="020B0604030504040204" pitchFamily="34" charset="0"/>
                <a:ea typeface="Tahoma" panose="020B0604030504040204" pitchFamily="34" charset="0"/>
                <a:cs typeface="Tahoma" panose="020B0604030504040204" pitchFamily="34" charset="0"/>
              </a:rPr>
              <a:t>of calves per cow is 2 (1 to 18)</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72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14</a:t>
            </a:fld>
            <a:endParaRPr lang="fr-BE"/>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2"/>
            <a:ext cx="7508297" cy="5123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à coins arrondis 3"/>
          <p:cNvSpPr/>
          <p:nvPr/>
        </p:nvSpPr>
        <p:spPr>
          <a:xfrm>
            <a:off x="107504" y="260647"/>
            <a:ext cx="8928992" cy="109012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Age of first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calving</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en-US" sz="2400" dirty="0" smtClean="0">
                <a:latin typeface="Tahoma" panose="020B0604030504040204" pitchFamily="34" charset="0"/>
                <a:ea typeface="Tahoma" panose="020B0604030504040204" pitchFamily="34" charset="0"/>
                <a:cs typeface="Tahoma" panose="020B0604030504040204" pitchFamily="34" charset="0"/>
              </a:rPr>
              <a:t>16,917 beef </a:t>
            </a:r>
            <a:r>
              <a:rPr lang="en-US" sz="2400" dirty="0">
                <a:latin typeface="Tahoma" panose="020B0604030504040204" pitchFamily="34" charset="0"/>
                <a:ea typeface="Tahoma" panose="020B0604030504040204" pitchFamily="34" charset="0"/>
                <a:cs typeface="Tahoma" panose="020B0604030504040204" pitchFamily="34" charset="0"/>
              </a:rPr>
              <a:t>slaughtered </a:t>
            </a:r>
            <a:r>
              <a:rPr lang="en-US" sz="2400" dirty="0" err="1" smtClean="0">
                <a:latin typeface="Tahoma" panose="020B0604030504040204" pitchFamily="34" charset="0"/>
                <a:ea typeface="Tahoma" panose="020B0604030504040204" pitchFamily="34" charset="0"/>
                <a:cs typeface="Tahoma" panose="020B0604030504040204" pitchFamily="34" charset="0"/>
              </a:rPr>
              <a:t>norvegian</a:t>
            </a:r>
            <a:r>
              <a:rPr lang="en-US" sz="2400" dirty="0" smtClean="0">
                <a:latin typeface="Tahoma" panose="020B0604030504040204" pitchFamily="34" charset="0"/>
                <a:ea typeface="Tahoma" panose="020B0604030504040204" pitchFamily="34" charset="0"/>
                <a:cs typeface="Tahoma" panose="020B0604030504040204" pitchFamily="34" charset="0"/>
              </a:rPr>
              <a:t> cows (Norwegian Red, </a:t>
            </a:r>
            <a:r>
              <a:rPr lang="en-US" sz="2400" dirty="0" err="1" smtClean="0">
                <a:latin typeface="Tahoma" panose="020B0604030504040204" pitchFamily="34" charset="0"/>
                <a:ea typeface="Tahoma" panose="020B0604030504040204" pitchFamily="34" charset="0"/>
                <a:cs typeface="Tahoma" panose="020B0604030504040204" pitchFamily="34" charset="0"/>
              </a:rPr>
              <a:t>Charolais</a:t>
            </a:r>
            <a:r>
              <a:rPr lang="en-US" sz="2400" dirty="0" smtClean="0">
                <a:latin typeface="Tahoma" panose="020B0604030504040204" pitchFamily="34" charset="0"/>
                <a:ea typeface="Tahoma" panose="020B0604030504040204" pitchFamily="34" charset="0"/>
                <a:cs typeface="Tahoma" panose="020B0604030504040204" pitchFamily="34" charset="0"/>
              </a:rPr>
              <a:t>, Aberdeen Angus, </a:t>
            </a:r>
            <a:r>
              <a:rPr lang="en-US" sz="2400" dirty="0" err="1" smtClean="0">
                <a:latin typeface="Tahoma" panose="020B0604030504040204" pitchFamily="34" charset="0"/>
                <a:ea typeface="Tahoma" panose="020B0604030504040204" pitchFamily="34" charset="0"/>
                <a:cs typeface="Tahoma" panose="020B0604030504040204" pitchFamily="34" charset="0"/>
              </a:rPr>
              <a:t>Limousin</a:t>
            </a:r>
            <a:r>
              <a:rPr lang="en-US" sz="2400" dirty="0" smtClean="0">
                <a:latin typeface="Tahoma" panose="020B0604030504040204" pitchFamily="34" charset="0"/>
                <a:ea typeface="Tahoma" panose="020B0604030504040204" pitchFamily="34" charset="0"/>
                <a:cs typeface="Tahoma" panose="020B0604030504040204" pitchFamily="34" charset="0"/>
              </a:rPr>
              <a:t>)</a:t>
            </a:r>
          </a:p>
          <a:p>
            <a:pPr algn="ctr"/>
            <a:r>
              <a:rPr lang="en-US"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Holmoy</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et al. Preventive veterinary medicine 2017</a:t>
            </a:r>
            <a:endPar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6900" y="2276872"/>
            <a:ext cx="2416963" cy="267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817519" y="1804754"/>
            <a:ext cx="2178417" cy="400110"/>
          </a:xfrm>
          <a:prstGeom prst="rect">
            <a:avLst/>
          </a:prstGeom>
          <a:ln>
            <a:solidFill>
              <a:schemeClr val="tx1"/>
            </a:solidFill>
          </a:ln>
        </p:spPr>
        <p:txBody>
          <a:bodyPr wrap="none">
            <a:spAutoFit/>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76 % &lt; 2,5 years</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331640" y="2276872"/>
            <a:ext cx="2952328" cy="3816424"/>
          </a:xfrm>
          <a:prstGeom prst="rect">
            <a:avLst/>
          </a:prstGeom>
          <a:solidFill>
            <a:srgbClr val="FF0000">
              <a:alpha val="1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99843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15</a:t>
            </a:fld>
            <a:endParaRPr lang="fr-BE"/>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224" y="1206577"/>
            <a:ext cx="1230528" cy="83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6124" y="1231842"/>
            <a:ext cx="1196196" cy="830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729" y="1231842"/>
            <a:ext cx="1242642" cy="86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p:cNvPicPr>
            <a:picLocks noChangeAspect="1"/>
          </p:cNvPicPr>
          <p:nvPr/>
        </p:nvPicPr>
        <p:blipFill>
          <a:blip r:embed="rId6"/>
          <a:stretch>
            <a:fillRect/>
          </a:stretch>
        </p:blipFill>
        <p:spPr>
          <a:xfrm>
            <a:off x="5246312" y="1231842"/>
            <a:ext cx="942497" cy="841359"/>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8643" y="1231842"/>
            <a:ext cx="1157902" cy="915161"/>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3460" y="1231842"/>
            <a:ext cx="1035994" cy="948582"/>
          </a:xfrm>
          <a:prstGeom prst="rect">
            <a:avLst/>
          </a:prstGeom>
        </p:spPr>
      </p:pic>
      <p:graphicFrame>
        <p:nvGraphicFramePr>
          <p:cNvPr id="24" name="Tableau 23"/>
          <p:cNvGraphicFramePr>
            <a:graphicFrameLocks noGrp="1"/>
          </p:cNvGraphicFramePr>
          <p:nvPr>
            <p:extLst>
              <p:ext uri="{D42A27DB-BD31-4B8C-83A1-F6EECF244321}">
                <p14:modId xmlns:p14="http://schemas.microsoft.com/office/powerpoint/2010/main" val="592539127"/>
              </p:ext>
            </p:extLst>
          </p:nvPr>
        </p:nvGraphicFramePr>
        <p:xfrm>
          <a:off x="87148" y="3717674"/>
          <a:ext cx="9056852" cy="1854200"/>
        </p:xfrm>
        <a:graphic>
          <a:graphicData uri="http://schemas.openxmlformats.org/drawingml/2006/table">
            <a:tbl>
              <a:tblPr firstRow="1" bandRow="1">
                <a:tableStyleId>{5C22544A-7EE6-4342-B048-85BDC9FD1C3A}</a:tableStyleId>
              </a:tblPr>
              <a:tblGrid>
                <a:gridCol w="980774"/>
                <a:gridCol w="1255258"/>
                <a:gridCol w="1402935"/>
                <a:gridCol w="1550612"/>
                <a:gridCol w="1279601"/>
                <a:gridCol w="1293836"/>
                <a:gridCol w="1293836"/>
              </a:tblGrid>
              <a:tr h="370840">
                <a:tc>
                  <a:txBody>
                    <a:bodyPr/>
                    <a:lstStyle/>
                    <a:p>
                      <a:pPr algn="ct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b="0" dirty="0" smtClean="0">
                          <a:latin typeface="Tahoma" panose="020B0604030504040204" pitchFamily="34" charset="0"/>
                          <a:ea typeface="Tahoma" panose="020B0604030504040204" pitchFamily="34" charset="0"/>
                          <a:cs typeface="Tahoma" panose="020B0604030504040204" pitchFamily="34" charset="0"/>
                        </a:rPr>
                        <a:t>Charolais</a:t>
                      </a:r>
                      <a:endParaRPr lang="fr-BE"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b="0" dirty="0" smtClean="0">
                          <a:latin typeface="Tahoma" panose="020B0604030504040204" pitchFamily="34" charset="0"/>
                          <a:ea typeface="Tahoma" panose="020B0604030504040204" pitchFamily="34" charset="0"/>
                          <a:cs typeface="Tahoma" panose="020B0604030504040204" pitchFamily="34" charset="0"/>
                        </a:rPr>
                        <a:t>Limousin</a:t>
                      </a:r>
                      <a:endParaRPr lang="fr-BE"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b="0" dirty="0" smtClean="0">
                          <a:latin typeface="Tahoma" panose="020B0604030504040204" pitchFamily="34" charset="0"/>
                          <a:ea typeface="Tahoma" panose="020B0604030504040204" pitchFamily="34" charset="0"/>
                          <a:cs typeface="Tahoma" panose="020B0604030504040204" pitchFamily="34" charset="0"/>
                        </a:rPr>
                        <a:t>Blonde</a:t>
                      </a:r>
                      <a:r>
                        <a:rPr lang="fr-BE" b="0" baseline="0" dirty="0" smtClean="0">
                          <a:latin typeface="Tahoma" panose="020B0604030504040204" pitchFamily="34" charset="0"/>
                          <a:ea typeface="Tahoma" panose="020B0604030504040204" pitchFamily="34" charset="0"/>
                          <a:cs typeface="Tahoma" panose="020B0604030504040204" pitchFamily="34" charset="0"/>
                        </a:rPr>
                        <a:t> </a:t>
                      </a:r>
                      <a:r>
                        <a:rPr lang="fr-BE" b="0" baseline="0" dirty="0" err="1" smtClean="0">
                          <a:latin typeface="Tahoma" panose="020B0604030504040204" pitchFamily="34" charset="0"/>
                          <a:ea typeface="Tahoma" panose="020B0604030504040204" pitchFamily="34" charset="0"/>
                          <a:cs typeface="Tahoma" panose="020B0604030504040204" pitchFamily="34" charset="0"/>
                        </a:rPr>
                        <a:t>Aquit</a:t>
                      </a:r>
                      <a:endParaRPr lang="fr-BE"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b="0" dirty="0" smtClean="0">
                          <a:latin typeface="Tahoma" panose="020B0604030504040204" pitchFamily="34" charset="0"/>
                          <a:ea typeface="Tahoma" panose="020B0604030504040204" pitchFamily="34" charset="0"/>
                          <a:cs typeface="Tahoma" panose="020B0604030504040204" pitchFamily="34" charset="0"/>
                        </a:rPr>
                        <a:t>Aubrac</a:t>
                      </a:r>
                      <a:endParaRPr lang="fr-BE"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b="0" dirty="0" smtClean="0">
                          <a:latin typeface="Tahoma" panose="020B0604030504040204" pitchFamily="34" charset="0"/>
                          <a:ea typeface="Tahoma" panose="020B0604030504040204" pitchFamily="34" charset="0"/>
                          <a:cs typeface="Tahoma" panose="020B0604030504040204" pitchFamily="34" charset="0"/>
                        </a:rPr>
                        <a:t>Salers</a:t>
                      </a:r>
                      <a:endParaRPr lang="fr-BE"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b="0" dirty="0" err="1" smtClean="0">
                          <a:latin typeface="Tahoma" panose="020B0604030504040204" pitchFamily="34" charset="0"/>
                          <a:ea typeface="Tahoma" panose="020B0604030504040204" pitchFamily="34" charset="0"/>
                          <a:cs typeface="Tahoma" panose="020B0604030504040204" pitchFamily="34" charset="0"/>
                        </a:rPr>
                        <a:t>Parthenais</a:t>
                      </a:r>
                      <a:endParaRPr lang="fr-BE" b="0" dirty="0">
                        <a:latin typeface="Tahoma" panose="020B0604030504040204" pitchFamily="34" charset="0"/>
                        <a:ea typeface="Tahoma" panose="020B0604030504040204" pitchFamily="34" charset="0"/>
                        <a:cs typeface="Tahoma" panose="020B0604030504040204" pitchFamily="34" charset="0"/>
                      </a:endParaRPr>
                    </a:p>
                  </a:txBody>
                  <a:tcPr/>
                </a:tc>
              </a:tr>
              <a:tr h="370840">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N </a:t>
                      </a:r>
                      <a:r>
                        <a:rPr lang="fr-BE" dirty="0" err="1" smtClean="0">
                          <a:latin typeface="Tahoma" panose="020B0604030504040204" pitchFamily="34" charset="0"/>
                          <a:ea typeface="Tahoma" panose="020B0604030504040204" pitchFamily="34" charset="0"/>
                          <a:cs typeface="Tahoma" panose="020B0604030504040204" pitchFamily="34" charset="0"/>
                        </a:rPr>
                        <a:t>farms</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3623</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2710</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2112</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829</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597</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256</a:t>
                      </a:r>
                      <a:endParaRPr lang="fr-BE" dirty="0">
                        <a:latin typeface="Tahoma" panose="020B0604030504040204" pitchFamily="34" charset="0"/>
                        <a:ea typeface="Tahoma" panose="020B0604030504040204" pitchFamily="34" charset="0"/>
                        <a:cs typeface="Tahoma" panose="020B0604030504040204" pitchFamily="34" charset="0"/>
                      </a:endParaRPr>
                    </a:p>
                  </a:txBody>
                  <a:tcPr/>
                </a:tc>
              </a:tr>
              <a:tr h="370840">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N </a:t>
                      </a:r>
                      <a:r>
                        <a:rPr lang="fr-BE" dirty="0" err="1" smtClean="0">
                          <a:latin typeface="Tahoma" panose="020B0604030504040204" pitchFamily="34" charset="0"/>
                          <a:ea typeface="Tahoma" panose="020B0604030504040204" pitchFamily="34" charset="0"/>
                          <a:cs typeface="Tahoma" panose="020B0604030504040204" pitchFamily="34" charset="0"/>
                        </a:rPr>
                        <a:t>cows</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73</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65</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51</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63</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62</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75</a:t>
                      </a:r>
                      <a:endParaRPr lang="fr-BE" dirty="0">
                        <a:latin typeface="Tahoma" panose="020B0604030504040204" pitchFamily="34" charset="0"/>
                        <a:ea typeface="Tahoma" panose="020B0604030504040204" pitchFamily="34" charset="0"/>
                        <a:cs typeface="Tahoma" panose="020B0604030504040204" pitchFamily="34" charset="0"/>
                      </a:endParaRPr>
                    </a:p>
                  </a:txBody>
                  <a:tcPr/>
                </a:tc>
              </a:tr>
              <a:tr h="370840">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 AI </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33,4</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20,0</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20,0</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21,0</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21,6</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35,8</a:t>
                      </a:r>
                      <a:endParaRPr lang="fr-BE" dirty="0">
                        <a:latin typeface="Tahoma" panose="020B0604030504040204" pitchFamily="34" charset="0"/>
                        <a:ea typeface="Tahoma" panose="020B0604030504040204" pitchFamily="34" charset="0"/>
                        <a:cs typeface="Tahoma" panose="020B0604030504040204" pitchFamily="34" charset="0"/>
                      </a:endParaRPr>
                    </a:p>
                  </a:txBody>
                  <a:tcPr/>
                </a:tc>
              </a:tr>
              <a:tr h="370840">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CW</a:t>
                      </a:r>
                      <a:r>
                        <a:rPr lang="fr-BE" baseline="0" dirty="0" smtClean="0">
                          <a:latin typeface="Tahoma" panose="020B0604030504040204" pitchFamily="34" charset="0"/>
                          <a:ea typeface="Tahoma" panose="020B0604030504040204" pitchFamily="34" charset="0"/>
                          <a:cs typeface="Tahoma" panose="020B0604030504040204" pitchFamily="34" charset="0"/>
                        </a:rPr>
                        <a:t> </a:t>
                      </a:r>
                      <a:endParaRPr lang="fr-BE"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438</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409</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493</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365</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379</a:t>
                      </a:r>
                      <a:endParaRPr lang="fr-BE"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fr-BE" dirty="0" smtClean="0">
                          <a:latin typeface="Tahoma" panose="020B0604030504040204" pitchFamily="34" charset="0"/>
                          <a:ea typeface="Tahoma" panose="020B0604030504040204" pitchFamily="34" charset="0"/>
                          <a:cs typeface="Tahoma" panose="020B0604030504040204" pitchFamily="34" charset="0"/>
                        </a:rPr>
                        <a:t>470</a:t>
                      </a:r>
                      <a:endParaRPr lang="fr-BE" dirty="0">
                        <a:latin typeface="Tahoma" panose="020B0604030504040204" pitchFamily="34" charset="0"/>
                        <a:ea typeface="Tahoma" panose="020B0604030504040204" pitchFamily="34" charset="0"/>
                        <a:cs typeface="Tahoma" panose="020B0604030504040204" pitchFamily="34" charset="0"/>
                      </a:endParaRPr>
                    </a:p>
                  </a:txBody>
                  <a:tcPr/>
                </a:tc>
              </a:tr>
            </a:tbl>
          </a:graphicData>
        </a:graphic>
      </p:graphicFrame>
      <p:sp>
        <p:nvSpPr>
          <p:cNvPr id="25" name="ZoneTexte 24"/>
          <p:cNvSpPr txBox="1"/>
          <p:nvPr/>
        </p:nvSpPr>
        <p:spPr>
          <a:xfrm>
            <a:off x="85649" y="6110129"/>
            <a:ext cx="1416350" cy="584775"/>
          </a:xfrm>
          <a:prstGeom prst="rect">
            <a:avLst/>
          </a:prstGeom>
          <a:noFill/>
          <a:ln>
            <a:noFill/>
          </a:ln>
        </p:spPr>
        <p:txBody>
          <a:bodyPr wrap="none" rtlCol="0">
            <a:spAutoFit/>
          </a:bodyPr>
          <a:lstStyle/>
          <a:p>
            <a:r>
              <a:rPr lang="fr-BE" sz="16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CW : </a:t>
            </a:r>
            <a:r>
              <a:rPr lang="fr-BE" sz="1600" dirty="0" err="1"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carcass</a:t>
            </a:r>
            <a:r>
              <a:rPr lang="fr-BE" sz="16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p>
          <a:p>
            <a:r>
              <a:rPr lang="fr-BE" sz="1600" dirty="0" err="1"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weight</a:t>
            </a:r>
            <a:r>
              <a:rPr lang="fr-BE" sz="16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(Kg)</a:t>
            </a:r>
            <a:endParaRPr lang="fr-BE"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à coins arrondis 25"/>
          <p:cNvSpPr/>
          <p:nvPr/>
        </p:nvSpPr>
        <p:spPr>
          <a:xfrm>
            <a:off x="683568" y="172456"/>
            <a:ext cx="7499041" cy="76965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Some</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caracteristics</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french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beef</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breeds</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(2013) </a:t>
            </a:r>
          </a:p>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(data </a:t>
            </a:r>
            <a:r>
              <a:rPr lang="fr-BE"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from</a:t>
            </a: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 Référentiel Bovins croissance)</a:t>
            </a:r>
          </a:p>
        </p:txBody>
      </p:sp>
      <p:sp>
        <p:nvSpPr>
          <p:cNvPr id="27" name="ZoneTexte 26"/>
          <p:cNvSpPr txBox="1"/>
          <p:nvPr/>
        </p:nvSpPr>
        <p:spPr>
          <a:xfrm>
            <a:off x="4740511" y="5733256"/>
            <a:ext cx="4223977" cy="923330"/>
          </a:xfrm>
          <a:prstGeom prst="rect">
            <a:avLst/>
          </a:prstGeom>
          <a:solidFill>
            <a:schemeClr val="accent3">
              <a:lumMod val="60000"/>
              <a:lumOff val="40000"/>
            </a:schemeClr>
          </a:solidFill>
          <a:ln>
            <a:solidFill>
              <a:schemeClr val="tx1"/>
            </a:solidFill>
          </a:ln>
        </p:spPr>
        <p:txBody>
          <a:bodyPr wrap="none" rtlCol="0">
            <a:spAutoFit/>
          </a:bodyPr>
          <a:lstStyle/>
          <a:p>
            <a:r>
              <a:rPr lang="fr-BE" dirty="0" smtClean="0">
                <a:latin typeface="Tahoma" panose="020B0604030504040204" pitchFamily="34" charset="0"/>
                <a:ea typeface="Tahoma" panose="020B0604030504040204" pitchFamily="34" charset="0"/>
                <a:cs typeface="Tahoma" panose="020B0604030504040204" pitchFamily="34" charset="0"/>
              </a:rPr>
              <a:t>France 2017 </a:t>
            </a:r>
          </a:p>
          <a:p>
            <a:pPr marL="285750" indent="-285750">
              <a:buFontTx/>
              <a:buChar char="-"/>
            </a:pPr>
            <a:r>
              <a:rPr lang="fr-BE" dirty="0" smtClean="0">
                <a:latin typeface="Tahoma" panose="020B0604030504040204" pitchFamily="34" charset="0"/>
                <a:ea typeface="Tahoma" panose="020B0604030504040204" pitchFamily="34" charset="0"/>
                <a:cs typeface="Tahoma" panose="020B0604030504040204" pitchFamily="34" charset="0"/>
              </a:rPr>
              <a:t>4.042.000 </a:t>
            </a:r>
            <a:r>
              <a:rPr lang="fr-BE" dirty="0" err="1" smtClean="0">
                <a:latin typeface="Tahoma" panose="020B0604030504040204" pitchFamily="34" charset="0"/>
                <a:ea typeface="Tahoma" panose="020B0604030504040204" pitchFamily="34" charset="0"/>
                <a:cs typeface="Tahoma" panose="020B0604030504040204" pitchFamily="34" charset="0"/>
              </a:rPr>
              <a:t>beef</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cows</a:t>
            </a:r>
            <a:r>
              <a:rPr lang="fr-BE" dirty="0" smtClean="0">
                <a:latin typeface="Tahoma" panose="020B0604030504040204" pitchFamily="34" charset="0"/>
                <a:ea typeface="Tahoma" panose="020B0604030504040204" pitchFamily="34" charset="0"/>
                <a:cs typeface="Tahoma" panose="020B0604030504040204" pitchFamily="34" charset="0"/>
              </a:rPr>
              <a:t> (87.000 </a:t>
            </a:r>
            <a:r>
              <a:rPr lang="fr-BE" dirty="0" err="1" smtClean="0">
                <a:latin typeface="Tahoma" panose="020B0604030504040204" pitchFamily="34" charset="0"/>
                <a:ea typeface="Tahoma" panose="020B0604030504040204" pitchFamily="34" charset="0"/>
                <a:cs typeface="Tahoma" panose="020B0604030504040204" pitchFamily="34" charset="0"/>
              </a:rPr>
              <a:t>farms</a:t>
            </a:r>
            <a:r>
              <a:rPr lang="fr-BE" dirty="0" smtClean="0">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fr-BE" dirty="0" smtClean="0">
                <a:latin typeface="Tahoma" panose="020B0604030504040204" pitchFamily="34" charset="0"/>
                <a:ea typeface="Tahoma" panose="020B0604030504040204" pitchFamily="34" charset="0"/>
                <a:cs typeface="Tahoma" panose="020B0604030504040204" pitchFamily="34" charset="0"/>
              </a:rPr>
              <a:t>3.784.000 </a:t>
            </a:r>
            <a:r>
              <a:rPr lang="fr-BE" dirty="0" err="1" smtClean="0">
                <a:latin typeface="Tahoma" panose="020B0604030504040204" pitchFamily="34" charset="0"/>
                <a:ea typeface="Tahoma" panose="020B0604030504040204" pitchFamily="34" charset="0"/>
                <a:cs typeface="Tahoma" panose="020B0604030504040204" pitchFamily="34" charset="0"/>
              </a:rPr>
              <a:t>dairy</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cows</a:t>
            </a:r>
            <a:r>
              <a:rPr lang="fr-BE" dirty="0" smtClean="0">
                <a:latin typeface="Tahoma" panose="020B0604030504040204" pitchFamily="34" charset="0"/>
                <a:ea typeface="Tahoma" panose="020B0604030504040204" pitchFamily="34" charset="0"/>
                <a:cs typeface="Tahoma" panose="020B0604030504040204" pitchFamily="34" charset="0"/>
              </a:rPr>
              <a:t> (67.000 </a:t>
            </a:r>
            <a:r>
              <a:rPr lang="fr-BE" dirty="0" err="1" smtClean="0">
                <a:latin typeface="Tahoma" panose="020B0604030504040204" pitchFamily="34" charset="0"/>
                <a:ea typeface="Tahoma" panose="020B0604030504040204" pitchFamily="34" charset="0"/>
                <a:cs typeface="Tahoma" panose="020B0604030504040204" pitchFamily="34" charset="0"/>
              </a:rPr>
              <a:t>farms</a:t>
            </a:r>
            <a:r>
              <a:rPr lang="fr-BE" dirty="0" smtClean="0">
                <a:latin typeface="Tahoma" panose="020B0604030504040204" pitchFamily="34" charset="0"/>
                <a:ea typeface="Tahoma" panose="020B0604030504040204" pitchFamily="34" charset="0"/>
                <a:cs typeface="Tahoma" panose="020B0604030504040204" pitchFamily="34" charset="0"/>
              </a:rPr>
              <a:t>)</a:t>
            </a:r>
            <a:endParaRPr lang="fr-BE"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e 16"/>
          <p:cNvGrpSpPr/>
          <p:nvPr/>
        </p:nvGrpSpPr>
        <p:grpSpPr>
          <a:xfrm>
            <a:off x="136115" y="2207415"/>
            <a:ext cx="8855347" cy="1509617"/>
            <a:chOff x="136115" y="2207415"/>
            <a:chExt cx="8855347" cy="1509617"/>
          </a:xfrm>
        </p:grpSpPr>
        <p:pic>
          <p:nvPicPr>
            <p:cNvPr id="3" name="Image 2"/>
            <p:cNvPicPr>
              <a:picLocks noChangeAspect="1"/>
            </p:cNvPicPr>
            <p:nvPr/>
          </p:nvPicPr>
          <p:blipFill>
            <a:blip r:embed="rId9"/>
            <a:stretch>
              <a:fillRect/>
            </a:stretch>
          </p:blipFill>
          <p:spPr>
            <a:xfrm>
              <a:off x="1047309" y="2527033"/>
              <a:ext cx="1088909" cy="1135821"/>
            </a:xfrm>
            <a:prstGeom prst="rect">
              <a:avLst/>
            </a:prstGeom>
          </p:spPr>
        </p:pic>
        <p:pic>
          <p:nvPicPr>
            <p:cNvPr id="6" name="Image 5"/>
            <p:cNvPicPr>
              <a:picLocks noChangeAspect="1"/>
            </p:cNvPicPr>
            <p:nvPr/>
          </p:nvPicPr>
          <p:blipFill>
            <a:blip r:embed="rId10"/>
            <a:stretch>
              <a:fillRect/>
            </a:stretch>
          </p:blipFill>
          <p:spPr>
            <a:xfrm>
              <a:off x="2468598" y="2527033"/>
              <a:ext cx="1016055" cy="1107344"/>
            </a:xfrm>
            <a:prstGeom prst="rect">
              <a:avLst/>
            </a:prstGeom>
          </p:spPr>
        </p:pic>
        <p:pic>
          <p:nvPicPr>
            <p:cNvPr id="8" name="Image 7"/>
            <p:cNvPicPr>
              <a:picLocks noChangeAspect="1"/>
            </p:cNvPicPr>
            <p:nvPr/>
          </p:nvPicPr>
          <p:blipFill>
            <a:blip r:embed="rId11"/>
            <a:stretch>
              <a:fillRect/>
            </a:stretch>
          </p:blipFill>
          <p:spPr>
            <a:xfrm>
              <a:off x="3817033" y="2527033"/>
              <a:ext cx="1070308" cy="1089553"/>
            </a:xfrm>
            <a:prstGeom prst="rect">
              <a:avLst/>
            </a:prstGeom>
          </p:spPr>
        </p:pic>
        <p:pic>
          <p:nvPicPr>
            <p:cNvPr id="10" name="Image 9"/>
            <p:cNvPicPr>
              <a:picLocks noChangeAspect="1"/>
            </p:cNvPicPr>
            <p:nvPr/>
          </p:nvPicPr>
          <p:blipFill>
            <a:blip r:embed="rId12"/>
            <a:stretch>
              <a:fillRect/>
            </a:stretch>
          </p:blipFill>
          <p:spPr>
            <a:xfrm>
              <a:off x="5239295" y="2527033"/>
              <a:ext cx="1029870" cy="1107344"/>
            </a:xfrm>
            <a:prstGeom prst="rect">
              <a:avLst/>
            </a:prstGeom>
          </p:spPr>
        </p:pic>
        <p:pic>
          <p:nvPicPr>
            <p:cNvPr id="12" name="Image 11"/>
            <p:cNvPicPr>
              <a:picLocks noChangeAspect="1"/>
            </p:cNvPicPr>
            <p:nvPr/>
          </p:nvPicPr>
          <p:blipFill>
            <a:blip r:embed="rId13"/>
            <a:stretch>
              <a:fillRect/>
            </a:stretch>
          </p:blipFill>
          <p:spPr>
            <a:xfrm>
              <a:off x="6399174" y="2527033"/>
              <a:ext cx="1045095" cy="1138216"/>
            </a:xfrm>
            <a:prstGeom prst="rect">
              <a:avLst/>
            </a:prstGeom>
          </p:spPr>
        </p:pic>
        <p:pic>
          <p:nvPicPr>
            <p:cNvPr id="14" name="Image 13"/>
            <p:cNvPicPr>
              <a:picLocks noChangeAspect="1"/>
            </p:cNvPicPr>
            <p:nvPr/>
          </p:nvPicPr>
          <p:blipFill>
            <a:blip r:embed="rId14"/>
            <a:stretch>
              <a:fillRect/>
            </a:stretch>
          </p:blipFill>
          <p:spPr>
            <a:xfrm>
              <a:off x="7858096" y="2527033"/>
              <a:ext cx="1133366" cy="1189999"/>
            </a:xfrm>
            <a:prstGeom prst="rect">
              <a:avLst/>
            </a:prstGeom>
          </p:spPr>
        </p:pic>
        <p:sp>
          <p:nvSpPr>
            <p:cNvPr id="28" name="ZoneTexte 27"/>
            <p:cNvSpPr txBox="1"/>
            <p:nvPr/>
          </p:nvSpPr>
          <p:spPr>
            <a:xfrm>
              <a:off x="1122396" y="2226350"/>
              <a:ext cx="1095172" cy="338554"/>
            </a:xfrm>
            <a:prstGeom prst="rect">
              <a:avLst/>
            </a:prstGeom>
            <a:noFill/>
            <a:ln>
              <a:solidFill>
                <a:schemeClr val="tx1"/>
              </a:solidFill>
            </a:ln>
          </p:spPr>
          <p:txBody>
            <a:bodyPr wrap="none" rtlCol="0">
              <a:spAutoFit/>
            </a:bodyPr>
            <a:lstStyle/>
            <a:p>
              <a:r>
                <a:rPr lang="fr-BE" sz="1600" dirty="0" smtClean="0">
                  <a:latin typeface="Tahoma" panose="020B0604030504040204" pitchFamily="34" charset="0"/>
                  <a:ea typeface="Tahoma" panose="020B0604030504040204" pitchFamily="34" charset="0"/>
                  <a:cs typeface="Tahoma" panose="020B0604030504040204" pitchFamily="34" charset="0"/>
                </a:rPr>
                <a:t>1.512.000</a:t>
              </a:r>
              <a:endParaRPr lang="fr-BE" sz="1600" dirty="0">
                <a:latin typeface="Tahoma" panose="020B0604030504040204" pitchFamily="34" charset="0"/>
                <a:ea typeface="Tahoma" panose="020B0604030504040204" pitchFamily="34" charset="0"/>
                <a:cs typeface="Tahoma" panose="020B0604030504040204" pitchFamily="34" charset="0"/>
              </a:endParaRPr>
            </a:p>
          </p:txBody>
        </p:sp>
        <p:sp>
          <p:nvSpPr>
            <p:cNvPr id="29" name="ZoneTexte 28"/>
            <p:cNvSpPr txBox="1"/>
            <p:nvPr/>
          </p:nvSpPr>
          <p:spPr>
            <a:xfrm>
              <a:off x="2459927" y="2226350"/>
              <a:ext cx="1095172" cy="338554"/>
            </a:xfrm>
            <a:prstGeom prst="rect">
              <a:avLst/>
            </a:prstGeom>
            <a:noFill/>
            <a:ln>
              <a:solidFill>
                <a:schemeClr val="tx1"/>
              </a:solidFill>
            </a:ln>
          </p:spPr>
          <p:txBody>
            <a:bodyPr wrap="none" rtlCol="0">
              <a:spAutoFit/>
            </a:bodyPr>
            <a:lstStyle/>
            <a:p>
              <a:r>
                <a:rPr lang="fr-BE" sz="1600" dirty="0" smtClean="0">
                  <a:latin typeface="Tahoma" panose="020B0604030504040204" pitchFamily="34" charset="0"/>
                  <a:ea typeface="Tahoma" panose="020B0604030504040204" pitchFamily="34" charset="0"/>
                  <a:cs typeface="Tahoma" panose="020B0604030504040204" pitchFamily="34" charset="0"/>
                </a:rPr>
                <a:t>1.109.000</a:t>
              </a:r>
              <a:endParaRPr lang="fr-BE" sz="1600" dirty="0">
                <a:latin typeface="Tahoma" panose="020B0604030504040204" pitchFamily="34" charset="0"/>
                <a:ea typeface="Tahoma" panose="020B0604030504040204" pitchFamily="34" charset="0"/>
                <a:cs typeface="Tahoma" panose="020B0604030504040204" pitchFamily="34" charset="0"/>
              </a:endParaRPr>
            </a:p>
          </p:txBody>
        </p:sp>
        <p:sp>
          <p:nvSpPr>
            <p:cNvPr id="30" name="ZoneTexte 29"/>
            <p:cNvSpPr txBox="1"/>
            <p:nvPr/>
          </p:nvSpPr>
          <p:spPr>
            <a:xfrm>
              <a:off x="3880199" y="2226350"/>
              <a:ext cx="920445" cy="338554"/>
            </a:xfrm>
            <a:prstGeom prst="rect">
              <a:avLst/>
            </a:prstGeom>
            <a:noFill/>
            <a:ln>
              <a:solidFill>
                <a:schemeClr val="tx1"/>
              </a:solidFill>
            </a:ln>
          </p:spPr>
          <p:txBody>
            <a:bodyPr wrap="none" rtlCol="0">
              <a:spAutoFit/>
            </a:bodyPr>
            <a:lstStyle/>
            <a:p>
              <a:r>
                <a:rPr lang="fr-BE" sz="1600" dirty="0" smtClean="0">
                  <a:latin typeface="Tahoma" panose="020B0604030504040204" pitchFamily="34" charset="0"/>
                  <a:ea typeface="Tahoma" panose="020B0604030504040204" pitchFamily="34" charset="0"/>
                  <a:cs typeface="Tahoma" panose="020B0604030504040204" pitchFamily="34" charset="0"/>
                </a:rPr>
                <a:t>499.000</a:t>
              </a:r>
              <a:endParaRPr lang="fr-BE" sz="1600" dirty="0">
                <a:latin typeface="Tahoma" panose="020B0604030504040204" pitchFamily="34" charset="0"/>
                <a:ea typeface="Tahoma" panose="020B0604030504040204" pitchFamily="34" charset="0"/>
                <a:cs typeface="Tahoma" panose="020B0604030504040204" pitchFamily="34" charset="0"/>
              </a:endParaRPr>
            </a:p>
          </p:txBody>
        </p:sp>
        <p:sp>
          <p:nvSpPr>
            <p:cNvPr id="31" name="ZoneTexte 30"/>
            <p:cNvSpPr txBox="1"/>
            <p:nvPr/>
          </p:nvSpPr>
          <p:spPr>
            <a:xfrm>
              <a:off x="6563741" y="2226350"/>
              <a:ext cx="920445" cy="338554"/>
            </a:xfrm>
            <a:prstGeom prst="rect">
              <a:avLst/>
            </a:prstGeom>
            <a:noFill/>
            <a:ln>
              <a:solidFill>
                <a:schemeClr val="tx1"/>
              </a:solidFill>
            </a:ln>
          </p:spPr>
          <p:txBody>
            <a:bodyPr wrap="none" rtlCol="0">
              <a:spAutoFit/>
            </a:bodyPr>
            <a:lstStyle/>
            <a:p>
              <a:r>
                <a:rPr lang="fr-BE" sz="1600" dirty="0" smtClean="0">
                  <a:latin typeface="Tahoma" panose="020B0604030504040204" pitchFamily="34" charset="0"/>
                  <a:ea typeface="Tahoma" panose="020B0604030504040204" pitchFamily="34" charset="0"/>
                  <a:cs typeface="Tahoma" panose="020B0604030504040204" pitchFamily="34" charset="0"/>
                </a:rPr>
                <a:t>218.000</a:t>
              </a:r>
              <a:endParaRPr lang="fr-BE" sz="1600" dirty="0">
                <a:latin typeface="Tahoma" panose="020B0604030504040204" pitchFamily="34" charset="0"/>
                <a:ea typeface="Tahoma" panose="020B0604030504040204" pitchFamily="34" charset="0"/>
                <a:cs typeface="Tahoma" panose="020B0604030504040204" pitchFamily="34" charset="0"/>
              </a:endParaRPr>
            </a:p>
          </p:txBody>
        </p:sp>
        <p:sp>
          <p:nvSpPr>
            <p:cNvPr id="32" name="ZoneTexte 31"/>
            <p:cNvSpPr txBox="1"/>
            <p:nvPr/>
          </p:nvSpPr>
          <p:spPr>
            <a:xfrm>
              <a:off x="5303266" y="2226350"/>
              <a:ext cx="920445" cy="338554"/>
            </a:xfrm>
            <a:prstGeom prst="rect">
              <a:avLst/>
            </a:prstGeom>
            <a:noFill/>
            <a:ln>
              <a:solidFill>
                <a:schemeClr val="tx1"/>
              </a:solidFill>
            </a:ln>
          </p:spPr>
          <p:txBody>
            <a:bodyPr wrap="none" rtlCol="0">
              <a:spAutoFit/>
            </a:bodyPr>
            <a:lstStyle/>
            <a:p>
              <a:r>
                <a:rPr lang="fr-BE" sz="1600" dirty="0" smtClean="0">
                  <a:latin typeface="Tahoma" panose="020B0604030504040204" pitchFamily="34" charset="0"/>
                  <a:ea typeface="Tahoma" panose="020B0604030504040204" pitchFamily="34" charset="0"/>
                  <a:cs typeface="Tahoma" panose="020B0604030504040204" pitchFamily="34" charset="0"/>
                </a:rPr>
                <a:t>199.000</a:t>
              </a:r>
              <a:endParaRPr lang="fr-BE" sz="1600" dirty="0">
                <a:latin typeface="Tahoma" panose="020B0604030504040204" pitchFamily="34" charset="0"/>
                <a:ea typeface="Tahoma" panose="020B0604030504040204" pitchFamily="34" charset="0"/>
                <a:cs typeface="Tahoma" panose="020B0604030504040204" pitchFamily="34" charset="0"/>
              </a:endParaRPr>
            </a:p>
          </p:txBody>
        </p:sp>
        <p:sp>
          <p:nvSpPr>
            <p:cNvPr id="33" name="ZoneTexte 32"/>
            <p:cNvSpPr txBox="1"/>
            <p:nvPr/>
          </p:nvSpPr>
          <p:spPr>
            <a:xfrm>
              <a:off x="136115" y="2207415"/>
              <a:ext cx="835485" cy="338554"/>
            </a:xfrm>
            <a:prstGeom prst="rect">
              <a:avLst/>
            </a:prstGeom>
            <a:solidFill>
              <a:schemeClr val="accent6">
                <a:lumMod val="40000"/>
                <a:lumOff val="60000"/>
              </a:schemeClr>
            </a:solidFill>
            <a:ln>
              <a:solidFill>
                <a:schemeClr val="tx1"/>
              </a:solidFill>
            </a:ln>
          </p:spPr>
          <p:txBody>
            <a:bodyPr wrap="none" rtlCol="0">
              <a:spAutoFit/>
            </a:bodyPr>
            <a:lstStyle/>
            <a:p>
              <a:r>
                <a:rPr lang="fr-BE" sz="1600" dirty="0" smtClean="0">
                  <a:latin typeface="Tahoma" panose="020B0604030504040204" pitchFamily="34" charset="0"/>
                  <a:ea typeface="Tahoma" panose="020B0604030504040204" pitchFamily="34" charset="0"/>
                  <a:cs typeface="Tahoma" panose="020B0604030504040204" pitchFamily="34" charset="0"/>
                </a:rPr>
                <a:t>N </a:t>
              </a:r>
              <a:r>
                <a:rPr lang="fr-BE" sz="1600" dirty="0" err="1" smtClean="0">
                  <a:latin typeface="Tahoma" panose="020B0604030504040204" pitchFamily="34" charset="0"/>
                  <a:ea typeface="Tahoma" panose="020B0604030504040204" pitchFamily="34" charset="0"/>
                  <a:cs typeface="Tahoma" panose="020B0604030504040204" pitchFamily="34" charset="0"/>
                </a:rPr>
                <a:t>cows</a:t>
              </a:r>
              <a:endParaRPr lang="fr-BE" sz="1600" dirty="0">
                <a:latin typeface="Tahoma" panose="020B0604030504040204" pitchFamily="34" charset="0"/>
                <a:ea typeface="Tahoma" panose="020B0604030504040204" pitchFamily="34" charset="0"/>
                <a:cs typeface="Tahoma" panose="020B0604030504040204" pitchFamily="34" charset="0"/>
              </a:endParaRPr>
            </a:p>
          </p:txBody>
        </p:sp>
        <p:sp>
          <p:nvSpPr>
            <p:cNvPr id="34" name="ZoneTexte 33"/>
            <p:cNvSpPr txBox="1"/>
            <p:nvPr/>
          </p:nvSpPr>
          <p:spPr>
            <a:xfrm>
              <a:off x="7941234" y="2227977"/>
              <a:ext cx="808235" cy="338554"/>
            </a:xfrm>
            <a:prstGeom prst="rect">
              <a:avLst/>
            </a:prstGeom>
            <a:noFill/>
            <a:ln>
              <a:solidFill>
                <a:schemeClr val="tx1"/>
              </a:solidFill>
            </a:ln>
          </p:spPr>
          <p:txBody>
            <a:bodyPr wrap="none" rtlCol="0">
              <a:spAutoFit/>
            </a:bodyPr>
            <a:lstStyle/>
            <a:p>
              <a:r>
                <a:rPr lang="fr-BE" sz="1600" dirty="0" smtClean="0">
                  <a:latin typeface="Tahoma" panose="020B0604030504040204" pitchFamily="34" charset="0"/>
                  <a:ea typeface="Tahoma" panose="020B0604030504040204" pitchFamily="34" charset="0"/>
                  <a:cs typeface="Tahoma" panose="020B0604030504040204" pitchFamily="34" charset="0"/>
                </a:rPr>
                <a:t>46.000</a:t>
              </a:r>
              <a:endParaRPr lang="fr-BE" sz="1600" dirty="0">
                <a:latin typeface="Tahoma" panose="020B0604030504040204" pitchFamily="34" charset="0"/>
                <a:ea typeface="Tahoma" panose="020B0604030504040204" pitchFamily="34" charset="0"/>
                <a:cs typeface="Tahoma" panose="020B0604030504040204" pitchFamily="34" charset="0"/>
              </a:endParaRPr>
            </a:p>
          </p:txBody>
        </p:sp>
      </p:grpSp>
      <p:sp>
        <p:nvSpPr>
          <p:cNvPr id="35" name="ZoneTexte 34"/>
          <p:cNvSpPr txBox="1"/>
          <p:nvPr/>
        </p:nvSpPr>
        <p:spPr>
          <a:xfrm>
            <a:off x="1824088" y="5733256"/>
            <a:ext cx="2614818" cy="923330"/>
          </a:xfrm>
          <a:prstGeom prst="rect">
            <a:avLst/>
          </a:prstGeom>
          <a:solidFill>
            <a:schemeClr val="accent3">
              <a:lumMod val="60000"/>
              <a:lumOff val="40000"/>
            </a:schemeClr>
          </a:solidFill>
          <a:ln>
            <a:solidFill>
              <a:schemeClr val="tx1"/>
            </a:solidFill>
          </a:ln>
        </p:spPr>
        <p:txBody>
          <a:bodyPr wrap="none" rtlCol="0">
            <a:spAutoFit/>
          </a:bodyPr>
          <a:lstStyle/>
          <a:p>
            <a:r>
              <a:rPr lang="fr-BE" dirty="0" err="1" smtClean="0">
                <a:latin typeface="Tahoma" panose="020B0604030504040204" pitchFamily="34" charset="0"/>
                <a:ea typeface="Tahoma" panose="020B0604030504040204" pitchFamily="34" charset="0"/>
                <a:cs typeface="Tahoma" panose="020B0604030504040204" pitchFamily="34" charset="0"/>
              </a:rPr>
              <a:t>Belgium</a:t>
            </a:r>
            <a:r>
              <a:rPr lang="fr-BE" dirty="0" smtClean="0">
                <a:latin typeface="Tahoma" panose="020B0604030504040204" pitchFamily="34" charset="0"/>
                <a:ea typeface="Tahoma" panose="020B0604030504040204" pitchFamily="34" charset="0"/>
                <a:cs typeface="Tahoma" panose="020B0604030504040204" pitchFamily="34" charset="0"/>
              </a:rPr>
              <a:t> 2016 </a:t>
            </a:r>
          </a:p>
          <a:p>
            <a:pPr marL="285750" indent="-285750">
              <a:buFontTx/>
              <a:buChar char="-"/>
            </a:pPr>
            <a:r>
              <a:rPr lang="fr-BE" dirty="0" smtClean="0">
                <a:latin typeface="Tahoma" panose="020B0604030504040204" pitchFamily="34" charset="0"/>
                <a:ea typeface="Tahoma" panose="020B0604030504040204" pitchFamily="34" charset="0"/>
                <a:cs typeface="Tahoma" panose="020B0604030504040204" pitchFamily="34" charset="0"/>
              </a:rPr>
              <a:t>457.000 </a:t>
            </a:r>
            <a:r>
              <a:rPr lang="fr-BE" dirty="0" err="1" smtClean="0">
                <a:latin typeface="Tahoma" panose="020B0604030504040204" pitchFamily="34" charset="0"/>
                <a:ea typeface="Tahoma" panose="020B0604030504040204" pitchFamily="34" charset="0"/>
                <a:cs typeface="Tahoma" panose="020B0604030504040204" pitchFamily="34" charset="0"/>
              </a:rPr>
              <a:t>beef</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cows</a:t>
            </a:r>
            <a:endParaRPr lang="fr-BE"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fr-BE" dirty="0" smtClean="0">
                <a:latin typeface="Tahoma" panose="020B0604030504040204" pitchFamily="34" charset="0"/>
                <a:ea typeface="Tahoma" panose="020B0604030504040204" pitchFamily="34" charset="0"/>
                <a:cs typeface="Tahoma" panose="020B0604030504040204" pitchFamily="34" charset="0"/>
              </a:rPr>
              <a:t>531.000 </a:t>
            </a:r>
            <a:r>
              <a:rPr lang="fr-BE" dirty="0" err="1" smtClean="0">
                <a:latin typeface="Tahoma" panose="020B0604030504040204" pitchFamily="34" charset="0"/>
                <a:ea typeface="Tahoma" panose="020B0604030504040204" pitchFamily="34" charset="0"/>
                <a:cs typeface="Tahoma" panose="020B0604030504040204" pitchFamily="34" charset="0"/>
              </a:rPr>
              <a:t>dairy</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cows</a:t>
            </a:r>
            <a:r>
              <a:rPr lang="fr-BE" dirty="0" smtClean="0">
                <a:latin typeface="Tahoma" panose="020B0604030504040204" pitchFamily="34" charset="0"/>
                <a:ea typeface="Tahoma" panose="020B0604030504040204" pitchFamily="34" charset="0"/>
                <a:cs typeface="Tahoma" panose="020B0604030504040204" pitchFamily="34" charset="0"/>
              </a:rPr>
              <a:t> </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85649" y="4077072"/>
            <a:ext cx="9058351" cy="72008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82238" y="4797152"/>
            <a:ext cx="9058351" cy="36004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6" name="Groupe 15"/>
          <p:cNvGrpSpPr/>
          <p:nvPr/>
        </p:nvGrpSpPr>
        <p:grpSpPr>
          <a:xfrm>
            <a:off x="107504" y="5157192"/>
            <a:ext cx="9058351" cy="1537712"/>
            <a:chOff x="107504" y="5157192"/>
            <a:chExt cx="9058351" cy="1537712"/>
          </a:xfrm>
        </p:grpSpPr>
        <p:sp>
          <p:nvSpPr>
            <p:cNvPr id="37" name="Rectangle 36"/>
            <p:cNvSpPr/>
            <p:nvPr/>
          </p:nvSpPr>
          <p:spPr>
            <a:xfrm>
              <a:off x="107504" y="5157192"/>
              <a:ext cx="9058351" cy="36004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107505" y="6165304"/>
              <a:ext cx="1224136" cy="529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369323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16</a:t>
            </a:fld>
            <a:endParaRPr lang="fr-BE"/>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808" y="1231842"/>
            <a:ext cx="1230528" cy="83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6124" y="1231842"/>
            <a:ext cx="1196196" cy="830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729" y="1231842"/>
            <a:ext cx="1242642" cy="86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p:cNvPicPr>
            <a:picLocks noChangeAspect="1"/>
          </p:cNvPicPr>
          <p:nvPr/>
        </p:nvPicPr>
        <p:blipFill>
          <a:blip r:embed="rId6"/>
          <a:stretch>
            <a:fillRect/>
          </a:stretch>
        </p:blipFill>
        <p:spPr>
          <a:xfrm>
            <a:off x="5246312" y="1231842"/>
            <a:ext cx="942497" cy="841359"/>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8643" y="1231842"/>
            <a:ext cx="1157902" cy="915161"/>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3460" y="1231842"/>
            <a:ext cx="1035994" cy="948582"/>
          </a:xfrm>
          <a:prstGeom prst="rect">
            <a:avLst/>
          </a:prstGeom>
        </p:spPr>
      </p:pic>
      <p:sp>
        <p:nvSpPr>
          <p:cNvPr id="26" name="Rectangle à coins arrondis 25"/>
          <p:cNvSpPr/>
          <p:nvPr/>
        </p:nvSpPr>
        <p:spPr>
          <a:xfrm>
            <a:off x="107504" y="172456"/>
            <a:ext cx="8928992" cy="76965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Age at first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calving</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months</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some</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french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beef</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breeds</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(2013) </a:t>
            </a:r>
          </a:p>
          <a:p>
            <a:pPr algn="ctr"/>
            <a:r>
              <a:rPr lang="fr-BE"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(data </a:t>
            </a:r>
            <a:r>
              <a:rPr lang="fr-BE" sz="16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from</a:t>
            </a:r>
            <a:r>
              <a:rPr lang="fr-BE"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 Référentiel Bovins croissance)</a:t>
            </a:r>
          </a:p>
        </p:txBody>
      </p:sp>
      <p:pic>
        <p:nvPicPr>
          <p:cNvPr id="5" name="Image 4"/>
          <p:cNvPicPr>
            <a:picLocks noChangeAspect="1"/>
          </p:cNvPicPr>
          <p:nvPr/>
        </p:nvPicPr>
        <p:blipFill>
          <a:blip r:embed="rId9"/>
          <a:stretch>
            <a:fillRect/>
          </a:stretch>
        </p:blipFill>
        <p:spPr>
          <a:xfrm>
            <a:off x="1402264" y="2382782"/>
            <a:ext cx="7011848" cy="4214569"/>
          </a:xfrm>
          <a:prstGeom prst="rect">
            <a:avLst/>
          </a:prstGeom>
        </p:spPr>
      </p:pic>
      <p:sp>
        <p:nvSpPr>
          <p:cNvPr id="20" name="ZoneTexte 19"/>
          <p:cNvSpPr txBox="1"/>
          <p:nvPr/>
        </p:nvSpPr>
        <p:spPr>
          <a:xfrm>
            <a:off x="5717560" y="2786337"/>
            <a:ext cx="2520242" cy="461665"/>
          </a:xfrm>
          <a:prstGeom prst="rect">
            <a:avLst/>
          </a:prstGeom>
          <a:solidFill>
            <a:schemeClr val="accent3">
              <a:lumMod val="60000"/>
              <a:lumOff val="40000"/>
            </a:schemeClr>
          </a:solidFill>
          <a:ln>
            <a:solidFill>
              <a:schemeClr val="tx1"/>
            </a:solidFill>
          </a:ln>
        </p:spPr>
        <p:txBody>
          <a:bodyPr wrap="none" rtlCol="0">
            <a:spAutoFit/>
          </a:bodyPr>
          <a:lstStyle/>
          <a:p>
            <a:r>
              <a:rPr lang="fr-BE" sz="2400" dirty="0" smtClean="0">
                <a:latin typeface="Tahoma" panose="020B0604030504040204" pitchFamily="34" charset="0"/>
                <a:ea typeface="Tahoma" panose="020B0604030504040204" pitchFamily="34" charset="0"/>
                <a:cs typeface="Tahoma" panose="020B0604030504040204" pitchFamily="34" charset="0"/>
              </a:rPr>
              <a:t>34 to 36 </a:t>
            </a:r>
            <a:r>
              <a:rPr lang="fr-BE" sz="2400" dirty="0" err="1" smtClean="0">
                <a:latin typeface="Tahoma" panose="020B0604030504040204" pitchFamily="34" charset="0"/>
                <a:ea typeface="Tahoma" panose="020B0604030504040204" pitchFamily="34" charset="0"/>
                <a:cs typeface="Tahoma" panose="020B0604030504040204" pitchFamily="34" charset="0"/>
              </a:rPr>
              <a:t>months</a:t>
            </a:r>
            <a:r>
              <a:rPr lang="fr-BE" sz="2400" dirty="0" smtClean="0">
                <a:latin typeface="Tahoma" panose="020B0604030504040204" pitchFamily="34" charset="0"/>
                <a:ea typeface="Tahoma" panose="020B0604030504040204" pitchFamily="34" charset="0"/>
                <a:cs typeface="Tahoma" panose="020B0604030504040204" pitchFamily="34" charset="0"/>
              </a:rPr>
              <a:t> </a:t>
            </a:r>
            <a:endParaRPr lang="fr-BE" sz="2400" dirty="0">
              <a:latin typeface="Tahoma" panose="020B0604030504040204" pitchFamily="34" charset="0"/>
              <a:ea typeface="Tahoma" panose="020B0604030504040204" pitchFamily="34" charset="0"/>
              <a:cs typeface="Tahoma" panose="020B0604030504040204" pitchFamily="34" charset="0"/>
            </a:endParaRPr>
          </a:p>
        </p:txBody>
      </p:sp>
      <p:pic>
        <p:nvPicPr>
          <p:cNvPr id="33794" name="Picture 2" descr="Résultat de recherche d'images pour &quot;carte france&qu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242" y="5662393"/>
            <a:ext cx="1335372" cy="94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189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17</a:t>
            </a:fld>
            <a:endParaRPr lang="fr-BE"/>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808" y="1231842"/>
            <a:ext cx="1230528" cy="83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6124" y="1231842"/>
            <a:ext cx="1196196" cy="830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729" y="1231842"/>
            <a:ext cx="1242642" cy="86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p:cNvPicPr>
            <a:picLocks noChangeAspect="1"/>
          </p:cNvPicPr>
          <p:nvPr/>
        </p:nvPicPr>
        <p:blipFill>
          <a:blip r:embed="rId6"/>
          <a:stretch>
            <a:fillRect/>
          </a:stretch>
        </p:blipFill>
        <p:spPr>
          <a:xfrm>
            <a:off x="5246312" y="1231842"/>
            <a:ext cx="942497" cy="841359"/>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8643" y="1231842"/>
            <a:ext cx="1157902" cy="915161"/>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3460" y="1231842"/>
            <a:ext cx="1035994" cy="948582"/>
          </a:xfrm>
          <a:prstGeom prst="rect">
            <a:avLst/>
          </a:prstGeom>
        </p:spPr>
      </p:pic>
      <p:sp>
        <p:nvSpPr>
          <p:cNvPr id="26" name="Rectangle à coins arrondis 25"/>
          <p:cNvSpPr/>
          <p:nvPr/>
        </p:nvSpPr>
        <p:spPr>
          <a:xfrm>
            <a:off x="1033399" y="172456"/>
            <a:ext cx="7499041" cy="76965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Calving</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interval</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some</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french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beef</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breeds</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(2013) </a:t>
            </a:r>
          </a:p>
          <a:p>
            <a:pPr algn="ctr"/>
            <a:r>
              <a:rPr lang="fr-BE"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(data </a:t>
            </a:r>
            <a:r>
              <a:rPr lang="fr-BE" sz="16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from</a:t>
            </a:r>
            <a:r>
              <a:rPr lang="fr-BE"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 Référentiel Bovins croissance)</a:t>
            </a:r>
          </a:p>
        </p:txBody>
      </p:sp>
      <p:pic>
        <p:nvPicPr>
          <p:cNvPr id="16" name="Image 15"/>
          <p:cNvPicPr>
            <a:picLocks noChangeAspect="1"/>
          </p:cNvPicPr>
          <p:nvPr/>
        </p:nvPicPr>
        <p:blipFill>
          <a:blip r:embed="rId9"/>
          <a:stretch>
            <a:fillRect/>
          </a:stretch>
        </p:blipFill>
        <p:spPr>
          <a:xfrm>
            <a:off x="1259632" y="2382783"/>
            <a:ext cx="7031237" cy="4256673"/>
          </a:xfrm>
          <a:prstGeom prst="rect">
            <a:avLst/>
          </a:prstGeom>
        </p:spPr>
      </p:pic>
      <p:sp>
        <p:nvSpPr>
          <p:cNvPr id="20" name="ZoneTexte 19"/>
          <p:cNvSpPr txBox="1"/>
          <p:nvPr/>
        </p:nvSpPr>
        <p:spPr>
          <a:xfrm>
            <a:off x="5436096" y="2786337"/>
            <a:ext cx="3421258" cy="461665"/>
          </a:xfrm>
          <a:prstGeom prst="rect">
            <a:avLst/>
          </a:prstGeom>
          <a:solidFill>
            <a:schemeClr val="accent3">
              <a:lumMod val="60000"/>
              <a:lumOff val="40000"/>
            </a:schemeClr>
          </a:solidFill>
          <a:ln>
            <a:solidFill>
              <a:schemeClr val="tx1"/>
            </a:solidFill>
          </a:ln>
        </p:spPr>
        <p:txBody>
          <a:bodyPr wrap="none" rtlCol="0">
            <a:spAutoFit/>
          </a:bodyPr>
          <a:lstStyle/>
          <a:p>
            <a:r>
              <a:rPr lang="fr-BE" sz="2400" dirty="0" smtClean="0">
                <a:latin typeface="Tahoma" panose="020B0604030504040204" pitchFamily="34" charset="0"/>
                <a:ea typeface="Tahoma" panose="020B0604030504040204" pitchFamily="34" charset="0"/>
                <a:cs typeface="Tahoma" panose="020B0604030504040204" pitchFamily="34" charset="0"/>
              </a:rPr>
              <a:t>Total : 380 to 405 </a:t>
            </a:r>
            <a:r>
              <a:rPr lang="fr-BE" sz="2400" dirty="0" err="1" smtClean="0">
                <a:latin typeface="Tahoma" panose="020B0604030504040204" pitchFamily="34" charset="0"/>
                <a:ea typeface="Tahoma" panose="020B0604030504040204" pitchFamily="34" charset="0"/>
                <a:cs typeface="Tahoma" panose="020B0604030504040204" pitchFamily="34" charset="0"/>
              </a:rPr>
              <a:t>days</a:t>
            </a:r>
            <a:r>
              <a:rPr lang="fr-BE" sz="2400" dirty="0" smtClean="0">
                <a:latin typeface="Tahoma" panose="020B0604030504040204" pitchFamily="34" charset="0"/>
                <a:ea typeface="Tahoma" panose="020B0604030504040204" pitchFamily="34" charset="0"/>
                <a:cs typeface="Tahoma" panose="020B0604030504040204" pitchFamily="34" charset="0"/>
              </a:rPr>
              <a:t> </a:t>
            </a:r>
            <a:endParaRPr lang="fr-BE" sz="24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2" descr="Résultat de recherche d'images pour &quot;carte france&qu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242" y="5662393"/>
            <a:ext cx="1335372" cy="947218"/>
          </a:xfrm>
          <a:prstGeom prst="rect">
            <a:avLst/>
          </a:prstGeom>
          <a:noFill/>
          <a:extLst>
            <a:ext uri="{909E8E84-426E-40DD-AFC4-6F175D3DCCD1}">
              <a14:hiddenFill xmlns:a14="http://schemas.microsoft.com/office/drawing/2010/main">
                <a:solidFill>
                  <a:srgbClr val="FFFFFF"/>
                </a:solidFill>
              </a14:hiddenFill>
            </a:ext>
          </a:extLst>
        </p:spPr>
      </p:pic>
      <p:sp>
        <p:nvSpPr>
          <p:cNvPr id="3" name="Double flèche horizontale 2"/>
          <p:cNvSpPr/>
          <p:nvPr/>
        </p:nvSpPr>
        <p:spPr>
          <a:xfrm rot="5400000">
            <a:off x="2348812" y="4519810"/>
            <a:ext cx="756084" cy="360040"/>
          </a:xfrm>
          <a:prstGeom prst="leftRightArrow">
            <a:avLst/>
          </a:prstGeom>
          <a:solidFill>
            <a:srgbClr val="8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Double flèche horizontale 13"/>
          <p:cNvSpPr/>
          <p:nvPr/>
        </p:nvSpPr>
        <p:spPr>
          <a:xfrm rot="5400000">
            <a:off x="3404442" y="4446568"/>
            <a:ext cx="756084" cy="360040"/>
          </a:xfrm>
          <a:prstGeom prst="leftRightArrow">
            <a:avLst/>
          </a:prstGeom>
          <a:solidFill>
            <a:srgbClr val="8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Double flèche horizontale 16"/>
          <p:cNvSpPr/>
          <p:nvPr/>
        </p:nvSpPr>
        <p:spPr>
          <a:xfrm rot="5400000">
            <a:off x="4404877" y="3222818"/>
            <a:ext cx="756084" cy="360040"/>
          </a:xfrm>
          <a:prstGeom prst="leftRightArrow">
            <a:avLst/>
          </a:prstGeom>
          <a:solidFill>
            <a:srgbClr val="8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Double flèche horizontale 17"/>
          <p:cNvSpPr/>
          <p:nvPr/>
        </p:nvSpPr>
        <p:spPr>
          <a:xfrm rot="5400000">
            <a:off x="5519538" y="4446568"/>
            <a:ext cx="756084" cy="360040"/>
          </a:xfrm>
          <a:prstGeom prst="leftRightArrow">
            <a:avLst/>
          </a:prstGeom>
          <a:solidFill>
            <a:srgbClr val="8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Double flèche horizontale 18"/>
          <p:cNvSpPr/>
          <p:nvPr/>
        </p:nvSpPr>
        <p:spPr>
          <a:xfrm rot="5400000">
            <a:off x="6470358" y="4709141"/>
            <a:ext cx="756084" cy="360040"/>
          </a:xfrm>
          <a:prstGeom prst="leftRightArrow">
            <a:avLst/>
          </a:prstGeom>
          <a:solidFill>
            <a:srgbClr val="8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Double flèche horizontale 20"/>
          <p:cNvSpPr/>
          <p:nvPr/>
        </p:nvSpPr>
        <p:spPr>
          <a:xfrm rot="5400000">
            <a:off x="7505418" y="4446568"/>
            <a:ext cx="756084" cy="360040"/>
          </a:xfrm>
          <a:prstGeom prst="leftRightArrow">
            <a:avLst/>
          </a:prstGeom>
          <a:solidFill>
            <a:srgbClr val="8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5544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7" grpId="0" animBg="1"/>
      <p:bldP spid="18" grpId="0" animBg="1"/>
      <p:bldP spid="19"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5"/>
          <p:cNvGraphicFramePr>
            <a:graphicFrameLocks noGrp="1" noChangeAspect="1"/>
          </p:cNvGraphicFramePr>
          <p:nvPr>
            <p:ph type="chart" idx="1"/>
            <p:extLst>
              <p:ext uri="{D42A27DB-BD31-4B8C-83A1-F6EECF244321}">
                <p14:modId xmlns:p14="http://schemas.microsoft.com/office/powerpoint/2010/main" val="1865287583"/>
              </p:ext>
            </p:extLst>
          </p:nvPr>
        </p:nvGraphicFramePr>
        <p:xfrm>
          <a:off x="665395" y="1634599"/>
          <a:ext cx="7953375" cy="4306888"/>
        </p:xfrm>
        <a:graphic>
          <a:graphicData uri="http://schemas.openxmlformats.org/drawingml/2006/chart">
            <c:chart xmlns:c="http://schemas.openxmlformats.org/drawingml/2006/chart" xmlns:r="http://schemas.openxmlformats.org/officeDocument/2006/relationships" r:id="rId2"/>
          </a:graphicData>
        </a:graphic>
      </p:graphicFrame>
      <p:sp>
        <p:nvSpPr>
          <p:cNvPr id="4100" name="Text Box 6"/>
          <p:cNvSpPr txBox="1">
            <a:spLocks noChangeArrowheads="1"/>
          </p:cNvSpPr>
          <p:nvPr/>
        </p:nvSpPr>
        <p:spPr bwMode="auto">
          <a:xfrm>
            <a:off x="539750" y="5803900"/>
            <a:ext cx="6814622" cy="400110"/>
          </a:xfrm>
          <a:prstGeom prst="rect">
            <a:avLst/>
          </a:prstGeom>
          <a:solidFill>
            <a:schemeClr val="accent3">
              <a:lumMod val="50000"/>
            </a:schemeClr>
          </a:solidFill>
          <a:ln w="9525">
            <a:solidFill>
              <a:schemeClr val="bg1"/>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fr-BE" altLang="fr-FR" sz="2000" dirty="0" err="1">
                <a:solidFill>
                  <a:schemeClr val="bg1"/>
                </a:solidFill>
                <a:latin typeface="Tahoma" panose="020B0604030504040204" pitchFamily="34" charset="0"/>
                <a:ea typeface="Tahoma" panose="020B0604030504040204" pitchFamily="34" charset="0"/>
                <a:cs typeface="Tahoma" panose="020B0604030504040204" pitchFamily="34" charset="0"/>
              </a:rPr>
              <a:t>number</a:t>
            </a:r>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altLang="fr-FR" sz="2000" dirty="0" err="1">
                <a:solidFill>
                  <a:schemeClr val="bg1"/>
                </a:solidFill>
                <a:latin typeface="Tahoma" panose="020B0604030504040204" pitchFamily="34" charset="0"/>
                <a:ea typeface="Tahoma" panose="020B0604030504040204" pitchFamily="34" charset="0"/>
                <a:cs typeface="Tahoma" panose="020B0604030504040204" pitchFamily="34" charset="0"/>
              </a:rPr>
              <a:t>intervals</a:t>
            </a:r>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altLang="fr-FR" sz="2000" dirty="0" err="1">
                <a:solidFill>
                  <a:schemeClr val="bg1"/>
                </a:solidFill>
                <a:latin typeface="Tahoma" panose="020B0604030504040204" pitchFamily="34" charset="0"/>
                <a:ea typeface="Tahoma" panose="020B0604030504040204" pitchFamily="34" charset="0"/>
                <a:cs typeface="Tahoma" panose="020B0604030504040204" pitchFamily="34" charset="0"/>
              </a:rPr>
              <a:t>during</a:t>
            </a:r>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 the </a:t>
            </a:r>
            <a:r>
              <a:rPr lang="fr-BE" altLang="fr-FR" sz="2000" dirty="0" err="1">
                <a:solidFill>
                  <a:schemeClr val="bg1"/>
                </a:solidFill>
                <a:latin typeface="Tahoma" panose="020B0604030504040204" pitchFamily="34" charset="0"/>
                <a:ea typeface="Tahoma" panose="020B0604030504040204" pitchFamily="34" charset="0"/>
                <a:cs typeface="Tahoma" panose="020B0604030504040204" pitchFamily="34" charset="0"/>
              </a:rPr>
              <a:t>period</a:t>
            </a:r>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 (2002 to 2009) </a:t>
            </a:r>
            <a:endParaRPr lang="fr-FR" altLang="fr-FR"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01" name="Text Box 7"/>
          <p:cNvSpPr txBox="1">
            <a:spLocks noChangeArrowheads="1"/>
          </p:cNvSpPr>
          <p:nvPr/>
        </p:nvSpPr>
        <p:spPr bwMode="auto">
          <a:xfrm>
            <a:off x="468313" y="6307138"/>
            <a:ext cx="8702062" cy="400110"/>
          </a:xfrm>
          <a:prstGeom prst="rect">
            <a:avLst/>
          </a:prstGeom>
          <a:solidFill>
            <a:schemeClr val="accent2">
              <a:lumMod val="75000"/>
            </a:schemeClr>
          </a:solidFill>
          <a:ln w="9525">
            <a:solidFill>
              <a:schemeClr val="bg1"/>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Top 10 % : </a:t>
            </a:r>
            <a:r>
              <a:rPr lang="fr-BE" altLang="fr-FR" sz="2000" dirty="0" err="1">
                <a:solidFill>
                  <a:schemeClr val="bg1"/>
                </a:solidFill>
                <a:latin typeface="Tahoma" panose="020B0604030504040204" pitchFamily="34" charset="0"/>
                <a:ea typeface="Tahoma" panose="020B0604030504040204" pitchFamily="34" charset="0"/>
                <a:cs typeface="Tahoma" panose="020B0604030504040204" pitchFamily="34" charset="0"/>
              </a:rPr>
              <a:t>average</a:t>
            </a:r>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 of the 10 % best </a:t>
            </a:r>
            <a:r>
              <a:rPr lang="fr-BE" altLang="fr-FR" sz="2000" dirty="0" err="1">
                <a:solidFill>
                  <a:schemeClr val="bg1"/>
                </a:solidFill>
                <a:latin typeface="Tahoma" panose="020B0604030504040204" pitchFamily="34" charset="0"/>
                <a:ea typeface="Tahoma" panose="020B0604030504040204" pitchFamily="34" charset="0"/>
                <a:cs typeface="Tahoma" panose="020B0604030504040204" pitchFamily="34" charset="0"/>
              </a:rPr>
              <a:t>farms</a:t>
            </a:r>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 (62 </a:t>
            </a:r>
            <a:r>
              <a:rPr lang="fr-BE" altLang="fr-FR" sz="2000" dirty="0" err="1">
                <a:solidFill>
                  <a:schemeClr val="bg1"/>
                </a:solidFill>
                <a:latin typeface="Tahoma" panose="020B0604030504040204" pitchFamily="34" charset="0"/>
                <a:ea typeface="Tahoma" panose="020B0604030504040204" pitchFamily="34" charset="0"/>
                <a:cs typeface="Tahoma" panose="020B0604030504040204" pitchFamily="34" charset="0"/>
              </a:rPr>
              <a:t>BBdm</a:t>
            </a:r>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 4 </a:t>
            </a:r>
            <a:r>
              <a:rPr lang="fr-BE" altLang="fr-FR" sz="2000" dirty="0" err="1">
                <a:solidFill>
                  <a:schemeClr val="bg1"/>
                </a:solidFill>
                <a:latin typeface="Tahoma" panose="020B0604030504040204" pitchFamily="34" charset="0"/>
                <a:ea typeface="Tahoma" panose="020B0604030504040204" pitchFamily="34" charset="0"/>
                <a:cs typeface="Tahoma" panose="020B0604030504040204" pitchFamily="34" charset="0"/>
              </a:rPr>
              <a:t>BBdp</a:t>
            </a:r>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 136 </a:t>
            </a:r>
            <a:r>
              <a:rPr lang="fr-BE" altLang="fr-FR" sz="2000" dirty="0" err="1">
                <a:solidFill>
                  <a:schemeClr val="bg1"/>
                </a:solidFill>
                <a:latin typeface="Tahoma" panose="020B0604030504040204" pitchFamily="34" charset="0"/>
                <a:ea typeface="Tahoma" panose="020B0604030504040204" pitchFamily="34" charset="0"/>
                <a:cs typeface="Tahoma" panose="020B0604030504040204" pitchFamily="34" charset="0"/>
              </a:rPr>
              <a:t>Dairy</a:t>
            </a:r>
            <a:r>
              <a:rPr lang="fr-BE" alt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fr-FR" altLang="fr-FR"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02" name="Text Box 8"/>
          <p:cNvSpPr txBox="1">
            <a:spLocks noChangeArrowheads="1"/>
          </p:cNvSpPr>
          <p:nvPr/>
        </p:nvSpPr>
        <p:spPr bwMode="auto">
          <a:xfrm>
            <a:off x="107504" y="1184275"/>
            <a:ext cx="742511" cy="4001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000" dirty="0" err="1">
                <a:latin typeface="Tahoma" panose="020B0604030504040204" pitchFamily="34" charset="0"/>
                <a:ea typeface="Tahoma" panose="020B0604030504040204" pitchFamily="34" charset="0"/>
                <a:cs typeface="Tahoma" panose="020B0604030504040204" pitchFamily="34" charset="0"/>
              </a:rPr>
              <a:t>mths</a:t>
            </a:r>
            <a:endParaRPr lang="fr-FR" alt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à coins arrondis 10"/>
          <p:cNvSpPr/>
          <p:nvPr/>
        </p:nvSpPr>
        <p:spPr>
          <a:xfrm>
            <a:off x="827584" y="116632"/>
            <a:ext cx="7560840" cy="92362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Average</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age</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first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calving</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different</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belgian</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dairy</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beef</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breeds</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 Box 8"/>
          <p:cNvSpPr txBox="1">
            <a:spLocks noChangeArrowheads="1"/>
          </p:cNvSpPr>
          <p:nvPr/>
        </p:nvSpPr>
        <p:spPr bwMode="auto">
          <a:xfrm>
            <a:off x="3419872" y="1124744"/>
            <a:ext cx="1438214"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BE" altLang="fr-FR" sz="2000" dirty="0" err="1" smtClean="0">
                <a:latin typeface="Tahoma" panose="020B0604030504040204" pitchFamily="34" charset="0"/>
                <a:ea typeface="Tahoma" panose="020B0604030504040204" pitchFamily="34" charset="0"/>
                <a:cs typeface="Tahoma" panose="020B0604030504040204" pitchFamily="34" charset="0"/>
              </a:rPr>
              <a:t>BB</a:t>
            </a:r>
            <a:r>
              <a:rPr lang="fr-BE" altLang="fr-FR" sz="2000" dirty="0" smtClean="0">
                <a:latin typeface="Tahoma" panose="020B0604030504040204" pitchFamily="34" charset="0"/>
                <a:ea typeface="Tahoma" panose="020B0604030504040204" pitchFamily="34" charset="0"/>
                <a:cs typeface="Tahoma" panose="020B0604030504040204" pitchFamily="34" charset="0"/>
              </a:rPr>
              <a:t> Double </a:t>
            </a:r>
          </a:p>
          <a:p>
            <a:pPr algn="ctr" eaLnBrk="1" hangingPunct="1"/>
            <a:r>
              <a:rPr lang="fr-BE" altLang="fr-FR" sz="2000" dirty="0" err="1" smtClean="0">
                <a:latin typeface="Tahoma" panose="020B0604030504040204" pitchFamily="34" charset="0"/>
                <a:ea typeface="Tahoma" panose="020B0604030504040204" pitchFamily="34" charset="0"/>
                <a:cs typeface="Tahoma" panose="020B0604030504040204" pitchFamily="34" charset="0"/>
              </a:rPr>
              <a:t>purpose</a:t>
            </a:r>
            <a:endParaRPr lang="fr-FR" alt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5" name="Text Box 8"/>
          <p:cNvSpPr txBox="1">
            <a:spLocks noChangeArrowheads="1"/>
          </p:cNvSpPr>
          <p:nvPr/>
        </p:nvSpPr>
        <p:spPr bwMode="auto">
          <a:xfrm>
            <a:off x="1259632" y="1124744"/>
            <a:ext cx="1438214"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BE" altLang="fr-FR" sz="2000" dirty="0" err="1" smtClean="0">
                <a:latin typeface="Tahoma" panose="020B0604030504040204" pitchFamily="34" charset="0"/>
                <a:ea typeface="Tahoma" panose="020B0604030504040204" pitchFamily="34" charset="0"/>
                <a:cs typeface="Tahoma" panose="020B0604030504040204" pitchFamily="34" charset="0"/>
              </a:rPr>
              <a:t>BB</a:t>
            </a:r>
            <a:r>
              <a:rPr lang="fr-BE" altLang="fr-FR" sz="2000" dirty="0" smtClean="0">
                <a:latin typeface="Tahoma" panose="020B0604030504040204" pitchFamily="34" charset="0"/>
                <a:ea typeface="Tahoma" panose="020B0604030504040204" pitchFamily="34" charset="0"/>
                <a:cs typeface="Tahoma" panose="020B0604030504040204" pitchFamily="34" charset="0"/>
              </a:rPr>
              <a:t> Double </a:t>
            </a:r>
          </a:p>
          <a:p>
            <a:pPr algn="ctr" eaLnBrk="1" hangingPunct="1"/>
            <a:r>
              <a:rPr lang="fr-BE" altLang="fr-FR" sz="2000" dirty="0" smtClean="0">
                <a:latin typeface="Tahoma" panose="020B0604030504040204" pitchFamily="34" charset="0"/>
                <a:ea typeface="Tahoma" panose="020B0604030504040204" pitchFamily="34" charset="0"/>
                <a:cs typeface="Tahoma" panose="020B0604030504040204" pitchFamily="34" charset="0"/>
              </a:rPr>
              <a:t>muscle</a:t>
            </a:r>
            <a:endParaRPr lang="fr-FR" alt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6" name="Text Box 8"/>
          <p:cNvSpPr txBox="1">
            <a:spLocks noChangeArrowheads="1"/>
          </p:cNvSpPr>
          <p:nvPr/>
        </p:nvSpPr>
        <p:spPr bwMode="auto">
          <a:xfrm>
            <a:off x="5724128" y="1293868"/>
            <a:ext cx="774571"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000" dirty="0" err="1" smtClean="0">
                <a:latin typeface="Tahoma" panose="020B0604030504040204" pitchFamily="34" charset="0"/>
                <a:ea typeface="Tahoma" panose="020B0604030504040204" pitchFamily="34" charset="0"/>
                <a:cs typeface="Tahoma" panose="020B0604030504040204" pitchFamily="34" charset="0"/>
              </a:rPr>
              <a:t>Dairy</a:t>
            </a:r>
            <a:endParaRPr lang="fr-FR" alt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4" name="AutoShape 11" descr="Résultat de recherche d'images pour &quot;belgique carte région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5" name="AutoShape 13" descr="Résultat de recherche d'images pour &quot;belgique carte régions&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6399" name="Picture 15" descr="https://upload.wikimedia.org/wikipedia/commons/e/e6/Vlaams_GewestLocat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1040259"/>
            <a:ext cx="1656184" cy="165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9646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8"/>
          <p:cNvSpPr txBox="1">
            <a:spLocks noChangeArrowheads="1"/>
          </p:cNvSpPr>
          <p:nvPr/>
        </p:nvSpPr>
        <p:spPr bwMode="auto">
          <a:xfrm>
            <a:off x="107504" y="1184275"/>
            <a:ext cx="742511" cy="4001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000" dirty="0" err="1">
                <a:latin typeface="Tahoma" panose="020B0604030504040204" pitchFamily="34" charset="0"/>
                <a:ea typeface="Tahoma" panose="020B0604030504040204" pitchFamily="34" charset="0"/>
                <a:cs typeface="Tahoma" panose="020B0604030504040204" pitchFamily="34" charset="0"/>
              </a:rPr>
              <a:t>mths</a:t>
            </a:r>
            <a:endParaRPr lang="fr-FR" alt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à coins arrondis 10"/>
          <p:cNvSpPr/>
          <p:nvPr/>
        </p:nvSpPr>
        <p:spPr>
          <a:xfrm>
            <a:off x="612775" y="115881"/>
            <a:ext cx="7560840" cy="92362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Average</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calving</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interval</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a:solidFill>
                  <a:schemeClr val="bg1"/>
                </a:solidFill>
                <a:latin typeface="Tahoma" panose="020B0604030504040204" pitchFamily="34" charset="0"/>
                <a:ea typeface="Tahoma" panose="020B0604030504040204" pitchFamily="34" charset="0"/>
                <a:cs typeface="Tahoma" panose="020B0604030504040204" pitchFamily="34" charset="0"/>
              </a:rPr>
              <a:t>of </a:t>
            </a:r>
            <a:r>
              <a:rPr lang="fr-BE" sz="2400" dirty="0" err="1">
                <a:solidFill>
                  <a:schemeClr val="bg1"/>
                </a:solidFill>
                <a:latin typeface="Tahoma" panose="020B0604030504040204" pitchFamily="34" charset="0"/>
                <a:ea typeface="Tahoma" panose="020B0604030504040204" pitchFamily="34" charset="0"/>
                <a:cs typeface="Tahoma" panose="020B0604030504040204" pitchFamily="34" charset="0"/>
              </a:rPr>
              <a:t>different</a:t>
            </a:r>
            <a:r>
              <a:rPr lang="fr-BE"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a:solidFill>
                  <a:schemeClr val="bg1"/>
                </a:solidFill>
                <a:latin typeface="Tahoma" panose="020B0604030504040204" pitchFamily="34" charset="0"/>
                <a:ea typeface="Tahoma" panose="020B0604030504040204" pitchFamily="34" charset="0"/>
                <a:cs typeface="Tahoma" panose="020B0604030504040204" pitchFamily="34" charset="0"/>
              </a:rPr>
              <a:t>belgian</a:t>
            </a:r>
            <a:r>
              <a:rPr lang="fr-BE"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r>
              <a:rPr lang="fr-BE" sz="2400" dirty="0" err="1">
                <a:solidFill>
                  <a:schemeClr val="bg1"/>
                </a:solidFill>
                <a:latin typeface="Tahoma" panose="020B0604030504040204" pitchFamily="34" charset="0"/>
                <a:ea typeface="Tahoma" panose="020B0604030504040204" pitchFamily="34" charset="0"/>
                <a:cs typeface="Tahoma" panose="020B0604030504040204" pitchFamily="34" charset="0"/>
              </a:rPr>
              <a:t>dairy</a:t>
            </a:r>
            <a:r>
              <a:rPr lang="fr-BE" sz="2400" dirty="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fr-BE" sz="2400" dirty="0" err="1">
                <a:solidFill>
                  <a:schemeClr val="bg1"/>
                </a:solidFill>
                <a:latin typeface="Tahoma" panose="020B0604030504040204" pitchFamily="34" charset="0"/>
                <a:ea typeface="Tahoma" panose="020B0604030504040204" pitchFamily="34" charset="0"/>
                <a:cs typeface="Tahoma" panose="020B0604030504040204" pitchFamily="34" charset="0"/>
              </a:rPr>
              <a:t>beef</a:t>
            </a:r>
            <a:r>
              <a:rPr lang="fr-BE"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breeds</a:t>
            </a:r>
            <a:endParaRPr lang="fr-BE"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 Box 8"/>
          <p:cNvSpPr txBox="1">
            <a:spLocks noChangeArrowheads="1"/>
          </p:cNvSpPr>
          <p:nvPr/>
        </p:nvSpPr>
        <p:spPr bwMode="auto">
          <a:xfrm>
            <a:off x="3419872" y="1124744"/>
            <a:ext cx="1438214"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BE" altLang="fr-FR" sz="2000" dirty="0" err="1" smtClean="0">
                <a:latin typeface="Tahoma" panose="020B0604030504040204" pitchFamily="34" charset="0"/>
                <a:ea typeface="Tahoma" panose="020B0604030504040204" pitchFamily="34" charset="0"/>
                <a:cs typeface="Tahoma" panose="020B0604030504040204" pitchFamily="34" charset="0"/>
              </a:rPr>
              <a:t>BB</a:t>
            </a:r>
            <a:r>
              <a:rPr lang="fr-BE" altLang="fr-FR" sz="2000" dirty="0" smtClean="0">
                <a:latin typeface="Tahoma" panose="020B0604030504040204" pitchFamily="34" charset="0"/>
                <a:ea typeface="Tahoma" panose="020B0604030504040204" pitchFamily="34" charset="0"/>
                <a:cs typeface="Tahoma" panose="020B0604030504040204" pitchFamily="34" charset="0"/>
              </a:rPr>
              <a:t> Double </a:t>
            </a:r>
          </a:p>
          <a:p>
            <a:pPr algn="ctr" eaLnBrk="1" hangingPunct="1"/>
            <a:r>
              <a:rPr lang="fr-BE" altLang="fr-FR" sz="2000" dirty="0" err="1" smtClean="0">
                <a:latin typeface="Tahoma" panose="020B0604030504040204" pitchFamily="34" charset="0"/>
                <a:ea typeface="Tahoma" panose="020B0604030504040204" pitchFamily="34" charset="0"/>
                <a:cs typeface="Tahoma" panose="020B0604030504040204" pitchFamily="34" charset="0"/>
              </a:rPr>
              <a:t>Purpose</a:t>
            </a:r>
            <a:endParaRPr lang="fr-BE" altLang="fr-FR" sz="2000" dirty="0" smtClean="0">
              <a:latin typeface="Tahoma" panose="020B0604030504040204" pitchFamily="34" charset="0"/>
              <a:ea typeface="Tahoma" panose="020B0604030504040204" pitchFamily="34" charset="0"/>
              <a:cs typeface="Tahoma" panose="020B0604030504040204" pitchFamily="34" charset="0"/>
            </a:endParaRPr>
          </a:p>
          <a:p>
            <a:pPr algn="ctr" eaLnBrk="1" hangingPunct="1"/>
            <a:r>
              <a:rPr lang="fr-BE" altLang="fr-FR" sz="2000" dirty="0" err="1">
                <a:latin typeface="Tahoma" panose="020B0604030504040204" pitchFamily="34" charset="0"/>
                <a:ea typeface="Tahoma" panose="020B0604030504040204" pitchFamily="34" charset="0"/>
                <a:cs typeface="Tahoma" panose="020B0604030504040204" pitchFamily="34" charset="0"/>
              </a:rPr>
              <a:t>Std</a:t>
            </a:r>
            <a:r>
              <a:rPr lang="fr-BE" altLang="fr-FR" sz="2000" dirty="0">
                <a:latin typeface="Tahoma" panose="020B0604030504040204" pitchFamily="34" charset="0"/>
                <a:ea typeface="Tahoma" panose="020B0604030504040204" pitchFamily="34" charset="0"/>
                <a:cs typeface="Tahoma" panose="020B0604030504040204" pitchFamily="34" charset="0"/>
              </a:rPr>
              <a:t> : </a:t>
            </a:r>
            <a:r>
              <a:rPr lang="fr-BE" altLang="fr-FR" sz="2000" dirty="0" smtClean="0">
                <a:latin typeface="Tahoma" panose="020B0604030504040204" pitchFamily="34" charset="0"/>
                <a:ea typeface="Tahoma" panose="020B0604030504040204" pitchFamily="34" charset="0"/>
                <a:cs typeface="Tahoma" panose="020B0604030504040204" pitchFamily="34" charset="0"/>
              </a:rPr>
              <a:t>58.5</a:t>
            </a:r>
            <a:endParaRPr lang="fr-FR" alt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5" name="Text Box 8"/>
          <p:cNvSpPr txBox="1">
            <a:spLocks noChangeArrowheads="1"/>
          </p:cNvSpPr>
          <p:nvPr/>
        </p:nvSpPr>
        <p:spPr bwMode="auto">
          <a:xfrm>
            <a:off x="1259632" y="1124744"/>
            <a:ext cx="1438214"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BE" altLang="fr-FR" sz="2000" dirty="0" err="1" smtClean="0">
                <a:latin typeface="Tahoma" panose="020B0604030504040204" pitchFamily="34" charset="0"/>
                <a:ea typeface="Tahoma" panose="020B0604030504040204" pitchFamily="34" charset="0"/>
                <a:cs typeface="Tahoma" panose="020B0604030504040204" pitchFamily="34" charset="0"/>
              </a:rPr>
              <a:t>BB</a:t>
            </a:r>
            <a:r>
              <a:rPr lang="fr-BE" altLang="fr-FR" sz="2000" dirty="0" smtClean="0">
                <a:latin typeface="Tahoma" panose="020B0604030504040204" pitchFamily="34" charset="0"/>
                <a:ea typeface="Tahoma" panose="020B0604030504040204" pitchFamily="34" charset="0"/>
                <a:cs typeface="Tahoma" panose="020B0604030504040204" pitchFamily="34" charset="0"/>
              </a:rPr>
              <a:t> Double </a:t>
            </a:r>
          </a:p>
          <a:p>
            <a:pPr algn="ctr" eaLnBrk="1" hangingPunct="1"/>
            <a:r>
              <a:rPr lang="fr-BE" altLang="fr-FR" sz="2000" dirty="0" smtClean="0">
                <a:latin typeface="Tahoma" panose="020B0604030504040204" pitchFamily="34" charset="0"/>
                <a:ea typeface="Tahoma" panose="020B0604030504040204" pitchFamily="34" charset="0"/>
                <a:cs typeface="Tahoma" panose="020B0604030504040204" pitchFamily="34" charset="0"/>
              </a:rPr>
              <a:t>Muscle</a:t>
            </a:r>
          </a:p>
          <a:p>
            <a:pPr algn="ctr" eaLnBrk="1" hangingPunct="1"/>
            <a:r>
              <a:rPr lang="fr-BE" altLang="fr-FR" sz="2000" dirty="0" err="1">
                <a:latin typeface="Tahoma" panose="020B0604030504040204" pitchFamily="34" charset="0"/>
                <a:ea typeface="Tahoma" panose="020B0604030504040204" pitchFamily="34" charset="0"/>
                <a:cs typeface="Tahoma" panose="020B0604030504040204" pitchFamily="34" charset="0"/>
              </a:rPr>
              <a:t>Std</a:t>
            </a:r>
            <a:r>
              <a:rPr lang="fr-BE" altLang="fr-FR" sz="2000" dirty="0">
                <a:latin typeface="Tahoma" panose="020B0604030504040204" pitchFamily="34" charset="0"/>
                <a:ea typeface="Tahoma" panose="020B0604030504040204" pitchFamily="34" charset="0"/>
                <a:cs typeface="Tahoma" panose="020B0604030504040204" pitchFamily="34" charset="0"/>
              </a:rPr>
              <a:t> : </a:t>
            </a:r>
            <a:r>
              <a:rPr lang="fr-BE" altLang="fr-FR" sz="2000" dirty="0" smtClean="0">
                <a:latin typeface="Tahoma" panose="020B0604030504040204" pitchFamily="34" charset="0"/>
                <a:ea typeface="Tahoma" panose="020B0604030504040204" pitchFamily="34" charset="0"/>
                <a:cs typeface="Tahoma" panose="020B0604030504040204" pitchFamily="34" charset="0"/>
              </a:rPr>
              <a:t>65.8</a:t>
            </a:r>
            <a:endParaRPr lang="fr-FR" alt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6" name="Text Box 8"/>
          <p:cNvSpPr txBox="1">
            <a:spLocks noChangeArrowheads="1"/>
          </p:cNvSpPr>
          <p:nvPr/>
        </p:nvSpPr>
        <p:spPr bwMode="auto">
          <a:xfrm>
            <a:off x="5724128" y="1293868"/>
            <a:ext cx="1301959"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000" dirty="0" err="1" smtClean="0">
                <a:latin typeface="Tahoma" panose="020B0604030504040204" pitchFamily="34" charset="0"/>
                <a:ea typeface="Tahoma" panose="020B0604030504040204" pitchFamily="34" charset="0"/>
                <a:cs typeface="Tahoma" panose="020B0604030504040204" pitchFamily="34" charset="0"/>
              </a:rPr>
              <a:t>Dairy</a:t>
            </a:r>
            <a:endParaRPr lang="fr-BE" altLang="fr-FR" sz="2000" dirty="0" smtClean="0">
              <a:latin typeface="Tahoma" panose="020B0604030504040204" pitchFamily="34" charset="0"/>
              <a:ea typeface="Tahoma" panose="020B0604030504040204" pitchFamily="34" charset="0"/>
              <a:cs typeface="Tahoma" panose="020B0604030504040204" pitchFamily="34" charset="0"/>
            </a:endParaRPr>
          </a:p>
          <a:p>
            <a:pPr eaLnBrk="1" hangingPunct="1"/>
            <a:r>
              <a:rPr lang="fr-BE" altLang="fr-FR" sz="2000" dirty="0" err="1">
                <a:latin typeface="Tahoma" panose="020B0604030504040204" pitchFamily="34" charset="0"/>
                <a:ea typeface="Tahoma" panose="020B0604030504040204" pitchFamily="34" charset="0"/>
                <a:cs typeface="Tahoma" panose="020B0604030504040204" pitchFamily="34" charset="0"/>
              </a:rPr>
              <a:t>Std</a:t>
            </a:r>
            <a:r>
              <a:rPr lang="fr-BE" altLang="fr-FR" sz="2000" dirty="0">
                <a:latin typeface="Tahoma" panose="020B0604030504040204" pitchFamily="34" charset="0"/>
                <a:ea typeface="Tahoma" panose="020B0604030504040204" pitchFamily="34" charset="0"/>
                <a:cs typeface="Tahoma" panose="020B0604030504040204" pitchFamily="34" charset="0"/>
              </a:rPr>
              <a:t> : </a:t>
            </a:r>
            <a:r>
              <a:rPr lang="fr-BE" altLang="fr-FR" sz="2000" dirty="0" smtClean="0">
                <a:latin typeface="Tahoma" panose="020B0604030504040204" pitchFamily="34" charset="0"/>
                <a:ea typeface="Tahoma" panose="020B0604030504040204" pitchFamily="34" charset="0"/>
                <a:cs typeface="Tahoma" panose="020B0604030504040204" pitchFamily="34" charset="0"/>
              </a:rPr>
              <a:t>68.6</a:t>
            </a:r>
            <a:endParaRPr lang="fr-FR" alt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4" name="AutoShape 11" descr="Résultat de recherche d'images pour &quot;belgique carte région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5" name="AutoShape 13" descr="Résultat de recherche d'images pour &quot;belgique carte régions&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6399" name="Picture 15" descr="https://upload.wikimedia.org/wikipedia/commons/e/e6/Vlaams_GewestLocati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1040259"/>
            <a:ext cx="1656184" cy="16561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Object 3"/>
          <p:cNvGraphicFramePr>
            <a:graphicFrameLocks noGrp="1" noChangeAspect="1"/>
          </p:cNvGraphicFramePr>
          <p:nvPr>
            <p:ph type="chart" idx="1"/>
            <p:extLst>
              <p:ext uri="{D42A27DB-BD31-4B8C-83A1-F6EECF244321}">
                <p14:modId xmlns:p14="http://schemas.microsoft.com/office/powerpoint/2010/main" val="2177600899"/>
              </p:ext>
            </p:extLst>
          </p:nvPr>
        </p:nvGraphicFramePr>
        <p:xfrm>
          <a:off x="460375" y="2001754"/>
          <a:ext cx="7953375" cy="430688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Box 4"/>
          <p:cNvSpPr txBox="1">
            <a:spLocks noChangeArrowheads="1"/>
          </p:cNvSpPr>
          <p:nvPr/>
        </p:nvSpPr>
        <p:spPr bwMode="auto">
          <a:xfrm>
            <a:off x="1477640" y="6262960"/>
            <a:ext cx="1002197" cy="400110"/>
          </a:xfrm>
          <a:prstGeom prst="rect">
            <a:avLst/>
          </a:prstGeom>
          <a:solidFill>
            <a:schemeClr val="accent2">
              <a:lumMod val="50000"/>
            </a:schemeClr>
          </a:solidFill>
          <a:ln w="9525">
            <a:solidFill>
              <a:schemeClr val="tx1"/>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000" dirty="0" smtClean="0">
                <a:solidFill>
                  <a:schemeClr val="bg1"/>
                </a:solidFill>
                <a:latin typeface="Arial Narrow" pitchFamily="34" charset="0"/>
              </a:rPr>
              <a:t>All </a:t>
            </a:r>
            <a:r>
              <a:rPr lang="fr-BE" altLang="fr-FR" sz="2000" dirty="0" err="1" smtClean="0">
                <a:solidFill>
                  <a:schemeClr val="bg1"/>
                </a:solidFill>
                <a:latin typeface="Arial Narrow" pitchFamily="34" charset="0"/>
              </a:rPr>
              <a:t>farms</a:t>
            </a:r>
            <a:endParaRPr lang="fr-FR" altLang="fr-FR" sz="2000" dirty="0">
              <a:solidFill>
                <a:schemeClr val="bg1"/>
              </a:solidFill>
              <a:latin typeface="Arial Narrow" pitchFamily="34" charset="0"/>
            </a:endParaRPr>
          </a:p>
        </p:txBody>
      </p:sp>
      <p:sp>
        <p:nvSpPr>
          <p:cNvPr id="19" name="Text Box 5"/>
          <p:cNvSpPr txBox="1">
            <a:spLocks noChangeArrowheads="1"/>
          </p:cNvSpPr>
          <p:nvPr/>
        </p:nvSpPr>
        <p:spPr bwMode="auto">
          <a:xfrm>
            <a:off x="4608004" y="6262960"/>
            <a:ext cx="4268284" cy="400110"/>
          </a:xfrm>
          <a:prstGeom prst="rect">
            <a:avLst/>
          </a:prstGeom>
          <a:solidFill>
            <a:schemeClr val="accent3">
              <a:lumMod val="50000"/>
            </a:schemeClr>
          </a:solidFill>
          <a:ln w="9525">
            <a:solidFill>
              <a:schemeClr val="tx1"/>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000" dirty="0">
                <a:solidFill>
                  <a:schemeClr val="bg1"/>
                </a:solidFill>
                <a:latin typeface="Arial Narrow" pitchFamily="34" charset="0"/>
              </a:rPr>
              <a:t>Top 10 % : </a:t>
            </a:r>
            <a:r>
              <a:rPr lang="fr-BE" altLang="fr-FR" sz="2000" dirty="0" err="1">
                <a:solidFill>
                  <a:schemeClr val="bg1"/>
                </a:solidFill>
                <a:latin typeface="Arial Narrow" pitchFamily="34" charset="0"/>
              </a:rPr>
              <a:t>average</a:t>
            </a:r>
            <a:r>
              <a:rPr lang="fr-BE" altLang="fr-FR" sz="2000" dirty="0">
                <a:solidFill>
                  <a:schemeClr val="bg1"/>
                </a:solidFill>
                <a:latin typeface="Arial Narrow" pitchFamily="34" charset="0"/>
              </a:rPr>
              <a:t> of the 10 % </a:t>
            </a:r>
            <a:r>
              <a:rPr lang="fr-BE" altLang="fr-FR" sz="2000" dirty="0" smtClean="0">
                <a:solidFill>
                  <a:schemeClr val="bg1"/>
                </a:solidFill>
                <a:latin typeface="Arial Narrow" pitchFamily="34" charset="0"/>
              </a:rPr>
              <a:t> best </a:t>
            </a:r>
            <a:r>
              <a:rPr lang="fr-BE" altLang="fr-FR" sz="2000" dirty="0" err="1">
                <a:solidFill>
                  <a:schemeClr val="bg1"/>
                </a:solidFill>
                <a:latin typeface="Arial Narrow" pitchFamily="34" charset="0"/>
              </a:rPr>
              <a:t>farms</a:t>
            </a:r>
            <a:r>
              <a:rPr lang="fr-BE" altLang="fr-FR" sz="2000" dirty="0">
                <a:solidFill>
                  <a:schemeClr val="bg1"/>
                </a:solidFill>
                <a:latin typeface="Arial Narrow" pitchFamily="34" charset="0"/>
              </a:rPr>
              <a:t> </a:t>
            </a:r>
            <a:endParaRPr lang="fr-FR" altLang="fr-FR" sz="2000" dirty="0">
              <a:solidFill>
                <a:schemeClr val="bg1"/>
              </a:solidFill>
              <a:latin typeface="Arial Narrow" pitchFamily="34" charset="0"/>
            </a:endParaRPr>
          </a:p>
        </p:txBody>
      </p:sp>
    </p:spTree>
    <p:extLst>
      <p:ext uri="{BB962C8B-B14F-4D97-AF65-F5344CB8AC3E}">
        <p14:creationId xmlns:p14="http://schemas.microsoft.com/office/powerpoint/2010/main" val="3581311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340768"/>
            <a:ext cx="8229600" cy="5184576"/>
          </a:xfrm>
        </p:spPr>
        <p:txBody>
          <a:bodyPr>
            <a:normAutofit fontScale="92500"/>
          </a:bodyPr>
          <a:lstStyle/>
          <a:p>
            <a:r>
              <a:rPr lang="fr-BE" sz="2400" dirty="0" err="1" smtClean="0"/>
              <a:t>Some</a:t>
            </a:r>
            <a:r>
              <a:rPr lang="fr-BE" sz="2400" dirty="0" smtClean="0"/>
              <a:t> </a:t>
            </a:r>
            <a:r>
              <a:rPr lang="fr-BE" sz="2400" dirty="0" err="1" smtClean="0"/>
              <a:t>characteristics</a:t>
            </a:r>
            <a:r>
              <a:rPr lang="fr-BE" sz="2400" dirty="0" smtClean="0"/>
              <a:t> on bovine </a:t>
            </a:r>
            <a:r>
              <a:rPr lang="fr-BE" sz="2400" dirty="0" err="1" smtClean="0"/>
              <a:t>meat</a:t>
            </a:r>
            <a:r>
              <a:rPr lang="fr-BE" sz="2400" dirty="0" smtClean="0"/>
              <a:t> production</a:t>
            </a:r>
          </a:p>
          <a:p>
            <a:r>
              <a:rPr lang="fr-BE" sz="2400" dirty="0" err="1" smtClean="0"/>
              <a:t>What</a:t>
            </a:r>
            <a:r>
              <a:rPr lang="fr-BE" sz="2400" dirty="0" smtClean="0"/>
              <a:t> </a:t>
            </a:r>
            <a:r>
              <a:rPr lang="fr-BE" sz="2400" dirty="0" err="1" smtClean="0"/>
              <a:t>kind</a:t>
            </a:r>
            <a:r>
              <a:rPr lang="fr-BE" sz="2400" dirty="0" smtClean="0"/>
              <a:t> of reproduction performances for </a:t>
            </a:r>
            <a:r>
              <a:rPr lang="fr-BE" sz="2400" dirty="0" err="1" smtClean="0"/>
              <a:t>beef</a:t>
            </a:r>
            <a:r>
              <a:rPr lang="fr-BE" sz="2400" dirty="0" smtClean="0"/>
              <a:t> </a:t>
            </a:r>
            <a:r>
              <a:rPr lang="fr-BE" sz="2400" dirty="0" err="1" smtClean="0"/>
              <a:t>cattle</a:t>
            </a:r>
            <a:endParaRPr lang="fr-BE" sz="2400" dirty="0" smtClean="0"/>
          </a:p>
          <a:p>
            <a:r>
              <a:rPr lang="fr-BE" sz="2400" dirty="0" err="1" smtClean="0"/>
              <a:t>Some</a:t>
            </a:r>
            <a:r>
              <a:rPr lang="fr-BE" sz="2400" dirty="0" smtClean="0"/>
              <a:t> figures for first </a:t>
            </a:r>
            <a:r>
              <a:rPr lang="fr-BE" sz="2400" dirty="0" err="1" smtClean="0"/>
              <a:t>calving</a:t>
            </a:r>
            <a:r>
              <a:rPr lang="fr-BE" sz="2400" dirty="0" smtClean="0"/>
              <a:t> and </a:t>
            </a:r>
            <a:r>
              <a:rPr lang="fr-BE" sz="2400" dirty="0" err="1" smtClean="0"/>
              <a:t>calving</a:t>
            </a:r>
            <a:r>
              <a:rPr lang="fr-BE" sz="2400" dirty="0" smtClean="0"/>
              <a:t> </a:t>
            </a:r>
            <a:r>
              <a:rPr lang="fr-BE" sz="2400" dirty="0" err="1" smtClean="0"/>
              <a:t>interval</a:t>
            </a:r>
            <a:r>
              <a:rPr lang="fr-BE" sz="2400" dirty="0" smtClean="0"/>
              <a:t> in France and </a:t>
            </a:r>
            <a:r>
              <a:rPr lang="fr-BE" sz="2400" dirty="0" err="1" smtClean="0"/>
              <a:t>Belgium</a:t>
            </a:r>
            <a:endParaRPr lang="fr-BE" sz="2400" dirty="0" smtClean="0"/>
          </a:p>
          <a:p>
            <a:r>
              <a:rPr lang="fr-BE" sz="2400" dirty="0" err="1"/>
              <a:t>Some</a:t>
            </a:r>
            <a:r>
              <a:rPr lang="fr-BE" sz="2400" dirty="0"/>
              <a:t> </a:t>
            </a:r>
            <a:r>
              <a:rPr lang="fr-BE" sz="2400" dirty="0" err="1"/>
              <a:t>specific</a:t>
            </a:r>
            <a:r>
              <a:rPr lang="fr-BE" sz="2400" dirty="0"/>
              <a:t> </a:t>
            </a:r>
            <a:r>
              <a:rPr lang="fr-BE" sz="2400" dirty="0" err="1"/>
              <a:t>factors</a:t>
            </a:r>
            <a:r>
              <a:rPr lang="fr-BE" sz="2400" dirty="0"/>
              <a:t> </a:t>
            </a:r>
            <a:r>
              <a:rPr lang="fr-BE" sz="2400" dirty="0" err="1"/>
              <a:t>affecting</a:t>
            </a:r>
            <a:r>
              <a:rPr lang="fr-BE" sz="2400" dirty="0"/>
              <a:t> the reproduction </a:t>
            </a:r>
            <a:r>
              <a:rPr lang="fr-BE" sz="2400" dirty="0" smtClean="0"/>
              <a:t>performances in </a:t>
            </a:r>
            <a:r>
              <a:rPr lang="fr-BE" sz="2400" dirty="0" err="1"/>
              <a:t>beef</a:t>
            </a:r>
            <a:r>
              <a:rPr lang="fr-BE" sz="2400" dirty="0"/>
              <a:t> </a:t>
            </a:r>
            <a:r>
              <a:rPr lang="fr-BE" sz="2400" dirty="0" err="1" smtClean="0"/>
              <a:t>cattle</a:t>
            </a:r>
            <a:endParaRPr lang="fr-BE" sz="2400" dirty="0" smtClean="0"/>
          </a:p>
          <a:p>
            <a:pPr lvl="1"/>
            <a:r>
              <a:rPr lang="fr-BE" sz="2400" dirty="0" err="1" smtClean="0"/>
              <a:t>Uterine</a:t>
            </a:r>
            <a:r>
              <a:rPr lang="fr-BE" sz="2400" dirty="0" smtClean="0"/>
              <a:t> </a:t>
            </a:r>
            <a:r>
              <a:rPr lang="fr-BE" sz="2400" dirty="0" err="1" smtClean="0"/>
              <a:t>hypoplasia</a:t>
            </a:r>
            <a:r>
              <a:rPr lang="fr-BE" sz="2400" dirty="0" smtClean="0"/>
              <a:t> in </a:t>
            </a:r>
            <a:r>
              <a:rPr lang="fr-BE" sz="2400" dirty="0" err="1" smtClean="0"/>
              <a:t>Belgian</a:t>
            </a:r>
            <a:r>
              <a:rPr lang="fr-BE" sz="2400" dirty="0" smtClean="0"/>
              <a:t> Blue </a:t>
            </a:r>
            <a:r>
              <a:rPr lang="fr-BE" sz="2400" dirty="0" err="1" smtClean="0"/>
              <a:t>heifers</a:t>
            </a:r>
            <a:endParaRPr lang="fr-BE" sz="2400" dirty="0" smtClean="0"/>
          </a:p>
          <a:p>
            <a:pPr lvl="1"/>
            <a:r>
              <a:rPr lang="fr-BE" sz="2400" dirty="0" err="1" smtClean="0"/>
              <a:t>Dystocia</a:t>
            </a:r>
            <a:r>
              <a:rPr lang="fr-BE" sz="2400" dirty="0" smtClean="0"/>
              <a:t> and C section</a:t>
            </a:r>
          </a:p>
          <a:p>
            <a:pPr lvl="1"/>
            <a:r>
              <a:rPr lang="fr-BE" sz="2400" dirty="0" err="1"/>
              <a:t>Aseptic</a:t>
            </a:r>
            <a:r>
              <a:rPr lang="fr-BE" sz="2400" dirty="0"/>
              <a:t> </a:t>
            </a:r>
            <a:r>
              <a:rPr lang="fr-BE" sz="2400" dirty="0" err="1"/>
              <a:t>fibrinous</a:t>
            </a:r>
            <a:r>
              <a:rPr lang="fr-BE" sz="2400" dirty="0"/>
              <a:t> </a:t>
            </a:r>
            <a:r>
              <a:rPr lang="fr-BE" sz="2400" dirty="0" err="1"/>
              <a:t>parietal</a:t>
            </a:r>
            <a:r>
              <a:rPr lang="fr-BE" sz="2400" dirty="0"/>
              <a:t> </a:t>
            </a:r>
            <a:r>
              <a:rPr lang="fr-BE" sz="2400" dirty="0" err="1" smtClean="0"/>
              <a:t>peritonitis</a:t>
            </a:r>
            <a:endParaRPr lang="fr-BE" sz="2400" dirty="0" smtClean="0"/>
          </a:p>
          <a:p>
            <a:pPr lvl="1"/>
            <a:r>
              <a:rPr lang="fr-BE" sz="2400" dirty="0" smtClean="0"/>
              <a:t>Pathologies of the postpartum</a:t>
            </a:r>
          </a:p>
          <a:p>
            <a:pPr lvl="1"/>
            <a:r>
              <a:rPr lang="fr-BE" sz="2400" dirty="0" smtClean="0"/>
              <a:t>Postpartum anoestrus </a:t>
            </a:r>
          </a:p>
          <a:p>
            <a:pPr lvl="1"/>
            <a:r>
              <a:rPr lang="fr-BE" sz="2400" dirty="0" err="1" smtClean="0"/>
              <a:t>Fertility</a:t>
            </a:r>
            <a:r>
              <a:rPr lang="fr-BE" sz="2400" dirty="0" smtClean="0"/>
              <a:t> </a:t>
            </a:r>
          </a:p>
          <a:p>
            <a:r>
              <a:rPr lang="fr-BE" sz="2400" dirty="0" smtClean="0"/>
              <a:t>Hormonal management of reproduction : </a:t>
            </a:r>
            <a:r>
              <a:rPr lang="fr-BE" sz="2400" dirty="0" err="1" smtClean="0"/>
              <a:t>heat</a:t>
            </a:r>
            <a:r>
              <a:rPr lang="fr-BE" sz="2400" dirty="0" smtClean="0"/>
              <a:t> synchronisation </a:t>
            </a:r>
            <a:endParaRPr lang="fr-BE" sz="2400" dirty="0"/>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2</a:t>
            </a:fld>
            <a:endParaRPr lang="fr-BE"/>
          </a:p>
        </p:txBody>
      </p:sp>
      <p:sp>
        <p:nvSpPr>
          <p:cNvPr id="5" name="Rectangle à coins arrondis 4"/>
          <p:cNvSpPr/>
          <p:nvPr/>
        </p:nvSpPr>
        <p:spPr>
          <a:xfrm>
            <a:off x="251520" y="188640"/>
            <a:ext cx="8640960" cy="864096"/>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800" dirty="0" err="1" smtClean="0"/>
              <a:t>What</a:t>
            </a:r>
            <a:r>
              <a:rPr lang="fr-BE" sz="3800" dirty="0" smtClean="0"/>
              <a:t> I </a:t>
            </a:r>
            <a:r>
              <a:rPr lang="fr-BE" sz="3800" dirty="0" err="1" smtClean="0"/>
              <a:t>would</a:t>
            </a:r>
            <a:r>
              <a:rPr lang="fr-BE" sz="3800" dirty="0" smtClean="0"/>
              <a:t> </a:t>
            </a:r>
            <a:r>
              <a:rPr lang="fr-BE" sz="3800" dirty="0" err="1" smtClean="0"/>
              <a:t>like</a:t>
            </a:r>
            <a:r>
              <a:rPr lang="fr-BE" sz="3800" dirty="0" smtClean="0"/>
              <a:t> to tell </a:t>
            </a:r>
            <a:r>
              <a:rPr lang="fr-BE" sz="3800" dirty="0" err="1" smtClean="0"/>
              <a:t>you</a:t>
            </a:r>
            <a:r>
              <a:rPr lang="fr-BE" sz="3800" dirty="0" smtClean="0"/>
              <a:t> </a:t>
            </a:r>
            <a:endParaRPr lang="fr-BE" sz="3800" dirty="0"/>
          </a:p>
        </p:txBody>
      </p:sp>
    </p:spTree>
    <p:extLst>
      <p:ext uri="{BB962C8B-B14F-4D97-AF65-F5344CB8AC3E}">
        <p14:creationId xmlns:p14="http://schemas.microsoft.com/office/powerpoint/2010/main" val="18896618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20</a:t>
            </a:fld>
            <a:endParaRPr lang="fr-BE"/>
          </a:p>
        </p:txBody>
      </p:sp>
      <p:sp>
        <p:nvSpPr>
          <p:cNvPr id="7" name="Titre 6"/>
          <p:cNvSpPr>
            <a:spLocks noGrp="1"/>
          </p:cNvSpPr>
          <p:nvPr>
            <p:ph type="title"/>
          </p:nvPr>
        </p:nvSpPr>
        <p:spPr>
          <a:xfrm>
            <a:off x="395536" y="908720"/>
            <a:ext cx="8229600" cy="2808312"/>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BE" sz="4000" dirty="0" err="1" smtClean="0"/>
              <a:t>Some</a:t>
            </a:r>
            <a:r>
              <a:rPr lang="fr-BE" sz="4000" dirty="0" smtClean="0"/>
              <a:t> </a:t>
            </a:r>
            <a:r>
              <a:rPr lang="fr-BE" sz="4000" dirty="0" err="1" smtClean="0"/>
              <a:t>specific</a:t>
            </a:r>
            <a:r>
              <a:rPr lang="fr-BE" sz="4000" dirty="0" smtClean="0"/>
              <a:t> </a:t>
            </a:r>
            <a:r>
              <a:rPr lang="fr-BE" sz="4000" dirty="0" err="1" smtClean="0"/>
              <a:t>factors</a:t>
            </a:r>
            <a:r>
              <a:rPr lang="fr-BE" sz="4000" dirty="0" smtClean="0"/>
              <a:t> </a:t>
            </a:r>
            <a:r>
              <a:rPr lang="fr-BE" sz="4000" dirty="0" err="1" smtClean="0"/>
              <a:t>affecting</a:t>
            </a:r>
            <a:r>
              <a:rPr lang="fr-BE" sz="4000" dirty="0" smtClean="0"/>
              <a:t> the reproduction performances </a:t>
            </a:r>
            <a:br>
              <a:rPr lang="fr-BE" sz="4000" dirty="0" smtClean="0"/>
            </a:br>
            <a:r>
              <a:rPr lang="fr-BE" sz="4000" dirty="0" smtClean="0"/>
              <a:t>in </a:t>
            </a:r>
            <a:r>
              <a:rPr lang="fr-BE" sz="4000" dirty="0" err="1" smtClean="0"/>
              <a:t>beef</a:t>
            </a:r>
            <a:r>
              <a:rPr lang="fr-BE" sz="4000" dirty="0" smtClean="0"/>
              <a:t> </a:t>
            </a:r>
            <a:r>
              <a:rPr lang="fr-BE" sz="4000" dirty="0" err="1" smtClean="0"/>
              <a:t>cattle</a:t>
            </a:r>
            <a:endParaRPr lang="fr-BE" sz="4000" dirty="0"/>
          </a:p>
        </p:txBody>
      </p:sp>
    </p:spTree>
    <p:extLst>
      <p:ext uri="{BB962C8B-B14F-4D97-AF65-F5344CB8AC3E}">
        <p14:creationId xmlns:p14="http://schemas.microsoft.com/office/powerpoint/2010/main" val="439113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21</a:t>
            </a:fld>
            <a:endParaRPr lang="fr-BE"/>
          </a:p>
        </p:txBody>
      </p:sp>
      <p:sp>
        <p:nvSpPr>
          <p:cNvPr id="7" name="Titre 6"/>
          <p:cNvSpPr>
            <a:spLocks noGrp="1"/>
          </p:cNvSpPr>
          <p:nvPr>
            <p:ph type="title"/>
          </p:nvPr>
        </p:nvSpPr>
        <p:spPr>
          <a:xfrm>
            <a:off x="467544" y="2420888"/>
            <a:ext cx="8229600" cy="2088232"/>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BE" sz="6000" dirty="0" err="1" smtClean="0"/>
              <a:t>Hypoplasia</a:t>
            </a:r>
            <a:r>
              <a:rPr lang="fr-BE" sz="6000" dirty="0" smtClean="0"/>
              <a:t> in </a:t>
            </a:r>
            <a:r>
              <a:rPr lang="fr-BE" sz="6000" dirty="0" err="1" smtClean="0"/>
              <a:t>Belgian</a:t>
            </a:r>
            <a:r>
              <a:rPr lang="fr-BE" sz="6000" dirty="0" smtClean="0"/>
              <a:t> Blue </a:t>
            </a:r>
            <a:r>
              <a:rPr lang="fr-BE" sz="6000" dirty="0" err="1" smtClean="0"/>
              <a:t>heifers</a:t>
            </a:r>
            <a:endParaRPr lang="fr-BE" sz="6000" dirty="0"/>
          </a:p>
        </p:txBody>
      </p:sp>
    </p:spTree>
    <p:extLst>
      <p:ext uri="{BB962C8B-B14F-4D97-AF65-F5344CB8AC3E}">
        <p14:creationId xmlns:p14="http://schemas.microsoft.com/office/powerpoint/2010/main" val="19229977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Espace réservé du contenu 2"/>
          <p:cNvSpPr>
            <a:spLocks noGrp="1"/>
          </p:cNvSpPr>
          <p:nvPr>
            <p:ph idx="1"/>
          </p:nvPr>
        </p:nvSpPr>
        <p:spPr>
          <a:xfrm>
            <a:off x="493204" y="1340768"/>
            <a:ext cx="8229600" cy="4525963"/>
          </a:xfrm>
        </p:spPr>
        <p:txBody>
          <a:bodyPr>
            <a:noAutofit/>
          </a:bodyPr>
          <a:lstStyle/>
          <a:p>
            <a:pPr>
              <a:lnSpc>
                <a:spcPct val="150000"/>
              </a:lnSpc>
            </a:pPr>
            <a:r>
              <a:rPr lang="fr-FR" altLang="fr-FR" sz="2200" dirty="0" err="1" smtClean="0">
                <a:latin typeface="Tahoma" panose="020B0604030504040204" pitchFamily="34" charset="0"/>
                <a:ea typeface="Tahoma" panose="020B0604030504040204" pitchFamily="34" charset="0"/>
                <a:cs typeface="Tahoma" panose="020B0604030504040204" pitchFamily="34" charset="0"/>
              </a:rPr>
              <a:t>Retrospective</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study</a:t>
            </a:r>
            <a:r>
              <a:rPr lang="fr-FR" altLang="fr-FR" sz="2200" dirty="0" smtClean="0">
                <a:latin typeface="Tahoma" panose="020B0604030504040204" pitchFamily="34" charset="0"/>
                <a:ea typeface="Tahoma" panose="020B0604030504040204" pitchFamily="34" charset="0"/>
                <a:cs typeface="Tahoma" panose="020B0604030504040204" pitchFamily="34" charset="0"/>
              </a:rPr>
              <a:t> of 1000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clinical</a:t>
            </a:r>
            <a:r>
              <a:rPr lang="fr-FR" altLang="fr-FR" sz="2200" dirty="0" smtClean="0">
                <a:latin typeface="Tahoma" panose="020B0604030504040204" pitchFamily="34" charset="0"/>
                <a:ea typeface="Tahoma" panose="020B0604030504040204" pitchFamily="34" charset="0"/>
                <a:cs typeface="Tahoma" panose="020B0604030504040204" pitchFamily="34" charset="0"/>
              </a:rPr>
              <a:t> exams </a:t>
            </a:r>
          </a:p>
          <a:p>
            <a:pPr>
              <a:lnSpc>
                <a:spcPct val="150000"/>
              </a:lnSpc>
            </a:pPr>
            <a:r>
              <a:rPr lang="fr-FR" altLang="fr-FR" sz="2200" dirty="0" err="1" smtClean="0">
                <a:latin typeface="Tahoma" panose="020B0604030504040204" pitchFamily="34" charset="0"/>
                <a:ea typeface="Tahoma" panose="020B0604030504040204" pitchFamily="34" charset="0"/>
                <a:cs typeface="Tahoma" panose="020B0604030504040204" pitchFamily="34" charset="0"/>
              </a:rPr>
              <a:t>Heifers</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aged</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between</a:t>
            </a:r>
            <a:r>
              <a:rPr lang="fr-FR" altLang="fr-FR" sz="2200" dirty="0" smtClean="0">
                <a:latin typeface="Tahoma" panose="020B0604030504040204" pitchFamily="34" charset="0"/>
                <a:ea typeface="Tahoma" panose="020B0604030504040204" pitchFamily="34" charset="0"/>
                <a:cs typeface="Tahoma" panose="020B0604030504040204" pitchFamily="34" charset="0"/>
              </a:rPr>
              <a:t> 14 and 24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months</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fr-FR" altLang="fr-FR" sz="2200" dirty="0" err="1" smtClean="0">
                <a:latin typeface="Tahoma" panose="020B0604030504040204" pitchFamily="34" charset="0"/>
                <a:ea typeface="Tahoma" panose="020B0604030504040204" pitchFamily="34" charset="0"/>
                <a:cs typeface="Tahoma" panose="020B0604030504040204" pitchFamily="34" charset="0"/>
              </a:rPr>
              <a:t>Manual</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determination</a:t>
            </a:r>
            <a:r>
              <a:rPr lang="fr-FR" altLang="fr-FR" sz="2200" dirty="0" smtClean="0">
                <a:latin typeface="Tahoma" panose="020B0604030504040204" pitchFamily="34" charset="0"/>
                <a:ea typeface="Tahoma" panose="020B0604030504040204" pitchFamily="34" charset="0"/>
                <a:cs typeface="Tahoma" panose="020B0604030504040204" pitchFamily="34" charset="0"/>
              </a:rPr>
              <a:t> of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uterine</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diameter</a:t>
            </a:r>
            <a:endParaRPr lang="fr-FR" altLang="fr-FR" sz="2200" dirty="0" smtClean="0">
              <a:latin typeface="Tahoma" panose="020B0604030504040204" pitchFamily="34" charset="0"/>
              <a:ea typeface="Tahoma" panose="020B0604030504040204" pitchFamily="34" charset="0"/>
              <a:cs typeface="Tahoma" panose="020B0604030504040204" pitchFamily="34" charset="0"/>
            </a:endParaRPr>
          </a:p>
          <a:p>
            <a:pPr lvl="2">
              <a:lnSpc>
                <a:spcPct val="150000"/>
              </a:lnSpc>
            </a:pPr>
            <a:r>
              <a:rPr lang="fr-FR" altLang="fr-FR" sz="2200" dirty="0" smtClean="0">
                <a:latin typeface="Tahoma" panose="020B0604030504040204" pitchFamily="34" charset="0"/>
                <a:ea typeface="Tahoma" panose="020B0604030504040204" pitchFamily="34" charset="0"/>
                <a:cs typeface="Tahoma" panose="020B0604030504040204" pitchFamily="34" charset="0"/>
              </a:rPr>
              <a:t>Normal if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diameter</a:t>
            </a:r>
            <a:r>
              <a:rPr lang="fr-FR" altLang="fr-FR" sz="2200" dirty="0" smtClean="0">
                <a:latin typeface="Tahoma" panose="020B0604030504040204" pitchFamily="34" charset="0"/>
                <a:ea typeface="Tahoma" panose="020B0604030504040204" pitchFamily="34" charset="0"/>
                <a:cs typeface="Tahoma" panose="020B0604030504040204" pitchFamily="34" charset="0"/>
              </a:rPr>
              <a:t> =&gt; 2 cm</a:t>
            </a:r>
          </a:p>
          <a:p>
            <a:pPr lvl="2">
              <a:lnSpc>
                <a:spcPct val="150000"/>
              </a:lnSpc>
            </a:pPr>
            <a:r>
              <a:rPr lang="fr-FR" altLang="fr-FR" sz="2200" dirty="0" err="1" smtClean="0">
                <a:latin typeface="Tahoma" panose="020B0604030504040204" pitchFamily="34" charset="0"/>
                <a:ea typeface="Tahoma" panose="020B0604030504040204" pitchFamily="34" charset="0"/>
                <a:cs typeface="Tahoma" panose="020B0604030504040204" pitchFamily="34" charset="0"/>
              </a:rPr>
              <a:t>Uterine</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hypoplasia</a:t>
            </a:r>
            <a:r>
              <a:rPr lang="fr-FR" altLang="fr-FR" sz="2200" dirty="0" smtClean="0">
                <a:latin typeface="Tahoma" panose="020B0604030504040204" pitchFamily="34" charset="0"/>
                <a:ea typeface="Tahoma" panose="020B0604030504040204" pitchFamily="34" charset="0"/>
                <a:cs typeface="Tahoma" panose="020B0604030504040204" pitchFamily="34" charset="0"/>
              </a:rPr>
              <a:t> if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diameter</a:t>
            </a:r>
            <a:r>
              <a:rPr lang="fr-FR" altLang="fr-FR" sz="2200" dirty="0" smtClean="0">
                <a:latin typeface="Tahoma" panose="020B0604030504040204" pitchFamily="34" charset="0"/>
                <a:ea typeface="Tahoma" panose="020B0604030504040204" pitchFamily="34" charset="0"/>
                <a:cs typeface="Tahoma" panose="020B0604030504040204" pitchFamily="34" charset="0"/>
              </a:rPr>
              <a:t> &lt; 2 cm</a:t>
            </a:r>
          </a:p>
          <a:p>
            <a:pPr>
              <a:lnSpc>
                <a:spcPct val="150000"/>
              </a:lnSpc>
            </a:pPr>
            <a:r>
              <a:rPr lang="fr-FR" altLang="fr-FR" sz="2200" dirty="0" err="1" smtClean="0">
                <a:latin typeface="Tahoma" panose="020B0604030504040204" pitchFamily="34" charset="0"/>
                <a:ea typeface="Tahoma" panose="020B0604030504040204" pitchFamily="34" charset="0"/>
                <a:cs typeface="Tahoma" panose="020B0604030504040204" pitchFamily="34" charset="0"/>
              </a:rPr>
              <a:t>Manual</a:t>
            </a:r>
            <a:r>
              <a:rPr lang="fr-FR" altLang="fr-FR" sz="2200" dirty="0" smtClean="0">
                <a:latin typeface="Tahoma" panose="020B0604030504040204" pitchFamily="34" charset="0"/>
                <a:ea typeface="Tahoma" panose="020B0604030504040204" pitchFamily="34" charset="0"/>
                <a:cs typeface="Tahoma" panose="020B0604030504040204" pitchFamily="34" charset="0"/>
              </a:rPr>
              <a:t> palpation of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ovaries</a:t>
            </a:r>
            <a:endParaRPr lang="fr-FR" altLang="fr-FR" sz="2200" dirty="0" smtClean="0">
              <a:latin typeface="Tahoma" panose="020B0604030504040204" pitchFamily="34" charset="0"/>
              <a:ea typeface="Tahoma" panose="020B0604030504040204" pitchFamily="34" charset="0"/>
              <a:cs typeface="Tahoma" panose="020B0604030504040204" pitchFamily="34" charset="0"/>
            </a:endParaRPr>
          </a:p>
          <a:p>
            <a:pPr lvl="2">
              <a:lnSpc>
                <a:spcPct val="150000"/>
              </a:lnSpc>
            </a:pPr>
            <a:r>
              <a:rPr lang="fr-FR" altLang="fr-FR" sz="2200" dirty="0" smtClean="0">
                <a:latin typeface="Tahoma" panose="020B0604030504040204" pitchFamily="34" charset="0"/>
                <a:ea typeface="Tahoma" panose="020B0604030504040204" pitchFamily="34" charset="0"/>
                <a:cs typeface="Tahoma" panose="020B0604030504040204" pitchFamily="34" charset="0"/>
              </a:rPr>
              <a:t>NO : Normal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ovary</a:t>
            </a:r>
            <a:r>
              <a:rPr lang="fr-FR" altLang="fr-FR" sz="2200" dirty="0" smtClean="0">
                <a:latin typeface="Tahoma" panose="020B0604030504040204" pitchFamily="34" charset="0"/>
                <a:ea typeface="Tahoma" panose="020B0604030504040204" pitchFamily="34" charset="0"/>
                <a:cs typeface="Tahoma" panose="020B0604030504040204" pitchFamily="34" charset="0"/>
              </a:rPr>
              <a:t> if CL identification</a:t>
            </a:r>
          </a:p>
          <a:p>
            <a:pPr lvl="2">
              <a:lnSpc>
                <a:spcPct val="150000"/>
              </a:lnSpc>
            </a:pPr>
            <a:r>
              <a:rPr lang="fr-FR" altLang="fr-FR" sz="2200" dirty="0" err="1">
                <a:latin typeface="Tahoma" panose="020B0604030504040204" pitchFamily="34" charset="0"/>
                <a:ea typeface="Tahoma" panose="020B0604030504040204" pitchFamily="34" charset="0"/>
                <a:cs typeface="Tahoma" panose="020B0604030504040204" pitchFamily="34" charset="0"/>
              </a:rPr>
              <a:t>R</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O</a:t>
            </a:r>
            <a:r>
              <a:rPr lang="fr-FR" altLang="fr-FR" sz="2200" dirty="0" smtClean="0">
                <a:latin typeface="Tahoma" panose="020B0604030504040204" pitchFamily="34" charset="0"/>
                <a:ea typeface="Tahoma" panose="020B0604030504040204" pitchFamily="34" charset="0"/>
                <a:cs typeface="Tahoma" panose="020B0604030504040204" pitchFamily="34" charset="0"/>
              </a:rPr>
              <a:t> : rough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ovary</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with</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eventually</a:t>
            </a:r>
            <a:r>
              <a:rPr lang="fr-FR" altLang="fr-FR" sz="2200" dirty="0" smtClean="0">
                <a:latin typeface="Tahoma" panose="020B0604030504040204" pitchFamily="34" charset="0"/>
                <a:ea typeface="Tahoma" panose="020B0604030504040204" pitchFamily="34" charset="0"/>
                <a:cs typeface="Tahoma" panose="020B0604030504040204" pitchFamily="34" charset="0"/>
              </a:rPr>
              <a:t> a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cavitary</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follicle</a:t>
            </a:r>
            <a:endParaRPr lang="fr-FR" altLang="fr-FR" sz="2200" dirty="0" smtClean="0">
              <a:latin typeface="Tahoma" panose="020B0604030504040204" pitchFamily="34" charset="0"/>
              <a:ea typeface="Tahoma" panose="020B0604030504040204" pitchFamily="34" charset="0"/>
              <a:cs typeface="Tahoma" panose="020B0604030504040204" pitchFamily="34" charset="0"/>
            </a:endParaRPr>
          </a:p>
          <a:p>
            <a:pPr lvl="2">
              <a:lnSpc>
                <a:spcPct val="150000"/>
              </a:lnSpc>
            </a:pPr>
            <a:r>
              <a:rPr lang="fr-FR" altLang="fr-FR" sz="2200" dirty="0" smtClean="0">
                <a:latin typeface="Tahoma" panose="020B0604030504040204" pitchFamily="34" charset="0"/>
                <a:ea typeface="Tahoma" panose="020B0604030504040204" pitchFamily="34" charset="0"/>
                <a:cs typeface="Tahoma" panose="020B0604030504040204" pitchFamily="34" charset="0"/>
              </a:rPr>
              <a:t>SO :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small</a:t>
            </a:r>
            <a:r>
              <a:rPr lang="fr-FR" altLang="fr-FR" sz="2200" dirty="0" smtClean="0">
                <a:latin typeface="Tahoma" panose="020B0604030504040204" pitchFamily="34" charset="0"/>
                <a:ea typeface="Tahoma" panose="020B0604030504040204" pitchFamily="34" charset="0"/>
                <a:cs typeface="Tahoma" panose="020B0604030504040204" pitchFamily="34" charset="0"/>
              </a:rPr>
              <a:t> and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smooth</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r>
              <a:rPr lang="fr-FR" altLang="fr-FR" sz="2200" dirty="0" err="1" smtClean="0">
                <a:latin typeface="Tahoma" panose="020B0604030504040204" pitchFamily="34" charset="0"/>
                <a:ea typeface="Tahoma" panose="020B0604030504040204" pitchFamily="34" charset="0"/>
                <a:cs typeface="Tahoma" panose="020B0604030504040204" pitchFamily="34" charset="0"/>
              </a:rPr>
              <a:t>ovary</a:t>
            </a:r>
            <a:r>
              <a:rPr lang="fr-FR" altLang="fr-FR" sz="2200" dirty="0" smtClean="0">
                <a:latin typeface="Tahoma" panose="020B0604030504040204" pitchFamily="34" charset="0"/>
                <a:ea typeface="Tahoma" panose="020B0604030504040204" pitchFamily="34" charset="0"/>
                <a:cs typeface="Tahoma" panose="020B0604030504040204" pitchFamily="34" charset="0"/>
              </a:rPr>
              <a:t> </a:t>
            </a:r>
          </a:p>
        </p:txBody>
      </p:sp>
      <p:sp>
        <p:nvSpPr>
          <p:cNvPr id="4" name="Rectangle à coins arrondis 3"/>
          <p:cNvSpPr/>
          <p:nvPr/>
        </p:nvSpPr>
        <p:spPr>
          <a:xfrm>
            <a:off x="683568" y="129949"/>
            <a:ext cx="7560840" cy="92362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Uterine</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hypoplasia</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in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Belgian</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Blue : a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risk</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factor (Hanzen et al. 2003)</a:t>
            </a:r>
          </a:p>
        </p:txBody>
      </p:sp>
    </p:spTree>
    <p:extLst>
      <p:ext uri="{BB962C8B-B14F-4D97-AF65-F5344CB8AC3E}">
        <p14:creationId xmlns:p14="http://schemas.microsoft.com/office/powerpoint/2010/main" val="419128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0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graphique 3"/>
          <p:cNvGraphicFramePr>
            <a:graphicFrameLocks noGrp="1"/>
          </p:cNvGraphicFramePr>
          <p:nvPr>
            <p:ph type="chart" idx="1"/>
            <p:extLst>
              <p:ext uri="{D42A27DB-BD31-4B8C-83A1-F6EECF244321}">
                <p14:modId xmlns:p14="http://schemas.microsoft.com/office/powerpoint/2010/main" val="68831829"/>
              </p:ext>
            </p:extLst>
          </p:nvPr>
        </p:nvGraphicFramePr>
        <p:xfrm>
          <a:off x="468313" y="1680045"/>
          <a:ext cx="7945437" cy="4283075"/>
        </p:xfrm>
        <a:graphic>
          <a:graphicData uri="http://schemas.openxmlformats.org/drawingml/2006/chart">
            <c:chart xmlns:c="http://schemas.openxmlformats.org/drawingml/2006/chart" xmlns:r="http://schemas.openxmlformats.org/officeDocument/2006/relationships" r:id="rId2"/>
          </a:graphicData>
        </a:graphic>
      </p:graphicFrame>
      <p:cxnSp>
        <p:nvCxnSpPr>
          <p:cNvPr id="7173" name="Connecteur droit 6"/>
          <p:cNvCxnSpPr>
            <a:cxnSpLocks noChangeShapeType="1"/>
          </p:cNvCxnSpPr>
          <p:nvPr/>
        </p:nvCxnSpPr>
        <p:spPr bwMode="auto">
          <a:xfrm>
            <a:off x="9144000" y="5769769"/>
            <a:ext cx="144462" cy="0"/>
          </a:xfrm>
          <a:prstGeom prst="line">
            <a:avLst/>
          </a:prstGeom>
          <a:noFill/>
          <a:ln w="28575" algn="ctr">
            <a:solidFill>
              <a:srgbClr val="FF0066"/>
            </a:solidFill>
            <a:round/>
            <a:headEnd/>
            <a:tailEnd/>
          </a:ln>
          <a:extLst>
            <a:ext uri="{909E8E84-426E-40DD-AFC4-6F175D3DCCD1}">
              <a14:hiddenFill xmlns:a14="http://schemas.microsoft.com/office/drawing/2010/main">
                <a:noFill/>
              </a14:hiddenFill>
            </a:ext>
          </a:extLst>
        </p:spPr>
      </p:cxnSp>
      <p:sp>
        <p:nvSpPr>
          <p:cNvPr id="7176" name="Text Box 11"/>
          <p:cNvSpPr txBox="1">
            <a:spLocks noChangeArrowheads="1"/>
          </p:cNvSpPr>
          <p:nvPr/>
        </p:nvSpPr>
        <p:spPr bwMode="auto">
          <a:xfrm>
            <a:off x="5609994" y="1844824"/>
            <a:ext cx="2274373" cy="461665"/>
          </a:xfrm>
          <a:prstGeom prst="rect">
            <a:avLst/>
          </a:prstGeom>
          <a:solidFill>
            <a:srgbClr val="FFFFCC"/>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400" dirty="0" err="1" smtClean="0">
                <a:latin typeface="Tahoma" panose="020B0604030504040204" pitchFamily="34" charset="0"/>
                <a:ea typeface="Tahoma" panose="020B0604030504040204" pitchFamily="34" charset="0"/>
                <a:cs typeface="Tahoma" panose="020B0604030504040204" pitchFamily="34" charset="0"/>
              </a:rPr>
              <a:t>Etiology</a:t>
            </a:r>
            <a:r>
              <a:rPr lang="fr-BE" altLang="fr-FR" sz="2400" dirty="0" smtClean="0">
                <a:latin typeface="Tahoma" panose="020B0604030504040204" pitchFamily="34" charset="0"/>
                <a:ea typeface="Tahoma" panose="020B0604030504040204" pitchFamily="34" charset="0"/>
                <a:cs typeface="Tahoma" panose="020B0604030504040204" pitchFamily="34" charset="0"/>
              </a:rPr>
              <a:t> ????? </a:t>
            </a:r>
            <a:endParaRPr lang="fr-FR" altLang="fr-FR" sz="2400" dirty="0">
              <a:latin typeface="Tahoma" panose="020B0604030504040204" pitchFamily="34" charset="0"/>
              <a:ea typeface="Tahoma" panose="020B0604030504040204" pitchFamily="34" charset="0"/>
              <a:cs typeface="Tahoma" panose="020B0604030504040204" pitchFamily="34" charset="0"/>
            </a:endParaRPr>
          </a:p>
        </p:txBody>
      </p:sp>
      <p:sp>
        <p:nvSpPr>
          <p:cNvPr id="26634" name="Text Box 6"/>
          <p:cNvSpPr txBox="1">
            <a:spLocks noChangeArrowheads="1"/>
          </p:cNvSpPr>
          <p:nvPr/>
        </p:nvSpPr>
        <p:spPr bwMode="auto">
          <a:xfrm>
            <a:off x="468313" y="1052513"/>
            <a:ext cx="434734" cy="4001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000" dirty="0">
                <a:latin typeface="Tahoma" panose="020B0604030504040204" pitchFamily="34" charset="0"/>
                <a:ea typeface="Tahoma" panose="020B0604030504040204" pitchFamily="34" charset="0"/>
                <a:cs typeface="Tahoma" panose="020B0604030504040204" pitchFamily="34" charset="0"/>
              </a:rPr>
              <a:t>%</a:t>
            </a:r>
            <a:endParaRPr lang="fr-FR" alt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7181" name="Text Box 18"/>
          <p:cNvSpPr txBox="1">
            <a:spLocks noChangeArrowheads="1"/>
          </p:cNvSpPr>
          <p:nvPr/>
        </p:nvSpPr>
        <p:spPr bwMode="auto">
          <a:xfrm>
            <a:off x="4226982" y="6310480"/>
            <a:ext cx="3610027" cy="430887"/>
          </a:xfrm>
          <a:prstGeom prst="rect">
            <a:avLst/>
          </a:prstGeom>
          <a:solidFill>
            <a:srgbClr val="FFFFCC"/>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200">
                <a:latin typeface="Tahoma" panose="020B0604030504040204" pitchFamily="34" charset="0"/>
                <a:ea typeface="Tahoma" panose="020B0604030504040204" pitchFamily="34" charset="0"/>
                <a:cs typeface="Tahoma" panose="020B0604030504040204" pitchFamily="34" charset="0"/>
              </a:rPr>
              <a:t>Birth – C1 : 1 month longer</a:t>
            </a:r>
            <a:endParaRPr lang="fr-FR" altLang="fr-FR" sz="2200">
              <a:latin typeface="Tahoma" panose="020B0604030504040204" pitchFamily="34" charset="0"/>
              <a:ea typeface="Tahoma" panose="020B0604030504040204" pitchFamily="34" charset="0"/>
              <a:cs typeface="Tahoma" panose="020B0604030504040204" pitchFamily="34" charset="0"/>
            </a:endParaRPr>
          </a:p>
        </p:txBody>
      </p:sp>
      <p:sp>
        <p:nvSpPr>
          <p:cNvPr id="15" name="Titre 1"/>
          <p:cNvSpPr txBox="1">
            <a:spLocks/>
          </p:cNvSpPr>
          <p:nvPr/>
        </p:nvSpPr>
        <p:spPr>
          <a:xfrm>
            <a:off x="1043608" y="5757834"/>
            <a:ext cx="2253554" cy="446771"/>
          </a:xfrm>
          <a:prstGeom prst="rect">
            <a:avLst/>
          </a:prstGeom>
          <a:solidFill>
            <a:schemeClr val="tx2">
              <a:lumMod val="75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BE"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Smooth</a:t>
            </a:r>
            <a:r>
              <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small</a:t>
            </a:r>
            <a:r>
              <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ov</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Titre 1"/>
          <p:cNvSpPr txBox="1">
            <a:spLocks/>
          </p:cNvSpPr>
          <p:nvPr/>
        </p:nvSpPr>
        <p:spPr>
          <a:xfrm>
            <a:off x="3419872" y="5749578"/>
            <a:ext cx="2253554" cy="446771"/>
          </a:xfrm>
          <a:prstGeom prst="rect">
            <a:avLst/>
          </a:prstGeom>
          <a:solidFill>
            <a:schemeClr val="accent2">
              <a:lumMod val="75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Rough </a:t>
            </a:r>
            <a:r>
              <a:rPr lang="fr-BE"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ovaries</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Titre 1"/>
          <p:cNvSpPr txBox="1">
            <a:spLocks/>
          </p:cNvSpPr>
          <p:nvPr/>
        </p:nvSpPr>
        <p:spPr>
          <a:xfrm>
            <a:off x="5796136" y="5746344"/>
            <a:ext cx="471721" cy="441880"/>
          </a:xfrm>
          <a:prstGeom prst="rect">
            <a:avLst/>
          </a:prstGeom>
          <a:solidFill>
            <a:srgbClr val="FFFF0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BE" sz="2000" smtClean="0">
                <a:latin typeface="Tahoma" panose="020B0604030504040204" pitchFamily="34" charset="0"/>
                <a:ea typeface="Tahoma" panose="020B0604030504040204" pitchFamily="34" charset="0"/>
                <a:cs typeface="Tahoma" panose="020B0604030504040204" pitchFamily="34" charset="0"/>
              </a:rPr>
              <a:t>CL</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259632" y="1700808"/>
            <a:ext cx="3456384" cy="38884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Titre 1"/>
          <p:cNvSpPr txBox="1">
            <a:spLocks/>
          </p:cNvSpPr>
          <p:nvPr/>
        </p:nvSpPr>
        <p:spPr>
          <a:xfrm>
            <a:off x="1403648" y="1052513"/>
            <a:ext cx="2880320" cy="446771"/>
          </a:xfrm>
          <a:prstGeom prst="rect">
            <a:avLst/>
          </a:prstGeom>
          <a:solidFill>
            <a:schemeClr val="accent3">
              <a:lumMod val="50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Normal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uterus</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 80 %</a:t>
            </a:r>
            <a:endParaRPr lang="en-US" sz="2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Titre 1"/>
          <p:cNvSpPr txBox="1">
            <a:spLocks/>
          </p:cNvSpPr>
          <p:nvPr/>
        </p:nvSpPr>
        <p:spPr>
          <a:xfrm>
            <a:off x="5347712" y="1052512"/>
            <a:ext cx="2536655" cy="446771"/>
          </a:xfrm>
          <a:prstGeom prst="rect">
            <a:avLst/>
          </a:prstGeom>
          <a:solidFill>
            <a:schemeClr val="accent3">
              <a:lumMod val="50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Hypoplasia</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 20 %</a:t>
            </a:r>
            <a:endParaRPr lang="en-US" sz="2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3" name="Rectangle à coins arrondis 22"/>
          <p:cNvSpPr/>
          <p:nvPr/>
        </p:nvSpPr>
        <p:spPr>
          <a:xfrm>
            <a:off x="468314" y="116632"/>
            <a:ext cx="8496174" cy="86387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a:latin typeface="Tahoma" panose="020B0604030504040204" pitchFamily="34" charset="0"/>
                <a:ea typeface="Tahoma" panose="020B0604030504040204" pitchFamily="34" charset="0"/>
                <a:cs typeface="Tahoma" panose="020B0604030504040204" pitchFamily="34" charset="0"/>
              </a:rPr>
              <a:t>Prevalence</a:t>
            </a:r>
            <a:r>
              <a:rPr lang="fr-BE" sz="2400" dirty="0">
                <a:latin typeface="Tahoma" panose="020B0604030504040204" pitchFamily="34" charset="0"/>
                <a:ea typeface="Tahoma" panose="020B0604030504040204" pitchFamily="34" charset="0"/>
                <a:cs typeface="Tahoma" panose="020B0604030504040204" pitchFamily="34" charset="0"/>
              </a:rPr>
              <a:t> of </a:t>
            </a:r>
            <a:r>
              <a:rPr lang="fr-BE" sz="2400" dirty="0" err="1">
                <a:latin typeface="Tahoma" panose="020B0604030504040204" pitchFamily="34" charset="0"/>
                <a:ea typeface="Tahoma" panose="020B0604030504040204" pitchFamily="34" charset="0"/>
                <a:cs typeface="Tahoma" panose="020B0604030504040204" pitchFamily="34" charset="0"/>
              </a:rPr>
              <a:t>hypoplasia</a:t>
            </a:r>
            <a:r>
              <a:rPr lang="fr-BE" sz="2400" dirty="0">
                <a:latin typeface="Tahoma" panose="020B0604030504040204" pitchFamily="34" charset="0"/>
                <a:ea typeface="Tahoma" panose="020B0604030504040204" pitchFamily="34" charset="0"/>
                <a:cs typeface="Tahoma" panose="020B0604030504040204" pitchFamily="34" charset="0"/>
              </a:rPr>
              <a:t> in </a:t>
            </a:r>
            <a:r>
              <a:rPr lang="fr-BE" sz="2400" dirty="0" smtClean="0">
                <a:latin typeface="Tahoma" panose="020B0604030504040204" pitchFamily="34" charset="0"/>
                <a:ea typeface="Tahoma" panose="020B0604030504040204" pitchFamily="34" charset="0"/>
                <a:cs typeface="Tahoma" panose="020B0604030504040204" pitchFamily="34" charset="0"/>
              </a:rPr>
              <a:t>1000 </a:t>
            </a:r>
            <a:r>
              <a:rPr lang="fr-BE" sz="2400" dirty="0" err="1" smtClean="0">
                <a:latin typeface="Tahoma" panose="020B0604030504040204" pitchFamily="34" charset="0"/>
                <a:ea typeface="Tahoma" panose="020B0604030504040204" pitchFamily="34" charset="0"/>
                <a:cs typeface="Tahoma" panose="020B0604030504040204" pitchFamily="34" charset="0"/>
              </a:rPr>
              <a:t>BB</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a:latin typeface="Tahoma" panose="020B0604030504040204" pitchFamily="34" charset="0"/>
                <a:ea typeface="Tahoma" panose="020B0604030504040204" pitchFamily="34" charset="0"/>
                <a:cs typeface="Tahoma" panose="020B0604030504040204" pitchFamily="34" charset="0"/>
              </a:rPr>
              <a:t>heifers</a:t>
            </a:r>
            <a:r>
              <a:rPr lang="fr-BE" sz="2400" dirty="0">
                <a:latin typeface="Tahoma" panose="020B0604030504040204" pitchFamily="34" charset="0"/>
                <a:ea typeface="Tahoma" panose="020B0604030504040204" pitchFamily="34" charset="0"/>
                <a:cs typeface="Tahoma" panose="020B0604030504040204" pitchFamily="34" charset="0"/>
              </a:rPr>
              <a:t> (14 to </a:t>
            </a:r>
            <a:r>
              <a:rPr lang="fr-BE" sz="2400" dirty="0" smtClean="0">
                <a:latin typeface="Tahoma" panose="020B0604030504040204" pitchFamily="34" charset="0"/>
                <a:ea typeface="Tahoma" panose="020B0604030504040204" pitchFamily="34" charset="0"/>
                <a:cs typeface="Tahoma" panose="020B0604030504040204" pitchFamily="34" charset="0"/>
              </a:rPr>
              <a:t>24 th </a:t>
            </a:r>
            <a:r>
              <a:rPr lang="fr-BE" sz="2400" dirty="0" err="1">
                <a:latin typeface="Tahoma" panose="020B0604030504040204" pitchFamily="34" charset="0"/>
                <a:ea typeface="Tahoma" panose="020B0604030504040204" pitchFamily="34" charset="0"/>
                <a:cs typeface="Tahoma" panose="020B0604030504040204" pitchFamily="34" charset="0"/>
              </a:rPr>
              <a:t>months</a:t>
            </a:r>
            <a:r>
              <a:rPr lang="fr-BE" sz="2400" dirty="0" smtClean="0">
                <a:latin typeface="Tahoma" panose="020B0604030504040204" pitchFamily="34" charset="0"/>
                <a:ea typeface="Tahoma" panose="020B0604030504040204" pitchFamily="34" charset="0"/>
                <a:cs typeface="Tahoma" panose="020B0604030504040204" pitchFamily="34" charset="0"/>
              </a:rPr>
              <a:t>) (Hanzen et al. 2011)</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4868416" y="2852935"/>
            <a:ext cx="3456384" cy="27641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910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8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24</a:t>
            </a:fld>
            <a:endParaRPr lang="fr-BE"/>
          </a:p>
        </p:txBody>
      </p:sp>
      <p:sp>
        <p:nvSpPr>
          <p:cNvPr id="7" name="Titre 6"/>
          <p:cNvSpPr>
            <a:spLocks noGrp="1"/>
          </p:cNvSpPr>
          <p:nvPr>
            <p:ph type="title"/>
          </p:nvPr>
        </p:nvSpPr>
        <p:spPr>
          <a:xfrm>
            <a:off x="467544" y="2420888"/>
            <a:ext cx="8229600" cy="216024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BE" sz="6000" dirty="0" err="1" smtClean="0"/>
              <a:t>Dystocia</a:t>
            </a:r>
            <a:r>
              <a:rPr lang="fr-BE" sz="6000" dirty="0" smtClean="0"/>
              <a:t> and postpartum pathologies  </a:t>
            </a:r>
            <a:endParaRPr lang="fr-BE" sz="6000" dirty="0"/>
          </a:p>
        </p:txBody>
      </p:sp>
    </p:spTree>
    <p:extLst>
      <p:ext uri="{BB962C8B-B14F-4D97-AF65-F5344CB8AC3E}">
        <p14:creationId xmlns:p14="http://schemas.microsoft.com/office/powerpoint/2010/main" val="3081580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25</a:t>
            </a:fld>
            <a:endParaRPr lang="fr-BE"/>
          </a:p>
        </p:txBody>
      </p:sp>
      <p:sp>
        <p:nvSpPr>
          <p:cNvPr id="7" name="Titre 6"/>
          <p:cNvSpPr>
            <a:spLocks noGrp="1"/>
          </p:cNvSpPr>
          <p:nvPr>
            <p:ph type="title"/>
          </p:nvPr>
        </p:nvSpPr>
        <p:spPr>
          <a:xfrm>
            <a:off x="467544" y="2420888"/>
            <a:ext cx="8229600" cy="216024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BE" sz="6000" dirty="0" err="1" smtClean="0"/>
              <a:t>Dystocia</a:t>
            </a:r>
            <a:r>
              <a:rPr lang="fr-BE" sz="6000" dirty="0" smtClean="0"/>
              <a:t> and C-section</a:t>
            </a:r>
            <a:endParaRPr lang="fr-BE" sz="6000" dirty="0"/>
          </a:p>
        </p:txBody>
      </p:sp>
    </p:spTree>
    <p:extLst>
      <p:ext uri="{BB962C8B-B14F-4D97-AF65-F5344CB8AC3E}">
        <p14:creationId xmlns:p14="http://schemas.microsoft.com/office/powerpoint/2010/main" val="2300177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26</a:t>
            </a:fld>
            <a:endParaRPr lang="fr-BE"/>
          </a:p>
        </p:txBody>
      </p:sp>
      <p:graphicFrame>
        <p:nvGraphicFramePr>
          <p:cNvPr id="4" name="Graphique 3"/>
          <p:cNvGraphicFramePr>
            <a:graphicFrameLocks/>
          </p:cNvGraphicFramePr>
          <p:nvPr>
            <p:extLst>
              <p:ext uri="{D42A27DB-BD31-4B8C-83A1-F6EECF244321}">
                <p14:modId xmlns:p14="http://schemas.microsoft.com/office/powerpoint/2010/main" val="2632014108"/>
              </p:ext>
            </p:extLst>
          </p:nvPr>
        </p:nvGraphicFramePr>
        <p:xfrm>
          <a:off x="683568" y="1412776"/>
          <a:ext cx="7488832" cy="508468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à coins arrondis 4"/>
          <p:cNvSpPr/>
          <p:nvPr/>
        </p:nvSpPr>
        <p:spPr>
          <a:xfrm>
            <a:off x="468314" y="116632"/>
            <a:ext cx="8424166" cy="9361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a:latin typeface="Tahoma" panose="020B0604030504040204" pitchFamily="34" charset="0"/>
                <a:ea typeface="Tahoma" panose="020B0604030504040204" pitchFamily="34" charset="0"/>
                <a:cs typeface="Tahoma" panose="020B0604030504040204" pitchFamily="34" charset="0"/>
              </a:rPr>
              <a:t>Prevalence</a:t>
            </a:r>
            <a:r>
              <a:rPr lang="fr-BE" sz="2000" dirty="0">
                <a:latin typeface="Tahoma" panose="020B0604030504040204" pitchFamily="34" charset="0"/>
                <a:ea typeface="Tahoma" panose="020B0604030504040204" pitchFamily="34" charset="0"/>
                <a:cs typeface="Tahoma" panose="020B0604030504040204" pitchFamily="34" charset="0"/>
              </a:rPr>
              <a:t> of </a:t>
            </a:r>
            <a:r>
              <a:rPr lang="fr-BE" sz="2000" dirty="0" err="1" smtClean="0">
                <a:latin typeface="Tahoma" panose="020B0604030504040204" pitchFamily="34" charset="0"/>
                <a:ea typeface="Tahoma" panose="020B0604030504040204" pitchFamily="34" charset="0"/>
                <a:cs typeface="Tahoma" panose="020B0604030504040204" pitchFamily="34" charset="0"/>
              </a:rPr>
              <a:t>dystocia</a:t>
            </a:r>
            <a:r>
              <a:rPr lang="fr-BE" sz="2000" dirty="0" smtClean="0">
                <a:latin typeface="Tahoma" panose="020B0604030504040204" pitchFamily="34" charset="0"/>
                <a:ea typeface="Tahoma" panose="020B0604030504040204" pitchFamily="34" charset="0"/>
                <a:cs typeface="Tahoma" panose="020B0604030504040204" pitchFamily="34" charset="0"/>
              </a:rPr>
              <a:t> in </a:t>
            </a:r>
            <a:r>
              <a:rPr lang="fr-BE" sz="2000" dirty="0" err="1" smtClean="0">
                <a:latin typeface="Tahoma" panose="020B0604030504040204" pitchFamily="34" charset="0"/>
                <a:ea typeface="Tahoma" panose="020B0604030504040204" pitchFamily="34" charset="0"/>
                <a:cs typeface="Tahoma" panose="020B0604030504040204" pitchFamily="34" charset="0"/>
              </a:rPr>
              <a:t>beef</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Belgian</a:t>
            </a:r>
            <a:r>
              <a:rPr lang="fr-BE" sz="2000" dirty="0" smtClean="0">
                <a:latin typeface="Tahoma" panose="020B0604030504040204" pitchFamily="34" charset="0"/>
                <a:ea typeface="Tahoma" panose="020B0604030504040204" pitchFamily="34" charset="0"/>
                <a:cs typeface="Tahoma" panose="020B0604030504040204" pitchFamily="34" charset="0"/>
              </a:rPr>
              <a:t> Blue) and </a:t>
            </a:r>
            <a:r>
              <a:rPr lang="fr-BE" sz="2000" dirty="0" err="1" smtClean="0">
                <a:latin typeface="Tahoma" panose="020B0604030504040204" pitchFamily="34" charset="0"/>
                <a:ea typeface="Tahoma" panose="020B0604030504040204" pitchFamily="34" charset="0"/>
                <a:cs typeface="Tahoma" panose="020B0604030504040204" pitchFamily="34" charset="0"/>
              </a:rPr>
              <a:t>dairy</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cattle</a:t>
            </a:r>
            <a:r>
              <a:rPr lang="fr-BE" sz="2000" dirty="0" smtClean="0">
                <a:latin typeface="Tahoma" panose="020B0604030504040204" pitchFamily="34" charset="0"/>
                <a:ea typeface="Tahoma" panose="020B0604030504040204" pitchFamily="34" charset="0"/>
                <a:cs typeface="Tahoma" panose="020B0604030504040204" pitchFamily="34" charset="0"/>
              </a:rPr>
              <a:t> </a:t>
            </a:r>
          </a:p>
          <a:p>
            <a:pPr algn="ctr"/>
            <a:r>
              <a:rPr lang="fr-BE" sz="2000" dirty="0" smtClean="0">
                <a:latin typeface="Tahoma" panose="020B0604030504040204" pitchFamily="34" charset="0"/>
                <a:ea typeface="Tahoma" panose="020B0604030504040204" pitchFamily="34" charset="0"/>
                <a:cs typeface="Tahoma" panose="020B0604030504040204" pitchFamily="34" charset="0"/>
              </a:rPr>
              <a:t>(Hanzen 1994)</a:t>
            </a:r>
            <a:endPar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05108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27</a:t>
            </a:fld>
            <a:endParaRPr lang="fr-BE"/>
          </a:p>
        </p:txBody>
      </p:sp>
      <p:graphicFrame>
        <p:nvGraphicFramePr>
          <p:cNvPr id="7" name="Graphique 6"/>
          <p:cNvGraphicFramePr>
            <a:graphicFrameLocks/>
          </p:cNvGraphicFramePr>
          <p:nvPr>
            <p:extLst>
              <p:ext uri="{D42A27DB-BD31-4B8C-83A1-F6EECF244321}">
                <p14:modId xmlns:p14="http://schemas.microsoft.com/office/powerpoint/2010/main" val="3614063323"/>
              </p:ext>
            </p:extLst>
          </p:nvPr>
        </p:nvGraphicFramePr>
        <p:xfrm>
          <a:off x="1043608" y="1562271"/>
          <a:ext cx="6912768"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à coins arrondis 7"/>
          <p:cNvSpPr/>
          <p:nvPr/>
        </p:nvSpPr>
        <p:spPr>
          <a:xfrm>
            <a:off x="468314" y="116632"/>
            <a:ext cx="8208142" cy="115212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a:latin typeface="Tahoma" panose="020B0604030504040204" pitchFamily="34" charset="0"/>
                <a:ea typeface="Tahoma" panose="020B0604030504040204" pitchFamily="34" charset="0"/>
                <a:cs typeface="Tahoma" panose="020B0604030504040204" pitchFamily="34" charset="0"/>
              </a:rPr>
              <a:t>Prevalence</a:t>
            </a:r>
            <a:r>
              <a:rPr lang="fr-BE" sz="2400" dirty="0">
                <a:latin typeface="Tahoma" panose="020B0604030504040204" pitchFamily="34" charset="0"/>
                <a:ea typeface="Tahoma" panose="020B0604030504040204" pitchFamily="34" charset="0"/>
                <a:cs typeface="Tahoma" panose="020B0604030504040204" pitchFamily="34" charset="0"/>
              </a:rPr>
              <a:t> of </a:t>
            </a:r>
            <a:r>
              <a:rPr lang="fr-BE" sz="2400" dirty="0" err="1" smtClean="0">
                <a:latin typeface="Tahoma" panose="020B0604030504040204" pitchFamily="34" charset="0"/>
                <a:ea typeface="Tahoma" panose="020B0604030504040204" pitchFamily="34" charset="0"/>
                <a:cs typeface="Tahoma" panose="020B0604030504040204" pitchFamily="34" charset="0"/>
              </a:rPr>
              <a:t>dystocia</a:t>
            </a:r>
            <a:r>
              <a:rPr lang="fr-BE" sz="2400" dirty="0" smtClean="0">
                <a:latin typeface="Tahoma" panose="020B0604030504040204" pitchFamily="34" charset="0"/>
                <a:ea typeface="Tahoma" panose="020B0604030504040204" pitchFamily="34" charset="0"/>
                <a:cs typeface="Tahoma" panose="020B0604030504040204" pitchFamily="34" charset="0"/>
              </a:rPr>
              <a:t> in </a:t>
            </a:r>
            <a:r>
              <a:rPr lang="fr-BE" sz="2400" dirty="0" err="1" smtClean="0">
                <a:latin typeface="Tahoma" panose="020B0604030504040204" pitchFamily="34" charset="0"/>
                <a:ea typeface="Tahoma" panose="020B0604030504040204" pitchFamily="34" charset="0"/>
                <a:cs typeface="Tahoma" panose="020B0604030504040204" pitchFamily="34" charset="0"/>
              </a:rPr>
              <a:t>beef</a:t>
            </a:r>
            <a:r>
              <a:rPr lang="fr-BE" sz="2400" dirty="0" smtClean="0">
                <a:latin typeface="Tahoma" panose="020B0604030504040204" pitchFamily="34" charset="0"/>
                <a:ea typeface="Tahoma" panose="020B0604030504040204" pitchFamily="34" charset="0"/>
                <a:cs typeface="Tahoma" panose="020B0604030504040204" pitchFamily="34" charset="0"/>
              </a:rPr>
              <a:t> and </a:t>
            </a:r>
            <a:r>
              <a:rPr lang="fr-BE" sz="2400" dirty="0" err="1" smtClean="0">
                <a:latin typeface="Tahoma" panose="020B0604030504040204" pitchFamily="34" charset="0"/>
                <a:ea typeface="Tahoma" panose="020B0604030504040204" pitchFamily="34" charset="0"/>
                <a:cs typeface="Tahoma" panose="020B0604030504040204" pitchFamily="34" charset="0"/>
              </a:rPr>
              <a:t>dairy</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cattle</a:t>
            </a:r>
            <a:r>
              <a:rPr lang="fr-BE" sz="2400" dirty="0" smtClean="0">
                <a:latin typeface="Tahoma" panose="020B0604030504040204" pitchFamily="34" charset="0"/>
                <a:ea typeface="Tahoma" panose="020B0604030504040204" pitchFamily="34" charset="0"/>
                <a:cs typeface="Tahoma" panose="020B0604030504040204" pitchFamily="34" charset="0"/>
              </a:rPr>
              <a:t>. A </a:t>
            </a:r>
            <a:r>
              <a:rPr lang="fr-BE" sz="2400" dirty="0" err="1" smtClean="0">
                <a:latin typeface="Tahoma" panose="020B0604030504040204" pitchFamily="34" charset="0"/>
                <a:ea typeface="Tahoma" panose="020B0604030504040204" pitchFamily="34" charset="0"/>
                <a:cs typeface="Tahoma" panose="020B0604030504040204" pitchFamily="34" charset="0"/>
              </a:rPr>
              <a:t>review</a:t>
            </a:r>
            <a:r>
              <a:rPr lang="fr-BE" sz="2400" dirty="0" smtClean="0">
                <a:latin typeface="Tahoma" panose="020B0604030504040204" pitchFamily="34" charset="0"/>
                <a:ea typeface="Tahoma" panose="020B0604030504040204" pitchFamily="34" charset="0"/>
                <a:cs typeface="Tahoma" panose="020B0604030504040204" pitchFamily="34" charset="0"/>
              </a:rPr>
              <a:t>  </a:t>
            </a:r>
          </a:p>
          <a:p>
            <a:pPr algn="ctr"/>
            <a:r>
              <a:rPr lang="fr-BE" sz="2400" dirty="0" smtClean="0">
                <a:latin typeface="Tahoma" panose="020B0604030504040204" pitchFamily="34" charset="0"/>
                <a:ea typeface="Tahoma" panose="020B0604030504040204" pitchFamily="34" charset="0"/>
                <a:cs typeface="Tahoma" panose="020B0604030504040204" pitchFamily="34" charset="0"/>
              </a:rPr>
              <a:t>(Hanzen 2017)</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à coins arrondis 1"/>
          <p:cNvSpPr/>
          <p:nvPr/>
        </p:nvSpPr>
        <p:spPr>
          <a:xfrm>
            <a:off x="6084168" y="3501008"/>
            <a:ext cx="1512168" cy="30963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81230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28</a:t>
            </a:fld>
            <a:endParaRPr lang="fr-BE"/>
          </a:p>
        </p:txBody>
      </p:sp>
      <p:graphicFrame>
        <p:nvGraphicFramePr>
          <p:cNvPr id="3" name="Objet 2"/>
          <p:cNvGraphicFramePr>
            <a:graphicFrameLocks noChangeAspect="1"/>
          </p:cNvGraphicFramePr>
          <p:nvPr>
            <p:extLst>
              <p:ext uri="{D42A27DB-BD31-4B8C-83A1-F6EECF244321}">
                <p14:modId xmlns:p14="http://schemas.microsoft.com/office/powerpoint/2010/main" val="3218114474"/>
              </p:ext>
            </p:extLst>
          </p:nvPr>
        </p:nvGraphicFramePr>
        <p:xfrm>
          <a:off x="827584" y="836712"/>
          <a:ext cx="6896100" cy="5810250"/>
        </p:xfrm>
        <a:graphic>
          <a:graphicData uri="http://schemas.openxmlformats.org/presentationml/2006/ole">
            <mc:AlternateContent xmlns:mc="http://schemas.openxmlformats.org/markup-compatibility/2006">
              <mc:Choice xmlns:v="urn:schemas-microsoft-com:vml" Requires="v">
                <p:oleObj spid="_x0000_s32822" name="Feuille de calcul" r:id="rId3" imgW="6896224" imgH="5810130" progId="Excel.Sheet.12">
                  <p:embed/>
                </p:oleObj>
              </mc:Choice>
              <mc:Fallback>
                <p:oleObj name="Feuille de calcul" r:id="rId3" imgW="6896224" imgH="5810130" progId="Excel.Sheet.12">
                  <p:embed/>
                  <p:pic>
                    <p:nvPicPr>
                      <p:cNvPr id="0" name=""/>
                      <p:cNvPicPr/>
                      <p:nvPr/>
                    </p:nvPicPr>
                    <p:blipFill>
                      <a:blip r:embed="rId4"/>
                      <a:stretch>
                        <a:fillRect/>
                      </a:stretch>
                    </p:blipFill>
                    <p:spPr>
                      <a:xfrm>
                        <a:off x="827584" y="836712"/>
                        <a:ext cx="6896100" cy="5810250"/>
                      </a:xfrm>
                      <a:prstGeom prst="rect">
                        <a:avLst/>
                      </a:prstGeom>
                    </p:spPr>
                  </p:pic>
                </p:oleObj>
              </mc:Fallback>
            </mc:AlternateContent>
          </a:graphicData>
        </a:graphic>
      </p:graphicFrame>
      <p:sp>
        <p:nvSpPr>
          <p:cNvPr id="4" name="Rectangle à coins arrondis 3"/>
          <p:cNvSpPr/>
          <p:nvPr/>
        </p:nvSpPr>
        <p:spPr>
          <a:xfrm>
            <a:off x="468314" y="116632"/>
            <a:ext cx="820814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a:latin typeface="Tahoma" panose="020B0604030504040204" pitchFamily="34" charset="0"/>
                <a:ea typeface="Tahoma" panose="020B0604030504040204" pitchFamily="34" charset="0"/>
                <a:cs typeface="Tahoma" panose="020B0604030504040204" pitchFamily="34" charset="0"/>
              </a:rPr>
              <a:t>Prevalence</a:t>
            </a:r>
            <a:r>
              <a:rPr lang="fr-BE" sz="2000" dirty="0">
                <a:latin typeface="Tahoma" panose="020B0604030504040204" pitchFamily="34" charset="0"/>
                <a:ea typeface="Tahoma" panose="020B0604030504040204" pitchFamily="34" charset="0"/>
                <a:cs typeface="Tahoma" panose="020B0604030504040204" pitchFamily="34" charset="0"/>
              </a:rPr>
              <a:t> of </a:t>
            </a:r>
            <a:r>
              <a:rPr lang="fr-BE" sz="2000" dirty="0" err="1" smtClean="0">
                <a:latin typeface="Tahoma" panose="020B0604030504040204" pitchFamily="34" charset="0"/>
                <a:ea typeface="Tahoma" panose="020B0604030504040204" pitchFamily="34" charset="0"/>
                <a:cs typeface="Tahoma" panose="020B0604030504040204" pitchFamily="34" charset="0"/>
              </a:rPr>
              <a:t>dystocia</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according</a:t>
            </a:r>
            <a:r>
              <a:rPr lang="fr-BE" sz="2000" dirty="0" smtClean="0">
                <a:latin typeface="Tahoma" panose="020B0604030504040204" pitchFamily="34" charset="0"/>
                <a:ea typeface="Tahoma" panose="020B0604030504040204" pitchFamily="34" charset="0"/>
                <a:cs typeface="Tahoma" panose="020B0604030504040204" pitchFamily="34" charset="0"/>
              </a:rPr>
              <a:t> to the </a:t>
            </a:r>
            <a:r>
              <a:rPr lang="fr-BE" sz="2000" dirty="0" err="1" smtClean="0">
                <a:latin typeface="Tahoma" panose="020B0604030504040204" pitchFamily="34" charset="0"/>
                <a:ea typeface="Tahoma" panose="020B0604030504040204" pitchFamily="34" charset="0"/>
                <a:cs typeface="Tahoma" panose="020B0604030504040204" pitchFamily="34" charset="0"/>
              </a:rPr>
              <a:t>breed</a:t>
            </a:r>
            <a:r>
              <a:rPr lang="fr-BE" sz="2000" dirty="0" smtClean="0">
                <a:latin typeface="Tahoma" panose="020B0604030504040204" pitchFamily="34" charset="0"/>
                <a:ea typeface="Tahoma" panose="020B0604030504040204" pitchFamily="34" charset="0"/>
                <a:cs typeface="Tahoma" panose="020B0604030504040204" pitchFamily="34" charset="0"/>
              </a:rPr>
              <a:t> and </a:t>
            </a:r>
            <a:r>
              <a:rPr lang="fr-BE" sz="2000" dirty="0" err="1" smtClean="0">
                <a:latin typeface="Tahoma" panose="020B0604030504040204" pitchFamily="34" charset="0"/>
                <a:ea typeface="Tahoma" panose="020B0604030504040204" pitchFamily="34" charset="0"/>
                <a:cs typeface="Tahoma" panose="020B0604030504040204" pitchFamily="34" charset="0"/>
              </a:rPr>
              <a:t>NL</a:t>
            </a:r>
            <a:r>
              <a:rPr lang="fr-BE" sz="2000" dirty="0" smtClean="0">
                <a:latin typeface="Tahoma" panose="020B0604030504040204" pitchFamily="34" charset="0"/>
                <a:ea typeface="Tahoma" panose="020B0604030504040204" pitchFamily="34" charset="0"/>
                <a:cs typeface="Tahoma" panose="020B0604030504040204" pitchFamily="34" charset="0"/>
              </a:rPr>
              <a:t> (Hanzen 2017)</a:t>
            </a:r>
            <a:endPar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à coins arrondis 4"/>
          <p:cNvSpPr/>
          <p:nvPr/>
        </p:nvSpPr>
        <p:spPr>
          <a:xfrm rot="16200000">
            <a:off x="-644002" y="3316411"/>
            <a:ext cx="2079078" cy="57606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latin typeface="Tahoma" panose="020B0604030504040204" pitchFamily="34" charset="0"/>
                <a:ea typeface="Tahoma" panose="020B0604030504040204" pitchFamily="34" charset="0"/>
                <a:cs typeface="Tahoma" panose="020B0604030504040204" pitchFamily="34" charset="0"/>
              </a:rPr>
              <a:t>Beef</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cattle</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à coins arrondis 5"/>
          <p:cNvSpPr/>
          <p:nvPr/>
        </p:nvSpPr>
        <p:spPr>
          <a:xfrm>
            <a:off x="7748576" y="836712"/>
            <a:ext cx="1243135" cy="576064"/>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Tahoma" panose="020B0604030504040204" pitchFamily="34" charset="0"/>
                <a:ea typeface="Tahoma" panose="020B0604030504040204" pitchFamily="34" charset="0"/>
                <a:cs typeface="Tahoma" panose="020B0604030504040204" pitchFamily="34" charset="0"/>
              </a:rPr>
              <a:t>26,8 %</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à coins arrondis 6"/>
          <p:cNvSpPr/>
          <p:nvPr/>
        </p:nvSpPr>
        <p:spPr>
          <a:xfrm>
            <a:off x="7748576" y="3453805"/>
            <a:ext cx="1243135" cy="57606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Tahoma" panose="020B0604030504040204" pitchFamily="34" charset="0"/>
                <a:ea typeface="Tahoma" panose="020B0604030504040204" pitchFamily="34" charset="0"/>
                <a:cs typeface="Tahoma" panose="020B0604030504040204" pitchFamily="34" charset="0"/>
              </a:rPr>
              <a:t>3,2 %</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à coins arrondis 7"/>
          <p:cNvSpPr/>
          <p:nvPr/>
        </p:nvSpPr>
        <p:spPr>
          <a:xfrm>
            <a:off x="7748576" y="5229200"/>
            <a:ext cx="1243135" cy="57606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Tahoma" panose="020B0604030504040204" pitchFamily="34" charset="0"/>
                <a:ea typeface="Tahoma" panose="020B0604030504040204" pitchFamily="34" charset="0"/>
                <a:cs typeface="Tahoma" panose="020B0604030504040204" pitchFamily="34" charset="0"/>
              </a:rPr>
              <a:t>13,8 %</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1086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29</a:t>
            </a:fld>
            <a:endParaRPr lang="fr-BE"/>
          </a:p>
        </p:txBody>
      </p:sp>
      <p:pic>
        <p:nvPicPr>
          <p:cNvPr id="3" name="Image 2"/>
          <p:cNvPicPr>
            <a:picLocks noChangeAspect="1"/>
          </p:cNvPicPr>
          <p:nvPr/>
        </p:nvPicPr>
        <p:blipFill>
          <a:blip r:embed="rId2"/>
          <a:stretch>
            <a:fillRect/>
          </a:stretch>
        </p:blipFill>
        <p:spPr>
          <a:xfrm>
            <a:off x="971600" y="222382"/>
            <a:ext cx="6156563" cy="6518400"/>
          </a:xfrm>
          <a:prstGeom prst="rect">
            <a:avLst/>
          </a:prstGeom>
        </p:spPr>
      </p:pic>
      <p:sp>
        <p:nvSpPr>
          <p:cNvPr id="4" name="Rectangle à coins arrondis 3"/>
          <p:cNvSpPr/>
          <p:nvPr/>
        </p:nvSpPr>
        <p:spPr>
          <a:xfrm rot="16200000">
            <a:off x="-644002" y="3316411"/>
            <a:ext cx="2079078" cy="57606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latin typeface="Tahoma" panose="020B0604030504040204" pitchFamily="34" charset="0"/>
                <a:ea typeface="Tahoma" panose="020B0604030504040204" pitchFamily="34" charset="0"/>
                <a:cs typeface="Tahoma" panose="020B0604030504040204" pitchFamily="34" charset="0"/>
              </a:rPr>
              <a:t>Dairy</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cattle</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à coins arrondis 4"/>
          <p:cNvSpPr/>
          <p:nvPr/>
        </p:nvSpPr>
        <p:spPr>
          <a:xfrm>
            <a:off x="7291858" y="222382"/>
            <a:ext cx="1243135" cy="576064"/>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Tahoma" panose="020B0604030504040204" pitchFamily="34" charset="0"/>
                <a:ea typeface="Tahoma" panose="020B0604030504040204" pitchFamily="34" charset="0"/>
                <a:cs typeface="Tahoma" panose="020B0604030504040204" pitchFamily="34" charset="0"/>
              </a:rPr>
              <a:t>11,7 %</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à coins arrondis 5"/>
          <p:cNvSpPr/>
          <p:nvPr/>
        </p:nvSpPr>
        <p:spPr>
          <a:xfrm>
            <a:off x="7280111" y="2713302"/>
            <a:ext cx="1243135" cy="57606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Tahoma" panose="020B0604030504040204" pitchFamily="34" charset="0"/>
                <a:ea typeface="Tahoma" panose="020B0604030504040204" pitchFamily="34" charset="0"/>
                <a:cs typeface="Tahoma" panose="020B0604030504040204" pitchFamily="34" charset="0"/>
              </a:rPr>
              <a:t>4,8 %</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à coins arrondis 6"/>
          <p:cNvSpPr/>
          <p:nvPr/>
        </p:nvSpPr>
        <p:spPr>
          <a:xfrm>
            <a:off x="7280110" y="4534826"/>
            <a:ext cx="1243135" cy="57606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Tahoma" panose="020B0604030504040204" pitchFamily="34" charset="0"/>
                <a:ea typeface="Tahoma" panose="020B0604030504040204" pitchFamily="34" charset="0"/>
                <a:cs typeface="Tahoma" panose="020B0604030504040204" pitchFamily="34" charset="0"/>
              </a:rPr>
              <a:t>14,2 %</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3434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611560" y="2564904"/>
            <a:ext cx="7941568" cy="1584176"/>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400" dirty="0" err="1" smtClean="0"/>
              <a:t>Some</a:t>
            </a:r>
            <a:r>
              <a:rPr lang="fr-BE" sz="4400" dirty="0" smtClean="0"/>
              <a:t> </a:t>
            </a:r>
            <a:r>
              <a:rPr lang="fr-BE" sz="4400" dirty="0" err="1" smtClean="0"/>
              <a:t>caracteristics</a:t>
            </a:r>
            <a:r>
              <a:rPr lang="fr-BE" sz="4400" dirty="0" smtClean="0"/>
              <a:t> on bovine </a:t>
            </a:r>
            <a:r>
              <a:rPr lang="fr-BE" sz="4400" dirty="0" err="1" smtClean="0"/>
              <a:t>meat</a:t>
            </a:r>
            <a:r>
              <a:rPr lang="fr-BE" sz="4400" dirty="0" smtClean="0"/>
              <a:t> production</a:t>
            </a:r>
            <a:endParaRPr lang="fr-BE" sz="4400" dirty="0"/>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3</a:t>
            </a:fld>
            <a:endParaRPr lang="fr-BE"/>
          </a:p>
        </p:txBody>
      </p:sp>
    </p:spTree>
    <p:extLst>
      <p:ext uri="{BB962C8B-B14F-4D97-AF65-F5344CB8AC3E}">
        <p14:creationId xmlns:p14="http://schemas.microsoft.com/office/powerpoint/2010/main" val="5778612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30</a:t>
            </a:fld>
            <a:endParaRPr lang="fr-BE"/>
          </a:p>
        </p:txBody>
      </p:sp>
      <p:sp>
        <p:nvSpPr>
          <p:cNvPr id="4" name="Rectangle à coins arrondis 3"/>
          <p:cNvSpPr/>
          <p:nvPr/>
        </p:nvSpPr>
        <p:spPr>
          <a:xfrm>
            <a:off x="431887" y="156583"/>
            <a:ext cx="8501542" cy="92362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C-section : an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usual</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method</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calving</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in </a:t>
            </a:r>
            <a:r>
              <a:rPr lang="fr-BE" sz="2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Belgian</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Blue</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07885"/>
            <a:ext cx="5117008" cy="348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323711"/>
            <a:ext cx="4793477" cy="326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5724128" y="1653506"/>
            <a:ext cx="2982291" cy="707886"/>
          </a:xfrm>
          <a:prstGeom prst="rect">
            <a:avLst/>
          </a:prstGeom>
          <a:noFill/>
        </p:spPr>
        <p:txBody>
          <a:bodyPr wrap="none" rtlCol="0">
            <a:spAutoFit/>
          </a:bodyPr>
          <a:lstStyle/>
          <a:p>
            <a:r>
              <a:rPr lang="fr-BE" sz="2000" dirty="0" smtClean="0">
                <a:latin typeface="Tahoma" panose="020B0604030504040204" pitchFamily="34" charset="0"/>
                <a:ea typeface="Tahoma" panose="020B0604030504040204" pitchFamily="34" charset="0"/>
                <a:cs typeface="Tahoma" panose="020B0604030504040204" pitchFamily="34" charset="0"/>
              </a:rPr>
              <a:t>87 % of C-Section in </a:t>
            </a:r>
            <a:r>
              <a:rPr lang="fr-BE" sz="2000" dirty="0" err="1" smtClean="0">
                <a:latin typeface="Tahoma" panose="020B0604030504040204" pitchFamily="34" charset="0"/>
                <a:ea typeface="Tahoma" panose="020B0604030504040204" pitchFamily="34" charset="0"/>
                <a:cs typeface="Tahoma" panose="020B0604030504040204" pitchFamily="34" charset="0"/>
              </a:rPr>
              <a:t>BB</a:t>
            </a:r>
            <a:r>
              <a:rPr lang="fr-BE" sz="2000" dirty="0" smtClean="0">
                <a:latin typeface="Tahoma" panose="020B0604030504040204" pitchFamily="34" charset="0"/>
                <a:ea typeface="Tahoma" panose="020B0604030504040204" pitchFamily="34" charset="0"/>
                <a:cs typeface="Tahoma" panose="020B0604030504040204" pitchFamily="34" charset="0"/>
              </a:rPr>
              <a:t> </a:t>
            </a:r>
          </a:p>
          <a:p>
            <a:r>
              <a:rPr lang="fr-BE" sz="2000" dirty="0" smtClean="0">
                <a:latin typeface="Tahoma" panose="020B0604030504040204" pitchFamily="34" charset="0"/>
                <a:ea typeface="Tahoma" panose="020B0604030504040204" pitchFamily="34" charset="0"/>
                <a:cs typeface="Tahoma" panose="020B0604030504040204" pitchFamily="34" charset="0"/>
              </a:rPr>
              <a:t>Hanzen et al. 1994)</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107504" y="5517232"/>
            <a:ext cx="3683252" cy="707886"/>
          </a:xfrm>
          <a:prstGeom prst="rect">
            <a:avLst/>
          </a:prstGeom>
          <a:noFill/>
        </p:spPr>
        <p:txBody>
          <a:bodyPr wrap="none" rtlCol="0">
            <a:spAutoFit/>
          </a:bodyPr>
          <a:lstStyle/>
          <a:p>
            <a:r>
              <a:rPr lang="fr-BE" sz="2000" dirty="0" smtClean="0">
                <a:latin typeface="Tahoma" panose="020B0604030504040204" pitchFamily="34" charset="0"/>
                <a:ea typeface="Tahoma" panose="020B0604030504040204" pitchFamily="34" charset="0"/>
                <a:cs typeface="Tahoma" panose="020B0604030504040204" pitchFamily="34" charset="0"/>
              </a:rPr>
              <a:t>14 % of C-section in Charolais </a:t>
            </a:r>
            <a:endParaRPr lang="fr-BE" sz="2000" dirty="0"/>
          </a:p>
          <a:p>
            <a:r>
              <a:rPr lang="fr-BE" sz="2000" dirty="0"/>
              <a:t> </a:t>
            </a:r>
            <a:r>
              <a:rPr lang="fr-BE" sz="2000" dirty="0" smtClean="0"/>
              <a:t>(</a:t>
            </a:r>
            <a:r>
              <a:rPr lang="fr-BE" sz="2000" dirty="0" err="1" smtClean="0">
                <a:latin typeface="Tahoma" panose="020B0604030504040204" pitchFamily="34" charset="0"/>
                <a:ea typeface="Tahoma" panose="020B0604030504040204" pitchFamily="34" charset="0"/>
                <a:cs typeface="Tahoma" panose="020B0604030504040204" pitchFamily="34" charset="0"/>
              </a:rPr>
              <a:t>Zsuppán</a:t>
            </a:r>
            <a:r>
              <a:rPr lang="fr-BE" sz="2000" dirty="0" smtClean="0">
                <a:latin typeface="Tahoma" panose="020B0604030504040204" pitchFamily="34" charset="0"/>
                <a:ea typeface="Tahoma" panose="020B0604030504040204" pitchFamily="34" charset="0"/>
                <a:cs typeface="Tahoma" panose="020B0604030504040204" pitchFamily="34" charset="0"/>
              </a:rPr>
              <a:t> et al. 2015)</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616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7"/>
          <p:cNvSpPr txBox="1">
            <a:spLocks noChangeArrowheads="1"/>
          </p:cNvSpPr>
          <p:nvPr/>
        </p:nvSpPr>
        <p:spPr bwMode="auto">
          <a:xfrm>
            <a:off x="181256" y="2348880"/>
            <a:ext cx="445956" cy="523220"/>
          </a:xfrm>
          <a:prstGeom prst="rect">
            <a:avLst/>
          </a:prstGeom>
          <a:noFill/>
          <a:ln w="9525">
            <a:solidFill>
              <a:schemeClr val="bg1"/>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800" dirty="0">
                <a:latin typeface="Arial Narrow" pitchFamily="34" charset="0"/>
              </a:rPr>
              <a:t>%</a:t>
            </a:r>
            <a:endParaRPr lang="fr-FR" altLang="fr-FR" sz="2800" dirty="0">
              <a:latin typeface="Arial Narrow" pitchFamily="34" charset="0"/>
            </a:endParaRPr>
          </a:p>
        </p:txBody>
      </p:sp>
      <p:graphicFrame>
        <p:nvGraphicFramePr>
          <p:cNvPr id="2" name="Object 6"/>
          <p:cNvGraphicFramePr>
            <a:graphicFrameLocks noChangeAspect="1"/>
          </p:cNvGraphicFramePr>
          <p:nvPr>
            <p:extLst>
              <p:ext uri="{D42A27DB-BD31-4B8C-83A1-F6EECF244321}">
                <p14:modId xmlns:p14="http://schemas.microsoft.com/office/powerpoint/2010/main" val="751024319"/>
              </p:ext>
            </p:extLst>
          </p:nvPr>
        </p:nvGraphicFramePr>
        <p:xfrm>
          <a:off x="627212" y="1268760"/>
          <a:ext cx="8358396" cy="4632338"/>
        </p:xfrm>
        <a:graphic>
          <a:graphicData uri="http://schemas.openxmlformats.org/drawingml/2006/chart">
            <c:chart xmlns:c="http://schemas.openxmlformats.org/drawingml/2006/chart" xmlns:r="http://schemas.openxmlformats.org/officeDocument/2006/relationships" r:id="rId2"/>
          </a:graphicData>
        </a:graphic>
      </p:graphicFrame>
      <p:sp>
        <p:nvSpPr>
          <p:cNvPr id="14341" name="Text Box 9"/>
          <p:cNvSpPr txBox="1">
            <a:spLocks noChangeArrowheads="1"/>
          </p:cNvSpPr>
          <p:nvPr/>
        </p:nvSpPr>
        <p:spPr bwMode="auto">
          <a:xfrm>
            <a:off x="2253863" y="6173874"/>
            <a:ext cx="4420249" cy="461665"/>
          </a:xfrm>
          <a:prstGeom prst="rect">
            <a:avLst/>
          </a:prstGeom>
          <a:solidFill>
            <a:srgbClr val="FFFFCC"/>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400">
                <a:latin typeface="Tahoma" panose="020B0604030504040204" pitchFamily="34" charset="0"/>
                <a:ea typeface="Tahoma" panose="020B0604030504040204" pitchFamily="34" charset="0"/>
                <a:cs typeface="Tahoma" panose="020B0604030504040204" pitchFamily="34" charset="0"/>
              </a:rPr>
              <a:t>Elective CS has no effect on PR</a:t>
            </a:r>
            <a:endParaRPr lang="fr-FR" altLang="fr-FR" sz="2400">
              <a:latin typeface="Tahoma" panose="020B0604030504040204" pitchFamily="34" charset="0"/>
              <a:ea typeface="Tahoma" panose="020B0604030504040204" pitchFamily="34" charset="0"/>
              <a:cs typeface="Tahoma" panose="020B0604030504040204" pitchFamily="34" charset="0"/>
            </a:endParaRPr>
          </a:p>
        </p:txBody>
      </p:sp>
      <p:sp>
        <p:nvSpPr>
          <p:cNvPr id="7" name="Rectangle à coins arrondis 6"/>
          <p:cNvSpPr/>
          <p:nvPr/>
        </p:nvSpPr>
        <p:spPr>
          <a:xfrm>
            <a:off x="107504" y="260648"/>
            <a:ext cx="8712968" cy="64807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a:solidFill>
                  <a:schemeClr val="bg1"/>
                </a:solidFill>
                <a:latin typeface="Tahoma" panose="020B0604030504040204" pitchFamily="34" charset="0"/>
                <a:ea typeface="Tahoma" panose="020B0604030504040204" pitchFamily="34" charset="0"/>
                <a:cs typeface="Tahoma" panose="020B0604030504040204" pitchFamily="34" charset="0"/>
              </a:rPr>
              <a:t>Effect</a:t>
            </a:r>
            <a:r>
              <a:rPr lang="fr-BE" sz="2400" dirty="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C-section </a:t>
            </a:r>
            <a:r>
              <a:rPr lang="fr-BE" sz="2400" dirty="0">
                <a:solidFill>
                  <a:schemeClr val="bg1"/>
                </a:solidFill>
                <a:latin typeface="Tahoma" panose="020B0604030504040204" pitchFamily="34" charset="0"/>
                <a:ea typeface="Tahoma" panose="020B0604030504040204" pitchFamily="34" charset="0"/>
                <a:cs typeface="Tahoma" panose="020B0604030504040204" pitchFamily="34" charset="0"/>
              </a:rPr>
              <a:t>on the </a:t>
            </a:r>
            <a:r>
              <a:rPr lang="fr-BE" sz="2400" dirty="0" err="1">
                <a:solidFill>
                  <a:schemeClr val="bg1"/>
                </a:solidFill>
                <a:latin typeface="Tahoma" panose="020B0604030504040204" pitchFamily="34" charset="0"/>
                <a:ea typeface="Tahoma" panose="020B0604030504040204" pitchFamily="34" charset="0"/>
                <a:cs typeface="Tahoma" panose="020B0604030504040204" pitchFamily="34" charset="0"/>
              </a:rPr>
              <a:t>frequency</a:t>
            </a:r>
            <a:r>
              <a:rPr lang="fr-BE" sz="2400" dirty="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2400" dirty="0" err="1">
                <a:solidFill>
                  <a:schemeClr val="bg1"/>
                </a:solidFill>
                <a:latin typeface="Tahoma" panose="020B0604030504040204" pitchFamily="34" charset="0"/>
                <a:ea typeface="Tahoma" panose="020B0604030504040204" pitchFamily="34" charset="0"/>
                <a:cs typeface="Tahoma" panose="020B0604030504040204" pitchFamily="34" charset="0"/>
              </a:rPr>
              <a:t>placental</a:t>
            </a:r>
            <a:r>
              <a:rPr lang="fr-BE"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400" dirty="0" err="1">
                <a:solidFill>
                  <a:schemeClr val="bg1"/>
                </a:solidFill>
                <a:latin typeface="Tahoma" panose="020B0604030504040204" pitchFamily="34" charset="0"/>
                <a:ea typeface="Tahoma" panose="020B0604030504040204" pitchFamily="34" charset="0"/>
                <a:cs typeface="Tahoma" panose="020B0604030504040204" pitchFamily="34" charset="0"/>
              </a:rPr>
              <a:t>retention</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5602" name="Picture 2" descr="D:\2 ACTIVITES ENSEIGNEMENTS\Ressources\Multimedia\Dias cours\01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3891" y="1052736"/>
            <a:ext cx="2063724" cy="1983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801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 Box 6"/>
          <p:cNvSpPr txBox="1">
            <a:spLocks noChangeArrowheads="1"/>
          </p:cNvSpPr>
          <p:nvPr/>
        </p:nvSpPr>
        <p:spPr bwMode="auto">
          <a:xfrm>
            <a:off x="2484438" y="1989138"/>
            <a:ext cx="1057275"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dirty="0">
                <a:latin typeface="Arial Narrow" pitchFamily="34" charset="0"/>
              </a:rPr>
              <a:t>P &lt; 0.001 </a:t>
            </a:r>
            <a:endParaRPr lang="fr-FR" altLang="fr-FR" dirty="0">
              <a:latin typeface="Arial Narrow" pitchFamily="34" charset="0"/>
            </a:endParaRPr>
          </a:p>
        </p:txBody>
      </p:sp>
      <p:sp>
        <p:nvSpPr>
          <p:cNvPr id="16392" name="Line 10"/>
          <p:cNvSpPr>
            <a:spLocks noChangeShapeType="1"/>
          </p:cNvSpPr>
          <p:nvPr/>
        </p:nvSpPr>
        <p:spPr bwMode="auto">
          <a:xfrm flipV="1">
            <a:off x="3059113" y="2420938"/>
            <a:ext cx="0"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6395" name="Text Box 15"/>
          <p:cNvSpPr txBox="1">
            <a:spLocks noChangeArrowheads="1"/>
          </p:cNvSpPr>
          <p:nvPr/>
        </p:nvSpPr>
        <p:spPr bwMode="auto">
          <a:xfrm>
            <a:off x="7164388" y="2133600"/>
            <a:ext cx="952500" cy="3762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a:latin typeface="Arial Narrow" pitchFamily="34" charset="0"/>
              </a:rPr>
              <a:t>P &lt; 0.02 </a:t>
            </a:r>
            <a:endParaRPr lang="fr-FR" altLang="fr-FR">
              <a:latin typeface="Arial Narrow" pitchFamily="34" charset="0"/>
            </a:endParaRPr>
          </a:p>
        </p:txBody>
      </p:sp>
      <p:sp>
        <p:nvSpPr>
          <p:cNvPr id="16396" name="Line 16"/>
          <p:cNvSpPr>
            <a:spLocks noChangeShapeType="1"/>
          </p:cNvSpPr>
          <p:nvPr/>
        </p:nvSpPr>
        <p:spPr bwMode="auto">
          <a:xfrm flipV="1">
            <a:off x="7596188" y="2492375"/>
            <a:ext cx="0" cy="15144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6397" name="Text Box 17"/>
          <p:cNvSpPr txBox="1">
            <a:spLocks noChangeArrowheads="1"/>
          </p:cNvSpPr>
          <p:nvPr/>
        </p:nvSpPr>
        <p:spPr bwMode="auto">
          <a:xfrm>
            <a:off x="107504" y="5570734"/>
            <a:ext cx="8418843" cy="1015663"/>
          </a:xfrm>
          <a:prstGeom prst="rect">
            <a:avLst/>
          </a:prstGeom>
          <a:solidFill>
            <a:srgbClr val="FFFFCC"/>
          </a:solidFill>
          <a:ln w="9525">
            <a:solidFill>
              <a:schemeClr val="tx1"/>
            </a:solidFill>
            <a:miter lim="800000"/>
            <a:headEnd/>
            <a:tailEnd/>
          </a:ln>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fr-BE" altLang="fr-FR" sz="2000" dirty="0" err="1">
                <a:latin typeface="Tahoma" panose="020B0604030504040204" pitchFamily="34" charset="0"/>
                <a:ea typeface="Tahoma" panose="020B0604030504040204" pitchFamily="34" charset="0"/>
                <a:cs typeface="Tahoma" panose="020B0604030504040204" pitchFamily="34" charset="0"/>
              </a:rPr>
              <a:t>Average</a:t>
            </a:r>
            <a:r>
              <a:rPr lang="fr-BE" altLang="fr-FR" sz="2000" dirty="0">
                <a:latin typeface="Tahoma" panose="020B0604030504040204" pitchFamily="34" charset="0"/>
                <a:ea typeface="Tahoma" panose="020B0604030504040204" pitchFamily="34" charset="0"/>
                <a:cs typeface="Tahoma" panose="020B0604030504040204" pitchFamily="34" charset="0"/>
              </a:rPr>
              <a:t> </a:t>
            </a:r>
            <a:r>
              <a:rPr lang="fr-BE" altLang="fr-FR" sz="2000" dirty="0" err="1">
                <a:latin typeface="Tahoma" panose="020B0604030504040204" pitchFamily="34" charset="0"/>
                <a:ea typeface="Tahoma" panose="020B0604030504040204" pitchFamily="34" charset="0"/>
                <a:cs typeface="Tahoma" panose="020B0604030504040204" pitchFamily="34" charset="0"/>
              </a:rPr>
              <a:t>frequency</a:t>
            </a:r>
            <a:r>
              <a:rPr lang="fr-BE" altLang="fr-FR" sz="2000" dirty="0">
                <a:latin typeface="Tahoma" panose="020B0604030504040204" pitchFamily="34" charset="0"/>
                <a:ea typeface="Tahoma" panose="020B0604030504040204" pitchFamily="34" charset="0"/>
                <a:cs typeface="Tahoma" panose="020B0604030504040204" pitchFamily="34" charset="0"/>
              </a:rPr>
              <a:t> of </a:t>
            </a:r>
            <a:r>
              <a:rPr lang="fr-BE" altLang="fr-FR" sz="2000" dirty="0" err="1">
                <a:latin typeface="Tahoma" panose="020B0604030504040204" pitchFamily="34" charset="0"/>
                <a:ea typeface="Tahoma" panose="020B0604030504040204" pitchFamily="34" charset="0"/>
                <a:cs typeface="Tahoma" panose="020B0604030504040204" pitchFamily="34" charset="0"/>
              </a:rPr>
              <a:t>uterine</a:t>
            </a:r>
            <a:r>
              <a:rPr lang="fr-BE" altLang="fr-FR" sz="2000" dirty="0">
                <a:latin typeface="Tahoma" panose="020B0604030504040204" pitchFamily="34" charset="0"/>
                <a:ea typeface="Tahoma" panose="020B0604030504040204" pitchFamily="34" charset="0"/>
                <a:cs typeface="Tahoma" panose="020B0604030504040204" pitchFamily="34" charset="0"/>
              </a:rPr>
              <a:t> infections (6.600 vaginal </a:t>
            </a:r>
            <a:r>
              <a:rPr lang="fr-BE" altLang="fr-FR" sz="2000" dirty="0" smtClean="0">
                <a:latin typeface="Tahoma" panose="020B0604030504040204" pitchFamily="34" charset="0"/>
                <a:ea typeface="Tahoma" panose="020B0604030504040204" pitchFamily="34" charset="0"/>
                <a:cs typeface="Tahoma" panose="020B0604030504040204" pitchFamily="34" charset="0"/>
              </a:rPr>
              <a:t>exams</a:t>
            </a:r>
            <a:r>
              <a:rPr lang="fr-BE" altLang="fr-FR" sz="2000" dirty="0">
                <a:latin typeface="Tahoma" panose="020B0604030504040204" pitchFamily="34" charset="0"/>
                <a:ea typeface="Tahoma" panose="020B0604030504040204" pitchFamily="34" charset="0"/>
                <a:cs typeface="Tahoma" panose="020B0604030504040204" pitchFamily="34" charset="0"/>
              </a:rPr>
              <a:t>) : 20 %</a:t>
            </a:r>
          </a:p>
          <a:p>
            <a:pPr eaLnBrk="1" hangingPunct="1">
              <a:buFontTx/>
              <a:buAutoNum type="arabicPeriod"/>
            </a:pPr>
            <a:r>
              <a:rPr lang="fr-BE" altLang="fr-FR" sz="2000" dirty="0" err="1">
                <a:latin typeface="Tahoma" panose="020B0604030504040204" pitchFamily="34" charset="0"/>
                <a:ea typeface="Tahoma" panose="020B0604030504040204" pitchFamily="34" charset="0"/>
                <a:cs typeface="Tahoma" panose="020B0604030504040204" pitchFamily="34" charset="0"/>
              </a:rPr>
              <a:t>Less</a:t>
            </a:r>
            <a:r>
              <a:rPr lang="fr-BE" altLang="fr-FR" sz="2000" dirty="0">
                <a:latin typeface="Tahoma" panose="020B0604030504040204" pitchFamily="34" charset="0"/>
                <a:ea typeface="Tahoma" panose="020B0604030504040204" pitchFamily="34" charset="0"/>
                <a:cs typeface="Tahoma" panose="020B0604030504040204" pitchFamily="34" charset="0"/>
              </a:rPr>
              <a:t> </a:t>
            </a:r>
            <a:r>
              <a:rPr lang="fr-BE" altLang="fr-FR" sz="2000" dirty="0" err="1">
                <a:latin typeface="Tahoma" panose="020B0604030504040204" pitchFamily="34" charset="0"/>
                <a:ea typeface="Tahoma" panose="020B0604030504040204" pitchFamily="34" charset="0"/>
                <a:cs typeface="Tahoma" panose="020B0604030504040204" pitchFamily="34" charset="0"/>
              </a:rPr>
              <a:t>uterine</a:t>
            </a:r>
            <a:r>
              <a:rPr lang="fr-BE" altLang="fr-FR" sz="2000" dirty="0">
                <a:latin typeface="Tahoma" panose="020B0604030504040204" pitchFamily="34" charset="0"/>
                <a:ea typeface="Tahoma" panose="020B0604030504040204" pitchFamily="34" charset="0"/>
                <a:cs typeface="Tahoma" panose="020B0604030504040204" pitchFamily="34" charset="0"/>
              </a:rPr>
              <a:t> infections in </a:t>
            </a:r>
            <a:r>
              <a:rPr lang="fr-BE" altLang="fr-FR" sz="2000" dirty="0" err="1">
                <a:latin typeface="Tahoma" panose="020B0604030504040204" pitchFamily="34" charset="0"/>
                <a:ea typeface="Tahoma" panose="020B0604030504040204" pitchFamily="34" charset="0"/>
                <a:cs typeface="Tahoma" panose="020B0604030504040204" pitchFamily="34" charset="0"/>
              </a:rPr>
              <a:t>BB</a:t>
            </a:r>
            <a:r>
              <a:rPr lang="fr-BE" altLang="fr-FR" sz="2000" dirty="0">
                <a:latin typeface="Tahoma" panose="020B0604030504040204" pitchFamily="34" charset="0"/>
                <a:ea typeface="Tahoma" panose="020B0604030504040204" pitchFamily="34" charset="0"/>
                <a:cs typeface="Tahoma" panose="020B0604030504040204" pitchFamily="34" charset="0"/>
              </a:rPr>
              <a:t> </a:t>
            </a:r>
            <a:r>
              <a:rPr lang="fr-BE" altLang="fr-FR" sz="2000" dirty="0" err="1">
                <a:latin typeface="Tahoma" panose="020B0604030504040204" pitchFamily="34" charset="0"/>
                <a:ea typeface="Tahoma" panose="020B0604030504040204" pitchFamily="34" charset="0"/>
                <a:cs typeface="Tahoma" panose="020B0604030504040204" pitchFamily="34" charset="0"/>
              </a:rPr>
              <a:t>than</a:t>
            </a:r>
            <a:r>
              <a:rPr lang="fr-BE" altLang="fr-FR" sz="2000" dirty="0">
                <a:latin typeface="Tahoma" panose="020B0604030504040204" pitchFamily="34" charset="0"/>
                <a:ea typeface="Tahoma" panose="020B0604030504040204" pitchFamily="34" charset="0"/>
                <a:cs typeface="Tahoma" panose="020B0604030504040204" pitchFamily="34" charset="0"/>
              </a:rPr>
              <a:t> in </a:t>
            </a:r>
            <a:r>
              <a:rPr lang="fr-BE" altLang="fr-FR" sz="2000" dirty="0" err="1">
                <a:latin typeface="Tahoma" panose="020B0604030504040204" pitchFamily="34" charset="0"/>
                <a:ea typeface="Tahoma" panose="020B0604030504040204" pitchFamily="34" charset="0"/>
                <a:cs typeface="Tahoma" panose="020B0604030504040204" pitchFamily="34" charset="0"/>
              </a:rPr>
              <a:t>dairy</a:t>
            </a:r>
            <a:r>
              <a:rPr lang="fr-BE" altLang="fr-FR" sz="2000" dirty="0">
                <a:latin typeface="Tahoma" panose="020B0604030504040204" pitchFamily="34" charset="0"/>
                <a:ea typeface="Tahoma" panose="020B0604030504040204" pitchFamily="34" charset="0"/>
                <a:cs typeface="Tahoma" panose="020B0604030504040204" pitchFamily="34" charset="0"/>
              </a:rPr>
              <a:t> </a:t>
            </a:r>
            <a:r>
              <a:rPr lang="fr-BE" altLang="fr-FR" sz="2000" dirty="0" err="1">
                <a:latin typeface="Tahoma" panose="020B0604030504040204" pitchFamily="34" charset="0"/>
                <a:ea typeface="Tahoma" panose="020B0604030504040204" pitchFamily="34" charset="0"/>
                <a:cs typeface="Tahoma" panose="020B0604030504040204" pitchFamily="34" charset="0"/>
              </a:rPr>
              <a:t>cows</a:t>
            </a:r>
            <a:endParaRPr lang="fr-BE" altLang="fr-FR" sz="2000" dirty="0">
              <a:latin typeface="Tahoma" panose="020B0604030504040204" pitchFamily="34" charset="0"/>
              <a:ea typeface="Tahoma" panose="020B0604030504040204" pitchFamily="34" charset="0"/>
              <a:cs typeface="Tahoma" panose="020B0604030504040204" pitchFamily="34" charset="0"/>
            </a:endParaRPr>
          </a:p>
          <a:p>
            <a:pPr eaLnBrk="1" hangingPunct="1"/>
            <a:r>
              <a:rPr lang="fr-BE" altLang="fr-FR" sz="2000" dirty="0">
                <a:latin typeface="Tahoma" panose="020B0604030504040204" pitchFamily="34" charset="0"/>
                <a:ea typeface="Tahoma" panose="020B0604030504040204" pitchFamily="34" charset="0"/>
                <a:cs typeface="Tahoma" panose="020B0604030504040204" pitchFamily="34" charset="0"/>
              </a:rPr>
              <a:t>3.  More </a:t>
            </a:r>
            <a:r>
              <a:rPr lang="fr-BE" altLang="fr-FR" sz="2000" dirty="0" err="1">
                <a:latin typeface="Tahoma" panose="020B0604030504040204" pitchFamily="34" charset="0"/>
                <a:ea typeface="Tahoma" panose="020B0604030504040204" pitchFamily="34" charset="0"/>
                <a:cs typeface="Tahoma" panose="020B0604030504040204" pitchFamily="34" charset="0"/>
              </a:rPr>
              <a:t>effect</a:t>
            </a:r>
            <a:r>
              <a:rPr lang="fr-BE" altLang="fr-FR" sz="2000" dirty="0">
                <a:latin typeface="Tahoma" panose="020B0604030504040204" pitchFamily="34" charset="0"/>
                <a:ea typeface="Tahoma" panose="020B0604030504040204" pitchFamily="34" charset="0"/>
                <a:cs typeface="Tahoma" panose="020B0604030504040204" pitchFamily="34" charset="0"/>
              </a:rPr>
              <a:t> of CS in </a:t>
            </a:r>
            <a:r>
              <a:rPr lang="fr-BE" altLang="fr-FR" sz="2000" dirty="0" err="1">
                <a:latin typeface="Tahoma" panose="020B0604030504040204" pitchFamily="34" charset="0"/>
                <a:ea typeface="Tahoma" panose="020B0604030504040204" pitchFamily="34" charset="0"/>
                <a:cs typeface="Tahoma" panose="020B0604030504040204" pitchFamily="34" charset="0"/>
              </a:rPr>
              <a:t>dairy</a:t>
            </a:r>
            <a:r>
              <a:rPr lang="fr-BE" altLang="fr-FR" sz="2000" dirty="0">
                <a:latin typeface="Tahoma" panose="020B0604030504040204" pitchFamily="34" charset="0"/>
                <a:ea typeface="Tahoma" panose="020B0604030504040204" pitchFamily="34" charset="0"/>
                <a:cs typeface="Tahoma" panose="020B0604030504040204" pitchFamily="34" charset="0"/>
              </a:rPr>
              <a:t> </a:t>
            </a:r>
            <a:r>
              <a:rPr lang="fr-BE" altLang="fr-FR" sz="2000" dirty="0" err="1">
                <a:latin typeface="Tahoma" panose="020B0604030504040204" pitchFamily="34" charset="0"/>
                <a:ea typeface="Tahoma" panose="020B0604030504040204" pitchFamily="34" charset="0"/>
                <a:cs typeface="Tahoma" panose="020B0604030504040204" pitchFamily="34" charset="0"/>
              </a:rPr>
              <a:t>than</a:t>
            </a:r>
            <a:r>
              <a:rPr lang="fr-BE" altLang="fr-FR" sz="2000" dirty="0">
                <a:latin typeface="Tahoma" panose="020B0604030504040204" pitchFamily="34" charset="0"/>
                <a:ea typeface="Tahoma" panose="020B0604030504040204" pitchFamily="34" charset="0"/>
                <a:cs typeface="Tahoma" panose="020B0604030504040204" pitchFamily="34" charset="0"/>
              </a:rPr>
              <a:t> in </a:t>
            </a:r>
            <a:r>
              <a:rPr lang="fr-BE" altLang="fr-FR" sz="2000" dirty="0" err="1">
                <a:latin typeface="Tahoma" panose="020B0604030504040204" pitchFamily="34" charset="0"/>
                <a:ea typeface="Tahoma" panose="020B0604030504040204" pitchFamily="34" charset="0"/>
                <a:cs typeface="Tahoma" panose="020B0604030504040204" pitchFamily="34" charset="0"/>
              </a:rPr>
              <a:t>BB</a:t>
            </a:r>
            <a:r>
              <a:rPr lang="fr-BE" altLang="fr-FR" sz="2000" dirty="0">
                <a:latin typeface="Tahoma" panose="020B0604030504040204" pitchFamily="34" charset="0"/>
                <a:ea typeface="Tahoma" panose="020B0604030504040204" pitchFamily="34" charset="0"/>
                <a:cs typeface="Tahoma" panose="020B0604030504040204" pitchFamily="34" charset="0"/>
              </a:rPr>
              <a:t> </a:t>
            </a:r>
            <a:r>
              <a:rPr lang="fr-BE" altLang="fr-FR" sz="2000" dirty="0" err="1">
                <a:latin typeface="Tahoma" panose="020B0604030504040204" pitchFamily="34" charset="0"/>
                <a:ea typeface="Tahoma" panose="020B0604030504040204" pitchFamily="34" charset="0"/>
                <a:cs typeface="Tahoma" panose="020B0604030504040204" pitchFamily="34" charset="0"/>
              </a:rPr>
              <a:t>cows</a:t>
            </a:r>
            <a:endParaRPr lang="fr-FR" altLang="fr-FR" sz="2000" dirty="0">
              <a:latin typeface="Tahoma" panose="020B0604030504040204" pitchFamily="34" charset="0"/>
              <a:ea typeface="Tahoma" panose="020B0604030504040204" pitchFamily="34" charset="0"/>
              <a:cs typeface="Tahoma" panose="020B0604030504040204" pitchFamily="34" charset="0"/>
            </a:endParaRPr>
          </a:p>
        </p:txBody>
      </p:sp>
      <p:grpSp>
        <p:nvGrpSpPr>
          <p:cNvPr id="16403" name="Group 19"/>
          <p:cNvGrpSpPr>
            <a:grpSpLocks/>
          </p:cNvGrpSpPr>
          <p:nvPr/>
        </p:nvGrpSpPr>
        <p:grpSpPr bwMode="auto">
          <a:xfrm>
            <a:off x="102170" y="1341438"/>
            <a:ext cx="4763274" cy="4243387"/>
            <a:chOff x="32" y="845"/>
            <a:chExt cx="2861" cy="2673"/>
          </a:xfrm>
        </p:grpSpPr>
        <p:sp>
          <p:nvSpPr>
            <p:cNvPr id="16389" name="Text Box 7"/>
            <p:cNvSpPr txBox="1">
              <a:spLocks noChangeArrowheads="1"/>
            </p:cNvSpPr>
            <p:nvPr/>
          </p:nvSpPr>
          <p:spPr bwMode="auto">
            <a:xfrm>
              <a:off x="113" y="1480"/>
              <a:ext cx="204" cy="19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a:latin typeface="Arial Narrow" pitchFamily="34" charset="0"/>
                </a:rPr>
                <a:t>%</a:t>
              </a:r>
              <a:endParaRPr lang="fr-FR" altLang="fr-FR" sz="1400">
                <a:latin typeface="Arial Narrow" pitchFamily="34" charset="0"/>
              </a:endParaRPr>
            </a:p>
          </p:txBody>
        </p:sp>
        <p:graphicFrame>
          <p:nvGraphicFramePr>
            <p:cNvPr id="2" name="Object 4"/>
            <p:cNvGraphicFramePr>
              <a:graphicFrameLocks noChangeAspect="1"/>
            </p:cNvGraphicFramePr>
            <p:nvPr>
              <p:extLst>
                <p:ext uri="{D42A27DB-BD31-4B8C-83A1-F6EECF244321}">
                  <p14:modId xmlns:p14="http://schemas.microsoft.com/office/powerpoint/2010/main" val="1872097271"/>
                </p:ext>
              </p:extLst>
            </p:nvPr>
          </p:nvGraphicFramePr>
          <p:xfrm>
            <a:off x="32" y="1784"/>
            <a:ext cx="2861" cy="1734"/>
          </p:xfrm>
          <a:graphic>
            <a:graphicData uri="http://schemas.openxmlformats.org/drawingml/2006/chart">
              <c:chart xmlns:c="http://schemas.openxmlformats.org/drawingml/2006/chart" xmlns:r="http://schemas.openxmlformats.org/officeDocument/2006/relationships" r:id="rId2"/>
            </a:graphicData>
          </a:graphic>
        </p:graphicFrame>
        <p:sp>
          <p:nvSpPr>
            <p:cNvPr id="16398" name="Text Box 18"/>
            <p:cNvSpPr txBox="1">
              <a:spLocks noChangeArrowheads="1"/>
            </p:cNvSpPr>
            <p:nvPr/>
          </p:nvSpPr>
          <p:spPr bwMode="auto">
            <a:xfrm>
              <a:off x="295" y="845"/>
              <a:ext cx="1394"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400">
                  <a:latin typeface="Arial Narrow" pitchFamily="34" charset="0"/>
                </a:rPr>
                <a:t>Dairy cows (2740)</a:t>
              </a:r>
              <a:endParaRPr lang="fr-FR" altLang="fr-FR" sz="2400">
                <a:latin typeface="Arial Narrow" pitchFamily="34" charset="0"/>
              </a:endParaRPr>
            </a:p>
          </p:txBody>
        </p:sp>
      </p:grpSp>
      <p:grpSp>
        <p:nvGrpSpPr>
          <p:cNvPr id="16402" name="Group 18"/>
          <p:cNvGrpSpPr>
            <a:grpSpLocks/>
          </p:cNvGrpSpPr>
          <p:nvPr/>
        </p:nvGrpSpPr>
        <p:grpSpPr bwMode="auto">
          <a:xfrm>
            <a:off x="4865444" y="1341438"/>
            <a:ext cx="4254500" cy="4124325"/>
            <a:chOff x="3016" y="890"/>
            <a:chExt cx="2680" cy="2598"/>
          </a:xfrm>
        </p:grpSpPr>
        <p:graphicFrame>
          <p:nvGraphicFramePr>
            <p:cNvPr id="3" name="Object 12"/>
            <p:cNvGraphicFramePr>
              <a:graphicFrameLocks noChangeAspect="1"/>
            </p:cNvGraphicFramePr>
            <p:nvPr>
              <p:extLst>
                <p:ext uri="{D42A27DB-BD31-4B8C-83A1-F6EECF244321}">
                  <p14:modId xmlns:p14="http://schemas.microsoft.com/office/powerpoint/2010/main" val="127761132"/>
                </p:ext>
              </p:extLst>
            </p:nvPr>
          </p:nvGraphicFramePr>
          <p:xfrm>
            <a:off x="3057" y="1770"/>
            <a:ext cx="2639" cy="1718"/>
          </p:xfrm>
          <a:graphic>
            <a:graphicData uri="http://schemas.openxmlformats.org/drawingml/2006/chart">
              <c:chart xmlns:c="http://schemas.openxmlformats.org/drawingml/2006/chart" xmlns:r="http://schemas.openxmlformats.org/officeDocument/2006/relationships" r:id="rId3"/>
            </a:graphicData>
          </a:graphic>
        </p:graphicFrame>
        <p:sp>
          <p:nvSpPr>
            <p:cNvPr id="16393" name="Text Box 7"/>
            <p:cNvSpPr txBox="1">
              <a:spLocks noChangeArrowheads="1"/>
            </p:cNvSpPr>
            <p:nvPr/>
          </p:nvSpPr>
          <p:spPr bwMode="auto">
            <a:xfrm>
              <a:off x="3016" y="1525"/>
              <a:ext cx="204" cy="19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1400">
                  <a:solidFill>
                    <a:schemeClr val="bg1"/>
                  </a:solidFill>
                  <a:latin typeface="Arial Narrow" pitchFamily="34" charset="0"/>
                </a:rPr>
                <a:t>%</a:t>
              </a:r>
              <a:endParaRPr lang="fr-FR" altLang="fr-FR" sz="1400">
                <a:solidFill>
                  <a:schemeClr val="bg1"/>
                </a:solidFill>
                <a:latin typeface="Arial Narrow" pitchFamily="34" charset="0"/>
              </a:endParaRPr>
            </a:p>
          </p:txBody>
        </p:sp>
        <p:sp>
          <p:nvSpPr>
            <p:cNvPr id="16399" name="Text Box 19"/>
            <p:cNvSpPr txBox="1">
              <a:spLocks noChangeArrowheads="1"/>
            </p:cNvSpPr>
            <p:nvPr/>
          </p:nvSpPr>
          <p:spPr bwMode="auto">
            <a:xfrm>
              <a:off x="3379" y="890"/>
              <a:ext cx="1236"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BE" altLang="fr-FR" sz="2400" dirty="0" err="1">
                  <a:latin typeface="Arial Narrow" pitchFamily="34" charset="0"/>
                </a:rPr>
                <a:t>BB</a:t>
              </a:r>
              <a:r>
                <a:rPr lang="fr-BE" altLang="fr-FR" sz="2400" dirty="0">
                  <a:latin typeface="Arial Narrow" pitchFamily="34" charset="0"/>
                </a:rPr>
                <a:t> </a:t>
              </a:r>
              <a:r>
                <a:rPr lang="fr-BE" altLang="fr-FR" sz="2400" dirty="0" err="1">
                  <a:latin typeface="Arial Narrow" pitchFamily="34" charset="0"/>
                </a:rPr>
                <a:t>cows</a:t>
              </a:r>
              <a:r>
                <a:rPr lang="fr-BE" altLang="fr-FR" sz="2400" dirty="0">
                  <a:latin typeface="Arial Narrow" pitchFamily="34" charset="0"/>
                </a:rPr>
                <a:t> (3813)</a:t>
              </a:r>
              <a:endParaRPr lang="fr-FR" altLang="fr-FR" sz="2400" dirty="0">
                <a:latin typeface="Arial Narrow" pitchFamily="34" charset="0"/>
              </a:endParaRPr>
            </a:p>
          </p:txBody>
        </p:sp>
      </p:grpSp>
      <p:sp>
        <p:nvSpPr>
          <p:cNvPr id="16404" name="Line 14"/>
          <p:cNvSpPr>
            <a:spLocks noChangeShapeType="1"/>
          </p:cNvSpPr>
          <p:nvPr/>
        </p:nvSpPr>
        <p:spPr bwMode="auto">
          <a:xfrm>
            <a:off x="179388" y="4437063"/>
            <a:ext cx="8353425"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 name="Rectangle à coins arrondis 19"/>
          <p:cNvSpPr/>
          <p:nvPr/>
        </p:nvSpPr>
        <p:spPr>
          <a:xfrm>
            <a:off x="230758" y="188640"/>
            <a:ext cx="8712968" cy="86409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a:solidFill>
                  <a:schemeClr val="bg1"/>
                </a:solidFill>
              </a:rPr>
              <a:t>Effect</a:t>
            </a:r>
            <a:r>
              <a:rPr lang="fr-BE" sz="2400" dirty="0">
                <a:solidFill>
                  <a:schemeClr val="bg1"/>
                </a:solidFill>
              </a:rPr>
              <a:t> of </a:t>
            </a:r>
            <a:r>
              <a:rPr lang="fr-BE" sz="2400" dirty="0" err="1">
                <a:solidFill>
                  <a:schemeClr val="bg1"/>
                </a:solidFill>
              </a:rPr>
              <a:t>Cesarean</a:t>
            </a:r>
            <a:r>
              <a:rPr lang="fr-BE" sz="2400" dirty="0">
                <a:solidFill>
                  <a:schemeClr val="bg1"/>
                </a:solidFill>
              </a:rPr>
              <a:t> section on the </a:t>
            </a:r>
            <a:r>
              <a:rPr lang="fr-BE" sz="2400" dirty="0" err="1">
                <a:solidFill>
                  <a:schemeClr val="bg1"/>
                </a:solidFill>
              </a:rPr>
              <a:t>frequency</a:t>
            </a:r>
            <a:r>
              <a:rPr lang="fr-BE" sz="2400" dirty="0">
                <a:solidFill>
                  <a:schemeClr val="bg1"/>
                </a:solidFill>
              </a:rPr>
              <a:t> of </a:t>
            </a:r>
            <a:r>
              <a:rPr lang="fr-BE" sz="2400" dirty="0" err="1">
                <a:solidFill>
                  <a:schemeClr val="bg1"/>
                </a:solidFill>
              </a:rPr>
              <a:t>clinical</a:t>
            </a:r>
            <a:r>
              <a:rPr lang="fr-BE" sz="2400" dirty="0">
                <a:solidFill>
                  <a:schemeClr val="bg1"/>
                </a:solidFill>
              </a:rPr>
              <a:t> endometritis </a:t>
            </a:r>
            <a:br>
              <a:rPr lang="fr-BE" sz="2400" dirty="0">
                <a:solidFill>
                  <a:schemeClr val="bg1"/>
                </a:solidFill>
              </a:rPr>
            </a:br>
            <a:r>
              <a:rPr lang="fr-BE" sz="2400" dirty="0">
                <a:solidFill>
                  <a:schemeClr val="bg1"/>
                </a:solidFill>
              </a:rPr>
              <a:t>(vaginal </a:t>
            </a:r>
            <a:r>
              <a:rPr lang="fr-BE" sz="2400" dirty="0" err="1">
                <a:solidFill>
                  <a:schemeClr val="bg1"/>
                </a:solidFill>
              </a:rPr>
              <a:t>diagnosis</a:t>
            </a:r>
            <a:r>
              <a:rPr lang="fr-BE" sz="2400" dirty="0">
                <a:solidFill>
                  <a:schemeClr val="bg1"/>
                </a:solidFill>
              </a:rPr>
              <a:t> </a:t>
            </a:r>
            <a:r>
              <a:rPr lang="fr-BE" sz="2400" dirty="0" smtClean="0">
                <a:solidFill>
                  <a:schemeClr val="bg1"/>
                </a:solidFill>
              </a:rPr>
              <a:t>by speculum </a:t>
            </a:r>
            <a:r>
              <a:rPr lang="fr-BE" sz="2400" dirty="0" err="1" smtClean="0">
                <a:solidFill>
                  <a:schemeClr val="bg1"/>
                </a:solidFill>
              </a:rPr>
              <a:t>between</a:t>
            </a:r>
            <a:r>
              <a:rPr lang="fr-BE" sz="2400" dirty="0" smtClean="0">
                <a:solidFill>
                  <a:schemeClr val="bg1"/>
                </a:solidFill>
              </a:rPr>
              <a:t> </a:t>
            </a:r>
            <a:r>
              <a:rPr lang="fr-BE" sz="2400" dirty="0">
                <a:solidFill>
                  <a:schemeClr val="bg1"/>
                </a:solidFill>
              </a:rPr>
              <a:t>21 to 50 </a:t>
            </a:r>
            <a:r>
              <a:rPr lang="fr-BE" sz="2400" dirty="0" err="1">
                <a:solidFill>
                  <a:schemeClr val="bg1"/>
                </a:solidFill>
              </a:rPr>
              <a:t>days</a:t>
            </a:r>
            <a:r>
              <a:rPr lang="fr-BE" sz="2400" dirty="0">
                <a:solidFill>
                  <a:schemeClr val="bg1"/>
                </a:solidFill>
              </a:rPr>
              <a:t> pp)</a:t>
            </a:r>
            <a:endPar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1862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9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40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3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3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40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2" grpId="0" animBg="1"/>
      <p:bldP spid="16395" grpId="0"/>
      <p:bldP spid="16396" grpId="0" animBg="1"/>
      <p:bldP spid="16397" grpId="0" animBg="1"/>
      <p:bldP spid="1640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33</a:t>
            </a:fld>
            <a:endParaRPr lang="fr-BE"/>
          </a:p>
        </p:txBody>
      </p:sp>
      <p:sp>
        <p:nvSpPr>
          <p:cNvPr id="7" name="Titre 6"/>
          <p:cNvSpPr>
            <a:spLocks noGrp="1"/>
          </p:cNvSpPr>
          <p:nvPr>
            <p:ph type="title"/>
          </p:nvPr>
        </p:nvSpPr>
        <p:spPr>
          <a:xfrm>
            <a:off x="467544" y="2420888"/>
            <a:ext cx="8229600" cy="2952328"/>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BE" sz="6000" dirty="0" err="1" smtClean="0"/>
              <a:t>Aseptic</a:t>
            </a:r>
            <a:r>
              <a:rPr lang="fr-BE" sz="6000" dirty="0" smtClean="0"/>
              <a:t> </a:t>
            </a:r>
            <a:r>
              <a:rPr lang="fr-BE" sz="6000" dirty="0" err="1" smtClean="0"/>
              <a:t>fibrinous</a:t>
            </a:r>
            <a:r>
              <a:rPr lang="fr-BE" sz="6000" dirty="0" smtClean="0"/>
              <a:t> </a:t>
            </a:r>
            <a:r>
              <a:rPr lang="fr-BE" sz="6000" dirty="0" err="1" smtClean="0"/>
              <a:t>parietal</a:t>
            </a:r>
            <a:r>
              <a:rPr lang="fr-BE" sz="6000" dirty="0" smtClean="0"/>
              <a:t> </a:t>
            </a:r>
            <a:r>
              <a:rPr lang="fr-BE" sz="6000" dirty="0" err="1" smtClean="0"/>
              <a:t>peritonitis</a:t>
            </a:r>
            <a:r>
              <a:rPr lang="fr-BE" sz="6000" dirty="0" smtClean="0"/>
              <a:t/>
            </a:r>
            <a:br>
              <a:rPr lang="fr-BE" sz="6000" dirty="0" smtClean="0"/>
            </a:br>
            <a:r>
              <a:rPr lang="fr-BE" sz="6000" dirty="0" smtClean="0"/>
              <a:t>(</a:t>
            </a:r>
            <a:r>
              <a:rPr lang="fr-BE" sz="6000" dirty="0" err="1" smtClean="0"/>
              <a:t>Peritoneal</a:t>
            </a:r>
            <a:r>
              <a:rPr lang="fr-BE" sz="6000" dirty="0" smtClean="0"/>
              <a:t> « </a:t>
            </a:r>
            <a:r>
              <a:rPr lang="fr-BE" sz="6000" dirty="0" err="1" smtClean="0"/>
              <a:t>hutch</a:t>
            </a:r>
            <a:r>
              <a:rPr lang="fr-BE" sz="6000" dirty="0" smtClean="0"/>
              <a:t> »</a:t>
            </a:r>
            <a:endParaRPr lang="fr-BE" sz="6000" dirty="0"/>
          </a:p>
        </p:txBody>
      </p:sp>
    </p:spTree>
    <p:extLst>
      <p:ext uri="{BB962C8B-B14F-4D97-AF65-F5344CB8AC3E}">
        <p14:creationId xmlns:p14="http://schemas.microsoft.com/office/powerpoint/2010/main" val="36449957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4"/>
          <p:cNvSpPr txBox="1">
            <a:spLocks noGrp="1"/>
          </p:cNvSpPr>
          <p:nvPr/>
        </p:nvSpPr>
        <p:spPr bwMode="auto">
          <a:xfrm>
            <a:off x="6804025"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r">
              <a:spcBef>
                <a:spcPct val="0"/>
              </a:spcBef>
              <a:buClrTx/>
              <a:buSzTx/>
              <a:buFontTx/>
              <a:buNone/>
            </a:pPr>
            <a:fld id="{5D563786-72BA-47F4-A67D-BB9C69F688C7}" type="slidenum">
              <a:rPr lang="fr-FR" altLang="fr-FR" sz="1400" b="1">
                <a:solidFill>
                  <a:srgbClr val="A50021"/>
                </a:solidFill>
              </a:rPr>
              <a:pPr algn="r">
                <a:spcBef>
                  <a:spcPct val="0"/>
                </a:spcBef>
                <a:buClrTx/>
                <a:buSzTx/>
                <a:buFontTx/>
                <a:buNone/>
              </a:pPr>
              <a:t>34</a:t>
            </a:fld>
            <a:endParaRPr lang="fr-FR" altLang="fr-FR" sz="1400" b="1">
              <a:solidFill>
                <a:srgbClr val="A50021"/>
              </a:solidFill>
            </a:endParaRPr>
          </a:p>
        </p:txBody>
      </p:sp>
      <p:sp>
        <p:nvSpPr>
          <p:cNvPr id="26628" name="Rectangle 18"/>
          <p:cNvSpPr>
            <a:spLocks noGrp="1" noChangeArrowheads="1"/>
          </p:cNvSpPr>
          <p:nvPr>
            <p:ph type="body" idx="4294967295"/>
          </p:nvPr>
        </p:nvSpPr>
        <p:spPr>
          <a:xfrm>
            <a:off x="539552" y="1272828"/>
            <a:ext cx="7648575" cy="5108922"/>
          </a:xfrm>
        </p:spPr>
        <p:txBody>
          <a:bodyPr>
            <a:noAutofit/>
          </a:bodyPr>
          <a:lstStyle/>
          <a:p>
            <a:r>
              <a:rPr lang="fr-BE" altLang="fr-FR" sz="2200" dirty="0" err="1" smtClean="0">
                <a:latin typeface="Tahoma" panose="020B0604030504040204" pitchFamily="34" charset="0"/>
                <a:ea typeface="Tahoma" panose="020B0604030504040204" pitchFamily="34" charset="0"/>
                <a:cs typeface="Tahoma" panose="020B0604030504040204" pitchFamily="34" charset="0"/>
              </a:rPr>
              <a:t>Frequency</a:t>
            </a:r>
            <a:r>
              <a:rPr lang="fr-BE" altLang="fr-FR" sz="2200" dirty="0" smtClean="0">
                <a:latin typeface="Tahoma" panose="020B0604030504040204" pitchFamily="34" charset="0"/>
                <a:ea typeface="Tahoma" panose="020B0604030504040204" pitchFamily="34" charset="0"/>
                <a:cs typeface="Tahoma" panose="020B0604030504040204" pitchFamily="34" charset="0"/>
              </a:rPr>
              <a:t> : 0.7 %</a:t>
            </a:r>
          </a:p>
          <a:p>
            <a:r>
              <a:rPr lang="fr-BE" altLang="fr-FR" sz="2200" dirty="0" err="1" smtClean="0">
                <a:latin typeface="Tahoma" panose="020B0604030504040204" pitchFamily="34" charset="0"/>
                <a:ea typeface="Tahoma" panose="020B0604030504040204" pitchFamily="34" charset="0"/>
                <a:cs typeface="Tahoma" panose="020B0604030504040204" pitchFamily="34" charset="0"/>
              </a:rPr>
              <a:t>Primiparous</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Belgian</a:t>
            </a:r>
            <a:r>
              <a:rPr lang="fr-BE" altLang="fr-FR" sz="2200" dirty="0" smtClean="0">
                <a:latin typeface="Tahoma" panose="020B0604030504040204" pitchFamily="34" charset="0"/>
                <a:ea typeface="Tahoma" panose="020B0604030504040204" pitchFamily="34" charset="0"/>
                <a:cs typeface="Tahoma" panose="020B0604030504040204" pitchFamily="34" charset="0"/>
              </a:rPr>
              <a:t> Blue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cows</a:t>
            </a:r>
            <a:r>
              <a:rPr lang="fr-BE" altLang="fr-FR" sz="2200" dirty="0" smtClean="0">
                <a:latin typeface="Tahoma" panose="020B0604030504040204" pitchFamily="34" charset="0"/>
                <a:ea typeface="Tahoma" panose="020B0604030504040204" pitchFamily="34" charset="0"/>
                <a:cs typeface="Tahoma" panose="020B0604030504040204" pitchFamily="34" charset="0"/>
              </a:rPr>
              <a:t> are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concerned</a:t>
            </a:r>
            <a:endParaRPr lang="fr-BE" altLang="fr-FR" sz="2200" dirty="0" smtClean="0">
              <a:latin typeface="Tahoma" panose="020B0604030504040204" pitchFamily="34" charset="0"/>
              <a:ea typeface="Tahoma" panose="020B0604030504040204" pitchFamily="34" charset="0"/>
              <a:cs typeface="Tahoma" panose="020B0604030504040204" pitchFamily="34" charset="0"/>
            </a:endParaRPr>
          </a:p>
          <a:p>
            <a:r>
              <a:rPr lang="fr-BE" altLang="fr-FR" sz="2200" dirty="0" err="1" smtClean="0">
                <a:latin typeface="Tahoma" panose="020B0604030504040204" pitchFamily="34" charset="0"/>
                <a:ea typeface="Tahoma" panose="020B0604030504040204" pitchFamily="34" charset="0"/>
                <a:cs typeface="Tahoma" panose="020B0604030504040204" pitchFamily="34" charset="0"/>
              </a:rPr>
              <a:t>After</a:t>
            </a:r>
            <a:r>
              <a:rPr lang="fr-BE" altLang="fr-FR" sz="2200" dirty="0" smtClean="0">
                <a:latin typeface="Tahoma" panose="020B0604030504040204" pitchFamily="34" charset="0"/>
                <a:ea typeface="Tahoma" panose="020B0604030504040204" pitchFamily="34" charset="0"/>
                <a:cs typeface="Tahoma" panose="020B0604030504040204" pitchFamily="34" charset="0"/>
              </a:rPr>
              <a:t> C-section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mainly</a:t>
            </a:r>
            <a:r>
              <a:rPr lang="fr-BE" altLang="fr-FR" sz="2200" dirty="0" smtClean="0">
                <a:latin typeface="Tahoma" panose="020B0604030504040204" pitchFamily="34" charset="0"/>
                <a:ea typeface="Tahoma" panose="020B0604030504040204" pitchFamily="34" charset="0"/>
                <a:cs typeface="Tahoma" panose="020B0604030504040204" pitchFamily="34" charset="0"/>
              </a:rPr>
              <a:t>) or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dystocia</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p>
          <a:p>
            <a:r>
              <a:rPr lang="fr-BE" altLang="fr-FR" sz="2200" dirty="0" err="1" smtClean="0">
                <a:latin typeface="Tahoma" panose="020B0604030504040204" pitchFamily="34" charset="0"/>
                <a:ea typeface="Tahoma" panose="020B0604030504040204" pitchFamily="34" charset="0"/>
                <a:cs typeface="Tahoma" panose="020B0604030504040204" pitchFamily="34" charset="0"/>
              </a:rPr>
              <a:t>Symptoms</a:t>
            </a:r>
            <a:r>
              <a:rPr lang="fr-BE" altLang="fr-FR" sz="2200" dirty="0" smtClean="0">
                <a:latin typeface="Tahoma" panose="020B0604030504040204" pitchFamily="34" charset="0"/>
                <a:ea typeface="Tahoma" panose="020B0604030504040204" pitchFamily="34" charset="0"/>
                <a:cs typeface="Tahoma" panose="020B0604030504040204" pitchFamily="34" charset="0"/>
              </a:rPr>
              <a:t> (10 to 30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days</a:t>
            </a:r>
            <a:r>
              <a:rPr lang="fr-BE" altLang="fr-FR" sz="2200" dirty="0" smtClean="0">
                <a:latin typeface="Tahoma" panose="020B0604030504040204" pitchFamily="34" charset="0"/>
                <a:ea typeface="Tahoma" panose="020B0604030504040204" pitchFamily="34" charset="0"/>
                <a:cs typeface="Tahoma" panose="020B0604030504040204" pitchFamily="34" charset="0"/>
              </a:rPr>
              <a:t> postpartum)</a:t>
            </a:r>
          </a:p>
          <a:p>
            <a:pPr lvl="1"/>
            <a:r>
              <a:rPr lang="fr-BE" altLang="fr-FR" sz="2200" dirty="0" smtClean="0">
                <a:latin typeface="Tahoma" panose="020B0604030504040204" pitchFamily="34" charset="0"/>
                <a:ea typeface="Tahoma" panose="020B0604030504040204" pitchFamily="34" charset="0"/>
                <a:cs typeface="Tahoma" panose="020B0604030504040204" pitchFamily="34" charset="0"/>
              </a:rPr>
              <a:t>General : inappetence,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decrease</a:t>
            </a:r>
            <a:r>
              <a:rPr lang="fr-BE" altLang="fr-FR" sz="2200" dirty="0" smtClean="0">
                <a:latin typeface="Tahoma" panose="020B0604030504040204" pitchFamily="34" charset="0"/>
                <a:ea typeface="Tahoma" panose="020B0604030504040204" pitchFamily="34" charset="0"/>
                <a:cs typeface="Tahoma" panose="020B0604030504040204" pitchFamily="34" charset="0"/>
              </a:rPr>
              <a:t> of the rumen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motility</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weight</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loss</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hyperthermia</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p>
          <a:p>
            <a:pPr lvl="1"/>
            <a:r>
              <a:rPr lang="fr-BE" altLang="fr-FR" sz="2200" dirty="0" smtClean="0">
                <a:latin typeface="Tahoma" panose="020B0604030504040204" pitchFamily="34" charset="0"/>
                <a:ea typeface="Tahoma" panose="020B0604030504040204" pitchFamily="34" charset="0"/>
                <a:cs typeface="Tahoma" panose="020B0604030504040204" pitchFamily="34" charset="0"/>
              </a:rPr>
              <a:t>Local :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left</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flank</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swelling</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mettalic</a:t>
            </a:r>
            <a:r>
              <a:rPr lang="fr-BE" altLang="fr-FR" sz="2200" dirty="0" smtClean="0">
                <a:latin typeface="Tahoma" panose="020B0604030504040204" pitchFamily="34" charset="0"/>
                <a:ea typeface="Tahoma" panose="020B0604030504040204" pitchFamily="34" charset="0"/>
                <a:cs typeface="Tahoma" panose="020B0604030504040204" pitchFamily="34" charset="0"/>
              </a:rPr>
              <a:t> noise at percussion,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reduction</a:t>
            </a:r>
            <a:r>
              <a:rPr lang="fr-BE" altLang="fr-FR" sz="2200" dirty="0" smtClean="0">
                <a:latin typeface="Tahoma" panose="020B0604030504040204" pitchFamily="34" charset="0"/>
                <a:ea typeface="Tahoma" panose="020B0604030504040204" pitchFamily="34" charset="0"/>
                <a:cs typeface="Tahoma" panose="020B0604030504040204" pitchFamily="34" charset="0"/>
              </a:rPr>
              <a:t> of the volume of the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pelvic</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cavity</a:t>
            </a:r>
            <a:endParaRPr lang="fr-BE" altLang="fr-FR" sz="2200" dirty="0" smtClean="0">
              <a:latin typeface="Tahoma" panose="020B0604030504040204" pitchFamily="34" charset="0"/>
              <a:ea typeface="Tahoma" panose="020B0604030504040204" pitchFamily="34" charset="0"/>
              <a:cs typeface="Tahoma" panose="020B0604030504040204" pitchFamily="34" charset="0"/>
            </a:endParaRPr>
          </a:p>
          <a:p>
            <a:r>
              <a:rPr lang="fr-BE" altLang="fr-FR" sz="2200" dirty="0" err="1" smtClean="0">
                <a:latin typeface="Tahoma" panose="020B0604030504040204" pitchFamily="34" charset="0"/>
                <a:ea typeface="Tahoma" panose="020B0604030504040204" pitchFamily="34" charset="0"/>
                <a:cs typeface="Tahoma" panose="020B0604030504040204" pitchFamily="34" charset="0"/>
              </a:rPr>
              <a:t>Etiopathogeny</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p>
          <a:p>
            <a:endParaRPr lang="fr-FR" altLang="fr-FR" sz="2200" dirty="0" smtClean="0">
              <a:latin typeface="Tahoma" panose="020B0604030504040204" pitchFamily="34" charset="0"/>
              <a:ea typeface="Tahoma" panose="020B0604030504040204" pitchFamily="34" charset="0"/>
              <a:cs typeface="Tahoma" panose="020B0604030504040204" pitchFamily="34" charset="0"/>
            </a:endParaRPr>
          </a:p>
        </p:txBody>
      </p:sp>
      <p:sp>
        <p:nvSpPr>
          <p:cNvPr id="5" name="Rectangle à coins arrondis 4"/>
          <p:cNvSpPr/>
          <p:nvPr/>
        </p:nvSpPr>
        <p:spPr>
          <a:xfrm>
            <a:off x="179512" y="116632"/>
            <a:ext cx="8712968"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8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Some</a:t>
            </a:r>
            <a:r>
              <a:rPr lang="fr-FR" sz="28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8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caracteristics</a:t>
            </a:r>
            <a:r>
              <a:rPr lang="fr-FR" sz="28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(Hanzen et al. 2011) </a:t>
            </a:r>
          </a:p>
        </p:txBody>
      </p:sp>
      <p:pic>
        <p:nvPicPr>
          <p:cNvPr id="6" name="Objet 18"/>
          <p:cNvPicPr>
            <a:picLocks noChangeArrowheads="1"/>
          </p:cNvPicPr>
          <p:nvPr/>
        </p:nvPicPr>
        <p:blipFill>
          <a:blip r:embed="rId3">
            <a:extLst>
              <a:ext uri="{28A0092B-C50C-407E-A947-70E740481C1C}">
                <a14:useLocalDpi xmlns:a14="http://schemas.microsoft.com/office/drawing/2010/main" val="0"/>
              </a:ext>
            </a:extLst>
          </a:blip>
          <a:srcRect t="-255" r="-50" b="-281"/>
          <a:stretch>
            <a:fillRect/>
          </a:stretch>
        </p:blipFill>
        <p:spPr bwMode="auto">
          <a:xfrm>
            <a:off x="4932040" y="4603080"/>
            <a:ext cx="3168030" cy="201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5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3"/>
          <p:cNvSpPr txBox="1">
            <a:spLocks noGrp="1"/>
          </p:cNvSpPr>
          <p:nvPr/>
        </p:nvSpPr>
        <p:spPr bwMode="auto">
          <a:xfrm>
            <a:off x="6804025"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r">
              <a:spcBef>
                <a:spcPct val="0"/>
              </a:spcBef>
              <a:buClrTx/>
              <a:buSzTx/>
              <a:buFontTx/>
              <a:buNone/>
            </a:pPr>
            <a:fld id="{4DF7CEE9-95C3-4944-92AC-668F922086E8}" type="slidenum">
              <a:rPr lang="fr-FR" altLang="fr-FR" sz="1400" b="1">
                <a:solidFill>
                  <a:srgbClr val="A50021"/>
                </a:solidFill>
              </a:rPr>
              <a:pPr algn="r">
                <a:spcBef>
                  <a:spcPct val="0"/>
                </a:spcBef>
                <a:buClrTx/>
                <a:buSzTx/>
                <a:buFontTx/>
                <a:buNone/>
              </a:pPr>
              <a:t>35</a:t>
            </a:fld>
            <a:endParaRPr lang="fr-FR" altLang="fr-FR" sz="1400" b="1">
              <a:solidFill>
                <a:srgbClr val="A50021"/>
              </a:solidFill>
            </a:endParaRPr>
          </a:p>
        </p:txBody>
      </p:sp>
      <p:sp>
        <p:nvSpPr>
          <p:cNvPr id="29699" name="Freeform 20"/>
          <p:cNvSpPr>
            <a:spLocks/>
          </p:cNvSpPr>
          <p:nvPr/>
        </p:nvSpPr>
        <p:spPr bwMode="auto">
          <a:xfrm>
            <a:off x="1909763" y="2068513"/>
            <a:ext cx="1614487" cy="3482975"/>
          </a:xfrm>
          <a:custGeom>
            <a:avLst/>
            <a:gdLst>
              <a:gd name="T0" fmla="*/ 2147483646 w 1017"/>
              <a:gd name="T1" fmla="*/ 2147483646 h 2194"/>
              <a:gd name="T2" fmla="*/ 2147483646 w 1017"/>
              <a:gd name="T3" fmla="*/ 2147483646 h 2194"/>
              <a:gd name="T4" fmla="*/ 2147483646 w 1017"/>
              <a:gd name="T5" fmla="*/ 2147483646 h 2194"/>
              <a:gd name="T6" fmla="*/ 2147483646 w 1017"/>
              <a:gd name="T7" fmla="*/ 2147483646 h 2194"/>
              <a:gd name="T8" fmla="*/ 2147483646 w 1017"/>
              <a:gd name="T9" fmla="*/ 2147483646 h 2194"/>
              <a:gd name="T10" fmla="*/ 2147483646 w 1017"/>
              <a:gd name="T11" fmla="*/ 2147483646 h 2194"/>
              <a:gd name="T12" fmla="*/ 2147483646 w 1017"/>
              <a:gd name="T13" fmla="*/ 2147483646 h 2194"/>
              <a:gd name="T14" fmla="*/ 2147483646 w 1017"/>
              <a:gd name="T15" fmla="*/ 2147483646 h 2194"/>
              <a:gd name="T16" fmla="*/ 2147483646 w 1017"/>
              <a:gd name="T17" fmla="*/ 2147483646 h 2194"/>
              <a:gd name="T18" fmla="*/ 2147483646 w 1017"/>
              <a:gd name="T19" fmla="*/ 2147483646 h 2194"/>
              <a:gd name="T20" fmla="*/ 2147483646 w 1017"/>
              <a:gd name="T21" fmla="*/ 2147483646 h 2194"/>
              <a:gd name="T22" fmla="*/ 2147483646 w 1017"/>
              <a:gd name="T23" fmla="*/ 2147483646 h 2194"/>
              <a:gd name="T24" fmla="*/ 2147483646 w 1017"/>
              <a:gd name="T25" fmla="*/ 2147483646 h 2194"/>
              <a:gd name="T26" fmla="*/ 2147483646 w 1017"/>
              <a:gd name="T27" fmla="*/ 2147483646 h 2194"/>
              <a:gd name="T28" fmla="*/ 2147483646 w 1017"/>
              <a:gd name="T29" fmla="*/ 2147483646 h 2194"/>
              <a:gd name="T30" fmla="*/ 2147483646 w 1017"/>
              <a:gd name="T31" fmla="*/ 2147483646 h 2194"/>
              <a:gd name="T32" fmla="*/ 2147483646 w 1017"/>
              <a:gd name="T33" fmla="*/ 2147483646 h 2194"/>
              <a:gd name="T34" fmla="*/ 2147483646 w 1017"/>
              <a:gd name="T35" fmla="*/ 2147483646 h 2194"/>
              <a:gd name="T36" fmla="*/ 2147483646 w 1017"/>
              <a:gd name="T37" fmla="*/ 2147483646 h 2194"/>
              <a:gd name="T38" fmla="*/ 2147483646 w 1017"/>
              <a:gd name="T39" fmla="*/ 2147483646 h 2194"/>
              <a:gd name="T40" fmla="*/ 2147483646 w 1017"/>
              <a:gd name="T41" fmla="*/ 2147483646 h 2194"/>
              <a:gd name="T42" fmla="*/ 2147483646 w 1017"/>
              <a:gd name="T43" fmla="*/ 2147483646 h 2194"/>
              <a:gd name="T44" fmla="*/ 2147483646 w 1017"/>
              <a:gd name="T45" fmla="*/ 2147483646 h 2194"/>
              <a:gd name="T46" fmla="*/ 2147483646 w 1017"/>
              <a:gd name="T47" fmla="*/ 2147483646 h 2194"/>
              <a:gd name="T48" fmla="*/ 2147483646 w 1017"/>
              <a:gd name="T49" fmla="*/ 2147483646 h 2194"/>
              <a:gd name="T50" fmla="*/ 2147483646 w 1017"/>
              <a:gd name="T51" fmla="*/ 2147483646 h 2194"/>
              <a:gd name="T52" fmla="*/ 2147483646 w 1017"/>
              <a:gd name="T53" fmla="*/ 2147483646 h 2194"/>
              <a:gd name="T54" fmla="*/ 2147483646 w 1017"/>
              <a:gd name="T55" fmla="*/ 2147483646 h 2194"/>
              <a:gd name="T56" fmla="*/ 2147483646 w 1017"/>
              <a:gd name="T57" fmla="*/ 2147483646 h 2194"/>
              <a:gd name="T58" fmla="*/ 2147483646 w 1017"/>
              <a:gd name="T59" fmla="*/ 2147483646 h 2194"/>
              <a:gd name="T60" fmla="*/ 2147483646 w 1017"/>
              <a:gd name="T61" fmla="*/ 2147483646 h 2194"/>
              <a:gd name="T62" fmla="*/ 2147483646 w 1017"/>
              <a:gd name="T63" fmla="*/ 2147483646 h 2194"/>
              <a:gd name="T64" fmla="*/ 2147483646 w 1017"/>
              <a:gd name="T65" fmla="*/ 2147483646 h 2194"/>
              <a:gd name="T66" fmla="*/ 2147483646 w 1017"/>
              <a:gd name="T67" fmla="*/ 2147483646 h 2194"/>
              <a:gd name="T68" fmla="*/ 2147483646 w 1017"/>
              <a:gd name="T69" fmla="*/ 2147483646 h 2194"/>
              <a:gd name="T70" fmla="*/ 2147483646 w 1017"/>
              <a:gd name="T71" fmla="*/ 2147483646 h 2194"/>
              <a:gd name="T72" fmla="*/ 2147483646 w 1017"/>
              <a:gd name="T73" fmla="*/ 2147483646 h 2194"/>
              <a:gd name="T74" fmla="*/ 2147483646 w 1017"/>
              <a:gd name="T75" fmla="*/ 2147483646 h 2194"/>
              <a:gd name="T76" fmla="*/ 2147483646 w 1017"/>
              <a:gd name="T77" fmla="*/ 2147483646 h 2194"/>
              <a:gd name="T78" fmla="*/ 2147483646 w 1017"/>
              <a:gd name="T79" fmla="*/ 2147483646 h 2194"/>
              <a:gd name="T80" fmla="*/ 2147483646 w 1017"/>
              <a:gd name="T81" fmla="*/ 2147483646 h 2194"/>
              <a:gd name="T82" fmla="*/ 2147483646 w 1017"/>
              <a:gd name="T83" fmla="*/ 2147483646 h 2194"/>
              <a:gd name="T84" fmla="*/ 2147483646 w 1017"/>
              <a:gd name="T85" fmla="*/ 2147483646 h 2194"/>
              <a:gd name="T86" fmla="*/ 2147483646 w 1017"/>
              <a:gd name="T87" fmla="*/ 2147483646 h 2194"/>
              <a:gd name="T88" fmla="*/ 2147483646 w 1017"/>
              <a:gd name="T89" fmla="*/ 2147483646 h 2194"/>
              <a:gd name="T90" fmla="*/ 2147483646 w 1017"/>
              <a:gd name="T91" fmla="*/ 2147483646 h 2194"/>
              <a:gd name="T92" fmla="*/ 2147483646 w 1017"/>
              <a:gd name="T93" fmla="*/ 2147483646 h 21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7"/>
              <a:gd name="T142" fmla="*/ 0 h 2194"/>
              <a:gd name="T143" fmla="*/ 1017 w 1017"/>
              <a:gd name="T144" fmla="*/ 2194 h 21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7" h="2194">
                <a:moveTo>
                  <a:pt x="251" y="27"/>
                </a:moveTo>
                <a:cubicBezTo>
                  <a:pt x="211" y="34"/>
                  <a:pt x="181" y="38"/>
                  <a:pt x="148" y="61"/>
                </a:cubicBezTo>
                <a:cubicBezTo>
                  <a:pt x="123" y="133"/>
                  <a:pt x="161" y="47"/>
                  <a:pt x="113" y="95"/>
                </a:cubicBezTo>
                <a:cubicBezTo>
                  <a:pt x="107" y="101"/>
                  <a:pt x="108" y="112"/>
                  <a:pt x="105" y="121"/>
                </a:cubicBezTo>
                <a:cubicBezTo>
                  <a:pt x="75" y="212"/>
                  <a:pt x="97" y="140"/>
                  <a:pt x="79" y="199"/>
                </a:cubicBezTo>
                <a:cubicBezTo>
                  <a:pt x="76" y="233"/>
                  <a:pt x="79" y="269"/>
                  <a:pt x="70" y="302"/>
                </a:cubicBezTo>
                <a:cubicBezTo>
                  <a:pt x="65" y="322"/>
                  <a:pt x="36" y="353"/>
                  <a:pt x="36" y="353"/>
                </a:cubicBezTo>
                <a:cubicBezTo>
                  <a:pt x="30" y="427"/>
                  <a:pt x="25" y="498"/>
                  <a:pt x="1" y="568"/>
                </a:cubicBezTo>
                <a:cubicBezTo>
                  <a:pt x="4" y="677"/>
                  <a:pt x="10" y="786"/>
                  <a:pt x="10" y="895"/>
                </a:cubicBezTo>
                <a:cubicBezTo>
                  <a:pt x="10" y="904"/>
                  <a:pt x="0" y="912"/>
                  <a:pt x="1" y="921"/>
                </a:cubicBezTo>
                <a:cubicBezTo>
                  <a:pt x="4" y="951"/>
                  <a:pt x="20" y="978"/>
                  <a:pt x="27" y="1007"/>
                </a:cubicBezTo>
                <a:cubicBezTo>
                  <a:pt x="33" y="1064"/>
                  <a:pt x="25" y="1099"/>
                  <a:pt x="62" y="1136"/>
                </a:cubicBezTo>
                <a:cubicBezTo>
                  <a:pt x="67" y="1194"/>
                  <a:pt x="56" y="1270"/>
                  <a:pt x="122" y="1290"/>
                </a:cubicBezTo>
                <a:cubicBezTo>
                  <a:pt x="132" y="1322"/>
                  <a:pt x="137" y="1348"/>
                  <a:pt x="156" y="1376"/>
                </a:cubicBezTo>
                <a:cubicBezTo>
                  <a:pt x="171" y="1434"/>
                  <a:pt x="175" y="1438"/>
                  <a:pt x="216" y="1480"/>
                </a:cubicBezTo>
                <a:cubicBezTo>
                  <a:pt x="241" y="1549"/>
                  <a:pt x="207" y="1465"/>
                  <a:pt x="242" y="1523"/>
                </a:cubicBezTo>
                <a:cubicBezTo>
                  <a:pt x="263" y="1558"/>
                  <a:pt x="258" y="1568"/>
                  <a:pt x="302" y="1583"/>
                </a:cubicBezTo>
                <a:cubicBezTo>
                  <a:pt x="314" y="1616"/>
                  <a:pt x="321" y="1624"/>
                  <a:pt x="354" y="1634"/>
                </a:cubicBezTo>
                <a:cubicBezTo>
                  <a:pt x="373" y="1695"/>
                  <a:pt x="344" y="1627"/>
                  <a:pt x="397" y="1669"/>
                </a:cubicBezTo>
                <a:cubicBezTo>
                  <a:pt x="404" y="1674"/>
                  <a:pt x="400" y="1687"/>
                  <a:pt x="405" y="1694"/>
                </a:cubicBezTo>
                <a:cubicBezTo>
                  <a:pt x="417" y="1710"/>
                  <a:pt x="434" y="1723"/>
                  <a:pt x="448" y="1737"/>
                </a:cubicBezTo>
                <a:cubicBezTo>
                  <a:pt x="454" y="1743"/>
                  <a:pt x="466" y="1755"/>
                  <a:pt x="466" y="1755"/>
                </a:cubicBezTo>
                <a:cubicBezTo>
                  <a:pt x="475" y="1784"/>
                  <a:pt x="487" y="1794"/>
                  <a:pt x="509" y="1815"/>
                </a:cubicBezTo>
                <a:cubicBezTo>
                  <a:pt x="516" y="1838"/>
                  <a:pt x="522" y="1871"/>
                  <a:pt x="534" y="1892"/>
                </a:cubicBezTo>
                <a:cubicBezTo>
                  <a:pt x="544" y="1910"/>
                  <a:pt x="569" y="1944"/>
                  <a:pt x="569" y="1944"/>
                </a:cubicBezTo>
                <a:cubicBezTo>
                  <a:pt x="580" y="1981"/>
                  <a:pt x="591" y="2015"/>
                  <a:pt x="612" y="2047"/>
                </a:cubicBezTo>
                <a:cubicBezTo>
                  <a:pt x="621" y="2093"/>
                  <a:pt x="625" y="2107"/>
                  <a:pt x="663" y="2133"/>
                </a:cubicBezTo>
                <a:cubicBezTo>
                  <a:pt x="684" y="2194"/>
                  <a:pt x="659" y="2150"/>
                  <a:pt x="775" y="2150"/>
                </a:cubicBezTo>
                <a:cubicBezTo>
                  <a:pt x="800" y="2150"/>
                  <a:pt x="843" y="2161"/>
                  <a:pt x="870" y="2167"/>
                </a:cubicBezTo>
                <a:cubicBezTo>
                  <a:pt x="910" y="2164"/>
                  <a:pt x="951" y="2169"/>
                  <a:pt x="990" y="2159"/>
                </a:cubicBezTo>
                <a:cubicBezTo>
                  <a:pt x="1017" y="2152"/>
                  <a:pt x="964" y="2081"/>
                  <a:pt x="964" y="2081"/>
                </a:cubicBezTo>
                <a:cubicBezTo>
                  <a:pt x="954" y="2025"/>
                  <a:pt x="953" y="1950"/>
                  <a:pt x="921" y="1901"/>
                </a:cubicBezTo>
                <a:cubicBezTo>
                  <a:pt x="884" y="1845"/>
                  <a:pt x="847" y="1786"/>
                  <a:pt x="801" y="1737"/>
                </a:cubicBezTo>
                <a:cubicBezTo>
                  <a:pt x="788" y="1701"/>
                  <a:pt x="778" y="1659"/>
                  <a:pt x="758" y="1626"/>
                </a:cubicBezTo>
                <a:cubicBezTo>
                  <a:pt x="729" y="1578"/>
                  <a:pt x="683" y="1544"/>
                  <a:pt x="646" y="1505"/>
                </a:cubicBezTo>
                <a:cubicBezTo>
                  <a:pt x="623" y="1434"/>
                  <a:pt x="516" y="1370"/>
                  <a:pt x="474" y="1308"/>
                </a:cubicBezTo>
                <a:cubicBezTo>
                  <a:pt x="465" y="1278"/>
                  <a:pt x="452" y="1269"/>
                  <a:pt x="431" y="1247"/>
                </a:cubicBezTo>
                <a:cubicBezTo>
                  <a:pt x="401" y="1158"/>
                  <a:pt x="381" y="1073"/>
                  <a:pt x="362" y="981"/>
                </a:cubicBezTo>
                <a:cubicBezTo>
                  <a:pt x="355" y="865"/>
                  <a:pt x="361" y="745"/>
                  <a:pt x="294" y="646"/>
                </a:cubicBezTo>
                <a:cubicBezTo>
                  <a:pt x="297" y="620"/>
                  <a:pt x="302" y="594"/>
                  <a:pt x="302" y="568"/>
                </a:cubicBezTo>
                <a:cubicBezTo>
                  <a:pt x="302" y="501"/>
                  <a:pt x="281" y="583"/>
                  <a:pt x="302" y="517"/>
                </a:cubicBezTo>
                <a:cubicBezTo>
                  <a:pt x="281" y="404"/>
                  <a:pt x="343" y="270"/>
                  <a:pt x="440" y="207"/>
                </a:cubicBezTo>
                <a:cubicBezTo>
                  <a:pt x="460" y="141"/>
                  <a:pt x="432" y="222"/>
                  <a:pt x="466" y="156"/>
                </a:cubicBezTo>
                <a:cubicBezTo>
                  <a:pt x="486" y="117"/>
                  <a:pt x="474" y="113"/>
                  <a:pt x="509" y="78"/>
                </a:cubicBezTo>
                <a:cubicBezTo>
                  <a:pt x="506" y="58"/>
                  <a:pt x="513" y="33"/>
                  <a:pt x="500" y="18"/>
                </a:cubicBezTo>
                <a:cubicBezTo>
                  <a:pt x="488" y="5"/>
                  <a:pt x="466" y="9"/>
                  <a:pt x="448" y="9"/>
                </a:cubicBezTo>
                <a:cubicBezTo>
                  <a:pt x="293" y="9"/>
                  <a:pt x="326" y="0"/>
                  <a:pt x="251" y="27"/>
                </a:cubicBezTo>
                <a:close/>
              </a:path>
            </a:pathLst>
          </a:custGeom>
          <a:solidFill>
            <a:srgbClr val="CC3300"/>
          </a:solidFill>
          <a:ln w="9525">
            <a:solidFill>
              <a:schemeClr val="tx2"/>
            </a:solidFill>
            <a:round/>
            <a:headEnd/>
            <a:tailEnd/>
          </a:ln>
        </p:spPr>
        <p:txBody>
          <a:bodyPr/>
          <a:lstStyle/>
          <a:p>
            <a:endParaRPr lang="fr-BE"/>
          </a:p>
        </p:txBody>
      </p:sp>
      <p:sp>
        <p:nvSpPr>
          <p:cNvPr id="29700" name="Freeform 22"/>
          <p:cNvSpPr>
            <a:spLocks/>
          </p:cNvSpPr>
          <p:nvPr/>
        </p:nvSpPr>
        <p:spPr bwMode="auto">
          <a:xfrm>
            <a:off x="2525713" y="3216275"/>
            <a:ext cx="1125537" cy="1692275"/>
          </a:xfrm>
          <a:custGeom>
            <a:avLst/>
            <a:gdLst>
              <a:gd name="T0" fmla="*/ 2147483646 w 709"/>
              <a:gd name="T1" fmla="*/ 2147483646 h 1066"/>
              <a:gd name="T2" fmla="*/ 2147483646 w 709"/>
              <a:gd name="T3" fmla="*/ 2147483646 h 1066"/>
              <a:gd name="T4" fmla="*/ 2147483646 w 709"/>
              <a:gd name="T5" fmla="*/ 2147483646 h 1066"/>
              <a:gd name="T6" fmla="*/ 2147483646 w 709"/>
              <a:gd name="T7" fmla="*/ 2147483646 h 1066"/>
              <a:gd name="T8" fmla="*/ 2147483646 w 709"/>
              <a:gd name="T9" fmla="*/ 2147483646 h 1066"/>
              <a:gd name="T10" fmla="*/ 2147483646 w 709"/>
              <a:gd name="T11" fmla="*/ 2147483646 h 1066"/>
              <a:gd name="T12" fmla="*/ 2147483646 w 709"/>
              <a:gd name="T13" fmla="*/ 2147483646 h 1066"/>
              <a:gd name="T14" fmla="*/ 2147483646 w 709"/>
              <a:gd name="T15" fmla="*/ 2147483646 h 1066"/>
              <a:gd name="T16" fmla="*/ 2147483646 w 709"/>
              <a:gd name="T17" fmla="*/ 2147483646 h 1066"/>
              <a:gd name="T18" fmla="*/ 2147483646 w 709"/>
              <a:gd name="T19" fmla="*/ 2147483646 h 1066"/>
              <a:gd name="T20" fmla="*/ 2147483646 w 709"/>
              <a:gd name="T21" fmla="*/ 2147483646 h 1066"/>
              <a:gd name="T22" fmla="*/ 2147483646 w 709"/>
              <a:gd name="T23" fmla="*/ 2147483646 h 1066"/>
              <a:gd name="T24" fmla="*/ 2147483646 w 709"/>
              <a:gd name="T25" fmla="*/ 2147483646 h 1066"/>
              <a:gd name="T26" fmla="*/ 2147483646 w 709"/>
              <a:gd name="T27" fmla="*/ 2147483646 h 1066"/>
              <a:gd name="T28" fmla="*/ 2147483646 w 709"/>
              <a:gd name="T29" fmla="*/ 2147483646 h 1066"/>
              <a:gd name="T30" fmla="*/ 2147483646 w 709"/>
              <a:gd name="T31" fmla="*/ 2147483646 h 1066"/>
              <a:gd name="T32" fmla="*/ 2147483646 w 709"/>
              <a:gd name="T33" fmla="*/ 2147483646 h 1066"/>
              <a:gd name="T34" fmla="*/ 2147483646 w 709"/>
              <a:gd name="T35" fmla="*/ 2147483646 h 1066"/>
              <a:gd name="T36" fmla="*/ 2147483646 w 709"/>
              <a:gd name="T37" fmla="*/ 2147483646 h 1066"/>
              <a:gd name="T38" fmla="*/ 2147483646 w 709"/>
              <a:gd name="T39" fmla="*/ 2147483646 h 1066"/>
              <a:gd name="T40" fmla="*/ 2147483646 w 709"/>
              <a:gd name="T41" fmla="*/ 2147483646 h 1066"/>
              <a:gd name="T42" fmla="*/ 2147483646 w 709"/>
              <a:gd name="T43" fmla="*/ 2147483646 h 1066"/>
              <a:gd name="T44" fmla="*/ 2147483646 w 709"/>
              <a:gd name="T45" fmla="*/ 2147483646 h 1066"/>
              <a:gd name="T46" fmla="*/ 2147483646 w 709"/>
              <a:gd name="T47" fmla="*/ 2147483646 h 1066"/>
              <a:gd name="T48" fmla="*/ 2147483646 w 709"/>
              <a:gd name="T49" fmla="*/ 2147483646 h 1066"/>
              <a:gd name="T50" fmla="*/ 0 w 709"/>
              <a:gd name="T51" fmla="*/ 2147483646 h 1066"/>
              <a:gd name="T52" fmla="*/ 2147483646 w 709"/>
              <a:gd name="T53" fmla="*/ 2147483646 h 1066"/>
              <a:gd name="T54" fmla="*/ 2147483646 w 709"/>
              <a:gd name="T55" fmla="*/ 0 h 1066"/>
              <a:gd name="T56" fmla="*/ 2147483646 w 709"/>
              <a:gd name="T57" fmla="*/ 2147483646 h 10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9"/>
              <a:gd name="T88" fmla="*/ 0 h 1066"/>
              <a:gd name="T89" fmla="*/ 709 w 709"/>
              <a:gd name="T90" fmla="*/ 1066 h 10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9" h="1066">
                <a:moveTo>
                  <a:pt x="95" y="26"/>
                </a:moveTo>
                <a:cubicBezTo>
                  <a:pt x="143" y="41"/>
                  <a:pt x="110" y="55"/>
                  <a:pt x="155" y="77"/>
                </a:cubicBezTo>
                <a:cubicBezTo>
                  <a:pt x="221" y="110"/>
                  <a:pt x="300" y="99"/>
                  <a:pt x="370" y="120"/>
                </a:cubicBezTo>
                <a:cubicBezTo>
                  <a:pt x="396" y="148"/>
                  <a:pt x="383" y="158"/>
                  <a:pt x="421" y="172"/>
                </a:cubicBezTo>
                <a:cubicBezTo>
                  <a:pt x="445" y="240"/>
                  <a:pt x="410" y="156"/>
                  <a:pt x="456" y="215"/>
                </a:cubicBezTo>
                <a:cubicBezTo>
                  <a:pt x="473" y="236"/>
                  <a:pt x="473" y="266"/>
                  <a:pt x="482" y="292"/>
                </a:cubicBezTo>
                <a:cubicBezTo>
                  <a:pt x="486" y="303"/>
                  <a:pt x="499" y="309"/>
                  <a:pt x="507" y="318"/>
                </a:cubicBezTo>
                <a:cubicBezTo>
                  <a:pt x="528" y="378"/>
                  <a:pt x="508" y="364"/>
                  <a:pt x="550" y="378"/>
                </a:cubicBezTo>
                <a:cubicBezTo>
                  <a:pt x="592" y="418"/>
                  <a:pt x="587" y="482"/>
                  <a:pt x="636" y="516"/>
                </a:cubicBezTo>
                <a:cubicBezTo>
                  <a:pt x="646" y="552"/>
                  <a:pt x="658" y="579"/>
                  <a:pt x="679" y="610"/>
                </a:cubicBezTo>
                <a:cubicBezTo>
                  <a:pt x="674" y="774"/>
                  <a:pt x="709" y="861"/>
                  <a:pt x="611" y="963"/>
                </a:cubicBezTo>
                <a:cubicBezTo>
                  <a:pt x="598" y="1000"/>
                  <a:pt x="589" y="1033"/>
                  <a:pt x="568" y="1066"/>
                </a:cubicBezTo>
                <a:cubicBezTo>
                  <a:pt x="516" y="1048"/>
                  <a:pt x="494" y="985"/>
                  <a:pt x="447" y="954"/>
                </a:cubicBezTo>
                <a:cubicBezTo>
                  <a:pt x="438" y="926"/>
                  <a:pt x="434" y="907"/>
                  <a:pt x="413" y="885"/>
                </a:cubicBezTo>
                <a:cubicBezTo>
                  <a:pt x="400" y="848"/>
                  <a:pt x="372" y="819"/>
                  <a:pt x="344" y="791"/>
                </a:cubicBezTo>
                <a:cubicBezTo>
                  <a:pt x="341" y="780"/>
                  <a:pt x="342" y="767"/>
                  <a:pt x="336" y="757"/>
                </a:cubicBezTo>
                <a:cubicBezTo>
                  <a:pt x="330" y="748"/>
                  <a:pt x="317" y="746"/>
                  <a:pt x="310" y="739"/>
                </a:cubicBezTo>
                <a:cubicBezTo>
                  <a:pt x="272" y="701"/>
                  <a:pt x="317" y="722"/>
                  <a:pt x="267" y="705"/>
                </a:cubicBezTo>
                <a:cubicBezTo>
                  <a:pt x="249" y="653"/>
                  <a:pt x="272" y="702"/>
                  <a:pt x="232" y="662"/>
                </a:cubicBezTo>
                <a:cubicBezTo>
                  <a:pt x="175" y="605"/>
                  <a:pt x="258" y="664"/>
                  <a:pt x="189" y="619"/>
                </a:cubicBezTo>
                <a:cubicBezTo>
                  <a:pt x="183" y="610"/>
                  <a:pt x="176" y="602"/>
                  <a:pt x="172" y="593"/>
                </a:cubicBezTo>
                <a:cubicBezTo>
                  <a:pt x="168" y="585"/>
                  <a:pt x="169" y="575"/>
                  <a:pt x="164" y="567"/>
                </a:cubicBezTo>
                <a:cubicBezTo>
                  <a:pt x="154" y="551"/>
                  <a:pt x="139" y="539"/>
                  <a:pt x="129" y="524"/>
                </a:cubicBezTo>
                <a:cubicBezTo>
                  <a:pt x="113" y="476"/>
                  <a:pt x="116" y="456"/>
                  <a:pt x="78" y="430"/>
                </a:cubicBezTo>
                <a:cubicBezTo>
                  <a:pt x="57" y="369"/>
                  <a:pt x="65" y="396"/>
                  <a:pt x="52" y="352"/>
                </a:cubicBezTo>
                <a:cubicBezTo>
                  <a:pt x="41" y="272"/>
                  <a:pt x="43" y="211"/>
                  <a:pt x="0" y="146"/>
                </a:cubicBezTo>
                <a:cubicBezTo>
                  <a:pt x="1" y="138"/>
                  <a:pt x="5" y="73"/>
                  <a:pt x="17" y="52"/>
                </a:cubicBezTo>
                <a:cubicBezTo>
                  <a:pt x="27" y="34"/>
                  <a:pt x="52" y="0"/>
                  <a:pt x="52" y="0"/>
                </a:cubicBezTo>
                <a:cubicBezTo>
                  <a:pt x="107" y="18"/>
                  <a:pt x="115" y="4"/>
                  <a:pt x="95" y="26"/>
                </a:cubicBezTo>
                <a:close/>
              </a:path>
            </a:pathLst>
          </a:custGeom>
          <a:solidFill>
            <a:srgbClr val="FFFF99"/>
          </a:solidFill>
          <a:ln w="57150" cmpd="sng">
            <a:solidFill>
              <a:schemeClr val="tx2"/>
            </a:solidFill>
            <a:round/>
            <a:headEnd/>
            <a:tailEnd/>
          </a:ln>
        </p:spPr>
        <p:txBody>
          <a:bodyPr/>
          <a:lstStyle/>
          <a:p>
            <a:endParaRPr lang="fr-BE"/>
          </a:p>
        </p:txBody>
      </p:sp>
      <p:sp>
        <p:nvSpPr>
          <p:cNvPr id="29701" name="Freeform 23"/>
          <p:cNvSpPr>
            <a:spLocks/>
          </p:cNvSpPr>
          <p:nvPr/>
        </p:nvSpPr>
        <p:spPr bwMode="auto">
          <a:xfrm>
            <a:off x="2798763" y="3568700"/>
            <a:ext cx="560387" cy="781050"/>
          </a:xfrm>
          <a:custGeom>
            <a:avLst/>
            <a:gdLst>
              <a:gd name="T0" fmla="*/ 0 w 353"/>
              <a:gd name="T1" fmla="*/ 2147483646 h 492"/>
              <a:gd name="T2" fmla="*/ 2147483646 w 353"/>
              <a:gd name="T3" fmla="*/ 2147483646 h 492"/>
              <a:gd name="T4" fmla="*/ 2147483646 w 353"/>
              <a:gd name="T5" fmla="*/ 2147483646 h 492"/>
              <a:gd name="T6" fmla="*/ 2147483646 w 353"/>
              <a:gd name="T7" fmla="*/ 2147483646 h 492"/>
              <a:gd name="T8" fmla="*/ 2147483646 w 353"/>
              <a:gd name="T9" fmla="*/ 2147483646 h 492"/>
              <a:gd name="T10" fmla="*/ 2147483646 w 353"/>
              <a:gd name="T11" fmla="*/ 2147483646 h 492"/>
              <a:gd name="T12" fmla="*/ 2147483646 w 353"/>
              <a:gd name="T13" fmla="*/ 2147483646 h 492"/>
              <a:gd name="T14" fmla="*/ 2147483646 w 353"/>
              <a:gd name="T15" fmla="*/ 2147483646 h 492"/>
              <a:gd name="T16" fmla="*/ 2147483646 w 353"/>
              <a:gd name="T17" fmla="*/ 2147483646 h 4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3"/>
              <a:gd name="T28" fmla="*/ 0 h 492"/>
              <a:gd name="T29" fmla="*/ 353 w 353"/>
              <a:gd name="T30" fmla="*/ 492 h 4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3" h="492">
                <a:moveTo>
                  <a:pt x="0" y="2"/>
                </a:moveTo>
                <a:cubicBezTo>
                  <a:pt x="26" y="6"/>
                  <a:pt x="59" y="0"/>
                  <a:pt x="78" y="19"/>
                </a:cubicBezTo>
                <a:cubicBezTo>
                  <a:pt x="84" y="25"/>
                  <a:pt x="82" y="36"/>
                  <a:pt x="86" y="44"/>
                </a:cubicBezTo>
                <a:cubicBezTo>
                  <a:pt x="90" y="51"/>
                  <a:pt x="97" y="56"/>
                  <a:pt x="103" y="62"/>
                </a:cubicBezTo>
                <a:cubicBezTo>
                  <a:pt x="131" y="141"/>
                  <a:pt x="158" y="155"/>
                  <a:pt x="232" y="182"/>
                </a:cubicBezTo>
                <a:cubicBezTo>
                  <a:pt x="243" y="215"/>
                  <a:pt x="265" y="222"/>
                  <a:pt x="284" y="251"/>
                </a:cubicBezTo>
                <a:cubicBezTo>
                  <a:pt x="301" y="323"/>
                  <a:pt x="300" y="320"/>
                  <a:pt x="292" y="414"/>
                </a:cubicBezTo>
                <a:cubicBezTo>
                  <a:pt x="312" y="433"/>
                  <a:pt x="333" y="438"/>
                  <a:pt x="353" y="457"/>
                </a:cubicBezTo>
                <a:cubicBezTo>
                  <a:pt x="343" y="486"/>
                  <a:pt x="344" y="474"/>
                  <a:pt x="344" y="492"/>
                </a:cubicBezTo>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sp>
        <p:nvSpPr>
          <p:cNvPr id="29702" name="Freeform 24"/>
          <p:cNvSpPr>
            <a:spLocks/>
          </p:cNvSpPr>
          <p:nvPr/>
        </p:nvSpPr>
        <p:spPr bwMode="auto">
          <a:xfrm>
            <a:off x="2840038" y="3557588"/>
            <a:ext cx="477837" cy="1146175"/>
          </a:xfrm>
          <a:custGeom>
            <a:avLst/>
            <a:gdLst>
              <a:gd name="T0" fmla="*/ 2147483646 w 301"/>
              <a:gd name="T1" fmla="*/ 0 h 722"/>
              <a:gd name="T2" fmla="*/ 2147483646 w 301"/>
              <a:gd name="T3" fmla="*/ 2147483646 h 722"/>
              <a:gd name="T4" fmla="*/ 2147483646 w 301"/>
              <a:gd name="T5" fmla="*/ 2147483646 h 722"/>
              <a:gd name="T6" fmla="*/ 0 w 301"/>
              <a:gd name="T7" fmla="*/ 2147483646 h 722"/>
              <a:gd name="T8" fmla="*/ 2147483646 w 301"/>
              <a:gd name="T9" fmla="*/ 2147483646 h 722"/>
              <a:gd name="T10" fmla="*/ 2147483646 w 301"/>
              <a:gd name="T11" fmla="*/ 2147483646 h 722"/>
              <a:gd name="T12" fmla="*/ 2147483646 w 301"/>
              <a:gd name="T13" fmla="*/ 2147483646 h 722"/>
              <a:gd name="T14" fmla="*/ 2147483646 w 301"/>
              <a:gd name="T15" fmla="*/ 2147483646 h 722"/>
              <a:gd name="T16" fmla="*/ 2147483646 w 301"/>
              <a:gd name="T17" fmla="*/ 2147483646 h 722"/>
              <a:gd name="T18" fmla="*/ 2147483646 w 301"/>
              <a:gd name="T19" fmla="*/ 2147483646 h 722"/>
              <a:gd name="T20" fmla="*/ 2147483646 w 301"/>
              <a:gd name="T21" fmla="*/ 2147483646 h 722"/>
              <a:gd name="T22" fmla="*/ 2147483646 w 301"/>
              <a:gd name="T23" fmla="*/ 2147483646 h 7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722"/>
              <a:gd name="T38" fmla="*/ 301 w 301"/>
              <a:gd name="T39" fmla="*/ 722 h 7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722">
                <a:moveTo>
                  <a:pt x="95" y="0"/>
                </a:moveTo>
                <a:cubicBezTo>
                  <a:pt x="103" y="54"/>
                  <a:pt x="110" y="62"/>
                  <a:pt x="60" y="77"/>
                </a:cubicBezTo>
                <a:cubicBezTo>
                  <a:pt x="48" y="85"/>
                  <a:pt x="24" y="98"/>
                  <a:pt x="17" y="112"/>
                </a:cubicBezTo>
                <a:cubicBezTo>
                  <a:pt x="9" y="128"/>
                  <a:pt x="0" y="163"/>
                  <a:pt x="0" y="163"/>
                </a:cubicBezTo>
                <a:cubicBezTo>
                  <a:pt x="8" y="185"/>
                  <a:pt x="10" y="233"/>
                  <a:pt x="26" y="249"/>
                </a:cubicBezTo>
                <a:cubicBezTo>
                  <a:pt x="32" y="255"/>
                  <a:pt x="43" y="255"/>
                  <a:pt x="52" y="258"/>
                </a:cubicBezTo>
                <a:cubicBezTo>
                  <a:pt x="65" y="299"/>
                  <a:pt x="85" y="320"/>
                  <a:pt x="120" y="344"/>
                </a:cubicBezTo>
                <a:cubicBezTo>
                  <a:pt x="131" y="375"/>
                  <a:pt x="150" y="389"/>
                  <a:pt x="172" y="413"/>
                </a:cubicBezTo>
                <a:cubicBezTo>
                  <a:pt x="173" y="418"/>
                  <a:pt x="188" y="508"/>
                  <a:pt x="198" y="516"/>
                </a:cubicBezTo>
                <a:cubicBezTo>
                  <a:pt x="207" y="523"/>
                  <a:pt x="221" y="521"/>
                  <a:pt x="232" y="524"/>
                </a:cubicBezTo>
                <a:cubicBezTo>
                  <a:pt x="268" y="562"/>
                  <a:pt x="263" y="572"/>
                  <a:pt x="275" y="627"/>
                </a:cubicBezTo>
                <a:cubicBezTo>
                  <a:pt x="286" y="678"/>
                  <a:pt x="301" y="657"/>
                  <a:pt x="301" y="722"/>
                </a:cubicBezTo>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sp>
        <p:nvSpPr>
          <p:cNvPr id="29703" name="Freeform 25"/>
          <p:cNvSpPr>
            <a:spLocks/>
          </p:cNvSpPr>
          <p:nvPr/>
        </p:nvSpPr>
        <p:spPr bwMode="auto">
          <a:xfrm>
            <a:off x="2717800" y="3832225"/>
            <a:ext cx="827088" cy="749300"/>
          </a:xfrm>
          <a:custGeom>
            <a:avLst/>
            <a:gdLst>
              <a:gd name="T0" fmla="*/ 0 w 521"/>
              <a:gd name="T1" fmla="*/ 2147483646 h 472"/>
              <a:gd name="T2" fmla="*/ 2147483646 w 521"/>
              <a:gd name="T3" fmla="*/ 2147483646 h 472"/>
              <a:gd name="T4" fmla="*/ 2147483646 w 521"/>
              <a:gd name="T5" fmla="*/ 2147483646 h 472"/>
              <a:gd name="T6" fmla="*/ 2147483646 w 521"/>
              <a:gd name="T7" fmla="*/ 2147483646 h 472"/>
              <a:gd name="T8" fmla="*/ 2147483646 w 521"/>
              <a:gd name="T9" fmla="*/ 2147483646 h 472"/>
              <a:gd name="T10" fmla="*/ 2147483646 w 521"/>
              <a:gd name="T11" fmla="*/ 2147483646 h 472"/>
              <a:gd name="T12" fmla="*/ 2147483646 w 521"/>
              <a:gd name="T13" fmla="*/ 2147483646 h 472"/>
              <a:gd name="T14" fmla="*/ 2147483646 w 521"/>
              <a:gd name="T15" fmla="*/ 2147483646 h 472"/>
              <a:gd name="T16" fmla="*/ 2147483646 w 521"/>
              <a:gd name="T17" fmla="*/ 2147483646 h 472"/>
              <a:gd name="T18" fmla="*/ 2147483646 w 521"/>
              <a:gd name="T19" fmla="*/ 2147483646 h 472"/>
              <a:gd name="T20" fmla="*/ 2147483646 w 521"/>
              <a:gd name="T21" fmla="*/ 2147483646 h 4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1"/>
              <a:gd name="T34" fmla="*/ 0 h 472"/>
              <a:gd name="T35" fmla="*/ 521 w 521"/>
              <a:gd name="T36" fmla="*/ 472 h 4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1" h="472">
                <a:moveTo>
                  <a:pt x="0" y="16"/>
                </a:moveTo>
                <a:cubicBezTo>
                  <a:pt x="121" y="25"/>
                  <a:pt x="197" y="0"/>
                  <a:pt x="283" y="59"/>
                </a:cubicBezTo>
                <a:cubicBezTo>
                  <a:pt x="299" y="84"/>
                  <a:pt x="319" y="103"/>
                  <a:pt x="335" y="128"/>
                </a:cubicBezTo>
                <a:cubicBezTo>
                  <a:pt x="325" y="183"/>
                  <a:pt x="326" y="186"/>
                  <a:pt x="283" y="214"/>
                </a:cubicBezTo>
                <a:cubicBezTo>
                  <a:pt x="272" y="231"/>
                  <a:pt x="235" y="250"/>
                  <a:pt x="249" y="265"/>
                </a:cubicBezTo>
                <a:cubicBezTo>
                  <a:pt x="275" y="292"/>
                  <a:pt x="316" y="297"/>
                  <a:pt x="352" y="308"/>
                </a:cubicBezTo>
                <a:cubicBezTo>
                  <a:pt x="374" y="332"/>
                  <a:pt x="380" y="349"/>
                  <a:pt x="412" y="360"/>
                </a:cubicBezTo>
                <a:cubicBezTo>
                  <a:pt x="404" y="387"/>
                  <a:pt x="408" y="446"/>
                  <a:pt x="438" y="463"/>
                </a:cubicBezTo>
                <a:cubicBezTo>
                  <a:pt x="451" y="470"/>
                  <a:pt x="467" y="469"/>
                  <a:pt x="481" y="472"/>
                </a:cubicBezTo>
                <a:cubicBezTo>
                  <a:pt x="521" y="429"/>
                  <a:pt x="493" y="352"/>
                  <a:pt x="464" y="308"/>
                </a:cubicBezTo>
                <a:cubicBezTo>
                  <a:pt x="470" y="291"/>
                  <a:pt x="481" y="257"/>
                  <a:pt x="481" y="257"/>
                </a:cubicBezTo>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sp>
        <p:nvSpPr>
          <p:cNvPr id="29704" name="Freeform 26"/>
          <p:cNvSpPr>
            <a:spLocks/>
          </p:cNvSpPr>
          <p:nvPr/>
        </p:nvSpPr>
        <p:spPr bwMode="auto">
          <a:xfrm>
            <a:off x="2732088" y="2105025"/>
            <a:ext cx="1017587" cy="3560763"/>
          </a:xfrm>
          <a:custGeom>
            <a:avLst/>
            <a:gdLst>
              <a:gd name="T0" fmla="*/ 2147483646 w 641"/>
              <a:gd name="T1" fmla="*/ 0 h 2243"/>
              <a:gd name="T2" fmla="*/ 2147483646 w 641"/>
              <a:gd name="T3" fmla="*/ 2147483646 h 2243"/>
              <a:gd name="T4" fmla="*/ 2147483646 w 641"/>
              <a:gd name="T5" fmla="*/ 2147483646 h 2243"/>
              <a:gd name="T6" fmla="*/ 2147483646 w 641"/>
              <a:gd name="T7" fmla="*/ 2147483646 h 2243"/>
              <a:gd name="T8" fmla="*/ 2147483646 w 641"/>
              <a:gd name="T9" fmla="*/ 2147483646 h 2243"/>
              <a:gd name="T10" fmla="*/ 0 w 641"/>
              <a:gd name="T11" fmla="*/ 2147483646 h 2243"/>
              <a:gd name="T12" fmla="*/ 2147483646 w 641"/>
              <a:gd name="T13" fmla="*/ 2147483646 h 2243"/>
              <a:gd name="T14" fmla="*/ 2147483646 w 641"/>
              <a:gd name="T15" fmla="*/ 2147483646 h 2243"/>
              <a:gd name="T16" fmla="*/ 2147483646 w 641"/>
              <a:gd name="T17" fmla="*/ 2147483646 h 2243"/>
              <a:gd name="T18" fmla="*/ 2147483646 w 641"/>
              <a:gd name="T19" fmla="*/ 2147483646 h 2243"/>
              <a:gd name="T20" fmla="*/ 2147483646 w 641"/>
              <a:gd name="T21" fmla="*/ 2147483646 h 2243"/>
              <a:gd name="T22" fmla="*/ 2147483646 w 641"/>
              <a:gd name="T23" fmla="*/ 2147483646 h 2243"/>
              <a:gd name="T24" fmla="*/ 2147483646 w 641"/>
              <a:gd name="T25" fmla="*/ 2147483646 h 2243"/>
              <a:gd name="T26" fmla="*/ 2147483646 w 641"/>
              <a:gd name="T27" fmla="*/ 2147483646 h 2243"/>
              <a:gd name="T28" fmla="*/ 2147483646 w 641"/>
              <a:gd name="T29" fmla="*/ 2147483646 h 2243"/>
              <a:gd name="T30" fmla="*/ 2147483646 w 641"/>
              <a:gd name="T31" fmla="*/ 2147483646 h 2243"/>
              <a:gd name="T32" fmla="*/ 2147483646 w 641"/>
              <a:gd name="T33" fmla="*/ 2147483646 h 2243"/>
              <a:gd name="T34" fmla="*/ 2147483646 w 641"/>
              <a:gd name="T35" fmla="*/ 2147483646 h 2243"/>
              <a:gd name="T36" fmla="*/ 2147483646 w 641"/>
              <a:gd name="T37" fmla="*/ 2147483646 h 2243"/>
              <a:gd name="T38" fmla="*/ 2147483646 w 641"/>
              <a:gd name="T39" fmla="*/ 2147483646 h 2243"/>
              <a:gd name="T40" fmla="*/ 2147483646 w 641"/>
              <a:gd name="T41" fmla="*/ 2147483646 h 2243"/>
              <a:gd name="T42" fmla="*/ 2147483646 w 641"/>
              <a:gd name="T43" fmla="*/ 2147483646 h 2243"/>
              <a:gd name="T44" fmla="*/ 2147483646 w 641"/>
              <a:gd name="T45" fmla="*/ 2147483646 h 2243"/>
              <a:gd name="T46" fmla="*/ 2147483646 w 641"/>
              <a:gd name="T47" fmla="*/ 2147483646 h 2243"/>
              <a:gd name="T48" fmla="*/ 2147483646 w 641"/>
              <a:gd name="T49" fmla="*/ 2147483646 h 22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1"/>
              <a:gd name="T76" fmla="*/ 0 h 2243"/>
              <a:gd name="T77" fmla="*/ 641 w 641"/>
              <a:gd name="T78" fmla="*/ 2243 h 22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1" h="2243">
                <a:moveTo>
                  <a:pt x="172" y="0"/>
                </a:moveTo>
                <a:cubicBezTo>
                  <a:pt x="155" y="11"/>
                  <a:pt x="137" y="23"/>
                  <a:pt x="120" y="34"/>
                </a:cubicBezTo>
                <a:cubicBezTo>
                  <a:pt x="111" y="40"/>
                  <a:pt x="94" y="51"/>
                  <a:pt x="94" y="51"/>
                </a:cubicBezTo>
                <a:cubicBezTo>
                  <a:pt x="77" y="77"/>
                  <a:pt x="69" y="103"/>
                  <a:pt x="51" y="129"/>
                </a:cubicBezTo>
                <a:cubicBezTo>
                  <a:pt x="45" y="163"/>
                  <a:pt x="36" y="191"/>
                  <a:pt x="26" y="223"/>
                </a:cubicBezTo>
                <a:cubicBezTo>
                  <a:pt x="20" y="314"/>
                  <a:pt x="17" y="339"/>
                  <a:pt x="0" y="412"/>
                </a:cubicBezTo>
                <a:cubicBezTo>
                  <a:pt x="3" y="449"/>
                  <a:pt x="1" y="487"/>
                  <a:pt x="8" y="524"/>
                </a:cubicBezTo>
                <a:cubicBezTo>
                  <a:pt x="10" y="532"/>
                  <a:pt x="21" y="535"/>
                  <a:pt x="26" y="541"/>
                </a:cubicBezTo>
                <a:cubicBezTo>
                  <a:pt x="33" y="549"/>
                  <a:pt x="34" y="562"/>
                  <a:pt x="43" y="567"/>
                </a:cubicBezTo>
                <a:cubicBezTo>
                  <a:pt x="68" y="582"/>
                  <a:pt x="109" y="579"/>
                  <a:pt x="137" y="593"/>
                </a:cubicBezTo>
                <a:cubicBezTo>
                  <a:pt x="178" y="614"/>
                  <a:pt x="196" y="656"/>
                  <a:pt x="240" y="670"/>
                </a:cubicBezTo>
                <a:cubicBezTo>
                  <a:pt x="257" y="718"/>
                  <a:pt x="236" y="679"/>
                  <a:pt x="275" y="705"/>
                </a:cubicBezTo>
                <a:cubicBezTo>
                  <a:pt x="285" y="712"/>
                  <a:pt x="291" y="723"/>
                  <a:pt x="301" y="730"/>
                </a:cubicBezTo>
                <a:cubicBezTo>
                  <a:pt x="308" y="735"/>
                  <a:pt x="318" y="735"/>
                  <a:pt x="326" y="739"/>
                </a:cubicBezTo>
                <a:cubicBezTo>
                  <a:pt x="412" y="787"/>
                  <a:pt x="347" y="762"/>
                  <a:pt x="404" y="782"/>
                </a:cubicBezTo>
                <a:cubicBezTo>
                  <a:pt x="429" y="821"/>
                  <a:pt x="425" y="852"/>
                  <a:pt x="473" y="868"/>
                </a:cubicBezTo>
                <a:cubicBezTo>
                  <a:pt x="483" y="901"/>
                  <a:pt x="500" y="938"/>
                  <a:pt x="524" y="963"/>
                </a:cubicBezTo>
                <a:cubicBezTo>
                  <a:pt x="530" y="980"/>
                  <a:pt x="532" y="999"/>
                  <a:pt x="541" y="1014"/>
                </a:cubicBezTo>
                <a:cubicBezTo>
                  <a:pt x="551" y="1030"/>
                  <a:pt x="566" y="1042"/>
                  <a:pt x="576" y="1057"/>
                </a:cubicBezTo>
                <a:cubicBezTo>
                  <a:pt x="587" y="1094"/>
                  <a:pt x="601" y="1131"/>
                  <a:pt x="610" y="1169"/>
                </a:cubicBezTo>
                <a:cubicBezTo>
                  <a:pt x="620" y="1209"/>
                  <a:pt x="622" y="1250"/>
                  <a:pt x="636" y="1289"/>
                </a:cubicBezTo>
                <a:cubicBezTo>
                  <a:pt x="633" y="1372"/>
                  <a:pt x="631" y="1456"/>
                  <a:pt x="627" y="1539"/>
                </a:cubicBezTo>
                <a:cubicBezTo>
                  <a:pt x="623" y="1630"/>
                  <a:pt x="641" y="1740"/>
                  <a:pt x="559" y="1796"/>
                </a:cubicBezTo>
                <a:cubicBezTo>
                  <a:pt x="550" y="1831"/>
                  <a:pt x="540" y="1864"/>
                  <a:pt x="533" y="1900"/>
                </a:cubicBezTo>
                <a:cubicBezTo>
                  <a:pt x="534" y="1927"/>
                  <a:pt x="564" y="2177"/>
                  <a:pt x="533" y="2243"/>
                </a:cubicBezTo>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sp>
        <p:nvSpPr>
          <p:cNvPr id="29705" name="Freeform 28"/>
          <p:cNvSpPr>
            <a:spLocks/>
          </p:cNvSpPr>
          <p:nvPr/>
        </p:nvSpPr>
        <p:spPr bwMode="auto">
          <a:xfrm>
            <a:off x="2830513" y="2179638"/>
            <a:ext cx="1074737" cy="3465512"/>
          </a:xfrm>
          <a:custGeom>
            <a:avLst/>
            <a:gdLst>
              <a:gd name="T0" fmla="*/ 2147483646 w 677"/>
              <a:gd name="T1" fmla="*/ 0 h 2183"/>
              <a:gd name="T2" fmla="*/ 2147483646 w 677"/>
              <a:gd name="T3" fmla="*/ 2147483646 h 2183"/>
              <a:gd name="T4" fmla="*/ 2147483646 w 677"/>
              <a:gd name="T5" fmla="*/ 2147483646 h 2183"/>
              <a:gd name="T6" fmla="*/ 2147483646 w 677"/>
              <a:gd name="T7" fmla="*/ 2147483646 h 2183"/>
              <a:gd name="T8" fmla="*/ 2147483646 w 677"/>
              <a:gd name="T9" fmla="*/ 2147483646 h 2183"/>
              <a:gd name="T10" fmla="*/ 2147483646 w 677"/>
              <a:gd name="T11" fmla="*/ 2147483646 h 2183"/>
              <a:gd name="T12" fmla="*/ 2147483646 w 677"/>
              <a:gd name="T13" fmla="*/ 2147483646 h 2183"/>
              <a:gd name="T14" fmla="*/ 2147483646 w 677"/>
              <a:gd name="T15" fmla="*/ 2147483646 h 2183"/>
              <a:gd name="T16" fmla="*/ 2147483646 w 677"/>
              <a:gd name="T17" fmla="*/ 2147483646 h 2183"/>
              <a:gd name="T18" fmla="*/ 2147483646 w 677"/>
              <a:gd name="T19" fmla="*/ 2147483646 h 2183"/>
              <a:gd name="T20" fmla="*/ 2147483646 w 677"/>
              <a:gd name="T21" fmla="*/ 2147483646 h 2183"/>
              <a:gd name="T22" fmla="*/ 2147483646 w 677"/>
              <a:gd name="T23" fmla="*/ 2147483646 h 2183"/>
              <a:gd name="T24" fmla="*/ 2147483646 w 677"/>
              <a:gd name="T25" fmla="*/ 2147483646 h 2183"/>
              <a:gd name="T26" fmla="*/ 2147483646 w 677"/>
              <a:gd name="T27" fmla="*/ 2147483646 h 2183"/>
              <a:gd name="T28" fmla="*/ 2147483646 w 677"/>
              <a:gd name="T29" fmla="*/ 2147483646 h 2183"/>
              <a:gd name="T30" fmla="*/ 2147483646 w 677"/>
              <a:gd name="T31" fmla="*/ 2147483646 h 2183"/>
              <a:gd name="T32" fmla="*/ 2147483646 w 677"/>
              <a:gd name="T33" fmla="*/ 2147483646 h 2183"/>
              <a:gd name="T34" fmla="*/ 2147483646 w 677"/>
              <a:gd name="T35" fmla="*/ 2147483646 h 2183"/>
              <a:gd name="T36" fmla="*/ 2147483646 w 677"/>
              <a:gd name="T37" fmla="*/ 2147483646 h 2183"/>
              <a:gd name="T38" fmla="*/ 2147483646 w 677"/>
              <a:gd name="T39" fmla="*/ 2147483646 h 2183"/>
              <a:gd name="T40" fmla="*/ 2147483646 w 677"/>
              <a:gd name="T41" fmla="*/ 2147483646 h 2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7"/>
              <a:gd name="T64" fmla="*/ 0 h 2183"/>
              <a:gd name="T65" fmla="*/ 677 w 677"/>
              <a:gd name="T66" fmla="*/ 2183 h 21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7" h="2183">
                <a:moveTo>
                  <a:pt x="135" y="0"/>
                </a:moveTo>
                <a:cubicBezTo>
                  <a:pt x="120" y="43"/>
                  <a:pt x="83" y="74"/>
                  <a:pt x="58" y="111"/>
                </a:cubicBezTo>
                <a:cubicBezTo>
                  <a:pt x="47" y="161"/>
                  <a:pt x="30" y="209"/>
                  <a:pt x="15" y="258"/>
                </a:cubicBezTo>
                <a:cubicBezTo>
                  <a:pt x="23" y="398"/>
                  <a:pt x="0" y="460"/>
                  <a:pt x="144" y="490"/>
                </a:cubicBezTo>
                <a:cubicBezTo>
                  <a:pt x="152" y="498"/>
                  <a:pt x="159" y="508"/>
                  <a:pt x="169" y="515"/>
                </a:cubicBezTo>
                <a:cubicBezTo>
                  <a:pt x="177" y="520"/>
                  <a:pt x="189" y="517"/>
                  <a:pt x="195" y="524"/>
                </a:cubicBezTo>
                <a:cubicBezTo>
                  <a:pt x="210" y="539"/>
                  <a:pt x="209" y="570"/>
                  <a:pt x="229" y="576"/>
                </a:cubicBezTo>
                <a:cubicBezTo>
                  <a:pt x="264" y="587"/>
                  <a:pt x="299" y="598"/>
                  <a:pt x="333" y="610"/>
                </a:cubicBezTo>
                <a:cubicBezTo>
                  <a:pt x="339" y="619"/>
                  <a:pt x="342" y="630"/>
                  <a:pt x="350" y="636"/>
                </a:cubicBezTo>
                <a:cubicBezTo>
                  <a:pt x="357" y="642"/>
                  <a:pt x="370" y="638"/>
                  <a:pt x="376" y="644"/>
                </a:cubicBezTo>
                <a:cubicBezTo>
                  <a:pt x="389" y="657"/>
                  <a:pt x="381" y="682"/>
                  <a:pt x="393" y="696"/>
                </a:cubicBezTo>
                <a:cubicBezTo>
                  <a:pt x="400" y="704"/>
                  <a:pt x="410" y="707"/>
                  <a:pt x="419" y="713"/>
                </a:cubicBezTo>
                <a:cubicBezTo>
                  <a:pt x="442" y="789"/>
                  <a:pt x="408" y="686"/>
                  <a:pt x="444" y="765"/>
                </a:cubicBezTo>
                <a:cubicBezTo>
                  <a:pt x="476" y="836"/>
                  <a:pt x="444" y="797"/>
                  <a:pt x="479" y="834"/>
                </a:cubicBezTo>
                <a:cubicBezTo>
                  <a:pt x="492" y="889"/>
                  <a:pt x="508" y="923"/>
                  <a:pt x="556" y="954"/>
                </a:cubicBezTo>
                <a:cubicBezTo>
                  <a:pt x="564" y="998"/>
                  <a:pt x="577" y="1033"/>
                  <a:pt x="608" y="1066"/>
                </a:cubicBezTo>
                <a:cubicBezTo>
                  <a:pt x="613" y="1139"/>
                  <a:pt x="596" y="1189"/>
                  <a:pt x="642" y="1238"/>
                </a:cubicBezTo>
                <a:cubicBezTo>
                  <a:pt x="660" y="1289"/>
                  <a:pt x="666" y="1348"/>
                  <a:pt x="677" y="1401"/>
                </a:cubicBezTo>
                <a:cubicBezTo>
                  <a:pt x="651" y="1476"/>
                  <a:pt x="657" y="1557"/>
                  <a:pt x="634" y="1633"/>
                </a:cubicBezTo>
                <a:cubicBezTo>
                  <a:pt x="627" y="1683"/>
                  <a:pt x="625" y="1705"/>
                  <a:pt x="599" y="1745"/>
                </a:cubicBezTo>
                <a:cubicBezTo>
                  <a:pt x="556" y="1886"/>
                  <a:pt x="573" y="2036"/>
                  <a:pt x="573" y="2183"/>
                </a:cubicBezTo>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sp>
        <p:nvSpPr>
          <p:cNvPr id="29706" name="Freeform 29"/>
          <p:cNvSpPr>
            <a:spLocks/>
          </p:cNvSpPr>
          <p:nvPr/>
        </p:nvSpPr>
        <p:spPr bwMode="auto">
          <a:xfrm>
            <a:off x="2987675" y="2060575"/>
            <a:ext cx="2320925" cy="3567113"/>
          </a:xfrm>
          <a:custGeom>
            <a:avLst/>
            <a:gdLst>
              <a:gd name="T0" fmla="*/ 2147483646 w 1462"/>
              <a:gd name="T1" fmla="*/ 2147483646 h 2247"/>
              <a:gd name="T2" fmla="*/ 2147483646 w 1462"/>
              <a:gd name="T3" fmla="*/ 2147483646 h 2247"/>
              <a:gd name="T4" fmla="*/ 2147483646 w 1462"/>
              <a:gd name="T5" fmla="*/ 2147483646 h 2247"/>
              <a:gd name="T6" fmla="*/ 2147483646 w 1462"/>
              <a:gd name="T7" fmla="*/ 2147483646 h 2247"/>
              <a:gd name="T8" fmla="*/ 2147483646 w 1462"/>
              <a:gd name="T9" fmla="*/ 2147483646 h 2247"/>
              <a:gd name="T10" fmla="*/ 2147483646 w 1462"/>
              <a:gd name="T11" fmla="*/ 2147483646 h 2247"/>
              <a:gd name="T12" fmla="*/ 2147483646 w 1462"/>
              <a:gd name="T13" fmla="*/ 2147483646 h 2247"/>
              <a:gd name="T14" fmla="*/ 2147483646 w 1462"/>
              <a:gd name="T15" fmla="*/ 2147483646 h 2247"/>
              <a:gd name="T16" fmla="*/ 2147483646 w 1462"/>
              <a:gd name="T17" fmla="*/ 2147483646 h 2247"/>
              <a:gd name="T18" fmla="*/ 2147483646 w 1462"/>
              <a:gd name="T19" fmla="*/ 2147483646 h 2247"/>
              <a:gd name="T20" fmla="*/ 2147483646 w 1462"/>
              <a:gd name="T21" fmla="*/ 2147483646 h 2247"/>
              <a:gd name="T22" fmla="*/ 2147483646 w 1462"/>
              <a:gd name="T23" fmla="*/ 2147483646 h 2247"/>
              <a:gd name="T24" fmla="*/ 2147483646 w 1462"/>
              <a:gd name="T25" fmla="*/ 2147483646 h 2247"/>
              <a:gd name="T26" fmla="*/ 2147483646 w 1462"/>
              <a:gd name="T27" fmla="*/ 2147483646 h 2247"/>
              <a:gd name="T28" fmla="*/ 2147483646 w 1462"/>
              <a:gd name="T29" fmla="*/ 2147483646 h 2247"/>
              <a:gd name="T30" fmla="*/ 2147483646 w 1462"/>
              <a:gd name="T31" fmla="*/ 2147483646 h 2247"/>
              <a:gd name="T32" fmla="*/ 2147483646 w 1462"/>
              <a:gd name="T33" fmla="*/ 2147483646 h 2247"/>
              <a:gd name="T34" fmla="*/ 2147483646 w 1462"/>
              <a:gd name="T35" fmla="*/ 2147483646 h 2247"/>
              <a:gd name="T36" fmla="*/ 2147483646 w 1462"/>
              <a:gd name="T37" fmla="*/ 2147483646 h 2247"/>
              <a:gd name="T38" fmla="*/ 2147483646 w 1462"/>
              <a:gd name="T39" fmla="*/ 2147483646 h 2247"/>
              <a:gd name="T40" fmla="*/ 2147483646 w 1462"/>
              <a:gd name="T41" fmla="*/ 2147483646 h 2247"/>
              <a:gd name="T42" fmla="*/ 2147483646 w 1462"/>
              <a:gd name="T43" fmla="*/ 2147483646 h 2247"/>
              <a:gd name="T44" fmla="*/ 2147483646 w 1462"/>
              <a:gd name="T45" fmla="*/ 2147483646 h 2247"/>
              <a:gd name="T46" fmla="*/ 2147483646 w 1462"/>
              <a:gd name="T47" fmla="*/ 2147483646 h 2247"/>
              <a:gd name="T48" fmla="*/ 2147483646 w 1462"/>
              <a:gd name="T49" fmla="*/ 2147483646 h 2247"/>
              <a:gd name="T50" fmla="*/ 2147483646 w 1462"/>
              <a:gd name="T51" fmla="*/ 2147483646 h 2247"/>
              <a:gd name="T52" fmla="*/ 2147483646 w 1462"/>
              <a:gd name="T53" fmla="*/ 2147483646 h 2247"/>
              <a:gd name="T54" fmla="*/ 2147483646 w 1462"/>
              <a:gd name="T55" fmla="*/ 2147483646 h 2247"/>
              <a:gd name="T56" fmla="*/ 2147483646 w 1462"/>
              <a:gd name="T57" fmla="*/ 2147483646 h 2247"/>
              <a:gd name="T58" fmla="*/ 2147483646 w 1462"/>
              <a:gd name="T59" fmla="*/ 2147483646 h 2247"/>
              <a:gd name="T60" fmla="*/ 2147483646 w 1462"/>
              <a:gd name="T61" fmla="*/ 2147483646 h 2247"/>
              <a:gd name="T62" fmla="*/ 2147483646 w 1462"/>
              <a:gd name="T63" fmla="*/ 2147483646 h 2247"/>
              <a:gd name="T64" fmla="*/ 2147483646 w 1462"/>
              <a:gd name="T65" fmla="*/ 2147483646 h 2247"/>
              <a:gd name="T66" fmla="*/ 2147483646 w 1462"/>
              <a:gd name="T67" fmla="*/ 2147483646 h 2247"/>
              <a:gd name="T68" fmla="*/ 2147483646 w 1462"/>
              <a:gd name="T69" fmla="*/ 2147483646 h 2247"/>
              <a:gd name="T70" fmla="*/ 2147483646 w 1462"/>
              <a:gd name="T71" fmla="*/ 2147483646 h 2247"/>
              <a:gd name="T72" fmla="*/ 2147483646 w 1462"/>
              <a:gd name="T73" fmla="*/ 2147483646 h 2247"/>
              <a:gd name="T74" fmla="*/ 2147483646 w 1462"/>
              <a:gd name="T75" fmla="*/ 2147483646 h 2247"/>
              <a:gd name="T76" fmla="*/ 2147483646 w 1462"/>
              <a:gd name="T77" fmla="*/ 2147483646 h 22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62"/>
              <a:gd name="T118" fmla="*/ 0 h 2247"/>
              <a:gd name="T119" fmla="*/ 1462 w 1462"/>
              <a:gd name="T120" fmla="*/ 2247 h 22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62" h="2247">
                <a:moveTo>
                  <a:pt x="173" y="92"/>
                </a:moveTo>
                <a:cubicBezTo>
                  <a:pt x="145" y="111"/>
                  <a:pt x="137" y="133"/>
                  <a:pt x="105" y="143"/>
                </a:cubicBezTo>
                <a:cubicBezTo>
                  <a:pt x="65" y="185"/>
                  <a:pt x="36" y="225"/>
                  <a:pt x="19" y="281"/>
                </a:cubicBezTo>
                <a:cubicBezTo>
                  <a:pt x="27" y="403"/>
                  <a:pt x="0" y="396"/>
                  <a:pt x="70" y="444"/>
                </a:cubicBezTo>
                <a:cubicBezTo>
                  <a:pt x="90" y="473"/>
                  <a:pt x="109" y="493"/>
                  <a:pt x="139" y="513"/>
                </a:cubicBezTo>
                <a:cubicBezTo>
                  <a:pt x="160" y="574"/>
                  <a:pt x="192" y="591"/>
                  <a:pt x="234" y="633"/>
                </a:cubicBezTo>
                <a:cubicBezTo>
                  <a:pt x="253" y="652"/>
                  <a:pt x="264" y="678"/>
                  <a:pt x="285" y="694"/>
                </a:cubicBezTo>
                <a:cubicBezTo>
                  <a:pt x="302" y="706"/>
                  <a:pt x="320" y="717"/>
                  <a:pt x="337" y="728"/>
                </a:cubicBezTo>
                <a:cubicBezTo>
                  <a:pt x="346" y="734"/>
                  <a:pt x="363" y="745"/>
                  <a:pt x="363" y="745"/>
                </a:cubicBezTo>
                <a:cubicBezTo>
                  <a:pt x="375" y="764"/>
                  <a:pt x="394" y="778"/>
                  <a:pt x="406" y="797"/>
                </a:cubicBezTo>
                <a:cubicBezTo>
                  <a:pt x="421" y="821"/>
                  <a:pt x="441" y="875"/>
                  <a:pt x="449" y="900"/>
                </a:cubicBezTo>
                <a:cubicBezTo>
                  <a:pt x="456" y="921"/>
                  <a:pt x="479" y="934"/>
                  <a:pt x="492" y="952"/>
                </a:cubicBezTo>
                <a:cubicBezTo>
                  <a:pt x="502" y="984"/>
                  <a:pt x="521" y="989"/>
                  <a:pt x="543" y="1012"/>
                </a:cubicBezTo>
                <a:cubicBezTo>
                  <a:pt x="560" y="1075"/>
                  <a:pt x="567" y="1138"/>
                  <a:pt x="586" y="1201"/>
                </a:cubicBezTo>
                <a:cubicBezTo>
                  <a:pt x="580" y="1270"/>
                  <a:pt x="586" y="1314"/>
                  <a:pt x="578" y="1381"/>
                </a:cubicBezTo>
                <a:cubicBezTo>
                  <a:pt x="588" y="1425"/>
                  <a:pt x="570" y="1450"/>
                  <a:pt x="603" y="1485"/>
                </a:cubicBezTo>
                <a:cubicBezTo>
                  <a:pt x="642" y="1594"/>
                  <a:pt x="627" y="1770"/>
                  <a:pt x="586" y="1889"/>
                </a:cubicBezTo>
                <a:cubicBezTo>
                  <a:pt x="582" y="1966"/>
                  <a:pt x="554" y="2151"/>
                  <a:pt x="578" y="2224"/>
                </a:cubicBezTo>
                <a:cubicBezTo>
                  <a:pt x="584" y="2241"/>
                  <a:pt x="629" y="2241"/>
                  <a:pt x="629" y="2241"/>
                </a:cubicBezTo>
                <a:cubicBezTo>
                  <a:pt x="874" y="2235"/>
                  <a:pt x="935" y="2247"/>
                  <a:pt x="1111" y="2207"/>
                </a:cubicBezTo>
                <a:cubicBezTo>
                  <a:pt x="1140" y="2191"/>
                  <a:pt x="1165" y="2174"/>
                  <a:pt x="1197" y="2164"/>
                </a:cubicBezTo>
                <a:cubicBezTo>
                  <a:pt x="1228" y="2133"/>
                  <a:pt x="1254" y="2102"/>
                  <a:pt x="1291" y="2078"/>
                </a:cubicBezTo>
                <a:cubicBezTo>
                  <a:pt x="1333" y="2022"/>
                  <a:pt x="1380" y="1963"/>
                  <a:pt x="1429" y="1914"/>
                </a:cubicBezTo>
                <a:cubicBezTo>
                  <a:pt x="1462" y="1814"/>
                  <a:pt x="1445" y="1881"/>
                  <a:pt x="1454" y="1708"/>
                </a:cubicBezTo>
                <a:cubicBezTo>
                  <a:pt x="1448" y="1470"/>
                  <a:pt x="1445" y="1232"/>
                  <a:pt x="1437" y="994"/>
                </a:cubicBezTo>
                <a:cubicBezTo>
                  <a:pt x="1435" y="931"/>
                  <a:pt x="1417" y="800"/>
                  <a:pt x="1368" y="754"/>
                </a:cubicBezTo>
                <a:cubicBezTo>
                  <a:pt x="1358" y="723"/>
                  <a:pt x="1348" y="699"/>
                  <a:pt x="1325" y="676"/>
                </a:cubicBezTo>
                <a:cubicBezTo>
                  <a:pt x="1315" y="622"/>
                  <a:pt x="1300" y="574"/>
                  <a:pt x="1282" y="522"/>
                </a:cubicBezTo>
                <a:cubicBezTo>
                  <a:pt x="1275" y="501"/>
                  <a:pt x="1237" y="485"/>
                  <a:pt x="1222" y="470"/>
                </a:cubicBezTo>
                <a:cubicBezTo>
                  <a:pt x="1196" y="444"/>
                  <a:pt x="1170" y="403"/>
                  <a:pt x="1136" y="393"/>
                </a:cubicBezTo>
                <a:cubicBezTo>
                  <a:pt x="1119" y="338"/>
                  <a:pt x="1143" y="390"/>
                  <a:pt x="1102" y="358"/>
                </a:cubicBezTo>
                <a:cubicBezTo>
                  <a:pt x="1084" y="344"/>
                  <a:pt x="1065" y="308"/>
                  <a:pt x="1050" y="290"/>
                </a:cubicBezTo>
                <a:cubicBezTo>
                  <a:pt x="1022" y="255"/>
                  <a:pt x="1045" y="288"/>
                  <a:pt x="1007" y="255"/>
                </a:cubicBezTo>
                <a:cubicBezTo>
                  <a:pt x="975" y="227"/>
                  <a:pt x="956" y="192"/>
                  <a:pt x="921" y="169"/>
                </a:cubicBezTo>
                <a:cubicBezTo>
                  <a:pt x="888" y="123"/>
                  <a:pt x="864" y="85"/>
                  <a:pt x="810" y="66"/>
                </a:cubicBezTo>
                <a:cubicBezTo>
                  <a:pt x="740" y="0"/>
                  <a:pt x="581" y="26"/>
                  <a:pt x="517" y="23"/>
                </a:cubicBezTo>
                <a:cubicBezTo>
                  <a:pt x="412" y="11"/>
                  <a:pt x="433" y="9"/>
                  <a:pt x="302" y="23"/>
                </a:cubicBezTo>
                <a:cubicBezTo>
                  <a:pt x="275" y="26"/>
                  <a:pt x="251" y="49"/>
                  <a:pt x="225" y="57"/>
                </a:cubicBezTo>
                <a:cubicBezTo>
                  <a:pt x="205" y="78"/>
                  <a:pt x="191" y="74"/>
                  <a:pt x="173" y="92"/>
                </a:cubicBezTo>
                <a:close/>
              </a:path>
            </a:pathLst>
          </a:custGeom>
          <a:solidFill>
            <a:srgbClr val="006600"/>
          </a:solidFill>
          <a:ln w="9525">
            <a:solidFill>
              <a:schemeClr val="tx2"/>
            </a:solidFill>
            <a:round/>
            <a:headEnd/>
            <a:tailEnd/>
          </a:ln>
        </p:spPr>
        <p:txBody>
          <a:bodyPr/>
          <a:lstStyle/>
          <a:p>
            <a:endParaRPr lang="fr-BE"/>
          </a:p>
        </p:txBody>
      </p:sp>
      <p:sp>
        <p:nvSpPr>
          <p:cNvPr id="29707" name="Freeform 31"/>
          <p:cNvSpPr>
            <a:spLocks/>
          </p:cNvSpPr>
          <p:nvPr/>
        </p:nvSpPr>
        <p:spPr bwMode="auto">
          <a:xfrm>
            <a:off x="1800225" y="1343025"/>
            <a:ext cx="6249988" cy="4684713"/>
          </a:xfrm>
          <a:custGeom>
            <a:avLst/>
            <a:gdLst>
              <a:gd name="T0" fmla="*/ 2147483646 w 3937"/>
              <a:gd name="T1" fmla="*/ 2147483646 h 2951"/>
              <a:gd name="T2" fmla="*/ 2147483646 w 3937"/>
              <a:gd name="T3" fmla="*/ 2147483646 h 2951"/>
              <a:gd name="T4" fmla="*/ 2147483646 w 3937"/>
              <a:gd name="T5" fmla="*/ 2147483646 h 2951"/>
              <a:gd name="T6" fmla="*/ 2147483646 w 3937"/>
              <a:gd name="T7" fmla="*/ 2147483646 h 2951"/>
              <a:gd name="T8" fmla="*/ 2147483646 w 3937"/>
              <a:gd name="T9" fmla="*/ 2147483646 h 2951"/>
              <a:gd name="T10" fmla="*/ 2147483646 w 3937"/>
              <a:gd name="T11" fmla="*/ 2147483646 h 2951"/>
              <a:gd name="T12" fmla="*/ 2147483646 w 3937"/>
              <a:gd name="T13" fmla="*/ 2147483646 h 2951"/>
              <a:gd name="T14" fmla="*/ 2147483646 w 3937"/>
              <a:gd name="T15" fmla="*/ 2147483646 h 2951"/>
              <a:gd name="T16" fmla="*/ 2147483646 w 3937"/>
              <a:gd name="T17" fmla="*/ 2147483646 h 2951"/>
              <a:gd name="T18" fmla="*/ 2147483646 w 3937"/>
              <a:gd name="T19" fmla="*/ 2147483646 h 2951"/>
              <a:gd name="T20" fmla="*/ 2147483646 w 3937"/>
              <a:gd name="T21" fmla="*/ 2147483646 h 2951"/>
              <a:gd name="T22" fmla="*/ 2147483646 w 3937"/>
              <a:gd name="T23" fmla="*/ 2147483646 h 2951"/>
              <a:gd name="T24" fmla="*/ 2147483646 w 3937"/>
              <a:gd name="T25" fmla="*/ 2147483646 h 2951"/>
              <a:gd name="T26" fmla="*/ 2147483646 w 3937"/>
              <a:gd name="T27" fmla="*/ 2147483646 h 2951"/>
              <a:gd name="T28" fmla="*/ 2147483646 w 3937"/>
              <a:gd name="T29" fmla="*/ 2147483646 h 2951"/>
              <a:gd name="T30" fmla="*/ 2147483646 w 3937"/>
              <a:gd name="T31" fmla="*/ 2147483646 h 2951"/>
              <a:gd name="T32" fmla="*/ 2147483646 w 3937"/>
              <a:gd name="T33" fmla="*/ 2147483646 h 2951"/>
              <a:gd name="T34" fmla="*/ 2147483646 w 3937"/>
              <a:gd name="T35" fmla="*/ 2147483646 h 2951"/>
              <a:gd name="T36" fmla="*/ 2147483646 w 3937"/>
              <a:gd name="T37" fmla="*/ 2147483646 h 2951"/>
              <a:gd name="T38" fmla="*/ 2147483646 w 3937"/>
              <a:gd name="T39" fmla="*/ 2147483646 h 2951"/>
              <a:gd name="T40" fmla="*/ 2147483646 w 3937"/>
              <a:gd name="T41" fmla="*/ 2147483646 h 2951"/>
              <a:gd name="T42" fmla="*/ 2147483646 w 3937"/>
              <a:gd name="T43" fmla="*/ 2147483646 h 2951"/>
              <a:gd name="T44" fmla="*/ 2147483646 w 3937"/>
              <a:gd name="T45" fmla="*/ 2147483646 h 2951"/>
              <a:gd name="T46" fmla="*/ 2147483646 w 3937"/>
              <a:gd name="T47" fmla="*/ 2147483646 h 2951"/>
              <a:gd name="T48" fmla="*/ 2147483646 w 3937"/>
              <a:gd name="T49" fmla="*/ 2147483646 h 2951"/>
              <a:gd name="T50" fmla="*/ 2147483646 w 3937"/>
              <a:gd name="T51" fmla="*/ 2147483646 h 2951"/>
              <a:gd name="T52" fmla="*/ 2147483646 w 3937"/>
              <a:gd name="T53" fmla="*/ 2147483646 h 2951"/>
              <a:gd name="T54" fmla="*/ 2147483646 w 3937"/>
              <a:gd name="T55" fmla="*/ 2147483646 h 2951"/>
              <a:gd name="T56" fmla="*/ 2147483646 w 3937"/>
              <a:gd name="T57" fmla="*/ 2147483646 h 2951"/>
              <a:gd name="T58" fmla="*/ 2147483646 w 3937"/>
              <a:gd name="T59" fmla="*/ 2147483646 h 2951"/>
              <a:gd name="T60" fmla="*/ 2147483646 w 3937"/>
              <a:gd name="T61" fmla="*/ 2147483646 h 2951"/>
              <a:gd name="T62" fmla="*/ 2147483646 w 3937"/>
              <a:gd name="T63" fmla="*/ 2147483646 h 2951"/>
              <a:gd name="T64" fmla="*/ 2147483646 w 3937"/>
              <a:gd name="T65" fmla="*/ 2147483646 h 2951"/>
              <a:gd name="T66" fmla="*/ 2147483646 w 3937"/>
              <a:gd name="T67" fmla="*/ 2147483646 h 2951"/>
              <a:gd name="T68" fmla="*/ 2147483646 w 3937"/>
              <a:gd name="T69" fmla="*/ 2147483646 h 29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37"/>
              <a:gd name="T106" fmla="*/ 0 h 2951"/>
              <a:gd name="T107" fmla="*/ 3937 w 3937"/>
              <a:gd name="T108" fmla="*/ 2951 h 295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37" h="2951">
                <a:moveTo>
                  <a:pt x="1540" y="2934"/>
                </a:moveTo>
                <a:cubicBezTo>
                  <a:pt x="1399" y="2905"/>
                  <a:pt x="1264" y="2892"/>
                  <a:pt x="1119" y="2882"/>
                </a:cubicBezTo>
                <a:cubicBezTo>
                  <a:pt x="1051" y="2861"/>
                  <a:pt x="989" y="2826"/>
                  <a:pt x="921" y="2805"/>
                </a:cubicBezTo>
                <a:cubicBezTo>
                  <a:pt x="896" y="2788"/>
                  <a:pt x="882" y="2771"/>
                  <a:pt x="853" y="2762"/>
                </a:cubicBezTo>
                <a:cubicBezTo>
                  <a:pt x="813" y="2736"/>
                  <a:pt x="835" y="2747"/>
                  <a:pt x="775" y="2727"/>
                </a:cubicBezTo>
                <a:cubicBezTo>
                  <a:pt x="767" y="2724"/>
                  <a:pt x="750" y="2719"/>
                  <a:pt x="750" y="2719"/>
                </a:cubicBezTo>
                <a:cubicBezTo>
                  <a:pt x="711" y="2693"/>
                  <a:pt x="679" y="2657"/>
                  <a:pt x="646" y="2624"/>
                </a:cubicBezTo>
                <a:cubicBezTo>
                  <a:pt x="639" y="2617"/>
                  <a:pt x="637" y="2605"/>
                  <a:pt x="629" y="2598"/>
                </a:cubicBezTo>
                <a:cubicBezTo>
                  <a:pt x="611" y="2583"/>
                  <a:pt x="588" y="2577"/>
                  <a:pt x="569" y="2564"/>
                </a:cubicBezTo>
                <a:cubicBezTo>
                  <a:pt x="559" y="2528"/>
                  <a:pt x="546" y="2517"/>
                  <a:pt x="517" y="2495"/>
                </a:cubicBezTo>
                <a:cubicBezTo>
                  <a:pt x="501" y="2483"/>
                  <a:pt x="466" y="2461"/>
                  <a:pt x="466" y="2461"/>
                </a:cubicBezTo>
                <a:cubicBezTo>
                  <a:pt x="436" y="2416"/>
                  <a:pt x="409" y="2370"/>
                  <a:pt x="371" y="2332"/>
                </a:cubicBezTo>
                <a:cubicBezTo>
                  <a:pt x="361" y="2287"/>
                  <a:pt x="325" y="2247"/>
                  <a:pt x="294" y="2212"/>
                </a:cubicBezTo>
                <a:cubicBezTo>
                  <a:pt x="281" y="2197"/>
                  <a:pt x="251" y="2169"/>
                  <a:pt x="251" y="2169"/>
                </a:cubicBezTo>
                <a:cubicBezTo>
                  <a:pt x="229" y="2107"/>
                  <a:pt x="260" y="2182"/>
                  <a:pt x="217" y="2117"/>
                </a:cubicBezTo>
                <a:cubicBezTo>
                  <a:pt x="189" y="2074"/>
                  <a:pt x="215" y="2047"/>
                  <a:pt x="165" y="2014"/>
                </a:cubicBezTo>
                <a:cubicBezTo>
                  <a:pt x="150" y="1972"/>
                  <a:pt x="131" y="1944"/>
                  <a:pt x="96" y="1919"/>
                </a:cubicBezTo>
                <a:cubicBezTo>
                  <a:pt x="79" y="1894"/>
                  <a:pt x="70" y="1868"/>
                  <a:pt x="53" y="1842"/>
                </a:cubicBezTo>
                <a:cubicBezTo>
                  <a:pt x="41" y="1779"/>
                  <a:pt x="33" y="1740"/>
                  <a:pt x="27" y="1670"/>
                </a:cubicBezTo>
                <a:cubicBezTo>
                  <a:pt x="19" y="1467"/>
                  <a:pt x="7" y="1282"/>
                  <a:pt x="2" y="1077"/>
                </a:cubicBezTo>
                <a:cubicBezTo>
                  <a:pt x="5" y="998"/>
                  <a:pt x="0" y="841"/>
                  <a:pt x="27" y="750"/>
                </a:cubicBezTo>
                <a:cubicBezTo>
                  <a:pt x="32" y="732"/>
                  <a:pt x="52" y="722"/>
                  <a:pt x="62" y="707"/>
                </a:cubicBezTo>
                <a:cubicBezTo>
                  <a:pt x="77" y="659"/>
                  <a:pt x="112" y="620"/>
                  <a:pt x="139" y="578"/>
                </a:cubicBezTo>
                <a:cubicBezTo>
                  <a:pt x="149" y="563"/>
                  <a:pt x="156" y="527"/>
                  <a:pt x="156" y="527"/>
                </a:cubicBezTo>
                <a:cubicBezTo>
                  <a:pt x="150" y="466"/>
                  <a:pt x="133" y="437"/>
                  <a:pt x="174" y="398"/>
                </a:cubicBezTo>
                <a:cubicBezTo>
                  <a:pt x="193" y="336"/>
                  <a:pt x="279" y="304"/>
                  <a:pt x="337" y="286"/>
                </a:cubicBezTo>
                <a:cubicBezTo>
                  <a:pt x="370" y="265"/>
                  <a:pt x="406" y="253"/>
                  <a:pt x="440" y="234"/>
                </a:cubicBezTo>
                <a:cubicBezTo>
                  <a:pt x="458" y="224"/>
                  <a:pt x="478" y="215"/>
                  <a:pt x="492" y="200"/>
                </a:cubicBezTo>
                <a:cubicBezTo>
                  <a:pt x="500" y="191"/>
                  <a:pt x="507" y="180"/>
                  <a:pt x="517" y="174"/>
                </a:cubicBezTo>
                <a:cubicBezTo>
                  <a:pt x="542" y="160"/>
                  <a:pt x="574" y="158"/>
                  <a:pt x="603" y="157"/>
                </a:cubicBezTo>
                <a:cubicBezTo>
                  <a:pt x="709" y="152"/>
                  <a:pt x="815" y="151"/>
                  <a:pt x="921" y="148"/>
                </a:cubicBezTo>
                <a:cubicBezTo>
                  <a:pt x="994" y="126"/>
                  <a:pt x="1069" y="127"/>
                  <a:pt x="1145" y="123"/>
                </a:cubicBezTo>
                <a:cubicBezTo>
                  <a:pt x="1188" y="108"/>
                  <a:pt x="1230" y="100"/>
                  <a:pt x="1274" y="88"/>
                </a:cubicBezTo>
                <a:cubicBezTo>
                  <a:pt x="1390" y="0"/>
                  <a:pt x="1518" y="33"/>
                  <a:pt x="1669" y="28"/>
                </a:cubicBezTo>
                <a:cubicBezTo>
                  <a:pt x="1908" y="33"/>
                  <a:pt x="2045" y="18"/>
                  <a:pt x="2245" y="71"/>
                </a:cubicBezTo>
                <a:cubicBezTo>
                  <a:pt x="2276" y="100"/>
                  <a:pt x="2316" y="99"/>
                  <a:pt x="2357" y="105"/>
                </a:cubicBezTo>
                <a:cubicBezTo>
                  <a:pt x="2440" y="134"/>
                  <a:pt x="2292" y="85"/>
                  <a:pt x="2503" y="123"/>
                </a:cubicBezTo>
                <a:cubicBezTo>
                  <a:pt x="2547" y="131"/>
                  <a:pt x="2595" y="162"/>
                  <a:pt x="2641" y="166"/>
                </a:cubicBezTo>
                <a:cubicBezTo>
                  <a:pt x="2701" y="171"/>
                  <a:pt x="2761" y="171"/>
                  <a:pt x="2821" y="174"/>
                </a:cubicBezTo>
                <a:cubicBezTo>
                  <a:pt x="2881" y="189"/>
                  <a:pt x="2942" y="186"/>
                  <a:pt x="3002" y="200"/>
                </a:cubicBezTo>
                <a:cubicBezTo>
                  <a:pt x="3066" y="215"/>
                  <a:pt x="3128" y="241"/>
                  <a:pt x="3191" y="260"/>
                </a:cubicBezTo>
                <a:cubicBezTo>
                  <a:pt x="3226" y="283"/>
                  <a:pt x="3257" y="311"/>
                  <a:pt x="3294" y="329"/>
                </a:cubicBezTo>
                <a:cubicBezTo>
                  <a:pt x="3297" y="338"/>
                  <a:pt x="3296" y="349"/>
                  <a:pt x="3303" y="355"/>
                </a:cubicBezTo>
                <a:cubicBezTo>
                  <a:pt x="3313" y="365"/>
                  <a:pt x="3382" y="376"/>
                  <a:pt x="3397" y="380"/>
                </a:cubicBezTo>
                <a:cubicBezTo>
                  <a:pt x="3422" y="405"/>
                  <a:pt x="3450" y="403"/>
                  <a:pt x="3483" y="415"/>
                </a:cubicBezTo>
                <a:cubicBezTo>
                  <a:pt x="3509" y="440"/>
                  <a:pt x="3534" y="449"/>
                  <a:pt x="3569" y="458"/>
                </a:cubicBezTo>
                <a:cubicBezTo>
                  <a:pt x="3598" y="485"/>
                  <a:pt x="3616" y="519"/>
                  <a:pt x="3638" y="552"/>
                </a:cubicBezTo>
                <a:cubicBezTo>
                  <a:pt x="3644" y="561"/>
                  <a:pt x="3649" y="569"/>
                  <a:pt x="3655" y="578"/>
                </a:cubicBezTo>
                <a:cubicBezTo>
                  <a:pt x="3661" y="587"/>
                  <a:pt x="3673" y="604"/>
                  <a:pt x="3673" y="604"/>
                </a:cubicBezTo>
                <a:cubicBezTo>
                  <a:pt x="3697" y="681"/>
                  <a:pt x="3657" y="547"/>
                  <a:pt x="3690" y="699"/>
                </a:cubicBezTo>
                <a:cubicBezTo>
                  <a:pt x="3700" y="743"/>
                  <a:pt x="3719" y="794"/>
                  <a:pt x="3733" y="836"/>
                </a:cubicBezTo>
                <a:cubicBezTo>
                  <a:pt x="3753" y="896"/>
                  <a:pt x="3722" y="866"/>
                  <a:pt x="3767" y="896"/>
                </a:cubicBezTo>
                <a:cubicBezTo>
                  <a:pt x="3802" y="950"/>
                  <a:pt x="3783" y="973"/>
                  <a:pt x="3844" y="1017"/>
                </a:cubicBezTo>
                <a:cubicBezTo>
                  <a:pt x="3864" y="1074"/>
                  <a:pt x="3886" y="1126"/>
                  <a:pt x="3913" y="1180"/>
                </a:cubicBezTo>
                <a:cubicBezTo>
                  <a:pt x="3936" y="1331"/>
                  <a:pt x="3919" y="1475"/>
                  <a:pt x="3913" y="1627"/>
                </a:cubicBezTo>
                <a:cubicBezTo>
                  <a:pt x="3905" y="1821"/>
                  <a:pt x="3937" y="1891"/>
                  <a:pt x="3819" y="2014"/>
                </a:cubicBezTo>
                <a:cubicBezTo>
                  <a:pt x="3798" y="2074"/>
                  <a:pt x="3745" y="2142"/>
                  <a:pt x="3698" y="2186"/>
                </a:cubicBezTo>
                <a:cubicBezTo>
                  <a:pt x="3687" y="2222"/>
                  <a:pt x="3667" y="2258"/>
                  <a:pt x="3647" y="2289"/>
                </a:cubicBezTo>
                <a:cubicBezTo>
                  <a:pt x="3635" y="2335"/>
                  <a:pt x="3629" y="2392"/>
                  <a:pt x="3595" y="2427"/>
                </a:cubicBezTo>
                <a:cubicBezTo>
                  <a:pt x="3579" y="2476"/>
                  <a:pt x="3538" y="2515"/>
                  <a:pt x="3492" y="2538"/>
                </a:cubicBezTo>
                <a:cubicBezTo>
                  <a:pt x="3447" y="2607"/>
                  <a:pt x="3506" y="2524"/>
                  <a:pt x="3449" y="2581"/>
                </a:cubicBezTo>
                <a:cubicBezTo>
                  <a:pt x="3392" y="2638"/>
                  <a:pt x="3475" y="2579"/>
                  <a:pt x="3406" y="2624"/>
                </a:cubicBezTo>
                <a:cubicBezTo>
                  <a:pt x="3356" y="2701"/>
                  <a:pt x="3279" y="2769"/>
                  <a:pt x="3191" y="2796"/>
                </a:cubicBezTo>
                <a:cubicBezTo>
                  <a:pt x="3159" y="2817"/>
                  <a:pt x="3152" y="2830"/>
                  <a:pt x="3114" y="2839"/>
                </a:cubicBezTo>
                <a:cubicBezTo>
                  <a:pt x="3067" y="2870"/>
                  <a:pt x="3062" y="2888"/>
                  <a:pt x="3002" y="2899"/>
                </a:cubicBezTo>
                <a:cubicBezTo>
                  <a:pt x="2727" y="2887"/>
                  <a:pt x="2452" y="2897"/>
                  <a:pt x="2177" y="2908"/>
                </a:cubicBezTo>
                <a:cubicBezTo>
                  <a:pt x="2036" y="2937"/>
                  <a:pt x="1892" y="2904"/>
                  <a:pt x="1755" y="2951"/>
                </a:cubicBezTo>
                <a:cubicBezTo>
                  <a:pt x="1683" y="2948"/>
                  <a:pt x="1611" y="2950"/>
                  <a:pt x="1540" y="2942"/>
                </a:cubicBezTo>
                <a:cubicBezTo>
                  <a:pt x="1530" y="2941"/>
                  <a:pt x="1515" y="2935"/>
                  <a:pt x="1515" y="2925"/>
                </a:cubicBezTo>
                <a:cubicBezTo>
                  <a:pt x="1515" y="2916"/>
                  <a:pt x="1532" y="2931"/>
                  <a:pt x="1540" y="2934"/>
                </a:cubicBezTo>
                <a:close/>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sp>
        <p:nvSpPr>
          <p:cNvPr id="29708" name="Text Box 32"/>
          <p:cNvSpPr txBox="1">
            <a:spLocks noChangeArrowheads="1"/>
          </p:cNvSpPr>
          <p:nvPr/>
        </p:nvSpPr>
        <p:spPr bwMode="auto">
          <a:xfrm>
            <a:off x="6961188" y="862013"/>
            <a:ext cx="792205"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smtClean="0">
                <a:latin typeface="Tahoma" panose="020B0604030504040204" pitchFamily="34" charset="0"/>
                <a:ea typeface="Tahoma" panose="020B0604030504040204" pitchFamily="34" charset="0"/>
                <a:cs typeface="Tahoma" panose="020B0604030504040204" pitchFamily="34" charset="0"/>
              </a:rPr>
              <a:t>Skin </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29709" name="Text Box 33"/>
          <p:cNvSpPr txBox="1">
            <a:spLocks noChangeArrowheads="1"/>
          </p:cNvSpPr>
          <p:nvPr/>
        </p:nvSpPr>
        <p:spPr bwMode="auto">
          <a:xfrm>
            <a:off x="284163" y="5778500"/>
            <a:ext cx="1858137"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err="1" smtClean="0">
                <a:latin typeface="Tahoma" panose="020B0604030504040204" pitchFamily="34" charset="0"/>
                <a:ea typeface="Tahoma" panose="020B0604030504040204" pitchFamily="34" charset="0"/>
                <a:cs typeface="Tahoma" panose="020B0604030504040204" pitchFamily="34" charset="0"/>
              </a:rPr>
              <a:t>Muscular</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wall</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29710" name="Text Box 34"/>
          <p:cNvSpPr txBox="1">
            <a:spLocks noChangeArrowheads="1"/>
          </p:cNvSpPr>
          <p:nvPr/>
        </p:nvSpPr>
        <p:spPr bwMode="auto">
          <a:xfrm>
            <a:off x="4981575" y="6167438"/>
            <a:ext cx="1136850"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err="1" smtClean="0">
                <a:latin typeface="Tahoma" panose="020B0604030504040204" pitchFamily="34" charset="0"/>
                <a:ea typeface="Tahoma" panose="020B0604030504040204" pitchFamily="34" charset="0"/>
                <a:cs typeface="Tahoma" panose="020B0604030504040204" pitchFamily="34" charset="0"/>
              </a:rPr>
              <a:t>Liquids</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29711" name="Text Box 35"/>
          <p:cNvSpPr txBox="1">
            <a:spLocks noChangeArrowheads="1"/>
          </p:cNvSpPr>
          <p:nvPr/>
        </p:nvSpPr>
        <p:spPr bwMode="auto">
          <a:xfrm>
            <a:off x="5565775" y="5000625"/>
            <a:ext cx="816249"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err="1" smtClean="0">
                <a:latin typeface="Tahoma" panose="020B0604030504040204" pitchFamily="34" charset="0"/>
                <a:ea typeface="Tahoma" panose="020B0604030504040204" pitchFamily="34" charset="0"/>
                <a:cs typeface="Tahoma" panose="020B0604030504040204" pitchFamily="34" charset="0"/>
              </a:rPr>
              <a:t>fibrin</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29712" name="Text Box 36"/>
          <p:cNvSpPr txBox="1">
            <a:spLocks noChangeArrowheads="1"/>
          </p:cNvSpPr>
          <p:nvPr/>
        </p:nvSpPr>
        <p:spPr bwMode="auto">
          <a:xfrm>
            <a:off x="5611813" y="3473450"/>
            <a:ext cx="1468672"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hutch</a:t>
            </a:r>
            <a:r>
              <a:rPr lang="fr-BE" altLang="fr-FR" sz="2200" dirty="0" smtClean="0">
                <a:latin typeface="Tahoma" panose="020B0604030504040204" pitchFamily="34" charset="0"/>
                <a:ea typeface="Tahoma" panose="020B0604030504040204" pitchFamily="34" charset="0"/>
                <a:cs typeface="Tahoma" panose="020B0604030504040204" pitchFamily="34" charset="0"/>
              </a:rPr>
              <a:t> » </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29713" name="Text Box 37"/>
          <p:cNvSpPr txBox="1">
            <a:spLocks noChangeArrowheads="1"/>
          </p:cNvSpPr>
          <p:nvPr/>
        </p:nvSpPr>
        <p:spPr bwMode="auto">
          <a:xfrm>
            <a:off x="5540375" y="2825750"/>
            <a:ext cx="2608919"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err="1" smtClean="0">
                <a:latin typeface="Tahoma" panose="020B0604030504040204" pitchFamily="34" charset="0"/>
                <a:ea typeface="Tahoma" panose="020B0604030504040204" pitchFamily="34" charset="0"/>
                <a:cs typeface="Tahoma" panose="020B0604030504040204" pitchFamily="34" charset="0"/>
              </a:rPr>
              <a:t>Parietal</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peritoneum</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29714" name="Text Box 38"/>
          <p:cNvSpPr txBox="1">
            <a:spLocks noChangeArrowheads="1"/>
          </p:cNvSpPr>
          <p:nvPr/>
        </p:nvSpPr>
        <p:spPr bwMode="auto">
          <a:xfrm>
            <a:off x="5180013" y="2320925"/>
            <a:ext cx="2637838"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smtClean="0">
                <a:latin typeface="Tahoma" panose="020B0604030504040204" pitchFamily="34" charset="0"/>
                <a:ea typeface="Tahoma" panose="020B0604030504040204" pitchFamily="34" charset="0"/>
                <a:cs typeface="Tahoma" panose="020B0604030504040204" pitchFamily="34" charset="0"/>
              </a:rPr>
              <a:t>Viscéral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peritoneum</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29715" name="Text Box 39"/>
          <p:cNvSpPr txBox="1">
            <a:spLocks noChangeArrowheads="1"/>
          </p:cNvSpPr>
          <p:nvPr/>
        </p:nvSpPr>
        <p:spPr bwMode="auto">
          <a:xfrm>
            <a:off x="4654550" y="1604963"/>
            <a:ext cx="1058238"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a:latin typeface="Tahoma" panose="020B0604030504040204" pitchFamily="34" charset="0"/>
                <a:ea typeface="Tahoma" panose="020B0604030504040204" pitchFamily="34" charset="0"/>
                <a:cs typeface="Tahoma" panose="020B0604030504040204" pitchFamily="34" charset="0"/>
              </a:rPr>
              <a:t>Rumen</a:t>
            </a:r>
            <a:endParaRPr lang="fr-FR" altLang="fr-FR" sz="2200">
              <a:latin typeface="Tahoma" panose="020B0604030504040204" pitchFamily="34" charset="0"/>
              <a:ea typeface="Tahoma" panose="020B0604030504040204" pitchFamily="34" charset="0"/>
              <a:cs typeface="Tahoma" panose="020B0604030504040204" pitchFamily="34" charset="0"/>
            </a:endParaRPr>
          </a:p>
        </p:txBody>
      </p:sp>
      <p:sp>
        <p:nvSpPr>
          <p:cNvPr id="29716" name="Line 40"/>
          <p:cNvSpPr>
            <a:spLocks noChangeShapeType="1"/>
          </p:cNvSpPr>
          <p:nvPr/>
        </p:nvSpPr>
        <p:spPr bwMode="auto">
          <a:xfrm flipV="1">
            <a:off x="6764338" y="1241425"/>
            <a:ext cx="360362" cy="504825"/>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9717" name="Line 41"/>
          <p:cNvSpPr>
            <a:spLocks noChangeShapeType="1"/>
          </p:cNvSpPr>
          <p:nvPr/>
        </p:nvSpPr>
        <p:spPr bwMode="auto">
          <a:xfrm>
            <a:off x="3452813" y="4770438"/>
            <a:ext cx="1528762" cy="1611312"/>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9718" name="Line 42"/>
          <p:cNvSpPr>
            <a:spLocks noChangeShapeType="1"/>
          </p:cNvSpPr>
          <p:nvPr/>
        </p:nvSpPr>
        <p:spPr bwMode="auto">
          <a:xfrm>
            <a:off x="3524250" y="4410075"/>
            <a:ext cx="2016125" cy="97155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9719" name="Line 43"/>
          <p:cNvSpPr>
            <a:spLocks noChangeShapeType="1"/>
          </p:cNvSpPr>
          <p:nvPr/>
        </p:nvSpPr>
        <p:spPr bwMode="auto">
          <a:xfrm>
            <a:off x="3308350" y="3689350"/>
            <a:ext cx="2303463"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9720" name="Line 44"/>
          <p:cNvSpPr>
            <a:spLocks noChangeShapeType="1"/>
          </p:cNvSpPr>
          <p:nvPr/>
        </p:nvSpPr>
        <p:spPr bwMode="auto">
          <a:xfrm>
            <a:off x="2947988" y="3113088"/>
            <a:ext cx="2592387"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9721" name="Line 45"/>
          <p:cNvSpPr>
            <a:spLocks noChangeShapeType="1"/>
          </p:cNvSpPr>
          <p:nvPr/>
        </p:nvSpPr>
        <p:spPr bwMode="auto">
          <a:xfrm>
            <a:off x="2876550" y="2609850"/>
            <a:ext cx="2232025"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9722" name="Line 46"/>
          <p:cNvSpPr>
            <a:spLocks noChangeShapeType="1"/>
          </p:cNvSpPr>
          <p:nvPr/>
        </p:nvSpPr>
        <p:spPr bwMode="auto">
          <a:xfrm flipV="1">
            <a:off x="4171950" y="1916113"/>
            <a:ext cx="482600" cy="333375"/>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9723" name="Line 47"/>
          <p:cNvSpPr>
            <a:spLocks noChangeShapeType="1"/>
          </p:cNvSpPr>
          <p:nvPr/>
        </p:nvSpPr>
        <p:spPr bwMode="auto">
          <a:xfrm flipH="1">
            <a:off x="1795463" y="4410075"/>
            <a:ext cx="720725" cy="1368425"/>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9725" name="Text Box 50"/>
          <p:cNvSpPr txBox="1">
            <a:spLocks noChangeArrowheads="1"/>
          </p:cNvSpPr>
          <p:nvPr/>
        </p:nvSpPr>
        <p:spPr bwMode="auto">
          <a:xfrm>
            <a:off x="5586413" y="4092575"/>
            <a:ext cx="1852612"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err="1" smtClean="0">
                <a:latin typeface="Tahoma" panose="020B0604030504040204" pitchFamily="34" charset="0"/>
                <a:ea typeface="Tahoma" panose="020B0604030504040204" pitchFamily="34" charset="0"/>
                <a:cs typeface="Tahoma" panose="020B0604030504040204" pitchFamily="34" charset="0"/>
              </a:rPr>
              <a:t>Fibrous</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wall</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29726" name="Line 51"/>
          <p:cNvSpPr>
            <a:spLocks noChangeShapeType="1"/>
          </p:cNvSpPr>
          <p:nvPr/>
        </p:nvSpPr>
        <p:spPr bwMode="auto">
          <a:xfrm>
            <a:off x="3563938" y="4076700"/>
            <a:ext cx="2047875" cy="396875"/>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Tree>
    <p:extLst>
      <p:ext uri="{BB962C8B-B14F-4D97-AF65-F5344CB8AC3E}">
        <p14:creationId xmlns:p14="http://schemas.microsoft.com/office/powerpoint/2010/main" val="48431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Espace réservé du numéro de diapositive 3"/>
          <p:cNvSpPr txBox="1">
            <a:spLocks noGrp="1"/>
          </p:cNvSpPr>
          <p:nvPr/>
        </p:nvSpPr>
        <p:spPr bwMode="auto">
          <a:xfrm>
            <a:off x="6804025"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r">
              <a:spcBef>
                <a:spcPct val="0"/>
              </a:spcBef>
              <a:buClrTx/>
              <a:buSzTx/>
              <a:buFontTx/>
              <a:buNone/>
            </a:pPr>
            <a:fld id="{214FD97E-9CE9-426C-88C8-E2E7CC4497D3}" type="slidenum">
              <a:rPr lang="fr-FR" altLang="fr-FR" sz="1400" b="1">
                <a:solidFill>
                  <a:srgbClr val="A50021"/>
                </a:solidFill>
              </a:rPr>
              <a:pPr algn="r">
                <a:spcBef>
                  <a:spcPct val="0"/>
                </a:spcBef>
                <a:buClrTx/>
                <a:buSzTx/>
                <a:buFontTx/>
                <a:buNone/>
              </a:pPr>
              <a:t>36</a:t>
            </a:fld>
            <a:endParaRPr lang="fr-FR" altLang="fr-FR" sz="1400" b="1">
              <a:solidFill>
                <a:srgbClr val="A50021"/>
              </a:solidFill>
            </a:endParaRPr>
          </a:p>
        </p:txBody>
      </p:sp>
      <p:sp>
        <p:nvSpPr>
          <p:cNvPr id="31748" name="Freeform 2"/>
          <p:cNvSpPr>
            <a:spLocks/>
          </p:cNvSpPr>
          <p:nvPr/>
        </p:nvSpPr>
        <p:spPr bwMode="auto">
          <a:xfrm>
            <a:off x="1909763" y="2068513"/>
            <a:ext cx="1614487" cy="3482975"/>
          </a:xfrm>
          <a:custGeom>
            <a:avLst/>
            <a:gdLst>
              <a:gd name="T0" fmla="*/ 2147483646 w 1017"/>
              <a:gd name="T1" fmla="*/ 2147483646 h 2194"/>
              <a:gd name="T2" fmla="*/ 2147483646 w 1017"/>
              <a:gd name="T3" fmla="*/ 2147483646 h 2194"/>
              <a:gd name="T4" fmla="*/ 2147483646 w 1017"/>
              <a:gd name="T5" fmla="*/ 2147483646 h 2194"/>
              <a:gd name="T6" fmla="*/ 2147483646 w 1017"/>
              <a:gd name="T7" fmla="*/ 2147483646 h 2194"/>
              <a:gd name="T8" fmla="*/ 2147483646 w 1017"/>
              <a:gd name="T9" fmla="*/ 2147483646 h 2194"/>
              <a:gd name="T10" fmla="*/ 2147483646 w 1017"/>
              <a:gd name="T11" fmla="*/ 2147483646 h 2194"/>
              <a:gd name="T12" fmla="*/ 2147483646 w 1017"/>
              <a:gd name="T13" fmla="*/ 2147483646 h 2194"/>
              <a:gd name="T14" fmla="*/ 2147483646 w 1017"/>
              <a:gd name="T15" fmla="*/ 2147483646 h 2194"/>
              <a:gd name="T16" fmla="*/ 2147483646 w 1017"/>
              <a:gd name="T17" fmla="*/ 2147483646 h 2194"/>
              <a:gd name="T18" fmla="*/ 2147483646 w 1017"/>
              <a:gd name="T19" fmla="*/ 2147483646 h 2194"/>
              <a:gd name="T20" fmla="*/ 2147483646 w 1017"/>
              <a:gd name="T21" fmla="*/ 2147483646 h 2194"/>
              <a:gd name="T22" fmla="*/ 2147483646 w 1017"/>
              <a:gd name="T23" fmla="*/ 2147483646 h 2194"/>
              <a:gd name="T24" fmla="*/ 2147483646 w 1017"/>
              <a:gd name="T25" fmla="*/ 2147483646 h 2194"/>
              <a:gd name="T26" fmla="*/ 2147483646 w 1017"/>
              <a:gd name="T27" fmla="*/ 2147483646 h 2194"/>
              <a:gd name="T28" fmla="*/ 2147483646 w 1017"/>
              <a:gd name="T29" fmla="*/ 2147483646 h 2194"/>
              <a:gd name="T30" fmla="*/ 2147483646 w 1017"/>
              <a:gd name="T31" fmla="*/ 2147483646 h 2194"/>
              <a:gd name="T32" fmla="*/ 2147483646 w 1017"/>
              <a:gd name="T33" fmla="*/ 2147483646 h 2194"/>
              <a:gd name="T34" fmla="*/ 2147483646 w 1017"/>
              <a:gd name="T35" fmla="*/ 2147483646 h 2194"/>
              <a:gd name="T36" fmla="*/ 2147483646 w 1017"/>
              <a:gd name="T37" fmla="*/ 2147483646 h 2194"/>
              <a:gd name="T38" fmla="*/ 2147483646 w 1017"/>
              <a:gd name="T39" fmla="*/ 2147483646 h 2194"/>
              <a:gd name="T40" fmla="*/ 2147483646 w 1017"/>
              <a:gd name="T41" fmla="*/ 2147483646 h 2194"/>
              <a:gd name="T42" fmla="*/ 2147483646 w 1017"/>
              <a:gd name="T43" fmla="*/ 2147483646 h 2194"/>
              <a:gd name="T44" fmla="*/ 2147483646 w 1017"/>
              <a:gd name="T45" fmla="*/ 2147483646 h 2194"/>
              <a:gd name="T46" fmla="*/ 2147483646 w 1017"/>
              <a:gd name="T47" fmla="*/ 2147483646 h 2194"/>
              <a:gd name="T48" fmla="*/ 2147483646 w 1017"/>
              <a:gd name="T49" fmla="*/ 2147483646 h 2194"/>
              <a:gd name="T50" fmla="*/ 2147483646 w 1017"/>
              <a:gd name="T51" fmla="*/ 2147483646 h 2194"/>
              <a:gd name="T52" fmla="*/ 2147483646 w 1017"/>
              <a:gd name="T53" fmla="*/ 2147483646 h 2194"/>
              <a:gd name="T54" fmla="*/ 2147483646 w 1017"/>
              <a:gd name="T55" fmla="*/ 2147483646 h 2194"/>
              <a:gd name="T56" fmla="*/ 2147483646 w 1017"/>
              <a:gd name="T57" fmla="*/ 2147483646 h 2194"/>
              <a:gd name="T58" fmla="*/ 2147483646 w 1017"/>
              <a:gd name="T59" fmla="*/ 2147483646 h 2194"/>
              <a:gd name="T60" fmla="*/ 2147483646 w 1017"/>
              <a:gd name="T61" fmla="*/ 2147483646 h 2194"/>
              <a:gd name="T62" fmla="*/ 2147483646 w 1017"/>
              <a:gd name="T63" fmla="*/ 2147483646 h 2194"/>
              <a:gd name="T64" fmla="*/ 2147483646 w 1017"/>
              <a:gd name="T65" fmla="*/ 2147483646 h 2194"/>
              <a:gd name="T66" fmla="*/ 2147483646 w 1017"/>
              <a:gd name="T67" fmla="*/ 2147483646 h 2194"/>
              <a:gd name="T68" fmla="*/ 2147483646 w 1017"/>
              <a:gd name="T69" fmla="*/ 2147483646 h 2194"/>
              <a:gd name="T70" fmla="*/ 2147483646 w 1017"/>
              <a:gd name="T71" fmla="*/ 2147483646 h 2194"/>
              <a:gd name="T72" fmla="*/ 2147483646 w 1017"/>
              <a:gd name="T73" fmla="*/ 2147483646 h 2194"/>
              <a:gd name="T74" fmla="*/ 2147483646 w 1017"/>
              <a:gd name="T75" fmla="*/ 2147483646 h 2194"/>
              <a:gd name="T76" fmla="*/ 2147483646 w 1017"/>
              <a:gd name="T77" fmla="*/ 2147483646 h 2194"/>
              <a:gd name="T78" fmla="*/ 2147483646 w 1017"/>
              <a:gd name="T79" fmla="*/ 2147483646 h 2194"/>
              <a:gd name="T80" fmla="*/ 2147483646 w 1017"/>
              <a:gd name="T81" fmla="*/ 2147483646 h 2194"/>
              <a:gd name="T82" fmla="*/ 2147483646 w 1017"/>
              <a:gd name="T83" fmla="*/ 2147483646 h 2194"/>
              <a:gd name="T84" fmla="*/ 2147483646 w 1017"/>
              <a:gd name="T85" fmla="*/ 2147483646 h 2194"/>
              <a:gd name="T86" fmla="*/ 2147483646 w 1017"/>
              <a:gd name="T87" fmla="*/ 2147483646 h 2194"/>
              <a:gd name="T88" fmla="*/ 2147483646 w 1017"/>
              <a:gd name="T89" fmla="*/ 2147483646 h 2194"/>
              <a:gd name="T90" fmla="*/ 2147483646 w 1017"/>
              <a:gd name="T91" fmla="*/ 2147483646 h 2194"/>
              <a:gd name="T92" fmla="*/ 2147483646 w 1017"/>
              <a:gd name="T93" fmla="*/ 2147483646 h 21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7"/>
              <a:gd name="T142" fmla="*/ 0 h 2194"/>
              <a:gd name="T143" fmla="*/ 1017 w 1017"/>
              <a:gd name="T144" fmla="*/ 2194 h 21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7" h="2194">
                <a:moveTo>
                  <a:pt x="251" y="27"/>
                </a:moveTo>
                <a:cubicBezTo>
                  <a:pt x="211" y="34"/>
                  <a:pt x="181" y="38"/>
                  <a:pt x="148" y="61"/>
                </a:cubicBezTo>
                <a:cubicBezTo>
                  <a:pt x="123" y="133"/>
                  <a:pt x="161" y="47"/>
                  <a:pt x="113" y="95"/>
                </a:cubicBezTo>
                <a:cubicBezTo>
                  <a:pt x="107" y="101"/>
                  <a:pt x="108" y="112"/>
                  <a:pt x="105" y="121"/>
                </a:cubicBezTo>
                <a:cubicBezTo>
                  <a:pt x="75" y="212"/>
                  <a:pt x="97" y="140"/>
                  <a:pt x="79" y="199"/>
                </a:cubicBezTo>
                <a:cubicBezTo>
                  <a:pt x="76" y="233"/>
                  <a:pt x="79" y="269"/>
                  <a:pt x="70" y="302"/>
                </a:cubicBezTo>
                <a:cubicBezTo>
                  <a:pt x="65" y="322"/>
                  <a:pt x="36" y="353"/>
                  <a:pt x="36" y="353"/>
                </a:cubicBezTo>
                <a:cubicBezTo>
                  <a:pt x="30" y="427"/>
                  <a:pt x="25" y="498"/>
                  <a:pt x="1" y="568"/>
                </a:cubicBezTo>
                <a:cubicBezTo>
                  <a:pt x="4" y="677"/>
                  <a:pt x="10" y="786"/>
                  <a:pt x="10" y="895"/>
                </a:cubicBezTo>
                <a:cubicBezTo>
                  <a:pt x="10" y="904"/>
                  <a:pt x="0" y="912"/>
                  <a:pt x="1" y="921"/>
                </a:cubicBezTo>
                <a:cubicBezTo>
                  <a:pt x="4" y="951"/>
                  <a:pt x="20" y="978"/>
                  <a:pt x="27" y="1007"/>
                </a:cubicBezTo>
                <a:cubicBezTo>
                  <a:pt x="33" y="1064"/>
                  <a:pt x="25" y="1099"/>
                  <a:pt x="62" y="1136"/>
                </a:cubicBezTo>
                <a:cubicBezTo>
                  <a:pt x="67" y="1194"/>
                  <a:pt x="56" y="1270"/>
                  <a:pt x="122" y="1290"/>
                </a:cubicBezTo>
                <a:cubicBezTo>
                  <a:pt x="132" y="1322"/>
                  <a:pt x="137" y="1348"/>
                  <a:pt x="156" y="1376"/>
                </a:cubicBezTo>
                <a:cubicBezTo>
                  <a:pt x="171" y="1434"/>
                  <a:pt x="175" y="1438"/>
                  <a:pt x="216" y="1480"/>
                </a:cubicBezTo>
                <a:cubicBezTo>
                  <a:pt x="241" y="1549"/>
                  <a:pt x="207" y="1465"/>
                  <a:pt x="242" y="1523"/>
                </a:cubicBezTo>
                <a:cubicBezTo>
                  <a:pt x="263" y="1558"/>
                  <a:pt x="258" y="1568"/>
                  <a:pt x="302" y="1583"/>
                </a:cubicBezTo>
                <a:cubicBezTo>
                  <a:pt x="314" y="1616"/>
                  <a:pt x="321" y="1624"/>
                  <a:pt x="354" y="1634"/>
                </a:cubicBezTo>
                <a:cubicBezTo>
                  <a:pt x="373" y="1695"/>
                  <a:pt x="344" y="1627"/>
                  <a:pt x="397" y="1669"/>
                </a:cubicBezTo>
                <a:cubicBezTo>
                  <a:pt x="404" y="1674"/>
                  <a:pt x="400" y="1687"/>
                  <a:pt x="405" y="1694"/>
                </a:cubicBezTo>
                <a:cubicBezTo>
                  <a:pt x="417" y="1710"/>
                  <a:pt x="434" y="1723"/>
                  <a:pt x="448" y="1737"/>
                </a:cubicBezTo>
                <a:cubicBezTo>
                  <a:pt x="454" y="1743"/>
                  <a:pt x="466" y="1755"/>
                  <a:pt x="466" y="1755"/>
                </a:cubicBezTo>
                <a:cubicBezTo>
                  <a:pt x="475" y="1784"/>
                  <a:pt x="487" y="1794"/>
                  <a:pt x="509" y="1815"/>
                </a:cubicBezTo>
                <a:cubicBezTo>
                  <a:pt x="516" y="1838"/>
                  <a:pt x="522" y="1871"/>
                  <a:pt x="534" y="1892"/>
                </a:cubicBezTo>
                <a:cubicBezTo>
                  <a:pt x="544" y="1910"/>
                  <a:pt x="569" y="1944"/>
                  <a:pt x="569" y="1944"/>
                </a:cubicBezTo>
                <a:cubicBezTo>
                  <a:pt x="580" y="1981"/>
                  <a:pt x="591" y="2015"/>
                  <a:pt x="612" y="2047"/>
                </a:cubicBezTo>
                <a:cubicBezTo>
                  <a:pt x="621" y="2093"/>
                  <a:pt x="625" y="2107"/>
                  <a:pt x="663" y="2133"/>
                </a:cubicBezTo>
                <a:cubicBezTo>
                  <a:pt x="684" y="2194"/>
                  <a:pt x="659" y="2150"/>
                  <a:pt x="775" y="2150"/>
                </a:cubicBezTo>
                <a:cubicBezTo>
                  <a:pt x="800" y="2150"/>
                  <a:pt x="843" y="2161"/>
                  <a:pt x="870" y="2167"/>
                </a:cubicBezTo>
                <a:cubicBezTo>
                  <a:pt x="910" y="2164"/>
                  <a:pt x="951" y="2169"/>
                  <a:pt x="990" y="2159"/>
                </a:cubicBezTo>
                <a:cubicBezTo>
                  <a:pt x="1017" y="2152"/>
                  <a:pt x="964" y="2081"/>
                  <a:pt x="964" y="2081"/>
                </a:cubicBezTo>
                <a:cubicBezTo>
                  <a:pt x="954" y="2025"/>
                  <a:pt x="953" y="1950"/>
                  <a:pt x="921" y="1901"/>
                </a:cubicBezTo>
                <a:cubicBezTo>
                  <a:pt x="884" y="1845"/>
                  <a:pt x="847" y="1786"/>
                  <a:pt x="801" y="1737"/>
                </a:cubicBezTo>
                <a:cubicBezTo>
                  <a:pt x="788" y="1701"/>
                  <a:pt x="778" y="1659"/>
                  <a:pt x="758" y="1626"/>
                </a:cubicBezTo>
                <a:cubicBezTo>
                  <a:pt x="729" y="1578"/>
                  <a:pt x="683" y="1544"/>
                  <a:pt x="646" y="1505"/>
                </a:cubicBezTo>
                <a:cubicBezTo>
                  <a:pt x="623" y="1434"/>
                  <a:pt x="516" y="1370"/>
                  <a:pt x="474" y="1308"/>
                </a:cubicBezTo>
                <a:cubicBezTo>
                  <a:pt x="465" y="1278"/>
                  <a:pt x="452" y="1269"/>
                  <a:pt x="431" y="1247"/>
                </a:cubicBezTo>
                <a:cubicBezTo>
                  <a:pt x="401" y="1158"/>
                  <a:pt x="381" y="1073"/>
                  <a:pt x="362" y="981"/>
                </a:cubicBezTo>
                <a:cubicBezTo>
                  <a:pt x="355" y="865"/>
                  <a:pt x="361" y="745"/>
                  <a:pt x="294" y="646"/>
                </a:cubicBezTo>
                <a:cubicBezTo>
                  <a:pt x="297" y="620"/>
                  <a:pt x="302" y="594"/>
                  <a:pt x="302" y="568"/>
                </a:cubicBezTo>
                <a:cubicBezTo>
                  <a:pt x="302" y="501"/>
                  <a:pt x="281" y="583"/>
                  <a:pt x="302" y="517"/>
                </a:cubicBezTo>
                <a:cubicBezTo>
                  <a:pt x="281" y="404"/>
                  <a:pt x="343" y="270"/>
                  <a:pt x="440" y="207"/>
                </a:cubicBezTo>
                <a:cubicBezTo>
                  <a:pt x="460" y="141"/>
                  <a:pt x="432" y="222"/>
                  <a:pt x="466" y="156"/>
                </a:cubicBezTo>
                <a:cubicBezTo>
                  <a:pt x="486" y="117"/>
                  <a:pt x="474" y="113"/>
                  <a:pt x="509" y="78"/>
                </a:cubicBezTo>
                <a:cubicBezTo>
                  <a:pt x="506" y="58"/>
                  <a:pt x="513" y="33"/>
                  <a:pt x="500" y="18"/>
                </a:cubicBezTo>
                <a:cubicBezTo>
                  <a:pt x="488" y="5"/>
                  <a:pt x="466" y="9"/>
                  <a:pt x="448" y="9"/>
                </a:cubicBezTo>
                <a:cubicBezTo>
                  <a:pt x="293" y="9"/>
                  <a:pt x="326" y="0"/>
                  <a:pt x="251" y="27"/>
                </a:cubicBezTo>
                <a:close/>
              </a:path>
            </a:pathLst>
          </a:custGeom>
          <a:solidFill>
            <a:srgbClr val="CC3300"/>
          </a:solidFill>
          <a:ln w="9525">
            <a:solidFill>
              <a:schemeClr val="tx2"/>
            </a:solidFill>
            <a:round/>
            <a:headEnd/>
            <a:tailEnd/>
          </a:ln>
        </p:spPr>
        <p:txBody>
          <a:bodyPr/>
          <a:lstStyle/>
          <a:p>
            <a:endParaRPr lang="fr-BE"/>
          </a:p>
        </p:txBody>
      </p:sp>
      <p:sp>
        <p:nvSpPr>
          <p:cNvPr id="31749" name="Freeform 9"/>
          <p:cNvSpPr>
            <a:spLocks/>
          </p:cNvSpPr>
          <p:nvPr/>
        </p:nvSpPr>
        <p:spPr bwMode="auto">
          <a:xfrm>
            <a:off x="2987675" y="1916113"/>
            <a:ext cx="2320925" cy="2952750"/>
          </a:xfrm>
          <a:custGeom>
            <a:avLst/>
            <a:gdLst>
              <a:gd name="T0" fmla="*/ 2147483646 w 1462"/>
              <a:gd name="T1" fmla="*/ 2147483646 h 2247"/>
              <a:gd name="T2" fmla="*/ 2147483646 w 1462"/>
              <a:gd name="T3" fmla="*/ 2147483646 h 2247"/>
              <a:gd name="T4" fmla="*/ 2147483646 w 1462"/>
              <a:gd name="T5" fmla="*/ 2147483646 h 2247"/>
              <a:gd name="T6" fmla="*/ 2147483646 w 1462"/>
              <a:gd name="T7" fmla="*/ 2147483646 h 2247"/>
              <a:gd name="T8" fmla="*/ 2147483646 w 1462"/>
              <a:gd name="T9" fmla="*/ 2147483646 h 2247"/>
              <a:gd name="T10" fmla="*/ 2147483646 w 1462"/>
              <a:gd name="T11" fmla="*/ 2147483646 h 2247"/>
              <a:gd name="T12" fmla="*/ 2147483646 w 1462"/>
              <a:gd name="T13" fmla="*/ 2147483646 h 2247"/>
              <a:gd name="T14" fmla="*/ 2147483646 w 1462"/>
              <a:gd name="T15" fmla="*/ 2147483646 h 2247"/>
              <a:gd name="T16" fmla="*/ 2147483646 w 1462"/>
              <a:gd name="T17" fmla="*/ 2147483646 h 2247"/>
              <a:gd name="T18" fmla="*/ 2147483646 w 1462"/>
              <a:gd name="T19" fmla="*/ 2147483646 h 2247"/>
              <a:gd name="T20" fmla="*/ 2147483646 w 1462"/>
              <a:gd name="T21" fmla="*/ 2147483646 h 2247"/>
              <a:gd name="T22" fmla="*/ 2147483646 w 1462"/>
              <a:gd name="T23" fmla="*/ 2147483646 h 2247"/>
              <a:gd name="T24" fmla="*/ 2147483646 w 1462"/>
              <a:gd name="T25" fmla="*/ 2147483646 h 2247"/>
              <a:gd name="T26" fmla="*/ 2147483646 w 1462"/>
              <a:gd name="T27" fmla="*/ 2147483646 h 2247"/>
              <a:gd name="T28" fmla="*/ 2147483646 w 1462"/>
              <a:gd name="T29" fmla="*/ 2147483646 h 2247"/>
              <a:gd name="T30" fmla="*/ 2147483646 w 1462"/>
              <a:gd name="T31" fmla="*/ 2147483646 h 2247"/>
              <a:gd name="T32" fmla="*/ 2147483646 w 1462"/>
              <a:gd name="T33" fmla="*/ 2147483646 h 2247"/>
              <a:gd name="T34" fmla="*/ 2147483646 w 1462"/>
              <a:gd name="T35" fmla="*/ 2147483646 h 2247"/>
              <a:gd name="T36" fmla="*/ 2147483646 w 1462"/>
              <a:gd name="T37" fmla="*/ 2147483646 h 2247"/>
              <a:gd name="T38" fmla="*/ 2147483646 w 1462"/>
              <a:gd name="T39" fmla="*/ 2147483646 h 2247"/>
              <a:gd name="T40" fmla="*/ 2147483646 w 1462"/>
              <a:gd name="T41" fmla="*/ 2147483646 h 2247"/>
              <a:gd name="T42" fmla="*/ 2147483646 w 1462"/>
              <a:gd name="T43" fmla="*/ 2147483646 h 2247"/>
              <a:gd name="T44" fmla="*/ 2147483646 w 1462"/>
              <a:gd name="T45" fmla="*/ 2147483646 h 2247"/>
              <a:gd name="T46" fmla="*/ 2147483646 w 1462"/>
              <a:gd name="T47" fmla="*/ 2147483646 h 2247"/>
              <a:gd name="T48" fmla="*/ 2147483646 w 1462"/>
              <a:gd name="T49" fmla="*/ 2147483646 h 2247"/>
              <a:gd name="T50" fmla="*/ 2147483646 w 1462"/>
              <a:gd name="T51" fmla="*/ 2147483646 h 2247"/>
              <a:gd name="T52" fmla="*/ 2147483646 w 1462"/>
              <a:gd name="T53" fmla="*/ 2147483646 h 2247"/>
              <a:gd name="T54" fmla="*/ 2147483646 w 1462"/>
              <a:gd name="T55" fmla="*/ 2147483646 h 2247"/>
              <a:gd name="T56" fmla="*/ 2147483646 w 1462"/>
              <a:gd name="T57" fmla="*/ 2147483646 h 2247"/>
              <a:gd name="T58" fmla="*/ 2147483646 w 1462"/>
              <a:gd name="T59" fmla="*/ 2147483646 h 2247"/>
              <a:gd name="T60" fmla="*/ 2147483646 w 1462"/>
              <a:gd name="T61" fmla="*/ 2147483646 h 2247"/>
              <a:gd name="T62" fmla="*/ 2147483646 w 1462"/>
              <a:gd name="T63" fmla="*/ 2147483646 h 2247"/>
              <a:gd name="T64" fmla="*/ 2147483646 w 1462"/>
              <a:gd name="T65" fmla="*/ 2147483646 h 2247"/>
              <a:gd name="T66" fmla="*/ 2147483646 w 1462"/>
              <a:gd name="T67" fmla="*/ 2147483646 h 2247"/>
              <a:gd name="T68" fmla="*/ 2147483646 w 1462"/>
              <a:gd name="T69" fmla="*/ 2147483646 h 2247"/>
              <a:gd name="T70" fmla="*/ 2147483646 w 1462"/>
              <a:gd name="T71" fmla="*/ 2147483646 h 2247"/>
              <a:gd name="T72" fmla="*/ 2147483646 w 1462"/>
              <a:gd name="T73" fmla="*/ 2147483646 h 2247"/>
              <a:gd name="T74" fmla="*/ 2147483646 w 1462"/>
              <a:gd name="T75" fmla="*/ 2147483646 h 2247"/>
              <a:gd name="T76" fmla="*/ 2147483646 w 1462"/>
              <a:gd name="T77" fmla="*/ 2147483646 h 22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62"/>
              <a:gd name="T118" fmla="*/ 0 h 2247"/>
              <a:gd name="T119" fmla="*/ 1462 w 1462"/>
              <a:gd name="T120" fmla="*/ 2247 h 22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62" h="2247">
                <a:moveTo>
                  <a:pt x="173" y="92"/>
                </a:moveTo>
                <a:cubicBezTo>
                  <a:pt x="145" y="111"/>
                  <a:pt x="137" y="133"/>
                  <a:pt x="105" y="143"/>
                </a:cubicBezTo>
                <a:cubicBezTo>
                  <a:pt x="65" y="185"/>
                  <a:pt x="36" y="225"/>
                  <a:pt x="19" y="281"/>
                </a:cubicBezTo>
                <a:cubicBezTo>
                  <a:pt x="27" y="403"/>
                  <a:pt x="0" y="396"/>
                  <a:pt x="70" y="444"/>
                </a:cubicBezTo>
                <a:cubicBezTo>
                  <a:pt x="90" y="473"/>
                  <a:pt x="109" y="493"/>
                  <a:pt x="139" y="513"/>
                </a:cubicBezTo>
                <a:cubicBezTo>
                  <a:pt x="160" y="574"/>
                  <a:pt x="192" y="591"/>
                  <a:pt x="234" y="633"/>
                </a:cubicBezTo>
                <a:cubicBezTo>
                  <a:pt x="253" y="652"/>
                  <a:pt x="264" y="678"/>
                  <a:pt x="285" y="694"/>
                </a:cubicBezTo>
                <a:cubicBezTo>
                  <a:pt x="302" y="706"/>
                  <a:pt x="320" y="717"/>
                  <a:pt x="337" y="728"/>
                </a:cubicBezTo>
                <a:cubicBezTo>
                  <a:pt x="346" y="734"/>
                  <a:pt x="363" y="745"/>
                  <a:pt x="363" y="745"/>
                </a:cubicBezTo>
                <a:cubicBezTo>
                  <a:pt x="375" y="764"/>
                  <a:pt x="394" y="778"/>
                  <a:pt x="406" y="797"/>
                </a:cubicBezTo>
                <a:cubicBezTo>
                  <a:pt x="421" y="821"/>
                  <a:pt x="441" y="875"/>
                  <a:pt x="449" y="900"/>
                </a:cubicBezTo>
                <a:cubicBezTo>
                  <a:pt x="456" y="921"/>
                  <a:pt x="479" y="934"/>
                  <a:pt x="492" y="952"/>
                </a:cubicBezTo>
                <a:cubicBezTo>
                  <a:pt x="502" y="984"/>
                  <a:pt x="521" y="989"/>
                  <a:pt x="543" y="1012"/>
                </a:cubicBezTo>
                <a:cubicBezTo>
                  <a:pt x="560" y="1075"/>
                  <a:pt x="567" y="1138"/>
                  <a:pt x="586" y="1201"/>
                </a:cubicBezTo>
                <a:cubicBezTo>
                  <a:pt x="580" y="1270"/>
                  <a:pt x="586" y="1314"/>
                  <a:pt x="578" y="1381"/>
                </a:cubicBezTo>
                <a:cubicBezTo>
                  <a:pt x="588" y="1425"/>
                  <a:pt x="570" y="1450"/>
                  <a:pt x="603" y="1485"/>
                </a:cubicBezTo>
                <a:cubicBezTo>
                  <a:pt x="642" y="1594"/>
                  <a:pt x="627" y="1770"/>
                  <a:pt x="586" y="1889"/>
                </a:cubicBezTo>
                <a:cubicBezTo>
                  <a:pt x="582" y="1966"/>
                  <a:pt x="554" y="2151"/>
                  <a:pt x="578" y="2224"/>
                </a:cubicBezTo>
                <a:cubicBezTo>
                  <a:pt x="584" y="2241"/>
                  <a:pt x="629" y="2241"/>
                  <a:pt x="629" y="2241"/>
                </a:cubicBezTo>
                <a:cubicBezTo>
                  <a:pt x="874" y="2235"/>
                  <a:pt x="935" y="2247"/>
                  <a:pt x="1111" y="2207"/>
                </a:cubicBezTo>
                <a:cubicBezTo>
                  <a:pt x="1140" y="2191"/>
                  <a:pt x="1165" y="2174"/>
                  <a:pt x="1197" y="2164"/>
                </a:cubicBezTo>
                <a:cubicBezTo>
                  <a:pt x="1228" y="2133"/>
                  <a:pt x="1254" y="2102"/>
                  <a:pt x="1291" y="2078"/>
                </a:cubicBezTo>
                <a:cubicBezTo>
                  <a:pt x="1333" y="2022"/>
                  <a:pt x="1380" y="1963"/>
                  <a:pt x="1429" y="1914"/>
                </a:cubicBezTo>
                <a:cubicBezTo>
                  <a:pt x="1462" y="1814"/>
                  <a:pt x="1445" y="1881"/>
                  <a:pt x="1454" y="1708"/>
                </a:cubicBezTo>
                <a:cubicBezTo>
                  <a:pt x="1448" y="1470"/>
                  <a:pt x="1445" y="1232"/>
                  <a:pt x="1437" y="994"/>
                </a:cubicBezTo>
                <a:cubicBezTo>
                  <a:pt x="1435" y="931"/>
                  <a:pt x="1417" y="800"/>
                  <a:pt x="1368" y="754"/>
                </a:cubicBezTo>
                <a:cubicBezTo>
                  <a:pt x="1358" y="723"/>
                  <a:pt x="1348" y="699"/>
                  <a:pt x="1325" y="676"/>
                </a:cubicBezTo>
                <a:cubicBezTo>
                  <a:pt x="1315" y="622"/>
                  <a:pt x="1300" y="574"/>
                  <a:pt x="1282" y="522"/>
                </a:cubicBezTo>
                <a:cubicBezTo>
                  <a:pt x="1275" y="501"/>
                  <a:pt x="1237" y="485"/>
                  <a:pt x="1222" y="470"/>
                </a:cubicBezTo>
                <a:cubicBezTo>
                  <a:pt x="1196" y="444"/>
                  <a:pt x="1170" y="403"/>
                  <a:pt x="1136" y="393"/>
                </a:cubicBezTo>
                <a:cubicBezTo>
                  <a:pt x="1119" y="338"/>
                  <a:pt x="1143" y="390"/>
                  <a:pt x="1102" y="358"/>
                </a:cubicBezTo>
                <a:cubicBezTo>
                  <a:pt x="1084" y="344"/>
                  <a:pt x="1065" y="308"/>
                  <a:pt x="1050" y="290"/>
                </a:cubicBezTo>
                <a:cubicBezTo>
                  <a:pt x="1022" y="255"/>
                  <a:pt x="1045" y="288"/>
                  <a:pt x="1007" y="255"/>
                </a:cubicBezTo>
                <a:cubicBezTo>
                  <a:pt x="975" y="227"/>
                  <a:pt x="956" y="192"/>
                  <a:pt x="921" y="169"/>
                </a:cubicBezTo>
                <a:cubicBezTo>
                  <a:pt x="888" y="123"/>
                  <a:pt x="864" y="85"/>
                  <a:pt x="810" y="66"/>
                </a:cubicBezTo>
                <a:cubicBezTo>
                  <a:pt x="740" y="0"/>
                  <a:pt x="581" y="26"/>
                  <a:pt x="517" y="23"/>
                </a:cubicBezTo>
                <a:cubicBezTo>
                  <a:pt x="412" y="11"/>
                  <a:pt x="433" y="9"/>
                  <a:pt x="302" y="23"/>
                </a:cubicBezTo>
                <a:cubicBezTo>
                  <a:pt x="275" y="26"/>
                  <a:pt x="251" y="49"/>
                  <a:pt x="225" y="57"/>
                </a:cubicBezTo>
                <a:cubicBezTo>
                  <a:pt x="205" y="78"/>
                  <a:pt x="191" y="74"/>
                  <a:pt x="173" y="92"/>
                </a:cubicBezTo>
                <a:close/>
              </a:path>
            </a:pathLst>
          </a:custGeom>
          <a:solidFill>
            <a:srgbClr val="006600"/>
          </a:solidFill>
          <a:ln w="9525">
            <a:solidFill>
              <a:schemeClr val="tx2"/>
            </a:solidFill>
            <a:round/>
            <a:headEnd/>
            <a:tailEnd/>
          </a:ln>
        </p:spPr>
        <p:txBody>
          <a:bodyPr/>
          <a:lstStyle/>
          <a:p>
            <a:endParaRPr lang="fr-BE"/>
          </a:p>
        </p:txBody>
      </p:sp>
      <p:sp>
        <p:nvSpPr>
          <p:cNvPr id="31750" name="Freeform 10"/>
          <p:cNvSpPr>
            <a:spLocks/>
          </p:cNvSpPr>
          <p:nvPr/>
        </p:nvSpPr>
        <p:spPr bwMode="auto">
          <a:xfrm>
            <a:off x="1800225" y="1343025"/>
            <a:ext cx="6249988" cy="4684713"/>
          </a:xfrm>
          <a:custGeom>
            <a:avLst/>
            <a:gdLst>
              <a:gd name="T0" fmla="*/ 2147483646 w 3937"/>
              <a:gd name="T1" fmla="*/ 2147483646 h 2951"/>
              <a:gd name="T2" fmla="*/ 2147483646 w 3937"/>
              <a:gd name="T3" fmla="*/ 2147483646 h 2951"/>
              <a:gd name="T4" fmla="*/ 2147483646 w 3937"/>
              <a:gd name="T5" fmla="*/ 2147483646 h 2951"/>
              <a:gd name="T6" fmla="*/ 2147483646 w 3937"/>
              <a:gd name="T7" fmla="*/ 2147483646 h 2951"/>
              <a:gd name="T8" fmla="*/ 2147483646 w 3937"/>
              <a:gd name="T9" fmla="*/ 2147483646 h 2951"/>
              <a:gd name="T10" fmla="*/ 2147483646 w 3937"/>
              <a:gd name="T11" fmla="*/ 2147483646 h 2951"/>
              <a:gd name="T12" fmla="*/ 2147483646 w 3937"/>
              <a:gd name="T13" fmla="*/ 2147483646 h 2951"/>
              <a:gd name="T14" fmla="*/ 2147483646 w 3937"/>
              <a:gd name="T15" fmla="*/ 2147483646 h 2951"/>
              <a:gd name="T16" fmla="*/ 2147483646 w 3937"/>
              <a:gd name="T17" fmla="*/ 2147483646 h 2951"/>
              <a:gd name="T18" fmla="*/ 2147483646 w 3937"/>
              <a:gd name="T19" fmla="*/ 2147483646 h 2951"/>
              <a:gd name="T20" fmla="*/ 2147483646 w 3937"/>
              <a:gd name="T21" fmla="*/ 2147483646 h 2951"/>
              <a:gd name="T22" fmla="*/ 2147483646 w 3937"/>
              <a:gd name="T23" fmla="*/ 2147483646 h 2951"/>
              <a:gd name="T24" fmla="*/ 2147483646 w 3937"/>
              <a:gd name="T25" fmla="*/ 2147483646 h 2951"/>
              <a:gd name="T26" fmla="*/ 2147483646 w 3937"/>
              <a:gd name="T27" fmla="*/ 2147483646 h 2951"/>
              <a:gd name="T28" fmla="*/ 2147483646 w 3937"/>
              <a:gd name="T29" fmla="*/ 2147483646 h 2951"/>
              <a:gd name="T30" fmla="*/ 2147483646 w 3937"/>
              <a:gd name="T31" fmla="*/ 2147483646 h 2951"/>
              <a:gd name="T32" fmla="*/ 2147483646 w 3937"/>
              <a:gd name="T33" fmla="*/ 2147483646 h 2951"/>
              <a:gd name="T34" fmla="*/ 2147483646 w 3937"/>
              <a:gd name="T35" fmla="*/ 2147483646 h 2951"/>
              <a:gd name="T36" fmla="*/ 2147483646 w 3937"/>
              <a:gd name="T37" fmla="*/ 2147483646 h 2951"/>
              <a:gd name="T38" fmla="*/ 2147483646 w 3937"/>
              <a:gd name="T39" fmla="*/ 2147483646 h 2951"/>
              <a:gd name="T40" fmla="*/ 2147483646 w 3937"/>
              <a:gd name="T41" fmla="*/ 2147483646 h 2951"/>
              <a:gd name="T42" fmla="*/ 2147483646 w 3937"/>
              <a:gd name="T43" fmla="*/ 2147483646 h 2951"/>
              <a:gd name="T44" fmla="*/ 2147483646 w 3937"/>
              <a:gd name="T45" fmla="*/ 2147483646 h 2951"/>
              <a:gd name="T46" fmla="*/ 2147483646 w 3937"/>
              <a:gd name="T47" fmla="*/ 2147483646 h 2951"/>
              <a:gd name="T48" fmla="*/ 2147483646 w 3937"/>
              <a:gd name="T49" fmla="*/ 2147483646 h 2951"/>
              <a:gd name="T50" fmla="*/ 2147483646 w 3937"/>
              <a:gd name="T51" fmla="*/ 2147483646 h 2951"/>
              <a:gd name="T52" fmla="*/ 2147483646 w 3937"/>
              <a:gd name="T53" fmla="*/ 2147483646 h 2951"/>
              <a:gd name="T54" fmla="*/ 2147483646 w 3937"/>
              <a:gd name="T55" fmla="*/ 2147483646 h 2951"/>
              <a:gd name="T56" fmla="*/ 2147483646 w 3937"/>
              <a:gd name="T57" fmla="*/ 2147483646 h 2951"/>
              <a:gd name="T58" fmla="*/ 2147483646 w 3937"/>
              <a:gd name="T59" fmla="*/ 2147483646 h 2951"/>
              <a:gd name="T60" fmla="*/ 2147483646 w 3937"/>
              <a:gd name="T61" fmla="*/ 2147483646 h 2951"/>
              <a:gd name="T62" fmla="*/ 2147483646 w 3937"/>
              <a:gd name="T63" fmla="*/ 2147483646 h 2951"/>
              <a:gd name="T64" fmla="*/ 2147483646 w 3937"/>
              <a:gd name="T65" fmla="*/ 2147483646 h 2951"/>
              <a:gd name="T66" fmla="*/ 2147483646 w 3937"/>
              <a:gd name="T67" fmla="*/ 2147483646 h 2951"/>
              <a:gd name="T68" fmla="*/ 2147483646 w 3937"/>
              <a:gd name="T69" fmla="*/ 2147483646 h 29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37"/>
              <a:gd name="T106" fmla="*/ 0 h 2951"/>
              <a:gd name="T107" fmla="*/ 3937 w 3937"/>
              <a:gd name="T108" fmla="*/ 2951 h 295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37" h="2951">
                <a:moveTo>
                  <a:pt x="1540" y="2934"/>
                </a:moveTo>
                <a:cubicBezTo>
                  <a:pt x="1399" y="2905"/>
                  <a:pt x="1264" y="2892"/>
                  <a:pt x="1119" y="2882"/>
                </a:cubicBezTo>
                <a:cubicBezTo>
                  <a:pt x="1051" y="2861"/>
                  <a:pt x="989" y="2826"/>
                  <a:pt x="921" y="2805"/>
                </a:cubicBezTo>
                <a:cubicBezTo>
                  <a:pt x="896" y="2788"/>
                  <a:pt x="882" y="2771"/>
                  <a:pt x="853" y="2762"/>
                </a:cubicBezTo>
                <a:cubicBezTo>
                  <a:pt x="813" y="2736"/>
                  <a:pt x="835" y="2747"/>
                  <a:pt x="775" y="2727"/>
                </a:cubicBezTo>
                <a:cubicBezTo>
                  <a:pt x="767" y="2724"/>
                  <a:pt x="750" y="2719"/>
                  <a:pt x="750" y="2719"/>
                </a:cubicBezTo>
                <a:cubicBezTo>
                  <a:pt x="711" y="2693"/>
                  <a:pt x="679" y="2657"/>
                  <a:pt x="646" y="2624"/>
                </a:cubicBezTo>
                <a:cubicBezTo>
                  <a:pt x="639" y="2617"/>
                  <a:pt x="637" y="2605"/>
                  <a:pt x="629" y="2598"/>
                </a:cubicBezTo>
                <a:cubicBezTo>
                  <a:pt x="611" y="2583"/>
                  <a:pt x="588" y="2577"/>
                  <a:pt x="569" y="2564"/>
                </a:cubicBezTo>
                <a:cubicBezTo>
                  <a:pt x="559" y="2528"/>
                  <a:pt x="546" y="2517"/>
                  <a:pt x="517" y="2495"/>
                </a:cubicBezTo>
                <a:cubicBezTo>
                  <a:pt x="501" y="2483"/>
                  <a:pt x="466" y="2461"/>
                  <a:pt x="466" y="2461"/>
                </a:cubicBezTo>
                <a:cubicBezTo>
                  <a:pt x="436" y="2416"/>
                  <a:pt x="409" y="2370"/>
                  <a:pt x="371" y="2332"/>
                </a:cubicBezTo>
                <a:cubicBezTo>
                  <a:pt x="361" y="2287"/>
                  <a:pt x="325" y="2247"/>
                  <a:pt x="294" y="2212"/>
                </a:cubicBezTo>
                <a:cubicBezTo>
                  <a:pt x="281" y="2197"/>
                  <a:pt x="251" y="2169"/>
                  <a:pt x="251" y="2169"/>
                </a:cubicBezTo>
                <a:cubicBezTo>
                  <a:pt x="229" y="2107"/>
                  <a:pt x="260" y="2182"/>
                  <a:pt x="217" y="2117"/>
                </a:cubicBezTo>
                <a:cubicBezTo>
                  <a:pt x="189" y="2074"/>
                  <a:pt x="215" y="2047"/>
                  <a:pt x="165" y="2014"/>
                </a:cubicBezTo>
                <a:cubicBezTo>
                  <a:pt x="150" y="1972"/>
                  <a:pt x="131" y="1944"/>
                  <a:pt x="96" y="1919"/>
                </a:cubicBezTo>
                <a:cubicBezTo>
                  <a:pt x="79" y="1894"/>
                  <a:pt x="70" y="1868"/>
                  <a:pt x="53" y="1842"/>
                </a:cubicBezTo>
                <a:cubicBezTo>
                  <a:pt x="41" y="1779"/>
                  <a:pt x="33" y="1740"/>
                  <a:pt x="27" y="1670"/>
                </a:cubicBezTo>
                <a:cubicBezTo>
                  <a:pt x="19" y="1467"/>
                  <a:pt x="7" y="1282"/>
                  <a:pt x="2" y="1077"/>
                </a:cubicBezTo>
                <a:cubicBezTo>
                  <a:pt x="5" y="998"/>
                  <a:pt x="0" y="841"/>
                  <a:pt x="27" y="750"/>
                </a:cubicBezTo>
                <a:cubicBezTo>
                  <a:pt x="32" y="732"/>
                  <a:pt x="52" y="722"/>
                  <a:pt x="62" y="707"/>
                </a:cubicBezTo>
                <a:cubicBezTo>
                  <a:pt x="77" y="659"/>
                  <a:pt x="112" y="620"/>
                  <a:pt x="139" y="578"/>
                </a:cubicBezTo>
                <a:cubicBezTo>
                  <a:pt x="149" y="563"/>
                  <a:pt x="156" y="527"/>
                  <a:pt x="156" y="527"/>
                </a:cubicBezTo>
                <a:cubicBezTo>
                  <a:pt x="150" y="466"/>
                  <a:pt x="133" y="437"/>
                  <a:pt x="174" y="398"/>
                </a:cubicBezTo>
                <a:cubicBezTo>
                  <a:pt x="193" y="336"/>
                  <a:pt x="279" y="304"/>
                  <a:pt x="337" y="286"/>
                </a:cubicBezTo>
                <a:cubicBezTo>
                  <a:pt x="370" y="265"/>
                  <a:pt x="406" y="253"/>
                  <a:pt x="440" y="234"/>
                </a:cubicBezTo>
                <a:cubicBezTo>
                  <a:pt x="458" y="224"/>
                  <a:pt x="478" y="215"/>
                  <a:pt x="492" y="200"/>
                </a:cubicBezTo>
                <a:cubicBezTo>
                  <a:pt x="500" y="191"/>
                  <a:pt x="507" y="180"/>
                  <a:pt x="517" y="174"/>
                </a:cubicBezTo>
                <a:cubicBezTo>
                  <a:pt x="542" y="160"/>
                  <a:pt x="574" y="158"/>
                  <a:pt x="603" y="157"/>
                </a:cubicBezTo>
                <a:cubicBezTo>
                  <a:pt x="709" y="152"/>
                  <a:pt x="815" y="151"/>
                  <a:pt x="921" y="148"/>
                </a:cubicBezTo>
                <a:cubicBezTo>
                  <a:pt x="994" y="126"/>
                  <a:pt x="1069" y="127"/>
                  <a:pt x="1145" y="123"/>
                </a:cubicBezTo>
                <a:cubicBezTo>
                  <a:pt x="1188" y="108"/>
                  <a:pt x="1230" y="100"/>
                  <a:pt x="1274" y="88"/>
                </a:cubicBezTo>
                <a:cubicBezTo>
                  <a:pt x="1390" y="0"/>
                  <a:pt x="1518" y="33"/>
                  <a:pt x="1669" y="28"/>
                </a:cubicBezTo>
                <a:cubicBezTo>
                  <a:pt x="1908" y="33"/>
                  <a:pt x="2045" y="18"/>
                  <a:pt x="2245" y="71"/>
                </a:cubicBezTo>
                <a:cubicBezTo>
                  <a:pt x="2276" y="100"/>
                  <a:pt x="2316" y="99"/>
                  <a:pt x="2357" y="105"/>
                </a:cubicBezTo>
                <a:cubicBezTo>
                  <a:pt x="2440" y="134"/>
                  <a:pt x="2292" y="85"/>
                  <a:pt x="2503" y="123"/>
                </a:cubicBezTo>
                <a:cubicBezTo>
                  <a:pt x="2547" y="131"/>
                  <a:pt x="2595" y="162"/>
                  <a:pt x="2641" y="166"/>
                </a:cubicBezTo>
                <a:cubicBezTo>
                  <a:pt x="2701" y="171"/>
                  <a:pt x="2761" y="171"/>
                  <a:pt x="2821" y="174"/>
                </a:cubicBezTo>
                <a:cubicBezTo>
                  <a:pt x="2881" y="189"/>
                  <a:pt x="2942" y="186"/>
                  <a:pt x="3002" y="200"/>
                </a:cubicBezTo>
                <a:cubicBezTo>
                  <a:pt x="3066" y="215"/>
                  <a:pt x="3128" y="241"/>
                  <a:pt x="3191" y="260"/>
                </a:cubicBezTo>
                <a:cubicBezTo>
                  <a:pt x="3226" y="283"/>
                  <a:pt x="3257" y="311"/>
                  <a:pt x="3294" y="329"/>
                </a:cubicBezTo>
                <a:cubicBezTo>
                  <a:pt x="3297" y="338"/>
                  <a:pt x="3296" y="349"/>
                  <a:pt x="3303" y="355"/>
                </a:cubicBezTo>
                <a:cubicBezTo>
                  <a:pt x="3313" y="365"/>
                  <a:pt x="3382" y="376"/>
                  <a:pt x="3397" y="380"/>
                </a:cubicBezTo>
                <a:cubicBezTo>
                  <a:pt x="3422" y="405"/>
                  <a:pt x="3450" y="403"/>
                  <a:pt x="3483" y="415"/>
                </a:cubicBezTo>
                <a:cubicBezTo>
                  <a:pt x="3509" y="440"/>
                  <a:pt x="3534" y="449"/>
                  <a:pt x="3569" y="458"/>
                </a:cubicBezTo>
                <a:cubicBezTo>
                  <a:pt x="3598" y="485"/>
                  <a:pt x="3616" y="519"/>
                  <a:pt x="3638" y="552"/>
                </a:cubicBezTo>
                <a:cubicBezTo>
                  <a:pt x="3644" y="561"/>
                  <a:pt x="3649" y="569"/>
                  <a:pt x="3655" y="578"/>
                </a:cubicBezTo>
                <a:cubicBezTo>
                  <a:pt x="3661" y="587"/>
                  <a:pt x="3673" y="604"/>
                  <a:pt x="3673" y="604"/>
                </a:cubicBezTo>
                <a:cubicBezTo>
                  <a:pt x="3697" y="681"/>
                  <a:pt x="3657" y="547"/>
                  <a:pt x="3690" y="699"/>
                </a:cubicBezTo>
                <a:cubicBezTo>
                  <a:pt x="3700" y="743"/>
                  <a:pt x="3719" y="794"/>
                  <a:pt x="3733" y="836"/>
                </a:cubicBezTo>
                <a:cubicBezTo>
                  <a:pt x="3753" y="896"/>
                  <a:pt x="3722" y="866"/>
                  <a:pt x="3767" y="896"/>
                </a:cubicBezTo>
                <a:cubicBezTo>
                  <a:pt x="3802" y="950"/>
                  <a:pt x="3783" y="973"/>
                  <a:pt x="3844" y="1017"/>
                </a:cubicBezTo>
                <a:cubicBezTo>
                  <a:pt x="3864" y="1074"/>
                  <a:pt x="3886" y="1126"/>
                  <a:pt x="3913" y="1180"/>
                </a:cubicBezTo>
                <a:cubicBezTo>
                  <a:pt x="3936" y="1331"/>
                  <a:pt x="3919" y="1475"/>
                  <a:pt x="3913" y="1627"/>
                </a:cubicBezTo>
                <a:cubicBezTo>
                  <a:pt x="3905" y="1821"/>
                  <a:pt x="3937" y="1891"/>
                  <a:pt x="3819" y="2014"/>
                </a:cubicBezTo>
                <a:cubicBezTo>
                  <a:pt x="3798" y="2074"/>
                  <a:pt x="3745" y="2142"/>
                  <a:pt x="3698" y="2186"/>
                </a:cubicBezTo>
                <a:cubicBezTo>
                  <a:pt x="3687" y="2222"/>
                  <a:pt x="3667" y="2258"/>
                  <a:pt x="3647" y="2289"/>
                </a:cubicBezTo>
                <a:cubicBezTo>
                  <a:pt x="3635" y="2335"/>
                  <a:pt x="3629" y="2392"/>
                  <a:pt x="3595" y="2427"/>
                </a:cubicBezTo>
                <a:cubicBezTo>
                  <a:pt x="3579" y="2476"/>
                  <a:pt x="3538" y="2515"/>
                  <a:pt x="3492" y="2538"/>
                </a:cubicBezTo>
                <a:cubicBezTo>
                  <a:pt x="3447" y="2607"/>
                  <a:pt x="3506" y="2524"/>
                  <a:pt x="3449" y="2581"/>
                </a:cubicBezTo>
                <a:cubicBezTo>
                  <a:pt x="3392" y="2638"/>
                  <a:pt x="3475" y="2579"/>
                  <a:pt x="3406" y="2624"/>
                </a:cubicBezTo>
                <a:cubicBezTo>
                  <a:pt x="3356" y="2701"/>
                  <a:pt x="3279" y="2769"/>
                  <a:pt x="3191" y="2796"/>
                </a:cubicBezTo>
                <a:cubicBezTo>
                  <a:pt x="3159" y="2817"/>
                  <a:pt x="3152" y="2830"/>
                  <a:pt x="3114" y="2839"/>
                </a:cubicBezTo>
                <a:cubicBezTo>
                  <a:pt x="3067" y="2870"/>
                  <a:pt x="3062" y="2888"/>
                  <a:pt x="3002" y="2899"/>
                </a:cubicBezTo>
                <a:cubicBezTo>
                  <a:pt x="2727" y="2887"/>
                  <a:pt x="2452" y="2897"/>
                  <a:pt x="2177" y="2908"/>
                </a:cubicBezTo>
                <a:cubicBezTo>
                  <a:pt x="2036" y="2937"/>
                  <a:pt x="1892" y="2904"/>
                  <a:pt x="1755" y="2951"/>
                </a:cubicBezTo>
                <a:cubicBezTo>
                  <a:pt x="1683" y="2948"/>
                  <a:pt x="1611" y="2950"/>
                  <a:pt x="1540" y="2942"/>
                </a:cubicBezTo>
                <a:cubicBezTo>
                  <a:pt x="1530" y="2941"/>
                  <a:pt x="1515" y="2935"/>
                  <a:pt x="1515" y="2925"/>
                </a:cubicBezTo>
                <a:cubicBezTo>
                  <a:pt x="1515" y="2916"/>
                  <a:pt x="1532" y="2931"/>
                  <a:pt x="1540" y="2934"/>
                </a:cubicBezTo>
                <a:close/>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sp>
        <p:nvSpPr>
          <p:cNvPr id="31751" name="Text Box 11"/>
          <p:cNvSpPr txBox="1">
            <a:spLocks noChangeArrowheads="1"/>
          </p:cNvSpPr>
          <p:nvPr/>
        </p:nvSpPr>
        <p:spPr bwMode="auto">
          <a:xfrm>
            <a:off x="6961188" y="862013"/>
            <a:ext cx="792205"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smtClean="0">
                <a:latin typeface="Tahoma" panose="020B0604030504040204" pitchFamily="34" charset="0"/>
                <a:ea typeface="Tahoma" panose="020B0604030504040204" pitchFamily="34" charset="0"/>
                <a:cs typeface="Tahoma" panose="020B0604030504040204" pitchFamily="34" charset="0"/>
              </a:rPr>
              <a:t>Skin </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31752" name="Text Box 12"/>
          <p:cNvSpPr txBox="1">
            <a:spLocks noChangeArrowheads="1"/>
          </p:cNvSpPr>
          <p:nvPr/>
        </p:nvSpPr>
        <p:spPr bwMode="auto">
          <a:xfrm>
            <a:off x="284163" y="5778500"/>
            <a:ext cx="1858137"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err="1" smtClean="0">
                <a:latin typeface="Tahoma" panose="020B0604030504040204" pitchFamily="34" charset="0"/>
                <a:ea typeface="Tahoma" panose="020B0604030504040204" pitchFamily="34" charset="0"/>
                <a:cs typeface="Tahoma" panose="020B0604030504040204" pitchFamily="34" charset="0"/>
              </a:rPr>
              <a:t>Muscular</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wall</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31753" name="Text Box 18"/>
          <p:cNvSpPr txBox="1">
            <a:spLocks noChangeArrowheads="1"/>
          </p:cNvSpPr>
          <p:nvPr/>
        </p:nvSpPr>
        <p:spPr bwMode="auto">
          <a:xfrm>
            <a:off x="4964113" y="1817688"/>
            <a:ext cx="1058238"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a:latin typeface="Tahoma" panose="020B0604030504040204" pitchFamily="34" charset="0"/>
                <a:ea typeface="Tahoma" panose="020B0604030504040204" pitchFamily="34" charset="0"/>
                <a:cs typeface="Tahoma" panose="020B0604030504040204" pitchFamily="34" charset="0"/>
              </a:rPr>
              <a:t>Rumen</a:t>
            </a:r>
            <a:endParaRPr lang="fr-FR" altLang="fr-FR" sz="2200">
              <a:latin typeface="Tahoma" panose="020B0604030504040204" pitchFamily="34" charset="0"/>
              <a:ea typeface="Tahoma" panose="020B0604030504040204" pitchFamily="34" charset="0"/>
              <a:cs typeface="Tahoma" panose="020B0604030504040204" pitchFamily="34" charset="0"/>
            </a:endParaRPr>
          </a:p>
        </p:txBody>
      </p:sp>
      <p:sp>
        <p:nvSpPr>
          <p:cNvPr id="31754" name="Line 19"/>
          <p:cNvSpPr>
            <a:spLocks noChangeShapeType="1"/>
          </p:cNvSpPr>
          <p:nvPr/>
        </p:nvSpPr>
        <p:spPr bwMode="auto">
          <a:xfrm flipV="1">
            <a:off x="6764338" y="1241425"/>
            <a:ext cx="360362" cy="504825"/>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1755" name="Line 26"/>
          <p:cNvSpPr>
            <a:spLocks noChangeShapeType="1"/>
          </p:cNvSpPr>
          <p:nvPr/>
        </p:nvSpPr>
        <p:spPr bwMode="auto">
          <a:xfrm flipH="1">
            <a:off x="1795463" y="4410075"/>
            <a:ext cx="720725" cy="1368425"/>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1757" name="Freeform 28"/>
          <p:cNvSpPr>
            <a:spLocks/>
          </p:cNvSpPr>
          <p:nvPr/>
        </p:nvSpPr>
        <p:spPr bwMode="auto">
          <a:xfrm>
            <a:off x="2497138" y="2479675"/>
            <a:ext cx="4954587" cy="3294063"/>
          </a:xfrm>
          <a:custGeom>
            <a:avLst/>
            <a:gdLst>
              <a:gd name="T0" fmla="*/ 2147483646 w 3121"/>
              <a:gd name="T1" fmla="*/ 2147483646 h 2075"/>
              <a:gd name="T2" fmla="*/ 2147483646 w 3121"/>
              <a:gd name="T3" fmla="*/ 2147483646 h 2075"/>
              <a:gd name="T4" fmla="*/ 0 w 3121"/>
              <a:gd name="T5" fmla="*/ 2147483646 h 2075"/>
              <a:gd name="T6" fmla="*/ 2147483646 w 3121"/>
              <a:gd name="T7" fmla="*/ 2147483646 h 2075"/>
              <a:gd name="T8" fmla="*/ 2147483646 w 3121"/>
              <a:gd name="T9" fmla="*/ 2147483646 h 2075"/>
              <a:gd name="T10" fmla="*/ 2147483646 w 3121"/>
              <a:gd name="T11" fmla="*/ 2147483646 h 2075"/>
              <a:gd name="T12" fmla="*/ 2147483646 w 3121"/>
              <a:gd name="T13" fmla="*/ 2147483646 h 2075"/>
              <a:gd name="T14" fmla="*/ 2147483646 w 3121"/>
              <a:gd name="T15" fmla="*/ 2147483646 h 2075"/>
              <a:gd name="T16" fmla="*/ 2147483646 w 3121"/>
              <a:gd name="T17" fmla="*/ 2147483646 h 2075"/>
              <a:gd name="T18" fmla="*/ 2147483646 w 3121"/>
              <a:gd name="T19" fmla="*/ 2147483646 h 2075"/>
              <a:gd name="T20" fmla="*/ 2147483646 w 3121"/>
              <a:gd name="T21" fmla="*/ 2147483646 h 2075"/>
              <a:gd name="T22" fmla="*/ 2147483646 w 3121"/>
              <a:gd name="T23" fmla="*/ 2147483646 h 2075"/>
              <a:gd name="T24" fmla="*/ 2147483646 w 3121"/>
              <a:gd name="T25" fmla="*/ 2147483646 h 2075"/>
              <a:gd name="T26" fmla="*/ 2147483646 w 3121"/>
              <a:gd name="T27" fmla="*/ 2147483646 h 2075"/>
              <a:gd name="T28" fmla="*/ 2147483646 w 3121"/>
              <a:gd name="T29" fmla="*/ 2147483646 h 2075"/>
              <a:gd name="T30" fmla="*/ 2147483646 w 3121"/>
              <a:gd name="T31" fmla="*/ 2147483646 h 2075"/>
              <a:gd name="T32" fmla="*/ 2147483646 w 3121"/>
              <a:gd name="T33" fmla="*/ 2147483646 h 2075"/>
              <a:gd name="T34" fmla="*/ 2147483646 w 3121"/>
              <a:gd name="T35" fmla="*/ 2147483646 h 2075"/>
              <a:gd name="T36" fmla="*/ 2147483646 w 3121"/>
              <a:gd name="T37" fmla="*/ 2147483646 h 2075"/>
              <a:gd name="T38" fmla="*/ 2147483646 w 3121"/>
              <a:gd name="T39" fmla="*/ 2147483646 h 2075"/>
              <a:gd name="T40" fmla="*/ 2147483646 w 3121"/>
              <a:gd name="T41" fmla="*/ 2147483646 h 2075"/>
              <a:gd name="T42" fmla="*/ 2147483646 w 3121"/>
              <a:gd name="T43" fmla="*/ 2147483646 h 2075"/>
              <a:gd name="T44" fmla="*/ 2147483646 w 3121"/>
              <a:gd name="T45" fmla="*/ 2147483646 h 2075"/>
              <a:gd name="T46" fmla="*/ 2147483646 w 3121"/>
              <a:gd name="T47" fmla="*/ 2147483646 h 2075"/>
              <a:gd name="T48" fmla="*/ 2147483646 w 3121"/>
              <a:gd name="T49" fmla="*/ 2147483646 h 2075"/>
              <a:gd name="T50" fmla="*/ 2147483646 w 3121"/>
              <a:gd name="T51" fmla="*/ 2147483646 h 2075"/>
              <a:gd name="T52" fmla="*/ 2147483646 w 3121"/>
              <a:gd name="T53" fmla="*/ 2147483646 h 2075"/>
              <a:gd name="T54" fmla="*/ 2147483646 w 3121"/>
              <a:gd name="T55" fmla="*/ 2147483646 h 2075"/>
              <a:gd name="T56" fmla="*/ 2147483646 w 3121"/>
              <a:gd name="T57" fmla="*/ 2147483646 h 2075"/>
              <a:gd name="T58" fmla="*/ 2147483646 w 3121"/>
              <a:gd name="T59" fmla="*/ 2147483646 h 2075"/>
              <a:gd name="T60" fmla="*/ 2147483646 w 3121"/>
              <a:gd name="T61" fmla="*/ 2147483646 h 2075"/>
              <a:gd name="T62" fmla="*/ 2147483646 w 3121"/>
              <a:gd name="T63" fmla="*/ 2147483646 h 2075"/>
              <a:gd name="T64" fmla="*/ 2147483646 w 3121"/>
              <a:gd name="T65" fmla="*/ 2147483646 h 2075"/>
              <a:gd name="T66" fmla="*/ 2147483646 w 3121"/>
              <a:gd name="T67" fmla="*/ 2147483646 h 2075"/>
              <a:gd name="T68" fmla="*/ 2147483646 w 3121"/>
              <a:gd name="T69" fmla="*/ 2147483646 h 2075"/>
              <a:gd name="T70" fmla="*/ 2147483646 w 3121"/>
              <a:gd name="T71" fmla="*/ 2147483646 h 2075"/>
              <a:gd name="T72" fmla="*/ 2147483646 w 3121"/>
              <a:gd name="T73" fmla="*/ 2147483646 h 2075"/>
              <a:gd name="T74" fmla="*/ 2147483646 w 3121"/>
              <a:gd name="T75" fmla="*/ 2147483646 h 2075"/>
              <a:gd name="T76" fmla="*/ 2147483646 w 3121"/>
              <a:gd name="T77" fmla="*/ 2147483646 h 2075"/>
              <a:gd name="T78" fmla="*/ 2147483646 w 3121"/>
              <a:gd name="T79" fmla="*/ 2147483646 h 2075"/>
              <a:gd name="T80" fmla="*/ 2147483646 w 3121"/>
              <a:gd name="T81" fmla="*/ 2147483646 h 2075"/>
              <a:gd name="T82" fmla="*/ 2147483646 w 3121"/>
              <a:gd name="T83" fmla="*/ 2147483646 h 20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121"/>
              <a:gd name="T127" fmla="*/ 0 h 2075"/>
              <a:gd name="T128" fmla="*/ 3121 w 3121"/>
              <a:gd name="T129" fmla="*/ 2075 h 20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121" h="2075">
                <a:moveTo>
                  <a:pt x="121" y="3"/>
                </a:moveTo>
                <a:cubicBezTo>
                  <a:pt x="108" y="16"/>
                  <a:pt x="89" y="23"/>
                  <a:pt x="78" y="37"/>
                </a:cubicBezTo>
                <a:cubicBezTo>
                  <a:pt x="72" y="44"/>
                  <a:pt x="74" y="55"/>
                  <a:pt x="69" y="63"/>
                </a:cubicBezTo>
                <a:cubicBezTo>
                  <a:pt x="62" y="73"/>
                  <a:pt x="52" y="80"/>
                  <a:pt x="43" y="89"/>
                </a:cubicBezTo>
                <a:cubicBezTo>
                  <a:pt x="32" y="124"/>
                  <a:pt x="18" y="127"/>
                  <a:pt x="9" y="166"/>
                </a:cubicBezTo>
                <a:cubicBezTo>
                  <a:pt x="7" y="208"/>
                  <a:pt x="14" y="496"/>
                  <a:pt x="0" y="536"/>
                </a:cubicBezTo>
                <a:cubicBezTo>
                  <a:pt x="10" y="565"/>
                  <a:pt x="29" y="577"/>
                  <a:pt x="43" y="604"/>
                </a:cubicBezTo>
                <a:cubicBezTo>
                  <a:pt x="58" y="633"/>
                  <a:pt x="58" y="668"/>
                  <a:pt x="69" y="699"/>
                </a:cubicBezTo>
                <a:cubicBezTo>
                  <a:pt x="76" y="745"/>
                  <a:pt x="78" y="791"/>
                  <a:pt x="86" y="837"/>
                </a:cubicBezTo>
                <a:cubicBezTo>
                  <a:pt x="91" y="867"/>
                  <a:pt x="116" y="879"/>
                  <a:pt x="129" y="905"/>
                </a:cubicBezTo>
                <a:cubicBezTo>
                  <a:pt x="137" y="921"/>
                  <a:pt x="137" y="941"/>
                  <a:pt x="146" y="957"/>
                </a:cubicBezTo>
                <a:cubicBezTo>
                  <a:pt x="156" y="973"/>
                  <a:pt x="171" y="985"/>
                  <a:pt x="181" y="1000"/>
                </a:cubicBezTo>
                <a:cubicBezTo>
                  <a:pt x="203" y="1073"/>
                  <a:pt x="171" y="984"/>
                  <a:pt x="207" y="1043"/>
                </a:cubicBezTo>
                <a:cubicBezTo>
                  <a:pt x="212" y="1051"/>
                  <a:pt x="209" y="1063"/>
                  <a:pt x="215" y="1069"/>
                </a:cubicBezTo>
                <a:cubicBezTo>
                  <a:pt x="230" y="1084"/>
                  <a:pt x="250" y="1092"/>
                  <a:pt x="267" y="1103"/>
                </a:cubicBezTo>
                <a:cubicBezTo>
                  <a:pt x="276" y="1109"/>
                  <a:pt x="293" y="1120"/>
                  <a:pt x="293" y="1120"/>
                </a:cubicBezTo>
                <a:cubicBezTo>
                  <a:pt x="312" y="1183"/>
                  <a:pt x="284" y="1110"/>
                  <a:pt x="327" y="1163"/>
                </a:cubicBezTo>
                <a:cubicBezTo>
                  <a:pt x="384" y="1233"/>
                  <a:pt x="289" y="1146"/>
                  <a:pt x="344" y="1215"/>
                </a:cubicBezTo>
                <a:cubicBezTo>
                  <a:pt x="350" y="1223"/>
                  <a:pt x="361" y="1226"/>
                  <a:pt x="370" y="1232"/>
                </a:cubicBezTo>
                <a:cubicBezTo>
                  <a:pt x="381" y="1264"/>
                  <a:pt x="411" y="1308"/>
                  <a:pt x="439" y="1327"/>
                </a:cubicBezTo>
                <a:cubicBezTo>
                  <a:pt x="453" y="1385"/>
                  <a:pt x="476" y="1413"/>
                  <a:pt x="516" y="1456"/>
                </a:cubicBezTo>
                <a:cubicBezTo>
                  <a:pt x="530" y="1495"/>
                  <a:pt x="529" y="1539"/>
                  <a:pt x="542" y="1576"/>
                </a:cubicBezTo>
                <a:cubicBezTo>
                  <a:pt x="549" y="1595"/>
                  <a:pt x="565" y="1610"/>
                  <a:pt x="576" y="1627"/>
                </a:cubicBezTo>
                <a:cubicBezTo>
                  <a:pt x="586" y="1642"/>
                  <a:pt x="628" y="1645"/>
                  <a:pt x="628" y="1645"/>
                </a:cubicBezTo>
                <a:cubicBezTo>
                  <a:pt x="631" y="1653"/>
                  <a:pt x="631" y="1663"/>
                  <a:pt x="636" y="1670"/>
                </a:cubicBezTo>
                <a:cubicBezTo>
                  <a:pt x="640" y="1677"/>
                  <a:pt x="650" y="1680"/>
                  <a:pt x="654" y="1688"/>
                </a:cubicBezTo>
                <a:cubicBezTo>
                  <a:pt x="656" y="1691"/>
                  <a:pt x="695" y="1783"/>
                  <a:pt x="697" y="1791"/>
                </a:cubicBezTo>
                <a:cubicBezTo>
                  <a:pt x="700" y="1802"/>
                  <a:pt x="699" y="1815"/>
                  <a:pt x="705" y="1825"/>
                </a:cubicBezTo>
                <a:cubicBezTo>
                  <a:pt x="711" y="1834"/>
                  <a:pt x="722" y="1836"/>
                  <a:pt x="731" y="1842"/>
                </a:cubicBezTo>
                <a:cubicBezTo>
                  <a:pt x="760" y="1887"/>
                  <a:pt x="767" y="1900"/>
                  <a:pt x="808" y="1928"/>
                </a:cubicBezTo>
                <a:cubicBezTo>
                  <a:pt x="843" y="1979"/>
                  <a:pt x="806" y="1936"/>
                  <a:pt x="851" y="1963"/>
                </a:cubicBezTo>
                <a:cubicBezTo>
                  <a:pt x="858" y="1967"/>
                  <a:pt x="892" y="2005"/>
                  <a:pt x="894" y="2006"/>
                </a:cubicBezTo>
                <a:cubicBezTo>
                  <a:pt x="928" y="2028"/>
                  <a:pt x="984" y="2034"/>
                  <a:pt x="1023" y="2040"/>
                </a:cubicBezTo>
                <a:cubicBezTo>
                  <a:pt x="1073" y="2057"/>
                  <a:pt x="1115" y="2068"/>
                  <a:pt x="1169" y="2075"/>
                </a:cubicBezTo>
                <a:cubicBezTo>
                  <a:pt x="1376" y="2057"/>
                  <a:pt x="1589" y="2072"/>
                  <a:pt x="1797" y="2066"/>
                </a:cubicBezTo>
                <a:cubicBezTo>
                  <a:pt x="1918" y="2024"/>
                  <a:pt x="2106" y="2035"/>
                  <a:pt x="2210" y="2032"/>
                </a:cubicBezTo>
                <a:cubicBezTo>
                  <a:pt x="2316" y="1995"/>
                  <a:pt x="2423" y="2002"/>
                  <a:pt x="2536" y="1997"/>
                </a:cubicBezTo>
                <a:cubicBezTo>
                  <a:pt x="2536" y="1997"/>
                  <a:pt x="2635" y="1988"/>
                  <a:pt x="2648" y="1980"/>
                </a:cubicBezTo>
                <a:cubicBezTo>
                  <a:pt x="2745" y="1923"/>
                  <a:pt x="2589" y="1977"/>
                  <a:pt x="2691" y="1946"/>
                </a:cubicBezTo>
                <a:cubicBezTo>
                  <a:pt x="2741" y="1893"/>
                  <a:pt x="2801" y="1866"/>
                  <a:pt x="2872" y="1851"/>
                </a:cubicBezTo>
                <a:cubicBezTo>
                  <a:pt x="2920" y="1819"/>
                  <a:pt x="2960" y="1780"/>
                  <a:pt x="3001" y="1739"/>
                </a:cubicBezTo>
                <a:cubicBezTo>
                  <a:pt x="3015" y="1725"/>
                  <a:pt x="3044" y="1696"/>
                  <a:pt x="3044" y="1696"/>
                </a:cubicBezTo>
                <a:cubicBezTo>
                  <a:pt x="3050" y="1676"/>
                  <a:pt x="3053" y="1655"/>
                  <a:pt x="3061" y="1636"/>
                </a:cubicBezTo>
                <a:cubicBezTo>
                  <a:pt x="3103" y="1540"/>
                  <a:pt x="3058" y="1673"/>
                  <a:pt x="3087" y="1585"/>
                </a:cubicBezTo>
                <a:cubicBezTo>
                  <a:pt x="3101" y="1542"/>
                  <a:pt x="3106" y="1499"/>
                  <a:pt x="3121" y="1456"/>
                </a:cubicBezTo>
                <a:cubicBezTo>
                  <a:pt x="3108" y="1337"/>
                  <a:pt x="3087" y="1274"/>
                  <a:pt x="2983" y="1206"/>
                </a:cubicBezTo>
                <a:cubicBezTo>
                  <a:pt x="2960" y="1171"/>
                  <a:pt x="2913" y="1135"/>
                  <a:pt x="2872" y="1120"/>
                </a:cubicBezTo>
                <a:cubicBezTo>
                  <a:pt x="2799" y="1051"/>
                  <a:pt x="2603" y="1084"/>
                  <a:pt x="2511" y="1146"/>
                </a:cubicBezTo>
                <a:cubicBezTo>
                  <a:pt x="2505" y="1155"/>
                  <a:pt x="2500" y="1165"/>
                  <a:pt x="2493" y="1172"/>
                </a:cubicBezTo>
                <a:cubicBezTo>
                  <a:pt x="2483" y="1182"/>
                  <a:pt x="2468" y="1187"/>
                  <a:pt x="2459" y="1198"/>
                </a:cubicBezTo>
                <a:cubicBezTo>
                  <a:pt x="2453" y="1205"/>
                  <a:pt x="2455" y="1215"/>
                  <a:pt x="2450" y="1223"/>
                </a:cubicBezTo>
                <a:cubicBezTo>
                  <a:pt x="2446" y="1230"/>
                  <a:pt x="2439" y="1235"/>
                  <a:pt x="2433" y="1241"/>
                </a:cubicBezTo>
                <a:cubicBezTo>
                  <a:pt x="2415" y="1297"/>
                  <a:pt x="2438" y="1237"/>
                  <a:pt x="2407" y="1284"/>
                </a:cubicBezTo>
                <a:cubicBezTo>
                  <a:pt x="2388" y="1312"/>
                  <a:pt x="2383" y="1342"/>
                  <a:pt x="2364" y="1370"/>
                </a:cubicBezTo>
                <a:cubicBezTo>
                  <a:pt x="2356" y="1415"/>
                  <a:pt x="2347" y="1461"/>
                  <a:pt x="2321" y="1499"/>
                </a:cubicBezTo>
                <a:cubicBezTo>
                  <a:pt x="2312" y="1528"/>
                  <a:pt x="2300" y="1538"/>
                  <a:pt x="2278" y="1559"/>
                </a:cubicBezTo>
                <a:cubicBezTo>
                  <a:pt x="2265" y="1603"/>
                  <a:pt x="2248" y="1636"/>
                  <a:pt x="2210" y="1662"/>
                </a:cubicBezTo>
                <a:cubicBezTo>
                  <a:pt x="2142" y="1761"/>
                  <a:pt x="2142" y="1722"/>
                  <a:pt x="1978" y="1731"/>
                </a:cubicBezTo>
                <a:cubicBezTo>
                  <a:pt x="1940" y="1743"/>
                  <a:pt x="1904" y="1761"/>
                  <a:pt x="1866" y="1774"/>
                </a:cubicBezTo>
                <a:cubicBezTo>
                  <a:pt x="1808" y="1794"/>
                  <a:pt x="1744" y="1808"/>
                  <a:pt x="1685" y="1825"/>
                </a:cubicBezTo>
                <a:cubicBezTo>
                  <a:pt x="1651" y="1848"/>
                  <a:pt x="1621" y="1873"/>
                  <a:pt x="1582" y="1885"/>
                </a:cubicBezTo>
                <a:cubicBezTo>
                  <a:pt x="1418" y="1875"/>
                  <a:pt x="1474" y="1879"/>
                  <a:pt x="1367" y="1842"/>
                </a:cubicBezTo>
                <a:cubicBezTo>
                  <a:pt x="1337" y="1813"/>
                  <a:pt x="1321" y="1809"/>
                  <a:pt x="1281" y="1799"/>
                </a:cubicBezTo>
                <a:cubicBezTo>
                  <a:pt x="1199" y="1720"/>
                  <a:pt x="1081" y="1735"/>
                  <a:pt x="972" y="1731"/>
                </a:cubicBezTo>
                <a:cubicBezTo>
                  <a:pt x="963" y="1734"/>
                  <a:pt x="955" y="1742"/>
                  <a:pt x="946" y="1739"/>
                </a:cubicBezTo>
                <a:cubicBezTo>
                  <a:pt x="930" y="1733"/>
                  <a:pt x="913" y="1700"/>
                  <a:pt x="903" y="1688"/>
                </a:cubicBezTo>
                <a:cubicBezTo>
                  <a:pt x="879" y="1658"/>
                  <a:pt x="840" y="1631"/>
                  <a:pt x="808" y="1610"/>
                </a:cubicBezTo>
                <a:cubicBezTo>
                  <a:pt x="780" y="1568"/>
                  <a:pt x="769" y="1558"/>
                  <a:pt x="757" y="1507"/>
                </a:cubicBezTo>
                <a:cubicBezTo>
                  <a:pt x="765" y="1443"/>
                  <a:pt x="773" y="1398"/>
                  <a:pt x="817" y="1352"/>
                </a:cubicBezTo>
                <a:cubicBezTo>
                  <a:pt x="822" y="1332"/>
                  <a:pt x="834" y="1313"/>
                  <a:pt x="834" y="1292"/>
                </a:cubicBezTo>
                <a:cubicBezTo>
                  <a:pt x="834" y="1252"/>
                  <a:pt x="832" y="1212"/>
                  <a:pt x="826" y="1172"/>
                </a:cubicBezTo>
                <a:cubicBezTo>
                  <a:pt x="816" y="1106"/>
                  <a:pt x="761" y="1049"/>
                  <a:pt x="731" y="991"/>
                </a:cubicBezTo>
                <a:cubicBezTo>
                  <a:pt x="709" y="948"/>
                  <a:pt x="707" y="902"/>
                  <a:pt x="679" y="862"/>
                </a:cubicBezTo>
                <a:cubicBezTo>
                  <a:pt x="670" y="793"/>
                  <a:pt x="693" y="698"/>
                  <a:pt x="645" y="647"/>
                </a:cubicBezTo>
                <a:cubicBezTo>
                  <a:pt x="634" y="607"/>
                  <a:pt x="613" y="595"/>
                  <a:pt x="593" y="561"/>
                </a:cubicBezTo>
                <a:cubicBezTo>
                  <a:pt x="569" y="520"/>
                  <a:pt x="550" y="483"/>
                  <a:pt x="516" y="450"/>
                </a:cubicBezTo>
                <a:cubicBezTo>
                  <a:pt x="493" y="384"/>
                  <a:pt x="526" y="463"/>
                  <a:pt x="482" y="407"/>
                </a:cubicBezTo>
                <a:cubicBezTo>
                  <a:pt x="476" y="400"/>
                  <a:pt x="479" y="388"/>
                  <a:pt x="473" y="381"/>
                </a:cubicBezTo>
                <a:cubicBezTo>
                  <a:pt x="466" y="373"/>
                  <a:pt x="455" y="371"/>
                  <a:pt x="447" y="364"/>
                </a:cubicBezTo>
                <a:cubicBezTo>
                  <a:pt x="432" y="351"/>
                  <a:pt x="418" y="335"/>
                  <a:pt x="404" y="321"/>
                </a:cubicBezTo>
                <a:cubicBezTo>
                  <a:pt x="382" y="299"/>
                  <a:pt x="375" y="265"/>
                  <a:pt x="353" y="243"/>
                </a:cubicBezTo>
                <a:cubicBezTo>
                  <a:pt x="330" y="221"/>
                  <a:pt x="314" y="199"/>
                  <a:pt x="293" y="175"/>
                </a:cubicBezTo>
                <a:cubicBezTo>
                  <a:pt x="274" y="153"/>
                  <a:pt x="248" y="138"/>
                  <a:pt x="232" y="114"/>
                </a:cubicBezTo>
                <a:cubicBezTo>
                  <a:pt x="206" y="76"/>
                  <a:pt x="173" y="34"/>
                  <a:pt x="129" y="20"/>
                </a:cubicBezTo>
                <a:cubicBezTo>
                  <a:pt x="98" y="0"/>
                  <a:pt x="93" y="3"/>
                  <a:pt x="121" y="3"/>
                </a:cubicBezTo>
                <a:close/>
              </a:path>
            </a:pathLst>
          </a:custGeom>
          <a:solidFill>
            <a:srgbClr val="FFFF99"/>
          </a:solidFill>
          <a:ln w="9525">
            <a:solidFill>
              <a:schemeClr val="tx2"/>
            </a:solidFill>
            <a:round/>
            <a:headEnd/>
            <a:tailEnd/>
          </a:ln>
        </p:spPr>
        <p:txBody>
          <a:bodyPr/>
          <a:lstStyle/>
          <a:p>
            <a:endParaRPr lang="fr-BE"/>
          </a:p>
        </p:txBody>
      </p:sp>
      <p:sp>
        <p:nvSpPr>
          <p:cNvPr id="31758" name="Freeform 29"/>
          <p:cNvSpPr>
            <a:spLocks/>
          </p:cNvSpPr>
          <p:nvPr/>
        </p:nvSpPr>
        <p:spPr bwMode="auto">
          <a:xfrm>
            <a:off x="2767013" y="1422400"/>
            <a:ext cx="5051425" cy="3978275"/>
          </a:xfrm>
          <a:custGeom>
            <a:avLst/>
            <a:gdLst>
              <a:gd name="T0" fmla="*/ 2147483646 w 3182"/>
              <a:gd name="T1" fmla="*/ 2147483646 h 2506"/>
              <a:gd name="T2" fmla="*/ 2147483646 w 3182"/>
              <a:gd name="T3" fmla="*/ 2147483646 h 2506"/>
              <a:gd name="T4" fmla="*/ 2147483646 w 3182"/>
              <a:gd name="T5" fmla="*/ 2147483646 h 2506"/>
              <a:gd name="T6" fmla="*/ 2147483646 w 3182"/>
              <a:gd name="T7" fmla="*/ 2147483646 h 2506"/>
              <a:gd name="T8" fmla="*/ 2147483646 w 3182"/>
              <a:gd name="T9" fmla="*/ 2147483646 h 2506"/>
              <a:gd name="T10" fmla="*/ 2147483646 w 3182"/>
              <a:gd name="T11" fmla="*/ 2147483646 h 2506"/>
              <a:gd name="T12" fmla="*/ 2147483646 w 3182"/>
              <a:gd name="T13" fmla="*/ 2147483646 h 2506"/>
              <a:gd name="T14" fmla="*/ 2147483646 w 3182"/>
              <a:gd name="T15" fmla="*/ 2147483646 h 2506"/>
              <a:gd name="T16" fmla="*/ 2147483646 w 3182"/>
              <a:gd name="T17" fmla="*/ 2147483646 h 2506"/>
              <a:gd name="T18" fmla="*/ 2147483646 w 3182"/>
              <a:gd name="T19" fmla="*/ 2147483646 h 2506"/>
              <a:gd name="T20" fmla="*/ 2147483646 w 3182"/>
              <a:gd name="T21" fmla="*/ 2147483646 h 2506"/>
              <a:gd name="T22" fmla="*/ 2147483646 w 3182"/>
              <a:gd name="T23" fmla="*/ 2147483646 h 2506"/>
              <a:gd name="T24" fmla="*/ 2147483646 w 3182"/>
              <a:gd name="T25" fmla="*/ 2147483646 h 2506"/>
              <a:gd name="T26" fmla="*/ 2147483646 w 3182"/>
              <a:gd name="T27" fmla="*/ 2147483646 h 2506"/>
              <a:gd name="T28" fmla="*/ 2147483646 w 3182"/>
              <a:gd name="T29" fmla="*/ 2147483646 h 2506"/>
              <a:gd name="T30" fmla="*/ 2147483646 w 3182"/>
              <a:gd name="T31" fmla="*/ 2147483646 h 2506"/>
              <a:gd name="T32" fmla="*/ 2147483646 w 3182"/>
              <a:gd name="T33" fmla="*/ 2147483646 h 2506"/>
              <a:gd name="T34" fmla="*/ 2147483646 w 3182"/>
              <a:gd name="T35" fmla="*/ 2147483646 h 2506"/>
              <a:gd name="T36" fmla="*/ 2147483646 w 3182"/>
              <a:gd name="T37" fmla="*/ 2147483646 h 2506"/>
              <a:gd name="T38" fmla="*/ 2147483646 w 3182"/>
              <a:gd name="T39" fmla="*/ 2147483646 h 2506"/>
              <a:gd name="T40" fmla="*/ 2147483646 w 3182"/>
              <a:gd name="T41" fmla="*/ 2147483646 h 2506"/>
              <a:gd name="T42" fmla="*/ 2147483646 w 3182"/>
              <a:gd name="T43" fmla="*/ 2147483646 h 2506"/>
              <a:gd name="T44" fmla="*/ 2147483646 w 3182"/>
              <a:gd name="T45" fmla="*/ 2147483646 h 2506"/>
              <a:gd name="T46" fmla="*/ 2147483646 w 3182"/>
              <a:gd name="T47" fmla="*/ 2147483646 h 2506"/>
              <a:gd name="T48" fmla="*/ 2147483646 w 3182"/>
              <a:gd name="T49" fmla="*/ 2147483646 h 2506"/>
              <a:gd name="T50" fmla="*/ 2147483646 w 3182"/>
              <a:gd name="T51" fmla="*/ 2147483646 h 2506"/>
              <a:gd name="T52" fmla="*/ 2147483646 w 3182"/>
              <a:gd name="T53" fmla="*/ 2147483646 h 2506"/>
              <a:gd name="T54" fmla="*/ 2147483646 w 3182"/>
              <a:gd name="T55" fmla="*/ 2147483646 h 2506"/>
              <a:gd name="T56" fmla="*/ 2147483646 w 3182"/>
              <a:gd name="T57" fmla="*/ 2147483646 h 2506"/>
              <a:gd name="T58" fmla="*/ 2147483646 w 3182"/>
              <a:gd name="T59" fmla="*/ 2147483646 h 2506"/>
              <a:gd name="T60" fmla="*/ 2147483646 w 3182"/>
              <a:gd name="T61" fmla="*/ 2147483646 h 2506"/>
              <a:gd name="T62" fmla="*/ 2147483646 w 3182"/>
              <a:gd name="T63" fmla="*/ 2147483646 h 2506"/>
              <a:gd name="T64" fmla="*/ 2147483646 w 3182"/>
              <a:gd name="T65" fmla="*/ 2147483646 h 2506"/>
              <a:gd name="T66" fmla="*/ 2147483646 w 3182"/>
              <a:gd name="T67" fmla="*/ 2147483646 h 2506"/>
              <a:gd name="T68" fmla="*/ 2147483646 w 3182"/>
              <a:gd name="T69" fmla="*/ 2147483646 h 2506"/>
              <a:gd name="T70" fmla="*/ 2147483646 w 3182"/>
              <a:gd name="T71" fmla="*/ 2147483646 h 2506"/>
              <a:gd name="T72" fmla="*/ 2147483646 w 3182"/>
              <a:gd name="T73" fmla="*/ 2147483646 h 2506"/>
              <a:gd name="T74" fmla="*/ 2147483646 w 3182"/>
              <a:gd name="T75" fmla="*/ 2147483646 h 2506"/>
              <a:gd name="T76" fmla="*/ 2147483646 w 3182"/>
              <a:gd name="T77" fmla="*/ 2147483646 h 2506"/>
              <a:gd name="T78" fmla="*/ 2147483646 w 3182"/>
              <a:gd name="T79" fmla="*/ 2147483646 h 2506"/>
              <a:gd name="T80" fmla="*/ 2147483646 w 3182"/>
              <a:gd name="T81" fmla="*/ 2147483646 h 25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82"/>
              <a:gd name="T124" fmla="*/ 0 h 2506"/>
              <a:gd name="T125" fmla="*/ 3182 w 3182"/>
              <a:gd name="T126" fmla="*/ 2506 h 25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82" h="2506">
                <a:moveTo>
                  <a:pt x="166" y="196"/>
                </a:moveTo>
                <a:cubicBezTo>
                  <a:pt x="115" y="212"/>
                  <a:pt x="162" y="193"/>
                  <a:pt x="123" y="222"/>
                </a:cubicBezTo>
                <a:cubicBezTo>
                  <a:pt x="106" y="234"/>
                  <a:pt x="71" y="256"/>
                  <a:pt x="71" y="256"/>
                </a:cubicBezTo>
                <a:cubicBezTo>
                  <a:pt x="50" y="289"/>
                  <a:pt x="47" y="323"/>
                  <a:pt x="19" y="351"/>
                </a:cubicBezTo>
                <a:cubicBezTo>
                  <a:pt x="7" y="427"/>
                  <a:pt x="0" y="466"/>
                  <a:pt x="11" y="548"/>
                </a:cubicBezTo>
                <a:cubicBezTo>
                  <a:pt x="15" y="575"/>
                  <a:pt x="37" y="626"/>
                  <a:pt x="37" y="626"/>
                </a:cubicBezTo>
                <a:cubicBezTo>
                  <a:pt x="44" y="674"/>
                  <a:pt x="42" y="696"/>
                  <a:pt x="88" y="712"/>
                </a:cubicBezTo>
                <a:cubicBezTo>
                  <a:pt x="113" y="781"/>
                  <a:pt x="79" y="697"/>
                  <a:pt x="114" y="755"/>
                </a:cubicBezTo>
                <a:cubicBezTo>
                  <a:pt x="135" y="790"/>
                  <a:pt x="128" y="790"/>
                  <a:pt x="166" y="815"/>
                </a:cubicBezTo>
                <a:cubicBezTo>
                  <a:pt x="172" y="824"/>
                  <a:pt x="176" y="834"/>
                  <a:pt x="183" y="841"/>
                </a:cubicBezTo>
                <a:cubicBezTo>
                  <a:pt x="190" y="848"/>
                  <a:pt x="202" y="850"/>
                  <a:pt x="209" y="858"/>
                </a:cubicBezTo>
                <a:cubicBezTo>
                  <a:pt x="223" y="873"/>
                  <a:pt x="226" y="897"/>
                  <a:pt x="243" y="909"/>
                </a:cubicBezTo>
                <a:cubicBezTo>
                  <a:pt x="301" y="949"/>
                  <a:pt x="279" y="930"/>
                  <a:pt x="312" y="961"/>
                </a:cubicBezTo>
                <a:cubicBezTo>
                  <a:pt x="328" y="1012"/>
                  <a:pt x="307" y="965"/>
                  <a:pt x="346" y="1004"/>
                </a:cubicBezTo>
                <a:cubicBezTo>
                  <a:pt x="353" y="1011"/>
                  <a:pt x="355" y="1023"/>
                  <a:pt x="363" y="1030"/>
                </a:cubicBezTo>
                <a:cubicBezTo>
                  <a:pt x="379" y="1044"/>
                  <a:pt x="415" y="1064"/>
                  <a:pt x="415" y="1064"/>
                </a:cubicBezTo>
                <a:cubicBezTo>
                  <a:pt x="427" y="1104"/>
                  <a:pt x="455" y="1114"/>
                  <a:pt x="484" y="1141"/>
                </a:cubicBezTo>
                <a:cubicBezTo>
                  <a:pt x="496" y="1179"/>
                  <a:pt x="517" y="1210"/>
                  <a:pt x="535" y="1245"/>
                </a:cubicBezTo>
                <a:cubicBezTo>
                  <a:pt x="555" y="1284"/>
                  <a:pt x="565" y="1332"/>
                  <a:pt x="578" y="1374"/>
                </a:cubicBezTo>
                <a:cubicBezTo>
                  <a:pt x="582" y="1414"/>
                  <a:pt x="577" y="1458"/>
                  <a:pt x="595" y="1494"/>
                </a:cubicBezTo>
                <a:cubicBezTo>
                  <a:pt x="603" y="1510"/>
                  <a:pt x="620" y="1522"/>
                  <a:pt x="630" y="1537"/>
                </a:cubicBezTo>
                <a:cubicBezTo>
                  <a:pt x="633" y="1546"/>
                  <a:pt x="634" y="1555"/>
                  <a:pt x="638" y="1563"/>
                </a:cubicBezTo>
                <a:cubicBezTo>
                  <a:pt x="643" y="1572"/>
                  <a:pt x="653" y="1579"/>
                  <a:pt x="656" y="1589"/>
                </a:cubicBezTo>
                <a:cubicBezTo>
                  <a:pt x="667" y="1622"/>
                  <a:pt x="657" y="1638"/>
                  <a:pt x="673" y="1666"/>
                </a:cubicBezTo>
                <a:cubicBezTo>
                  <a:pt x="683" y="1684"/>
                  <a:pt x="707" y="1717"/>
                  <a:pt x="707" y="1717"/>
                </a:cubicBezTo>
                <a:cubicBezTo>
                  <a:pt x="704" y="1826"/>
                  <a:pt x="707" y="1935"/>
                  <a:pt x="699" y="2044"/>
                </a:cubicBezTo>
                <a:cubicBezTo>
                  <a:pt x="698" y="2052"/>
                  <a:pt x="685" y="2054"/>
                  <a:pt x="681" y="2061"/>
                </a:cubicBezTo>
                <a:cubicBezTo>
                  <a:pt x="676" y="2069"/>
                  <a:pt x="676" y="2078"/>
                  <a:pt x="673" y="2087"/>
                </a:cubicBezTo>
                <a:cubicBezTo>
                  <a:pt x="690" y="2176"/>
                  <a:pt x="660" y="2233"/>
                  <a:pt x="733" y="2293"/>
                </a:cubicBezTo>
                <a:cubicBezTo>
                  <a:pt x="739" y="2298"/>
                  <a:pt x="742" y="2309"/>
                  <a:pt x="750" y="2311"/>
                </a:cubicBezTo>
                <a:cubicBezTo>
                  <a:pt x="772" y="2318"/>
                  <a:pt x="796" y="2316"/>
                  <a:pt x="819" y="2319"/>
                </a:cubicBezTo>
                <a:cubicBezTo>
                  <a:pt x="903" y="2347"/>
                  <a:pt x="852" y="2333"/>
                  <a:pt x="974" y="2354"/>
                </a:cubicBezTo>
                <a:cubicBezTo>
                  <a:pt x="1057" y="2368"/>
                  <a:pt x="997" y="2365"/>
                  <a:pt x="1051" y="2388"/>
                </a:cubicBezTo>
                <a:cubicBezTo>
                  <a:pt x="1081" y="2401"/>
                  <a:pt x="1116" y="2399"/>
                  <a:pt x="1146" y="2414"/>
                </a:cubicBezTo>
                <a:cubicBezTo>
                  <a:pt x="1155" y="2419"/>
                  <a:pt x="1161" y="2429"/>
                  <a:pt x="1171" y="2431"/>
                </a:cubicBezTo>
                <a:cubicBezTo>
                  <a:pt x="1222" y="2442"/>
                  <a:pt x="1274" y="2441"/>
                  <a:pt x="1326" y="2448"/>
                </a:cubicBezTo>
                <a:cubicBezTo>
                  <a:pt x="1492" y="2506"/>
                  <a:pt x="1676" y="2474"/>
                  <a:pt x="1730" y="2311"/>
                </a:cubicBezTo>
                <a:cubicBezTo>
                  <a:pt x="1750" y="2251"/>
                  <a:pt x="1856" y="2305"/>
                  <a:pt x="1919" y="2302"/>
                </a:cubicBezTo>
                <a:cubicBezTo>
                  <a:pt x="1928" y="2293"/>
                  <a:pt x="1957" y="2267"/>
                  <a:pt x="1962" y="2259"/>
                </a:cubicBezTo>
                <a:cubicBezTo>
                  <a:pt x="1967" y="2251"/>
                  <a:pt x="1966" y="2241"/>
                  <a:pt x="1971" y="2233"/>
                </a:cubicBezTo>
                <a:cubicBezTo>
                  <a:pt x="1982" y="2216"/>
                  <a:pt x="2001" y="2206"/>
                  <a:pt x="2014" y="2190"/>
                </a:cubicBezTo>
                <a:cubicBezTo>
                  <a:pt x="2046" y="2149"/>
                  <a:pt x="2018" y="2182"/>
                  <a:pt x="2040" y="2139"/>
                </a:cubicBezTo>
                <a:cubicBezTo>
                  <a:pt x="2055" y="2109"/>
                  <a:pt x="2082" y="2089"/>
                  <a:pt x="2100" y="2061"/>
                </a:cubicBezTo>
                <a:cubicBezTo>
                  <a:pt x="2109" y="2033"/>
                  <a:pt x="2143" y="1984"/>
                  <a:pt x="2143" y="1984"/>
                </a:cubicBezTo>
                <a:cubicBezTo>
                  <a:pt x="2150" y="1963"/>
                  <a:pt x="2171" y="1874"/>
                  <a:pt x="2186" y="1855"/>
                </a:cubicBezTo>
                <a:cubicBezTo>
                  <a:pt x="2193" y="1847"/>
                  <a:pt x="2203" y="1844"/>
                  <a:pt x="2212" y="1838"/>
                </a:cubicBezTo>
                <a:cubicBezTo>
                  <a:pt x="2251" y="1778"/>
                  <a:pt x="2226" y="1792"/>
                  <a:pt x="2272" y="1778"/>
                </a:cubicBezTo>
                <a:cubicBezTo>
                  <a:pt x="2355" y="1690"/>
                  <a:pt x="2416" y="1699"/>
                  <a:pt x="2538" y="1692"/>
                </a:cubicBezTo>
                <a:cubicBezTo>
                  <a:pt x="2612" y="1697"/>
                  <a:pt x="2681" y="1704"/>
                  <a:pt x="2753" y="1717"/>
                </a:cubicBezTo>
                <a:cubicBezTo>
                  <a:pt x="2786" y="1707"/>
                  <a:pt x="2799" y="1715"/>
                  <a:pt x="2831" y="1726"/>
                </a:cubicBezTo>
                <a:cubicBezTo>
                  <a:pt x="2905" y="1723"/>
                  <a:pt x="2980" y="1722"/>
                  <a:pt x="3054" y="1717"/>
                </a:cubicBezTo>
                <a:cubicBezTo>
                  <a:pt x="3063" y="1716"/>
                  <a:pt x="3073" y="1715"/>
                  <a:pt x="3080" y="1709"/>
                </a:cubicBezTo>
                <a:cubicBezTo>
                  <a:pt x="3087" y="1703"/>
                  <a:pt x="3083" y="1690"/>
                  <a:pt x="3089" y="1683"/>
                </a:cubicBezTo>
                <a:cubicBezTo>
                  <a:pt x="3101" y="1667"/>
                  <a:pt x="3120" y="1656"/>
                  <a:pt x="3132" y="1640"/>
                </a:cubicBezTo>
                <a:cubicBezTo>
                  <a:pt x="3140" y="1629"/>
                  <a:pt x="3149" y="1617"/>
                  <a:pt x="3157" y="1606"/>
                </a:cubicBezTo>
                <a:cubicBezTo>
                  <a:pt x="3182" y="1535"/>
                  <a:pt x="3169" y="1583"/>
                  <a:pt x="3157" y="1434"/>
                </a:cubicBezTo>
                <a:cubicBezTo>
                  <a:pt x="3152" y="1369"/>
                  <a:pt x="3132" y="1339"/>
                  <a:pt x="3114" y="1279"/>
                </a:cubicBezTo>
                <a:cubicBezTo>
                  <a:pt x="3093" y="1210"/>
                  <a:pt x="3080" y="1149"/>
                  <a:pt x="3028" y="1099"/>
                </a:cubicBezTo>
                <a:cubicBezTo>
                  <a:pt x="3013" y="1033"/>
                  <a:pt x="2993" y="968"/>
                  <a:pt x="2977" y="901"/>
                </a:cubicBezTo>
                <a:cubicBezTo>
                  <a:pt x="2971" y="847"/>
                  <a:pt x="2969" y="805"/>
                  <a:pt x="2951" y="755"/>
                </a:cubicBezTo>
                <a:cubicBezTo>
                  <a:pt x="2939" y="684"/>
                  <a:pt x="2924" y="617"/>
                  <a:pt x="2874" y="565"/>
                </a:cubicBezTo>
                <a:cubicBezTo>
                  <a:pt x="2871" y="557"/>
                  <a:pt x="2871" y="547"/>
                  <a:pt x="2865" y="540"/>
                </a:cubicBezTo>
                <a:cubicBezTo>
                  <a:pt x="2858" y="532"/>
                  <a:pt x="2847" y="530"/>
                  <a:pt x="2839" y="523"/>
                </a:cubicBezTo>
                <a:cubicBezTo>
                  <a:pt x="2833" y="518"/>
                  <a:pt x="2827" y="511"/>
                  <a:pt x="2822" y="505"/>
                </a:cubicBezTo>
                <a:cubicBezTo>
                  <a:pt x="2816" y="497"/>
                  <a:pt x="2813" y="487"/>
                  <a:pt x="2805" y="480"/>
                </a:cubicBezTo>
                <a:cubicBezTo>
                  <a:pt x="2789" y="466"/>
                  <a:pt x="2753" y="445"/>
                  <a:pt x="2753" y="445"/>
                </a:cubicBezTo>
                <a:cubicBezTo>
                  <a:pt x="2728" y="407"/>
                  <a:pt x="2688" y="391"/>
                  <a:pt x="2650" y="368"/>
                </a:cubicBezTo>
                <a:cubicBezTo>
                  <a:pt x="2616" y="348"/>
                  <a:pt x="2578" y="317"/>
                  <a:pt x="2538" y="308"/>
                </a:cubicBezTo>
                <a:cubicBezTo>
                  <a:pt x="2522" y="304"/>
                  <a:pt x="2356" y="291"/>
                  <a:pt x="2349" y="290"/>
                </a:cubicBezTo>
                <a:cubicBezTo>
                  <a:pt x="2320" y="283"/>
                  <a:pt x="2292" y="274"/>
                  <a:pt x="2263" y="265"/>
                </a:cubicBezTo>
                <a:cubicBezTo>
                  <a:pt x="2241" y="241"/>
                  <a:pt x="2216" y="240"/>
                  <a:pt x="2186" y="230"/>
                </a:cubicBezTo>
                <a:cubicBezTo>
                  <a:pt x="2092" y="199"/>
                  <a:pt x="1988" y="221"/>
                  <a:pt x="1894" y="187"/>
                </a:cubicBezTo>
                <a:cubicBezTo>
                  <a:pt x="1869" y="164"/>
                  <a:pt x="1849" y="161"/>
                  <a:pt x="1816" y="153"/>
                </a:cubicBezTo>
                <a:cubicBezTo>
                  <a:pt x="1767" y="128"/>
                  <a:pt x="1725" y="115"/>
                  <a:pt x="1679" y="84"/>
                </a:cubicBezTo>
                <a:cubicBezTo>
                  <a:pt x="1553" y="0"/>
                  <a:pt x="1375" y="79"/>
                  <a:pt x="1223" y="75"/>
                </a:cubicBezTo>
                <a:cubicBezTo>
                  <a:pt x="1143" y="73"/>
                  <a:pt x="1062" y="70"/>
                  <a:pt x="982" y="67"/>
                </a:cubicBezTo>
                <a:cubicBezTo>
                  <a:pt x="843" y="55"/>
                  <a:pt x="872" y="53"/>
                  <a:pt x="699" y="67"/>
                </a:cubicBezTo>
                <a:cubicBezTo>
                  <a:pt x="657" y="71"/>
                  <a:pt x="633" y="105"/>
                  <a:pt x="595" y="118"/>
                </a:cubicBezTo>
                <a:cubicBezTo>
                  <a:pt x="527" y="142"/>
                  <a:pt x="562" y="133"/>
                  <a:pt x="492" y="144"/>
                </a:cubicBezTo>
                <a:cubicBezTo>
                  <a:pt x="424" y="167"/>
                  <a:pt x="459" y="158"/>
                  <a:pt x="389" y="170"/>
                </a:cubicBezTo>
                <a:cubicBezTo>
                  <a:pt x="304" y="161"/>
                  <a:pt x="248" y="150"/>
                  <a:pt x="157" y="170"/>
                </a:cubicBezTo>
                <a:cubicBezTo>
                  <a:pt x="147" y="172"/>
                  <a:pt x="137" y="186"/>
                  <a:pt x="140" y="196"/>
                </a:cubicBezTo>
                <a:cubicBezTo>
                  <a:pt x="143" y="204"/>
                  <a:pt x="157" y="196"/>
                  <a:pt x="166" y="196"/>
                </a:cubicBezTo>
                <a:close/>
              </a:path>
            </a:pathLst>
          </a:custGeom>
          <a:noFill/>
          <a:ln w="28575" cmpd="sng">
            <a:solidFill>
              <a:srgbClr val="FF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sp>
        <p:nvSpPr>
          <p:cNvPr id="31759" name="Line 19"/>
          <p:cNvSpPr>
            <a:spLocks noChangeShapeType="1"/>
          </p:cNvSpPr>
          <p:nvPr/>
        </p:nvSpPr>
        <p:spPr bwMode="auto">
          <a:xfrm flipV="1">
            <a:off x="4356100" y="2151063"/>
            <a:ext cx="568325"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Tree>
    <p:extLst>
      <p:ext uri="{BB962C8B-B14F-4D97-AF65-F5344CB8AC3E}">
        <p14:creationId xmlns:p14="http://schemas.microsoft.com/office/powerpoint/2010/main" val="35579798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Espace réservé du numéro de diapositive 3"/>
          <p:cNvSpPr txBox="1">
            <a:spLocks noGrp="1"/>
          </p:cNvSpPr>
          <p:nvPr/>
        </p:nvSpPr>
        <p:spPr bwMode="auto">
          <a:xfrm>
            <a:off x="6804025"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r">
              <a:spcBef>
                <a:spcPct val="0"/>
              </a:spcBef>
              <a:buClrTx/>
              <a:buSzTx/>
              <a:buFontTx/>
              <a:buNone/>
            </a:pPr>
            <a:fld id="{BEE65EAF-13D9-4E8F-BEDB-83694BFBA58F}" type="slidenum">
              <a:rPr lang="fr-FR" altLang="fr-FR" sz="1400" b="1">
                <a:solidFill>
                  <a:srgbClr val="A50021"/>
                </a:solidFill>
              </a:rPr>
              <a:pPr algn="r">
                <a:spcBef>
                  <a:spcPct val="0"/>
                </a:spcBef>
                <a:buClrTx/>
                <a:buSzTx/>
                <a:buFontTx/>
                <a:buNone/>
              </a:pPr>
              <a:t>37</a:t>
            </a:fld>
            <a:endParaRPr lang="fr-FR" altLang="fr-FR" sz="1400" b="1">
              <a:solidFill>
                <a:srgbClr val="A50021"/>
              </a:solidFill>
            </a:endParaRPr>
          </a:p>
        </p:txBody>
      </p:sp>
      <p:sp>
        <p:nvSpPr>
          <p:cNvPr id="35845" name="Freeform 5"/>
          <p:cNvSpPr>
            <a:spLocks/>
          </p:cNvSpPr>
          <p:nvPr/>
        </p:nvSpPr>
        <p:spPr bwMode="auto">
          <a:xfrm>
            <a:off x="827088" y="1773238"/>
            <a:ext cx="7088187" cy="1069975"/>
          </a:xfrm>
          <a:custGeom>
            <a:avLst/>
            <a:gdLst>
              <a:gd name="T0" fmla="*/ 0 w 3886"/>
              <a:gd name="T1" fmla="*/ 2147483646 h 673"/>
              <a:gd name="T2" fmla="*/ 2147483646 w 3886"/>
              <a:gd name="T3" fmla="*/ 2147483646 h 673"/>
              <a:gd name="T4" fmla="*/ 2147483646 w 3886"/>
              <a:gd name="T5" fmla="*/ 2147483646 h 673"/>
              <a:gd name="T6" fmla="*/ 2147483646 w 3886"/>
              <a:gd name="T7" fmla="*/ 2147483646 h 673"/>
              <a:gd name="T8" fmla="*/ 2147483646 w 3886"/>
              <a:gd name="T9" fmla="*/ 2147483646 h 673"/>
              <a:gd name="T10" fmla="*/ 2147483646 w 3886"/>
              <a:gd name="T11" fmla="*/ 2147483646 h 673"/>
              <a:gd name="T12" fmla="*/ 2147483646 w 3886"/>
              <a:gd name="T13" fmla="*/ 2147483646 h 673"/>
              <a:gd name="T14" fmla="*/ 2147483646 w 3886"/>
              <a:gd name="T15" fmla="*/ 2147483646 h 673"/>
              <a:gd name="T16" fmla="*/ 2147483646 w 3886"/>
              <a:gd name="T17" fmla="*/ 2147483646 h 673"/>
              <a:gd name="T18" fmla="*/ 2147483646 w 3886"/>
              <a:gd name="T19" fmla="*/ 2147483646 h 673"/>
              <a:gd name="T20" fmla="*/ 2147483646 w 3886"/>
              <a:gd name="T21" fmla="*/ 2147483646 h 673"/>
              <a:gd name="T22" fmla="*/ 2147483646 w 3886"/>
              <a:gd name="T23" fmla="*/ 2147483646 h 6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6"/>
              <a:gd name="T37" fmla="*/ 0 h 673"/>
              <a:gd name="T38" fmla="*/ 3886 w 3886"/>
              <a:gd name="T39" fmla="*/ 673 h 6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6" h="673">
                <a:moveTo>
                  <a:pt x="0" y="34"/>
                </a:moveTo>
                <a:cubicBezTo>
                  <a:pt x="966" y="0"/>
                  <a:pt x="1940" y="30"/>
                  <a:pt x="2906" y="34"/>
                </a:cubicBezTo>
                <a:cubicBezTo>
                  <a:pt x="3055" y="46"/>
                  <a:pt x="3205" y="71"/>
                  <a:pt x="3353" y="94"/>
                </a:cubicBezTo>
                <a:cubicBezTo>
                  <a:pt x="3387" y="116"/>
                  <a:pt x="3399" y="130"/>
                  <a:pt x="3439" y="146"/>
                </a:cubicBezTo>
                <a:cubicBezTo>
                  <a:pt x="3461" y="179"/>
                  <a:pt x="3488" y="213"/>
                  <a:pt x="3517" y="240"/>
                </a:cubicBezTo>
                <a:cubicBezTo>
                  <a:pt x="3531" y="285"/>
                  <a:pt x="3514" y="251"/>
                  <a:pt x="3551" y="283"/>
                </a:cubicBezTo>
                <a:cubicBezTo>
                  <a:pt x="3613" y="337"/>
                  <a:pt x="3568" y="319"/>
                  <a:pt x="3628" y="335"/>
                </a:cubicBezTo>
                <a:cubicBezTo>
                  <a:pt x="3658" y="363"/>
                  <a:pt x="3685" y="374"/>
                  <a:pt x="3723" y="386"/>
                </a:cubicBezTo>
                <a:cubicBezTo>
                  <a:pt x="3749" y="413"/>
                  <a:pt x="3742" y="424"/>
                  <a:pt x="3775" y="447"/>
                </a:cubicBezTo>
                <a:cubicBezTo>
                  <a:pt x="3784" y="475"/>
                  <a:pt x="3809" y="515"/>
                  <a:pt x="3826" y="541"/>
                </a:cubicBezTo>
                <a:cubicBezTo>
                  <a:pt x="3835" y="585"/>
                  <a:pt x="3852" y="604"/>
                  <a:pt x="3869" y="644"/>
                </a:cubicBezTo>
                <a:cubicBezTo>
                  <a:pt x="3881" y="673"/>
                  <a:pt x="3886" y="670"/>
                  <a:pt x="3869" y="670"/>
                </a:cubicBezTo>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sp>
        <p:nvSpPr>
          <p:cNvPr id="35846" name="Freeform 6"/>
          <p:cNvSpPr>
            <a:spLocks/>
          </p:cNvSpPr>
          <p:nvPr/>
        </p:nvSpPr>
        <p:spPr bwMode="auto">
          <a:xfrm>
            <a:off x="611188" y="4005263"/>
            <a:ext cx="5256212" cy="1511300"/>
          </a:xfrm>
          <a:custGeom>
            <a:avLst/>
            <a:gdLst>
              <a:gd name="T0" fmla="*/ 0 w 3103"/>
              <a:gd name="T1" fmla="*/ 0 h 517"/>
              <a:gd name="T2" fmla="*/ 2147483646 w 3103"/>
              <a:gd name="T3" fmla="*/ 2147483646 h 517"/>
              <a:gd name="T4" fmla="*/ 2147483646 w 3103"/>
              <a:gd name="T5" fmla="*/ 2147483646 h 517"/>
              <a:gd name="T6" fmla="*/ 2147483646 w 3103"/>
              <a:gd name="T7" fmla="*/ 2147483646 h 517"/>
              <a:gd name="T8" fmla="*/ 2147483646 w 3103"/>
              <a:gd name="T9" fmla="*/ 2147483646 h 517"/>
              <a:gd name="T10" fmla="*/ 2147483646 w 3103"/>
              <a:gd name="T11" fmla="*/ 2147483646 h 517"/>
              <a:gd name="T12" fmla="*/ 2147483646 w 3103"/>
              <a:gd name="T13" fmla="*/ 2147483646 h 517"/>
              <a:gd name="T14" fmla="*/ 2147483646 w 3103"/>
              <a:gd name="T15" fmla="*/ 2147483646 h 517"/>
              <a:gd name="T16" fmla="*/ 2147483646 w 3103"/>
              <a:gd name="T17" fmla="*/ 2147483646 h 517"/>
              <a:gd name="T18" fmla="*/ 2147483646 w 3103"/>
              <a:gd name="T19" fmla="*/ 2147483646 h 517"/>
              <a:gd name="T20" fmla="*/ 2147483646 w 3103"/>
              <a:gd name="T21" fmla="*/ 2147483646 h 517"/>
              <a:gd name="T22" fmla="*/ 2147483646 w 3103"/>
              <a:gd name="T23" fmla="*/ 2147483646 h 517"/>
              <a:gd name="T24" fmla="*/ 2147483646 w 3103"/>
              <a:gd name="T25" fmla="*/ 2147483646 h 517"/>
              <a:gd name="T26" fmla="*/ 2147483646 w 3103"/>
              <a:gd name="T27" fmla="*/ 2147483646 h 517"/>
              <a:gd name="T28" fmla="*/ 2147483646 w 3103"/>
              <a:gd name="T29" fmla="*/ 2147483646 h 517"/>
              <a:gd name="T30" fmla="*/ 2147483646 w 3103"/>
              <a:gd name="T31" fmla="*/ 2147483646 h 517"/>
              <a:gd name="T32" fmla="*/ 2147483646 w 3103"/>
              <a:gd name="T33" fmla="*/ 2147483646 h 517"/>
              <a:gd name="T34" fmla="*/ 2147483646 w 3103"/>
              <a:gd name="T35" fmla="*/ 2147483646 h 517"/>
              <a:gd name="T36" fmla="*/ 2147483646 w 3103"/>
              <a:gd name="T37" fmla="*/ 2147483646 h 517"/>
              <a:gd name="T38" fmla="*/ 2147483646 w 3103"/>
              <a:gd name="T39" fmla="*/ 2147483646 h 517"/>
              <a:gd name="T40" fmla="*/ 2147483646 w 3103"/>
              <a:gd name="T41" fmla="*/ 2147483646 h 517"/>
              <a:gd name="T42" fmla="*/ 2147483646 w 3103"/>
              <a:gd name="T43" fmla="*/ 2147483646 h 517"/>
              <a:gd name="T44" fmla="*/ 2147483646 w 3103"/>
              <a:gd name="T45" fmla="*/ 2147483646 h 517"/>
              <a:gd name="T46" fmla="*/ 2147483646 w 3103"/>
              <a:gd name="T47" fmla="*/ 2147483646 h 517"/>
              <a:gd name="T48" fmla="*/ 2147483646 w 3103"/>
              <a:gd name="T49" fmla="*/ 2147483646 h 517"/>
              <a:gd name="T50" fmla="*/ 2147483646 w 3103"/>
              <a:gd name="T51" fmla="*/ 2147483646 h 517"/>
              <a:gd name="T52" fmla="*/ 2147483646 w 3103"/>
              <a:gd name="T53" fmla="*/ 2147483646 h 517"/>
              <a:gd name="T54" fmla="*/ 2147483646 w 3103"/>
              <a:gd name="T55" fmla="*/ 2147483646 h 5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03"/>
              <a:gd name="T85" fmla="*/ 0 h 517"/>
              <a:gd name="T86" fmla="*/ 3103 w 3103"/>
              <a:gd name="T87" fmla="*/ 517 h 5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03" h="517">
                <a:moveTo>
                  <a:pt x="0" y="0"/>
                </a:moveTo>
                <a:cubicBezTo>
                  <a:pt x="58" y="59"/>
                  <a:pt x="31" y="39"/>
                  <a:pt x="77" y="69"/>
                </a:cubicBezTo>
                <a:cubicBezTo>
                  <a:pt x="118" y="132"/>
                  <a:pt x="63" y="58"/>
                  <a:pt x="129" y="112"/>
                </a:cubicBezTo>
                <a:cubicBezTo>
                  <a:pt x="146" y="126"/>
                  <a:pt x="156" y="148"/>
                  <a:pt x="172" y="164"/>
                </a:cubicBezTo>
                <a:cubicBezTo>
                  <a:pt x="175" y="172"/>
                  <a:pt x="174" y="183"/>
                  <a:pt x="180" y="189"/>
                </a:cubicBezTo>
                <a:cubicBezTo>
                  <a:pt x="186" y="195"/>
                  <a:pt x="198" y="194"/>
                  <a:pt x="206" y="198"/>
                </a:cubicBezTo>
                <a:cubicBezTo>
                  <a:pt x="230" y="211"/>
                  <a:pt x="249" y="234"/>
                  <a:pt x="275" y="241"/>
                </a:cubicBezTo>
                <a:cubicBezTo>
                  <a:pt x="347" y="260"/>
                  <a:pt x="416" y="282"/>
                  <a:pt x="490" y="293"/>
                </a:cubicBezTo>
                <a:cubicBezTo>
                  <a:pt x="575" y="349"/>
                  <a:pt x="709" y="370"/>
                  <a:pt x="808" y="396"/>
                </a:cubicBezTo>
                <a:cubicBezTo>
                  <a:pt x="841" y="417"/>
                  <a:pt x="864" y="422"/>
                  <a:pt x="903" y="430"/>
                </a:cubicBezTo>
                <a:cubicBezTo>
                  <a:pt x="911" y="424"/>
                  <a:pt x="918" y="415"/>
                  <a:pt x="928" y="413"/>
                </a:cubicBezTo>
                <a:cubicBezTo>
                  <a:pt x="937" y="411"/>
                  <a:pt x="945" y="419"/>
                  <a:pt x="954" y="421"/>
                </a:cubicBezTo>
                <a:cubicBezTo>
                  <a:pt x="996" y="428"/>
                  <a:pt x="1079" y="435"/>
                  <a:pt x="1117" y="439"/>
                </a:cubicBezTo>
                <a:cubicBezTo>
                  <a:pt x="1286" y="478"/>
                  <a:pt x="1470" y="467"/>
                  <a:pt x="1642" y="473"/>
                </a:cubicBezTo>
                <a:cubicBezTo>
                  <a:pt x="1689" y="489"/>
                  <a:pt x="1739" y="491"/>
                  <a:pt x="1788" y="499"/>
                </a:cubicBezTo>
                <a:cubicBezTo>
                  <a:pt x="1856" y="481"/>
                  <a:pt x="1925" y="494"/>
                  <a:pt x="1994" y="507"/>
                </a:cubicBezTo>
                <a:cubicBezTo>
                  <a:pt x="2411" y="500"/>
                  <a:pt x="2368" y="517"/>
                  <a:pt x="2622" y="464"/>
                </a:cubicBezTo>
                <a:cubicBezTo>
                  <a:pt x="2651" y="445"/>
                  <a:pt x="2674" y="439"/>
                  <a:pt x="2708" y="430"/>
                </a:cubicBezTo>
                <a:cubicBezTo>
                  <a:pt x="2738" y="411"/>
                  <a:pt x="2759" y="404"/>
                  <a:pt x="2794" y="396"/>
                </a:cubicBezTo>
                <a:cubicBezTo>
                  <a:pt x="2836" y="374"/>
                  <a:pt x="2853" y="340"/>
                  <a:pt x="2897" y="318"/>
                </a:cubicBezTo>
                <a:cubicBezTo>
                  <a:pt x="2917" y="289"/>
                  <a:pt x="2924" y="277"/>
                  <a:pt x="2957" y="267"/>
                </a:cubicBezTo>
                <a:cubicBezTo>
                  <a:pt x="2963" y="258"/>
                  <a:pt x="2966" y="248"/>
                  <a:pt x="2974" y="241"/>
                </a:cubicBezTo>
                <a:cubicBezTo>
                  <a:pt x="2981" y="235"/>
                  <a:pt x="2993" y="238"/>
                  <a:pt x="3000" y="232"/>
                </a:cubicBezTo>
                <a:cubicBezTo>
                  <a:pt x="3006" y="226"/>
                  <a:pt x="3004" y="215"/>
                  <a:pt x="3009" y="207"/>
                </a:cubicBezTo>
                <a:cubicBezTo>
                  <a:pt x="3022" y="186"/>
                  <a:pt x="3043" y="164"/>
                  <a:pt x="3060" y="146"/>
                </a:cubicBezTo>
                <a:cubicBezTo>
                  <a:pt x="3063" y="138"/>
                  <a:pt x="3063" y="127"/>
                  <a:pt x="3069" y="121"/>
                </a:cubicBezTo>
                <a:cubicBezTo>
                  <a:pt x="3076" y="115"/>
                  <a:pt x="3089" y="119"/>
                  <a:pt x="3095" y="112"/>
                </a:cubicBezTo>
                <a:cubicBezTo>
                  <a:pt x="3101" y="105"/>
                  <a:pt x="3103" y="86"/>
                  <a:pt x="3103" y="86"/>
                </a:cubicBezTo>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sp>
        <p:nvSpPr>
          <p:cNvPr id="35847" name="Freeform 7"/>
          <p:cNvSpPr>
            <a:spLocks/>
          </p:cNvSpPr>
          <p:nvPr/>
        </p:nvSpPr>
        <p:spPr bwMode="auto">
          <a:xfrm>
            <a:off x="5726113" y="3221038"/>
            <a:ext cx="1241425" cy="185737"/>
          </a:xfrm>
          <a:custGeom>
            <a:avLst/>
            <a:gdLst>
              <a:gd name="T0" fmla="*/ 2147483646 w 782"/>
              <a:gd name="T1" fmla="*/ 2147483646 h 117"/>
              <a:gd name="T2" fmla="*/ 2147483646 w 782"/>
              <a:gd name="T3" fmla="*/ 2147483646 h 117"/>
              <a:gd name="T4" fmla="*/ 2147483646 w 782"/>
              <a:gd name="T5" fmla="*/ 2147483646 h 117"/>
              <a:gd name="T6" fmla="*/ 2147483646 w 782"/>
              <a:gd name="T7" fmla="*/ 2147483646 h 117"/>
              <a:gd name="T8" fmla="*/ 2147483646 w 782"/>
              <a:gd name="T9" fmla="*/ 2147483646 h 117"/>
              <a:gd name="T10" fmla="*/ 2147483646 w 782"/>
              <a:gd name="T11" fmla="*/ 2147483646 h 117"/>
              <a:gd name="T12" fmla="*/ 2147483646 w 782"/>
              <a:gd name="T13" fmla="*/ 0 h 117"/>
              <a:gd name="T14" fmla="*/ 2147483646 w 782"/>
              <a:gd name="T15" fmla="*/ 2147483646 h 117"/>
              <a:gd name="T16" fmla="*/ 2147483646 w 782"/>
              <a:gd name="T17" fmla="*/ 2147483646 h 117"/>
              <a:gd name="T18" fmla="*/ 2147483646 w 782"/>
              <a:gd name="T19" fmla="*/ 2147483646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2"/>
              <a:gd name="T31" fmla="*/ 0 h 117"/>
              <a:gd name="T32" fmla="*/ 782 w 782"/>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2" h="117">
                <a:moveTo>
                  <a:pt x="4" y="60"/>
                </a:moveTo>
                <a:cubicBezTo>
                  <a:pt x="49" y="72"/>
                  <a:pt x="95" y="86"/>
                  <a:pt x="141" y="94"/>
                </a:cubicBezTo>
                <a:cubicBezTo>
                  <a:pt x="181" y="101"/>
                  <a:pt x="262" y="112"/>
                  <a:pt x="262" y="112"/>
                </a:cubicBezTo>
                <a:cubicBezTo>
                  <a:pt x="430" y="101"/>
                  <a:pt x="604" y="117"/>
                  <a:pt x="769" y="86"/>
                </a:cubicBezTo>
                <a:cubicBezTo>
                  <a:pt x="782" y="42"/>
                  <a:pt x="752" y="21"/>
                  <a:pt x="709" y="17"/>
                </a:cubicBezTo>
                <a:cubicBezTo>
                  <a:pt x="658" y="12"/>
                  <a:pt x="606" y="12"/>
                  <a:pt x="554" y="8"/>
                </a:cubicBezTo>
                <a:cubicBezTo>
                  <a:pt x="528" y="6"/>
                  <a:pt x="503" y="3"/>
                  <a:pt x="477" y="0"/>
                </a:cubicBezTo>
                <a:cubicBezTo>
                  <a:pt x="334" y="3"/>
                  <a:pt x="190" y="3"/>
                  <a:pt x="47" y="8"/>
                </a:cubicBezTo>
                <a:cubicBezTo>
                  <a:pt x="38" y="8"/>
                  <a:pt x="24" y="8"/>
                  <a:pt x="21" y="17"/>
                </a:cubicBezTo>
                <a:cubicBezTo>
                  <a:pt x="0" y="71"/>
                  <a:pt x="67" y="38"/>
                  <a:pt x="4" y="60"/>
                </a:cubicBezTo>
                <a:close/>
              </a:path>
            </a:pathLst>
          </a:custGeom>
          <a:solidFill>
            <a:schemeClr val="accent1"/>
          </a:solidFill>
          <a:ln w="9525">
            <a:solidFill>
              <a:schemeClr val="tx1"/>
            </a:solidFill>
            <a:round/>
            <a:headEnd/>
            <a:tailEnd/>
          </a:ln>
        </p:spPr>
        <p:txBody>
          <a:bodyPr/>
          <a:lstStyle/>
          <a:p>
            <a:endParaRPr lang="fr-BE"/>
          </a:p>
        </p:txBody>
      </p:sp>
      <p:sp>
        <p:nvSpPr>
          <p:cNvPr id="35848" name="Freeform 8"/>
          <p:cNvSpPr>
            <a:spLocks/>
          </p:cNvSpPr>
          <p:nvPr/>
        </p:nvSpPr>
        <p:spPr bwMode="auto">
          <a:xfrm>
            <a:off x="1023938" y="2211388"/>
            <a:ext cx="3517900" cy="2851150"/>
          </a:xfrm>
          <a:custGeom>
            <a:avLst/>
            <a:gdLst>
              <a:gd name="T0" fmla="*/ 2147483646 w 2216"/>
              <a:gd name="T1" fmla="*/ 2147483646 h 1796"/>
              <a:gd name="T2" fmla="*/ 2147483646 w 2216"/>
              <a:gd name="T3" fmla="*/ 2147483646 h 1796"/>
              <a:gd name="T4" fmla="*/ 2147483646 w 2216"/>
              <a:gd name="T5" fmla="*/ 2147483646 h 1796"/>
              <a:gd name="T6" fmla="*/ 2147483646 w 2216"/>
              <a:gd name="T7" fmla="*/ 2147483646 h 1796"/>
              <a:gd name="T8" fmla="*/ 2147483646 w 2216"/>
              <a:gd name="T9" fmla="*/ 2147483646 h 1796"/>
              <a:gd name="T10" fmla="*/ 2147483646 w 2216"/>
              <a:gd name="T11" fmla="*/ 2147483646 h 1796"/>
              <a:gd name="T12" fmla="*/ 2147483646 w 2216"/>
              <a:gd name="T13" fmla="*/ 2147483646 h 1796"/>
              <a:gd name="T14" fmla="*/ 2147483646 w 2216"/>
              <a:gd name="T15" fmla="*/ 2147483646 h 1796"/>
              <a:gd name="T16" fmla="*/ 2147483646 w 2216"/>
              <a:gd name="T17" fmla="*/ 2147483646 h 1796"/>
              <a:gd name="T18" fmla="*/ 2147483646 w 2216"/>
              <a:gd name="T19" fmla="*/ 2147483646 h 1796"/>
              <a:gd name="T20" fmla="*/ 2147483646 w 2216"/>
              <a:gd name="T21" fmla="*/ 2147483646 h 1796"/>
              <a:gd name="T22" fmla="*/ 2147483646 w 2216"/>
              <a:gd name="T23" fmla="*/ 2147483646 h 1796"/>
              <a:gd name="T24" fmla="*/ 2147483646 w 2216"/>
              <a:gd name="T25" fmla="*/ 2147483646 h 1796"/>
              <a:gd name="T26" fmla="*/ 2147483646 w 2216"/>
              <a:gd name="T27" fmla="*/ 2147483646 h 1796"/>
              <a:gd name="T28" fmla="*/ 2147483646 w 2216"/>
              <a:gd name="T29" fmla="*/ 2147483646 h 1796"/>
              <a:gd name="T30" fmla="*/ 2147483646 w 2216"/>
              <a:gd name="T31" fmla="*/ 2147483646 h 1796"/>
              <a:gd name="T32" fmla="*/ 2147483646 w 2216"/>
              <a:gd name="T33" fmla="*/ 2147483646 h 1796"/>
              <a:gd name="T34" fmla="*/ 2147483646 w 2216"/>
              <a:gd name="T35" fmla="*/ 2147483646 h 1796"/>
              <a:gd name="T36" fmla="*/ 2147483646 w 2216"/>
              <a:gd name="T37" fmla="*/ 2147483646 h 1796"/>
              <a:gd name="T38" fmla="*/ 2147483646 w 2216"/>
              <a:gd name="T39" fmla="*/ 2147483646 h 1796"/>
              <a:gd name="T40" fmla="*/ 2147483646 w 2216"/>
              <a:gd name="T41" fmla="*/ 2147483646 h 1796"/>
              <a:gd name="T42" fmla="*/ 2147483646 w 2216"/>
              <a:gd name="T43" fmla="*/ 2147483646 h 1796"/>
              <a:gd name="T44" fmla="*/ 2147483646 w 2216"/>
              <a:gd name="T45" fmla="*/ 2147483646 h 1796"/>
              <a:gd name="T46" fmla="*/ 2147483646 w 2216"/>
              <a:gd name="T47" fmla="*/ 2147483646 h 1796"/>
              <a:gd name="T48" fmla="*/ 2147483646 w 2216"/>
              <a:gd name="T49" fmla="*/ 2147483646 h 1796"/>
              <a:gd name="T50" fmla="*/ 2147483646 w 2216"/>
              <a:gd name="T51" fmla="*/ 2147483646 h 1796"/>
              <a:gd name="T52" fmla="*/ 2147483646 w 2216"/>
              <a:gd name="T53" fmla="*/ 2147483646 h 1796"/>
              <a:gd name="T54" fmla="*/ 2147483646 w 2216"/>
              <a:gd name="T55" fmla="*/ 2147483646 h 1796"/>
              <a:gd name="T56" fmla="*/ 2147483646 w 2216"/>
              <a:gd name="T57" fmla="*/ 2147483646 h 1796"/>
              <a:gd name="T58" fmla="*/ 2147483646 w 2216"/>
              <a:gd name="T59" fmla="*/ 2147483646 h 1796"/>
              <a:gd name="T60" fmla="*/ 2147483646 w 2216"/>
              <a:gd name="T61" fmla="*/ 2147483646 h 1796"/>
              <a:gd name="T62" fmla="*/ 2147483646 w 2216"/>
              <a:gd name="T63" fmla="*/ 2147483646 h 1796"/>
              <a:gd name="T64" fmla="*/ 2147483646 w 2216"/>
              <a:gd name="T65" fmla="*/ 2147483646 h 1796"/>
              <a:gd name="T66" fmla="*/ 2147483646 w 2216"/>
              <a:gd name="T67" fmla="*/ 2147483646 h 1796"/>
              <a:gd name="T68" fmla="*/ 2147483646 w 2216"/>
              <a:gd name="T69" fmla="*/ 2147483646 h 1796"/>
              <a:gd name="T70" fmla="*/ 2147483646 w 2216"/>
              <a:gd name="T71" fmla="*/ 2147483646 h 1796"/>
              <a:gd name="T72" fmla="*/ 2147483646 w 2216"/>
              <a:gd name="T73" fmla="*/ 2147483646 h 1796"/>
              <a:gd name="T74" fmla="*/ 2147483646 w 2216"/>
              <a:gd name="T75" fmla="*/ 2147483646 h 1796"/>
              <a:gd name="T76" fmla="*/ 0 w 2216"/>
              <a:gd name="T77" fmla="*/ 2147483646 h 1796"/>
              <a:gd name="T78" fmla="*/ 2147483646 w 2216"/>
              <a:gd name="T79" fmla="*/ 2147483646 h 1796"/>
              <a:gd name="T80" fmla="*/ 2147483646 w 2216"/>
              <a:gd name="T81" fmla="*/ 2147483646 h 1796"/>
              <a:gd name="T82" fmla="*/ 2147483646 w 2216"/>
              <a:gd name="T83" fmla="*/ 2147483646 h 1796"/>
              <a:gd name="T84" fmla="*/ 2147483646 w 2216"/>
              <a:gd name="T85" fmla="*/ 2147483646 h 1796"/>
              <a:gd name="T86" fmla="*/ 2147483646 w 2216"/>
              <a:gd name="T87" fmla="*/ 2147483646 h 1796"/>
              <a:gd name="T88" fmla="*/ 2147483646 w 2216"/>
              <a:gd name="T89" fmla="*/ 2147483646 h 1796"/>
              <a:gd name="T90" fmla="*/ 2147483646 w 2216"/>
              <a:gd name="T91" fmla="*/ 2147483646 h 1796"/>
              <a:gd name="T92" fmla="*/ 2147483646 w 2216"/>
              <a:gd name="T93" fmla="*/ 2147483646 h 17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16"/>
              <a:gd name="T142" fmla="*/ 0 h 1796"/>
              <a:gd name="T143" fmla="*/ 2216 w 2216"/>
              <a:gd name="T144" fmla="*/ 1796 h 17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16" h="1796">
                <a:moveTo>
                  <a:pt x="318" y="68"/>
                </a:moveTo>
                <a:cubicBezTo>
                  <a:pt x="335" y="63"/>
                  <a:pt x="351" y="54"/>
                  <a:pt x="369" y="51"/>
                </a:cubicBezTo>
                <a:cubicBezTo>
                  <a:pt x="420" y="44"/>
                  <a:pt x="524" y="34"/>
                  <a:pt x="524" y="34"/>
                </a:cubicBezTo>
                <a:cubicBezTo>
                  <a:pt x="573" y="19"/>
                  <a:pt x="619" y="14"/>
                  <a:pt x="670" y="8"/>
                </a:cubicBezTo>
                <a:cubicBezTo>
                  <a:pt x="916" y="14"/>
                  <a:pt x="1165" y="0"/>
                  <a:pt x="1410" y="17"/>
                </a:cubicBezTo>
                <a:cubicBezTo>
                  <a:pt x="1456" y="40"/>
                  <a:pt x="1496" y="51"/>
                  <a:pt x="1547" y="60"/>
                </a:cubicBezTo>
                <a:cubicBezTo>
                  <a:pt x="1589" y="81"/>
                  <a:pt x="1631" y="81"/>
                  <a:pt x="1676" y="94"/>
                </a:cubicBezTo>
                <a:cubicBezTo>
                  <a:pt x="1741" y="112"/>
                  <a:pt x="1662" y="91"/>
                  <a:pt x="1728" y="120"/>
                </a:cubicBezTo>
                <a:cubicBezTo>
                  <a:pt x="1761" y="134"/>
                  <a:pt x="1806" y="140"/>
                  <a:pt x="1840" y="146"/>
                </a:cubicBezTo>
                <a:cubicBezTo>
                  <a:pt x="1872" y="167"/>
                  <a:pt x="1908" y="203"/>
                  <a:pt x="1943" y="215"/>
                </a:cubicBezTo>
                <a:cubicBezTo>
                  <a:pt x="1983" y="255"/>
                  <a:pt x="2016" y="295"/>
                  <a:pt x="2054" y="335"/>
                </a:cubicBezTo>
                <a:cubicBezTo>
                  <a:pt x="2057" y="344"/>
                  <a:pt x="2056" y="355"/>
                  <a:pt x="2063" y="361"/>
                </a:cubicBezTo>
                <a:cubicBezTo>
                  <a:pt x="2070" y="367"/>
                  <a:pt x="2083" y="362"/>
                  <a:pt x="2089" y="369"/>
                </a:cubicBezTo>
                <a:cubicBezTo>
                  <a:pt x="2152" y="448"/>
                  <a:pt x="2042" y="368"/>
                  <a:pt x="2123" y="421"/>
                </a:cubicBezTo>
                <a:cubicBezTo>
                  <a:pt x="2143" y="478"/>
                  <a:pt x="2131" y="515"/>
                  <a:pt x="2175" y="559"/>
                </a:cubicBezTo>
                <a:cubicBezTo>
                  <a:pt x="2181" y="576"/>
                  <a:pt x="2186" y="593"/>
                  <a:pt x="2192" y="610"/>
                </a:cubicBezTo>
                <a:cubicBezTo>
                  <a:pt x="2195" y="619"/>
                  <a:pt x="2201" y="636"/>
                  <a:pt x="2201" y="636"/>
                </a:cubicBezTo>
                <a:cubicBezTo>
                  <a:pt x="2213" y="728"/>
                  <a:pt x="2216" y="752"/>
                  <a:pt x="2209" y="859"/>
                </a:cubicBezTo>
                <a:cubicBezTo>
                  <a:pt x="2205" y="1094"/>
                  <a:pt x="2212" y="1298"/>
                  <a:pt x="2183" y="1521"/>
                </a:cubicBezTo>
                <a:cubicBezTo>
                  <a:pt x="2176" y="1575"/>
                  <a:pt x="2150" y="1642"/>
                  <a:pt x="2097" y="1668"/>
                </a:cubicBezTo>
                <a:cubicBezTo>
                  <a:pt x="2074" y="1679"/>
                  <a:pt x="2029" y="1702"/>
                  <a:pt x="2029" y="1702"/>
                </a:cubicBezTo>
                <a:cubicBezTo>
                  <a:pt x="1966" y="1793"/>
                  <a:pt x="1835" y="1790"/>
                  <a:pt x="1736" y="1796"/>
                </a:cubicBezTo>
                <a:cubicBezTo>
                  <a:pt x="1468" y="1789"/>
                  <a:pt x="1204" y="1765"/>
                  <a:pt x="937" y="1754"/>
                </a:cubicBezTo>
                <a:cubicBezTo>
                  <a:pt x="906" y="1732"/>
                  <a:pt x="874" y="1737"/>
                  <a:pt x="842" y="1719"/>
                </a:cubicBezTo>
                <a:cubicBezTo>
                  <a:pt x="753" y="1670"/>
                  <a:pt x="824" y="1696"/>
                  <a:pt x="765" y="1676"/>
                </a:cubicBezTo>
                <a:cubicBezTo>
                  <a:pt x="716" y="1601"/>
                  <a:pt x="781" y="1689"/>
                  <a:pt x="722" y="1642"/>
                </a:cubicBezTo>
                <a:cubicBezTo>
                  <a:pt x="714" y="1636"/>
                  <a:pt x="713" y="1623"/>
                  <a:pt x="705" y="1616"/>
                </a:cubicBezTo>
                <a:cubicBezTo>
                  <a:pt x="698" y="1610"/>
                  <a:pt x="687" y="1611"/>
                  <a:pt x="679" y="1607"/>
                </a:cubicBezTo>
                <a:cubicBezTo>
                  <a:pt x="640" y="1586"/>
                  <a:pt x="603" y="1556"/>
                  <a:pt x="567" y="1530"/>
                </a:cubicBezTo>
                <a:cubicBezTo>
                  <a:pt x="560" y="1525"/>
                  <a:pt x="549" y="1525"/>
                  <a:pt x="541" y="1521"/>
                </a:cubicBezTo>
                <a:cubicBezTo>
                  <a:pt x="532" y="1516"/>
                  <a:pt x="524" y="1510"/>
                  <a:pt x="516" y="1504"/>
                </a:cubicBezTo>
                <a:cubicBezTo>
                  <a:pt x="483" y="1478"/>
                  <a:pt x="452" y="1439"/>
                  <a:pt x="412" y="1427"/>
                </a:cubicBezTo>
                <a:cubicBezTo>
                  <a:pt x="374" y="1401"/>
                  <a:pt x="344" y="1365"/>
                  <a:pt x="301" y="1349"/>
                </a:cubicBezTo>
                <a:cubicBezTo>
                  <a:pt x="266" y="1316"/>
                  <a:pt x="252" y="1292"/>
                  <a:pt x="206" y="1281"/>
                </a:cubicBezTo>
                <a:cubicBezTo>
                  <a:pt x="200" y="1275"/>
                  <a:pt x="195" y="1268"/>
                  <a:pt x="189" y="1263"/>
                </a:cubicBezTo>
                <a:cubicBezTo>
                  <a:pt x="181" y="1256"/>
                  <a:pt x="170" y="1253"/>
                  <a:pt x="163" y="1246"/>
                </a:cubicBezTo>
                <a:cubicBezTo>
                  <a:pt x="106" y="1189"/>
                  <a:pt x="189" y="1248"/>
                  <a:pt x="120" y="1203"/>
                </a:cubicBezTo>
                <a:cubicBezTo>
                  <a:pt x="79" y="1142"/>
                  <a:pt x="100" y="1166"/>
                  <a:pt x="60" y="1126"/>
                </a:cubicBezTo>
                <a:cubicBezTo>
                  <a:pt x="44" y="1079"/>
                  <a:pt x="15" y="1047"/>
                  <a:pt x="0" y="997"/>
                </a:cubicBezTo>
                <a:cubicBezTo>
                  <a:pt x="3" y="837"/>
                  <a:pt x="3" y="676"/>
                  <a:pt x="8" y="516"/>
                </a:cubicBezTo>
                <a:cubicBezTo>
                  <a:pt x="9" y="483"/>
                  <a:pt x="41" y="460"/>
                  <a:pt x="60" y="438"/>
                </a:cubicBezTo>
                <a:cubicBezTo>
                  <a:pt x="86" y="407"/>
                  <a:pt x="111" y="376"/>
                  <a:pt x="137" y="344"/>
                </a:cubicBezTo>
                <a:cubicBezTo>
                  <a:pt x="157" y="320"/>
                  <a:pt x="187" y="308"/>
                  <a:pt x="206" y="283"/>
                </a:cubicBezTo>
                <a:cubicBezTo>
                  <a:pt x="258" y="212"/>
                  <a:pt x="220" y="251"/>
                  <a:pt x="258" y="215"/>
                </a:cubicBezTo>
                <a:cubicBezTo>
                  <a:pt x="266" y="190"/>
                  <a:pt x="263" y="161"/>
                  <a:pt x="275" y="137"/>
                </a:cubicBezTo>
                <a:cubicBezTo>
                  <a:pt x="282" y="124"/>
                  <a:pt x="354" y="104"/>
                  <a:pt x="352" y="94"/>
                </a:cubicBezTo>
                <a:cubicBezTo>
                  <a:pt x="349" y="80"/>
                  <a:pt x="329" y="77"/>
                  <a:pt x="318" y="68"/>
                </a:cubicBezTo>
                <a:close/>
              </a:path>
            </a:pathLst>
          </a:custGeom>
          <a:solidFill>
            <a:srgbClr val="006600"/>
          </a:solidFill>
          <a:ln w="9525">
            <a:solidFill>
              <a:schemeClr val="tx1"/>
            </a:solidFill>
            <a:round/>
            <a:headEnd/>
            <a:tailEnd/>
          </a:ln>
        </p:spPr>
        <p:txBody>
          <a:bodyPr/>
          <a:lstStyle/>
          <a:p>
            <a:endParaRPr lang="fr-BE"/>
          </a:p>
        </p:txBody>
      </p:sp>
      <p:sp>
        <p:nvSpPr>
          <p:cNvPr id="35849" name="Freeform 9"/>
          <p:cNvSpPr>
            <a:spLocks/>
          </p:cNvSpPr>
          <p:nvPr/>
        </p:nvSpPr>
        <p:spPr bwMode="auto">
          <a:xfrm>
            <a:off x="1897063" y="2289175"/>
            <a:ext cx="5408612" cy="2297113"/>
          </a:xfrm>
          <a:custGeom>
            <a:avLst/>
            <a:gdLst>
              <a:gd name="T0" fmla="*/ 2147483646 w 3407"/>
              <a:gd name="T1" fmla="*/ 2147483646 h 1447"/>
              <a:gd name="T2" fmla="*/ 2147483646 w 3407"/>
              <a:gd name="T3" fmla="*/ 2147483646 h 1447"/>
              <a:gd name="T4" fmla="*/ 2147483646 w 3407"/>
              <a:gd name="T5" fmla="*/ 2147483646 h 1447"/>
              <a:gd name="T6" fmla="*/ 2147483646 w 3407"/>
              <a:gd name="T7" fmla="*/ 2147483646 h 1447"/>
              <a:gd name="T8" fmla="*/ 2147483646 w 3407"/>
              <a:gd name="T9" fmla="*/ 2147483646 h 1447"/>
              <a:gd name="T10" fmla="*/ 2147483646 w 3407"/>
              <a:gd name="T11" fmla="*/ 2147483646 h 1447"/>
              <a:gd name="T12" fmla="*/ 2147483646 w 3407"/>
              <a:gd name="T13" fmla="*/ 2147483646 h 1447"/>
              <a:gd name="T14" fmla="*/ 2147483646 w 3407"/>
              <a:gd name="T15" fmla="*/ 2147483646 h 1447"/>
              <a:gd name="T16" fmla="*/ 2147483646 w 3407"/>
              <a:gd name="T17" fmla="*/ 2147483646 h 1447"/>
              <a:gd name="T18" fmla="*/ 2147483646 w 3407"/>
              <a:gd name="T19" fmla="*/ 2147483646 h 1447"/>
              <a:gd name="T20" fmla="*/ 2147483646 w 3407"/>
              <a:gd name="T21" fmla="*/ 2147483646 h 1447"/>
              <a:gd name="T22" fmla="*/ 2147483646 w 3407"/>
              <a:gd name="T23" fmla="*/ 2147483646 h 1447"/>
              <a:gd name="T24" fmla="*/ 2147483646 w 3407"/>
              <a:gd name="T25" fmla="*/ 2147483646 h 1447"/>
              <a:gd name="T26" fmla="*/ 2147483646 w 3407"/>
              <a:gd name="T27" fmla="*/ 2147483646 h 1447"/>
              <a:gd name="T28" fmla="*/ 2147483646 w 3407"/>
              <a:gd name="T29" fmla="*/ 2147483646 h 1447"/>
              <a:gd name="T30" fmla="*/ 2147483646 w 3407"/>
              <a:gd name="T31" fmla="*/ 2147483646 h 1447"/>
              <a:gd name="T32" fmla="*/ 2147483646 w 3407"/>
              <a:gd name="T33" fmla="*/ 2147483646 h 1447"/>
              <a:gd name="T34" fmla="*/ 2147483646 w 3407"/>
              <a:gd name="T35" fmla="*/ 2147483646 h 1447"/>
              <a:gd name="T36" fmla="*/ 2147483646 w 3407"/>
              <a:gd name="T37" fmla="*/ 2147483646 h 1447"/>
              <a:gd name="T38" fmla="*/ 2147483646 w 3407"/>
              <a:gd name="T39" fmla="*/ 2147483646 h 1447"/>
              <a:gd name="T40" fmla="*/ 2147483646 w 3407"/>
              <a:gd name="T41" fmla="*/ 2147483646 h 1447"/>
              <a:gd name="T42" fmla="*/ 2147483646 w 3407"/>
              <a:gd name="T43" fmla="*/ 2147483646 h 1447"/>
              <a:gd name="T44" fmla="*/ 2147483646 w 3407"/>
              <a:gd name="T45" fmla="*/ 2147483646 h 1447"/>
              <a:gd name="T46" fmla="*/ 2147483646 w 3407"/>
              <a:gd name="T47" fmla="*/ 2147483646 h 1447"/>
              <a:gd name="T48" fmla="*/ 2147483646 w 3407"/>
              <a:gd name="T49" fmla="*/ 2147483646 h 1447"/>
              <a:gd name="T50" fmla="*/ 2147483646 w 3407"/>
              <a:gd name="T51" fmla="*/ 2147483646 h 1447"/>
              <a:gd name="T52" fmla="*/ 2147483646 w 3407"/>
              <a:gd name="T53" fmla="*/ 2147483646 h 1447"/>
              <a:gd name="T54" fmla="*/ 2147483646 w 3407"/>
              <a:gd name="T55" fmla="*/ 2147483646 h 1447"/>
              <a:gd name="T56" fmla="*/ 2147483646 w 3407"/>
              <a:gd name="T57" fmla="*/ 2147483646 h 1447"/>
              <a:gd name="T58" fmla="*/ 2147483646 w 3407"/>
              <a:gd name="T59" fmla="*/ 2147483646 h 1447"/>
              <a:gd name="T60" fmla="*/ 2147483646 w 3407"/>
              <a:gd name="T61" fmla="*/ 2147483646 h 1447"/>
              <a:gd name="T62" fmla="*/ 2147483646 w 3407"/>
              <a:gd name="T63" fmla="*/ 2147483646 h 1447"/>
              <a:gd name="T64" fmla="*/ 2147483646 w 3407"/>
              <a:gd name="T65" fmla="*/ 2147483646 h 1447"/>
              <a:gd name="T66" fmla="*/ 2147483646 w 3407"/>
              <a:gd name="T67" fmla="*/ 2147483646 h 1447"/>
              <a:gd name="T68" fmla="*/ 2147483646 w 3407"/>
              <a:gd name="T69" fmla="*/ 2147483646 h 1447"/>
              <a:gd name="T70" fmla="*/ 2147483646 w 3407"/>
              <a:gd name="T71" fmla="*/ 2147483646 h 1447"/>
              <a:gd name="T72" fmla="*/ 2147483646 w 3407"/>
              <a:gd name="T73" fmla="*/ 2147483646 h 1447"/>
              <a:gd name="T74" fmla="*/ 2147483646 w 3407"/>
              <a:gd name="T75" fmla="*/ 2147483646 h 1447"/>
              <a:gd name="T76" fmla="*/ 2147483646 w 3407"/>
              <a:gd name="T77" fmla="*/ 2147483646 h 1447"/>
              <a:gd name="T78" fmla="*/ 2147483646 w 3407"/>
              <a:gd name="T79" fmla="*/ 2147483646 h 1447"/>
              <a:gd name="T80" fmla="*/ 2147483646 w 3407"/>
              <a:gd name="T81" fmla="*/ 2147483646 h 1447"/>
              <a:gd name="T82" fmla="*/ 2147483646 w 3407"/>
              <a:gd name="T83" fmla="*/ 2147483646 h 1447"/>
              <a:gd name="T84" fmla="*/ 0 w 3407"/>
              <a:gd name="T85" fmla="*/ 2147483646 h 1447"/>
              <a:gd name="T86" fmla="*/ 2147483646 w 3407"/>
              <a:gd name="T87" fmla="*/ 2147483646 h 1447"/>
              <a:gd name="T88" fmla="*/ 2147483646 w 3407"/>
              <a:gd name="T89" fmla="*/ 2147483646 h 1447"/>
              <a:gd name="T90" fmla="*/ 2147483646 w 3407"/>
              <a:gd name="T91" fmla="*/ 2147483646 h 1447"/>
              <a:gd name="T92" fmla="*/ 2147483646 w 3407"/>
              <a:gd name="T93" fmla="*/ 2147483646 h 14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07"/>
              <a:gd name="T142" fmla="*/ 0 h 1447"/>
              <a:gd name="T143" fmla="*/ 3407 w 3407"/>
              <a:gd name="T144" fmla="*/ 1447 h 14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07" h="1447">
                <a:moveTo>
                  <a:pt x="232" y="656"/>
                </a:moveTo>
                <a:cubicBezTo>
                  <a:pt x="269" y="648"/>
                  <a:pt x="309" y="653"/>
                  <a:pt x="344" y="638"/>
                </a:cubicBezTo>
                <a:cubicBezTo>
                  <a:pt x="352" y="634"/>
                  <a:pt x="346" y="619"/>
                  <a:pt x="352" y="613"/>
                </a:cubicBezTo>
                <a:cubicBezTo>
                  <a:pt x="367" y="598"/>
                  <a:pt x="404" y="578"/>
                  <a:pt x="404" y="578"/>
                </a:cubicBezTo>
                <a:cubicBezTo>
                  <a:pt x="428" y="542"/>
                  <a:pt x="459" y="522"/>
                  <a:pt x="499" y="510"/>
                </a:cubicBezTo>
                <a:cubicBezTo>
                  <a:pt x="614" y="389"/>
                  <a:pt x="920" y="402"/>
                  <a:pt x="1049" y="398"/>
                </a:cubicBezTo>
                <a:cubicBezTo>
                  <a:pt x="1221" y="353"/>
                  <a:pt x="1451" y="386"/>
                  <a:pt x="1599" y="389"/>
                </a:cubicBezTo>
                <a:cubicBezTo>
                  <a:pt x="1723" y="432"/>
                  <a:pt x="1994" y="389"/>
                  <a:pt x="1994" y="389"/>
                </a:cubicBezTo>
                <a:cubicBezTo>
                  <a:pt x="2087" y="360"/>
                  <a:pt x="1950" y="400"/>
                  <a:pt x="2201" y="372"/>
                </a:cubicBezTo>
                <a:cubicBezTo>
                  <a:pt x="2219" y="370"/>
                  <a:pt x="2252" y="355"/>
                  <a:pt x="2252" y="355"/>
                </a:cubicBezTo>
                <a:cubicBezTo>
                  <a:pt x="2278" y="330"/>
                  <a:pt x="2308" y="332"/>
                  <a:pt x="2338" y="312"/>
                </a:cubicBezTo>
                <a:cubicBezTo>
                  <a:pt x="2363" y="296"/>
                  <a:pt x="2379" y="272"/>
                  <a:pt x="2399" y="252"/>
                </a:cubicBezTo>
                <a:cubicBezTo>
                  <a:pt x="2418" y="233"/>
                  <a:pt x="2445" y="217"/>
                  <a:pt x="2467" y="200"/>
                </a:cubicBezTo>
                <a:cubicBezTo>
                  <a:pt x="2495" y="178"/>
                  <a:pt x="2500" y="151"/>
                  <a:pt x="2536" y="140"/>
                </a:cubicBezTo>
                <a:cubicBezTo>
                  <a:pt x="2575" y="80"/>
                  <a:pt x="2550" y="94"/>
                  <a:pt x="2596" y="80"/>
                </a:cubicBezTo>
                <a:cubicBezTo>
                  <a:pt x="2645" y="28"/>
                  <a:pt x="2657" y="32"/>
                  <a:pt x="2725" y="11"/>
                </a:cubicBezTo>
                <a:cubicBezTo>
                  <a:pt x="3007" y="16"/>
                  <a:pt x="3073" y="0"/>
                  <a:pt x="3275" y="54"/>
                </a:cubicBezTo>
                <a:cubicBezTo>
                  <a:pt x="3284" y="63"/>
                  <a:pt x="3313" y="89"/>
                  <a:pt x="3318" y="97"/>
                </a:cubicBezTo>
                <a:cubicBezTo>
                  <a:pt x="3323" y="105"/>
                  <a:pt x="3323" y="115"/>
                  <a:pt x="3327" y="123"/>
                </a:cubicBezTo>
                <a:cubicBezTo>
                  <a:pt x="3332" y="132"/>
                  <a:pt x="3338" y="140"/>
                  <a:pt x="3344" y="148"/>
                </a:cubicBezTo>
                <a:cubicBezTo>
                  <a:pt x="3364" y="281"/>
                  <a:pt x="3407" y="485"/>
                  <a:pt x="3250" y="535"/>
                </a:cubicBezTo>
                <a:cubicBezTo>
                  <a:pt x="3220" y="535"/>
                  <a:pt x="2792" y="562"/>
                  <a:pt x="2622" y="510"/>
                </a:cubicBezTo>
                <a:cubicBezTo>
                  <a:pt x="2504" y="515"/>
                  <a:pt x="2460" y="493"/>
                  <a:pt x="2381" y="544"/>
                </a:cubicBezTo>
                <a:cubicBezTo>
                  <a:pt x="2375" y="553"/>
                  <a:pt x="2372" y="564"/>
                  <a:pt x="2364" y="570"/>
                </a:cubicBezTo>
                <a:cubicBezTo>
                  <a:pt x="2357" y="576"/>
                  <a:pt x="2344" y="572"/>
                  <a:pt x="2338" y="578"/>
                </a:cubicBezTo>
                <a:cubicBezTo>
                  <a:pt x="2323" y="593"/>
                  <a:pt x="2315" y="613"/>
                  <a:pt x="2304" y="630"/>
                </a:cubicBezTo>
                <a:cubicBezTo>
                  <a:pt x="2276" y="673"/>
                  <a:pt x="2280" y="745"/>
                  <a:pt x="2270" y="793"/>
                </a:cubicBezTo>
                <a:cubicBezTo>
                  <a:pt x="2253" y="873"/>
                  <a:pt x="2227" y="950"/>
                  <a:pt x="2166" y="1008"/>
                </a:cubicBezTo>
                <a:cubicBezTo>
                  <a:pt x="2143" y="1066"/>
                  <a:pt x="2132" y="1137"/>
                  <a:pt x="2098" y="1189"/>
                </a:cubicBezTo>
                <a:cubicBezTo>
                  <a:pt x="2085" y="1238"/>
                  <a:pt x="2056" y="1290"/>
                  <a:pt x="2020" y="1326"/>
                </a:cubicBezTo>
                <a:cubicBezTo>
                  <a:pt x="2010" y="1336"/>
                  <a:pt x="1996" y="1342"/>
                  <a:pt x="1986" y="1352"/>
                </a:cubicBezTo>
                <a:cubicBezTo>
                  <a:pt x="1960" y="1378"/>
                  <a:pt x="1943" y="1402"/>
                  <a:pt x="1909" y="1421"/>
                </a:cubicBezTo>
                <a:cubicBezTo>
                  <a:pt x="1877" y="1439"/>
                  <a:pt x="1822" y="1442"/>
                  <a:pt x="1788" y="1447"/>
                </a:cubicBezTo>
                <a:cubicBezTo>
                  <a:pt x="1472" y="1391"/>
                  <a:pt x="1798" y="1446"/>
                  <a:pt x="937" y="1429"/>
                </a:cubicBezTo>
                <a:cubicBezTo>
                  <a:pt x="877" y="1428"/>
                  <a:pt x="822" y="1398"/>
                  <a:pt x="765" y="1395"/>
                </a:cubicBezTo>
                <a:cubicBezTo>
                  <a:pt x="670" y="1390"/>
                  <a:pt x="576" y="1389"/>
                  <a:pt x="481" y="1386"/>
                </a:cubicBezTo>
                <a:cubicBezTo>
                  <a:pt x="431" y="1380"/>
                  <a:pt x="383" y="1376"/>
                  <a:pt x="335" y="1361"/>
                </a:cubicBezTo>
                <a:cubicBezTo>
                  <a:pt x="314" y="1338"/>
                  <a:pt x="301" y="1318"/>
                  <a:pt x="275" y="1300"/>
                </a:cubicBezTo>
                <a:cubicBezTo>
                  <a:pt x="231" y="1235"/>
                  <a:pt x="289" y="1314"/>
                  <a:pt x="232" y="1257"/>
                </a:cubicBezTo>
                <a:cubicBezTo>
                  <a:pt x="225" y="1250"/>
                  <a:pt x="223" y="1239"/>
                  <a:pt x="215" y="1232"/>
                </a:cubicBezTo>
                <a:cubicBezTo>
                  <a:pt x="199" y="1218"/>
                  <a:pt x="163" y="1197"/>
                  <a:pt x="163" y="1197"/>
                </a:cubicBezTo>
                <a:cubicBezTo>
                  <a:pt x="129" y="1145"/>
                  <a:pt x="166" y="1194"/>
                  <a:pt x="120" y="1154"/>
                </a:cubicBezTo>
                <a:cubicBezTo>
                  <a:pt x="71" y="1112"/>
                  <a:pt x="21" y="1052"/>
                  <a:pt x="0" y="991"/>
                </a:cubicBezTo>
                <a:cubicBezTo>
                  <a:pt x="1" y="983"/>
                  <a:pt x="5" y="828"/>
                  <a:pt x="26" y="802"/>
                </a:cubicBezTo>
                <a:cubicBezTo>
                  <a:pt x="33" y="794"/>
                  <a:pt x="44" y="792"/>
                  <a:pt x="52" y="785"/>
                </a:cubicBezTo>
                <a:cubicBezTo>
                  <a:pt x="93" y="751"/>
                  <a:pt x="84" y="738"/>
                  <a:pt x="138" y="707"/>
                </a:cubicBezTo>
                <a:cubicBezTo>
                  <a:pt x="174" y="687"/>
                  <a:pt x="188" y="656"/>
                  <a:pt x="232" y="656"/>
                </a:cubicBezTo>
                <a:close/>
              </a:path>
            </a:pathLst>
          </a:custGeom>
          <a:solidFill>
            <a:srgbClr val="FFFF99"/>
          </a:solidFill>
          <a:ln w="9525">
            <a:solidFill>
              <a:schemeClr val="tx2"/>
            </a:solidFill>
            <a:round/>
            <a:headEnd/>
            <a:tailEnd/>
          </a:ln>
        </p:spPr>
        <p:txBody>
          <a:bodyPr/>
          <a:lstStyle/>
          <a:p>
            <a:endParaRPr lang="fr-BE"/>
          </a:p>
        </p:txBody>
      </p:sp>
      <p:sp>
        <p:nvSpPr>
          <p:cNvPr id="11" name="Text Box 5"/>
          <p:cNvSpPr txBox="1">
            <a:spLocks noChangeArrowheads="1"/>
          </p:cNvSpPr>
          <p:nvPr/>
        </p:nvSpPr>
        <p:spPr bwMode="auto">
          <a:xfrm>
            <a:off x="6961188" y="862013"/>
            <a:ext cx="1772280"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err="1" smtClean="0">
                <a:latin typeface="Tahoma" panose="020B0604030504040204" pitchFamily="34" charset="0"/>
                <a:ea typeface="Tahoma" panose="020B0604030504040204" pitchFamily="34" charset="0"/>
                <a:cs typeface="Tahoma" panose="020B0604030504040204" pitchFamily="34" charset="0"/>
              </a:rPr>
              <a:t>Pelvic</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cavity</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sp>
        <p:nvSpPr>
          <p:cNvPr id="12" name="Line 8"/>
          <p:cNvSpPr>
            <a:spLocks noChangeShapeType="1"/>
          </p:cNvSpPr>
          <p:nvPr/>
        </p:nvSpPr>
        <p:spPr bwMode="auto">
          <a:xfrm flipV="1">
            <a:off x="6764338" y="1241424"/>
            <a:ext cx="360362" cy="969963"/>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Tree>
    <p:extLst>
      <p:ext uri="{BB962C8B-B14F-4D97-AF65-F5344CB8AC3E}">
        <p14:creationId xmlns:p14="http://schemas.microsoft.com/office/powerpoint/2010/main" val="8952664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Espace réservé du numéro de diapositive 3"/>
          <p:cNvSpPr txBox="1">
            <a:spLocks noGrp="1"/>
          </p:cNvSpPr>
          <p:nvPr/>
        </p:nvSpPr>
        <p:spPr bwMode="auto">
          <a:xfrm>
            <a:off x="6804025"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r">
              <a:spcBef>
                <a:spcPct val="0"/>
              </a:spcBef>
              <a:buClrTx/>
              <a:buSzTx/>
              <a:buFontTx/>
              <a:buNone/>
            </a:pPr>
            <a:fld id="{97A40843-FB8A-44A6-8253-05214A0E20DF}" type="slidenum">
              <a:rPr lang="fr-FR" altLang="fr-FR" sz="1400" b="1">
                <a:solidFill>
                  <a:srgbClr val="A50021"/>
                </a:solidFill>
              </a:rPr>
              <a:pPr algn="r">
                <a:spcBef>
                  <a:spcPct val="0"/>
                </a:spcBef>
                <a:buClrTx/>
                <a:buSzTx/>
                <a:buFontTx/>
                <a:buNone/>
              </a:pPr>
              <a:t>38</a:t>
            </a:fld>
            <a:endParaRPr lang="fr-FR" altLang="fr-FR" sz="1400" b="1">
              <a:solidFill>
                <a:srgbClr val="A50021"/>
              </a:solidFill>
            </a:endParaRPr>
          </a:p>
        </p:txBody>
      </p:sp>
      <p:sp>
        <p:nvSpPr>
          <p:cNvPr id="36868" name="Espace réservé du numéro de diapositive 7"/>
          <p:cNvSpPr txBox="1">
            <a:spLocks noGrp="1"/>
          </p:cNvSpPr>
          <p:nvPr/>
        </p:nvSpPr>
        <p:spPr bwMode="auto">
          <a:xfrm>
            <a:off x="142875" y="62865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r" eaLnBrk="1" hangingPunct="1">
              <a:spcBef>
                <a:spcPct val="0"/>
              </a:spcBef>
              <a:buClrTx/>
              <a:buSzTx/>
              <a:buFontTx/>
              <a:buNone/>
            </a:pPr>
            <a:fld id="{FCFD55D8-7DBD-4CDE-AAF2-B0A3A924C3F2}" type="slidenum">
              <a:rPr lang="fr-FR" altLang="fr-FR" sz="1400">
                <a:latin typeface="Times New Roman" pitchFamily="18" charset="0"/>
                <a:cs typeface="Times New Roman" pitchFamily="18" charset="0"/>
              </a:rPr>
              <a:pPr algn="r" eaLnBrk="1" hangingPunct="1">
                <a:spcBef>
                  <a:spcPct val="0"/>
                </a:spcBef>
                <a:buClrTx/>
                <a:buSzTx/>
                <a:buFontTx/>
                <a:buNone/>
              </a:pPr>
              <a:t>38</a:t>
            </a:fld>
            <a:endParaRPr lang="fr-FR" altLang="fr-FR" sz="1400">
              <a:latin typeface="Times New Roman" pitchFamily="18" charset="0"/>
              <a:cs typeface="Times New Roman" pitchFamily="18" charset="0"/>
            </a:endParaRPr>
          </a:p>
        </p:txBody>
      </p:sp>
      <p:pic>
        <p:nvPicPr>
          <p:cNvPr id="36869" name="Imag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916113"/>
            <a:ext cx="403225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24"/>
          <p:cNvSpPr txBox="1">
            <a:spLocks noChangeArrowheads="1"/>
          </p:cNvSpPr>
          <p:nvPr/>
        </p:nvSpPr>
        <p:spPr bwMode="auto">
          <a:xfrm>
            <a:off x="1626469" y="3345776"/>
            <a:ext cx="193514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Strips</a:t>
            </a:r>
            <a:r>
              <a:rPr lang="fr-BE" altLang="fr-FR" sz="2200" dirty="0" smtClean="0">
                <a:solidFill>
                  <a:srgbClr val="FFFF00"/>
                </a:solidFill>
                <a:latin typeface="Tahoma" panose="020B0604030504040204" pitchFamily="34" charset="0"/>
                <a:ea typeface="Tahoma" panose="020B0604030504040204" pitchFamily="34" charset="0"/>
                <a:cs typeface="Tahoma" panose="020B0604030504040204" pitchFamily="34" charset="0"/>
              </a:rPr>
              <a:t> of </a:t>
            </a:r>
            <a:r>
              <a:rPr lang="fr-BE" altLang="fr-FR" sz="2200"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fibrin</a:t>
            </a:r>
            <a:endParaRPr lang="fr-FR" altLang="fr-FR" sz="22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36871" name="Text Box 25"/>
          <p:cNvSpPr txBox="1">
            <a:spLocks noChangeArrowheads="1"/>
          </p:cNvSpPr>
          <p:nvPr/>
        </p:nvSpPr>
        <p:spPr bwMode="auto">
          <a:xfrm>
            <a:off x="2411413" y="4149725"/>
            <a:ext cx="1136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Liquids</a:t>
            </a:r>
            <a:r>
              <a:rPr lang="fr-BE" altLang="fr-FR" sz="22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fr-FR" altLang="fr-FR" sz="22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36872" name="Text Box 26"/>
          <p:cNvSpPr txBox="1">
            <a:spLocks noChangeArrowheads="1"/>
          </p:cNvSpPr>
          <p:nvPr/>
        </p:nvSpPr>
        <p:spPr bwMode="auto">
          <a:xfrm>
            <a:off x="1835150" y="1125538"/>
            <a:ext cx="1946302"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200" dirty="0" err="1" smtClean="0">
                <a:latin typeface="Tahoma" panose="020B0604030504040204" pitchFamily="34" charset="0"/>
                <a:ea typeface="Tahoma" panose="020B0604030504040204" pitchFamily="34" charset="0"/>
                <a:cs typeface="Tahoma" panose="020B0604030504040204" pitchFamily="34" charset="0"/>
              </a:rPr>
              <a:t>Muscular</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r>
              <a:rPr lang="fr-BE" altLang="fr-FR" sz="2200" dirty="0" err="1" smtClean="0">
                <a:latin typeface="Tahoma" panose="020B0604030504040204" pitchFamily="34" charset="0"/>
                <a:ea typeface="Tahoma" panose="020B0604030504040204" pitchFamily="34" charset="0"/>
                <a:cs typeface="Tahoma" panose="020B0604030504040204" pitchFamily="34" charset="0"/>
              </a:rPr>
              <a:t>wall</a:t>
            </a:r>
            <a:r>
              <a:rPr lang="fr-BE" altLang="fr-FR" sz="2200" dirty="0" smtClean="0">
                <a:latin typeface="Tahoma" panose="020B0604030504040204" pitchFamily="34" charset="0"/>
                <a:ea typeface="Tahoma" panose="020B0604030504040204" pitchFamily="34" charset="0"/>
                <a:cs typeface="Tahoma" panose="020B0604030504040204" pitchFamily="34" charset="0"/>
              </a:rPr>
              <a:t> </a:t>
            </a:r>
            <a:endParaRPr lang="fr-FR" altLang="fr-FR" sz="2200" dirty="0">
              <a:latin typeface="Tahoma" panose="020B0604030504040204" pitchFamily="34" charset="0"/>
              <a:ea typeface="Tahoma" panose="020B0604030504040204" pitchFamily="34" charset="0"/>
              <a:cs typeface="Tahoma" panose="020B0604030504040204" pitchFamily="34" charset="0"/>
            </a:endParaRPr>
          </a:p>
        </p:txBody>
      </p:sp>
      <p:pic>
        <p:nvPicPr>
          <p:cNvPr id="3687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916113"/>
            <a:ext cx="41783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46"/>
          <p:cNvSpPr>
            <a:spLocks noChangeShapeType="1"/>
          </p:cNvSpPr>
          <p:nvPr/>
        </p:nvSpPr>
        <p:spPr bwMode="auto">
          <a:xfrm>
            <a:off x="2451030" y="1556424"/>
            <a:ext cx="0" cy="936471"/>
          </a:xfrm>
          <a:prstGeom prst="line">
            <a:avLst/>
          </a:prstGeom>
          <a:noFill/>
          <a:ln w="952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Tree>
    <p:extLst>
      <p:ext uri="{BB962C8B-B14F-4D97-AF65-F5344CB8AC3E}">
        <p14:creationId xmlns:p14="http://schemas.microsoft.com/office/powerpoint/2010/main" val="2358857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Espace réservé du numéro de diapositive 2"/>
          <p:cNvSpPr txBox="1">
            <a:spLocks noGrp="1"/>
          </p:cNvSpPr>
          <p:nvPr/>
        </p:nvSpPr>
        <p:spPr bwMode="auto">
          <a:xfrm>
            <a:off x="6804025"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r">
              <a:spcBef>
                <a:spcPct val="0"/>
              </a:spcBef>
              <a:buClrTx/>
              <a:buSzTx/>
              <a:buFontTx/>
              <a:buNone/>
            </a:pPr>
            <a:fld id="{6B79949C-3030-4730-AF27-416784307322}" type="slidenum">
              <a:rPr lang="fr-FR" altLang="fr-FR" sz="1400" b="1">
                <a:solidFill>
                  <a:srgbClr val="A50021"/>
                </a:solidFill>
              </a:rPr>
              <a:pPr algn="r">
                <a:spcBef>
                  <a:spcPct val="0"/>
                </a:spcBef>
                <a:buClrTx/>
                <a:buSzTx/>
                <a:buFontTx/>
                <a:buNone/>
              </a:pPr>
              <a:t>39</a:t>
            </a:fld>
            <a:endParaRPr lang="fr-FR" altLang="fr-FR" sz="1400" b="1">
              <a:solidFill>
                <a:srgbClr val="A50021"/>
              </a:solidFill>
            </a:endParaRPr>
          </a:p>
        </p:txBody>
      </p:sp>
      <p:pic>
        <p:nvPicPr>
          <p:cNvPr id="38916" name="Picture 1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1077913"/>
            <a:ext cx="1871663"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0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163" y="1042988"/>
            <a:ext cx="1887537"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0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00" y="3789363"/>
            <a:ext cx="3338513"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0" y="1052513"/>
            <a:ext cx="325755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Rectangle 20"/>
          <p:cNvSpPr>
            <a:spLocks noChangeArrowheads="1"/>
          </p:cNvSpPr>
          <p:nvPr/>
        </p:nvSpPr>
        <p:spPr bwMode="auto">
          <a:xfrm>
            <a:off x="468313" y="188913"/>
            <a:ext cx="1511399" cy="720725"/>
          </a:xfrm>
          <a:prstGeom prst="rect">
            <a:avLst/>
          </a:prstGeom>
          <a:solidFill>
            <a:srgbClr val="800000"/>
          </a:solidFill>
          <a:ln w="9525">
            <a:solidFill>
              <a:schemeClr val="tx2"/>
            </a:solidFill>
            <a:miter lim="800000"/>
            <a:headEnd/>
            <a:tailEnd/>
          </a:ln>
        </p:spPr>
        <p:txBody>
          <a:bodyPr anchor="ctr"/>
          <a:lstStyle>
            <a:lvl1pPr>
              <a:spcBef>
                <a:spcPct val="20000"/>
              </a:spcBef>
              <a:buClr>
                <a:schemeClr val="tx1"/>
              </a:buClr>
              <a:buSzPct val="85000"/>
              <a:buFont typeface="Wingdings" pitchFamily="2" charset="2"/>
              <a:buChar char="l"/>
              <a:defRPr sz="2400">
                <a:solidFill>
                  <a:schemeClr val="tx1"/>
                </a:solidFill>
                <a:latin typeface="Arial Narrow" pitchFamily="34" charset="0"/>
              </a:defRPr>
            </a:lvl1pPr>
            <a:lvl2pPr marL="742950" indent="-285750">
              <a:spcBef>
                <a:spcPct val="20000"/>
              </a:spcBef>
              <a:buClr>
                <a:schemeClr val="tx1"/>
              </a:buClr>
              <a:buSzPct val="80000"/>
              <a:buFont typeface="Monotype Sorts" pitchFamily="2" charset="2"/>
              <a:buChar char="n"/>
              <a:defRPr sz="22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a:solidFill>
                  <a:schemeClr val="tx1"/>
                </a:solidFill>
                <a:latin typeface="Arial Narrow"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SzTx/>
              <a:buFontTx/>
              <a:buNone/>
            </a:pPr>
            <a:r>
              <a:rPr lang="fr-BE" altLang="fr-FR" sz="2600" dirty="0" err="1" smtClean="0">
                <a:solidFill>
                  <a:schemeClr val="bg1"/>
                </a:solidFill>
              </a:rPr>
              <a:t>Treatment</a:t>
            </a:r>
            <a:endParaRPr lang="fr-FR" altLang="fr-FR" sz="2600" dirty="0">
              <a:solidFill>
                <a:schemeClr val="bg1"/>
              </a:solidFill>
            </a:endParaRPr>
          </a:p>
        </p:txBody>
      </p:sp>
      <p:pic>
        <p:nvPicPr>
          <p:cNvPr id="389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4350" y="3789363"/>
            <a:ext cx="19288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0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3665538"/>
            <a:ext cx="20304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892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4</a:t>
            </a:fld>
            <a:endParaRPr lang="fr-BE"/>
          </a:p>
        </p:txBody>
      </p:sp>
      <p:sp>
        <p:nvSpPr>
          <p:cNvPr id="3" name="Rectangle à coins arrondis 2"/>
          <p:cNvSpPr/>
          <p:nvPr/>
        </p:nvSpPr>
        <p:spPr>
          <a:xfrm>
            <a:off x="916287" y="188640"/>
            <a:ext cx="6840760" cy="72008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t>European</a:t>
            </a:r>
            <a:r>
              <a:rPr lang="fr-BE" sz="2400" dirty="0" smtClean="0"/>
              <a:t> (28) </a:t>
            </a:r>
            <a:r>
              <a:rPr lang="fr-BE" sz="2400" dirty="0" err="1" smtClean="0"/>
              <a:t>livestock</a:t>
            </a:r>
            <a:r>
              <a:rPr lang="fr-BE" sz="2400" dirty="0" smtClean="0"/>
              <a:t> population in 2015</a:t>
            </a:r>
          </a:p>
        </p:txBody>
      </p:sp>
      <p:graphicFrame>
        <p:nvGraphicFramePr>
          <p:cNvPr id="4" name="Graphique 3"/>
          <p:cNvGraphicFramePr>
            <a:graphicFrameLocks/>
          </p:cNvGraphicFramePr>
          <p:nvPr>
            <p:extLst>
              <p:ext uri="{D42A27DB-BD31-4B8C-83A1-F6EECF244321}">
                <p14:modId xmlns:p14="http://schemas.microsoft.com/office/powerpoint/2010/main" val="3854414802"/>
              </p:ext>
            </p:extLst>
          </p:nvPr>
        </p:nvGraphicFramePr>
        <p:xfrm>
          <a:off x="251520" y="1041945"/>
          <a:ext cx="8136904" cy="5123359"/>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763688" y="2636912"/>
            <a:ext cx="1440160" cy="3528392"/>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35496" y="6329061"/>
            <a:ext cx="9108504" cy="369332"/>
          </a:xfrm>
          <a:prstGeom prst="rect">
            <a:avLst/>
          </a:prstGeom>
        </p:spPr>
        <p:txBody>
          <a:bodyPr wrap="square">
            <a:spAutoFit/>
          </a:bodyPr>
          <a:lstStyle/>
          <a:p>
            <a:r>
              <a:rPr lang="fr-BE" dirty="0">
                <a:solidFill>
                  <a:schemeClr val="bg1">
                    <a:lumMod val="65000"/>
                  </a:schemeClr>
                </a:solidFill>
              </a:rPr>
              <a:t>http://ec.europa.eu/eurostat/statistics-explained/index.php/Agricultural_production_-_animals</a:t>
            </a:r>
          </a:p>
        </p:txBody>
      </p:sp>
      <p:sp>
        <p:nvSpPr>
          <p:cNvPr id="8" name="ZoneTexte 1"/>
          <p:cNvSpPr txBox="1"/>
          <p:nvPr/>
        </p:nvSpPr>
        <p:spPr>
          <a:xfrm>
            <a:off x="6588224" y="2816932"/>
            <a:ext cx="2304256" cy="1584176"/>
          </a:xfrm>
          <a:prstGeom prst="rect">
            <a:avLst/>
          </a:prstGeom>
          <a:solidFill>
            <a:schemeClr val="accent5">
              <a:lumMod val="75000"/>
            </a:schemeClr>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BE" sz="2400" dirty="0" err="1" smtClean="0">
                <a:solidFill>
                  <a:srgbClr val="FFFF00"/>
                </a:solidFill>
              </a:rPr>
              <a:t>Dairy</a:t>
            </a:r>
            <a:r>
              <a:rPr lang="fr-BE" sz="2400" dirty="0" smtClean="0">
                <a:solidFill>
                  <a:srgbClr val="FFFF00"/>
                </a:solidFill>
              </a:rPr>
              <a:t> </a:t>
            </a:r>
            <a:r>
              <a:rPr lang="fr-BE" sz="2400" dirty="0" err="1" smtClean="0">
                <a:solidFill>
                  <a:srgbClr val="FFFF00"/>
                </a:solidFill>
              </a:rPr>
              <a:t>cows</a:t>
            </a:r>
            <a:endParaRPr lang="fr-BE" sz="2400" dirty="0" smtClean="0">
              <a:solidFill>
                <a:srgbClr val="FFFF00"/>
              </a:solidFill>
            </a:endParaRPr>
          </a:p>
          <a:p>
            <a:r>
              <a:rPr lang="fr-BE" sz="2400" dirty="0" smtClean="0">
                <a:solidFill>
                  <a:schemeClr val="bg1"/>
                </a:solidFill>
              </a:rPr>
              <a:t>23,56 millions</a:t>
            </a:r>
          </a:p>
          <a:p>
            <a:r>
              <a:rPr lang="fr-BE" sz="2400" dirty="0" smtClean="0">
                <a:solidFill>
                  <a:srgbClr val="FFFF00"/>
                </a:solidFill>
              </a:rPr>
              <a:t>Non </a:t>
            </a:r>
            <a:r>
              <a:rPr lang="fr-BE" sz="2400" dirty="0" err="1" smtClean="0">
                <a:solidFill>
                  <a:srgbClr val="FFFF00"/>
                </a:solidFill>
              </a:rPr>
              <a:t>dairy</a:t>
            </a:r>
            <a:r>
              <a:rPr lang="fr-BE" sz="2400" dirty="0" smtClean="0">
                <a:solidFill>
                  <a:srgbClr val="FFFF00"/>
                </a:solidFill>
              </a:rPr>
              <a:t> </a:t>
            </a:r>
            <a:r>
              <a:rPr lang="fr-BE" sz="2400" dirty="0" err="1" smtClean="0">
                <a:solidFill>
                  <a:srgbClr val="FFFF00"/>
                </a:solidFill>
              </a:rPr>
              <a:t>cows</a:t>
            </a:r>
            <a:r>
              <a:rPr lang="fr-BE" sz="2400" dirty="0" smtClean="0">
                <a:solidFill>
                  <a:srgbClr val="FFFF00"/>
                </a:solidFill>
              </a:rPr>
              <a:t> </a:t>
            </a:r>
          </a:p>
          <a:p>
            <a:r>
              <a:rPr lang="fr-BE" sz="2400" dirty="0" smtClean="0">
                <a:solidFill>
                  <a:schemeClr val="bg1"/>
                </a:solidFill>
              </a:rPr>
              <a:t>12,03 millions</a:t>
            </a:r>
            <a:endParaRPr lang="fr-BE" sz="2400" dirty="0">
              <a:solidFill>
                <a:schemeClr val="bg1"/>
              </a:solidFill>
            </a:endParaRPr>
          </a:p>
        </p:txBody>
      </p:sp>
      <p:sp>
        <p:nvSpPr>
          <p:cNvPr id="9" name="ZoneTexte 1"/>
          <p:cNvSpPr txBox="1"/>
          <p:nvPr/>
        </p:nvSpPr>
        <p:spPr>
          <a:xfrm>
            <a:off x="6604919" y="1052736"/>
            <a:ext cx="2304256" cy="1584176"/>
          </a:xfrm>
          <a:prstGeom prst="rect">
            <a:avLst/>
          </a:prstGeom>
          <a:solidFill>
            <a:schemeClr val="accent3">
              <a:lumMod val="75000"/>
            </a:schemeClr>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BE" sz="2400" dirty="0" smtClean="0">
                <a:solidFill>
                  <a:schemeClr val="bg1"/>
                </a:solidFill>
              </a:rPr>
              <a:t>Bovine </a:t>
            </a:r>
          </a:p>
          <a:p>
            <a:r>
              <a:rPr lang="fr-BE" sz="2400" dirty="0" smtClean="0">
                <a:solidFill>
                  <a:schemeClr val="bg1"/>
                </a:solidFill>
              </a:rPr>
              <a:t>&lt; 1 y : 29,9 %</a:t>
            </a:r>
          </a:p>
          <a:p>
            <a:r>
              <a:rPr lang="fr-BE" sz="2400" dirty="0" smtClean="0">
                <a:solidFill>
                  <a:schemeClr val="bg1"/>
                </a:solidFill>
              </a:rPr>
              <a:t>1 + 2 y : 20,4 %</a:t>
            </a:r>
          </a:p>
          <a:p>
            <a:r>
              <a:rPr lang="fr-BE" sz="2400" dirty="0" smtClean="0">
                <a:solidFill>
                  <a:schemeClr val="bg1"/>
                </a:solidFill>
              </a:rPr>
              <a:t>&gt; 2 y : 48,7 %</a:t>
            </a:r>
            <a:endParaRPr lang="fr-BE" sz="2400" dirty="0">
              <a:solidFill>
                <a:schemeClr val="bg1"/>
              </a:solidFill>
            </a:endParaRPr>
          </a:p>
        </p:txBody>
      </p:sp>
    </p:spTree>
    <p:extLst>
      <p:ext uri="{BB962C8B-B14F-4D97-AF65-F5344CB8AC3E}">
        <p14:creationId xmlns:p14="http://schemas.microsoft.com/office/powerpoint/2010/main" val="136943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40</a:t>
            </a:fld>
            <a:endParaRPr lang="fr-BE"/>
          </a:p>
        </p:txBody>
      </p:sp>
      <p:sp>
        <p:nvSpPr>
          <p:cNvPr id="7" name="Titre 6"/>
          <p:cNvSpPr>
            <a:spLocks noGrp="1"/>
          </p:cNvSpPr>
          <p:nvPr>
            <p:ph type="title"/>
          </p:nvPr>
        </p:nvSpPr>
        <p:spPr>
          <a:xfrm>
            <a:off x="467544" y="2420888"/>
            <a:ext cx="8229600" cy="3096344"/>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BE" sz="6000" dirty="0" err="1" smtClean="0"/>
              <a:t>Metabolic</a:t>
            </a:r>
            <a:r>
              <a:rPr lang="fr-BE" sz="6000" dirty="0" smtClean="0"/>
              <a:t> </a:t>
            </a:r>
            <a:r>
              <a:rPr lang="fr-BE" sz="6000" dirty="0" err="1" smtClean="0"/>
              <a:t>diseases</a:t>
            </a:r>
            <a:r>
              <a:rPr lang="fr-BE" sz="6000" dirty="0" smtClean="0"/>
              <a:t>, </a:t>
            </a:r>
            <a:r>
              <a:rPr lang="fr-BE" sz="6000" dirty="0" err="1"/>
              <a:t>U</a:t>
            </a:r>
            <a:r>
              <a:rPr lang="fr-BE" sz="6000" dirty="0" err="1" smtClean="0"/>
              <a:t>terine</a:t>
            </a:r>
            <a:r>
              <a:rPr lang="fr-BE" sz="6000" dirty="0" smtClean="0"/>
              <a:t> infections</a:t>
            </a:r>
            <a:br>
              <a:rPr lang="fr-BE" sz="6000" dirty="0" smtClean="0"/>
            </a:br>
            <a:r>
              <a:rPr lang="fr-BE" sz="6000" dirty="0" err="1" smtClean="0"/>
              <a:t>Ovarian</a:t>
            </a:r>
            <a:r>
              <a:rPr lang="fr-BE" sz="6000" dirty="0" smtClean="0"/>
              <a:t> </a:t>
            </a:r>
            <a:r>
              <a:rPr lang="fr-BE" sz="6000" dirty="0" err="1" smtClean="0"/>
              <a:t>cysts</a:t>
            </a:r>
            <a:endParaRPr lang="fr-BE" sz="6000" dirty="0"/>
          </a:p>
        </p:txBody>
      </p:sp>
    </p:spTree>
    <p:extLst>
      <p:ext uri="{BB962C8B-B14F-4D97-AF65-F5344CB8AC3E}">
        <p14:creationId xmlns:p14="http://schemas.microsoft.com/office/powerpoint/2010/main" val="32047958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41</a:t>
            </a:fld>
            <a:endParaRPr lang="fr-BE"/>
          </a:p>
        </p:txBody>
      </p:sp>
      <p:graphicFrame>
        <p:nvGraphicFramePr>
          <p:cNvPr id="3" name="Graphique 2"/>
          <p:cNvGraphicFramePr>
            <a:graphicFrameLocks/>
          </p:cNvGraphicFramePr>
          <p:nvPr>
            <p:extLst>
              <p:ext uri="{D42A27DB-BD31-4B8C-83A1-F6EECF244321}">
                <p14:modId xmlns:p14="http://schemas.microsoft.com/office/powerpoint/2010/main" val="3140975794"/>
              </p:ext>
            </p:extLst>
          </p:nvPr>
        </p:nvGraphicFramePr>
        <p:xfrm>
          <a:off x="0" y="1340768"/>
          <a:ext cx="8892480" cy="538070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à coins arrondis 3"/>
          <p:cNvSpPr/>
          <p:nvPr/>
        </p:nvSpPr>
        <p:spPr>
          <a:xfrm>
            <a:off x="468314" y="116632"/>
            <a:ext cx="8424166" cy="9361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a:latin typeface="Tahoma" panose="020B0604030504040204" pitchFamily="34" charset="0"/>
                <a:ea typeface="Tahoma" panose="020B0604030504040204" pitchFamily="34" charset="0"/>
                <a:cs typeface="Tahoma" panose="020B0604030504040204" pitchFamily="34" charset="0"/>
              </a:rPr>
              <a:t>Prevalence</a:t>
            </a:r>
            <a:r>
              <a:rPr lang="fr-BE" sz="2000" dirty="0">
                <a:latin typeface="Tahoma" panose="020B0604030504040204" pitchFamily="34" charset="0"/>
                <a:ea typeface="Tahoma" panose="020B0604030504040204" pitchFamily="34" charset="0"/>
                <a:cs typeface="Tahoma" panose="020B0604030504040204" pitchFamily="34" charset="0"/>
              </a:rPr>
              <a:t> of </a:t>
            </a:r>
            <a:r>
              <a:rPr lang="fr-BE" sz="2000" dirty="0" err="1" smtClean="0">
                <a:latin typeface="Tahoma" panose="020B0604030504040204" pitchFamily="34" charset="0"/>
                <a:ea typeface="Tahoma" panose="020B0604030504040204" pitchFamily="34" charset="0"/>
                <a:cs typeface="Tahoma" panose="020B0604030504040204" pitchFamily="34" charset="0"/>
              </a:rPr>
              <a:t>some</a:t>
            </a:r>
            <a:r>
              <a:rPr lang="fr-BE" sz="2000" dirty="0" smtClean="0">
                <a:latin typeface="Tahoma" panose="020B0604030504040204" pitchFamily="34" charset="0"/>
                <a:ea typeface="Tahoma" panose="020B0604030504040204" pitchFamily="34" charset="0"/>
                <a:cs typeface="Tahoma" panose="020B0604030504040204" pitchFamily="34" charset="0"/>
              </a:rPr>
              <a:t> postpartum pathologies in </a:t>
            </a:r>
            <a:r>
              <a:rPr lang="fr-BE" sz="2000" dirty="0" err="1" smtClean="0">
                <a:latin typeface="Tahoma" panose="020B0604030504040204" pitchFamily="34" charset="0"/>
                <a:ea typeface="Tahoma" panose="020B0604030504040204" pitchFamily="34" charset="0"/>
                <a:cs typeface="Tahoma" panose="020B0604030504040204" pitchFamily="34" charset="0"/>
              </a:rPr>
              <a:t>beef</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Belgian</a:t>
            </a:r>
            <a:r>
              <a:rPr lang="fr-BE" sz="2000" dirty="0" smtClean="0">
                <a:latin typeface="Tahoma" panose="020B0604030504040204" pitchFamily="34" charset="0"/>
                <a:ea typeface="Tahoma" panose="020B0604030504040204" pitchFamily="34" charset="0"/>
                <a:cs typeface="Tahoma" panose="020B0604030504040204" pitchFamily="34" charset="0"/>
              </a:rPr>
              <a:t> Blue) and </a:t>
            </a:r>
            <a:r>
              <a:rPr lang="fr-BE" sz="2000" dirty="0" err="1" smtClean="0">
                <a:latin typeface="Tahoma" panose="020B0604030504040204" pitchFamily="34" charset="0"/>
                <a:ea typeface="Tahoma" panose="020B0604030504040204" pitchFamily="34" charset="0"/>
                <a:cs typeface="Tahoma" panose="020B0604030504040204" pitchFamily="34" charset="0"/>
              </a:rPr>
              <a:t>dairy</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cattle</a:t>
            </a:r>
            <a:r>
              <a:rPr lang="fr-BE" sz="2000" dirty="0" smtClean="0">
                <a:latin typeface="Tahoma" panose="020B0604030504040204" pitchFamily="34" charset="0"/>
                <a:ea typeface="Tahoma" panose="020B0604030504040204" pitchFamily="34" charset="0"/>
                <a:cs typeface="Tahoma" panose="020B0604030504040204" pitchFamily="34" charset="0"/>
              </a:rPr>
              <a:t> (Hanzen 1994)</a:t>
            </a:r>
            <a:endPar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49696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42</a:t>
            </a:fld>
            <a:endParaRPr lang="fr-BE"/>
          </a:p>
        </p:txBody>
      </p:sp>
      <p:sp>
        <p:nvSpPr>
          <p:cNvPr id="7" name="Titre 6"/>
          <p:cNvSpPr>
            <a:spLocks noGrp="1"/>
          </p:cNvSpPr>
          <p:nvPr>
            <p:ph type="title"/>
          </p:nvPr>
        </p:nvSpPr>
        <p:spPr>
          <a:xfrm>
            <a:off x="467544" y="2420888"/>
            <a:ext cx="8229600" cy="1296144"/>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BE" sz="6000" dirty="0" smtClean="0"/>
              <a:t>Postpartum anoestrus </a:t>
            </a:r>
            <a:endParaRPr lang="fr-BE" sz="6000" dirty="0"/>
          </a:p>
        </p:txBody>
      </p:sp>
    </p:spTree>
    <p:extLst>
      <p:ext uri="{BB962C8B-B14F-4D97-AF65-F5344CB8AC3E}">
        <p14:creationId xmlns:p14="http://schemas.microsoft.com/office/powerpoint/2010/main" val="33527474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43</a:t>
            </a:fld>
            <a:endParaRPr lang="fr-BE"/>
          </a:p>
        </p:txBody>
      </p:sp>
      <p:sp>
        <p:nvSpPr>
          <p:cNvPr id="4" name="Rectangle à coins arrondis 3"/>
          <p:cNvSpPr/>
          <p:nvPr/>
        </p:nvSpPr>
        <p:spPr>
          <a:xfrm>
            <a:off x="683568" y="118964"/>
            <a:ext cx="7920880" cy="93377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00" dirty="0"/>
              <a:t>P</a:t>
            </a:r>
            <a:r>
              <a:rPr lang="en-US" sz="2600" dirty="0" smtClean="0"/>
              <a:t>revalence of the postpartum anoestrus in beef cattle</a:t>
            </a:r>
          </a:p>
          <a:p>
            <a:pPr>
              <a:defRPr/>
            </a:pPr>
            <a:r>
              <a:rPr lang="en-US" sz="2600" dirty="0" smtClean="0">
                <a:solidFill>
                  <a:srgbClr val="FFFF00"/>
                </a:solidFill>
              </a:rPr>
              <a:t>Evaluation by a P4 follow-up </a:t>
            </a:r>
            <a:r>
              <a:rPr lang="en-US" sz="2600" dirty="0" smtClean="0"/>
              <a:t>(</a:t>
            </a:r>
            <a:r>
              <a:rPr lang="en-US" sz="2600" dirty="0" err="1" smtClean="0"/>
              <a:t>Disenhaus</a:t>
            </a:r>
            <a:r>
              <a:rPr lang="en-US" sz="2600" dirty="0" smtClean="0"/>
              <a:t> et al. 2008)</a:t>
            </a:r>
          </a:p>
        </p:txBody>
      </p:sp>
      <p:graphicFrame>
        <p:nvGraphicFramePr>
          <p:cNvPr id="6" name="Graphique 5"/>
          <p:cNvGraphicFramePr>
            <a:graphicFrameLocks/>
          </p:cNvGraphicFramePr>
          <p:nvPr>
            <p:extLst>
              <p:ext uri="{D42A27DB-BD31-4B8C-83A1-F6EECF244321}">
                <p14:modId xmlns:p14="http://schemas.microsoft.com/office/powerpoint/2010/main" val="1798759137"/>
              </p:ext>
            </p:extLst>
          </p:nvPr>
        </p:nvGraphicFramePr>
        <p:xfrm>
          <a:off x="395536" y="1412776"/>
          <a:ext cx="8424936" cy="511110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7020272" y="2276848"/>
            <a:ext cx="1684987" cy="4176488"/>
          </a:xfrm>
          <a:prstGeom prst="rect">
            <a:avLst/>
          </a:prstGeom>
          <a:solidFill>
            <a:schemeClr val="accent3">
              <a:lumMod val="50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fr-FR">
              <a:solidFill>
                <a:schemeClr val="accent3">
                  <a:lumMod val="75000"/>
                  <a:alpha val="24000"/>
                </a:schemeClr>
              </a:solidFill>
            </a:endParaRPr>
          </a:p>
        </p:txBody>
      </p:sp>
    </p:spTree>
    <p:extLst>
      <p:ext uri="{BB962C8B-B14F-4D97-AF65-F5344CB8AC3E}">
        <p14:creationId xmlns:p14="http://schemas.microsoft.com/office/powerpoint/2010/main" val="330435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44</a:t>
            </a:fld>
            <a:endParaRPr lang="fr-BE"/>
          </a:p>
        </p:txBody>
      </p:sp>
      <p:sp>
        <p:nvSpPr>
          <p:cNvPr id="4" name="Rectangle à coins arrondis 3"/>
          <p:cNvSpPr/>
          <p:nvPr/>
        </p:nvSpPr>
        <p:spPr>
          <a:xfrm>
            <a:off x="323528" y="118964"/>
            <a:ext cx="8640960" cy="172586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t>P</a:t>
            </a:r>
            <a:r>
              <a:rPr lang="en-US" sz="2800" dirty="0" smtClean="0"/>
              <a:t>revalence of the postpartum anoestrus in beef cattle</a:t>
            </a:r>
          </a:p>
          <a:p>
            <a:pPr>
              <a:defRPr/>
            </a:pPr>
            <a:r>
              <a:rPr lang="en-US" sz="2800" dirty="0" smtClean="0">
                <a:solidFill>
                  <a:srgbClr val="FFFF00"/>
                </a:solidFill>
              </a:rPr>
              <a:t>Evaluation by  the % of beef cows not cycled  before the beginning of the breeding period</a:t>
            </a:r>
          </a:p>
        </p:txBody>
      </p:sp>
      <p:sp>
        <p:nvSpPr>
          <p:cNvPr id="3" name="Rectangle à coins arrondis 2"/>
          <p:cNvSpPr/>
          <p:nvPr/>
        </p:nvSpPr>
        <p:spPr>
          <a:xfrm>
            <a:off x="395536" y="4401108"/>
            <a:ext cx="4248472" cy="79208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solidFill>
                  <a:schemeClr val="tx1"/>
                </a:solidFill>
              </a:rPr>
              <a:t>53 % (Lucy et al. 2001)</a:t>
            </a:r>
            <a:endParaRPr lang="fr-BE" sz="3200" dirty="0">
              <a:solidFill>
                <a:schemeClr val="tx1"/>
              </a:solidFill>
            </a:endParaRPr>
          </a:p>
        </p:txBody>
      </p:sp>
      <p:sp>
        <p:nvSpPr>
          <p:cNvPr id="7" name="Rectangle à coins arrondis 6"/>
          <p:cNvSpPr/>
          <p:nvPr/>
        </p:nvSpPr>
        <p:spPr>
          <a:xfrm>
            <a:off x="357312" y="2492896"/>
            <a:ext cx="4385500" cy="79208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solidFill>
                  <a:schemeClr val="tx1"/>
                </a:solidFill>
              </a:rPr>
              <a:t>44 % (Gasser et al. 2003)</a:t>
            </a:r>
            <a:endParaRPr lang="fr-BE" sz="3200" dirty="0">
              <a:solidFill>
                <a:schemeClr val="tx1"/>
              </a:solidFill>
            </a:endParaRPr>
          </a:p>
        </p:txBody>
      </p:sp>
      <p:sp>
        <p:nvSpPr>
          <p:cNvPr id="8" name="Rectangle à coins arrondis 7"/>
          <p:cNvSpPr/>
          <p:nvPr/>
        </p:nvSpPr>
        <p:spPr>
          <a:xfrm>
            <a:off x="369268" y="3447002"/>
            <a:ext cx="6728904" cy="79208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solidFill>
                  <a:schemeClr val="tx1"/>
                </a:solidFill>
              </a:rPr>
              <a:t>46 % (Stevenson et al. 2003)</a:t>
            </a:r>
            <a:endParaRPr lang="fr-BE" sz="3200" dirty="0">
              <a:solidFill>
                <a:schemeClr val="tx1"/>
              </a:solidFill>
            </a:endParaRPr>
          </a:p>
        </p:txBody>
      </p:sp>
    </p:spTree>
    <p:extLst>
      <p:ext uri="{BB962C8B-B14F-4D97-AF65-F5344CB8AC3E}">
        <p14:creationId xmlns:p14="http://schemas.microsoft.com/office/powerpoint/2010/main" val="25282874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45</a:t>
            </a:fld>
            <a:endParaRPr lang="fr-BE"/>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56482"/>
            <a:ext cx="7398593" cy="550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à coins arrondis 3"/>
          <p:cNvSpPr/>
          <p:nvPr/>
        </p:nvSpPr>
        <p:spPr>
          <a:xfrm>
            <a:off x="179512" y="116632"/>
            <a:ext cx="8856984" cy="9361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t>R</a:t>
            </a:r>
            <a:r>
              <a:rPr lang="en-US" sz="2400" dirty="0" smtClean="0"/>
              <a:t>esumption </a:t>
            </a:r>
            <a:r>
              <a:rPr lang="en-US" sz="2400" dirty="0"/>
              <a:t>of dominant follicles and ovarian cycles during </a:t>
            </a:r>
            <a:r>
              <a:rPr lang="en-US" sz="2400" dirty="0" smtClean="0"/>
              <a:t>the postpartum </a:t>
            </a:r>
            <a:r>
              <a:rPr lang="en-US" sz="2400" dirty="0"/>
              <a:t>period in dairy and beef </a:t>
            </a:r>
            <a:r>
              <a:rPr lang="en-US" sz="2400" dirty="0" err="1"/>
              <a:t>suckler</a:t>
            </a:r>
            <a:r>
              <a:rPr lang="en-US" sz="2400" dirty="0"/>
              <a:t> </a:t>
            </a:r>
            <a:r>
              <a:rPr lang="en-US" sz="2400" dirty="0" smtClean="0"/>
              <a:t>cows </a:t>
            </a:r>
            <a:r>
              <a:rPr lang="en-US" sz="2000" dirty="0" smtClean="0">
                <a:solidFill>
                  <a:schemeClr val="bg2">
                    <a:lumMod val="75000"/>
                  </a:schemeClr>
                </a:solidFill>
              </a:rPr>
              <a:t>(Crowe et al. 2008)</a:t>
            </a:r>
            <a:endParaRPr lang="fr-FR" sz="2000" kern="0" dirty="0" smtClean="0">
              <a:solidFill>
                <a:schemeClr val="bg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Ellipse 5"/>
          <p:cNvSpPr/>
          <p:nvPr/>
        </p:nvSpPr>
        <p:spPr>
          <a:xfrm>
            <a:off x="4655380" y="4755313"/>
            <a:ext cx="360040" cy="329871"/>
          </a:xfrm>
          <a:prstGeom prst="ellipse">
            <a:avLst/>
          </a:prstGeom>
          <a:solidFill>
            <a:schemeClr val="accent3">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p:cNvSpPr/>
          <p:nvPr/>
        </p:nvSpPr>
        <p:spPr>
          <a:xfrm>
            <a:off x="2896508" y="2204864"/>
            <a:ext cx="360040" cy="329871"/>
          </a:xfrm>
          <a:prstGeom prst="ellipse">
            <a:avLst/>
          </a:prstGeom>
          <a:solidFill>
            <a:schemeClr val="accent3">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Flèche vers le haut 4"/>
          <p:cNvSpPr/>
          <p:nvPr/>
        </p:nvSpPr>
        <p:spPr>
          <a:xfrm>
            <a:off x="3168379" y="3951239"/>
            <a:ext cx="324036" cy="401879"/>
          </a:xfrm>
          <a:prstGeom prst="up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lèche vers le haut 8"/>
          <p:cNvSpPr/>
          <p:nvPr/>
        </p:nvSpPr>
        <p:spPr>
          <a:xfrm>
            <a:off x="4760906" y="6309320"/>
            <a:ext cx="324036" cy="401879"/>
          </a:xfrm>
          <a:prstGeom prst="up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à coins arrondis 7"/>
          <p:cNvSpPr/>
          <p:nvPr/>
        </p:nvSpPr>
        <p:spPr>
          <a:xfrm>
            <a:off x="1835696" y="2626383"/>
            <a:ext cx="1152128" cy="432048"/>
          </a:xfrm>
          <a:prstGeom prst="roundRect">
            <a:avLst/>
          </a:prstGeom>
          <a:solidFill>
            <a:srgbClr val="FF0000">
              <a:alpha val="49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à coins arrondis 10"/>
          <p:cNvSpPr/>
          <p:nvPr/>
        </p:nvSpPr>
        <p:spPr>
          <a:xfrm>
            <a:off x="1865052" y="5085184"/>
            <a:ext cx="2742952" cy="432048"/>
          </a:xfrm>
          <a:prstGeom prst="roundRect">
            <a:avLst/>
          </a:prstGeom>
          <a:solidFill>
            <a:srgbClr val="FF0000">
              <a:alpha val="49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à coins arrondis 11"/>
          <p:cNvSpPr/>
          <p:nvPr/>
        </p:nvSpPr>
        <p:spPr>
          <a:xfrm>
            <a:off x="4166840" y="3034240"/>
            <a:ext cx="1629296" cy="432048"/>
          </a:xfrm>
          <a:prstGeom prst="roundRect">
            <a:avLst/>
          </a:prstGeom>
          <a:solidFill>
            <a:srgbClr val="FF0000">
              <a:alpha val="49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à coins arrondis 12"/>
          <p:cNvSpPr/>
          <p:nvPr/>
        </p:nvSpPr>
        <p:spPr>
          <a:xfrm>
            <a:off x="5508104" y="5528790"/>
            <a:ext cx="1944216" cy="432048"/>
          </a:xfrm>
          <a:prstGeom prst="roundRect">
            <a:avLst/>
          </a:prstGeom>
          <a:solidFill>
            <a:srgbClr val="FF0000">
              <a:alpha val="49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20627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P spid="9" grpId="0" animBg="1"/>
      <p:bldP spid="8" grpId="0" animBg="1"/>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46</a:t>
            </a:fld>
            <a:endParaRPr lang="fr-BE"/>
          </a:p>
        </p:txBody>
      </p:sp>
      <p:grpSp>
        <p:nvGrpSpPr>
          <p:cNvPr id="13" name="Groupe 12"/>
          <p:cNvGrpSpPr/>
          <p:nvPr/>
        </p:nvGrpSpPr>
        <p:grpSpPr>
          <a:xfrm>
            <a:off x="19113" y="2042193"/>
            <a:ext cx="9141429" cy="3473388"/>
            <a:chOff x="19113" y="2042193"/>
            <a:chExt cx="9141429" cy="3473388"/>
          </a:xfrm>
        </p:grpSpPr>
        <p:pic>
          <p:nvPicPr>
            <p:cNvPr id="276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825" y="2050117"/>
              <a:ext cx="2565717" cy="336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3" y="2060848"/>
              <a:ext cx="4707946" cy="3365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258" y="2042193"/>
              <a:ext cx="2318671" cy="3473388"/>
            </a:xfrm>
            <a:prstGeom prst="rect">
              <a:avLst/>
            </a:prstGeom>
            <a:solidFill>
              <a:schemeClr val="accent2">
                <a:lumMod val="40000"/>
                <a:lumOff val="60000"/>
              </a:schemeClr>
            </a:solidFill>
            <a:ln>
              <a:noFill/>
            </a:ln>
          </p:spPr>
        </p:pic>
      </p:grpSp>
      <p:sp>
        <p:nvSpPr>
          <p:cNvPr id="10" name="Rectangle à coins arrondis 9"/>
          <p:cNvSpPr/>
          <p:nvPr/>
        </p:nvSpPr>
        <p:spPr>
          <a:xfrm>
            <a:off x="179512" y="116632"/>
            <a:ext cx="8856984" cy="9361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t>Reproductive parameters in the early postpartum period of dairy and beef </a:t>
            </a:r>
            <a:r>
              <a:rPr lang="en-US" sz="2400" dirty="0" err="1"/>
              <a:t>suckler</a:t>
            </a:r>
            <a:r>
              <a:rPr lang="en-US" sz="2400" dirty="0"/>
              <a:t> </a:t>
            </a:r>
            <a:r>
              <a:rPr lang="en-US" sz="2400" dirty="0" smtClean="0"/>
              <a:t>cows (Crowe et al. 2008)</a:t>
            </a:r>
            <a:endParaRPr lang="fr-FR" sz="2400" kern="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ZoneTexte 2"/>
          <p:cNvSpPr txBox="1"/>
          <p:nvPr/>
        </p:nvSpPr>
        <p:spPr>
          <a:xfrm>
            <a:off x="4711569" y="1292405"/>
            <a:ext cx="1303562" cy="400110"/>
          </a:xfrm>
          <a:prstGeom prst="rect">
            <a:avLst/>
          </a:prstGeom>
          <a:solidFill>
            <a:schemeClr val="accent3">
              <a:lumMod val="75000"/>
            </a:schemeClr>
          </a:solidFill>
          <a:ln>
            <a:solidFill>
              <a:schemeClr val="tx1"/>
            </a:solidFill>
          </a:ln>
        </p:spPr>
        <p:txBody>
          <a:bodyPr wrap="none" rtlCol="0">
            <a:spAutoFit/>
          </a:bodyPr>
          <a:lstStyle/>
          <a:p>
            <a:r>
              <a:rPr lang="fr-BE" sz="2000" dirty="0" err="1"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Dairy</a:t>
            </a:r>
            <a:r>
              <a:rPr lang="fr-BE" sz="2000"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fr-BE" sz="2000" dirty="0" err="1"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cow</a:t>
            </a:r>
            <a:endParaRPr lang="fr-BE" sz="20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7071212" y="1292405"/>
            <a:ext cx="1612942" cy="400110"/>
          </a:xfrm>
          <a:prstGeom prst="rect">
            <a:avLst/>
          </a:prstGeom>
          <a:solidFill>
            <a:schemeClr val="accent2">
              <a:lumMod val="75000"/>
            </a:schemeClr>
          </a:solidFill>
          <a:ln>
            <a:solidFill>
              <a:schemeClr val="tx1"/>
            </a:solidFill>
          </a:ln>
        </p:spPr>
        <p:txBody>
          <a:bodyPr wrap="none" rtlCol="0">
            <a:spAutoFit/>
          </a:bodyPr>
          <a:lstStyle/>
          <a:p>
            <a:r>
              <a:rPr lang="fr-BE" sz="2000" dirty="0" err="1"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Suckler</a:t>
            </a:r>
            <a:r>
              <a:rPr lang="fr-BE" sz="2000"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fr-BE" sz="2000" dirty="0" err="1"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cow</a:t>
            </a:r>
            <a:endParaRPr lang="fr-BE" sz="20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Connecteur droit 4"/>
          <p:cNvCxnSpPr/>
          <p:nvPr/>
        </p:nvCxnSpPr>
        <p:spPr>
          <a:xfrm>
            <a:off x="7380312" y="2636912"/>
            <a:ext cx="792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380312" y="2852936"/>
            <a:ext cx="792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7452320" y="3356992"/>
            <a:ext cx="792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6811703" y="4365104"/>
            <a:ext cx="792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6804248" y="4653136"/>
            <a:ext cx="2232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4499992" y="4941168"/>
            <a:ext cx="1440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657" name="Picture 9" descr="Résultat de recherche d'images pour &quot;vache allaitant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3897" y="5507152"/>
            <a:ext cx="1826499" cy="1306224"/>
          </a:xfrm>
          <a:prstGeom prst="rect">
            <a:avLst/>
          </a:prstGeom>
          <a:noFill/>
          <a:extLst>
            <a:ext uri="{909E8E84-426E-40DD-AFC4-6F175D3DCCD1}">
              <a14:hiddenFill xmlns:a14="http://schemas.microsoft.com/office/drawing/2010/main">
                <a:solidFill>
                  <a:srgbClr val="FFFFFF"/>
                </a:solidFill>
              </a14:hiddenFill>
            </a:ext>
          </a:extLst>
        </p:spPr>
      </p:pic>
      <p:pic>
        <p:nvPicPr>
          <p:cNvPr id="27659" name="Picture 11" descr="Résultat de recherche d'images pour &quot;vache laitière&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0815" y="5542363"/>
            <a:ext cx="1885069" cy="125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28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47</a:t>
            </a:fld>
            <a:endParaRPr lang="fr-BE"/>
          </a:p>
        </p:txBody>
      </p:sp>
      <p:sp>
        <p:nvSpPr>
          <p:cNvPr id="10" name="Rectangle à coins arrondis 9"/>
          <p:cNvSpPr/>
          <p:nvPr/>
        </p:nvSpPr>
        <p:spPr>
          <a:xfrm>
            <a:off x="539552" y="116632"/>
            <a:ext cx="7704856" cy="86409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smtClean="0"/>
              <a:t>4 main factors involved in postpartum </a:t>
            </a:r>
            <a:r>
              <a:rPr lang="en-US" sz="2800" dirty="0" err="1" smtClean="0"/>
              <a:t>anoestus</a:t>
            </a:r>
            <a:r>
              <a:rPr lang="en-US" sz="2800" dirty="0" smtClean="0"/>
              <a:t> </a:t>
            </a:r>
          </a:p>
          <a:p>
            <a:pPr algn="ctr">
              <a:defRPr/>
            </a:pPr>
            <a:r>
              <a:rPr lang="en-US" sz="2800" dirty="0" smtClean="0"/>
              <a:t>in beef cattle</a:t>
            </a:r>
          </a:p>
        </p:txBody>
      </p:sp>
      <p:sp>
        <p:nvSpPr>
          <p:cNvPr id="4" name="Rectangle à coins arrondis 3"/>
          <p:cNvSpPr/>
          <p:nvPr/>
        </p:nvSpPr>
        <p:spPr>
          <a:xfrm>
            <a:off x="192318" y="2212131"/>
            <a:ext cx="3326667"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latin typeface="Tahoma" panose="020B0604030504040204" pitchFamily="34" charset="0"/>
                <a:ea typeface="Tahoma" panose="020B0604030504040204" pitchFamily="34" charset="0"/>
                <a:cs typeface="Tahoma" panose="020B0604030504040204" pitchFamily="34" charset="0"/>
              </a:rPr>
              <a:t>Prepartum nutrition </a:t>
            </a:r>
          </a:p>
          <a:p>
            <a:pPr algn="ctr"/>
            <a:r>
              <a:rPr lang="fr-BE" sz="2000" dirty="0" smtClean="0">
                <a:latin typeface="Tahoma" panose="020B0604030504040204" pitchFamily="34" charset="0"/>
                <a:ea typeface="Tahoma" panose="020B0604030504040204" pitchFamily="34" charset="0"/>
                <a:cs typeface="Tahoma" panose="020B0604030504040204" pitchFamily="34" charset="0"/>
              </a:rPr>
              <a:t>(</a:t>
            </a:r>
            <a:r>
              <a:rPr lang="fr-BE" sz="2000" dirty="0" err="1" smtClean="0">
                <a:latin typeface="Tahoma" panose="020B0604030504040204" pitchFamily="34" charset="0"/>
                <a:ea typeface="Tahoma" panose="020B0604030504040204" pitchFamily="34" charset="0"/>
                <a:cs typeface="Tahoma" panose="020B0604030504040204" pitchFamily="34" charset="0"/>
              </a:rPr>
              <a:t>negative</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energy</a:t>
            </a:r>
            <a:r>
              <a:rPr lang="fr-BE" sz="2000" dirty="0" smtClean="0">
                <a:latin typeface="Tahoma" panose="020B0604030504040204" pitchFamily="34" charset="0"/>
                <a:ea typeface="Tahoma" panose="020B0604030504040204" pitchFamily="34" charset="0"/>
                <a:cs typeface="Tahoma" panose="020B0604030504040204" pitchFamily="34" charset="0"/>
              </a:rPr>
              <a:t> balance)</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à coins arrondis 11"/>
          <p:cNvSpPr/>
          <p:nvPr/>
        </p:nvSpPr>
        <p:spPr>
          <a:xfrm>
            <a:off x="4499992" y="2197606"/>
            <a:ext cx="3326667"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latin typeface="Tahoma" panose="020B0604030504040204" pitchFamily="34" charset="0"/>
                <a:ea typeface="Tahoma" panose="020B0604030504040204" pitchFamily="34" charset="0"/>
                <a:cs typeface="Tahoma" panose="020B0604030504040204" pitchFamily="34" charset="0"/>
              </a:rPr>
              <a:t>Postpartum nutrition </a:t>
            </a:r>
          </a:p>
          <a:p>
            <a:pPr algn="ctr"/>
            <a:r>
              <a:rPr lang="fr-BE" sz="2000" dirty="0">
                <a:latin typeface="Tahoma" panose="020B0604030504040204" pitchFamily="34" charset="0"/>
                <a:ea typeface="Tahoma" panose="020B0604030504040204" pitchFamily="34" charset="0"/>
                <a:cs typeface="Tahoma" panose="020B0604030504040204" pitchFamily="34" charset="0"/>
              </a:rPr>
              <a:t>(</a:t>
            </a:r>
            <a:r>
              <a:rPr lang="fr-BE" sz="2000" dirty="0" err="1">
                <a:latin typeface="Tahoma" panose="020B0604030504040204" pitchFamily="34" charset="0"/>
                <a:ea typeface="Tahoma" panose="020B0604030504040204" pitchFamily="34" charset="0"/>
                <a:cs typeface="Tahoma" panose="020B0604030504040204" pitchFamily="34" charset="0"/>
              </a:rPr>
              <a:t>negative</a:t>
            </a:r>
            <a:r>
              <a:rPr lang="fr-BE" sz="2000" dirty="0">
                <a:latin typeface="Tahoma" panose="020B0604030504040204" pitchFamily="34" charset="0"/>
                <a:ea typeface="Tahoma" panose="020B0604030504040204" pitchFamily="34" charset="0"/>
                <a:cs typeface="Tahoma" panose="020B0604030504040204" pitchFamily="34" charset="0"/>
              </a:rPr>
              <a:t> </a:t>
            </a:r>
            <a:r>
              <a:rPr lang="fr-BE" sz="2000" dirty="0" err="1">
                <a:solidFill>
                  <a:srgbClr val="FFFF00"/>
                </a:solidFill>
                <a:latin typeface="Tahoma" panose="020B0604030504040204" pitchFamily="34" charset="0"/>
                <a:ea typeface="Tahoma" panose="020B0604030504040204" pitchFamily="34" charset="0"/>
                <a:cs typeface="Tahoma" panose="020B0604030504040204" pitchFamily="34" charset="0"/>
              </a:rPr>
              <a:t>energy</a:t>
            </a:r>
            <a:r>
              <a:rPr lang="fr-BE" sz="2000" dirty="0">
                <a:latin typeface="Tahoma" panose="020B0604030504040204" pitchFamily="34" charset="0"/>
                <a:ea typeface="Tahoma" panose="020B0604030504040204" pitchFamily="34" charset="0"/>
                <a:cs typeface="Tahoma" panose="020B0604030504040204" pitchFamily="34" charset="0"/>
              </a:rPr>
              <a:t> balance)</a:t>
            </a:r>
          </a:p>
        </p:txBody>
      </p:sp>
      <p:sp>
        <p:nvSpPr>
          <p:cNvPr id="3" name="ZoneTexte 2"/>
          <p:cNvSpPr txBox="1"/>
          <p:nvPr/>
        </p:nvSpPr>
        <p:spPr>
          <a:xfrm>
            <a:off x="3484333" y="1715324"/>
            <a:ext cx="1080745" cy="1569660"/>
          </a:xfrm>
          <a:prstGeom prst="rect">
            <a:avLst/>
          </a:prstGeom>
          <a:noFill/>
        </p:spPr>
        <p:txBody>
          <a:bodyPr wrap="none" rtlCol="0">
            <a:spAutoFit/>
          </a:bodyPr>
          <a:lstStyle/>
          <a:p>
            <a:r>
              <a:rPr lang="fr-BE" sz="9600" dirty="0">
                <a:latin typeface="Tahoma" panose="020B0604030504040204" pitchFamily="34" charset="0"/>
                <a:ea typeface="Tahoma" panose="020B0604030504040204" pitchFamily="34" charset="0"/>
                <a:cs typeface="Tahoma" panose="020B0604030504040204" pitchFamily="34" charset="0"/>
              </a:rPr>
              <a:t>&gt;</a:t>
            </a:r>
          </a:p>
        </p:txBody>
      </p:sp>
      <p:sp>
        <p:nvSpPr>
          <p:cNvPr id="14" name="Rectangle à coins arrondis 13"/>
          <p:cNvSpPr/>
          <p:nvPr/>
        </p:nvSpPr>
        <p:spPr>
          <a:xfrm>
            <a:off x="192318" y="3645024"/>
            <a:ext cx="3083538" cy="936104"/>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Negative  correlation (0,75) between BCS at calving and length of anestrus </a:t>
            </a:r>
            <a:endParaRPr lang="fr-B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Flèche vers le bas 4"/>
          <p:cNvSpPr/>
          <p:nvPr/>
        </p:nvSpPr>
        <p:spPr>
          <a:xfrm>
            <a:off x="1187624" y="2932211"/>
            <a:ext cx="919218" cy="712813"/>
          </a:xfrm>
          <a:prstGeom prst="downArrow">
            <a:avLst/>
          </a:prstGeom>
          <a:solidFill>
            <a:schemeClr val="bg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à coins arrondis 15"/>
          <p:cNvSpPr/>
          <p:nvPr/>
        </p:nvSpPr>
        <p:spPr>
          <a:xfrm>
            <a:off x="5572993" y="3644621"/>
            <a:ext cx="3463503" cy="1292913"/>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Negative  correlation (0,47) between BCS change during PP or BCS at breeding (0,41) and  length of anestrus </a:t>
            </a:r>
            <a:endParaRPr lang="fr-B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Flèche vers le bas 16"/>
          <p:cNvSpPr/>
          <p:nvPr/>
        </p:nvSpPr>
        <p:spPr>
          <a:xfrm>
            <a:off x="5746179" y="2932211"/>
            <a:ext cx="919218" cy="712813"/>
          </a:xfrm>
          <a:prstGeom prst="downArrow">
            <a:avLst/>
          </a:prstGeom>
          <a:solidFill>
            <a:schemeClr val="bg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106754" y="6309320"/>
            <a:ext cx="2335448" cy="369332"/>
          </a:xfrm>
          <a:prstGeom prst="rect">
            <a:avLst/>
          </a:prstGeom>
          <a:noFill/>
        </p:spPr>
        <p:txBody>
          <a:bodyPr wrap="none" rtlCol="0">
            <a:spAutoFit/>
          </a:bodyPr>
          <a:lstStyle/>
          <a:p>
            <a:r>
              <a:rPr lang="fr-BE" dirty="0"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Hess et al. JAS 2005</a:t>
            </a:r>
            <a:endParaRPr lang="fr-BE"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à coins arrondis 18"/>
          <p:cNvSpPr/>
          <p:nvPr/>
        </p:nvSpPr>
        <p:spPr>
          <a:xfrm>
            <a:off x="469124" y="5261482"/>
            <a:ext cx="2529926" cy="61579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Effect on LH pulse frequency and insulin</a:t>
            </a:r>
            <a:endParaRPr lang="fr-B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Flèche vers le bas 19"/>
          <p:cNvSpPr/>
          <p:nvPr/>
        </p:nvSpPr>
        <p:spPr>
          <a:xfrm>
            <a:off x="1274478" y="4581128"/>
            <a:ext cx="919218" cy="712813"/>
          </a:xfrm>
          <a:prstGeom prst="downArrow">
            <a:avLst/>
          </a:prstGeom>
          <a:solidFill>
            <a:schemeClr val="bg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à coins arrondis 20"/>
          <p:cNvSpPr/>
          <p:nvPr/>
        </p:nvSpPr>
        <p:spPr>
          <a:xfrm>
            <a:off x="3469184" y="3371152"/>
            <a:ext cx="1894904" cy="135399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BCS at calving</a:t>
            </a:r>
          </a:p>
          <a:p>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(Scale 1-9)</a:t>
            </a:r>
          </a:p>
          <a:p>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Primi</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 6 to 7</a:t>
            </a:r>
          </a:p>
          <a:p>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Pluri</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5 to 6</a:t>
            </a:r>
          </a:p>
        </p:txBody>
      </p:sp>
      <p:sp>
        <p:nvSpPr>
          <p:cNvPr id="7" name="Rectangle 6"/>
          <p:cNvSpPr/>
          <p:nvPr/>
        </p:nvSpPr>
        <p:spPr>
          <a:xfrm>
            <a:off x="3275856" y="3717032"/>
            <a:ext cx="208477" cy="720080"/>
          </a:xfrm>
          <a:prstGeom prst="rect">
            <a:avLst/>
          </a:prstGeom>
          <a:solidFill>
            <a:schemeClr val="bg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à coins arrondis 22"/>
          <p:cNvSpPr/>
          <p:nvPr/>
        </p:nvSpPr>
        <p:spPr>
          <a:xfrm>
            <a:off x="2784403" y="1196752"/>
            <a:ext cx="3252812" cy="648072"/>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smtClean="0"/>
              <a:t>1. Nutrition (energy)</a:t>
            </a:r>
          </a:p>
        </p:txBody>
      </p:sp>
    </p:spTree>
    <p:extLst>
      <p:ext uri="{BB962C8B-B14F-4D97-AF65-F5344CB8AC3E}">
        <p14:creationId xmlns:p14="http://schemas.microsoft.com/office/powerpoint/2010/main" val="199178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3" grpId="0"/>
      <p:bldP spid="14" grpId="0" animBg="1"/>
      <p:bldP spid="5" grpId="0" animBg="1"/>
      <p:bldP spid="16" grpId="0" animBg="1"/>
      <p:bldP spid="17" grpId="0" animBg="1"/>
      <p:bldP spid="19" grpId="0" animBg="1"/>
      <p:bldP spid="20" grpId="0" animBg="1"/>
      <p:bldP spid="21"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48</a:t>
            </a:fld>
            <a:endParaRPr lang="fr-BE"/>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6421511" cy="530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à coins arrondis 3"/>
          <p:cNvSpPr/>
          <p:nvPr/>
        </p:nvSpPr>
        <p:spPr>
          <a:xfrm>
            <a:off x="179512" y="116632"/>
            <a:ext cx="8856984" cy="9361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smtClean="0"/>
              <a:t>How to increase 1 Unit of BCS according to the weight of the cow </a:t>
            </a:r>
            <a:r>
              <a:rPr lang="en-US" sz="2200" dirty="0" smtClean="0"/>
              <a:t>(In </a:t>
            </a:r>
            <a:r>
              <a:rPr lang="en-US" sz="2200" dirty="0" err="1" smtClean="0"/>
              <a:t>Diskin</a:t>
            </a:r>
            <a:r>
              <a:rPr lang="en-US" sz="2200" dirty="0" smtClean="0"/>
              <a:t> et Kenny Theriogenology 2016 86 379)</a:t>
            </a:r>
          </a:p>
        </p:txBody>
      </p:sp>
      <p:sp>
        <p:nvSpPr>
          <p:cNvPr id="5" name="Rectangle à coins arrondis 4"/>
          <p:cNvSpPr/>
          <p:nvPr/>
        </p:nvSpPr>
        <p:spPr>
          <a:xfrm rot="2235095">
            <a:off x="6585683" y="3096046"/>
            <a:ext cx="2619543" cy="447588"/>
          </a:xfrm>
          <a:prstGeom prst="roundRect">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ahoma" panose="020B0604030504040204" pitchFamily="34" charset="0"/>
                <a:ea typeface="Tahoma" panose="020B0604030504040204" pitchFamily="34" charset="0"/>
                <a:cs typeface="Tahoma" panose="020B0604030504040204" pitchFamily="34" charset="0"/>
              </a:rPr>
              <a:t>30 to 60 days</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223621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49</a:t>
            </a:fld>
            <a:endParaRPr lang="fr-BE"/>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778080590"/>
              </p:ext>
            </p:extLst>
          </p:nvPr>
        </p:nvGraphicFramePr>
        <p:xfrm>
          <a:off x="179512" y="1478109"/>
          <a:ext cx="6912768"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à coins arrondis 7"/>
          <p:cNvSpPr/>
          <p:nvPr/>
        </p:nvSpPr>
        <p:spPr>
          <a:xfrm>
            <a:off x="179512" y="424628"/>
            <a:ext cx="4968552" cy="86409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BE" sz="2000" dirty="0">
                <a:solidFill>
                  <a:schemeClr val="tx1"/>
                </a:solidFill>
                <a:latin typeface="Tahoma" panose="020B0604030504040204" pitchFamily="34" charset="0"/>
                <a:ea typeface="Tahoma" panose="020B0604030504040204" pitchFamily="34" charset="0"/>
                <a:cs typeface="Tahoma" panose="020B0604030504040204" pitchFamily="34" charset="0"/>
              </a:rPr>
              <a:t>% of ovulation by </a:t>
            </a:r>
            <a:r>
              <a:rPr lang="fr-BE" sz="2000" dirty="0" err="1">
                <a:solidFill>
                  <a:schemeClr val="tx1"/>
                </a:solidFill>
                <a:latin typeface="Tahoma" panose="020B0604030504040204" pitchFamily="34" charset="0"/>
                <a:ea typeface="Tahoma" panose="020B0604030504040204" pitchFamily="34" charset="0"/>
                <a:cs typeface="Tahoma" panose="020B0604030504040204" pitchFamily="34" charset="0"/>
              </a:rPr>
              <a:t>day</a:t>
            </a:r>
            <a:r>
              <a:rPr lang="fr-BE" sz="2000" dirty="0">
                <a:solidFill>
                  <a:schemeClr val="tx1"/>
                </a:solidFill>
                <a:latin typeface="Tahoma" panose="020B0604030504040204" pitchFamily="34" charset="0"/>
                <a:ea typeface="Tahoma" panose="020B0604030504040204" pitchFamily="34" charset="0"/>
                <a:cs typeface="Tahoma" panose="020B0604030504040204" pitchFamily="34" charset="0"/>
              </a:rPr>
              <a:t> 80 </a:t>
            </a:r>
            <a:r>
              <a:rPr lang="fr-B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PP </a:t>
            </a:r>
            <a:r>
              <a:rPr lang="fr-BE" sz="2000" dirty="0" err="1">
                <a:solidFill>
                  <a:schemeClr val="tx1"/>
                </a:solidFill>
                <a:latin typeface="Tahoma" panose="020B0604030504040204" pitchFamily="34" charset="0"/>
                <a:ea typeface="Tahoma" panose="020B0604030504040204" pitchFamily="34" charset="0"/>
                <a:cs typeface="Tahoma" panose="020B0604030504040204" pitchFamily="34" charset="0"/>
              </a:rPr>
              <a:t>according</a:t>
            </a:r>
            <a:r>
              <a:rPr lang="fr-BE"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fr-BE"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defRPr/>
            </a:pPr>
            <a:r>
              <a:rPr lang="fr-B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to </a:t>
            </a:r>
            <a:r>
              <a:rPr lang="fr-BE" sz="2000" dirty="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fr-B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conditions of </a:t>
            </a:r>
            <a:r>
              <a:rPr lang="fr-BE"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suckling</a:t>
            </a:r>
            <a:endParaRPr lang="fr-BE"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79512" y="6237312"/>
            <a:ext cx="3171702" cy="369332"/>
          </a:xfrm>
          <a:prstGeom prst="rect">
            <a:avLst/>
          </a:prstGeom>
        </p:spPr>
        <p:txBody>
          <a:bodyPr wrap="none">
            <a:spAutoFit/>
          </a:bodyPr>
          <a:lstStyle/>
          <a:p>
            <a:r>
              <a:rPr lang="fr-BE"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Stagg et al. </a:t>
            </a:r>
            <a:r>
              <a:rPr lang="en-US"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Biol</a:t>
            </a:r>
            <a:r>
              <a:rPr lang="en-US"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Reprod</a:t>
            </a:r>
            <a:r>
              <a:rPr lang="en-US"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1998</a:t>
            </a:r>
            <a:endParaRPr lang="fr-BE" dirty="0">
              <a:solidFill>
                <a:schemeClr val="tx1">
                  <a:lumMod val="50000"/>
                  <a:lumOff val="50000"/>
                </a:schemeClr>
              </a:solidFill>
            </a:endParaRPr>
          </a:p>
        </p:txBody>
      </p:sp>
      <p:sp>
        <p:nvSpPr>
          <p:cNvPr id="6" name="ZoneTexte 1"/>
          <p:cNvSpPr txBox="1"/>
          <p:nvPr/>
        </p:nvSpPr>
        <p:spPr>
          <a:xfrm>
            <a:off x="4211960" y="5999291"/>
            <a:ext cx="4099024" cy="760730"/>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BE" sz="1800" dirty="0" smtClean="0">
                <a:latin typeface="Tahoma" panose="020B0604030504040204" pitchFamily="34" charset="0"/>
                <a:ea typeface="Tahoma" panose="020B0604030504040204" pitchFamily="34" charset="0"/>
                <a:cs typeface="Tahoma" panose="020B0604030504040204" pitchFamily="34" charset="0"/>
              </a:rPr>
              <a:t>15 % of </a:t>
            </a:r>
            <a:r>
              <a:rPr lang="fr-BE" sz="1800" dirty="0" err="1" smtClean="0">
                <a:latin typeface="Tahoma" panose="020B0604030504040204" pitchFamily="34" charset="0"/>
                <a:ea typeface="Tahoma" panose="020B0604030504040204" pitchFamily="34" charset="0"/>
                <a:cs typeface="Tahoma" panose="020B0604030504040204" pitchFamily="34" charset="0"/>
              </a:rPr>
              <a:t>cows</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don’t</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respond</a:t>
            </a:r>
            <a:r>
              <a:rPr lang="fr-BE" sz="1800" dirty="0" smtClean="0">
                <a:latin typeface="Tahoma" panose="020B0604030504040204" pitchFamily="34" charset="0"/>
                <a:ea typeface="Tahoma" panose="020B0604030504040204" pitchFamily="34" charset="0"/>
                <a:cs typeface="Tahoma" panose="020B0604030504040204" pitchFamily="34" charset="0"/>
              </a:rPr>
              <a:t> </a:t>
            </a:r>
          </a:p>
          <a:p>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deep</a:t>
            </a:r>
            <a:r>
              <a:rPr lang="fr-BE" sz="1800" dirty="0" smtClean="0">
                <a:latin typeface="Tahoma" panose="020B0604030504040204" pitchFamily="34" charset="0"/>
                <a:ea typeface="Tahoma" panose="020B0604030504040204" pitchFamily="34" charset="0"/>
                <a:cs typeface="Tahoma" panose="020B0604030504040204" pitchFamily="34" charset="0"/>
              </a:rPr>
              <a:t> anoestrus (</a:t>
            </a:r>
            <a:r>
              <a:rPr lang="fr-BE" sz="1800" dirty="0" err="1" smtClean="0">
                <a:latin typeface="Tahoma" panose="020B0604030504040204" pitchFamily="34" charset="0"/>
                <a:ea typeface="Tahoma" panose="020B0604030504040204" pitchFamily="34" charset="0"/>
                <a:cs typeface="Tahoma" panose="020B0604030504040204" pitchFamily="34" charset="0"/>
              </a:rPr>
              <a:t>Hypoinsulinemia</a:t>
            </a:r>
            <a:r>
              <a:rPr lang="fr-BE" sz="1800" dirty="0" smtClean="0">
                <a:latin typeface="Tahoma" panose="020B0604030504040204" pitchFamily="34" charset="0"/>
                <a:ea typeface="Tahoma" panose="020B0604030504040204" pitchFamily="34" charset="0"/>
                <a:cs typeface="Tahoma" panose="020B0604030504040204" pitchFamily="34" charset="0"/>
              </a:rPr>
              <a:t> ?)</a:t>
            </a:r>
          </a:p>
        </p:txBody>
      </p:sp>
      <p:sp>
        <p:nvSpPr>
          <p:cNvPr id="9" name="Rectangle à coins arrondis 8"/>
          <p:cNvSpPr/>
          <p:nvPr/>
        </p:nvSpPr>
        <p:spPr>
          <a:xfrm rot="1841144">
            <a:off x="5345859" y="1061138"/>
            <a:ext cx="3693914" cy="1000673"/>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2. Suckling-maternal bond </a:t>
            </a:r>
            <a:endParaRPr lang="fr-BE"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314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5</a:t>
            </a:fld>
            <a:endParaRPr lang="fr-BE"/>
          </a:p>
        </p:txBody>
      </p:sp>
      <p:graphicFrame>
        <p:nvGraphicFramePr>
          <p:cNvPr id="4" name="Graphique 3"/>
          <p:cNvGraphicFramePr>
            <a:graphicFrameLocks/>
          </p:cNvGraphicFramePr>
          <p:nvPr>
            <p:extLst>
              <p:ext uri="{D42A27DB-BD31-4B8C-83A1-F6EECF244321}">
                <p14:modId xmlns:p14="http://schemas.microsoft.com/office/powerpoint/2010/main" val="3922253335"/>
              </p:ext>
            </p:extLst>
          </p:nvPr>
        </p:nvGraphicFramePr>
        <p:xfrm>
          <a:off x="157808" y="1196752"/>
          <a:ext cx="8424936"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à coins arrondis 4"/>
          <p:cNvSpPr/>
          <p:nvPr/>
        </p:nvSpPr>
        <p:spPr>
          <a:xfrm>
            <a:off x="179512" y="260648"/>
            <a:ext cx="8568952" cy="64807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t>European</a:t>
            </a:r>
            <a:r>
              <a:rPr lang="fr-BE" sz="2400" dirty="0" smtClean="0"/>
              <a:t> bovine population (millions) in </a:t>
            </a:r>
            <a:r>
              <a:rPr lang="fr-BE" sz="2400" dirty="0" err="1" smtClean="0"/>
              <a:t>some</a:t>
            </a:r>
            <a:r>
              <a:rPr lang="fr-BE" sz="2400" dirty="0" smtClean="0"/>
              <a:t> countries (2015)</a:t>
            </a:r>
          </a:p>
        </p:txBody>
      </p:sp>
      <p:sp>
        <p:nvSpPr>
          <p:cNvPr id="6" name="Rectangle 5"/>
          <p:cNvSpPr/>
          <p:nvPr/>
        </p:nvSpPr>
        <p:spPr>
          <a:xfrm>
            <a:off x="35496" y="6329061"/>
            <a:ext cx="9108504" cy="369332"/>
          </a:xfrm>
          <a:prstGeom prst="rect">
            <a:avLst/>
          </a:prstGeom>
        </p:spPr>
        <p:txBody>
          <a:bodyPr wrap="square">
            <a:spAutoFit/>
          </a:bodyPr>
          <a:lstStyle/>
          <a:p>
            <a:r>
              <a:rPr lang="fr-BE" dirty="0">
                <a:solidFill>
                  <a:schemeClr val="bg1">
                    <a:lumMod val="65000"/>
                  </a:schemeClr>
                </a:solidFill>
              </a:rPr>
              <a:t>http://ec.europa.eu/eurostat/statistics-explained/index.php/Agricultural_production_-_animals</a:t>
            </a:r>
          </a:p>
        </p:txBody>
      </p:sp>
    </p:spTree>
    <p:extLst>
      <p:ext uri="{BB962C8B-B14F-4D97-AF65-F5344CB8AC3E}">
        <p14:creationId xmlns:p14="http://schemas.microsoft.com/office/powerpoint/2010/main" val="3606784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50</a:t>
            </a:fld>
            <a:endParaRPr lang="fr-BE"/>
          </a:p>
        </p:txBody>
      </p:sp>
      <p:pic>
        <p:nvPicPr>
          <p:cNvPr id="27657" name="Picture 9" descr="Résultat de recherche d'images pour &quot;vache allaitant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333392"/>
            <a:ext cx="1479630" cy="105816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à coins arrondis 32"/>
          <p:cNvSpPr/>
          <p:nvPr/>
        </p:nvSpPr>
        <p:spPr>
          <a:xfrm>
            <a:off x="323528" y="457424"/>
            <a:ext cx="5393705" cy="81009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latin typeface="Tahoma" panose="020B0604030504040204" pitchFamily="34" charset="0"/>
                <a:ea typeface="Tahoma" panose="020B0604030504040204" pitchFamily="34" charset="0"/>
                <a:cs typeface="Tahoma" panose="020B0604030504040204" pitchFamily="34" charset="0"/>
              </a:rPr>
              <a:t>3. </a:t>
            </a:r>
            <a:r>
              <a:rPr lang="en-US" sz="2800" dirty="0" err="1" smtClean="0">
                <a:latin typeface="Tahoma" panose="020B0604030504040204" pitchFamily="34" charset="0"/>
                <a:ea typeface="Tahoma" panose="020B0604030504040204" pitchFamily="34" charset="0"/>
                <a:cs typeface="Tahoma" panose="020B0604030504040204" pitchFamily="34" charset="0"/>
              </a:rPr>
              <a:t>Biostimulation</a:t>
            </a:r>
            <a:r>
              <a:rPr lang="en-US" sz="2800" dirty="0" smtClean="0">
                <a:latin typeface="Tahoma" panose="020B0604030504040204" pitchFamily="34" charset="0"/>
                <a:ea typeface="Tahoma" panose="020B0604030504040204" pitchFamily="34" charset="0"/>
                <a:cs typeface="Tahoma" panose="020B0604030504040204" pitchFamily="34" charset="0"/>
              </a:rPr>
              <a:t> (bull exposure)</a:t>
            </a:r>
            <a:endParaRPr lang="fr-BE" sz="2800" dirty="0">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315268" y="1556792"/>
            <a:ext cx="7056740" cy="2677656"/>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fr-BE" sz="2800" dirty="0" err="1" smtClean="0">
                <a:latin typeface="Tahoma" panose="020B0604030504040204" pitchFamily="34" charset="0"/>
                <a:ea typeface="Tahoma" panose="020B0604030504040204" pitchFamily="34" charset="0"/>
                <a:cs typeface="Tahoma" panose="020B0604030504040204" pitchFamily="34" charset="0"/>
              </a:rPr>
              <a:t>Necessity</a:t>
            </a:r>
            <a:r>
              <a:rPr lang="fr-BE" sz="2800" dirty="0" smtClean="0">
                <a:latin typeface="Tahoma" panose="020B0604030504040204" pitchFamily="34" charset="0"/>
                <a:ea typeface="Tahoma" panose="020B0604030504040204" pitchFamily="34" charset="0"/>
                <a:cs typeface="Tahoma" panose="020B0604030504040204" pitchFamily="34" charset="0"/>
              </a:rPr>
              <a:t> of a </a:t>
            </a:r>
            <a:r>
              <a:rPr lang="fr-BE" sz="2800" dirty="0" err="1" smtClean="0">
                <a:latin typeface="Tahoma" panose="020B0604030504040204" pitchFamily="34" charset="0"/>
                <a:ea typeface="Tahoma" panose="020B0604030504040204" pitchFamily="34" charset="0"/>
                <a:cs typeface="Tahoma" panose="020B0604030504040204" pitchFamily="34" charset="0"/>
              </a:rPr>
              <a:t>continuous</a:t>
            </a:r>
            <a:r>
              <a:rPr lang="fr-BE" sz="2800" dirty="0" smtClean="0">
                <a:latin typeface="Tahoma" panose="020B0604030504040204" pitchFamily="34" charset="0"/>
                <a:ea typeface="Tahoma" panose="020B0604030504040204" pitchFamily="34" charset="0"/>
                <a:cs typeface="Tahoma" panose="020B0604030504040204" pitchFamily="34" charset="0"/>
              </a:rPr>
              <a:t> stimulus</a:t>
            </a:r>
          </a:p>
          <a:p>
            <a:pPr marL="342900" indent="-342900">
              <a:lnSpc>
                <a:spcPct val="150000"/>
              </a:lnSpc>
              <a:buFont typeface="Wingdings" panose="05000000000000000000" pitchFamily="2" charset="2"/>
              <a:buChar char="§"/>
            </a:pPr>
            <a:r>
              <a:rPr lang="fr-BE" sz="2800" dirty="0" err="1" smtClean="0">
                <a:latin typeface="Tahoma" panose="020B0604030504040204" pitchFamily="34" charset="0"/>
                <a:ea typeface="Tahoma" panose="020B0604030504040204" pitchFamily="34" charset="0"/>
                <a:cs typeface="Tahoma" panose="020B0604030504040204" pitchFamily="34" charset="0"/>
              </a:rPr>
              <a:t>Accomodate</a:t>
            </a:r>
            <a:r>
              <a:rPr lang="fr-BE" sz="2800" dirty="0" smtClean="0">
                <a:latin typeface="Tahoma" panose="020B0604030504040204" pitchFamily="34" charset="0"/>
                <a:ea typeface="Tahoma" panose="020B0604030504040204" pitchFamily="34" charset="0"/>
                <a:cs typeface="Tahoma" panose="020B0604030504040204" pitchFamily="34" charset="0"/>
              </a:rPr>
              <a:t> the </a:t>
            </a:r>
            <a:r>
              <a:rPr lang="fr-BE" sz="2800" dirty="0" err="1" smtClean="0">
                <a:latin typeface="Tahoma" panose="020B0604030504040204" pitchFamily="34" charset="0"/>
                <a:ea typeface="Tahoma" panose="020B0604030504040204" pitchFamily="34" charset="0"/>
                <a:cs typeface="Tahoma" panose="020B0604030504040204" pitchFamily="34" charset="0"/>
              </a:rPr>
              <a:t>cows</a:t>
            </a:r>
            <a:r>
              <a:rPr lang="fr-BE" sz="2800" dirty="0" smtClean="0">
                <a:latin typeface="Tahoma" panose="020B0604030504040204" pitchFamily="34" charset="0"/>
                <a:ea typeface="Tahoma" panose="020B0604030504040204" pitchFamily="34" charset="0"/>
                <a:cs typeface="Tahoma" panose="020B0604030504040204" pitchFamily="34" charset="0"/>
              </a:rPr>
              <a:t> to an adjacent bull</a:t>
            </a:r>
          </a:p>
          <a:p>
            <a:pPr marL="342900" indent="-342900">
              <a:lnSpc>
                <a:spcPct val="150000"/>
              </a:lnSpc>
              <a:buFont typeface="Wingdings" panose="05000000000000000000" pitchFamily="2" charset="2"/>
              <a:buChar char="§"/>
            </a:pPr>
            <a:r>
              <a:rPr lang="fr-BE" sz="2800" dirty="0" err="1" smtClean="0">
                <a:latin typeface="Tahoma" panose="020B0604030504040204" pitchFamily="34" charset="0"/>
                <a:ea typeface="Tahoma" panose="020B0604030504040204" pitchFamily="34" charset="0"/>
                <a:cs typeface="Tahoma" panose="020B0604030504040204" pitchFamily="34" charset="0"/>
              </a:rPr>
              <a:t>Introduce</a:t>
            </a:r>
            <a:r>
              <a:rPr lang="fr-BE" sz="2800" dirty="0" smtClean="0">
                <a:latin typeface="Tahoma" panose="020B0604030504040204" pitchFamily="34" charset="0"/>
                <a:ea typeface="Tahoma" panose="020B0604030504040204" pitchFamily="34" charset="0"/>
                <a:cs typeface="Tahoma" panose="020B0604030504040204" pitchFamily="34" charset="0"/>
              </a:rPr>
              <a:t> a teaser bull </a:t>
            </a:r>
            <a:r>
              <a:rPr lang="fr-BE" sz="2800" dirty="0" err="1" smtClean="0">
                <a:latin typeface="Tahoma" panose="020B0604030504040204" pitchFamily="34" charset="0"/>
                <a:ea typeface="Tahoma" panose="020B0604030504040204" pitchFamily="34" charset="0"/>
                <a:cs typeface="Tahoma" panose="020B0604030504040204" pitchFamily="34" charset="0"/>
              </a:rPr>
              <a:t>into</a:t>
            </a:r>
            <a:r>
              <a:rPr lang="fr-BE" sz="2800" dirty="0" smtClean="0">
                <a:latin typeface="Tahoma" panose="020B0604030504040204" pitchFamily="34" charset="0"/>
                <a:ea typeface="Tahoma" panose="020B0604030504040204" pitchFamily="34" charset="0"/>
                <a:cs typeface="Tahoma" panose="020B0604030504040204" pitchFamily="34" charset="0"/>
              </a:rPr>
              <a:t> the </a:t>
            </a:r>
            <a:r>
              <a:rPr lang="fr-BE" sz="2800" dirty="0" err="1" smtClean="0">
                <a:latin typeface="Tahoma" panose="020B0604030504040204" pitchFamily="34" charset="0"/>
                <a:ea typeface="Tahoma" panose="020B0604030504040204" pitchFamily="34" charset="0"/>
                <a:cs typeface="Tahoma" panose="020B0604030504040204" pitchFamily="34" charset="0"/>
              </a:rPr>
              <a:t>herd</a:t>
            </a:r>
            <a:r>
              <a:rPr lang="fr-BE" sz="2800" dirty="0" smtClean="0">
                <a:latin typeface="Tahoma" panose="020B0604030504040204" pitchFamily="34" charset="0"/>
                <a:ea typeface="Tahoma" panose="020B0604030504040204" pitchFamily="34" charset="0"/>
                <a:cs typeface="Tahoma" panose="020B0604030504040204" pitchFamily="34" charset="0"/>
              </a:rPr>
              <a:t> </a:t>
            </a:r>
          </a:p>
          <a:p>
            <a:pPr marL="342900" indent="-342900">
              <a:lnSpc>
                <a:spcPct val="150000"/>
              </a:lnSpc>
              <a:buFont typeface="Wingdings" panose="05000000000000000000" pitchFamily="2" charset="2"/>
              <a:buChar char="§"/>
            </a:pPr>
            <a:r>
              <a:rPr lang="fr-BE" sz="2800" dirty="0" smtClean="0">
                <a:latin typeface="Tahoma" panose="020B0604030504040204" pitchFamily="34" charset="0"/>
                <a:ea typeface="Tahoma" panose="020B0604030504040204" pitchFamily="34" charset="0"/>
                <a:cs typeface="Tahoma" panose="020B0604030504040204" pitchFamily="34" charset="0"/>
              </a:rPr>
              <a:t>Begin one or </a:t>
            </a:r>
            <a:r>
              <a:rPr lang="fr-BE" sz="2800" dirty="0" err="1" smtClean="0">
                <a:latin typeface="Tahoma" panose="020B0604030504040204" pitchFamily="34" charset="0"/>
                <a:ea typeface="Tahoma" panose="020B0604030504040204" pitchFamily="34" charset="0"/>
                <a:cs typeface="Tahoma" panose="020B0604030504040204" pitchFamily="34" charset="0"/>
              </a:rPr>
              <a:t>two</a:t>
            </a:r>
            <a:r>
              <a:rPr lang="fr-BE" sz="2800" dirty="0" smtClean="0">
                <a:latin typeface="Tahoma" panose="020B0604030504040204" pitchFamily="34" charset="0"/>
                <a:ea typeface="Tahoma" panose="020B0604030504040204" pitchFamily="34" charset="0"/>
                <a:cs typeface="Tahoma" panose="020B0604030504040204" pitchFamily="34" charset="0"/>
              </a:rPr>
              <a:t> </a:t>
            </a:r>
            <a:r>
              <a:rPr lang="fr-BE" sz="2800" dirty="0" err="1" smtClean="0">
                <a:latin typeface="Tahoma" panose="020B0604030504040204" pitchFamily="34" charset="0"/>
                <a:ea typeface="Tahoma" panose="020B0604030504040204" pitchFamily="34" charset="0"/>
                <a:cs typeface="Tahoma" panose="020B0604030504040204" pitchFamily="34" charset="0"/>
              </a:rPr>
              <a:t>weeks</a:t>
            </a:r>
            <a:r>
              <a:rPr lang="fr-BE" sz="2800" dirty="0" smtClean="0">
                <a:latin typeface="Tahoma" panose="020B0604030504040204" pitchFamily="34" charset="0"/>
                <a:ea typeface="Tahoma" panose="020B0604030504040204" pitchFamily="34" charset="0"/>
                <a:cs typeface="Tahoma" panose="020B0604030504040204" pitchFamily="34" charset="0"/>
              </a:rPr>
              <a:t> </a:t>
            </a:r>
            <a:r>
              <a:rPr lang="fr-BE" sz="2800" dirty="0" err="1" smtClean="0">
                <a:latin typeface="Tahoma" panose="020B0604030504040204" pitchFamily="34" charset="0"/>
                <a:ea typeface="Tahoma" panose="020B0604030504040204" pitchFamily="34" charset="0"/>
                <a:cs typeface="Tahoma" panose="020B0604030504040204" pitchFamily="34" charset="0"/>
              </a:rPr>
              <a:t>after</a:t>
            </a:r>
            <a:r>
              <a:rPr lang="fr-BE" sz="2800" dirty="0" smtClean="0">
                <a:latin typeface="Tahoma" panose="020B0604030504040204" pitchFamily="34" charset="0"/>
                <a:ea typeface="Tahoma" panose="020B0604030504040204" pitchFamily="34" charset="0"/>
                <a:cs typeface="Tahoma" panose="020B0604030504040204" pitchFamily="34" charset="0"/>
              </a:rPr>
              <a:t> </a:t>
            </a:r>
            <a:r>
              <a:rPr lang="fr-BE" sz="2800" dirty="0" err="1" smtClean="0">
                <a:latin typeface="Tahoma" panose="020B0604030504040204" pitchFamily="34" charset="0"/>
                <a:ea typeface="Tahoma" panose="020B0604030504040204" pitchFamily="34" charset="0"/>
                <a:cs typeface="Tahoma" panose="020B0604030504040204" pitchFamily="34" charset="0"/>
              </a:rPr>
              <a:t>calving</a:t>
            </a:r>
            <a:r>
              <a:rPr lang="fr-BE" sz="2800" dirty="0" smtClean="0">
                <a:latin typeface="Tahoma" panose="020B0604030504040204" pitchFamily="34" charset="0"/>
                <a:ea typeface="Tahoma" panose="020B0604030504040204" pitchFamily="34" charset="0"/>
                <a:cs typeface="Tahoma" panose="020B0604030504040204" pitchFamily="34" charset="0"/>
              </a:rPr>
              <a:t> </a:t>
            </a:r>
            <a:endParaRPr lang="fr-BE" sz="2800"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à coins arrondis 22"/>
          <p:cNvSpPr/>
          <p:nvPr/>
        </p:nvSpPr>
        <p:spPr>
          <a:xfrm>
            <a:off x="467544" y="4408866"/>
            <a:ext cx="4464495" cy="81009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latin typeface="Tahoma" panose="020B0604030504040204" pitchFamily="34" charset="0"/>
                <a:ea typeface="Tahoma" panose="020B0604030504040204" pitchFamily="34" charset="0"/>
                <a:cs typeface="Tahoma" panose="020B0604030504040204" pitchFamily="34" charset="0"/>
              </a:rPr>
              <a:t>4. Number of lactation</a:t>
            </a:r>
            <a:endParaRPr lang="fr-BE" sz="2800" dirty="0">
              <a:latin typeface="Tahoma" panose="020B0604030504040204" pitchFamily="34" charset="0"/>
              <a:ea typeface="Tahoma" panose="020B0604030504040204" pitchFamily="34" charset="0"/>
              <a:cs typeface="Tahoma" panose="020B0604030504040204" pitchFamily="34" charset="0"/>
            </a:endParaRPr>
          </a:p>
        </p:txBody>
      </p:sp>
      <p:sp>
        <p:nvSpPr>
          <p:cNvPr id="24" name="ZoneTexte 23"/>
          <p:cNvSpPr txBox="1"/>
          <p:nvPr/>
        </p:nvSpPr>
        <p:spPr>
          <a:xfrm>
            <a:off x="559331" y="5373216"/>
            <a:ext cx="8014053" cy="738664"/>
          </a:xfrm>
          <a:prstGeom prst="rect">
            <a:avLst/>
          </a:prstGeom>
          <a:noFill/>
        </p:spPr>
        <p:txBody>
          <a:bodyPr wrap="none" rtlCol="0">
            <a:spAutoFit/>
          </a:bodyPr>
          <a:lstStyle/>
          <a:p>
            <a:pPr marL="342900" indent="-342900">
              <a:lnSpc>
                <a:spcPct val="150000"/>
              </a:lnSpc>
              <a:buFont typeface="Wingdings" panose="05000000000000000000" pitchFamily="2" charset="2"/>
              <a:buChar char="§"/>
            </a:pPr>
            <a:r>
              <a:rPr lang="fr-BE" sz="2800" dirty="0" smtClean="0">
                <a:latin typeface="Tahoma" panose="020B0604030504040204" pitchFamily="34" charset="0"/>
                <a:ea typeface="Tahoma" panose="020B0604030504040204" pitchFamily="34" charset="0"/>
                <a:cs typeface="Tahoma" panose="020B0604030504040204" pitchFamily="34" charset="0"/>
              </a:rPr>
              <a:t>More anoestrus </a:t>
            </a:r>
            <a:r>
              <a:rPr lang="fr-BE" sz="2800" dirty="0" err="1" smtClean="0">
                <a:latin typeface="Tahoma" panose="020B0604030504040204" pitchFamily="34" charset="0"/>
                <a:ea typeface="Tahoma" panose="020B0604030504040204" pitchFamily="34" charset="0"/>
                <a:cs typeface="Tahoma" panose="020B0604030504040204" pitchFamily="34" charset="0"/>
              </a:rPr>
              <a:t>problem</a:t>
            </a:r>
            <a:r>
              <a:rPr lang="fr-BE" sz="2800" dirty="0" smtClean="0">
                <a:latin typeface="Tahoma" panose="020B0604030504040204" pitchFamily="34" charset="0"/>
                <a:ea typeface="Tahoma" panose="020B0604030504040204" pitchFamily="34" charset="0"/>
                <a:cs typeface="Tahoma" panose="020B0604030504040204" pitchFamily="34" charset="0"/>
              </a:rPr>
              <a:t> </a:t>
            </a:r>
            <a:r>
              <a:rPr lang="fr-BE" sz="2800" dirty="0" err="1" smtClean="0">
                <a:latin typeface="Tahoma" panose="020B0604030504040204" pitchFamily="34" charset="0"/>
                <a:ea typeface="Tahoma" panose="020B0604030504040204" pitchFamily="34" charset="0"/>
                <a:cs typeface="Tahoma" panose="020B0604030504040204" pitchFamily="34" charset="0"/>
              </a:rPr>
              <a:t>with</a:t>
            </a:r>
            <a:r>
              <a:rPr lang="fr-BE" sz="2800" dirty="0" smtClean="0">
                <a:latin typeface="Tahoma" panose="020B0604030504040204" pitchFamily="34" charset="0"/>
                <a:ea typeface="Tahoma" panose="020B0604030504040204" pitchFamily="34" charset="0"/>
                <a:cs typeface="Tahoma" panose="020B0604030504040204" pitchFamily="34" charset="0"/>
              </a:rPr>
              <a:t> </a:t>
            </a:r>
            <a:r>
              <a:rPr lang="fr-BE" sz="2800" dirty="0" err="1" smtClean="0">
                <a:latin typeface="Tahoma" panose="020B0604030504040204" pitchFamily="34" charset="0"/>
                <a:ea typeface="Tahoma" panose="020B0604030504040204" pitchFamily="34" charset="0"/>
                <a:cs typeface="Tahoma" panose="020B0604030504040204" pitchFamily="34" charset="0"/>
              </a:rPr>
              <a:t>primiparous</a:t>
            </a:r>
            <a:r>
              <a:rPr lang="fr-BE" sz="2800" dirty="0" smtClean="0">
                <a:latin typeface="Tahoma" panose="020B0604030504040204" pitchFamily="34" charset="0"/>
                <a:ea typeface="Tahoma" panose="020B0604030504040204" pitchFamily="34" charset="0"/>
                <a:cs typeface="Tahoma" panose="020B0604030504040204" pitchFamily="34" charset="0"/>
              </a:rPr>
              <a:t> </a:t>
            </a:r>
            <a:r>
              <a:rPr lang="fr-BE" sz="2800" dirty="0" err="1" smtClean="0">
                <a:latin typeface="Tahoma" panose="020B0604030504040204" pitchFamily="34" charset="0"/>
                <a:ea typeface="Tahoma" panose="020B0604030504040204" pitchFamily="34" charset="0"/>
                <a:cs typeface="Tahoma" panose="020B0604030504040204" pitchFamily="34" charset="0"/>
              </a:rPr>
              <a:t>cows</a:t>
            </a:r>
            <a:endParaRPr lang="fr-BE" sz="280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96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animBg="1"/>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72B7A4D-DE3F-4347-BAA7-8C6A48B1DC3D}" type="slidenum">
              <a:rPr lang="fr-BE" smtClean="0"/>
              <a:t>51</a:t>
            </a:fld>
            <a:endParaRPr lang="fr-BE"/>
          </a:p>
        </p:txBody>
      </p:sp>
      <p:sp>
        <p:nvSpPr>
          <p:cNvPr id="7" name="Titre 6"/>
          <p:cNvSpPr>
            <a:spLocks noGrp="1"/>
          </p:cNvSpPr>
          <p:nvPr>
            <p:ph type="title"/>
          </p:nvPr>
        </p:nvSpPr>
        <p:spPr>
          <a:xfrm>
            <a:off x="467544" y="2420888"/>
            <a:ext cx="8229600" cy="2088232"/>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fr-BE" sz="6000" dirty="0" smtClean="0"/>
              <a:t>The </a:t>
            </a:r>
            <a:r>
              <a:rPr lang="fr-BE" sz="6000" dirty="0" err="1" smtClean="0"/>
              <a:t>fertility</a:t>
            </a:r>
            <a:r>
              <a:rPr lang="fr-BE" sz="6000" dirty="0" smtClean="0"/>
              <a:t> </a:t>
            </a:r>
            <a:br>
              <a:rPr lang="fr-BE" sz="6000" dirty="0" smtClean="0"/>
            </a:br>
            <a:r>
              <a:rPr lang="fr-BE" sz="6000" dirty="0" smtClean="0"/>
              <a:t>(reproduction </a:t>
            </a:r>
            <a:r>
              <a:rPr lang="fr-BE" sz="6000" dirty="0" err="1" smtClean="0"/>
              <a:t>period</a:t>
            </a:r>
            <a:r>
              <a:rPr lang="fr-BE" sz="6000" dirty="0" smtClean="0"/>
              <a:t>)</a:t>
            </a:r>
            <a:endParaRPr lang="fr-BE" sz="6000" dirty="0"/>
          </a:p>
        </p:txBody>
      </p:sp>
    </p:spTree>
    <p:extLst>
      <p:ext uri="{BB962C8B-B14F-4D97-AF65-F5344CB8AC3E}">
        <p14:creationId xmlns:p14="http://schemas.microsoft.com/office/powerpoint/2010/main" val="20728862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71762" y="116632"/>
            <a:ext cx="7731270" cy="864096"/>
          </a:xfrm>
          <a:solidFill>
            <a:schemeClr val="tx2">
              <a:lumMod val="75000"/>
            </a:schemeClr>
          </a:solidFill>
          <a:ln>
            <a:noFill/>
          </a:ln>
          <a:effectLst/>
          <a:scene3d>
            <a:camera prst="orthographicFront">
              <a:rot lat="0" lon="0" rev="0"/>
            </a:camera>
            <a:lightRig rig="chilly" dir="t">
              <a:rot lat="0" lon="0" rev="18480000"/>
            </a:lightRig>
          </a:scene3d>
          <a:sp3d prstMaterial="clear">
            <a:bevelT h="63500"/>
          </a:sp3d>
        </p:spPr>
        <p:txBody>
          <a:bodyPr>
            <a:normAutofit/>
          </a:bodyPr>
          <a:lstStyle/>
          <a:p>
            <a:r>
              <a:rPr lang="fr-BE" sz="2000" dirty="0" err="1" smtClean="0">
                <a:latin typeface="Verdana" panose="020B0604030504040204" pitchFamily="34" charset="0"/>
                <a:ea typeface="Verdana" panose="020B0604030504040204" pitchFamily="34" charset="0"/>
                <a:cs typeface="Verdana" panose="020B0604030504040204" pitchFamily="34" charset="0"/>
              </a:rPr>
              <a:t>Losses</a:t>
            </a:r>
            <a:r>
              <a:rPr lang="fr-BE" sz="2000" dirty="0" smtClean="0">
                <a:latin typeface="Verdana" panose="020B0604030504040204" pitchFamily="34" charset="0"/>
                <a:ea typeface="Verdana" panose="020B0604030504040204" pitchFamily="34" charset="0"/>
                <a:cs typeface="Verdana" panose="020B0604030504040204" pitchFamily="34" charset="0"/>
              </a:rPr>
              <a:t> </a:t>
            </a:r>
            <a:r>
              <a:rPr lang="fr-BE" sz="2000" dirty="0" err="1" smtClean="0">
                <a:latin typeface="Verdana" panose="020B0604030504040204" pitchFamily="34" charset="0"/>
                <a:ea typeface="Verdana" panose="020B0604030504040204" pitchFamily="34" charset="0"/>
                <a:cs typeface="Verdana" panose="020B0604030504040204" pitchFamily="34" charset="0"/>
              </a:rPr>
              <a:t>during</a:t>
            </a:r>
            <a:r>
              <a:rPr lang="fr-BE" sz="2000" dirty="0" smtClean="0">
                <a:latin typeface="Verdana" panose="020B0604030504040204" pitchFamily="34" charset="0"/>
                <a:ea typeface="Verdana" panose="020B0604030504040204" pitchFamily="34" charset="0"/>
                <a:cs typeface="Verdana" panose="020B0604030504040204" pitchFamily="34" charset="0"/>
              </a:rPr>
              <a:t> the first </a:t>
            </a:r>
            <a:r>
              <a:rPr lang="fr-BE" sz="2000" dirty="0" err="1" smtClean="0">
                <a:latin typeface="Verdana" panose="020B0604030504040204" pitchFamily="34" charset="0"/>
                <a:ea typeface="Verdana" panose="020B0604030504040204" pitchFamily="34" charset="0"/>
                <a:cs typeface="Verdana" panose="020B0604030504040204" pitchFamily="34" charset="0"/>
              </a:rPr>
              <a:t>trimester</a:t>
            </a:r>
            <a:r>
              <a:rPr lang="fr-BE" sz="2000" dirty="0" smtClean="0">
                <a:latin typeface="Verdana" panose="020B0604030504040204" pitchFamily="34" charset="0"/>
                <a:ea typeface="Verdana" panose="020B0604030504040204" pitchFamily="34" charset="0"/>
                <a:cs typeface="Verdana" panose="020B0604030504040204" pitchFamily="34" charset="0"/>
              </a:rPr>
              <a:t> of </a:t>
            </a:r>
            <a:r>
              <a:rPr lang="fr-BE" sz="2000" dirty="0" err="1" smtClean="0">
                <a:latin typeface="Verdana" panose="020B0604030504040204" pitchFamily="34" charset="0"/>
                <a:ea typeface="Verdana" panose="020B0604030504040204" pitchFamily="34" charset="0"/>
                <a:cs typeface="Verdana" panose="020B0604030504040204" pitchFamily="34" charset="0"/>
              </a:rPr>
              <a:t>pregnancy</a:t>
            </a:r>
            <a:r>
              <a:rPr lang="fr-BE" sz="2000" dirty="0" smtClean="0">
                <a:latin typeface="Verdana" panose="020B0604030504040204" pitchFamily="34" charset="0"/>
                <a:ea typeface="Verdana" panose="020B0604030504040204" pitchFamily="34" charset="0"/>
                <a:cs typeface="Verdana" panose="020B0604030504040204" pitchFamily="34" charset="0"/>
              </a:rPr>
              <a:t> in the </a:t>
            </a:r>
            <a:r>
              <a:rPr lang="fr-BE" sz="2000" dirty="0" err="1" smtClean="0">
                <a:latin typeface="Verdana" panose="020B0604030504040204" pitchFamily="34" charset="0"/>
                <a:ea typeface="Verdana" panose="020B0604030504040204" pitchFamily="34" charset="0"/>
                <a:cs typeface="Verdana" panose="020B0604030504040204" pitchFamily="34" charset="0"/>
              </a:rPr>
              <a:t>cow</a:t>
            </a:r>
            <a:r>
              <a:rPr lang="fr-BE" sz="2000" dirty="0" smtClean="0">
                <a:latin typeface="Verdana" panose="020B0604030504040204" pitchFamily="34" charset="0"/>
                <a:ea typeface="Verdana" panose="020B0604030504040204" pitchFamily="34" charset="0"/>
                <a:cs typeface="Verdana" panose="020B0604030504040204" pitchFamily="34" charset="0"/>
              </a:rPr>
              <a:t> (</a:t>
            </a:r>
            <a:r>
              <a:rPr lang="fr-BE" sz="2000" dirty="0" err="1" smtClean="0">
                <a:latin typeface="Verdana" panose="020B0604030504040204" pitchFamily="34" charset="0"/>
                <a:ea typeface="Verdana" panose="020B0604030504040204" pitchFamily="34" charset="0"/>
                <a:cs typeface="Verdana" panose="020B0604030504040204" pitchFamily="34" charset="0"/>
              </a:rPr>
              <a:t>Wiltbank</a:t>
            </a:r>
            <a:r>
              <a:rPr lang="fr-BE" sz="2000" dirty="0" smtClean="0">
                <a:latin typeface="Verdana" panose="020B0604030504040204" pitchFamily="34" charset="0"/>
                <a:ea typeface="Verdana" panose="020B0604030504040204" pitchFamily="34" charset="0"/>
                <a:cs typeface="Verdana" panose="020B0604030504040204" pitchFamily="34" charset="0"/>
              </a:rPr>
              <a:t> et al. 2016)</a:t>
            </a:r>
            <a:endParaRPr lang="fr-BE" sz="2000" dirty="0">
              <a:latin typeface="Verdana" panose="020B0604030504040204" pitchFamily="34" charset="0"/>
              <a:ea typeface="Verdana" panose="020B0604030504040204" pitchFamily="34" charset="0"/>
              <a:cs typeface="Verdana" panose="020B0604030504040204" pitchFamily="34" charset="0"/>
            </a:endParaRPr>
          </a:p>
        </p:txBody>
      </p:sp>
      <p:sp>
        <p:nvSpPr>
          <p:cNvPr id="4" name="Titre 1"/>
          <p:cNvSpPr txBox="1">
            <a:spLocks/>
          </p:cNvSpPr>
          <p:nvPr/>
        </p:nvSpPr>
        <p:spPr>
          <a:xfrm>
            <a:off x="147130" y="1700808"/>
            <a:ext cx="1080120" cy="576064"/>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err="1" smtClean="0">
                <a:latin typeface="Verdana" panose="020B0604030504040204" pitchFamily="34" charset="0"/>
                <a:ea typeface="Verdana" panose="020B0604030504040204" pitchFamily="34" charset="0"/>
                <a:cs typeface="Verdana" panose="020B0604030504040204" pitchFamily="34" charset="0"/>
              </a:rPr>
              <a:t>Before</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5" name="Titre 1"/>
          <p:cNvSpPr txBox="1">
            <a:spLocks/>
          </p:cNvSpPr>
          <p:nvPr/>
        </p:nvSpPr>
        <p:spPr>
          <a:xfrm>
            <a:off x="1343018" y="1696641"/>
            <a:ext cx="1719808" cy="57606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err="1" smtClean="0">
                <a:latin typeface="Verdana" panose="020B0604030504040204" pitchFamily="34" charset="0"/>
                <a:ea typeface="Verdana" panose="020B0604030504040204" pitchFamily="34" charset="0"/>
                <a:cs typeface="Verdana" panose="020B0604030504040204" pitchFamily="34" charset="0"/>
              </a:rPr>
              <a:t>Fertilization</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6" name="Titre 1"/>
          <p:cNvSpPr txBox="1">
            <a:spLocks/>
          </p:cNvSpPr>
          <p:nvPr/>
        </p:nvSpPr>
        <p:spPr>
          <a:xfrm>
            <a:off x="3178594" y="1700808"/>
            <a:ext cx="1152128" cy="576064"/>
          </a:xfrm>
          <a:prstGeom prst="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a:latin typeface="Verdana" panose="020B0604030504040204" pitchFamily="34" charset="0"/>
                <a:ea typeface="Verdana" panose="020B0604030504040204" pitchFamily="34" charset="0"/>
                <a:cs typeface="Verdana" panose="020B0604030504040204" pitchFamily="34" charset="0"/>
              </a:rPr>
              <a:t>D</a:t>
            </a:r>
            <a:r>
              <a:rPr lang="fr-BE" sz="1800" dirty="0" smtClean="0">
                <a:latin typeface="Verdana" panose="020B0604030504040204" pitchFamily="34" charset="0"/>
                <a:ea typeface="Verdana" panose="020B0604030504040204" pitchFamily="34" charset="0"/>
                <a:cs typeface="Verdana" panose="020B0604030504040204" pitchFamily="34" charset="0"/>
              </a:rPr>
              <a:t> 1 to 7</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re 1"/>
          <p:cNvSpPr txBox="1">
            <a:spLocks/>
          </p:cNvSpPr>
          <p:nvPr/>
        </p:nvSpPr>
        <p:spPr>
          <a:xfrm>
            <a:off x="4446490" y="1700808"/>
            <a:ext cx="1296144" cy="57606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smtClean="0">
                <a:latin typeface="Verdana" panose="020B0604030504040204" pitchFamily="34" charset="0"/>
                <a:ea typeface="Verdana" panose="020B0604030504040204" pitchFamily="34" charset="0"/>
                <a:cs typeface="Verdana" panose="020B0604030504040204" pitchFamily="34" charset="0"/>
              </a:rPr>
              <a:t>D 8 to 27</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10" name="Titre 1"/>
          <p:cNvSpPr txBox="1">
            <a:spLocks/>
          </p:cNvSpPr>
          <p:nvPr/>
        </p:nvSpPr>
        <p:spPr>
          <a:xfrm>
            <a:off x="5858402" y="1700808"/>
            <a:ext cx="1451248" cy="57606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smtClean="0">
                <a:latin typeface="Verdana" panose="020B0604030504040204" pitchFamily="34" charset="0"/>
                <a:ea typeface="Verdana" panose="020B0604030504040204" pitchFamily="34" charset="0"/>
                <a:cs typeface="Verdana" panose="020B0604030504040204" pitchFamily="34" charset="0"/>
              </a:rPr>
              <a:t>D 28 to 60</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11" name="Titre 1"/>
          <p:cNvSpPr txBox="1">
            <a:spLocks/>
          </p:cNvSpPr>
          <p:nvPr/>
        </p:nvSpPr>
        <p:spPr>
          <a:xfrm>
            <a:off x="7425419" y="1677194"/>
            <a:ext cx="1404156" cy="576064"/>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smtClean="0">
                <a:latin typeface="Verdana" panose="020B0604030504040204" pitchFamily="34" charset="0"/>
                <a:ea typeface="Verdana" panose="020B0604030504040204" pitchFamily="34" charset="0"/>
                <a:cs typeface="Verdana" panose="020B0604030504040204" pitchFamily="34" charset="0"/>
              </a:rPr>
              <a:t>D 61 to 90</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039" descr="31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58475" y="2467313"/>
            <a:ext cx="1026574" cy="793141"/>
          </a:xfrm>
          <a:prstGeom prst="rect">
            <a:avLst/>
          </a:prstGeom>
          <a:noFill/>
          <a:ln>
            <a:solidFill>
              <a:schemeClr val="tx1"/>
            </a:solidFill>
            <a:miter lim="800000"/>
            <a:headEnd/>
            <a:tailEnd/>
          </a:ln>
        </p:spPr>
      </p:pic>
      <p:pic>
        <p:nvPicPr>
          <p:cNvPr id="14" name="Picture 4" descr="dia22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95" y="4365104"/>
            <a:ext cx="1031370" cy="9361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041" descr="31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550" y="3367714"/>
            <a:ext cx="1049508" cy="8601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embryon définition&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831" y="2469895"/>
            <a:ext cx="1259653" cy="1259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Résultat de recherche d'images pour &quot;spermatozoïdes&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468" y="2469895"/>
            <a:ext cx="1368152" cy="1327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Résultat de recherche d'images pour &quot;embryon phase elongation&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6832" y="2469895"/>
            <a:ext cx="1341570" cy="18376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descr="D:\Activités d'enseignements\Ressources\Multimedia\Multimedia echographie RU\Photos Titan Benedicte Gabriel\Bov Gestation J42 9.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2620" y="2469895"/>
            <a:ext cx="1347030" cy="109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e 23"/>
          <p:cNvGrpSpPr/>
          <p:nvPr/>
        </p:nvGrpSpPr>
        <p:grpSpPr>
          <a:xfrm>
            <a:off x="7448711" y="2469895"/>
            <a:ext cx="1380864" cy="1064746"/>
            <a:chOff x="112713" y="115888"/>
            <a:chExt cx="4478337" cy="3529012"/>
          </a:xfrm>
        </p:grpSpPr>
        <p:pic>
          <p:nvPicPr>
            <p:cNvPr id="25" name="Picture 2" descr="D:\Activités d'enseignements\Ressources\Multimedia\Multimedia echographie RU\Photos Titan Benedicte Gabriel\Bov Gestation Foetus.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sp>
        <p:nvSpPr>
          <p:cNvPr id="35" name="Titre 1"/>
          <p:cNvSpPr txBox="1">
            <a:spLocks/>
          </p:cNvSpPr>
          <p:nvPr/>
        </p:nvSpPr>
        <p:spPr>
          <a:xfrm>
            <a:off x="1371836" y="4869160"/>
            <a:ext cx="1327956" cy="129614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Verdana" panose="020B0604030504040204" pitchFamily="34" charset="0"/>
                <a:ea typeface="Verdana" panose="020B0604030504040204" pitchFamily="34" charset="0"/>
                <a:cs typeface="Verdana" panose="020B0604030504040204" pitchFamily="34" charset="0"/>
              </a:rPr>
              <a:t>No </a:t>
            </a:r>
            <a:r>
              <a:rPr lang="fr-BE" sz="1400" dirty="0" err="1" smtClean="0">
                <a:latin typeface="Verdana" panose="020B0604030504040204" pitchFamily="34" charset="0"/>
                <a:ea typeface="Verdana" panose="020B0604030504040204" pitchFamily="34" charset="0"/>
                <a:cs typeface="Verdana" panose="020B0604030504040204" pitchFamily="34" charset="0"/>
              </a:rPr>
              <a:t>fertilization</a:t>
            </a:r>
            <a:endParaRPr lang="fr-BE" sz="1400" dirty="0" smtClean="0">
              <a:latin typeface="Verdana" panose="020B0604030504040204" pitchFamily="34" charset="0"/>
              <a:ea typeface="Verdana" panose="020B0604030504040204" pitchFamily="34" charset="0"/>
              <a:cs typeface="Verdana" panose="020B0604030504040204" pitchFamily="34" charset="0"/>
            </a:endParaRPr>
          </a:p>
          <a:p>
            <a:r>
              <a:rPr lang="fr-BE" sz="1400" b="1" dirty="0" smtClean="0">
                <a:latin typeface="Verdana" panose="020B0604030504040204" pitchFamily="34" charset="0"/>
                <a:ea typeface="Verdana" panose="020B0604030504040204" pitchFamily="34" charset="0"/>
                <a:cs typeface="Verdana" panose="020B0604030504040204" pitchFamily="34" charset="0"/>
              </a:rPr>
              <a:t>10 (Cold) à </a:t>
            </a:r>
            <a:r>
              <a:rPr lang="fr-BE" sz="1400" b="1" dirty="0">
                <a:latin typeface="Verdana" panose="020B0604030504040204" pitchFamily="34" charset="0"/>
                <a:ea typeface="Verdana" panose="020B0604030504040204" pitchFamily="34" charset="0"/>
                <a:cs typeface="Verdana" panose="020B0604030504040204" pitchFamily="34" charset="0"/>
              </a:rPr>
              <a:t>5</a:t>
            </a:r>
            <a:r>
              <a:rPr lang="fr-BE" sz="1400" b="1" dirty="0" smtClean="0">
                <a:latin typeface="Verdana" panose="020B0604030504040204" pitchFamily="34" charset="0"/>
                <a:ea typeface="Verdana" panose="020B0604030504040204" pitchFamily="34" charset="0"/>
                <a:cs typeface="Verdana" panose="020B0604030504040204" pitchFamily="34" charset="0"/>
              </a:rPr>
              <a:t>0 % (</a:t>
            </a:r>
            <a:r>
              <a:rPr lang="fr-BE" sz="1400" b="1" dirty="0" err="1" smtClean="0">
                <a:latin typeface="Verdana" panose="020B0604030504040204" pitchFamily="34" charset="0"/>
                <a:ea typeface="Verdana" panose="020B0604030504040204" pitchFamily="34" charset="0"/>
                <a:cs typeface="Verdana" panose="020B0604030504040204" pitchFamily="34" charset="0"/>
              </a:rPr>
              <a:t>Heat</a:t>
            </a:r>
            <a:r>
              <a:rPr lang="fr-BE" sz="1400" b="1" dirty="0" smtClean="0">
                <a:latin typeface="Verdana" panose="020B0604030504040204" pitchFamily="34" charset="0"/>
                <a:ea typeface="Verdana" panose="020B0604030504040204" pitchFamily="34" charset="0"/>
                <a:cs typeface="Verdana" panose="020B0604030504040204" pitchFamily="34" charset="0"/>
              </a:rPr>
              <a:t>)</a:t>
            </a:r>
            <a:endParaRPr lang="fr-BE" sz="1400" b="1" dirty="0">
              <a:latin typeface="Verdana" panose="020B0604030504040204" pitchFamily="34" charset="0"/>
              <a:ea typeface="Verdana" panose="020B0604030504040204" pitchFamily="34" charset="0"/>
              <a:cs typeface="Verdana" panose="020B0604030504040204" pitchFamily="34" charset="0"/>
            </a:endParaRPr>
          </a:p>
        </p:txBody>
      </p:sp>
      <p:sp>
        <p:nvSpPr>
          <p:cNvPr id="36" name="Titre 1"/>
          <p:cNvSpPr txBox="1">
            <a:spLocks/>
          </p:cNvSpPr>
          <p:nvPr/>
        </p:nvSpPr>
        <p:spPr>
          <a:xfrm>
            <a:off x="2881722" y="4869160"/>
            <a:ext cx="1537421" cy="936104"/>
          </a:xfrm>
          <a:prstGeom prst="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err="1" smtClean="0">
                <a:latin typeface="Verdana" panose="020B0604030504040204" pitchFamily="34" charset="0"/>
                <a:ea typeface="Verdana" panose="020B0604030504040204" pitchFamily="34" charset="0"/>
                <a:cs typeface="Verdana" panose="020B0604030504040204" pitchFamily="34" charset="0"/>
              </a:rPr>
              <a:t>Very</a:t>
            </a:r>
            <a:r>
              <a:rPr lang="fr-BE" sz="1400" dirty="0" smtClean="0">
                <a:latin typeface="Verdana" panose="020B0604030504040204" pitchFamily="34" charset="0"/>
                <a:ea typeface="Verdana" panose="020B0604030504040204" pitchFamily="34" charset="0"/>
                <a:cs typeface="Verdana" panose="020B0604030504040204" pitchFamily="34" charset="0"/>
              </a:rPr>
              <a:t> </a:t>
            </a:r>
            <a:r>
              <a:rPr lang="fr-BE" sz="1400" dirty="0" err="1" smtClean="0">
                <a:latin typeface="Verdana" panose="020B0604030504040204" pitchFamily="34" charset="0"/>
                <a:ea typeface="Verdana" panose="020B0604030504040204" pitchFamily="34" charset="0"/>
                <a:cs typeface="Verdana" panose="020B0604030504040204" pitchFamily="34" charset="0"/>
              </a:rPr>
              <a:t>early</a:t>
            </a:r>
            <a:r>
              <a:rPr lang="fr-BE" sz="1400" dirty="0" smtClean="0">
                <a:latin typeface="Verdana" panose="020B0604030504040204" pitchFamily="34" charset="0"/>
                <a:ea typeface="Verdana" panose="020B0604030504040204" pitchFamily="34" charset="0"/>
                <a:cs typeface="Verdana" panose="020B0604030504040204" pitchFamily="34" charset="0"/>
              </a:rPr>
              <a:t> </a:t>
            </a:r>
            <a:r>
              <a:rPr lang="fr-BE" sz="1400" dirty="0" err="1" smtClean="0">
                <a:latin typeface="Verdana" panose="020B0604030504040204" pitchFamily="34" charset="0"/>
                <a:ea typeface="Verdana" panose="020B0604030504040204" pitchFamily="34" charset="0"/>
                <a:cs typeface="Verdana" panose="020B0604030504040204" pitchFamily="34" charset="0"/>
              </a:rPr>
              <a:t>embryonic</a:t>
            </a:r>
            <a:r>
              <a:rPr lang="fr-BE" sz="1400" dirty="0" smtClean="0">
                <a:latin typeface="Verdana" panose="020B0604030504040204" pitchFamily="34" charset="0"/>
                <a:ea typeface="Verdana" panose="020B0604030504040204" pitchFamily="34" charset="0"/>
                <a:cs typeface="Verdana" panose="020B0604030504040204" pitchFamily="34" charset="0"/>
              </a:rPr>
              <a:t> </a:t>
            </a:r>
            <a:r>
              <a:rPr lang="fr-BE" sz="1400" dirty="0" err="1" smtClean="0">
                <a:latin typeface="Verdana" panose="020B0604030504040204" pitchFamily="34" charset="0"/>
                <a:ea typeface="Verdana" panose="020B0604030504040204" pitchFamily="34" charset="0"/>
                <a:cs typeface="Verdana" panose="020B0604030504040204" pitchFamily="34" charset="0"/>
              </a:rPr>
              <a:t>mortality</a:t>
            </a:r>
            <a:endParaRPr lang="fr-BE" sz="1400" dirty="0" smtClean="0">
              <a:latin typeface="Verdana" panose="020B0604030504040204" pitchFamily="34" charset="0"/>
              <a:ea typeface="Verdana" panose="020B0604030504040204" pitchFamily="34" charset="0"/>
              <a:cs typeface="Verdana" panose="020B0604030504040204" pitchFamily="34" charset="0"/>
            </a:endParaRPr>
          </a:p>
          <a:p>
            <a:r>
              <a:rPr lang="fr-BE" sz="1400" b="1" dirty="0">
                <a:latin typeface="Verdana" panose="020B0604030504040204" pitchFamily="34" charset="0"/>
                <a:ea typeface="Verdana" panose="020B0604030504040204" pitchFamily="34" charset="0"/>
                <a:cs typeface="Verdana" panose="020B0604030504040204" pitchFamily="34" charset="0"/>
              </a:rPr>
              <a:t>1</a:t>
            </a:r>
            <a:r>
              <a:rPr lang="fr-BE" sz="1400" b="1" dirty="0" smtClean="0">
                <a:latin typeface="Verdana" panose="020B0604030504040204" pitchFamily="34" charset="0"/>
                <a:ea typeface="Verdana" panose="020B0604030504040204" pitchFamily="34" charset="0"/>
                <a:cs typeface="Verdana" panose="020B0604030504040204" pitchFamily="34" charset="0"/>
              </a:rPr>
              <a:t>0 à 50 %</a:t>
            </a:r>
            <a:endParaRPr lang="fr-BE" sz="1400" b="1" dirty="0">
              <a:latin typeface="Verdana" panose="020B0604030504040204" pitchFamily="34" charset="0"/>
              <a:ea typeface="Verdana" panose="020B0604030504040204" pitchFamily="34" charset="0"/>
              <a:cs typeface="Verdana" panose="020B0604030504040204" pitchFamily="34" charset="0"/>
            </a:endParaRPr>
          </a:p>
        </p:txBody>
      </p:sp>
      <p:sp>
        <p:nvSpPr>
          <p:cNvPr id="37" name="Titre 1"/>
          <p:cNvSpPr txBox="1">
            <a:spLocks/>
          </p:cNvSpPr>
          <p:nvPr/>
        </p:nvSpPr>
        <p:spPr>
          <a:xfrm>
            <a:off x="4534593" y="4884043"/>
            <a:ext cx="1436611" cy="1065237"/>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err="1">
                <a:latin typeface="Verdana" panose="020B0604030504040204" pitchFamily="34" charset="0"/>
                <a:ea typeface="Verdana" panose="020B0604030504040204" pitchFamily="34" charset="0"/>
                <a:cs typeface="Verdana" panose="020B0604030504040204" pitchFamily="34" charset="0"/>
              </a:rPr>
              <a:t>E</a:t>
            </a:r>
            <a:r>
              <a:rPr lang="fr-BE" sz="1400" dirty="0" err="1" smtClean="0">
                <a:latin typeface="Verdana" panose="020B0604030504040204" pitchFamily="34" charset="0"/>
                <a:ea typeface="Verdana" panose="020B0604030504040204" pitchFamily="34" charset="0"/>
                <a:cs typeface="Verdana" panose="020B0604030504040204" pitchFamily="34" charset="0"/>
              </a:rPr>
              <a:t>arly</a:t>
            </a:r>
            <a:r>
              <a:rPr lang="fr-BE" sz="1400" dirty="0" smtClean="0">
                <a:latin typeface="Verdana" panose="020B0604030504040204" pitchFamily="34" charset="0"/>
                <a:ea typeface="Verdana" panose="020B0604030504040204" pitchFamily="34" charset="0"/>
                <a:cs typeface="Verdana" panose="020B0604030504040204" pitchFamily="34" charset="0"/>
              </a:rPr>
              <a:t> </a:t>
            </a:r>
            <a:r>
              <a:rPr lang="fr-BE" sz="1400" dirty="0" err="1">
                <a:latin typeface="Verdana" panose="020B0604030504040204" pitchFamily="34" charset="0"/>
                <a:ea typeface="Verdana" panose="020B0604030504040204" pitchFamily="34" charset="0"/>
                <a:cs typeface="Verdana" panose="020B0604030504040204" pitchFamily="34" charset="0"/>
              </a:rPr>
              <a:t>embryonic</a:t>
            </a:r>
            <a:r>
              <a:rPr lang="fr-BE" sz="1400" dirty="0">
                <a:latin typeface="Verdana" panose="020B0604030504040204" pitchFamily="34" charset="0"/>
                <a:ea typeface="Verdana" panose="020B0604030504040204" pitchFamily="34" charset="0"/>
                <a:cs typeface="Verdana" panose="020B0604030504040204" pitchFamily="34" charset="0"/>
              </a:rPr>
              <a:t> </a:t>
            </a:r>
            <a:r>
              <a:rPr lang="fr-BE" sz="1400" dirty="0" err="1">
                <a:latin typeface="Verdana" panose="020B0604030504040204" pitchFamily="34" charset="0"/>
                <a:ea typeface="Verdana" panose="020B0604030504040204" pitchFamily="34" charset="0"/>
                <a:cs typeface="Verdana" panose="020B0604030504040204" pitchFamily="34" charset="0"/>
              </a:rPr>
              <a:t>mortality</a:t>
            </a:r>
            <a:endParaRPr lang="fr-BE" sz="1400" dirty="0">
              <a:latin typeface="Verdana" panose="020B0604030504040204" pitchFamily="34" charset="0"/>
              <a:ea typeface="Verdana" panose="020B0604030504040204" pitchFamily="34" charset="0"/>
              <a:cs typeface="Verdana" panose="020B0604030504040204" pitchFamily="34" charset="0"/>
            </a:endParaRPr>
          </a:p>
          <a:p>
            <a:r>
              <a:rPr lang="fr-BE" sz="1400" dirty="0" smtClean="0">
                <a:latin typeface="Verdana" panose="020B0604030504040204" pitchFamily="34" charset="0"/>
                <a:ea typeface="Verdana" panose="020B0604030504040204" pitchFamily="34" charset="0"/>
                <a:cs typeface="Verdana" panose="020B0604030504040204" pitchFamily="34" charset="0"/>
              </a:rPr>
              <a:t> </a:t>
            </a:r>
            <a:r>
              <a:rPr lang="fr-BE" sz="1400" b="1" dirty="0" smtClean="0">
                <a:latin typeface="Verdana" panose="020B0604030504040204" pitchFamily="34" charset="0"/>
                <a:ea typeface="Verdana" panose="020B0604030504040204" pitchFamily="34" charset="0"/>
                <a:cs typeface="Verdana" panose="020B0604030504040204" pitchFamily="34" charset="0"/>
              </a:rPr>
              <a:t>20 %</a:t>
            </a:r>
            <a:endParaRPr lang="fr-BE" sz="1400" b="1" dirty="0">
              <a:latin typeface="Verdana" panose="020B0604030504040204" pitchFamily="34" charset="0"/>
              <a:ea typeface="Verdana" panose="020B0604030504040204" pitchFamily="34" charset="0"/>
              <a:cs typeface="Verdana" panose="020B0604030504040204" pitchFamily="34" charset="0"/>
            </a:endParaRPr>
          </a:p>
        </p:txBody>
      </p:sp>
      <p:sp>
        <p:nvSpPr>
          <p:cNvPr id="38" name="Titre 1"/>
          <p:cNvSpPr txBox="1">
            <a:spLocks/>
          </p:cNvSpPr>
          <p:nvPr/>
        </p:nvSpPr>
        <p:spPr>
          <a:xfrm>
            <a:off x="6110430" y="4884042"/>
            <a:ext cx="1451248" cy="1065238"/>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err="1" smtClean="0">
                <a:latin typeface="Verdana" panose="020B0604030504040204" pitchFamily="34" charset="0"/>
                <a:ea typeface="Verdana" panose="020B0604030504040204" pitchFamily="34" charset="0"/>
                <a:cs typeface="Verdana" panose="020B0604030504040204" pitchFamily="34" charset="0"/>
              </a:rPr>
              <a:t>Late</a:t>
            </a:r>
            <a:r>
              <a:rPr lang="fr-BE" sz="1400" dirty="0" smtClean="0">
                <a:latin typeface="Verdana" panose="020B0604030504040204" pitchFamily="34" charset="0"/>
                <a:ea typeface="Verdana" panose="020B0604030504040204" pitchFamily="34" charset="0"/>
                <a:cs typeface="Verdana" panose="020B0604030504040204" pitchFamily="34" charset="0"/>
              </a:rPr>
              <a:t> </a:t>
            </a:r>
            <a:r>
              <a:rPr lang="fr-BE" sz="1400" dirty="0" err="1" smtClean="0">
                <a:latin typeface="Verdana" panose="020B0604030504040204" pitchFamily="34" charset="0"/>
                <a:ea typeface="Verdana" panose="020B0604030504040204" pitchFamily="34" charset="0"/>
                <a:cs typeface="Verdana" panose="020B0604030504040204" pitchFamily="34" charset="0"/>
              </a:rPr>
              <a:t>embryonic</a:t>
            </a:r>
            <a:r>
              <a:rPr lang="fr-BE" sz="1400" dirty="0" smtClean="0">
                <a:latin typeface="Verdana" panose="020B0604030504040204" pitchFamily="34" charset="0"/>
                <a:ea typeface="Verdana" panose="020B0604030504040204" pitchFamily="34" charset="0"/>
                <a:cs typeface="Verdana" panose="020B0604030504040204" pitchFamily="34" charset="0"/>
              </a:rPr>
              <a:t> </a:t>
            </a:r>
            <a:r>
              <a:rPr lang="fr-BE" sz="1400" dirty="0" err="1">
                <a:latin typeface="Verdana" panose="020B0604030504040204" pitchFamily="34" charset="0"/>
                <a:ea typeface="Verdana" panose="020B0604030504040204" pitchFamily="34" charset="0"/>
                <a:cs typeface="Verdana" panose="020B0604030504040204" pitchFamily="34" charset="0"/>
              </a:rPr>
              <a:t>mortality</a:t>
            </a:r>
            <a:endParaRPr lang="fr-BE" sz="1400" dirty="0">
              <a:latin typeface="Verdana" panose="020B0604030504040204" pitchFamily="34" charset="0"/>
              <a:ea typeface="Verdana" panose="020B0604030504040204" pitchFamily="34" charset="0"/>
              <a:cs typeface="Verdana" panose="020B0604030504040204" pitchFamily="34" charset="0"/>
            </a:endParaRPr>
          </a:p>
          <a:p>
            <a:r>
              <a:rPr lang="fr-BE" sz="1400" b="1" dirty="0" smtClean="0">
                <a:latin typeface="Verdana" panose="020B0604030504040204" pitchFamily="34" charset="0"/>
                <a:ea typeface="Verdana" panose="020B0604030504040204" pitchFamily="34" charset="0"/>
                <a:cs typeface="Verdana" panose="020B0604030504040204" pitchFamily="34" charset="0"/>
              </a:rPr>
              <a:t>12 % </a:t>
            </a:r>
            <a:endParaRPr lang="fr-BE" sz="1400" b="1" dirty="0">
              <a:latin typeface="Verdana" panose="020B0604030504040204" pitchFamily="34" charset="0"/>
              <a:ea typeface="Verdana" panose="020B0604030504040204" pitchFamily="34" charset="0"/>
              <a:cs typeface="Verdana" panose="020B0604030504040204" pitchFamily="34" charset="0"/>
            </a:endParaRPr>
          </a:p>
        </p:txBody>
      </p:sp>
      <p:sp>
        <p:nvSpPr>
          <p:cNvPr id="39" name="Titre 1"/>
          <p:cNvSpPr txBox="1">
            <a:spLocks/>
          </p:cNvSpPr>
          <p:nvPr/>
        </p:nvSpPr>
        <p:spPr>
          <a:xfrm>
            <a:off x="7647590" y="4880618"/>
            <a:ext cx="1404156" cy="780629"/>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err="1" smtClean="0">
                <a:latin typeface="Verdana" panose="020B0604030504040204" pitchFamily="34" charset="0"/>
                <a:ea typeface="Verdana" panose="020B0604030504040204" pitchFamily="34" charset="0"/>
                <a:cs typeface="Verdana" panose="020B0604030504040204" pitchFamily="34" charset="0"/>
              </a:rPr>
              <a:t>Early</a:t>
            </a:r>
            <a:endParaRPr lang="fr-BE" sz="1400" dirty="0" smtClean="0">
              <a:latin typeface="Verdana" panose="020B0604030504040204" pitchFamily="34" charset="0"/>
              <a:ea typeface="Verdana" panose="020B0604030504040204" pitchFamily="34" charset="0"/>
              <a:cs typeface="Verdana" panose="020B0604030504040204" pitchFamily="34" charset="0"/>
            </a:endParaRPr>
          </a:p>
          <a:p>
            <a:r>
              <a:rPr lang="fr-BE" sz="1400" dirty="0">
                <a:latin typeface="Verdana" panose="020B0604030504040204" pitchFamily="34" charset="0"/>
                <a:ea typeface="Verdana" panose="020B0604030504040204" pitchFamily="34" charset="0"/>
                <a:cs typeface="Verdana" panose="020B0604030504040204" pitchFamily="34" charset="0"/>
              </a:rPr>
              <a:t>a</a:t>
            </a:r>
            <a:r>
              <a:rPr lang="fr-BE" sz="1400" dirty="0" smtClean="0">
                <a:latin typeface="Verdana" panose="020B0604030504040204" pitchFamily="34" charset="0"/>
                <a:ea typeface="Verdana" panose="020B0604030504040204" pitchFamily="34" charset="0"/>
                <a:cs typeface="Verdana" panose="020B0604030504040204" pitchFamily="34" charset="0"/>
              </a:rPr>
              <a:t>bortion</a:t>
            </a:r>
          </a:p>
          <a:p>
            <a:r>
              <a:rPr lang="fr-BE" sz="1400" b="1" dirty="0" smtClean="0">
                <a:latin typeface="Verdana" panose="020B0604030504040204" pitchFamily="34" charset="0"/>
                <a:ea typeface="Verdana" panose="020B0604030504040204" pitchFamily="34" charset="0"/>
                <a:cs typeface="Verdana" panose="020B0604030504040204" pitchFamily="34" charset="0"/>
              </a:rPr>
              <a:t>&lt; 2 %</a:t>
            </a:r>
            <a:endParaRPr lang="fr-BE" sz="1400" b="1" dirty="0">
              <a:latin typeface="Verdana" panose="020B0604030504040204" pitchFamily="34" charset="0"/>
              <a:ea typeface="Verdana" panose="020B0604030504040204" pitchFamily="34" charset="0"/>
              <a:cs typeface="Verdana" panose="020B0604030504040204" pitchFamily="34" charset="0"/>
            </a:endParaRPr>
          </a:p>
        </p:txBody>
      </p:sp>
      <p:cxnSp>
        <p:nvCxnSpPr>
          <p:cNvPr id="19" name="Connecteur droit avec flèche 18"/>
          <p:cNvCxnSpPr>
            <a:endCxn id="35" idx="0"/>
          </p:cNvCxnSpPr>
          <p:nvPr/>
        </p:nvCxnSpPr>
        <p:spPr>
          <a:xfrm>
            <a:off x="2027083" y="3797807"/>
            <a:ext cx="8731" cy="1071353"/>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itre 1"/>
          <p:cNvSpPr txBox="1">
            <a:spLocks/>
          </p:cNvSpPr>
          <p:nvPr/>
        </p:nvSpPr>
        <p:spPr>
          <a:xfrm>
            <a:off x="3153752" y="1087438"/>
            <a:ext cx="4155897" cy="397346"/>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err="1" smtClean="0">
                <a:latin typeface="Verdana" panose="020B0604030504040204" pitchFamily="34" charset="0"/>
                <a:ea typeface="Verdana" panose="020B0604030504040204" pitchFamily="34" charset="0"/>
                <a:cs typeface="Verdana" panose="020B0604030504040204" pitchFamily="34" charset="0"/>
              </a:rPr>
              <a:t>Embryo</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sp>
        <p:nvSpPr>
          <p:cNvPr id="48" name="Titre 1"/>
          <p:cNvSpPr txBox="1">
            <a:spLocks/>
          </p:cNvSpPr>
          <p:nvPr/>
        </p:nvSpPr>
        <p:spPr>
          <a:xfrm>
            <a:off x="7425419" y="1089026"/>
            <a:ext cx="1210680" cy="397346"/>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800" dirty="0" err="1" smtClean="0">
                <a:latin typeface="Verdana" panose="020B0604030504040204" pitchFamily="34" charset="0"/>
                <a:ea typeface="Verdana" panose="020B0604030504040204" pitchFamily="34" charset="0"/>
                <a:cs typeface="Verdana" panose="020B0604030504040204" pitchFamily="34" charset="0"/>
              </a:rPr>
              <a:t>Foetus</a:t>
            </a:r>
            <a:endParaRPr lang="fr-BE" sz="1800" dirty="0">
              <a:latin typeface="Verdana" panose="020B0604030504040204" pitchFamily="34" charset="0"/>
              <a:ea typeface="Verdana" panose="020B0604030504040204" pitchFamily="34" charset="0"/>
              <a:cs typeface="Verdana" panose="020B0604030504040204" pitchFamily="34" charset="0"/>
            </a:endParaRPr>
          </a:p>
        </p:txBody>
      </p:sp>
      <p:cxnSp>
        <p:nvCxnSpPr>
          <p:cNvPr id="51" name="Connecteur droit avec flèche 50"/>
          <p:cNvCxnSpPr/>
          <p:nvPr/>
        </p:nvCxnSpPr>
        <p:spPr>
          <a:xfrm>
            <a:off x="5220072" y="4307567"/>
            <a:ext cx="11628" cy="561593"/>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a:stCxn id="23" idx="2"/>
          </p:cNvCxnSpPr>
          <p:nvPr/>
        </p:nvCxnSpPr>
        <p:spPr>
          <a:xfrm>
            <a:off x="6636135" y="3565914"/>
            <a:ext cx="0" cy="1318129"/>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a:off x="8165682" y="3539077"/>
            <a:ext cx="0" cy="1341541"/>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a:off x="3726454" y="3745974"/>
            <a:ext cx="5814" cy="1123186"/>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itre 1"/>
          <p:cNvSpPr txBox="1">
            <a:spLocks/>
          </p:cNvSpPr>
          <p:nvPr/>
        </p:nvSpPr>
        <p:spPr>
          <a:xfrm>
            <a:off x="580895" y="6309320"/>
            <a:ext cx="8268714" cy="432048"/>
          </a:xfrm>
          <a:prstGeom prst="rect">
            <a:avLst/>
          </a:prstGeom>
          <a:solidFill>
            <a:schemeClr val="accent2">
              <a:lumMod val="75000"/>
            </a:schemeClr>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6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Data </a:t>
            </a:r>
            <a:r>
              <a:rPr lang="fr-BE" sz="16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collected</a:t>
            </a:r>
            <a:r>
              <a:rPr lang="fr-BE" sz="16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in </a:t>
            </a:r>
            <a:r>
              <a:rPr lang="fr-BE" sz="16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dairy</a:t>
            </a:r>
            <a:r>
              <a:rPr lang="fr-BE" sz="16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fr-BE" sz="16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cattle</a:t>
            </a:r>
            <a:r>
              <a:rPr lang="fr-BE" sz="16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fr-BE" sz="16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Very</a:t>
            </a:r>
            <a:r>
              <a:rPr lang="fr-BE" sz="16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few data in </a:t>
            </a:r>
            <a:r>
              <a:rPr lang="fr-BE" sz="16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beef</a:t>
            </a:r>
            <a:r>
              <a:rPr lang="fr-BE" sz="16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fr-BE" sz="16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cattle</a:t>
            </a:r>
            <a:endParaRPr lang="fr-BE" sz="16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numéro de diapositive 2"/>
          <p:cNvSpPr>
            <a:spLocks noGrp="1"/>
          </p:cNvSpPr>
          <p:nvPr>
            <p:ph type="sldNum" sz="quarter" idx="12"/>
          </p:nvPr>
        </p:nvSpPr>
        <p:spPr/>
        <p:txBody>
          <a:bodyPr/>
          <a:lstStyle/>
          <a:p>
            <a:fld id="{B72B7A4D-DE3F-4347-BAA7-8C6A48B1DC3D}" type="slidenum">
              <a:rPr lang="fr-BE" smtClean="0"/>
              <a:t>52</a:t>
            </a:fld>
            <a:endParaRPr lang="fr-BE"/>
          </a:p>
        </p:txBody>
      </p:sp>
    </p:spTree>
    <p:extLst>
      <p:ext uri="{BB962C8B-B14F-4D97-AF65-F5344CB8AC3E}">
        <p14:creationId xmlns:p14="http://schemas.microsoft.com/office/powerpoint/2010/main" val="147459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6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53</a:t>
            </a:fld>
            <a:endParaRPr lang="fr-BE"/>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52963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à coins arrondis 4"/>
          <p:cNvSpPr/>
          <p:nvPr/>
        </p:nvSpPr>
        <p:spPr>
          <a:xfrm>
            <a:off x="251520" y="116632"/>
            <a:ext cx="8712968" cy="129614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rPr>
              <a:t>Use of </a:t>
            </a:r>
            <a:r>
              <a:rPr lang="fr-BE" sz="2400" dirty="0" err="1" smtClean="0">
                <a:solidFill>
                  <a:schemeClr val="bg1"/>
                </a:solidFill>
              </a:rPr>
              <a:t>natural</a:t>
            </a:r>
            <a:r>
              <a:rPr lang="fr-BE" sz="2400" dirty="0" smtClean="0">
                <a:solidFill>
                  <a:schemeClr val="bg1"/>
                </a:solidFill>
              </a:rPr>
              <a:t> service vs AI in </a:t>
            </a:r>
            <a:r>
              <a:rPr lang="fr-BE" sz="2400" dirty="0" err="1" smtClean="0">
                <a:solidFill>
                  <a:schemeClr val="bg1"/>
                </a:solidFill>
              </a:rPr>
              <a:t>dairy</a:t>
            </a:r>
            <a:r>
              <a:rPr lang="fr-BE" sz="2400" dirty="0" smtClean="0">
                <a:solidFill>
                  <a:schemeClr val="bg1"/>
                </a:solidFill>
              </a:rPr>
              <a:t> and in </a:t>
            </a:r>
            <a:r>
              <a:rPr lang="fr-BE" sz="2400" dirty="0" err="1" smtClean="0">
                <a:solidFill>
                  <a:schemeClr val="bg1"/>
                </a:solidFill>
              </a:rPr>
              <a:t>beef</a:t>
            </a:r>
            <a:r>
              <a:rPr lang="fr-BE" sz="2400" dirty="0" smtClean="0">
                <a:solidFill>
                  <a:schemeClr val="bg1"/>
                </a:solidFill>
              </a:rPr>
              <a:t> </a:t>
            </a:r>
            <a:r>
              <a:rPr lang="fr-BE" sz="2400" dirty="0" err="1" smtClean="0">
                <a:solidFill>
                  <a:schemeClr val="bg1"/>
                </a:solidFill>
              </a:rPr>
              <a:t>cattle</a:t>
            </a:r>
            <a:r>
              <a:rPr lang="fr-BE" sz="2400" dirty="0" smtClean="0">
                <a:solidFill>
                  <a:schemeClr val="bg1"/>
                </a:solidFill>
              </a:rPr>
              <a:t> in France </a:t>
            </a:r>
          </a:p>
          <a:p>
            <a:pPr algn="ctr"/>
            <a:r>
              <a:rPr lang="fr-BE" sz="2400" dirty="0" smtClean="0">
                <a:solidFill>
                  <a:schemeClr val="bg1"/>
                </a:solidFill>
              </a:rPr>
              <a:t>(Survey 2016 in 956 </a:t>
            </a:r>
            <a:r>
              <a:rPr lang="fr-BE" sz="2400" dirty="0" err="1" smtClean="0">
                <a:solidFill>
                  <a:schemeClr val="bg1"/>
                </a:solidFill>
              </a:rPr>
              <a:t>farms</a:t>
            </a:r>
            <a:r>
              <a:rPr lang="fr-BE" sz="2400" dirty="0" smtClean="0">
                <a:solidFill>
                  <a:schemeClr val="bg1"/>
                </a:solidFill>
              </a:rPr>
              <a:t>)</a:t>
            </a:r>
          </a:p>
          <a:p>
            <a:pPr algn="ctr"/>
            <a:r>
              <a:rPr lang="fr-BE" sz="2400" dirty="0"/>
              <a:t>http://</a:t>
            </a:r>
            <a:r>
              <a:rPr lang="fr-BE" sz="2400" dirty="0" smtClean="0"/>
              <a:t>www.web-agri.fr/conduite-elevage</a:t>
            </a:r>
            <a:endParaRPr lang="fr-BE" sz="2400" dirty="0"/>
          </a:p>
        </p:txBody>
      </p:sp>
      <p:sp>
        <p:nvSpPr>
          <p:cNvPr id="4" name="ZoneTexte 3"/>
          <p:cNvSpPr txBox="1"/>
          <p:nvPr/>
        </p:nvSpPr>
        <p:spPr>
          <a:xfrm>
            <a:off x="557069" y="2323984"/>
            <a:ext cx="1494651" cy="400110"/>
          </a:xfrm>
          <a:prstGeom prst="rect">
            <a:avLst/>
          </a:prstGeom>
          <a:solidFill>
            <a:schemeClr val="accent2">
              <a:lumMod val="75000"/>
            </a:schemeClr>
          </a:solidFill>
        </p:spPr>
        <p:txBody>
          <a:bodyPr wrap="square" rtlCol="0">
            <a:spAutoFit/>
          </a:bodyPr>
          <a:lstStyle/>
          <a:p>
            <a:pPr algn="ctr"/>
            <a:r>
              <a:rPr lang="fr-BE"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Dairy</a:t>
            </a:r>
            <a:endParaRPr lang="fr-BE"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ZoneTexte 6"/>
          <p:cNvSpPr txBox="1"/>
          <p:nvPr/>
        </p:nvSpPr>
        <p:spPr>
          <a:xfrm>
            <a:off x="395536" y="3728140"/>
            <a:ext cx="1656184" cy="400110"/>
          </a:xfrm>
          <a:prstGeom prst="rect">
            <a:avLst/>
          </a:prstGeom>
          <a:solidFill>
            <a:schemeClr val="accent2">
              <a:lumMod val="75000"/>
            </a:schemeClr>
          </a:solidFill>
        </p:spPr>
        <p:txBody>
          <a:bodyPr wrap="square" rtlCol="0">
            <a:spAutoFit/>
          </a:bodyPr>
          <a:lstStyle/>
          <a:p>
            <a:pPr algn="ctr"/>
            <a:r>
              <a:rPr lang="fr-BE"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Beef</a:t>
            </a:r>
            <a:endParaRPr lang="fr-BE"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2951820" y="5276312"/>
            <a:ext cx="1044116" cy="369332"/>
          </a:xfrm>
          <a:prstGeom prst="rect">
            <a:avLst/>
          </a:prstGeom>
          <a:solidFill>
            <a:schemeClr val="tx2">
              <a:lumMod val="50000"/>
            </a:schemeClr>
          </a:solidFill>
        </p:spPr>
        <p:txBody>
          <a:bodyPr wrap="square" rtlCol="0">
            <a:spAutoFit/>
          </a:bodyPr>
          <a:lstStyle/>
          <a:p>
            <a:pPr algn="ctr"/>
            <a:r>
              <a:rPr lang="fr-BE"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Always</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5508104" y="5285012"/>
            <a:ext cx="792088" cy="369332"/>
          </a:xfrm>
          <a:prstGeom prst="rect">
            <a:avLst/>
          </a:prstGeom>
          <a:solidFill>
            <a:schemeClr val="tx2">
              <a:lumMod val="50000"/>
            </a:schemeClr>
          </a:solidFill>
        </p:spPr>
        <p:txBody>
          <a:bodyPr wrap="square" rtlCol="0">
            <a:spAutoFit/>
          </a:bodyP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Never</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4283968" y="5291916"/>
            <a:ext cx="864096" cy="369332"/>
          </a:xfrm>
          <a:prstGeom prst="rect">
            <a:avLst/>
          </a:prstGeom>
          <a:solidFill>
            <a:schemeClr val="tx2">
              <a:lumMod val="50000"/>
            </a:schemeClr>
          </a:solidFill>
        </p:spPr>
        <p:txBody>
          <a:bodyPr wrap="square" rtlCol="0">
            <a:spAutoFit/>
          </a:bodyPr>
          <a:lstStyle/>
          <a:p>
            <a:pPr algn="ctr"/>
            <a:r>
              <a:rPr lang="fr-BE"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Some</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à coins arrondis 2"/>
          <p:cNvSpPr/>
          <p:nvPr/>
        </p:nvSpPr>
        <p:spPr>
          <a:xfrm>
            <a:off x="2555776" y="2395992"/>
            <a:ext cx="3240360" cy="328102"/>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à coins arrondis 10"/>
          <p:cNvSpPr/>
          <p:nvPr/>
        </p:nvSpPr>
        <p:spPr>
          <a:xfrm>
            <a:off x="2555776" y="2756032"/>
            <a:ext cx="4248472" cy="432048"/>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à coins arrondis 11"/>
          <p:cNvSpPr/>
          <p:nvPr/>
        </p:nvSpPr>
        <p:spPr>
          <a:xfrm>
            <a:off x="2555776" y="4196192"/>
            <a:ext cx="918102" cy="328102"/>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à coins arrondis 12"/>
          <p:cNvSpPr/>
          <p:nvPr/>
        </p:nvSpPr>
        <p:spPr>
          <a:xfrm>
            <a:off x="2555776" y="3764144"/>
            <a:ext cx="1960560" cy="364106"/>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755576" y="5912431"/>
            <a:ext cx="7272808" cy="923330"/>
          </a:xfrm>
          <a:prstGeom prst="rect">
            <a:avLst/>
          </a:prstGeom>
          <a:noFill/>
        </p:spPr>
        <p:txBody>
          <a:bodyPr wrap="square" rtlCol="0">
            <a:spAutoFit/>
          </a:bodyPr>
          <a:lstStyle/>
          <a:p>
            <a:r>
              <a:rPr lang="fr-BE" dirty="0" smtClean="0"/>
              <a:t>USA : AI </a:t>
            </a:r>
            <a:r>
              <a:rPr lang="fr-BE" dirty="0" err="1" smtClean="0"/>
              <a:t>concerns</a:t>
            </a:r>
            <a:r>
              <a:rPr lang="fr-BE" dirty="0" smtClean="0"/>
              <a:t> 7,6 % of </a:t>
            </a:r>
            <a:r>
              <a:rPr lang="fr-BE" dirty="0" err="1" smtClean="0"/>
              <a:t>beef</a:t>
            </a:r>
            <a:r>
              <a:rPr lang="fr-BE" dirty="0" smtClean="0"/>
              <a:t> </a:t>
            </a:r>
            <a:r>
              <a:rPr lang="fr-BE" dirty="0" err="1" smtClean="0"/>
              <a:t>cattle</a:t>
            </a:r>
            <a:r>
              <a:rPr lang="fr-BE" dirty="0" smtClean="0"/>
              <a:t> and 72,5 % of </a:t>
            </a:r>
            <a:r>
              <a:rPr lang="fr-BE" dirty="0" err="1" smtClean="0"/>
              <a:t>dairy</a:t>
            </a:r>
            <a:r>
              <a:rPr lang="fr-BE" dirty="0" smtClean="0"/>
              <a:t> </a:t>
            </a:r>
            <a:r>
              <a:rPr lang="fr-BE" dirty="0" err="1" smtClean="0"/>
              <a:t>cattle</a:t>
            </a:r>
            <a:endParaRPr lang="fr-BE" dirty="0" smtClean="0"/>
          </a:p>
          <a:p>
            <a:r>
              <a:rPr lang="fr-BE" dirty="0" err="1" smtClean="0">
                <a:solidFill>
                  <a:schemeClr val="bg1">
                    <a:lumMod val="65000"/>
                  </a:schemeClr>
                </a:solidFill>
              </a:rPr>
              <a:t>See</a:t>
            </a:r>
            <a:r>
              <a:rPr lang="fr-BE" dirty="0">
                <a:solidFill>
                  <a:schemeClr val="bg1">
                    <a:lumMod val="65000"/>
                  </a:schemeClr>
                </a:solidFill>
              </a:rPr>
              <a:t> https://</a:t>
            </a:r>
            <a:r>
              <a:rPr lang="fr-BE" dirty="0" smtClean="0">
                <a:solidFill>
                  <a:schemeClr val="bg1">
                    <a:lumMod val="65000"/>
                  </a:schemeClr>
                </a:solidFill>
              </a:rPr>
              <a:t>www.aphis.usda.gov/aphis/ourfocus/animalhealth/monitoring-and-surveillance/nahms/ </a:t>
            </a:r>
            <a:endParaRPr lang="fr-BE" dirty="0">
              <a:solidFill>
                <a:schemeClr val="bg1">
                  <a:lumMod val="65000"/>
                </a:schemeClr>
              </a:solidFill>
            </a:endParaRPr>
          </a:p>
        </p:txBody>
      </p:sp>
    </p:spTree>
    <p:extLst>
      <p:ext uri="{BB962C8B-B14F-4D97-AF65-F5344CB8AC3E}">
        <p14:creationId xmlns:p14="http://schemas.microsoft.com/office/powerpoint/2010/main" val="18955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nvSpPr>
        <p:spPr bwMode="auto">
          <a:xfrm>
            <a:off x="500063" y="1782763"/>
            <a:ext cx="80645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fr-BE"/>
          </a:p>
        </p:txBody>
      </p:sp>
      <p:sp>
        <p:nvSpPr>
          <p:cNvPr id="24579" name="Line 3"/>
          <p:cNvSpPr>
            <a:spLocks noChangeShapeType="1"/>
          </p:cNvSpPr>
          <p:nvPr/>
        </p:nvSpPr>
        <p:spPr bwMode="auto">
          <a:xfrm>
            <a:off x="500063" y="3459163"/>
            <a:ext cx="799306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fr-BE"/>
          </a:p>
        </p:txBody>
      </p:sp>
      <p:sp>
        <p:nvSpPr>
          <p:cNvPr id="24580" name="Line 7"/>
          <p:cNvSpPr>
            <a:spLocks noChangeShapeType="1"/>
          </p:cNvSpPr>
          <p:nvPr/>
        </p:nvSpPr>
        <p:spPr bwMode="auto">
          <a:xfrm>
            <a:off x="500063" y="2544763"/>
            <a:ext cx="80645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fr-BE"/>
          </a:p>
        </p:txBody>
      </p:sp>
      <p:sp>
        <p:nvSpPr>
          <p:cNvPr id="7" name="Rectangle à coins arrondis 6"/>
          <p:cNvSpPr/>
          <p:nvPr/>
        </p:nvSpPr>
        <p:spPr>
          <a:xfrm>
            <a:off x="179512" y="116632"/>
            <a:ext cx="8712968" cy="9361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Average</a:t>
            </a:r>
            <a:r>
              <a:rPr lang="fr-FR" sz="24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4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number</a:t>
            </a:r>
            <a:r>
              <a:rPr lang="fr-FR" sz="24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AI by </a:t>
            </a:r>
            <a:r>
              <a:rPr lang="fr-FR" sz="24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pregnancy</a:t>
            </a:r>
            <a:r>
              <a:rPr lang="fr-FR" sz="24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(Total </a:t>
            </a:r>
            <a:r>
              <a:rPr lang="fr-FR" sz="24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fertility</a:t>
            </a:r>
            <a:r>
              <a:rPr lang="fr-FR" sz="24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index) </a:t>
            </a:r>
          </a:p>
          <a:p>
            <a:pPr algn="ctr">
              <a:defRPr/>
            </a:pPr>
            <a:r>
              <a:rPr lang="fr-FR" sz="24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fr-FR" sz="24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different</a:t>
            </a:r>
            <a:r>
              <a:rPr lang="fr-FR" sz="24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4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breeds</a:t>
            </a:r>
            <a:r>
              <a:rPr lang="fr-FR" sz="24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in </a:t>
            </a:r>
            <a:r>
              <a:rPr lang="fr-FR" sz="24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Belgium</a:t>
            </a:r>
            <a:r>
              <a:rPr lang="fr-FR" sz="24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(Hanzen et al. 2011)</a:t>
            </a:r>
          </a:p>
        </p:txBody>
      </p:sp>
      <p:graphicFrame>
        <p:nvGraphicFramePr>
          <p:cNvPr id="8" name="Object 7"/>
          <p:cNvGraphicFramePr>
            <a:graphicFrameLocks noChangeAspect="1"/>
          </p:cNvGraphicFramePr>
          <p:nvPr>
            <p:extLst>
              <p:ext uri="{D42A27DB-BD31-4B8C-83A1-F6EECF244321}">
                <p14:modId xmlns:p14="http://schemas.microsoft.com/office/powerpoint/2010/main" val="703369491"/>
              </p:ext>
            </p:extLst>
          </p:nvPr>
        </p:nvGraphicFramePr>
        <p:xfrm>
          <a:off x="500062" y="1340768"/>
          <a:ext cx="8392417" cy="53213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34067458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nvSpPr>
        <p:spPr bwMode="auto">
          <a:xfrm>
            <a:off x="500063" y="1782763"/>
            <a:ext cx="80645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fr-BE"/>
          </a:p>
        </p:txBody>
      </p:sp>
      <p:sp>
        <p:nvSpPr>
          <p:cNvPr id="24579" name="Line 3"/>
          <p:cNvSpPr>
            <a:spLocks noChangeShapeType="1"/>
          </p:cNvSpPr>
          <p:nvPr/>
        </p:nvSpPr>
        <p:spPr bwMode="auto">
          <a:xfrm>
            <a:off x="500063" y="3459163"/>
            <a:ext cx="799306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fr-BE"/>
          </a:p>
        </p:txBody>
      </p:sp>
      <p:sp>
        <p:nvSpPr>
          <p:cNvPr id="24580" name="Line 7"/>
          <p:cNvSpPr>
            <a:spLocks noChangeShapeType="1"/>
          </p:cNvSpPr>
          <p:nvPr/>
        </p:nvSpPr>
        <p:spPr bwMode="auto">
          <a:xfrm>
            <a:off x="500063" y="2544763"/>
            <a:ext cx="80645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fr-BE"/>
          </a:p>
        </p:txBody>
      </p:sp>
      <p:sp>
        <p:nvSpPr>
          <p:cNvPr id="7" name="Rectangle à coins arrondis 6"/>
          <p:cNvSpPr/>
          <p:nvPr/>
        </p:nvSpPr>
        <p:spPr>
          <a:xfrm>
            <a:off x="3203848" y="224644"/>
            <a:ext cx="5544616" cy="9361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32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Fertility</a:t>
            </a:r>
            <a:r>
              <a:rPr lang="fr-FR" sz="32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FR" sz="32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beef</a:t>
            </a:r>
            <a:r>
              <a:rPr lang="fr-FR" sz="32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32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cattle</a:t>
            </a:r>
            <a:endParaRPr lang="fr-FR" sz="3200" kern="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à coins arrondis 8"/>
          <p:cNvSpPr/>
          <p:nvPr/>
        </p:nvSpPr>
        <p:spPr>
          <a:xfrm>
            <a:off x="3491880" y="2850716"/>
            <a:ext cx="5256584" cy="252028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fr-FR" sz="26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Importance of a </a:t>
            </a:r>
            <a:r>
              <a:rPr lang="fr-FR" sz="26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systematic</a:t>
            </a:r>
            <a:r>
              <a:rPr lang="fr-FR" sz="26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6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breeding</a:t>
            </a:r>
            <a:r>
              <a:rPr lang="fr-FR" sz="26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6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soundness</a:t>
            </a:r>
            <a:r>
              <a:rPr lang="fr-FR" sz="26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6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evaluation</a:t>
            </a:r>
            <a:r>
              <a:rPr lang="fr-FR" sz="26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the bull</a:t>
            </a:r>
          </a:p>
        </p:txBody>
      </p:sp>
      <p:sp>
        <p:nvSpPr>
          <p:cNvPr id="2" name="Flèche vers le bas 1"/>
          <p:cNvSpPr/>
          <p:nvPr/>
        </p:nvSpPr>
        <p:spPr>
          <a:xfrm>
            <a:off x="4932040" y="1160748"/>
            <a:ext cx="1584176" cy="1656184"/>
          </a:xfrm>
          <a:prstGeom prst="downArrow">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Picture 6" descr="auto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35821" y="2418742"/>
            <a:ext cx="2941015" cy="3384228"/>
          </a:xfrm>
          <a:prstGeom prst="rect">
            <a:avLst/>
          </a:prstGeom>
          <a:noFill/>
        </p:spPr>
      </p:pic>
    </p:spTree>
    <p:custDataLst>
      <p:tags r:id="rId1"/>
    </p:custDataLst>
    <p:extLst>
      <p:ext uri="{BB962C8B-B14F-4D97-AF65-F5344CB8AC3E}">
        <p14:creationId xmlns:p14="http://schemas.microsoft.com/office/powerpoint/2010/main" val="265510528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179512" y="332656"/>
            <a:ext cx="8712968"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err="1"/>
              <a:t>S</a:t>
            </a:r>
            <a:r>
              <a:rPr lang="fr-BE" sz="2800" dirty="0" err="1" smtClean="0"/>
              <a:t>ubclinical</a:t>
            </a:r>
            <a:r>
              <a:rPr lang="fr-BE" sz="2800" dirty="0" smtClean="0"/>
              <a:t> endometritis : a new challenge in </a:t>
            </a:r>
            <a:r>
              <a:rPr lang="fr-BE" sz="2800" dirty="0" err="1" smtClean="0"/>
              <a:t>beef</a:t>
            </a:r>
            <a:r>
              <a:rPr lang="fr-BE" sz="2800" dirty="0" smtClean="0"/>
              <a:t> </a:t>
            </a:r>
            <a:r>
              <a:rPr lang="fr-BE" sz="2800" dirty="0" err="1" smtClean="0"/>
              <a:t>cattle</a:t>
            </a:r>
            <a:r>
              <a:rPr lang="fr-BE" sz="2800" dirty="0" smtClean="0"/>
              <a:t> ? </a:t>
            </a:r>
            <a:endParaRPr lang="fr-BE" sz="2800" dirty="0"/>
          </a:p>
        </p:txBody>
      </p:sp>
      <p:sp>
        <p:nvSpPr>
          <p:cNvPr id="2" name="ZoneTexte 1"/>
          <p:cNvSpPr txBox="1"/>
          <p:nvPr/>
        </p:nvSpPr>
        <p:spPr>
          <a:xfrm>
            <a:off x="179512" y="6318612"/>
            <a:ext cx="1673343" cy="369332"/>
          </a:xfrm>
          <a:prstGeom prst="rect">
            <a:avLst/>
          </a:prstGeom>
          <a:noFill/>
        </p:spPr>
        <p:txBody>
          <a:bodyPr wrap="none" rtlCol="0">
            <a:spAutoFit/>
          </a:bodyPr>
          <a:lstStyle/>
          <a:p>
            <a:r>
              <a:rPr lang="fr-BE" dirty="0" err="1" smtClean="0">
                <a:solidFill>
                  <a:schemeClr val="bg1">
                    <a:lumMod val="65000"/>
                  </a:schemeClr>
                </a:solidFill>
              </a:rPr>
              <a:t>Pascottini</a:t>
            </a:r>
            <a:r>
              <a:rPr lang="fr-BE" dirty="0" smtClean="0">
                <a:solidFill>
                  <a:schemeClr val="bg1">
                    <a:lumMod val="65000"/>
                  </a:schemeClr>
                </a:solidFill>
              </a:rPr>
              <a:t> 2016</a:t>
            </a:r>
            <a:endParaRPr lang="fr-BE" dirty="0">
              <a:solidFill>
                <a:schemeClr val="bg1">
                  <a:lumMod val="65000"/>
                </a:schemeClr>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37673"/>
            <a:ext cx="6828433" cy="470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B72B7A4D-DE3F-4347-BAA7-8C6A48B1DC3D}" type="slidenum">
              <a:rPr lang="fr-BE" smtClean="0"/>
              <a:t>56</a:t>
            </a:fld>
            <a:endParaRPr lang="fr-BE"/>
          </a:p>
        </p:txBody>
      </p:sp>
    </p:spTree>
    <p:extLst>
      <p:ext uri="{BB962C8B-B14F-4D97-AF65-F5344CB8AC3E}">
        <p14:creationId xmlns:p14="http://schemas.microsoft.com/office/powerpoint/2010/main" val="36949672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57</a:t>
            </a:fld>
            <a:endParaRPr lang="fr-BE"/>
          </a:p>
        </p:txBody>
      </p:sp>
      <p:graphicFrame>
        <p:nvGraphicFramePr>
          <p:cNvPr id="4" name="Graphique 3"/>
          <p:cNvGraphicFramePr>
            <a:graphicFrameLocks/>
          </p:cNvGraphicFramePr>
          <p:nvPr>
            <p:extLst>
              <p:ext uri="{D42A27DB-BD31-4B8C-83A1-F6EECF244321}">
                <p14:modId xmlns:p14="http://schemas.microsoft.com/office/powerpoint/2010/main" val="4091865795"/>
              </p:ext>
            </p:extLst>
          </p:nvPr>
        </p:nvGraphicFramePr>
        <p:xfrm>
          <a:off x="251520" y="1283627"/>
          <a:ext cx="8712967" cy="555198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à coins arrondis 4"/>
          <p:cNvSpPr/>
          <p:nvPr/>
        </p:nvSpPr>
        <p:spPr>
          <a:xfrm>
            <a:off x="467544" y="116632"/>
            <a:ext cx="8280920" cy="9361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Prevalence</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subclinical</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endometritis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during</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the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waiting</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period</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in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cows</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(244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herds</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and 13795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cows</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(Saunier and Hanzen 2017)</a:t>
            </a:r>
          </a:p>
        </p:txBody>
      </p:sp>
      <p:sp>
        <p:nvSpPr>
          <p:cNvPr id="6" name="Rectangle à coins arrondis 5"/>
          <p:cNvSpPr/>
          <p:nvPr/>
        </p:nvSpPr>
        <p:spPr>
          <a:xfrm>
            <a:off x="755576" y="1556792"/>
            <a:ext cx="4429000" cy="1440160"/>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Huge</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differences</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according</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to the stage of the PP, the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method</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diagnosis</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the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considered</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threshold</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and the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history</a:t>
            </a:r>
            <a:r>
              <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the </a:t>
            </a:r>
            <a:r>
              <a:rPr lang="fr-FR" sz="2000" kern="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cow</a:t>
            </a:r>
            <a:endParaRPr lang="fr-FR" sz="2000" kern="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864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58</a:t>
            </a:fld>
            <a:endParaRPr lang="fr-BE"/>
          </a:p>
        </p:txBody>
      </p:sp>
      <p:sp>
        <p:nvSpPr>
          <p:cNvPr id="3" name="Rectangle à coins arrondis 2"/>
          <p:cNvSpPr/>
          <p:nvPr/>
        </p:nvSpPr>
        <p:spPr>
          <a:xfrm>
            <a:off x="878136" y="269640"/>
            <a:ext cx="7704856" cy="1215144"/>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If </a:t>
            </a:r>
            <a:r>
              <a:rPr lang="fr-BE" sz="4000" dirty="0" err="1" smtClean="0"/>
              <a:t>you</a:t>
            </a:r>
            <a:r>
              <a:rPr lang="fr-BE" sz="4000" dirty="0" smtClean="0"/>
              <a:t> </a:t>
            </a:r>
            <a:r>
              <a:rPr lang="fr-BE" sz="4000" dirty="0" err="1" smtClean="0"/>
              <a:t>want</a:t>
            </a:r>
            <a:r>
              <a:rPr lang="fr-BE" sz="4000" dirty="0" smtClean="0"/>
              <a:t> to use AI in </a:t>
            </a:r>
            <a:r>
              <a:rPr lang="fr-BE" sz="4000" smtClean="0"/>
              <a:t>beef</a:t>
            </a:r>
            <a:r>
              <a:rPr lang="fr-BE" sz="4000" dirty="0" smtClean="0"/>
              <a:t> </a:t>
            </a:r>
            <a:r>
              <a:rPr lang="fr-BE" sz="4000" dirty="0" err="1" smtClean="0"/>
              <a:t>cattle</a:t>
            </a:r>
            <a:r>
              <a:rPr lang="fr-BE" sz="4000" dirty="0" smtClean="0"/>
              <a:t> </a:t>
            </a:r>
            <a:endParaRPr lang="fr-BE" sz="3200" dirty="0"/>
          </a:p>
        </p:txBody>
      </p:sp>
      <p:sp>
        <p:nvSpPr>
          <p:cNvPr id="4" name="Rectangle à coins arrondis 3"/>
          <p:cNvSpPr/>
          <p:nvPr/>
        </p:nvSpPr>
        <p:spPr>
          <a:xfrm>
            <a:off x="878136" y="1844824"/>
            <a:ext cx="7704856" cy="4536504"/>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The </a:t>
            </a:r>
            <a:r>
              <a:rPr lang="fr-BE" sz="4000" dirty="0" err="1" smtClean="0"/>
              <a:t>estrous</a:t>
            </a:r>
            <a:r>
              <a:rPr lang="fr-BE" sz="4000" dirty="0" smtClean="0"/>
              <a:t> synchronisation programs in </a:t>
            </a:r>
            <a:r>
              <a:rPr lang="fr-BE" sz="4000" dirty="0" err="1" smtClean="0"/>
              <a:t>beef</a:t>
            </a:r>
            <a:r>
              <a:rPr lang="fr-BE" sz="4000" dirty="0" smtClean="0"/>
              <a:t> </a:t>
            </a:r>
            <a:r>
              <a:rPr lang="fr-BE" sz="4000" dirty="0" err="1" smtClean="0"/>
              <a:t>cattle</a:t>
            </a:r>
            <a:endParaRPr lang="fr-BE" sz="4000" dirty="0" smtClean="0"/>
          </a:p>
          <a:p>
            <a:pPr algn="ctr"/>
            <a:endParaRPr lang="en-US" sz="3200" dirty="0" smtClean="0"/>
          </a:p>
          <a:p>
            <a:pPr algn="ctr"/>
            <a:r>
              <a:rPr lang="en-US" sz="3200" dirty="0" smtClean="0"/>
              <a:t>Patterson et al. In Proc. Applied </a:t>
            </a:r>
            <a:r>
              <a:rPr lang="en-US" sz="3200" dirty="0"/>
              <a:t>Reproductive Strategies in Beef Cattle – Des Moines, Iowa </a:t>
            </a:r>
            <a:r>
              <a:rPr lang="en-US" sz="3200" dirty="0" smtClean="0"/>
              <a:t>– 2016</a:t>
            </a:r>
          </a:p>
          <a:p>
            <a:pPr algn="ctr"/>
            <a:r>
              <a:rPr lang="fr-BE" sz="3200" dirty="0"/>
              <a:t>http://www.appliedreprostrategies.com/2017/newsroom-archive.html</a:t>
            </a:r>
          </a:p>
        </p:txBody>
      </p:sp>
    </p:spTree>
    <p:extLst>
      <p:ext uri="{BB962C8B-B14F-4D97-AF65-F5344CB8AC3E}">
        <p14:creationId xmlns:p14="http://schemas.microsoft.com/office/powerpoint/2010/main" val="29554200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2840" y="1772816"/>
            <a:ext cx="8589640" cy="4525963"/>
          </a:xfrm>
        </p:spPr>
        <p:txBody>
          <a:bodyPr>
            <a:normAutofit fontScale="92500"/>
          </a:bodyPr>
          <a:lstStyle/>
          <a:p>
            <a:pPr>
              <a:lnSpc>
                <a:spcPct val="150000"/>
              </a:lnSpc>
            </a:pPr>
            <a:r>
              <a:rPr lang="en-US" sz="2400" dirty="0" smtClean="0">
                <a:latin typeface="Tahoma" panose="020B0604030504040204" pitchFamily="34" charset="0"/>
                <a:ea typeface="Tahoma" panose="020B0604030504040204" pitchFamily="34" charset="0"/>
                <a:cs typeface="Tahoma" panose="020B0604030504040204" pitchFamily="34" charset="0"/>
              </a:rPr>
              <a:t>To reduce the length of the breeding season </a:t>
            </a:r>
          </a:p>
          <a:p>
            <a:pPr>
              <a:lnSpc>
                <a:spcPct val="150000"/>
              </a:lnSpc>
            </a:pPr>
            <a:r>
              <a:rPr lang="en-US" sz="2400" dirty="0" smtClean="0">
                <a:latin typeface="Tahoma" panose="020B0604030504040204" pitchFamily="34" charset="0"/>
                <a:ea typeface="Tahoma" panose="020B0604030504040204" pitchFamily="34" charset="0"/>
                <a:cs typeface="Tahoma" panose="020B0604030504040204" pitchFamily="34" charset="0"/>
              </a:rPr>
              <a:t>To have older and heavier calves at weaning</a:t>
            </a:r>
          </a:p>
          <a:p>
            <a:pPr>
              <a:lnSpc>
                <a:spcPct val="150000"/>
              </a:lnSpc>
            </a:pPr>
            <a:r>
              <a:rPr lang="en-US" sz="2400" dirty="0" smtClean="0">
                <a:latin typeface="Tahoma" panose="020B0604030504040204" pitchFamily="34" charset="0"/>
                <a:ea typeface="Tahoma" panose="020B0604030504040204" pitchFamily="34" charset="0"/>
                <a:cs typeface="Tahoma" panose="020B0604030504040204" pitchFamily="34" charset="0"/>
              </a:rPr>
              <a:t>To reduce the </a:t>
            </a:r>
            <a:r>
              <a:rPr lang="en-US" sz="2400" dirty="0">
                <a:latin typeface="Tahoma" panose="020B0604030504040204" pitchFamily="34" charset="0"/>
                <a:ea typeface="Tahoma" panose="020B0604030504040204" pitchFamily="34" charset="0"/>
                <a:cs typeface="Tahoma" panose="020B0604030504040204" pitchFamily="34" charset="0"/>
              </a:rPr>
              <a:t>time required for detection of estrus and so reduction of labor expense</a:t>
            </a:r>
          </a:p>
          <a:p>
            <a:pPr>
              <a:lnSpc>
                <a:spcPct val="150000"/>
              </a:lnSpc>
            </a:pPr>
            <a:r>
              <a:rPr lang="en-US" sz="2400" dirty="0" smtClean="0">
                <a:latin typeface="Tahoma" panose="020B0604030504040204" pitchFamily="34" charset="0"/>
                <a:ea typeface="Tahoma" panose="020B0604030504040204" pitchFamily="34" charset="0"/>
                <a:cs typeface="Tahoma" panose="020B0604030504040204" pitchFamily="34" charset="0"/>
              </a:rPr>
              <a:t>To facilitate AI and embryo </a:t>
            </a:r>
            <a:r>
              <a:rPr lang="en-US" sz="2400" dirty="0">
                <a:latin typeface="Tahoma" panose="020B0604030504040204" pitchFamily="34" charset="0"/>
                <a:ea typeface="Tahoma" panose="020B0604030504040204" pitchFamily="34" charset="0"/>
                <a:cs typeface="Tahoma" panose="020B0604030504040204" pitchFamily="34" charset="0"/>
              </a:rPr>
              <a:t>transfer </a:t>
            </a:r>
            <a:r>
              <a:rPr lang="en-US" sz="2400" dirty="0" smtClean="0">
                <a:latin typeface="Tahoma" panose="020B0604030504040204" pitchFamily="34" charset="0"/>
                <a:ea typeface="Tahoma" panose="020B0604030504040204" pitchFamily="34" charset="0"/>
                <a:cs typeface="Tahoma" panose="020B0604030504040204" pitchFamily="34" charset="0"/>
              </a:rPr>
              <a:t>(cows </a:t>
            </a:r>
            <a:r>
              <a:rPr lang="en-US" sz="2400" dirty="0">
                <a:latin typeface="Tahoma" panose="020B0604030504040204" pitchFamily="34" charset="0"/>
                <a:ea typeface="Tahoma" panose="020B0604030504040204" pitchFamily="34" charset="0"/>
                <a:cs typeface="Tahoma" panose="020B0604030504040204" pitchFamily="34" charset="0"/>
              </a:rPr>
              <a:t>or heifers are in estrus </a:t>
            </a:r>
            <a:r>
              <a:rPr lang="en-US" sz="2400" dirty="0" smtClean="0">
                <a:latin typeface="Tahoma" panose="020B0604030504040204" pitchFamily="34" charset="0"/>
                <a:ea typeface="Tahoma" panose="020B0604030504040204" pitchFamily="34" charset="0"/>
                <a:cs typeface="Tahoma" panose="020B0604030504040204" pitchFamily="34" charset="0"/>
              </a:rPr>
              <a:t>at a </a:t>
            </a:r>
            <a:r>
              <a:rPr lang="en-US" sz="2400" dirty="0">
                <a:latin typeface="Tahoma" panose="020B0604030504040204" pitchFamily="34" charset="0"/>
                <a:ea typeface="Tahoma" panose="020B0604030504040204" pitchFamily="34" charset="0"/>
                <a:cs typeface="Tahoma" panose="020B0604030504040204" pitchFamily="34" charset="0"/>
              </a:rPr>
              <a:t>predicted </a:t>
            </a:r>
            <a:r>
              <a:rPr lang="en-US" sz="2400" dirty="0" smtClean="0">
                <a:latin typeface="Tahoma" panose="020B0604030504040204" pitchFamily="34" charset="0"/>
                <a:ea typeface="Tahoma" panose="020B0604030504040204" pitchFamily="34" charset="0"/>
                <a:cs typeface="Tahoma" panose="020B0604030504040204" pitchFamily="34" charset="0"/>
              </a:rPr>
              <a:t>time)</a:t>
            </a:r>
          </a:p>
          <a:p>
            <a:pPr>
              <a:lnSpc>
                <a:spcPct val="150000"/>
              </a:lnSpc>
            </a:pPr>
            <a:r>
              <a:rPr lang="en-US" sz="2400" dirty="0" smtClean="0">
                <a:latin typeface="Tahoma" panose="020B0604030504040204" pitchFamily="34" charset="0"/>
                <a:ea typeface="Tahoma" panose="020B0604030504040204" pitchFamily="34" charset="0"/>
                <a:cs typeface="Tahoma" panose="020B0604030504040204" pitchFamily="34" charset="0"/>
              </a:rPr>
              <a:t>To use more often genetically </a:t>
            </a:r>
            <a:r>
              <a:rPr lang="en-US" sz="2400" dirty="0">
                <a:latin typeface="Tahoma" panose="020B0604030504040204" pitchFamily="34" charset="0"/>
                <a:ea typeface="Tahoma" panose="020B0604030504040204" pitchFamily="34" charset="0"/>
                <a:cs typeface="Tahoma" panose="020B0604030504040204" pitchFamily="34" charset="0"/>
              </a:rPr>
              <a:t>superior high accuracy </a:t>
            </a:r>
            <a:r>
              <a:rPr lang="en-US" sz="2400" dirty="0" smtClean="0">
                <a:latin typeface="Tahoma" panose="020B0604030504040204" pitchFamily="34" charset="0"/>
                <a:ea typeface="Tahoma" panose="020B0604030504040204" pitchFamily="34" charset="0"/>
                <a:cs typeface="Tahoma" panose="020B0604030504040204" pitchFamily="34" charset="0"/>
              </a:rPr>
              <a:t>sires</a:t>
            </a:r>
          </a:p>
          <a:p>
            <a:pPr>
              <a:lnSpc>
                <a:spcPct val="150000"/>
              </a:lnSpc>
            </a:pPr>
            <a:r>
              <a:rPr lang="en-US" sz="2400" dirty="0" smtClean="0">
                <a:latin typeface="Tahoma" panose="020B0604030504040204" pitchFamily="34" charset="0"/>
                <a:ea typeface="Tahoma" panose="020B0604030504040204" pitchFamily="34" charset="0"/>
                <a:cs typeface="Tahoma" panose="020B0604030504040204" pitchFamily="34" charset="0"/>
              </a:rPr>
              <a:t>To reduce the length of the calving season</a:t>
            </a:r>
          </a:p>
          <a:p>
            <a:pPr marL="0" indent="0">
              <a:lnSpc>
                <a:spcPct val="150000"/>
              </a:lnSpc>
              <a:buNone/>
            </a:pPr>
            <a:endParaRPr lang="fr-BE" sz="2400" dirty="0"/>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59</a:t>
            </a:fld>
            <a:endParaRPr lang="fr-BE"/>
          </a:p>
        </p:txBody>
      </p:sp>
      <p:sp>
        <p:nvSpPr>
          <p:cNvPr id="5" name="Rectangle à coins arrondis 4"/>
          <p:cNvSpPr/>
          <p:nvPr/>
        </p:nvSpPr>
        <p:spPr>
          <a:xfrm>
            <a:off x="251520" y="260649"/>
            <a:ext cx="8784976" cy="1080119"/>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latin typeface="Tahoma" panose="020B0604030504040204" pitchFamily="34" charset="0"/>
                <a:ea typeface="Tahoma" panose="020B0604030504040204" pitchFamily="34" charset="0"/>
                <a:cs typeface="Tahoma" panose="020B0604030504040204" pitchFamily="34" charset="0"/>
              </a:rPr>
              <a:t>Why</a:t>
            </a:r>
            <a:r>
              <a:rPr lang="fr-BE" sz="2400" dirty="0" smtClean="0">
                <a:latin typeface="Tahoma" panose="020B0604030504040204" pitchFamily="34" charset="0"/>
                <a:ea typeface="Tahoma" panose="020B0604030504040204" pitchFamily="34" charset="0"/>
                <a:cs typeface="Tahoma" panose="020B0604030504040204" pitchFamily="34" charset="0"/>
              </a:rPr>
              <a:t> use an </a:t>
            </a:r>
            <a:r>
              <a:rPr lang="fr-BE" sz="2400" dirty="0" err="1" smtClean="0">
                <a:latin typeface="Tahoma" panose="020B0604030504040204" pitchFamily="34" charset="0"/>
                <a:ea typeface="Tahoma" panose="020B0604030504040204" pitchFamily="34" charset="0"/>
                <a:cs typeface="Tahoma" panose="020B0604030504040204" pitchFamily="34" charset="0"/>
              </a:rPr>
              <a:t>estrous</a:t>
            </a:r>
            <a:r>
              <a:rPr lang="fr-BE" sz="2400" dirty="0" smtClean="0">
                <a:latin typeface="Tahoma" panose="020B0604030504040204" pitchFamily="34" charset="0"/>
                <a:ea typeface="Tahoma" panose="020B0604030504040204" pitchFamily="34" charset="0"/>
                <a:cs typeface="Tahoma" panose="020B0604030504040204" pitchFamily="34" charset="0"/>
              </a:rPr>
              <a:t> synchronisation programs in </a:t>
            </a:r>
            <a:r>
              <a:rPr lang="fr-BE" sz="2400" dirty="0" err="1" smtClean="0">
                <a:latin typeface="Tahoma" panose="020B0604030504040204" pitchFamily="34" charset="0"/>
                <a:ea typeface="Tahoma" panose="020B0604030504040204" pitchFamily="34" charset="0"/>
                <a:cs typeface="Tahoma" panose="020B0604030504040204" pitchFamily="34" charset="0"/>
              </a:rPr>
              <a:t>beef</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cattle</a:t>
            </a:r>
            <a:r>
              <a:rPr lang="fr-BE" sz="2400" dirty="0" smtClean="0">
                <a:latin typeface="Tahoma" panose="020B0604030504040204" pitchFamily="34" charset="0"/>
                <a:ea typeface="Tahoma" panose="020B0604030504040204" pitchFamily="34" charset="0"/>
                <a:cs typeface="Tahoma" panose="020B0604030504040204" pitchFamily="34" charset="0"/>
              </a:rPr>
              <a:t> ?</a:t>
            </a:r>
          </a:p>
          <a:p>
            <a:pPr algn="ctr"/>
            <a:r>
              <a:rPr lang="fr-BE" dirty="0">
                <a:latin typeface="Tahoma" panose="020B0604030504040204" pitchFamily="34" charset="0"/>
                <a:ea typeface="Tahoma" panose="020B0604030504040204" pitchFamily="34" charset="0"/>
                <a:cs typeface="Tahoma" panose="020B0604030504040204" pitchFamily="34" charset="0"/>
              </a:rPr>
              <a:t>Patterson et al. 2016 </a:t>
            </a:r>
            <a:r>
              <a:rPr lang="fr-BE" dirty="0" err="1">
                <a:latin typeface="Tahoma" panose="020B0604030504040204" pitchFamily="34" charset="0"/>
                <a:ea typeface="Tahoma" panose="020B0604030504040204" pitchFamily="34" charset="0"/>
                <a:cs typeface="Tahoma" panose="020B0604030504040204" pitchFamily="34" charset="0"/>
              </a:rPr>
              <a:t>Congress</a:t>
            </a:r>
            <a:r>
              <a:rPr lang="fr-BE" dirty="0">
                <a:latin typeface="Tahoma" panose="020B0604030504040204" pitchFamily="34" charset="0"/>
                <a:ea typeface="Tahoma" panose="020B0604030504040204" pitchFamily="34" charset="0"/>
                <a:cs typeface="Tahoma" panose="020B0604030504040204" pitchFamily="34" charset="0"/>
              </a:rPr>
              <a:t> Des Moines </a:t>
            </a:r>
            <a:r>
              <a:rPr lang="fr-BE" dirty="0" smtClean="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4858559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6</a:t>
            </a:fld>
            <a:endParaRPr lang="fr-BE"/>
          </a:p>
        </p:txBody>
      </p:sp>
      <p:graphicFrame>
        <p:nvGraphicFramePr>
          <p:cNvPr id="3" name="Graphique 2"/>
          <p:cNvGraphicFramePr>
            <a:graphicFrameLocks/>
          </p:cNvGraphicFramePr>
          <p:nvPr>
            <p:extLst>
              <p:ext uri="{D42A27DB-BD31-4B8C-83A1-F6EECF244321}">
                <p14:modId xmlns:p14="http://schemas.microsoft.com/office/powerpoint/2010/main" val="758481892"/>
              </p:ext>
            </p:extLst>
          </p:nvPr>
        </p:nvGraphicFramePr>
        <p:xfrm>
          <a:off x="611560" y="1268760"/>
          <a:ext cx="7776864"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à coins arrondis 3"/>
          <p:cNvSpPr/>
          <p:nvPr/>
        </p:nvSpPr>
        <p:spPr>
          <a:xfrm>
            <a:off x="1613966" y="260648"/>
            <a:ext cx="6120680" cy="64807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t>European</a:t>
            </a:r>
            <a:r>
              <a:rPr lang="fr-BE" sz="2400" dirty="0" smtClean="0"/>
              <a:t> (28) </a:t>
            </a:r>
            <a:r>
              <a:rPr lang="fr-BE" sz="2400" dirty="0" err="1" smtClean="0"/>
              <a:t>meat</a:t>
            </a:r>
            <a:r>
              <a:rPr lang="fr-BE" sz="2400" dirty="0" smtClean="0"/>
              <a:t> production  (2015)</a:t>
            </a:r>
          </a:p>
        </p:txBody>
      </p:sp>
      <p:sp>
        <p:nvSpPr>
          <p:cNvPr id="6" name="Rectangle 5"/>
          <p:cNvSpPr/>
          <p:nvPr/>
        </p:nvSpPr>
        <p:spPr>
          <a:xfrm>
            <a:off x="35496" y="6329061"/>
            <a:ext cx="9108504" cy="369332"/>
          </a:xfrm>
          <a:prstGeom prst="rect">
            <a:avLst/>
          </a:prstGeom>
        </p:spPr>
        <p:txBody>
          <a:bodyPr wrap="square">
            <a:spAutoFit/>
          </a:bodyPr>
          <a:lstStyle/>
          <a:p>
            <a:r>
              <a:rPr lang="fr-BE" dirty="0">
                <a:solidFill>
                  <a:schemeClr val="bg1">
                    <a:lumMod val="65000"/>
                  </a:schemeClr>
                </a:solidFill>
              </a:rPr>
              <a:t>http://ec.europa.eu/eurostat/statistics-explained/index.php/Agricultural_production_-_animals</a:t>
            </a:r>
          </a:p>
        </p:txBody>
      </p:sp>
      <p:sp>
        <p:nvSpPr>
          <p:cNvPr id="5" name="Flèche vers le bas 4"/>
          <p:cNvSpPr/>
          <p:nvPr/>
        </p:nvSpPr>
        <p:spPr>
          <a:xfrm>
            <a:off x="3635896" y="1052736"/>
            <a:ext cx="484632" cy="648072"/>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lèche vers le bas 6"/>
          <p:cNvSpPr/>
          <p:nvPr/>
        </p:nvSpPr>
        <p:spPr>
          <a:xfrm>
            <a:off x="7380312" y="2420888"/>
            <a:ext cx="484632" cy="648072"/>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195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974904" y="6356350"/>
            <a:ext cx="2133600" cy="365125"/>
          </a:xfrm>
        </p:spPr>
        <p:txBody>
          <a:bodyPr/>
          <a:lstStyle/>
          <a:p>
            <a:fld id="{B72B7A4D-DE3F-4347-BAA7-8C6A48B1DC3D}" type="slidenum">
              <a:rPr lang="fr-BE" smtClean="0"/>
              <a:t>60</a:t>
            </a:fld>
            <a:endParaRPr lang="fr-BE"/>
          </a:p>
        </p:txBody>
      </p:sp>
      <p:sp>
        <p:nvSpPr>
          <p:cNvPr id="3" name="Rectangle avec flèche vers le bas 2"/>
          <p:cNvSpPr/>
          <p:nvPr/>
        </p:nvSpPr>
        <p:spPr>
          <a:xfrm>
            <a:off x="3063115" y="1700808"/>
            <a:ext cx="422019" cy="58654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G</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avec flèche vers le bas 3"/>
          <p:cNvSpPr/>
          <p:nvPr/>
        </p:nvSpPr>
        <p:spPr>
          <a:xfrm>
            <a:off x="5180044" y="1700808"/>
            <a:ext cx="422019" cy="586546"/>
          </a:xfrm>
          <a:prstGeom prst="downArrowCallou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Tahoma" panose="020B0604030504040204" pitchFamily="34" charset="0"/>
                <a:ea typeface="Tahoma" panose="020B0604030504040204" pitchFamily="34" charset="0"/>
                <a:cs typeface="Tahoma" panose="020B0604030504040204" pitchFamily="34" charset="0"/>
              </a:rPr>
              <a:t>P</a:t>
            </a:r>
          </a:p>
        </p:txBody>
      </p:sp>
      <p:sp>
        <p:nvSpPr>
          <p:cNvPr id="6" name="Rectangle avec flèche vers le bas 5"/>
          <p:cNvSpPr/>
          <p:nvPr/>
        </p:nvSpPr>
        <p:spPr>
          <a:xfrm>
            <a:off x="6918204" y="1700808"/>
            <a:ext cx="930539" cy="586546"/>
          </a:xfrm>
          <a:prstGeom prst="downArrowCallou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TAI</a:t>
            </a:r>
            <a:endParaRPr lang="fr-BE" dirty="0">
              <a:latin typeface="Tahoma" panose="020B0604030504040204" pitchFamily="34" charset="0"/>
              <a:ea typeface="Tahoma" panose="020B0604030504040204" pitchFamily="34" charset="0"/>
              <a:cs typeface="Tahoma" panose="020B0604030504040204" pitchFamily="34" charset="0"/>
            </a:endParaRPr>
          </a:p>
        </p:txBody>
      </p:sp>
      <p:cxnSp>
        <p:nvCxnSpPr>
          <p:cNvPr id="8" name="Connecteur droit 7"/>
          <p:cNvCxnSpPr/>
          <p:nvPr/>
        </p:nvCxnSpPr>
        <p:spPr>
          <a:xfrm flipV="1">
            <a:off x="3107957" y="2287354"/>
            <a:ext cx="4785628" cy="1859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107957" y="2346008"/>
            <a:ext cx="332335" cy="293273"/>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0</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5224886" y="2341109"/>
            <a:ext cx="332335" cy="293273"/>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latin typeface="Tahoma" panose="020B0604030504040204" pitchFamily="34" charset="0"/>
                <a:ea typeface="Tahoma" panose="020B0604030504040204" pitchFamily="34" charset="0"/>
                <a:cs typeface="Tahoma" panose="020B0604030504040204" pitchFamily="34" charset="0"/>
              </a:rPr>
              <a:t>7</a:t>
            </a:r>
          </a:p>
        </p:txBody>
      </p:sp>
      <p:sp>
        <p:nvSpPr>
          <p:cNvPr id="14" name="Rectangle 13"/>
          <p:cNvSpPr/>
          <p:nvPr/>
        </p:nvSpPr>
        <p:spPr>
          <a:xfrm>
            <a:off x="5763108" y="2341109"/>
            <a:ext cx="332335" cy="293273"/>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9</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avec flèche vers le bas 14"/>
          <p:cNvSpPr/>
          <p:nvPr/>
        </p:nvSpPr>
        <p:spPr>
          <a:xfrm>
            <a:off x="5718266" y="1700808"/>
            <a:ext cx="422019" cy="58654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G</a:t>
            </a:r>
            <a:endParaRPr lang="fr-BE" dirty="0">
              <a:latin typeface="Tahoma" panose="020B0604030504040204" pitchFamily="34" charset="0"/>
              <a:ea typeface="Tahoma" panose="020B0604030504040204" pitchFamily="34" charset="0"/>
              <a:cs typeface="Tahoma" panose="020B0604030504040204" pitchFamily="34" charset="0"/>
            </a:endParaRPr>
          </a:p>
        </p:txBody>
      </p:sp>
      <p:cxnSp>
        <p:nvCxnSpPr>
          <p:cNvPr id="16" name="Connecteur droit 15"/>
          <p:cNvCxnSpPr/>
          <p:nvPr/>
        </p:nvCxnSpPr>
        <p:spPr>
          <a:xfrm>
            <a:off x="6120600" y="2492645"/>
            <a:ext cx="805146" cy="0"/>
          </a:xfrm>
          <a:prstGeom prst="line">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00589" y="2318611"/>
            <a:ext cx="992996" cy="293273"/>
          </a:xfrm>
          <a:prstGeom prst="rec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16-20 h</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6" name="ZoneTexte 45"/>
          <p:cNvSpPr txBox="1"/>
          <p:nvPr/>
        </p:nvSpPr>
        <p:spPr>
          <a:xfrm>
            <a:off x="1382430" y="2130584"/>
            <a:ext cx="1251112" cy="400110"/>
          </a:xfrm>
          <a:prstGeom prst="rect">
            <a:avLst/>
          </a:prstGeom>
          <a:solidFill>
            <a:schemeClr val="bg1">
              <a:lumMod val="75000"/>
            </a:schemeClr>
          </a:solidFill>
          <a:ln>
            <a:solidFill>
              <a:schemeClr val="tx1"/>
            </a:solidFill>
          </a:ln>
        </p:spPr>
        <p:txBody>
          <a:bodyPr wrap="none" rtlCol="0">
            <a:spAutoFit/>
          </a:bodyPr>
          <a:lstStyle/>
          <a:p>
            <a:r>
              <a:rPr lang="fr-BE" sz="2000" dirty="0" err="1" smtClean="0">
                <a:latin typeface="Tahoma" panose="020B0604030504040204" pitchFamily="34" charset="0"/>
                <a:ea typeface="Tahoma" panose="020B0604030504040204" pitchFamily="34" charset="0"/>
                <a:cs typeface="Tahoma" panose="020B0604030504040204" pitchFamily="34" charset="0"/>
              </a:rPr>
              <a:t>Ov-Synch</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avec flèche vers le bas 24"/>
          <p:cNvSpPr/>
          <p:nvPr/>
        </p:nvSpPr>
        <p:spPr>
          <a:xfrm>
            <a:off x="3145829" y="3684609"/>
            <a:ext cx="428703" cy="60965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G</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avec flèche vers le bas 25"/>
          <p:cNvSpPr/>
          <p:nvPr/>
        </p:nvSpPr>
        <p:spPr>
          <a:xfrm>
            <a:off x="5296285" y="3684609"/>
            <a:ext cx="428703" cy="609653"/>
          </a:xfrm>
          <a:prstGeom prst="downArrowCallou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Tahoma" panose="020B0604030504040204" pitchFamily="34" charset="0"/>
                <a:ea typeface="Tahoma" panose="020B0604030504040204" pitchFamily="34" charset="0"/>
                <a:cs typeface="Tahoma" panose="020B0604030504040204" pitchFamily="34" charset="0"/>
              </a:rPr>
              <a:t>P</a:t>
            </a:r>
          </a:p>
        </p:txBody>
      </p:sp>
      <p:sp>
        <p:nvSpPr>
          <p:cNvPr id="27" name="Rectangle avec flèche vers le bas 26"/>
          <p:cNvSpPr/>
          <p:nvPr/>
        </p:nvSpPr>
        <p:spPr>
          <a:xfrm>
            <a:off x="5858972" y="3069863"/>
            <a:ext cx="945276" cy="609653"/>
          </a:xfrm>
          <a:prstGeom prst="downArrowCallou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TAI</a:t>
            </a:r>
            <a:endParaRPr lang="fr-BE" dirty="0">
              <a:latin typeface="Tahoma" panose="020B0604030504040204" pitchFamily="34" charset="0"/>
              <a:ea typeface="Tahoma" panose="020B0604030504040204" pitchFamily="34" charset="0"/>
              <a:cs typeface="Tahoma" panose="020B0604030504040204" pitchFamily="34" charset="0"/>
            </a:endParaRPr>
          </a:p>
        </p:txBody>
      </p:sp>
      <p:cxnSp>
        <p:nvCxnSpPr>
          <p:cNvPr id="28" name="Connecteur droit 27"/>
          <p:cNvCxnSpPr/>
          <p:nvPr/>
        </p:nvCxnSpPr>
        <p:spPr>
          <a:xfrm flipV="1">
            <a:off x="3191381" y="4294262"/>
            <a:ext cx="4861421" cy="1932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191381" y="4355227"/>
            <a:ext cx="337599" cy="304827"/>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0</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5341837" y="4350135"/>
            <a:ext cx="337599" cy="304827"/>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latin typeface="Tahoma" panose="020B0604030504040204" pitchFamily="34" charset="0"/>
                <a:ea typeface="Tahoma" panose="020B0604030504040204" pitchFamily="34" charset="0"/>
                <a:cs typeface="Tahoma" panose="020B0604030504040204" pitchFamily="34" charset="0"/>
              </a:rPr>
              <a:t>7</a:t>
            </a:r>
          </a:p>
        </p:txBody>
      </p:sp>
      <p:sp>
        <p:nvSpPr>
          <p:cNvPr id="31" name="Rectangle 30"/>
          <p:cNvSpPr/>
          <p:nvPr/>
        </p:nvSpPr>
        <p:spPr>
          <a:xfrm>
            <a:off x="6156176" y="4350135"/>
            <a:ext cx="337599" cy="304827"/>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9</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avec flèche vers le bas 31"/>
          <p:cNvSpPr/>
          <p:nvPr/>
        </p:nvSpPr>
        <p:spPr>
          <a:xfrm>
            <a:off x="6087513" y="3684609"/>
            <a:ext cx="428703" cy="60965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G</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48" name="ZoneTexte 47"/>
          <p:cNvSpPr txBox="1"/>
          <p:nvPr/>
        </p:nvSpPr>
        <p:spPr>
          <a:xfrm>
            <a:off x="1382430" y="4118155"/>
            <a:ext cx="1239955" cy="400110"/>
          </a:xfrm>
          <a:prstGeom prst="rect">
            <a:avLst/>
          </a:prstGeom>
          <a:solidFill>
            <a:schemeClr val="bg1">
              <a:lumMod val="75000"/>
            </a:schemeClr>
          </a:solidFill>
          <a:ln>
            <a:solidFill>
              <a:schemeClr val="tx1"/>
            </a:solidFill>
          </a:ln>
        </p:spPr>
        <p:txBody>
          <a:bodyPr wrap="none" rtlCol="0">
            <a:spAutoFit/>
          </a:bodyPr>
          <a:lstStyle/>
          <a:p>
            <a:r>
              <a:rPr lang="fr-BE" sz="2000" dirty="0" smtClean="0">
                <a:latin typeface="Tahoma" panose="020B0604030504040204" pitchFamily="34" charset="0"/>
                <a:ea typeface="Tahoma" panose="020B0604030504040204" pitchFamily="34" charset="0"/>
                <a:cs typeface="Tahoma" panose="020B0604030504040204" pitchFamily="34" charset="0"/>
              </a:rPr>
              <a:t>Co-</a:t>
            </a:r>
            <a:r>
              <a:rPr lang="fr-BE" sz="2000" dirty="0" err="1" smtClean="0">
                <a:latin typeface="Tahoma" panose="020B0604030504040204" pitchFamily="34" charset="0"/>
                <a:ea typeface="Tahoma" panose="020B0604030504040204" pitchFamily="34" charset="0"/>
                <a:cs typeface="Tahoma" panose="020B0604030504040204" pitchFamily="34" charset="0"/>
              </a:rPr>
              <a:t>Synch</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avec flèche vers le bas 4"/>
          <p:cNvSpPr/>
          <p:nvPr/>
        </p:nvSpPr>
        <p:spPr>
          <a:xfrm>
            <a:off x="6655438" y="5092968"/>
            <a:ext cx="971179" cy="610648"/>
          </a:xfrm>
          <a:prstGeom prst="downArrowCallou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AI </a:t>
            </a:r>
            <a:r>
              <a:rPr lang="fr-BE" dirty="0" err="1" smtClean="0">
                <a:latin typeface="Tahoma" panose="020B0604030504040204" pitchFamily="34" charset="0"/>
                <a:ea typeface="Tahoma" panose="020B0604030504040204" pitchFamily="34" charset="0"/>
                <a:cs typeface="Tahoma" panose="020B0604030504040204" pitchFamily="34" charset="0"/>
              </a:rPr>
              <a:t>HD</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36" name="Rectangle avec flèche vers le bas 35"/>
          <p:cNvSpPr/>
          <p:nvPr/>
        </p:nvSpPr>
        <p:spPr>
          <a:xfrm>
            <a:off x="3243343" y="5163541"/>
            <a:ext cx="440450" cy="61064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G</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37" name="Rectangle avec flèche vers le bas 36"/>
          <p:cNvSpPr/>
          <p:nvPr/>
        </p:nvSpPr>
        <p:spPr>
          <a:xfrm>
            <a:off x="5452726" y="5163541"/>
            <a:ext cx="440450" cy="610648"/>
          </a:xfrm>
          <a:prstGeom prst="downArrowCallou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Tahoma" panose="020B0604030504040204" pitchFamily="34" charset="0"/>
                <a:ea typeface="Tahoma" panose="020B0604030504040204" pitchFamily="34" charset="0"/>
                <a:cs typeface="Tahoma" panose="020B0604030504040204" pitchFamily="34" charset="0"/>
              </a:rPr>
              <a:t>P</a:t>
            </a:r>
          </a:p>
        </p:txBody>
      </p:sp>
      <p:cxnSp>
        <p:nvCxnSpPr>
          <p:cNvPr id="39" name="Connecteur droit 38"/>
          <p:cNvCxnSpPr/>
          <p:nvPr/>
        </p:nvCxnSpPr>
        <p:spPr>
          <a:xfrm flipV="1">
            <a:off x="3290143" y="5774188"/>
            <a:ext cx="4994635" cy="193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290143" y="5835253"/>
            <a:ext cx="346850" cy="305324"/>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0</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5499527" y="5830152"/>
            <a:ext cx="346850" cy="305324"/>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latin typeface="Tahoma" panose="020B0604030504040204" pitchFamily="34" charset="0"/>
                <a:ea typeface="Tahoma" panose="020B0604030504040204" pitchFamily="34" charset="0"/>
                <a:cs typeface="Tahoma" panose="020B0604030504040204" pitchFamily="34" charset="0"/>
              </a:rPr>
              <a:t>7</a:t>
            </a:r>
          </a:p>
        </p:txBody>
      </p:sp>
      <p:cxnSp>
        <p:nvCxnSpPr>
          <p:cNvPr id="44" name="Connecteur droit 43"/>
          <p:cNvCxnSpPr>
            <a:stCxn id="41" idx="3"/>
          </p:cNvCxnSpPr>
          <p:nvPr/>
        </p:nvCxnSpPr>
        <p:spPr>
          <a:xfrm>
            <a:off x="5846377" y="5982814"/>
            <a:ext cx="2391601" cy="5101"/>
          </a:xfrm>
          <a:prstGeom prst="line">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1382430" y="5517371"/>
            <a:ext cx="1618713" cy="400110"/>
          </a:xfrm>
          <a:prstGeom prst="rect">
            <a:avLst/>
          </a:prstGeom>
          <a:solidFill>
            <a:schemeClr val="bg1">
              <a:lumMod val="75000"/>
            </a:schemeClr>
          </a:solidFill>
          <a:ln>
            <a:solidFill>
              <a:schemeClr val="tx1"/>
            </a:solidFill>
          </a:ln>
        </p:spPr>
        <p:txBody>
          <a:bodyPr wrap="none" rtlCol="0">
            <a:spAutoFit/>
          </a:bodyPr>
          <a:lstStyle/>
          <a:p>
            <a:r>
              <a:rPr lang="fr-BE" sz="2000" dirty="0" smtClean="0">
                <a:latin typeface="Tahoma" panose="020B0604030504040204" pitchFamily="34" charset="0"/>
                <a:ea typeface="Tahoma" panose="020B0604030504040204" pitchFamily="34" charset="0"/>
                <a:cs typeface="Tahoma" panose="020B0604030504040204" pitchFamily="34" charset="0"/>
              </a:rPr>
              <a:t>Select-</a:t>
            </a:r>
            <a:r>
              <a:rPr lang="fr-BE" sz="2000" dirty="0" err="1" smtClean="0">
                <a:latin typeface="Tahoma" panose="020B0604030504040204" pitchFamily="34" charset="0"/>
                <a:ea typeface="Tahoma" panose="020B0604030504040204" pitchFamily="34" charset="0"/>
                <a:cs typeface="Tahoma" panose="020B0604030504040204" pitchFamily="34" charset="0"/>
              </a:rPr>
              <a:t>Synch</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54" name="Rectangle avec flèche vers le bas 53"/>
          <p:cNvSpPr/>
          <p:nvPr/>
        </p:nvSpPr>
        <p:spPr>
          <a:xfrm>
            <a:off x="4931725" y="212742"/>
            <a:ext cx="422019" cy="586546"/>
          </a:xfrm>
          <a:prstGeom prst="downArrowCallou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Tahoma" panose="020B0604030504040204" pitchFamily="34" charset="0"/>
                <a:ea typeface="Tahoma" panose="020B0604030504040204" pitchFamily="34" charset="0"/>
                <a:cs typeface="Tahoma" panose="020B0604030504040204" pitchFamily="34" charset="0"/>
              </a:rPr>
              <a:t>P</a:t>
            </a:r>
          </a:p>
        </p:txBody>
      </p:sp>
      <p:sp>
        <p:nvSpPr>
          <p:cNvPr id="55" name="Rectangle avec flèche vers le bas 54"/>
          <p:cNvSpPr/>
          <p:nvPr/>
        </p:nvSpPr>
        <p:spPr>
          <a:xfrm>
            <a:off x="6942227" y="212742"/>
            <a:ext cx="930539" cy="586546"/>
          </a:xfrm>
          <a:prstGeom prst="downArrowCallou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TAI</a:t>
            </a:r>
            <a:endParaRPr lang="fr-BE" dirty="0">
              <a:latin typeface="Tahoma" panose="020B0604030504040204" pitchFamily="34" charset="0"/>
              <a:ea typeface="Tahoma" panose="020B0604030504040204" pitchFamily="34" charset="0"/>
              <a:cs typeface="Tahoma" panose="020B0604030504040204" pitchFamily="34" charset="0"/>
            </a:endParaRPr>
          </a:p>
        </p:txBody>
      </p:sp>
      <p:cxnSp>
        <p:nvCxnSpPr>
          <p:cNvPr id="56" name="Connecteur droit 55"/>
          <p:cNvCxnSpPr/>
          <p:nvPr/>
        </p:nvCxnSpPr>
        <p:spPr>
          <a:xfrm flipV="1">
            <a:off x="3131980" y="799288"/>
            <a:ext cx="4785628" cy="1859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3131980" y="857942"/>
            <a:ext cx="332335" cy="293273"/>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0</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8" name="Rectangle 57"/>
          <p:cNvSpPr/>
          <p:nvPr/>
        </p:nvSpPr>
        <p:spPr>
          <a:xfrm>
            <a:off x="4633665" y="853043"/>
            <a:ext cx="947580" cy="293273"/>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11-14</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61" name="Connecteur droit 60"/>
          <p:cNvCxnSpPr>
            <a:stCxn id="58" idx="3"/>
          </p:cNvCxnSpPr>
          <p:nvPr/>
        </p:nvCxnSpPr>
        <p:spPr>
          <a:xfrm>
            <a:off x="5581245" y="999680"/>
            <a:ext cx="1368524" cy="4899"/>
          </a:xfrm>
          <a:prstGeom prst="line">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6924612" y="830545"/>
            <a:ext cx="992996" cy="293273"/>
          </a:xfrm>
          <a:prstGeom prst="rect">
            <a:avLst/>
          </a:prstGeom>
          <a:solidFill>
            <a:schemeClr val="accent4">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65-72 h</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3" name="ZoneTexte 62"/>
          <p:cNvSpPr txBox="1"/>
          <p:nvPr/>
        </p:nvSpPr>
        <p:spPr>
          <a:xfrm>
            <a:off x="1382430" y="642518"/>
            <a:ext cx="1197764" cy="400110"/>
          </a:xfrm>
          <a:prstGeom prst="rect">
            <a:avLst/>
          </a:prstGeom>
          <a:solidFill>
            <a:schemeClr val="bg1">
              <a:lumMod val="75000"/>
            </a:schemeClr>
          </a:solidFill>
          <a:ln>
            <a:solidFill>
              <a:schemeClr val="tx1"/>
            </a:solidFill>
          </a:ln>
        </p:spPr>
        <p:txBody>
          <a:bodyPr wrap="none" rtlCol="0">
            <a:spAutoFit/>
          </a:bodyPr>
          <a:lstStyle/>
          <a:p>
            <a:r>
              <a:rPr lang="fr-BE" sz="2000" dirty="0" smtClean="0">
                <a:latin typeface="Tahoma" panose="020B0604030504040204" pitchFamily="34" charset="0"/>
                <a:ea typeface="Tahoma" panose="020B0604030504040204" pitchFamily="34" charset="0"/>
                <a:cs typeface="Tahoma" panose="020B0604030504040204" pitchFamily="34" charset="0"/>
              </a:rPr>
              <a:t>Double P</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65" name="Rectangle avec flèche vers le bas 64"/>
          <p:cNvSpPr/>
          <p:nvPr/>
        </p:nvSpPr>
        <p:spPr>
          <a:xfrm>
            <a:off x="5938149" y="188640"/>
            <a:ext cx="971179" cy="610648"/>
          </a:xfrm>
          <a:prstGeom prst="downArrowCallou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AI </a:t>
            </a:r>
            <a:r>
              <a:rPr lang="fr-BE" dirty="0" err="1" smtClean="0">
                <a:latin typeface="Tahoma" panose="020B0604030504040204" pitchFamily="34" charset="0"/>
                <a:ea typeface="Tahoma" panose="020B0604030504040204" pitchFamily="34" charset="0"/>
                <a:cs typeface="Tahoma" panose="020B0604030504040204" pitchFamily="34" charset="0"/>
              </a:rPr>
              <a:t>HD</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66" name="ZoneTexte 65"/>
          <p:cNvSpPr txBox="1"/>
          <p:nvPr/>
        </p:nvSpPr>
        <p:spPr>
          <a:xfrm>
            <a:off x="1196947" y="6370569"/>
            <a:ext cx="7058022" cy="276999"/>
          </a:xfrm>
          <a:prstGeom prst="rect">
            <a:avLst/>
          </a:prstGeom>
          <a:noFill/>
        </p:spPr>
        <p:txBody>
          <a:bodyPr wrap="none" rtlCol="0">
            <a:spAutoFit/>
          </a:bodyPr>
          <a:lstStyle/>
          <a:p>
            <a:r>
              <a:rPr lang="fr-BE" sz="1200" dirty="0" smtClean="0">
                <a:latin typeface="Tahoma" panose="020B0604030504040204" pitchFamily="34" charset="0"/>
                <a:ea typeface="Tahoma" panose="020B0604030504040204" pitchFamily="34" charset="0"/>
                <a:cs typeface="Tahoma" panose="020B0604030504040204" pitchFamily="34" charset="0"/>
              </a:rPr>
              <a:t>TAI : </a:t>
            </a:r>
            <a:r>
              <a:rPr lang="fr-BE" sz="1200" dirty="0" err="1" smtClean="0">
                <a:latin typeface="Tahoma" panose="020B0604030504040204" pitchFamily="34" charset="0"/>
                <a:ea typeface="Tahoma" panose="020B0604030504040204" pitchFamily="34" charset="0"/>
                <a:cs typeface="Tahoma" panose="020B0604030504040204" pitchFamily="34" charset="0"/>
              </a:rPr>
              <a:t>Timed</a:t>
            </a:r>
            <a:r>
              <a:rPr lang="fr-BE" sz="1200" dirty="0" smtClean="0">
                <a:latin typeface="Tahoma" panose="020B0604030504040204" pitchFamily="34" charset="0"/>
                <a:ea typeface="Tahoma" panose="020B0604030504040204" pitchFamily="34" charset="0"/>
                <a:cs typeface="Tahoma" panose="020B0604030504040204" pitchFamily="34" charset="0"/>
              </a:rPr>
              <a:t> </a:t>
            </a:r>
            <a:r>
              <a:rPr lang="fr-BE" sz="1200" dirty="0" err="1" smtClean="0">
                <a:latin typeface="Tahoma" panose="020B0604030504040204" pitchFamily="34" charset="0"/>
                <a:ea typeface="Tahoma" panose="020B0604030504040204" pitchFamily="34" charset="0"/>
                <a:cs typeface="Tahoma" panose="020B0604030504040204" pitchFamily="34" charset="0"/>
              </a:rPr>
              <a:t>artificial</a:t>
            </a:r>
            <a:r>
              <a:rPr lang="fr-BE" sz="1200" dirty="0" smtClean="0">
                <a:latin typeface="Tahoma" panose="020B0604030504040204" pitchFamily="34" charset="0"/>
                <a:ea typeface="Tahoma" panose="020B0604030504040204" pitchFamily="34" charset="0"/>
                <a:cs typeface="Tahoma" panose="020B0604030504040204" pitchFamily="34" charset="0"/>
              </a:rPr>
              <a:t> </a:t>
            </a:r>
            <a:r>
              <a:rPr lang="fr-BE" sz="1200" dirty="0" err="1" smtClean="0">
                <a:latin typeface="Tahoma" panose="020B0604030504040204" pitchFamily="34" charset="0"/>
                <a:ea typeface="Tahoma" panose="020B0604030504040204" pitchFamily="34" charset="0"/>
                <a:cs typeface="Tahoma" panose="020B0604030504040204" pitchFamily="34" charset="0"/>
              </a:rPr>
              <a:t>insemination</a:t>
            </a:r>
            <a:r>
              <a:rPr lang="fr-BE" sz="1200" dirty="0" smtClean="0">
                <a:latin typeface="Tahoma" panose="020B0604030504040204" pitchFamily="34" charset="0"/>
                <a:ea typeface="Tahoma" panose="020B0604030504040204" pitchFamily="34" charset="0"/>
                <a:cs typeface="Tahoma" panose="020B0604030504040204" pitchFamily="34" charset="0"/>
              </a:rPr>
              <a:t>; AI </a:t>
            </a:r>
            <a:r>
              <a:rPr lang="fr-BE" sz="1200" dirty="0" err="1" smtClean="0">
                <a:latin typeface="Tahoma" panose="020B0604030504040204" pitchFamily="34" charset="0"/>
                <a:ea typeface="Tahoma" panose="020B0604030504040204" pitchFamily="34" charset="0"/>
                <a:cs typeface="Tahoma" panose="020B0604030504040204" pitchFamily="34" charset="0"/>
              </a:rPr>
              <a:t>HD</a:t>
            </a:r>
            <a:r>
              <a:rPr lang="fr-BE" sz="1200" dirty="0" smtClean="0">
                <a:latin typeface="Tahoma" panose="020B0604030504040204" pitchFamily="34" charset="0"/>
                <a:ea typeface="Tahoma" panose="020B0604030504040204" pitchFamily="34" charset="0"/>
                <a:cs typeface="Tahoma" panose="020B0604030504040204" pitchFamily="34" charset="0"/>
              </a:rPr>
              <a:t> : </a:t>
            </a:r>
            <a:r>
              <a:rPr lang="fr-BE" sz="1200" dirty="0" err="1" smtClean="0">
                <a:latin typeface="Tahoma" panose="020B0604030504040204" pitchFamily="34" charset="0"/>
                <a:ea typeface="Tahoma" panose="020B0604030504040204" pitchFamily="34" charset="0"/>
                <a:cs typeface="Tahoma" panose="020B0604030504040204" pitchFamily="34" charset="0"/>
              </a:rPr>
              <a:t>insemination</a:t>
            </a:r>
            <a:r>
              <a:rPr lang="fr-BE" sz="1200" dirty="0" smtClean="0">
                <a:latin typeface="Tahoma" panose="020B0604030504040204" pitchFamily="34" charset="0"/>
                <a:ea typeface="Tahoma" panose="020B0604030504040204" pitchFamily="34" charset="0"/>
                <a:cs typeface="Tahoma" panose="020B0604030504040204" pitchFamily="34" charset="0"/>
              </a:rPr>
              <a:t> </a:t>
            </a:r>
            <a:r>
              <a:rPr lang="fr-BE" sz="1200" dirty="0" err="1" smtClean="0">
                <a:latin typeface="Tahoma" panose="020B0604030504040204" pitchFamily="34" charset="0"/>
                <a:ea typeface="Tahoma" panose="020B0604030504040204" pitchFamily="34" charset="0"/>
                <a:cs typeface="Tahoma" panose="020B0604030504040204" pitchFamily="34" charset="0"/>
              </a:rPr>
              <a:t>after</a:t>
            </a:r>
            <a:r>
              <a:rPr lang="fr-BE" sz="1200" dirty="0" smtClean="0">
                <a:latin typeface="Tahoma" panose="020B0604030504040204" pitchFamily="34" charset="0"/>
                <a:ea typeface="Tahoma" panose="020B0604030504040204" pitchFamily="34" charset="0"/>
                <a:cs typeface="Tahoma" panose="020B0604030504040204" pitchFamily="34" charset="0"/>
              </a:rPr>
              <a:t> </a:t>
            </a:r>
            <a:r>
              <a:rPr lang="fr-BE" sz="1200" dirty="0" err="1" smtClean="0">
                <a:latin typeface="Tahoma" panose="020B0604030504040204" pitchFamily="34" charset="0"/>
                <a:ea typeface="Tahoma" panose="020B0604030504040204" pitchFamily="34" charset="0"/>
                <a:cs typeface="Tahoma" panose="020B0604030504040204" pitchFamily="34" charset="0"/>
              </a:rPr>
              <a:t>detected</a:t>
            </a:r>
            <a:r>
              <a:rPr lang="fr-BE" sz="1200" dirty="0" smtClean="0">
                <a:latin typeface="Tahoma" panose="020B0604030504040204" pitchFamily="34" charset="0"/>
                <a:ea typeface="Tahoma" panose="020B0604030504040204" pitchFamily="34" charset="0"/>
                <a:cs typeface="Tahoma" panose="020B0604030504040204" pitchFamily="34" charset="0"/>
              </a:rPr>
              <a:t> </a:t>
            </a:r>
            <a:r>
              <a:rPr lang="fr-BE" sz="1200" dirty="0" err="1" smtClean="0">
                <a:latin typeface="Tahoma" panose="020B0604030504040204" pitchFamily="34" charset="0"/>
                <a:ea typeface="Tahoma" panose="020B0604030504040204" pitchFamily="34" charset="0"/>
                <a:cs typeface="Tahoma" panose="020B0604030504040204" pitchFamily="34" charset="0"/>
              </a:rPr>
              <a:t>heat</a:t>
            </a:r>
            <a:r>
              <a:rPr lang="fr-BE" sz="1200" dirty="0" smtClean="0">
                <a:latin typeface="Tahoma" panose="020B0604030504040204" pitchFamily="34" charset="0"/>
                <a:ea typeface="Tahoma" panose="020B0604030504040204" pitchFamily="34" charset="0"/>
                <a:cs typeface="Tahoma" panose="020B0604030504040204" pitchFamily="34" charset="0"/>
              </a:rPr>
              <a:t> P </a:t>
            </a:r>
            <a:r>
              <a:rPr lang="fr-BE" sz="1200" dirty="0">
                <a:latin typeface="Tahoma" panose="020B0604030504040204" pitchFamily="34" charset="0"/>
                <a:ea typeface="Tahoma" panose="020B0604030504040204" pitchFamily="34" charset="0"/>
                <a:cs typeface="Tahoma" panose="020B0604030504040204" pitchFamily="34" charset="0"/>
              </a:rPr>
              <a:t>: </a:t>
            </a:r>
            <a:r>
              <a:rPr lang="fr-BE" sz="1200" dirty="0" smtClean="0">
                <a:latin typeface="Tahoma" panose="020B0604030504040204" pitchFamily="34" charset="0"/>
                <a:ea typeface="Tahoma" panose="020B0604030504040204" pitchFamily="34" charset="0"/>
                <a:cs typeface="Tahoma" panose="020B0604030504040204" pitchFamily="34" charset="0"/>
              </a:rPr>
              <a:t>PGF2a et G </a:t>
            </a:r>
            <a:r>
              <a:rPr lang="fr-BE" sz="1200" dirty="0">
                <a:latin typeface="Tahoma" panose="020B0604030504040204" pitchFamily="34" charset="0"/>
                <a:ea typeface="Tahoma" panose="020B0604030504040204" pitchFamily="34" charset="0"/>
                <a:cs typeface="Tahoma" panose="020B0604030504040204" pitchFamily="34" charset="0"/>
              </a:rPr>
              <a:t>: </a:t>
            </a:r>
            <a:r>
              <a:rPr lang="fr-BE" sz="1200" dirty="0" smtClean="0">
                <a:latin typeface="Tahoma" panose="020B0604030504040204" pitchFamily="34" charset="0"/>
                <a:ea typeface="Tahoma" panose="020B0604030504040204" pitchFamily="34" charset="0"/>
                <a:cs typeface="Tahoma" panose="020B0604030504040204" pitchFamily="34" charset="0"/>
              </a:rPr>
              <a:t>GnRH</a:t>
            </a:r>
            <a:endParaRPr lang="fr-BE" sz="1200" dirty="0">
              <a:latin typeface="Tahoma" panose="020B0604030504040204" pitchFamily="34" charset="0"/>
              <a:ea typeface="Tahoma" panose="020B0604030504040204" pitchFamily="34" charset="0"/>
              <a:cs typeface="Tahoma" panose="020B0604030504040204" pitchFamily="34" charset="0"/>
            </a:endParaRPr>
          </a:p>
        </p:txBody>
      </p:sp>
      <p:sp>
        <p:nvSpPr>
          <p:cNvPr id="68" name="Rectangle à coins arrondis 67"/>
          <p:cNvSpPr/>
          <p:nvPr/>
        </p:nvSpPr>
        <p:spPr>
          <a:xfrm rot="16200000">
            <a:off x="-1398811" y="2802532"/>
            <a:ext cx="4138075" cy="105344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smtClean="0">
                <a:latin typeface="Tahoma" panose="020B0604030504040204" pitchFamily="34" charset="0"/>
                <a:ea typeface="Tahoma" panose="020B0604030504040204" pitchFamily="34" charset="0"/>
                <a:cs typeface="Tahoma" panose="020B0604030504040204" pitchFamily="34" charset="0"/>
              </a:rPr>
              <a:t>Some</a:t>
            </a:r>
            <a:r>
              <a:rPr lang="fr-BE" sz="2000" dirty="0" smtClean="0">
                <a:latin typeface="Tahoma" panose="020B0604030504040204" pitchFamily="34" charset="0"/>
                <a:ea typeface="Tahoma" panose="020B0604030504040204" pitchFamily="34" charset="0"/>
                <a:cs typeface="Tahoma" panose="020B0604030504040204" pitchFamily="34" charset="0"/>
              </a:rPr>
              <a:t> basic hormonal </a:t>
            </a:r>
            <a:r>
              <a:rPr lang="fr-BE" sz="2000" dirty="0" err="1" smtClean="0">
                <a:latin typeface="Tahoma" panose="020B0604030504040204" pitchFamily="34" charset="0"/>
                <a:ea typeface="Tahoma" panose="020B0604030504040204" pitchFamily="34" charset="0"/>
                <a:cs typeface="Tahoma" panose="020B0604030504040204" pitchFamily="34" charset="0"/>
              </a:rPr>
              <a:t>protocols</a:t>
            </a:r>
            <a:r>
              <a:rPr lang="fr-BE" sz="2000" dirty="0" smtClean="0">
                <a:latin typeface="Tahoma" panose="020B0604030504040204" pitchFamily="34" charset="0"/>
                <a:ea typeface="Tahoma" panose="020B0604030504040204" pitchFamily="34" charset="0"/>
                <a:cs typeface="Tahoma" panose="020B0604030504040204" pitchFamily="34" charset="0"/>
              </a:rPr>
              <a:t> to </a:t>
            </a:r>
            <a:r>
              <a:rPr lang="fr-BE" sz="2000" dirty="0" err="1" smtClean="0">
                <a:latin typeface="Tahoma" panose="020B0604030504040204" pitchFamily="34" charset="0"/>
                <a:ea typeface="Tahoma" panose="020B0604030504040204" pitchFamily="34" charset="0"/>
                <a:cs typeface="Tahoma" panose="020B0604030504040204" pitchFamily="34" charset="0"/>
              </a:rPr>
              <a:t>syncrhronize</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heat</a:t>
            </a:r>
            <a:r>
              <a:rPr lang="fr-BE" sz="2000" dirty="0" smtClean="0">
                <a:latin typeface="Tahoma" panose="020B0604030504040204" pitchFamily="34" charset="0"/>
                <a:ea typeface="Tahoma" panose="020B0604030504040204" pitchFamily="34" charset="0"/>
                <a:cs typeface="Tahoma" panose="020B0604030504040204" pitchFamily="34" charset="0"/>
              </a:rPr>
              <a:t> in </a:t>
            </a:r>
            <a:r>
              <a:rPr lang="fr-BE" sz="2000" dirty="0" err="1" smtClean="0">
                <a:latin typeface="Tahoma" panose="020B0604030504040204" pitchFamily="34" charset="0"/>
                <a:ea typeface="Tahoma" panose="020B0604030504040204" pitchFamily="34" charset="0"/>
                <a:cs typeface="Tahoma" panose="020B0604030504040204" pitchFamily="34" charset="0"/>
              </a:rPr>
              <a:t>cycled</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cattle</a:t>
            </a:r>
            <a:endParaRPr lang="fr-BE"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0" name="Rectangle avec flèche vers le bas 69"/>
          <p:cNvSpPr/>
          <p:nvPr/>
        </p:nvSpPr>
        <p:spPr>
          <a:xfrm>
            <a:off x="3087137" y="188640"/>
            <a:ext cx="422019" cy="586546"/>
          </a:xfrm>
          <a:prstGeom prst="downArrowCallou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Tahoma" panose="020B0604030504040204" pitchFamily="34" charset="0"/>
                <a:ea typeface="Tahoma" panose="020B0604030504040204" pitchFamily="34" charset="0"/>
                <a:cs typeface="Tahoma" panose="020B0604030504040204" pitchFamily="34" charset="0"/>
              </a:rPr>
              <a:t>P</a:t>
            </a:r>
          </a:p>
        </p:txBody>
      </p:sp>
      <p:sp>
        <p:nvSpPr>
          <p:cNvPr id="71" name="Rectangle 70"/>
          <p:cNvSpPr/>
          <p:nvPr/>
        </p:nvSpPr>
        <p:spPr>
          <a:xfrm>
            <a:off x="1212674" y="130591"/>
            <a:ext cx="7230372" cy="1289189"/>
          </a:xfrm>
          <a:prstGeom prst="rect">
            <a:avLst/>
          </a:prstGeom>
          <a:solidFill>
            <a:schemeClr val="bg1">
              <a:lumMod val="50000"/>
              <a:alpha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 name="Rectangle 72"/>
          <p:cNvSpPr/>
          <p:nvPr/>
        </p:nvSpPr>
        <p:spPr>
          <a:xfrm>
            <a:off x="1238625" y="1485989"/>
            <a:ext cx="7178470" cy="1289189"/>
          </a:xfrm>
          <a:prstGeom prst="rect">
            <a:avLst/>
          </a:prstGeom>
          <a:solidFill>
            <a:schemeClr val="bg1">
              <a:lumMod val="50000"/>
              <a:alpha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 name="Rectangle 73"/>
          <p:cNvSpPr/>
          <p:nvPr/>
        </p:nvSpPr>
        <p:spPr>
          <a:xfrm>
            <a:off x="1274270" y="2889969"/>
            <a:ext cx="7211339" cy="1764993"/>
          </a:xfrm>
          <a:prstGeom prst="rect">
            <a:avLst/>
          </a:prstGeom>
          <a:solidFill>
            <a:schemeClr val="bg1">
              <a:lumMod val="50000"/>
              <a:alpha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5" name="Rectangle 74"/>
          <p:cNvSpPr/>
          <p:nvPr/>
        </p:nvSpPr>
        <p:spPr>
          <a:xfrm>
            <a:off x="1264752" y="4900076"/>
            <a:ext cx="7230373" cy="1289189"/>
          </a:xfrm>
          <a:prstGeom prst="rect">
            <a:avLst/>
          </a:prstGeom>
          <a:solidFill>
            <a:schemeClr val="bg1">
              <a:lumMod val="50000"/>
              <a:alpha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755718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61</a:t>
            </a:fld>
            <a:endParaRPr lang="fr-BE"/>
          </a:p>
        </p:txBody>
      </p:sp>
      <p:graphicFrame>
        <p:nvGraphicFramePr>
          <p:cNvPr id="3" name="Objet 2"/>
          <p:cNvGraphicFramePr>
            <a:graphicFrameLocks noChangeAspect="1"/>
          </p:cNvGraphicFramePr>
          <p:nvPr>
            <p:extLst>
              <p:ext uri="{D42A27DB-BD31-4B8C-83A1-F6EECF244321}">
                <p14:modId xmlns:p14="http://schemas.microsoft.com/office/powerpoint/2010/main" val="2540142832"/>
              </p:ext>
            </p:extLst>
          </p:nvPr>
        </p:nvGraphicFramePr>
        <p:xfrm>
          <a:off x="683568" y="836712"/>
          <a:ext cx="7704856" cy="5900219"/>
        </p:xfrm>
        <a:graphic>
          <a:graphicData uri="http://schemas.openxmlformats.org/presentationml/2006/ole">
            <mc:AlternateContent xmlns:mc="http://schemas.openxmlformats.org/markup-compatibility/2006">
              <mc:Choice xmlns:v="urn:schemas-microsoft-com:vml" Requires="v">
                <p:oleObj spid="_x0000_s33804" name="Feuille de calcul" r:id="rId3" imgW="9677513" imgH="7410420" progId="Excel.Sheet.12">
                  <p:embed/>
                </p:oleObj>
              </mc:Choice>
              <mc:Fallback>
                <p:oleObj name="Feuille de calcul" r:id="rId3" imgW="9677513" imgH="7410420" progId="Excel.Sheet.12">
                  <p:embed/>
                  <p:pic>
                    <p:nvPicPr>
                      <p:cNvPr id="0" name=""/>
                      <p:cNvPicPr/>
                      <p:nvPr/>
                    </p:nvPicPr>
                    <p:blipFill>
                      <a:blip r:embed="rId4"/>
                      <a:stretch>
                        <a:fillRect/>
                      </a:stretch>
                    </p:blipFill>
                    <p:spPr>
                      <a:xfrm>
                        <a:off x="683568" y="836712"/>
                        <a:ext cx="7704856" cy="5900219"/>
                      </a:xfrm>
                      <a:prstGeom prst="rect">
                        <a:avLst/>
                      </a:prstGeom>
                    </p:spPr>
                  </p:pic>
                </p:oleObj>
              </mc:Fallback>
            </mc:AlternateContent>
          </a:graphicData>
        </a:graphic>
      </p:graphicFrame>
      <p:sp>
        <p:nvSpPr>
          <p:cNvPr id="4" name="Rectangle à coins arrondis 3"/>
          <p:cNvSpPr/>
          <p:nvPr/>
        </p:nvSpPr>
        <p:spPr>
          <a:xfrm>
            <a:off x="308998" y="116632"/>
            <a:ext cx="8079425" cy="5040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200" dirty="0" err="1" smtClean="0">
                <a:latin typeface="Tahoma" panose="020B0604030504040204" pitchFamily="34" charset="0"/>
                <a:ea typeface="Tahoma" panose="020B0604030504040204" pitchFamily="34" charset="0"/>
                <a:cs typeface="Tahoma" panose="020B0604030504040204" pitchFamily="34" charset="0"/>
              </a:rPr>
              <a:t>Some</a:t>
            </a:r>
            <a:r>
              <a:rPr lang="fr-BE" sz="2200" dirty="0" smtClean="0">
                <a:latin typeface="Tahoma" panose="020B0604030504040204" pitchFamily="34" charset="0"/>
                <a:ea typeface="Tahoma" panose="020B0604030504040204" pitchFamily="34" charset="0"/>
                <a:cs typeface="Tahoma" panose="020B0604030504040204" pitchFamily="34" charset="0"/>
              </a:rPr>
              <a:t> hormonal </a:t>
            </a:r>
            <a:r>
              <a:rPr lang="fr-BE" sz="2200" dirty="0" err="1">
                <a:latin typeface="Tahoma" panose="020B0604030504040204" pitchFamily="34" charset="0"/>
                <a:ea typeface="Tahoma" panose="020B0604030504040204" pitchFamily="34" charset="0"/>
                <a:cs typeface="Tahoma" panose="020B0604030504040204" pitchFamily="34" charset="0"/>
              </a:rPr>
              <a:t>protocols</a:t>
            </a:r>
            <a:r>
              <a:rPr lang="fr-BE" sz="2200" dirty="0">
                <a:latin typeface="Tahoma" panose="020B0604030504040204" pitchFamily="34" charset="0"/>
                <a:ea typeface="Tahoma" panose="020B0604030504040204" pitchFamily="34" charset="0"/>
                <a:cs typeface="Tahoma" panose="020B0604030504040204" pitchFamily="34" charset="0"/>
              </a:rPr>
              <a:t> </a:t>
            </a:r>
            <a:r>
              <a:rPr lang="fr-BE" sz="2200" dirty="0" smtClean="0">
                <a:latin typeface="Tahoma" panose="020B0604030504040204" pitchFamily="34" charset="0"/>
                <a:ea typeface="Tahoma" panose="020B0604030504040204" pitchFamily="34" charset="0"/>
                <a:cs typeface="Tahoma" panose="020B0604030504040204" pitchFamily="34" charset="0"/>
              </a:rPr>
              <a:t>for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beef</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heifers</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cows</a:t>
            </a:r>
            <a:endPar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223285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974904" y="6808291"/>
            <a:ext cx="2133600" cy="365125"/>
          </a:xfrm>
        </p:spPr>
        <p:txBody>
          <a:bodyPr/>
          <a:lstStyle/>
          <a:p>
            <a:fld id="{B72B7A4D-DE3F-4347-BAA7-8C6A48B1DC3D}" type="slidenum">
              <a:rPr lang="fr-BE" smtClean="0"/>
              <a:t>62</a:t>
            </a:fld>
            <a:endParaRPr lang="fr-BE"/>
          </a:p>
        </p:txBody>
      </p:sp>
      <p:sp>
        <p:nvSpPr>
          <p:cNvPr id="66" name="ZoneTexte 65"/>
          <p:cNvSpPr txBox="1"/>
          <p:nvPr/>
        </p:nvSpPr>
        <p:spPr>
          <a:xfrm>
            <a:off x="1196947" y="6370569"/>
            <a:ext cx="6668492" cy="276999"/>
          </a:xfrm>
          <a:prstGeom prst="rect">
            <a:avLst/>
          </a:prstGeom>
          <a:noFill/>
        </p:spPr>
        <p:txBody>
          <a:bodyPr wrap="none" rtlCol="0">
            <a:spAutoFit/>
          </a:bodyPr>
          <a:lstStyle/>
          <a:p>
            <a:r>
              <a:rPr lang="fr-BE" sz="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TAI : </a:t>
            </a:r>
            <a:r>
              <a:rPr lang="fr-BE" sz="1200" dirty="0" err="1"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timed</a:t>
            </a:r>
            <a:r>
              <a:rPr lang="fr-BE" sz="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fr-BE" sz="1200" dirty="0" err="1"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artificial</a:t>
            </a:r>
            <a:r>
              <a:rPr lang="fr-BE" sz="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fr-BE" sz="1200" dirty="0" err="1"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insemination</a:t>
            </a:r>
            <a:r>
              <a:rPr lang="fr-BE" sz="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AI </a:t>
            </a:r>
            <a:r>
              <a:rPr lang="fr-BE" sz="1200" dirty="0" err="1"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HD</a:t>
            </a:r>
            <a:r>
              <a:rPr lang="fr-BE" sz="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fr-BE" sz="1200" dirty="0" err="1"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insemination</a:t>
            </a:r>
            <a:r>
              <a:rPr lang="fr-BE" sz="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on </a:t>
            </a:r>
            <a:r>
              <a:rPr lang="fr-BE" sz="1200" dirty="0" err="1"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heat</a:t>
            </a:r>
            <a:r>
              <a:rPr lang="fr-BE" sz="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fr-BE" sz="1200" dirty="0" err="1"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detected</a:t>
            </a:r>
            <a:r>
              <a:rPr lang="fr-BE" sz="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P </a:t>
            </a:r>
            <a:r>
              <a:rPr lang="fr-BE"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fr-BE" sz="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PGF2a ; G </a:t>
            </a:r>
            <a:r>
              <a:rPr lang="fr-BE"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fr-BE" sz="1200" dirty="0" smtClean="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GnRH</a:t>
            </a:r>
          </a:p>
        </p:txBody>
      </p:sp>
      <p:sp>
        <p:nvSpPr>
          <p:cNvPr id="68" name="Rectangle à coins arrondis 67"/>
          <p:cNvSpPr/>
          <p:nvPr/>
        </p:nvSpPr>
        <p:spPr>
          <a:xfrm>
            <a:off x="308999" y="44624"/>
            <a:ext cx="8237268" cy="75910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200" dirty="0">
                <a:latin typeface="Tahoma" panose="020B0604030504040204" pitchFamily="34" charset="0"/>
                <a:ea typeface="Tahoma" panose="020B0604030504040204" pitchFamily="34" charset="0"/>
                <a:cs typeface="Tahoma" panose="020B0604030504040204" pitchFamily="34" charset="0"/>
              </a:rPr>
              <a:t>Hormonal </a:t>
            </a:r>
            <a:r>
              <a:rPr lang="fr-BE" sz="2200" dirty="0" err="1">
                <a:latin typeface="Tahoma" panose="020B0604030504040204" pitchFamily="34" charset="0"/>
                <a:ea typeface="Tahoma" panose="020B0604030504040204" pitchFamily="34" charset="0"/>
                <a:cs typeface="Tahoma" panose="020B0604030504040204" pitchFamily="34" charset="0"/>
              </a:rPr>
              <a:t>protocols</a:t>
            </a:r>
            <a:r>
              <a:rPr lang="fr-BE" sz="2200" dirty="0">
                <a:latin typeface="Tahoma" panose="020B0604030504040204" pitchFamily="34" charset="0"/>
                <a:ea typeface="Tahoma" panose="020B0604030504040204" pitchFamily="34" charset="0"/>
                <a:cs typeface="Tahoma" panose="020B0604030504040204" pitchFamily="34" charset="0"/>
              </a:rPr>
              <a:t> to </a:t>
            </a:r>
            <a:r>
              <a:rPr lang="fr-BE" sz="2200" dirty="0" err="1">
                <a:latin typeface="Tahoma" panose="020B0604030504040204" pitchFamily="34" charset="0"/>
                <a:ea typeface="Tahoma" panose="020B0604030504040204" pitchFamily="34" charset="0"/>
                <a:cs typeface="Tahoma" panose="020B0604030504040204" pitchFamily="34" charset="0"/>
              </a:rPr>
              <a:t>inseminate</a:t>
            </a:r>
            <a:r>
              <a:rPr lang="fr-BE" sz="2200" dirty="0">
                <a:latin typeface="Tahoma" panose="020B0604030504040204" pitchFamily="34" charset="0"/>
                <a:ea typeface="Tahoma" panose="020B0604030504040204" pitchFamily="34" charset="0"/>
                <a:cs typeface="Tahoma" panose="020B0604030504040204" pitchFamily="34" charset="0"/>
              </a:rPr>
              <a:t> </a:t>
            </a:r>
            <a:r>
              <a:rPr lang="fr-BE" sz="2200" dirty="0" err="1">
                <a:solidFill>
                  <a:srgbClr val="FFFF00"/>
                </a:solidFill>
                <a:latin typeface="Tahoma" panose="020B0604030504040204" pitchFamily="34" charset="0"/>
                <a:ea typeface="Tahoma" panose="020B0604030504040204" pitchFamily="34" charset="0"/>
                <a:cs typeface="Tahoma" panose="020B0604030504040204" pitchFamily="34" charset="0"/>
              </a:rPr>
              <a:t>cycled</a:t>
            </a:r>
            <a:r>
              <a:rPr lang="fr-BE" sz="2200" dirty="0">
                <a:solidFill>
                  <a:srgbClr val="FFFF00"/>
                </a:solidFill>
                <a:latin typeface="Tahoma" panose="020B0604030504040204" pitchFamily="34" charset="0"/>
                <a:ea typeface="Tahoma" panose="020B0604030504040204" pitchFamily="34" charset="0"/>
                <a:cs typeface="Tahoma" panose="020B0604030504040204" pitchFamily="34" charset="0"/>
              </a:rPr>
              <a:t> or not </a:t>
            </a:r>
            <a:r>
              <a:rPr lang="fr-BE" sz="2200" dirty="0" err="1">
                <a:solidFill>
                  <a:srgbClr val="FFFF00"/>
                </a:solidFill>
                <a:latin typeface="Tahoma" panose="020B0604030504040204" pitchFamily="34" charset="0"/>
                <a:ea typeface="Tahoma" panose="020B0604030504040204" pitchFamily="34" charset="0"/>
                <a:cs typeface="Tahoma" panose="020B0604030504040204" pitchFamily="34" charset="0"/>
              </a:rPr>
              <a:t>cycled</a:t>
            </a:r>
            <a:r>
              <a:rPr lang="fr-BE" sz="22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fr-BE" sz="2200" dirty="0" err="1">
                <a:solidFill>
                  <a:schemeClr val="bg1"/>
                </a:solidFill>
                <a:latin typeface="Tahoma" panose="020B0604030504040204" pitchFamily="34" charset="0"/>
                <a:ea typeface="Tahoma" panose="020B0604030504040204" pitchFamily="34" charset="0"/>
                <a:cs typeface="Tahoma" panose="020B0604030504040204" pitchFamily="34" charset="0"/>
              </a:rPr>
              <a:t>beef</a:t>
            </a:r>
            <a:r>
              <a:rPr lang="fr-BE" sz="2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heifers</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cows</a:t>
            </a:r>
            <a:endPar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avec flèche vers le bas 4"/>
          <p:cNvSpPr/>
          <p:nvPr/>
        </p:nvSpPr>
        <p:spPr>
          <a:xfrm>
            <a:off x="5025067" y="2722425"/>
            <a:ext cx="908078" cy="953347"/>
          </a:xfrm>
          <a:prstGeom prst="downArrowCallout">
            <a:avLst/>
          </a:prstGeom>
          <a:solidFill>
            <a:srgbClr val="FF66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latin typeface="Tahoma" panose="020B0604030504040204" pitchFamily="34" charset="0"/>
                <a:ea typeface="Tahoma" panose="020B0604030504040204" pitchFamily="34" charset="0"/>
                <a:cs typeface="Tahoma" panose="020B0604030504040204" pitchFamily="34" charset="0"/>
              </a:rPr>
              <a:t>AI </a:t>
            </a:r>
            <a:r>
              <a:rPr lang="fr-BE"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HD</a:t>
            </a:r>
            <a:endParaRPr lang="fr-B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avec flèche vers le bas 35"/>
          <p:cNvSpPr/>
          <p:nvPr/>
        </p:nvSpPr>
        <p:spPr>
          <a:xfrm>
            <a:off x="683568" y="3088852"/>
            <a:ext cx="515704" cy="62173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G</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37" name="Rectangle avec flèche vers le bas 36"/>
          <p:cNvSpPr/>
          <p:nvPr/>
        </p:nvSpPr>
        <p:spPr>
          <a:xfrm>
            <a:off x="4219380" y="3043179"/>
            <a:ext cx="496636" cy="621738"/>
          </a:xfrm>
          <a:prstGeom prst="downArrowCallou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Tahoma" panose="020B0604030504040204" pitchFamily="34" charset="0"/>
                <a:ea typeface="Tahoma" panose="020B0604030504040204" pitchFamily="34" charset="0"/>
                <a:cs typeface="Tahoma" panose="020B0604030504040204" pitchFamily="34" charset="0"/>
              </a:rPr>
              <a:t>P</a:t>
            </a:r>
          </a:p>
        </p:txBody>
      </p:sp>
      <p:cxnSp>
        <p:nvCxnSpPr>
          <p:cNvPr id="39" name="Connecteur droit 38"/>
          <p:cNvCxnSpPr/>
          <p:nvPr/>
        </p:nvCxnSpPr>
        <p:spPr>
          <a:xfrm flipV="1">
            <a:off x="733230" y="3710590"/>
            <a:ext cx="8360817" cy="2753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733230" y="3806728"/>
            <a:ext cx="454394" cy="434253"/>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0</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50134" y="3790186"/>
            <a:ext cx="895917" cy="1098867"/>
          </a:xfrm>
          <a:prstGeom prst="rect">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latin typeface="Tahoma" panose="020B0604030504040204" pitchFamily="34" charset="0"/>
                <a:ea typeface="Tahoma" panose="020B0604030504040204" pitchFamily="34" charset="0"/>
                <a:cs typeface="Tahoma" panose="020B0604030504040204" pitchFamily="34" charset="0"/>
              </a:rPr>
              <a:t>a</a:t>
            </a: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t the end of P4</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44" name="Connecteur droit 43"/>
          <p:cNvCxnSpPr>
            <a:endCxn id="63" idx="1"/>
          </p:cNvCxnSpPr>
          <p:nvPr/>
        </p:nvCxnSpPr>
        <p:spPr>
          <a:xfrm flipV="1">
            <a:off x="4946052" y="3996206"/>
            <a:ext cx="2821955" cy="27648"/>
          </a:xfrm>
          <a:prstGeom prst="line">
            <a:avLst/>
          </a:prstGeom>
          <a:ln w="38100">
            <a:solidFill>
              <a:srgbClr val="FF66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268955" y="3786882"/>
            <a:ext cx="2726981" cy="426304"/>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CIDR</a:t>
            </a:r>
            <a:r>
              <a:rPr lang="fr-BE"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fr-BE"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PRID</a:t>
            </a:r>
            <a:r>
              <a:rPr lang="fr-BE"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5 to 7 </a:t>
            </a:r>
            <a:r>
              <a:rPr lang="fr-BE"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days</a:t>
            </a: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14047" y="1001390"/>
            <a:ext cx="4832005" cy="923330"/>
          </a:xfrm>
          <a:prstGeom prst="rect">
            <a:avLst/>
          </a:prstGeom>
          <a:ln>
            <a:solidFill>
              <a:schemeClr val="tx1"/>
            </a:solidFill>
          </a:ln>
        </p:spPr>
        <p:txBody>
          <a:bodyPr wrap="square">
            <a:spAutoFit/>
          </a:bodyPr>
          <a:lstStyle/>
          <a:p>
            <a:r>
              <a:rPr lang="fr-BE" dirty="0">
                <a:latin typeface="Tahoma" panose="020B0604030504040204" pitchFamily="34" charset="0"/>
                <a:ea typeface="Tahoma" panose="020B0604030504040204" pitchFamily="34" charset="0"/>
                <a:cs typeface="Tahoma" panose="020B0604030504040204" pitchFamily="34" charset="0"/>
              </a:rPr>
              <a:t>to </a:t>
            </a:r>
            <a:r>
              <a:rPr lang="fr-BE" dirty="0" err="1">
                <a:latin typeface="Tahoma" panose="020B0604030504040204" pitchFamily="34" charset="0"/>
                <a:ea typeface="Tahoma" panose="020B0604030504040204" pitchFamily="34" charset="0"/>
                <a:cs typeface="Tahoma" panose="020B0604030504040204" pitchFamily="34" charset="0"/>
              </a:rPr>
              <a:t>induce</a:t>
            </a:r>
            <a:r>
              <a:rPr lang="fr-BE" dirty="0">
                <a:latin typeface="Tahoma" panose="020B0604030504040204" pitchFamily="34" charset="0"/>
                <a:ea typeface="Tahoma" panose="020B0604030504040204" pitchFamily="34" charset="0"/>
                <a:cs typeface="Tahoma" panose="020B0604030504040204" pitchFamily="34" charset="0"/>
              </a:rPr>
              <a:t> ovulation or </a:t>
            </a:r>
            <a:r>
              <a:rPr lang="fr-BE" dirty="0" err="1">
                <a:latin typeface="Tahoma" panose="020B0604030504040204" pitchFamily="34" charset="0"/>
                <a:ea typeface="Tahoma" panose="020B0604030504040204" pitchFamily="34" charset="0"/>
                <a:cs typeface="Tahoma" panose="020B0604030504040204" pitchFamily="34" charset="0"/>
              </a:rPr>
              <a:t>luteinization</a:t>
            </a:r>
            <a:r>
              <a:rPr lang="fr-BE" dirty="0">
                <a:latin typeface="Tahoma" panose="020B0604030504040204" pitchFamily="34" charset="0"/>
                <a:ea typeface="Tahoma" panose="020B0604030504040204" pitchFamily="34" charset="0"/>
                <a:cs typeface="Tahoma" panose="020B0604030504040204" pitchFamily="34" charset="0"/>
              </a:rPr>
              <a:t> of the </a:t>
            </a:r>
            <a:r>
              <a:rPr lang="fr-BE" dirty="0" err="1">
                <a:latin typeface="Tahoma" panose="020B0604030504040204" pitchFamily="34" charset="0"/>
                <a:ea typeface="Tahoma" panose="020B0604030504040204" pitchFamily="34" charset="0"/>
                <a:cs typeface="Tahoma" panose="020B0604030504040204" pitchFamily="34" charset="0"/>
              </a:rPr>
              <a:t>follicle</a:t>
            </a:r>
            <a:r>
              <a:rPr lang="fr-BE" dirty="0">
                <a:latin typeface="Tahoma" panose="020B0604030504040204" pitchFamily="34" charset="0"/>
                <a:ea typeface="Tahoma" panose="020B0604030504040204" pitchFamily="34" charset="0"/>
                <a:cs typeface="Tahoma" panose="020B0604030504040204" pitchFamily="34" charset="0"/>
              </a:rPr>
              <a:t> (&gt; 10 mm </a:t>
            </a:r>
            <a:r>
              <a:rPr lang="fr-BE" dirty="0" err="1">
                <a:latin typeface="Tahoma" panose="020B0604030504040204" pitchFamily="34" charset="0"/>
                <a:ea typeface="Tahoma" panose="020B0604030504040204" pitchFamily="34" charset="0"/>
                <a:cs typeface="Tahoma" panose="020B0604030504040204" pitchFamily="34" charset="0"/>
              </a:rPr>
              <a:t>diameter</a:t>
            </a:r>
            <a:r>
              <a:rPr lang="fr-BE" dirty="0">
                <a:latin typeface="Tahoma" panose="020B0604030504040204" pitchFamily="34" charset="0"/>
                <a:ea typeface="Tahoma" panose="020B0604030504040204" pitchFamily="34" charset="0"/>
                <a:cs typeface="Tahoma" panose="020B0604030504040204" pitchFamily="34" charset="0"/>
              </a:rPr>
              <a:t>) and </a:t>
            </a:r>
            <a:r>
              <a:rPr lang="fr-BE" dirty="0" err="1">
                <a:latin typeface="Tahoma" panose="020B0604030504040204" pitchFamily="34" charset="0"/>
                <a:ea typeface="Tahoma" panose="020B0604030504040204" pitchFamily="34" charset="0"/>
                <a:cs typeface="Tahoma" panose="020B0604030504040204" pitchFamily="34" charset="0"/>
              </a:rPr>
              <a:t>indirectly</a:t>
            </a:r>
            <a:r>
              <a:rPr lang="fr-BE" dirty="0">
                <a:latin typeface="Tahoma" panose="020B0604030504040204" pitchFamily="34" charset="0"/>
                <a:ea typeface="Tahoma" panose="020B0604030504040204" pitchFamily="34" charset="0"/>
                <a:cs typeface="Tahoma" panose="020B0604030504040204" pitchFamily="34" charset="0"/>
              </a:rPr>
              <a:t> </a:t>
            </a:r>
            <a:endParaRPr lang="fr-BE" dirty="0" smtClean="0">
              <a:latin typeface="Tahoma" panose="020B0604030504040204" pitchFamily="34" charset="0"/>
              <a:ea typeface="Tahoma" panose="020B0604030504040204" pitchFamily="34" charset="0"/>
              <a:cs typeface="Tahoma" panose="020B0604030504040204" pitchFamily="34" charset="0"/>
            </a:endParaRPr>
          </a:p>
          <a:p>
            <a:r>
              <a:rPr lang="fr-BE" dirty="0" smtClean="0">
                <a:latin typeface="Tahoma" panose="020B0604030504040204" pitchFamily="34" charset="0"/>
                <a:ea typeface="Tahoma" panose="020B0604030504040204" pitchFamily="34" charset="0"/>
                <a:cs typeface="Tahoma" panose="020B0604030504040204" pitchFamily="34" charset="0"/>
              </a:rPr>
              <a:t>the </a:t>
            </a:r>
            <a:r>
              <a:rPr lang="fr-BE" dirty="0" err="1">
                <a:latin typeface="Tahoma" panose="020B0604030504040204" pitchFamily="34" charset="0"/>
                <a:ea typeface="Tahoma" panose="020B0604030504040204" pitchFamily="34" charset="0"/>
                <a:cs typeface="Tahoma" panose="020B0604030504040204" pitchFamily="34" charset="0"/>
              </a:rPr>
              <a:t>growth</a:t>
            </a:r>
            <a:r>
              <a:rPr lang="fr-BE" dirty="0">
                <a:latin typeface="Tahoma" panose="020B0604030504040204" pitchFamily="34" charset="0"/>
                <a:ea typeface="Tahoma" panose="020B0604030504040204" pitchFamily="34" charset="0"/>
                <a:cs typeface="Tahoma" panose="020B0604030504040204" pitchFamily="34" charset="0"/>
              </a:rPr>
              <a:t> of a new </a:t>
            </a:r>
            <a:r>
              <a:rPr lang="fr-BE" dirty="0" err="1">
                <a:latin typeface="Tahoma" panose="020B0604030504040204" pitchFamily="34" charset="0"/>
                <a:ea typeface="Tahoma" panose="020B0604030504040204" pitchFamily="34" charset="0"/>
                <a:cs typeface="Tahoma" panose="020B0604030504040204" pitchFamily="34" charset="0"/>
              </a:rPr>
              <a:t>follicle</a:t>
            </a:r>
            <a:r>
              <a:rPr lang="fr-BE" dirty="0">
                <a:latin typeface="Tahoma" panose="020B0604030504040204" pitchFamily="34" charset="0"/>
                <a:ea typeface="Tahoma" panose="020B0604030504040204" pitchFamily="34" charset="0"/>
                <a:cs typeface="Tahoma" panose="020B0604030504040204" pitchFamily="34" charset="0"/>
              </a:rPr>
              <a:t> 2 to 3 </a:t>
            </a:r>
            <a:r>
              <a:rPr lang="fr-BE" dirty="0" err="1">
                <a:latin typeface="Tahoma" panose="020B0604030504040204" pitchFamily="34" charset="0"/>
                <a:ea typeface="Tahoma" panose="020B0604030504040204" pitchFamily="34" charset="0"/>
                <a:cs typeface="Tahoma" panose="020B0604030504040204" pitchFamily="34" charset="0"/>
              </a:rPr>
              <a:t>days</a:t>
            </a:r>
            <a:r>
              <a:rPr lang="fr-BE" dirty="0">
                <a:latin typeface="Tahoma" panose="020B0604030504040204" pitchFamily="34" charset="0"/>
                <a:ea typeface="Tahoma" panose="020B0604030504040204" pitchFamily="34" charset="0"/>
                <a:cs typeface="Tahoma" panose="020B0604030504040204" pitchFamily="34" charset="0"/>
              </a:rPr>
              <a:t> </a:t>
            </a:r>
            <a:r>
              <a:rPr lang="fr-BE" dirty="0" err="1">
                <a:latin typeface="Tahoma" panose="020B0604030504040204" pitchFamily="34" charset="0"/>
                <a:ea typeface="Tahoma" panose="020B0604030504040204" pitchFamily="34" charset="0"/>
                <a:cs typeface="Tahoma" panose="020B0604030504040204" pitchFamily="34" charset="0"/>
              </a:rPr>
              <a:t>later</a:t>
            </a:r>
            <a:r>
              <a:rPr lang="fr-BE" dirty="0">
                <a:latin typeface="Tahoma" panose="020B0604030504040204" pitchFamily="34" charset="0"/>
                <a:ea typeface="Tahoma" panose="020B0604030504040204" pitchFamily="34" charset="0"/>
                <a:cs typeface="Tahoma" panose="020B0604030504040204" pitchFamily="34" charset="0"/>
              </a:rPr>
              <a:t> </a:t>
            </a:r>
          </a:p>
        </p:txBody>
      </p:sp>
      <p:cxnSp>
        <p:nvCxnSpPr>
          <p:cNvPr id="10" name="Connecteur droit avec flèche 9"/>
          <p:cNvCxnSpPr>
            <a:stCxn id="36" idx="0"/>
          </p:cNvCxnSpPr>
          <p:nvPr/>
        </p:nvCxnSpPr>
        <p:spPr>
          <a:xfrm flipV="1">
            <a:off x="941420" y="2355999"/>
            <a:ext cx="0" cy="732853"/>
          </a:xfrm>
          <a:prstGeom prst="straightConnector1">
            <a:avLst/>
          </a:prstGeom>
          <a:ln w="381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00548" y="985397"/>
            <a:ext cx="2625474" cy="923330"/>
          </a:xfrm>
          <a:prstGeom prst="rect">
            <a:avLst/>
          </a:prstGeom>
          <a:ln>
            <a:solidFill>
              <a:schemeClr val="tx1"/>
            </a:solidFill>
          </a:ln>
        </p:spPr>
        <p:txBody>
          <a:bodyPr wrap="square">
            <a:spAutoFit/>
          </a:bodyPr>
          <a:lstStyle/>
          <a:p>
            <a:r>
              <a:rPr lang="fr-BE" dirty="0">
                <a:latin typeface="Tahoma" panose="020B0604030504040204" pitchFamily="34" charset="0"/>
                <a:ea typeface="Tahoma" panose="020B0604030504040204" pitchFamily="34" charset="0"/>
                <a:cs typeface="Tahoma" panose="020B0604030504040204" pitchFamily="34" charset="0"/>
              </a:rPr>
              <a:t>to </a:t>
            </a:r>
            <a:r>
              <a:rPr lang="fr-BE" dirty="0" err="1">
                <a:latin typeface="Tahoma" panose="020B0604030504040204" pitchFamily="34" charset="0"/>
                <a:ea typeface="Tahoma" panose="020B0604030504040204" pitchFamily="34" charset="0"/>
                <a:cs typeface="Tahoma" panose="020B0604030504040204" pitchFamily="34" charset="0"/>
              </a:rPr>
              <a:t>induce</a:t>
            </a:r>
            <a:r>
              <a:rPr lang="fr-BE" dirty="0">
                <a:latin typeface="Tahoma" panose="020B0604030504040204" pitchFamily="34" charset="0"/>
                <a:ea typeface="Tahoma" panose="020B0604030504040204" pitchFamily="34" charset="0"/>
                <a:cs typeface="Tahoma" panose="020B0604030504040204" pitchFamily="34" charset="0"/>
              </a:rPr>
              <a:t> </a:t>
            </a:r>
            <a:r>
              <a:rPr lang="fr-BE" dirty="0" err="1">
                <a:latin typeface="Tahoma" panose="020B0604030504040204" pitchFamily="34" charset="0"/>
                <a:ea typeface="Tahoma" panose="020B0604030504040204" pitchFamily="34" charset="0"/>
                <a:cs typeface="Tahoma" panose="020B0604030504040204" pitchFamily="34" charset="0"/>
              </a:rPr>
              <a:t>luteolysis</a:t>
            </a:r>
            <a:r>
              <a:rPr lang="fr-BE" dirty="0">
                <a:latin typeface="Tahoma" panose="020B0604030504040204" pitchFamily="34" charset="0"/>
                <a:ea typeface="Tahoma" panose="020B0604030504040204" pitchFamily="34" charset="0"/>
                <a:cs typeface="Tahoma" panose="020B0604030504040204" pitchFamily="34" charset="0"/>
              </a:rPr>
              <a:t> </a:t>
            </a:r>
            <a:r>
              <a:rPr lang="fr-BE" dirty="0" smtClean="0">
                <a:latin typeface="Tahoma" panose="020B0604030504040204" pitchFamily="34" charset="0"/>
                <a:ea typeface="Tahoma" panose="020B0604030504040204" pitchFamily="34" charset="0"/>
                <a:cs typeface="Tahoma" panose="020B0604030504040204" pitchFamily="34" charset="0"/>
              </a:rPr>
              <a:t>of </a:t>
            </a:r>
          </a:p>
          <a:p>
            <a:r>
              <a:rPr lang="fr-BE" dirty="0" smtClean="0">
                <a:latin typeface="Tahoma" panose="020B0604030504040204" pitchFamily="34" charset="0"/>
                <a:ea typeface="Tahoma" panose="020B0604030504040204" pitchFamily="34" charset="0"/>
                <a:cs typeface="Tahoma" panose="020B0604030504040204" pitchFamily="34" charset="0"/>
              </a:rPr>
              <a:t>a </a:t>
            </a:r>
            <a:r>
              <a:rPr lang="fr-BE" dirty="0">
                <a:latin typeface="Tahoma" panose="020B0604030504040204" pitchFamily="34" charset="0"/>
                <a:ea typeface="Tahoma" panose="020B0604030504040204" pitchFamily="34" charset="0"/>
                <a:cs typeface="Tahoma" panose="020B0604030504040204" pitchFamily="34" charset="0"/>
              </a:rPr>
              <a:t>corpus </a:t>
            </a:r>
            <a:r>
              <a:rPr lang="fr-BE" dirty="0" err="1">
                <a:latin typeface="Tahoma" panose="020B0604030504040204" pitchFamily="34" charset="0"/>
                <a:ea typeface="Tahoma" panose="020B0604030504040204" pitchFamily="34" charset="0"/>
                <a:cs typeface="Tahoma" panose="020B0604030504040204" pitchFamily="34" charset="0"/>
              </a:rPr>
              <a:t>luteum</a:t>
            </a:r>
            <a:r>
              <a:rPr lang="fr-BE" dirty="0">
                <a:latin typeface="Tahoma" panose="020B0604030504040204" pitchFamily="34" charset="0"/>
                <a:ea typeface="Tahoma" panose="020B0604030504040204" pitchFamily="34" charset="0"/>
                <a:cs typeface="Tahoma" panose="020B0604030504040204" pitchFamily="34" charset="0"/>
              </a:rPr>
              <a:t> </a:t>
            </a:r>
            <a:r>
              <a:rPr lang="fr-BE" dirty="0" smtClean="0">
                <a:latin typeface="Tahoma" panose="020B0604030504040204" pitchFamily="34" charset="0"/>
                <a:ea typeface="Tahoma" panose="020B0604030504040204" pitchFamily="34" charset="0"/>
                <a:cs typeface="Tahoma" panose="020B0604030504040204" pitchFamily="34" charset="0"/>
              </a:rPr>
              <a:t>and/or </a:t>
            </a:r>
          </a:p>
          <a:p>
            <a:r>
              <a:rPr lang="fr-BE" dirty="0" smtClean="0">
                <a:latin typeface="Tahoma" panose="020B0604030504040204" pitchFamily="34" charset="0"/>
                <a:ea typeface="Tahoma" panose="020B0604030504040204" pitchFamily="34" charset="0"/>
                <a:cs typeface="Tahoma" panose="020B0604030504040204" pitchFamily="34" charset="0"/>
              </a:rPr>
              <a:t>a </a:t>
            </a:r>
            <a:r>
              <a:rPr lang="fr-BE" dirty="0" err="1">
                <a:latin typeface="Tahoma" panose="020B0604030504040204" pitchFamily="34" charset="0"/>
                <a:ea typeface="Tahoma" panose="020B0604030504040204" pitchFamily="34" charset="0"/>
                <a:cs typeface="Tahoma" panose="020B0604030504040204" pitchFamily="34" charset="0"/>
              </a:rPr>
              <a:t>luteinized</a:t>
            </a:r>
            <a:r>
              <a:rPr lang="fr-BE" dirty="0">
                <a:latin typeface="Tahoma" panose="020B0604030504040204" pitchFamily="34" charset="0"/>
                <a:ea typeface="Tahoma" panose="020B0604030504040204" pitchFamily="34" charset="0"/>
                <a:cs typeface="Tahoma" panose="020B0604030504040204" pitchFamily="34" charset="0"/>
              </a:rPr>
              <a:t> </a:t>
            </a:r>
            <a:r>
              <a:rPr lang="fr-BE" dirty="0" err="1">
                <a:latin typeface="Tahoma" panose="020B0604030504040204" pitchFamily="34" charset="0"/>
                <a:ea typeface="Tahoma" panose="020B0604030504040204" pitchFamily="34" charset="0"/>
                <a:cs typeface="Tahoma" panose="020B0604030504040204" pitchFamily="34" charset="0"/>
              </a:rPr>
              <a:t>follicle</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374052" y="5105077"/>
            <a:ext cx="4572000" cy="1200329"/>
          </a:xfrm>
          <a:prstGeom prst="rect">
            <a:avLst/>
          </a:prstGeom>
          <a:ln>
            <a:solidFill>
              <a:schemeClr val="tx1"/>
            </a:solidFill>
          </a:ln>
        </p:spPr>
        <p:txBody>
          <a:bodyPr>
            <a:spAutoFit/>
          </a:bodyPr>
          <a:lstStyle/>
          <a:p>
            <a:r>
              <a:rPr lang="fr-BE" dirty="0">
                <a:latin typeface="Tahoma" panose="020B0604030504040204" pitchFamily="34" charset="0"/>
                <a:ea typeface="Tahoma" panose="020B0604030504040204" pitchFamily="34" charset="0"/>
                <a:cs typeface="Tahoma" panose="020B0604030504040204" pitchFamily="34" charset="0"/>
              </a:rPr>
              <a:t>to </a:t>
            </a:r>
            <a:r>
              <a:rPr lang="fr-BE" dirty="0" err="1">
                <a:latin typeface="Tahoma" panose="020B0604030504040204" pitchFamily="34" charset="0"/>
                <a:ea typeface="Tahoma" panose="020B0604030504040204" pitchFamily="34" charset="0"/>
                <a:cs typeface="Tahoma" panose="020B0604030504040204" pitchFamily="34" charset="0"/>
              </a:rPr>
              <a:t>induce</a:t>
            </a:r>
            <a:r>
              <a:rPr lang="fr-BE" dirty="0">
                <a:latin typeface="Tahoma" panose="020B0604030504040204" pitchFamily="34" charset="0"/>
                <a:ea typeface="Tahoma" panose="020B0604030504040204" pitchFamily="34" charset="0"/>
                <a:cs typeface="Tahoma" panose="020B0604030504040204" pitchFamily="34" charset="0"/>
              </a:rPr>
              <a:t> an </a:t>
            </a:r>
            <a:r>
              <a:rPr lang="fr-BE" dirty="0" err="1">
                <a:latin typeface="Tahoma" panose="020B0604030504040204" pitchFamily="34" charset="0"/>
                <a:ea typeface="Tahoma" panose="020B0604030504040204" pitchFamily="34" charset="0"/>
                <a:cs typeface="Tahoma" panose="020B0604030504040204" pitchFamily="34" charset="0"/>
              </a:rPr>
              <a:t>artificial</a:t>
            </a:r>
            <a:r>
              <a:rPr lang="fr-BE" dirty="0">
                <a:latin typeface="Tahoma" panose="020B0604030504040204" pitchFamily="34" charset="0"/>
                <a:ea typeface="Tahoma" panose="020B0604030504040204" pitchFamily="34" charset="0"/>
                <a:cs typeface="Tahoma" panose="020B0604030504040204" pitchFamily="34" charset="0"/>
              </a:rPr>
              <a:t> </a:t>
            </a:r>
            <a:r>
              <a:rPr lang="fr-BE" dirty="0" err="1">
                <a:latin typeface="Tahoma" panose="020B0604030504040204" pitchFamily="34" charset="0"/>
                <a:ea typeface="Tahoma" panose="020B0604030504040204" pitchFamily="34" charset="0"/>
                <a:cs typeface="Tahoma" panose="020B0604030504040204" pitchFamily="34" charset="0"/>
              </a:rPr>
              <a:t>luteal</a:t>
            </a:r>
            <a:r>
              <a:rPr lang="fr-BE" dirty="0">
                <a:latin typeface="Tahoma" panose="020B0604030504040204" pitchFamily="34" charset="0"/>
                <a:ea typeface="Tahoma" panose="020B0604030504040204" pitchFamily="34" charset="0"/>
                <a:cs typeface="Tahoma" panose="020B0604030504040204" pitchFamily="34" charset="0"/>
              </a:rPr>
              <a:t> phase or/and to </a:t>
            </a:r>
            <a:r>
              <a:rPr lang="fr-BE" dirty="0" err="1">
                <a:latin typeface="Tahoma" panose="020B0604030504040204" pitchFamily="34" charset="0"/>
                <a:ea typeface="Tahoma" panose="020B0604030504040204" pitchFamily="34" charset="0"/>
                <a:cs typeface="Tahoma" panose="020B0604030504040204" pitchFamily="34" charset="0"/>
              </a:rPr>
              <a:t>inhibit</a:t>
            </a:r>
            <a:r>
              <a:rPr lang="fr-BE" dirty="0">
                <a:latin typeface="Tahoma" panose="020B0604030504040204" pitchFamily="34" charset="0"/>
                <a:ea typeface="Tahoma" panose="020B0604030504040204" pitchFamily="34" charset="0"/>
                <a:cs typeface="Tahoma" panose="020B0604030504040204" pitchFamily="34" charset="0"/>
              </a:rPr>
              <a:t> the </a:t>
            </a:r>
            <a:r>
              <a:rPr lang="fr-BE" dirty="0" err="1">
                <a:latin typeface="Tahoma" panose="020B0604030504040204" pitchFamily="34" charset="0"/>
                <a:ea typeface="Tahoma" panose="020B0604030504040204" pitchFamily="34" charset="0"/>
                <a:cs typeface="Tahoma" panose="020B0604030504040204" pitchFamily="34" charset="0"/>
              </a:rPr>
              <a:t>oestrus</a:t>
            </a:r>
            <a:r>
              <a:rPr lang="fr-BE" dirty="0">
                <a:latin typeface="Tahoma" panose="020B0604030504040204" pitchFamily="34" charset="0"/>
                <a:ea typeface="Tahoma" panose="020B0604030504040204" pitchFamily="34" charset="0"/>
                <a:cs typeface="Tahoma" panose="020B0604030504040204" pitchFamily="34" charset="0"/>
              </a:rPr>
              <a:t>/ovulation or the final maturation of a </a:t>
            </a:r>
            <a:r>
              <a:rPr lang="fr-BE" dirty="0" err="1">
                <a:latin typeface="Tahoma" panose="020B0604030504040204" pitchFamily="34" charset="0"/>
                <a:ea typeface="Tahoma" panose="020B0604030504040204" pitchFamily="34" charset="0"/>
                <a:cs typeface="Tahoma" panose="020B0604030504040204" pitchFamily="34" charset="0"/>
              </a:rPr>
              <a:t>preovulatory</a:t>
            </a:r>
            <a:r>
              <a:rPr lang="fr-BE" dirty="0">
                <a:latin typeface="Tahoma" panose="020B0604030504040204" pitchFamily="34" charset="0"/>
                <a:ea typeface="Tahoma" panose="020B0604030504040204" pitchFamily="34" charset="0"/>
                <a:cs typeface="Tahoma" panose="020B0604030504040204" pitchFamily="34" charset="0"/>
              </a:rPr>
              <a:t>  </a:t>
            </a:r>
            <a:r>
              <a:rPr lang="fr-BE" dirty="0" smtClean="0">
                <a:latin typeface="Tahoma" panose="020B0604030504040204" pitchFamily="34" charset="0"/>
                <a:ea typeface="Tahoma" panose="020B0604030504040204" pitchFamily="34" charset="0"/>
                <a:cs typeface="Tahoma" panose="020B0604030504040204" pitchFamily="34" charset="0"/>
              </a:rPr>
              <a:t>follicule</a:t>
            </a:r>
          </a:p>
          <a:p>
            <a:r>
              <a:rPr lang="fr-BE" dirty="0" smtClean="0">
                <a:latin typeface="Tahoma" panose="020B0604030504040204" pitchFamily="34" charset="0"/>
                <a:ea typeface="Tahoma" panose="020B0604030504040204" pitchFamily="34" charset="0"/>
                <a:cs typeface="Tahoma" panose="020B0604030504040204" pitchFamily="34" charset="0"/>
              </a:rPr>
              <a:t>(P4 or MGA in </a:t>
            </a:r>
            <a:r>
              <a:rPr lang="fr-BE" dirty="0" err="1" smtClean="0">
                <a:latin typeface="Tahoma" panose="020B0604030504040204" pitchFamily="34" charset="0"/>
                <a:ea typeface="Tahoma" panose="020B0604030504040204" pitchFamily="34" charset="0"/>
                <a:cs typeface="Tahoma" panose="020B0604030504040204" pitchFamily="34" charset="0"/>
              </a:rPr>
              <a:t>heifers</a:t>
            </a:r>
            <a:r>
              <a:rPr lang="fr-BE" dirty="0" smtClean="0">
                <a:latin typeface="Tahoma" panose="020B0604030504040204" pitchFamily="34" charset="0"/>
                <a:ea typeface="Tahoma" panose="020B0604030504040204" pitchFamily="34" charset="0"/>
                <a:cs typeface="Tahoma" panose="020B0604030504040204" pitchFamily="34" charset="0"/>
              </a:rPr>
              <a:t> (USA </a:t>
            </a:r>
            <a:r>
              <a:rPr lang="fr-BE" dirty="0" err="1" smtClean="0">
                <a:latin typeface="Tahoma" panose="020B0604030504040204" pitchFamily="34" charset="0"/>
                <a:ea typeface="Tahoma" panose="020B0604030504040204" pitchFamily="34" charset="0"/>
                <a:cs typeface="Tahoma" panose="020B0604030504040204" pitchFamily="34" charset="0"/>
              </a:rPr>
              <a:t>only</a:t>
            </a:r>
            <a:r>
              <a:rPr lang="fr-BE" dirty="0" smtClean="0">
                <a:latin typeface="Tahoma" panose="020B0604030504040204" pitchFamily="34" charset="0"/>
                <a:ea typeface="Tahoma" panose="020B0604030504040204" pitchFamily="34" charset="0"/>
                <a:cs typeface="Tahoma" panose="020B0604030504040204" pitchFamily="34" charset="0"/>
              </a:rPr>
              <a:t>)</a:t>
            </a:r>
            <a:endParaRPr lang="fr-BE" dirty="0">
              <a:latin typeface="Tahoma" panose="020B0604030504040204" pitchFamily="34" charset="0"/>
              <a:ea typeface="Tahoma" panose="020B0604030504040204" pitchFamily="34" charset="0"/>
              <a:cs typeface="Tahoma" panose="020B0604030504040204" pitchFamily="34" charset="0"/>
            </a:endParaRPr>
          </a:p>
        </p:txBody>
      </p:sp>
      <p:cxnSp>
        <p:nvCxnSpPr>
          <p:cNvPr id="47" name="Connecteur droit avec flèche 46"/>
          <p:cNvCxnSpPr/>
          <p:nvPr/>
        </p:nvCxnSpPr>
        <p:spPr>
          <a:xfrm>
            <a:off x="2195736" y="4239206"/>
            <a:ext cx="0" cy="865871"/>
          </a:xfrm>
          <a:prstGeom prst="straightConnector1">
            <a:avLst/>
          </a:prstGeom>
          <a:ln w="381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Rectangle avec flèche vers le bas 47"/>
          <p:cNvSpPr/>
          <p:nvPr/>
        </p:nvSpPr>
        <p:spPr>
          <a:xfrm>
            <a:off x="7236296" y="2348880"/>
            <a:ext cx="1857751" cy="1296144"/>
          </a:xfrm>
          <a:prstGeom prst="downArrowCallou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Tahoma" panose="020B0604030504040204" pitchFamily="34" charset="0"/>
                <a:ea typeface="Tahoma" panose="020B0604030504040204" pitchFamily="34" charset="0"/>
                <a:cs typeface="Tahoma" panose="020B0604030504040204" pitchFamily="34" charset="0"/>
              </a:rPr>
              <a:t>G and TAI </a:t>
            </a:r>
          </a:p>
          <a:p>
            <a:pPr algn="ctr"/>
            <a:r>
              <a:rPr lang="fr-BE" dirty="0" smtClean="0">
                <a:latin typeface="Tahoma" panose="020B0604030504040204" pitchFamily="34" charset="0"/>
                <a:ea typeface="Tahoma" panose="020B0604030504040204" pitchFamily="34" charset="0"/>
                <a:cs typeface="Tahoma" panose="020B0604030504040204" pitchFamily="34" charset="0"/>
              </a:rPr>
              <a:t>(if no </a:t>
            </a:r>
          </a:p>
          <a:p>
            <a:pPr algn="ctr"/>
            <a:r>
              <a:rPr lang="fr-BE" dirty="0" err="1" smtClean="0">
                <a:latin typeface="Tahoma" panose="020B0604030504040204" pitchFamily="34" charset="0"/>
                <a:ea typeface="Tahoma" panose="020B0604030504040204" pitchFamily="34" charset="0"/>
                <a:cs typeface="Tahoma" panose="020B0604030504040204" pitchFamily="34" charset="0"/>
              </a:rPr>
              <a:t>oestrus</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det</a:t>
            </a:r>
            <a:r>
              <a:rPr lang="fr-BE" dirty="0" smtClean="0">
                <a:latin typeface="Tahoma" panose="020B0604030504040204" pitchFamily="34" charset="0"/>
                <a:ea typeface="Tahoma" panose="020B0604030504040204" pitchFamily="34" charset="0"/>
                <a:cs typeface="Tahoma" panose="020B0604030504040204" pitchFamily="34" charset="0"/>
              </a:rPr>
              <a:t>)</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51" name="Rectangle avec flèche vers le bas 50"/>
          <p:cNvSpPr/>
          <p:nvPr/>
        </p:nvSpPr>
        <p:spPr>
          <a:xfrm>
            <a:off x="6012160" y="2722425"/>
            <a:ext cx="1152128" cy="942492"/>
          </a:xfrm>
          <a:prstGeom prst="downArrowCallou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latin typeface="Tahoma" panose="020B0604030504040204" pitchFamily="34" charset="0"/>
                <a:ea typeface="Tahoma" panose="020B0604030504040204" pitchFamily="34" charset="0"/>
                <a:cs typeface="Tahoma" panose="020B0604030504040204" pitchFamily="34" charset="0"/>
              </a:rPr>
              <a:t>G and </a:t>
            </a:r>
          </a:p>
          <a:p>
            <a:pPr algn="ctr"/>
            <a:r>
              <a:rPr lang="fr-BE" dirty="0" smtClean="0">
                <a:solidFill>
                  <a:schemeClr val="tx1"/>
                </a:solidFill>
                <a:latin typeface="Tahoma" panose="020B0604030504040204" pitchFamily="34" charset="0"/>
                <a:ea typeface="Tahoma" panose="020B0604030504040204" pitchFamily="34" charset="0"/>
                <a:cs typeface="Tahoma" panose="020B0604030504040204" pitchFamily="34" charset="0"/>
              </a:rPr>
              <a:t>TAI </a:t>
            </a:r>
          </a:p>
        </p:txBody>
      </p:sp>
      <p:cxnSp>
        <p:nvCxnSpPr>
          <p:cNvPr id="59" name="Connecteur droit avec flèche 58"/>
          <p:cNvCxnSpPr/>
          <p:nvPr/>
        </p:nvCxnSpPr>
        <p:spPr>
          <a:xfrm flipV="1">
            <a:off x="4531193" y="1908727"/>
            <a:ext cx="569355" cy="1134454"/>
          </a:xfrm>
          <a:prstGeom prst="straightConnector1">
            <a:avLst/>
          </a:prstGeom>
          <a:ln w="381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6156176" y="3756565"/>
            <a:ext cx="936103" cy="583054"/>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latin typeface="Tahoma" panose="020B0604030504040204" pitchFamily="34" charset="0"/>
                <a:ea typeface="Tahoma" panose="020B0604030504040204" pitchFamily="34" charset="0"/>
                <a:cs typeface="Tahoma" panose="020B0604030504040204" pitchFamily="34" charset="0"/>
              </a:rPr>
              <a:t>54 to 72 h</a:t>
            </a:r>
            <a:endParaRPr lang="fr-B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7768007" y="3766646"/>
            <a:ext cx="778260" cy="459120"/>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84 h</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e 2"/>
          <p:cNvGrpSpPr/>
          <p:nvPr/>
        </p:nvGrpSpPr>
        <p:grpSpPr>
          <a:xfrm>
            <a:off x="1988134" y="2057739"/>
            <a:ext cx="1235779" cy="1587285"/>
            <a:chOff x="1988134" y="2057739"/>
            <a:chExt cx="1235779" cy="1587285"/>
          </a:xfrm>
        </p:grpSpPr>
        <p:pic>
          <p:nvPicPr>
            <p:cNvPr id="23" name="Picture 2" descr="DSC_0374_modifié-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8134" y="2931492"/>
              <a:ext cx="1235779" cy="7135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5" descr="D:\Activités d'enseignements\Ressources\Multimedia\Dias cours\PRID DELT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8134" y="2057739"/>
              <a:ext cx="1235779" cy="7951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p:nvPr/>
        </p:nvGrpSpPr>
        <p:grpSpPr>
          <a:xfrm>
            <a:off x="6290547" y="3756565"/>
            <a:ext cx="2817957" cy="1701154"/>
            <a:chOff x="6290547" y="3756565"/>
            <a:chExt cx="2817957" cy="1701154"/>
          </a:xfrm>
          <a:solidFill>
            <a:srgbClr val="0000CC"/>
          </a:solidFill>
        </p:grpSpPr>
        <p:sp>
          <p:nvSpPr>
            <p:cNvPr id="26" name="Rectangle 25"/>
            <p:cNvSpPr/>
            <p:nvPr/>
          </p:nvSpPr>
          <p:spPr>
            <a:xfrm>
              <a:off x="6290547" y="4653136"/>
              <a:ext cx="2817957" cy="804583"/>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Clean up bulls system </a:t>
              </a:r>
            </a:p>
            <a:p>
              <a:pPr algn="ct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10 </a:t>
              </a:r>
              <a:r>
                <a:rPr lang="fr-BE"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days</a:t>
              </a: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after</a:t>
              </a: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 AI</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7" name="Connecteur droit avec flèche 26"/>
            <p:cNvCxnSpPr/>
            <p:nvPr/>
          </p:nvCxnSpPr>
          <p:spPr>
            <a:xfrm>
              <a:off x="8820472" y="3756565"/>
              <a:ext cx="0" cy="865871"/>
            </a:xfrm>
            <a:prstGeom prst="straightConnector1">
              <a:avLst/>
            </a:prstGeom>
            <a:grpFill/>
            <a:ln w="381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762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6" grpId="0" animBg="1"/>
      <p:bldP spid="37" grpId="0" animBg="1"/>
      <p:bldP spid="40" grpId="0" animBg="1"/>
      <p:bldP spid="41" grpId="0" animBg="1"/>
      <p:bldP spid="52" grpId="0" animBg="1"/>
      <p:bldP spid="7" grpId="0" animBg="1"/>
      <p:bldP spid="11" grpId="0" animBg="1"/>
      <p:bldP spid="12" grpId="0" animBg="1"/>
      <p:bldP spid="48" grpId="0" animBg="1"/>
      <p:bldP spid="51" grpId="0" animBg="1"/>
      <p:bldP spid="61" grpId="0" animBg="1"/>
      <p:bldP spid="6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63</a:t>
            </a:fld>
            <a:endParaRPr lang="fr-BE"/>
          </a:p>
        </p:txBody>
      </p:sp>
      <p:graphicFrame>
        <p:nvGraphicFramePr>
          <p:cNvPr id="3" name="Graphique 2"/>
          <p:cNvGraphicFramePr>
            <a:graphicFrameLocks/>
          </p:cNvGraphicFramePr>
          <p:nvPr>
            <p:extLst>
              <p:ext uri="{D42A27DB-BD31-4B8C-83A1-F6EECF244321}">
                <p14:modId xmlns:p14="http://schemas.microsoft.com/office/powerpoint/2010/main" val="326366398"/>
              </p:ext>
            </p:extLst>
          </p:nvPr>
        </p:nvGraphicFramePr>
        <p:xfrm>
          <a:off x="308999" y="1323975"/>
          <a:ext cx="8511473" cy="5129361"/>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à coins arrondis 3"/>
          <p:cNvSpPr/>
          <p:nvPr/>
        </p:nvSpPr>
        <p:spPr>
          <a:xfrm>
            <a:off x="308999" y="44624"/>
            <a:ext cx="8237268" cy="9361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200" dirty="0" err="1" smtClean="0">
                <a:latin typeface="Tahoma" panose="020B0604030504040204" pitchFamily="34" charset="0"/>
                <a:ea typeface="Tahoma" panose="020B0604030504040204" pitchFamily="34" charset="0"/>
                <a:cs typeface="Tahoma" panose="020B0604030504040204" pitchFamily="34" charset="0"/>
              </a:rPr>
              <a:t>Some</a:t>
            </a:r>
            <a:r>
              <a:rPr lang="fr-BE" sz="2200" dirty="0" smtClean="0">
                <a:latin typeface="Tahoma" panose="020B0604030504040204" pitchFamily="34" charset="0"/>
                <a:ea typeface="Tahoma" panose="020B0604030504040204" pitchFamily="34" charset="0"/>
                <a:cs typeface="Tahoma" panose="020B0604030504040204" pitchFamily="34" charset="0"/>
              </a:rPr>
              <a:t> </a:t>
            </a:r>
            <a:r>
              <a:rPr lang="fr-BE" sz="2200" dirty="0" err="1" smtClean="0">
                <a:latin typeface="Tahoma" panose="020B0604030504040204" pitchFamily="34" charset="0"/>
                <a:ea typeface="Tahoma" panose="020B0604030504040204" pitchFamily="34" charset="0"/>
                <a:cs typeface="Tahoma" panose="020B0604030504040204" pitchFamily="34" charset="0"/>
              </a:rPr>
              <a:t>pregnancy</a:t>
            </a:r>
            <a:r>
              <a:rPr lang="fr-BE" sz="2200" dirty="0" smtClean="0">
                <a:latin typeface="Tahoma" panose="020B0604030504040204" pitchFamily="34" charset="0"/>
                <a:ea typeface="Tahoma" panose="020B0604030504040204" pitchFamily="34" charset="0"/>
                <a:cs typeface="Tahoma" panose="020B0604030504040204" pitchFamily="34" charset="0"/>
              </a:rPr>
              <a:t> rates (%) </a:t>
            </a:r>
            <a:r>
              <a:rPr lang="fr-BE" sz="2200" dirty="0" err="1" smtClean="0">
                <a:latin typeface="Tahoma" panose="020B0604030504040204" pitchFamily="34" charset="0"/>
                <a:ea typeface="Tahoma" panose="020B0604030504040204" pitchFamily="34" charset="0"/>
                <a:cs typeface="Tahoma" panose="020B0604030504040204" pitchFamily="34" charset="0"/>
              </a:rPr>
              <a:t>after</a:t>
            </a:r>
            <a:r>
              <a:rPr lang="fr-BE" sz="2200" dirty="0" smtClean="0">
                <a:latin typeface="Tahoma" panose="020B0604030504040204" pitchFamily="34" charset="0"/>
                <a:ea typeface="Tahoma" panose="020B0604030504040204" pitchFamily="34" charset="0"/>
                <a:cs typeface="Tahoma" panose="020B0604030504040204" pitchFamily="34" charset="0"/>
              </a:rPr>
              <a:t> hormonal synchronisation of </a:t>
            </a:r>
            <a:r>
              <a:rPr lang="fr-BE" sz="2200" dirty="0" err="1" smtClean="0">
                <a:latin typeface="Tahoma" panose="020B0604030504040204" pitchFamily="34" charset="0"/>
                <a:ea typeface="Tahoma" panose="020B0604030504040204" pitchFamily="34" charset="0"/>
                <a:cs typeface="Tahoma" panose="020B0604030504040204" pitchFamily="34" charset="0"/>
              </a:rPr>
              <a:t>heat</a:t>
            </a:r>
            <a:r>
              <a:rPr lang="fr-BE" sz="2200" dirty="0" smtClean="0">
                <a:latin typeface="Tahoma" panose="020B0604030504040204" pitchFamily="34" charset="0"/>
                <a:ea typeface="Tahoma" panose="020B0604030504040204" pitchFamily="34" charset="0"/>
                <a:cs typeface="Tahoma" panose="020B0604030504040204" pitchFamily="34" charset="0"/>
              </a:rPr>
              <a:t> and </a:t>
            </a:r>
            <a:r>
              <a:rPr lang="fr-BE" sz="2200" dirty="0" err="1" smtClean="0">
                <a:latin typeface="Tahoma" panose="020B0604030504040204" pitchFamily="34" charset="0"/>
                <a:ea typeface="Tahoma" panose="020B0604030504040204" pitchFamily="34" charset="0"/>
                <a:cs typeface="Tahoma" panose="020B0604030504040204" pitchFamily="34" charset="0"/>
              </a:rPr>
              <a:t>insemination</a:t>
            </a:r>
            <a:r>
              <a:rPr lang="fr-BE" sz="2200" dirty="0" smtClean="0">
                <a:latin typeface="Tahoma" panose="020B0604030504040204" pitchFamily="34" charset="0"/>
                <a:ea typeface="Tahoma" panose="020B0604030504040204" pitchFamily="34" charset="0"/>
                <a:cs typeface="Tahoma" panose="020B0604030504040204" pitchFamily="34" charset="0"/>
              </a:rPr>
              <a:t> in </a:t>
            </a:r>
            <a:r>
              <a:rPr lang="fr-BE" sz="2200" dirty="0" err="1" smtClean="0">
                <a:latin typeface="Tahoma" panose="020B0604030504040204" pitchFamily="34" charset="0"/>
                <a:ea typeface="Tahoma" panose="020B0604030504040204" pitchFamily="34" charset="0"/>
                <a:cs typeface="Tahoma" panose="020B0604030504040204" pitchFamily="34" charset="0"/>
              </a:rPr>
              <a:t>cycled</a:t>
            </a:r>
            <a:r>
              <a:rPr lang="fr-BE" sz="2200" dirty="0" smtClean="0">
                <a:latin typeface="Tahoma" panose="020B0604030504040204" pitchFamily="34" charset="0"/>
                <a:ea typeface="Tahoma" panose="020B0604030504040204" pitchFamily="34" charset="0"/>
                <a:cs typeface="Tahoma" panose="020B0604030504040204" pitchFamily="34" charset="0"/>
              </a:rPr>
              <a:t> or not </a:t>
            </a:r>
            <a:r>
              <a:rPr lang="fr-BE" sz="2200" dirty="0" err="1" smtClean="0">
                <a:latin typeface="Tahoma" panose="020B0604030504040204" pitchFamily="34" charset="0"/>
                <a:ea typeface="Tahoma" panose="020B0604030504040204" pitchFamily="34" charset="0"/>
                <a:cs typeface="Tahoma" panose="020B0604030504040204" pitchFamily="34" charset="0"/>
              </a:rPr>
              <a:t>cycled</a:t>
            </a:r>
            <a:r>
              <a:rPr lang="fr-BE" sz="2200" dirty="0" smtClean="0">
                <a:latin typeface="Tahoma" panose="020B0604030504040204" pitchFamily="34" charset="0"/>
                <a:ea typeface="Tahoma" panose="020B0604030504040204" pitchFamily="34" charset="0"/>
                <a:cs typeface="Tahoma" panose="020B0604030504040204" pitchFamily="34" charset="0"/>
              </a:rPr>
              <a:t> </a:t>
            </a:r>
            <a:r>
              <a:rPr lang="fr-BE" sz="2200" dirty="0" err="1" smtClean="0">
                <a:latin typeface="Tahoma" panose="020B0604030504040204" pitchFamily="34" charset="0"/>
                <a:ea typeface="Tahoma" panose="020B0604030504040204" pitchFamily="34" charset="0"/>
                <a:cs typeface="Tahoma" panose="020B0604030504040204" pitchFamily="34" charset="0"/>
              </a:rPr>
              <a:t>beef</a:t>
            </a:r>
            <a:r>
              <a:rPr lang="fr-BE" sz="2200" dirty="0" smtClean="0">
                <a:latin typeface="Tahoma" panose="020B0604030504040204" pitchFamily="34" charset="0"/>
                <a:ea typeface="Tahoma" panose="020B0604030504040204" pitchFamily="34" charset="0"/>
                <a:cs typeface="Tahoma" panose="020B0604030504040204" pitchFamily="34" charset="0"/>
              </a:rPr>
              <a:t> </a:t>
            </a:r>
            <a:r>
              <a:rPr lang="fr-BE" sz="2200" dirty="0" err="1" smtClean="0">
                <a:latin typeface="Tahoma" panose="020B0604030504040204" pitchFamily="34" charset="0"/>
                <a:ea typeface="Tahoma" panose="020B0604030504040204" pitchFamily="34" charset="0"/>
                <a:cs typeface="Tahoma" panose="020B0604030504040204" pitchFamily="34" charset="0"/>
              </a:rPr>
              <a:t>cattle</a:t>
            </a:r>
            <a:endPar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467544" y="6433591"/>
            <a:ext cx="8352928" cy="307777"/>
          </a:xfrm>
          <a:prstGeom prst="rect">
            <a:avLst/>
          </a:prstGeom>
        </p:spPr>
        <p:txBody>
          <a:bodyPr wrap="square">
            <a:spAutoFit/>
          </a:bodyPr>
          <a:lstStyle/>
          <a:p>
            <a:r>
              <a:rPr lang="en-US" sz="1400" i="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PR (pregnancy rate</a:t>
            </a:r>
            <a:r>
              <a:rPr lang="en-US" sz="1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 </a:t>
            </a:r>
            <a:r>
              <a:rPr lang="en-US" sz="1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Proportion of females that become pregnant of the total number treated</a:t>
            </a:r>
            <a:endParaRPr lang="fr-BE" sz="1400" dirty="0">
              <a:solidFill>
                <a:schemeClr val="bg1">
                  <a:lumMod val="50000"/>
                </a:schemeClr>
              </a:solidFill>
            </a:endParaRPr>
          </a:p>
        </p:txBody>
      </p:sp>
    </p:spTree>
    <p:extLst>
      <p:ext uri="{BB962C8B-B14F-4D97-AF65-F5344CB8AC3E}">
        <p14:creationId xmlns:p14="http://schemas.microsoft.com/office/powerpoint/2010/main" val="20307695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64</a:t>
            </a:fld>
            <a:endParaRPr lang="fr-BE"/>
          </a:p>
        </p:txBody>
      </p:sp>
      <p:sp>
        <p:nvSpPr>
          <p:cNvPr id="3" name="Rectangle à coins arrondis 2"/>
          <p:cNvSpPr/>
          <p:nvPr/>
        </p:nvSpPr>
        <p:spPr>
          <a:xfrm>
            <a:off x="755576" y="134790"/>
            <a:ext cx="7848872" cy="845937"/>
          </a:xfrm>
          <a:prstGeom prst="roundRect">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t>Some</a:t>
            </a:r>
            <a:r>
              <a:rPr lang="fr-BE" sz="2400" dirty="0" smtClean="0"/>
              <a:t> </a:t>
            </a:r>
            <a:r>
              <a:rPr lang="fr-BE" sz="2400" dirty="0" err="1" smtClean="0"/>
              <a:t>protocols</a:t>
            </a:r>
            <a:r>
              <a:rPr lang="fr-BE" sz="2400" dirty="0" smtClean="0"/>
              <a:t> for AI in 2598 </a:t>
            </a:r>
            <a:r>
              <a:rPr lang="fr-BE" sz="2400" dirty="0" err="1" smtClean="0"/>
              <a:t>suckled</a:t>
            </a:r>
            <a:r>
              <a:rPr lang="fr-BE" sz="2400" dirty="0" smtClean="0"/>
              <a:t> </a:t>
            </a:r>
            <a:r>
              <a:rPr lang="fr-BE" sz="2400" dirty="0" err="1" smtClean="0"/>
              <a:t>beef</a:t>
            </a:r>
            <a:r>
              <a:rPr lang="fr-BE" sz="2400" dirty="0" smtClean="0"/>
              <a:t> </a:t>
            </a:r>
            <a:r>
              <a:rPr lang="fr-BE" sz="2400" dirty="0" err="1" smtClean="0"/>
              <a:t>cows</a:t>
            </a:r>
            <a:r>
              <a:rPr lang="fr-BE" sz="2400" dirty="0" smtClean="0"/>
              <a:t> (USA)</a:t>
            </a:r>
          </a:p>
          <a:p>
            <a:pPr algn="ctr"/>
            <a:r>
              <a:rPr lang="fr-BE" sz="2400" dirty="0" err="1" smtClean="0">
                <a:solidFill>
                  <a:srgbClr val="FFFF00"/>
                </a:solidFill>
              </a:rPr>
              <a:t>Effect</a:t>
            </a:r>
            <a:r>
              <a:rPr lang="fr-BE" sz="2400" dirty="0" smtClean="0">
                <a:solidFill>
                  <a:srgbClr val="FFFF00"/>
                </a:solidFill>
              </a:rPr>
              <a:t> of cyclicity and </a:t>
            </a:r>
            <a:r>
              <a:rPr lang="fr-BE" sz="2400" dirty="0" err="1" smtClean="0">
                <a:solidFill>
                  <a:srgbClr val="FFFF00"/>
                </a:solidFill>
              </a:rPr>
              <a:t>number</a:t>
            </a:r>
            <a:r>
              <a:rPr lang="fr-BE" sz="2400" dirty="0" smtClean="0">
                <a:solidFill>
                  <a:srgbClr val="FFFF00"/>
                </a:solidFill>
              </a:rPr>
              <a:t> of lactation on PR at AI</a:t>
            </a:r>
          </a:p>
        </p:txBody>
      </p:sp>
      <p:sp>
        <p:nvSpPr>
          <p:cNvPr id="4" name="Rectangle 3"/>
          <p:cNvSpPr/>
          <p:nvPr/>
        </p:nvSpPr>
        <p:spPr>
          <a:xfrm>
            <a:off x="43694" y="6449931"/>
            <a:ext cx="2203295" cy="369332"/>
          </a:xfrm>
          <a:prstGeom prst="rect">
            <a:avLst/>
          </a:prstGeom>
        </p:spPr>
        <p:txBody>
          <a:bodyPr wrap="none">
            <a:spAutoFit/>
          </a:bodyPr>
          <a:lstStyle/>
          <a:p>
            <a:pPr algn="ctr"/>
            <a:r>
              <a:rPr lang="fr-BE" dirty="0" err="1" smtClean="0">
                <a:solidFill>
                  <a:schemeClr val="tx1">
                    <a:lumMod val="50000"/>
                    <a:lumOff val="50000"/>
                  </a:schemeClr>
                </a:solidFill>
              </a:rPr>
              <a:t>Larson</a:t>
            </a:r>
            <a:r>
              <a:rPr lang="fr-BE" dirty="0" smtClean="0">
                <a:solidFill>
                  <a:schemeClr val="tx1">
                    <a:lumMod val="50000"/>
                    <a:lumOff val="50000"/>
                  </a:schemeClr>
                </a:solidFill>
              </a:rPr>
              <a:t> </a:t>
            </a:r>
            <a:r>
              <a:rPr lang="fr-BE" dirty="0">
                <a:solidFill>
                  <a:schemeClr val="tx1">
                    <a:lumMod val="50000"/>
                    <a:lumOff val="50000"/>
                  </a:schemeClr>
                </a:solidFill>
              </a:rPr>
              <a:t>et al. JAS </a:t>
            </a:r>
            <a:r>
              <a:rPr lang="fr-BE" dirty="0" smtClean="0">
                <a:solidFill>
                  <a:schemeClr val="tx1">
                    <a:lumMod val="50000"/>
                    <a:lumOff val="50000"/>
                  </a:schemeClr>
                </a:solidFill>
              </a:rPr>
              <a:t>2014</a:t>
            </a:r>
            <a:endParaRPr lang="fr-BE" dirty="0">
              <a:solidFill>
                <a:schemeClr val="tx1">
                  <a:lumMod val="50000"/>
                  <a:lumOff val="50000"/>
                </a:schemeClr>
              </a:solidFill>
            </a:endParaRPr>
          </a:p>
        </p:txBody>
      </p:sp>
      <p:graphicFrame>
        <p:nvGraphicFramePr>
          <p:cNvPr id="5" name="Graphique 4"/>
          <p:cNvGraphicFramePr>
            <a:graphicFrameLocks/>
          </p:cNvGraphicFramePr>
          <p:nvPr>
            <p:extLst>
              <p:ext uri="{D42A27DB-BD31-4B8C-83A1-F6EECF244321}">
                <p14:modId xmlns:p14="http://schemas.microsoft.com/office/powerpoint/2010/main" val="1972277341"/>
              </p:ext>
            </p:extLst>
          </p:nvPr>
        </p:nvGraphicFramePr>
        <p:xfrm>
          <a:off x="1259632" y="1988840"/>
          <a:ext cx="6970737"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p:cNvSpPr txBox="1"/>
          <p:nvPr/>
        </p:nvSpPr>
        <p:spPr>
          <a:xfrm>
            <a:off x="6139464" y="3114540"/>
            <a:ext cx="930063" cy="369332"/>
          </a:xfrm>
          <a:prstGeom prst="rect">
            <a:avLst/>
          </a:prstGeom>
          <a:noFill/>
        </p:spPr>
        <p:txBody>
          <a:bodyPr wrap="none" rtlCol="0">
            <a:spAutoFit/>
          </a:bodyPr>
          <a:lstStyle/>
          <a:p>
            <a:r>
              <a:rPr lang="fr-BE" dirty="0" smtClean="0">
                <a:latin typeface="Tahoma" panose="020B0604030504040204" pitchFamily="34" charset="0"/>
                <a:ea typeface="Tahoma" panose="020B0604030504040204" pitchFamily="34" charset="0"/>
                <a:cs typeface="Tahoma" panose="020B0604030504040204" pitchFamily="34" charset="0"/>
              </a:rPr>
              <a:t>P&lt;0.05</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7" name="ZoneTexte 6"/>
          <p:cNvSpPr txBox="1"/>
          <p:nvPr/>
        </p:nvSpPr>
        <p:spPr>
          <a:xfrm>
            <a:off x="3641937" y="3861048"/>
            <a:ext cx="930063" cy="369332"/>
          </a:xfrm>
          <a:prstGeom prst="rect">
            <a:avLst/>
          </a:prstGeom>
          <a:noFill/>
        </p:spPr>
        <p:txBody>
          <a:bodyPr wrap="none" rtlCol="0">
            <a:spAutoFit/>
          </a:bodyPr>
          <a:lstStyle/>
          <a:p>
            <a:r>
              <a:rPr lang="fr-BE" dirty="0" smtClean="0">
                <a:latin typeface="Tahoma" panose="020B0604030504040204" pitchFamily="34" charset="0"/>
                <a:ea typeface="Tahoma" panose="020B0604030504040204" pitchFamily="34" charset="0"/>
                <a:cs typeface="Tahoma" panose="020B0604030504040204" pitchFamily="34" charset="0"/>
              </a:rPr>
              <a:t>P&lt;0.05</a:t>
            </a:r>
            <a:endParaRPr lang="fr-B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282808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65</a:t>
            </a:fld>
            <a:endParaRPr lang="fr-BE"/>
          </a:p>
        </p:txBody>
      </p:sp>
      <p:sp>
        <p:nvSpPr>
          <p:cNvPr id="3" name="Rectangle à coins arrondis 2"/>
          <p:cNvSpPr/>
          <p:nvPr/>
        </p:nvSpPr>
        <p:spPr>
          <a:xfrm>
            <a:off x="755576" y="134790"/>
            <a:ext cx="7848872" cy="845937"/>
          </a:xfrm>
          <a:prstGeom prst="roundRect">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t>Some</a:t>
            </a:r>
            <a:r>
              <a:rPr lang="fr-BE" sz="2400" dirty="0" smtClean="0"/>
              <a:t> </a:t>
            </a:r>
            <a:r>
              <a:rPr lang="fr-BE" sz="2400" dirty="0" err="1" smtClean="0"/>
              <a:t>protocols</a:t>
            </a:r>
            <a:r>
              <a:rPr lang="fr-BE" sz="2400" dirty="0" smtClean="0"/>
              <a:t> for AI in 2598 </a:t>
            </a:r>
            <a:r>
              <a:rPr lang="fr-BE" sz="2400" dirty="0" err="1" smtClean="0"/>
              <a:t>suckled</a:t>
            </a:r>
            <a:r>
              <a:rPr lang="fr-BE" sz="2400" dirty="0" smtClean="0"/>
              <a:t> </a:t>
            </a:r>
            <a:r>
              <a:rPr lang="fr-BE" sz="2400" dirty="0" err="1" smtClean="0"/>
              <a:t>beef</a:t>
            </a:r>
            <a:r>
              <a:rPr lang="fr-BE" sz="2400" dirty="0" smtClean="0"/>
              <a:t> </a:t>
            </a:r>
            <a:r>
              <a:rPr lang="fr-BE" sz="2400" dirty="0" err="1" smtClean="0"/>
              <a:t>cows</a:t>
            </a:r>
            <a:r>
              <a:rPr lang="fr-BE" sz="2400" dirty="0" smtClean="0"/>
              <a:t> (USA)</a:t>
            </a:r>
          </a:p>
          <a:p>
            <a:pPr algn="ctr"/>
            <a:r>
              <a:rPr lang="fr-BE" sz="2400" dirty="0" err="1" smtClean="0">
                <a:solidFill>
                  <a:srgbClr val="FFFF00"/>
                </a:solidFill>
              </a:rPr>
              <a:t>Effect</a:t>
            </a:r>
            <a:r>
              <a:rPr lang="fr-BE" sz="2400" dirty="0" smtClean="0">
                <a:solidFill>
                  <a:srgbClr val="FFFF00"/>
                </a:solidFill>
              </a:rPr>
              <a:t> of </a:t>
            </a:r>
            <a:r>
              <a:rPr lang="fr-BE" sz="2400" dirty="0" err="1" smtClean="0">
                <a:solidFill>
                  <a:srgbClr val="FFFF00"/>
                </a:solidFill>
              </a:rPr>
              <a:t>days</a:t>
            </a:r>
            <a:r>
              <a:rPr lang="fr-BE" sz="2400" dirty="0" smtClean="0">
                <a:solidFill>
                  <a:srgbClr val="FFFF00"/>
                </a:solidFill>
              </a:rPr>
              <a:t> postpartum and BCS (</a:t>
            </a:r>
            <a:r>
              <a:rPr lang="fr-BE" sz="2400" dirty="0" err="1" smtClean="0">
                <a:solidFill>
                  <a:srgbClr val="FFFF00"/>
                </a:solidFill>
              </a:rPr>
              <a:t>scale</a:t>
            </a:r>
            <a:r>
              <a:rPr lang="fr-BE" sz="2400" dirty="0" smtClean="0">
                <a:solidFill>
                  <a:srgbClr val="FFFF00"/>
                </a:solidFill>
              </a:rPr>
              <a:t> 1 to 9) on PR</a:t>
            </a:r>
          </a:p>
        </p:txBody>
      </p:sp>
      <p:sp>
        <p:nvSpPr>
          <p:cNvPr id="4" name="Rectangle 3"/>
          <p:cNvSpPr/>
          <p:nvPr/>
        </p:nvSpPr>
        <p:spPr>
          <a:xfrm>
            <a:off x="43694" y="6449931"/>
            <a:ext cx="2203295" cy="369332"/>
          </a:xfrm>
          <a:prstGeom prst="rect">
            <a:avLst/>
          </a:prstGeom>
        </p:spPr>
        <p:txBody>
          <a:bodyPr wrap="none">
            <a:spAutoFit/>
          </a:bodyPr>
          <a:lstStyle/>
          <a:p>
            <a:pPr algn="ctr"/>
            <a:r>
              <a:rPr lang="fr-BE" dirty="0" err="1" smtClean="0">
                <a:solidFill>
                  <a:schemeClr val="tx1">
                    <a:lumMod val="50000"/>
                    <a:lumOff val="50000"/>
                  </a:schemeClr>
                </a:solidFill>
              </a:rPr>
              <a:t>Larson</a:t>
            </a:r>
            <a:r>
              <a:rPr lang="fr-BE" dirty="0" smtClean="0">
                <a:solidFill>
                  <a:schemeClr val="tx1">
                    <a:lumMod val="50000"/>
                    <a:lumOff val="50000"/>
                  </a:schemeClr>
                </a:solidFill>
              </a:rPr>
              <a:t> </a:t>
            </a:r>
            <a:r>
              <a:rPr lang="fr-BE" dirty="0">
                <a:solidFill>
                  <a:schemeClr val="tx1">
                    <a:lumMod val="50000"/>
                    <a:lumOff val="50000"/>
                  </a:schemeClr>
                </a:solidFill>
              </a:rPr>
              <a:t>et al. JAS </a:t>
            </a:r>
            <a:r>
              <a:rPr lang="fr-BE" dirty="0" smtClean="0">
                <a:solidFill>
                  <a:schemeClr val="tx1">
                    <a:lumMod val="50000"/>
                    <a:lumOff val="50000"/>
                  </a:schemeClr>
                </a:solidFill>
              </a:rPr>
              <a:t>2014</a:t>
            </a:r>
            <a:endParaRPr lang="fr-BE" dirty="0">
              <a:solidFill>
                <a:schemeClr val="tx1">
                  <a:lumMod val="50000"/>
                  <a:lumOff val="50000"/>
                </a:schemeClr>
              </a:solidFill>
            </a:endParaRPr>
          </a:p>
        </p:txBody>
      </p:sp>
      <p:graphicFrame>
        <p:nvGraphicFramePr>
          <p:cNvPr id="7" name="Graphique 6"/>
          <p:cNvGraphicFramePr>
            <a:graphicFrameLocks/>
          </p:cNvGraphicFramePr>
          <p:nvPr>
            <p:extLst>
              <p:ext uri="{D42A27DB-BD31-4B8C-83A1-F6EECF244321}">
                <p14:modId xmlns:p14="http://schemas.microsoft.com/office/powerpoint/2010/main" val="991313275"/>
              </p:ext>
            </p:extLst>
          </p:nvPr>
        </p:nvGraphicFramePr>
        <p:xfrm>
          <a:off x="789786" y="1643690"/>
          <a:ext cx="7400926" cy="4491038"/>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p:cNvSpPr txBox="1"/>
          <p:nvPr/>
        </p:nvSpPr>
        <p:spPr>
          <a:xfrm>
            <a:off x="2298285" y="1604584"/>
            <a:ext cx="930063" cy="369332"/>
          </a:xfrm>
          <a:prstGeom prst="rect">
            <a:avLst/>
          </a:prstGeom>
          <a:noFill/>
        </p:spPr>
        <p:txBody>
          <a:bodyPr wrap="none" rtlCol="0">
            <a:spAutoFit/>
          </a:bodyPr>
          <a:lstStyle/>
          <a:p>
            <a:r>
              <a:rPr lang="fr-BE" dirty="0" smtClean="0">
                <a:latin typeface="Tahoma" panose="020B0604030504040204" pitchFamily="34" charset="0"/>
                <a:ea typeface="Tahoma" panose="020B0604030504040204" pitchFamily="34" charset="0"/>
                <a:cs typeface="Tahoma" panose="020B0604030504040204" pitchFamily="34" charset="0"/>
              </a:rPr>
              <a:t>P&lt;0.05</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51520" y="1091346"/>
            <a:ext cx="7624908" cy="369332"/>
          </a:xfrm>
          <a:prstGeom prst="rect">
            <a:avLst/>
          </a:prstGeom>
          <a:solidFill>
            <a:srgbClr val="FF0000"/>
          </a:solidFill>
        </p:spPr>
        <p:txBody>
          <a:bodyPr wrap="none">
            <a:spAutoFit/>
          </a:bodyPr>
          <a:lstStyle/>
          <a:p>
            <a:pPr algn="ctr"/>
            <a:r>
              <a:rPr lang="fr-BE" dirty="0" err="1" smtClean="0">
                <a:solidFill>
                  <a:schemeClr val="bg1"/>
                </a:solidFill>
              </a:rPr>
              <a:t>Increase</a:t>
            </a:r>
            <a:r>
              <a:rPr lang="fr-BE" dirty="0" smtClean="0">
                <a:solidFill>
                  <a:schemeClr val="bg1"/>
                </a:solidFill>
              </a:rPr>
              <a:t> of 5,5 % of </a:t>
            </a:r>
            <a:r>
              <a:rPr lang="fr-BE" dirty="0" err="1" smtClean="0">
                <a:solidFill>
                  <a:schemeClr val="bg1"/>
                </a:solidFill>
              </a:rPr>
              <a:t>cycled</a:t>
            </a:r>
            <a:r>
              <a:rPr lang="fr-BE" dirty="0" smtClean="0">
                <a:solidFill>
                  <a:schemeClr val="bg1"/>
                </a:solidFill>
              </a:rPr>
              <a:t> </a:t>
            </a:r>
            <a:r>
              <a:rPr lang="fr-BE" dirty="0" err="1" smtClean="0">
                <a:solidFill>
                  <a:schemeClr val="bg1"/>
                </a:solidFill>
              </a:rPr>
              <a:t>cows</a:t>
            </a:r>
            <a:r>
              <a:rPr lang="fr-BE" dirty="0" smtClean="0">
                <a:solidFill>
                  <a:schemeClr val="bg1"/>
                </a:solidFill>
              </a:rPr>
              <a:t> for </a:t>
            </a:r>
            <a:r>
              <a:rPr lang="fr-BE" dirty="0" err="1" smtClean="0">
                <a:solidFill>
                  <a:schemeClr val="bg1"/>
                </a:solidFill>
              </a:rPr>
              <a:t>each</a:t>
            </a:r>
            <a:r>
              <a:rPr lang="fr-BE" dirty="0" smtClean="0">
                <a:solidFill>
                  <a:schemeClr val="bg1"/>
                </a:solidFill>
              </a:rPr>
              <a:t> 10 d </a:t>
            </a:r>
            <a:r>
              <a:rPr lang="fr-BE" dirty="0" err="1" smtClean="0">
                <a:solidFill>
                  <a:schemeClr val="bg1"/>
                </a:solidFill>
              </a:rPr>
              <a:t>increase</a:t>
            </a:r>
            <a:r>
              <a:rPr lang="fr-BE" dirty="0" smtClean="0">
                <a:solidFill>
                  <a:schemeClr val="bg1"/>
                </a:solidFill>
              </a:rPr>
              <a:t> of the </a:t>
            </a:r>
            <a:r>
              <a:rPr lang="fr-BE" dirty="0" err="1" smtClean="0">
                <a:solidFill>
                  <a:schemeClr val="bg1"/>
                </a:solidFill>
              </a:rPr>
              <a:t>breeding</a:t>
            </a:r>
            <a:r>
              <a:rPr lang="fr-BE" dirty="0" smtClean="0">
                <a:solidFill>
                  <a:schemeClr val="bg1"/>
                </a:solidFill>
              </a:rPr>
              <a:t> </a:t>
            </a:r>
            <a:r>
              <a:rPr lang="fr-BE" dirty="0" err="1" smtClean="0">
                <a:solidFill>
                  <a:schemeClr val="bg1"/>
                </a:solidFill>
              </a:rPr>
              <a:t>season</a:t>
            </a:r>
            <a:endParaRPr lang="fr-BE" dirty="0">
              <a:solidFill>
                <a:schemeClr val="bg1"/>
              </a:solidFill>
            </a:endParaRPr>
          </a:p>
        </p:txBody>
      </p:sp>
      <p:sp>
        <p:nvSpPr>
          <p:cNvPr id="11" name="Rectangle 10"/>
          <p:cNvSpPr/>
          <p:nvPr/>
        </p:nvSpPr>
        <p:spPr>
          <a:xfrm>
            <a:off x="2843808" y="6265265"/>
            <a:ext cx="6034537" cy="369332"/>
          </a:xfrm>
          <a:prstGeom prst="rect">
            <a:avLst/>
          </a:prstGeom>
          <a:solidFill>
            <a:srgbClr val="FF0000"/>
          </a:solidFill>
        </p:spPr>
        <p:txBody>
          <a:bodyPr wrap="none">
            <a:spAutoFit/>
          </a:bodyPr>
          <a:lstStyle/>
          <a:p>
            <a:pPr algn="ctr"/>
            <a:r>
              <a:rPr lang="fr-BE" dirty="0" err="1" smtClean="0">
                <a:solidFill>
                  <a:schemeClr val="bg1"/>
                </a:solidFill>
              </a:rPr>
              <a:t>Increase</a:t>
            </a:r>
            <a:r>
              <a:rPr lang="fr-BE" dirty="0" smtClean="0">
                <a:solidFill>
                  <a:schemeClr val="bg1"/>
                </a:solidFill>
              </a:rPr>
              <a:t> of 11,5 % of </a:t>
            </a:r>
            <a:r>
              <a:rPr lang="fr-BE" dirty="0" err="1" smtClean="0">
                <a:solidFill>
                  <a:schemeClr val="bg1"/>
                </a:solidFill>
              </a:rPr>
              <a:t>cycled</a:t>
            </a:r>
            <a:r>
              <a:rPr lang="fr-BE" dirty="0" smtClean="0">
                <a:solidFill>
                  <a:schemeClr val="bg1"/>
                </a:solidFill>
              </a:rPr>
              <a:t> </a:t>
            </a:r>
            <a:r>
              <a:rPr lang="fr-BE" dirty="0" err="1" smtClean="0">
                <a:solidFill>
                  <a:schemeClr val="bg1"/>
                </a:solidFill>
              </a:rPr>
              <a:t>cows</a:t>
            </a:r>
            <a:r>
              <a:rPr lang="fr-BE" dirty="0" smtClean="0">
                <a:solidFill>
                  <a:schemeClr val="bg1"/>
                </a:solidFill>
              </a:rPr>
              <a:t> for </a:t>
            </a:r>
            <a:r>
              <a:rPr lang="fr-BE" dirty="0" err="1" smtClean="0">
                <a:solidFill>
                  <a:schemeClr val="bg1"/>
                </a:solidFill>
              </a:rPr>
              <a:t>each</a:t>
            </a:r>
            <a:r>
              <a:rPr lang="fr-BE" dirty="0" smtClean="0">
                <a:solidFill>
                  <a:schemeClr val="bg1"/>
                </a:solidFill>
              </a:rPr>
              <a:t> unit </a:t>
            </a:r>
            <a:r>
              <a:rPr lang="fr-BE" dirty="0" err="1" smtClean="0">
                <a:solidFill>
                  <a:schemeClr val="bg1"/>
                </a:solidFill>
              </a:rPr>
              <a:t>increase</a:t>
            </a:r>
            <a:r>
              <a:rPr lang="fr-BE" dirty="0" smtClean="0">
                <a:solidFill>
                  <a:schemeClr val="bg1"/>
                </a:solidFill>
              </a:rPr>
              <a:t> of </a:t>
            </a:r>
            <a:r>
              <a:rPr lang="fr-BE" dirty="0" err="1" smtClean="0">
                <a:solidFill>
                  <a:schemeClr val="bg1"/>
                </a:solidFill>
              </a:rPr>
              <a:t>BCS</a:t>
            </a:r>
            <a:endParaRPr lang="fr-BE" dirty="0">
              <a:solidFill>
                <a:schemeClr val="bg1"/>
              </a:solidFill>
            </a:endParaRPr>
          </a:p>
        </p:txBody>
      </p:sp>
      <p:sp>
        <p:nvSpPr>
          <p:cNvPr id="12" name="ZoneTexte 11"/>
          <p:cNvSpPr txBox="1"/>
          <p:nvPr/>
        </p:nvSpPr>
        <p:spPr>
          <a:xfrm>
            <a:off x="6300192" y="1916832"/>
            <a:ext cx="930063" cy="369332"/>
          </a:xfrm>
          <a:prstGeom prst="rect">
            <a:avLst/>
          </a:prstGeom>
          <a:noFill/>
        </p:spPr>
        <p:txBody>
          <a:bodyPr wrap="none" rtlCol="0">
            <a:spAutoFit/>
          </a:bodyPr>
          <a:lstStyle/>
          <a:p>
            <a:r>
              <a:rPr lang="fr-BE" dirty="0" smtClean="0">
                <a:latin typeface="Tahoma" panose="020B0604030504040204" pitchFamily="34" charset="0"/>
                <a:ea typeface="Tahoma" panose="020B0604030504040204" pitchFamily="34" charset="0"/>
                <a:cs typeface="Tahoma" panose="020B0604030504040204" pitchFamily="34" charset="0"/>
              </a:rPr>
              <a:t>P&lt;0.05</a:t>
            </a:r>
            <a:endParaRPr lang="fr-B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16011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66</a:t>
            </a:fld>
            <a:endParaRPr lang="fr-BE"/>
          </a:p>
        </p:txBody>
      </p:sp>
      <p:graphicFrame>
        <p:nvGraphicFramePr>
          <p:cNvPr id="3" name="Graphique 2"/>
          <p:cNvGraphicFramePr>
            <a:graphicFrameLocks/>
          </p:cNvGraphicFramePr>
          <p:nvPr>
            <p:extLst>
              <p:ext uri="{D42A27DB-BD31-4B8C-83A1-F6EECF244321}">
                <p14:modId xmlns:p14="http://schemas.microsoft.com/office/powerpoint/2010/main" val="2634006518"/>
              </p:ext>
            </p:extLst>
          </p:nvPr>
        </p:nvGraphicFramePr>
        <p:xfrm>
          <a:off x="2069468" y="980727"/>
          <a:ext cx="5040560" cy="338437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à coins arrondis 3"/>
          <p:cNvSpPr/>
          <p:nvPr/>
        </p:nvSpPr>
        <p:spPr>
          <a:xfrm>
            <a:off x="755576" y="134790"/>
            <a:ext cx="7848872" cy="845937"/>
          </a:xfrm>
          <a:prstGeom prst="roundRect">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t>Effect</a:t>
            </a:r>
            <a:r>
              <a:rPr lang="fr-BE" sz="2400" dirty="0" smtClean="0"/>
              <a:t> of Reproductive Tract Score (</a:t>
            </a:r>
            <a:r>
              <a:rPr lang="fr-BE" sz="2400" dirty="0" err="1" smtClean="0"/>
              <a:t>RTS</a:t>
            </a:r>
            <a:r>
              <a:rPr lang="fr-BE" sz="2400" dirty="0" smtClean="0"/>
              <a:t>) on </a:t>
            </a:r>
            <a:r>
              <a:rPr lang="fr-BE" sz="2400" dirty="0" err="1" smtClean="0"/>
              <a:t>pregnancy</a:t>
            </a:r>
            <a:r>
              <a:rPr lang="fr-BE" sz="2400" dirty="0" smtClean="0"/>
              <a:t> rate </a:t>
            </a:r>
          </a:p>
          <a:p>
            <a:pPr algn="ctr"/>
            <a:r>
              <a:rPr lang="fr-BE" sz="2400" dirty="0" smtClean="0"/>
              <a:t>in </a:t>
            </a:r>
            <a:r>
              <a:rPr lang="fr-BE" sz="2400" dirty="0" err="1" smtClean="0"/>
              <a:t>beef</a:t>
            </a:r>
            <a:r>
              <a:rPr lang="fr-BE" sz="2400" dirty="0" smtClean="0"/>
              <a:t> </a:t>
            </a:r>
            <a:r>
              <a:rPr lang="fr-BE" sz="2400" dirty="0" err="1" smtClean="0"/>
              <a:t>heifers</a:t>
            </a:r>
            <a:r>
              <a:rPr lang="fr-BE" sz="2400" dirty="0" smtClean="0"/>
              <a:t> </a:t>
            </a:r>
            <a:r>
              <a:rPr lang="fr-BE" sz="2400" dirty="0" err="1" smtClean="0"/>
              <a:t>after</a:t>
            </a:r>
            <a:r>
              <a:rPr lang="fr-BE" sz="2400" dirty="0" smtClean="0"/>
              <a:t> </a:t>
            </a:r>
            <a:r>
              <a:rPr lang="fr-BE" sz="2400" dirty="0" err="1"/>
              <a:t>f</a:t>
            </a:r>
            <a:r>
              <a:rPr lang="fr-BE" sz="2400" dirty="0" err="1" smtClean="0"/>
              <a:t>ixed</a:t>
            </a:r>
            <a:r>
              <a:rPr lang="fr-BE" sz="2400" dirty="0" smtClean="0"/>
              <a:t> TAI (Locke et al. 2016)</a:t>
            </a:r>
            <a:endParaRPr lang="fr-BE" sz="2400" dirty="0" smtClean="0">
              <a:solidFill>
                <a:srgbClr val="FFFF00"/>
              </a:solidFill>
            </a:endParaRPr>
          </a:p>
        </p:txBody>
      </p:sp>
      <p:sp>
        <p:nvSpPr>
          <p:cNvPr id="5" name="Rectangle à coins arrondis 4"/>
          <p:cNvSpPr/>
          <p:nvPr/>
        </p:nvSpPr>
        <p:spPr>
          <a:xfrm>
            <a:off x="675386" y="4365104"/>
            <a:ext cx="7713038" cy="2420888"/>
          </a:xfrm>
          <a:prstGeom prst="roundRect">
            <a:avLst/>
          </a:prstGeom>
          <a:solidFill>
            <a:srgbClr val="8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rgbClr val="FFFF00"/>
                </a:solidFill>
                <a:ea typeface="Tahoma" panose="020B0604030504040204" pitchFamily="34" charset="0"/>
                <a:cs typeface="Tahoma" panose="020B0604030504040204" pitchFamily="34" charset="0"/>
              </a:rPr>
              <a:t>1</a:t>
            </a:r>
            <a:r>
              <a:rPr lang="fr-BE" sz="2400" dirty="0" smtClean="0">
                <a:ea typeface="Tahoma" panose="020B0604030504040204" pitchFamily="34" charset="0"/>
                <a:cs typeface="Tahoma" panose="020B0604030504040204" pitchFamily="34" charset="0"/>
              </a:rPr>
              <a:t> : immature (&lt; 20 mm </a:t>
            </a:r>
            <a:r>
              <a:rPr lang="fr-BE" sz="2400" dirty="0" err="1" smtClean="0">
                <a:ea typeface="Tahoma" panose="020B0604030504040204" pitchFamily="34" charset="0"/>
                <a:cs typeface="Tahoma" panose="020B0604030504040204" pitchFamily="34" charset="0"/>
              </a:rPr>
              <a:t>diameter</a:t>
            </a:r>
            <a:r>
              <a:rPr lang="fr-BE" sz="2400" dirty="0" smtClean="0">
                <a:ea typeface="Tahoma" panose="020B0604030504040204" pitchFamily="34" charset="0"/>
                <a:cs typeface="Tahoma" panose="020B0604030504040204" pitchFamily="34" charset="0"/>
              </a:rPr>
              <a:t>, no </a:t>
            </a:r>
            <a:r>
              <a:rPr lang="fr-BE" sz="2400" dirty="0" err="1" smtClean="0">
                <a:ea typeface="Tahoma" panose="020B0604030504040204" pitchFamily="34" charset="0"/>
                <a:cs typeface="Tahoma" panose="020B0604030504040204" pitchFamily="34" charset="0"/>
              </a:rPr>
              <a:t>ovarian</a:t>
            </a:r>
            <a:r>
              <a:rPr lang="fr-BE" sz="2400" dirty="0" smtClean="0">
                <a:ea typeface="Tahoma" panose="020B0604030504040204" pitchFamily="34" charset="0"/>
                <a:cs typeface="Tahoma" panose="020B0604030504040204" pitchFamily="34" charset="0"/>
              </a:rPr>
              <a:t> structures) </a:t>
            </a:r>
          </a:p>
          <a:p>
            <a:r>
              <a:rPr lang="fr-BE" sz="2400" dirty="0" smtClean="0">
                <a:solidFill>
                  <a:srgbClr val="FFFF00"/>
                </a:solidFill>
                <a:ea typeface="Tahoma" panose="020B0604030504040204" pitchFamily="34" charset="0"/>
                <a:cs typeface="Tahoma" panose="020B0604030504040204" pitchFamily="34" charset="0"/>
              </a:rPr>
              <a:t>2</a:t>
            </a:r>
            <a:r>
              <a:rPr lang="fr-BE" sz="2400" dirty="0" smtClean="0">
                <a:ea typeface="Tahoma" panose="020B0604030504040204" pitchFamily="34" charset="0"/>
                <a:cs typeface="Tahoma" panose="020B0604030504040204" pitchFamily="34" charset="0"/>
              </a:rPr>
              <a:t> : 20 to 25 mm </a:t>
            </a:r>
            <a:r>
              <a:rPr lang="fr-BE" sz="2400" dirty="0" err="1" smtClean="0">
                <a:ea typeface="Tahoma" panose="020B0604030504040204" pitchFamily="34" charset="0"/>
                <a:cs typeface="Tahoma" panose="020B0604030504040204" pitchFamily="34" charset="0"/>
              </a:rPr>
              <a:t>diameter</a:t>
            </a:r>
            <a:r>
              <a:rPr lang="fr-BE" sz="2400" dirty="0" smtClean="0">
                <a:ea typeface="Tahoma" panose="020B0604030504040204" pitchFamily="34" charset="0"/>
                <a:cs typeface="Tahoma" panose="020B0604030504040204" pitchFamily="34" charset="0"/>
              </a:rPr>
              <a:t>, no </a:t>
            </a:r>
            <a:r>
              <a:rPr lang="fr-BE" sz="2400" dirty="0" err="1" smtClean="0">
                <a:ea typeface="Tahoma" panose="020B0604030504040204" pitchFamily="34" charset="0"/>
                <a:cs typeface="Tahoma" panose="020B0604030504040204" pitchFamily="34" charset="0"/>
              </a:rPr>
              <a:t>tone</a:t>
            </a:r>
            <a:r>
              <a:rPr lang="fr-BE" sz="2400" dirty="0" smtClean="0">
                <a:ea typeface="Tahoma" panose="020B0604030504040204" pitchFamily="34" charset="0"/>
                <a:cs typeface="Tahoma" panose="020B0604030504040204" pitchFamily="34" charset="0"/>
              </a:rPr>
              <a:t>, &lt; 8 mm </a:t>
            </a:r>
            <a:r>
              <a:rPr lang="fr-BE" sz="2400" dirty="0" err="1" smtClean="0">
                <a:ea typeface="Tahoma" panose="020B0604030504040204" pitchFamily="34" charset="0"/>
                <a:cs typeface="Tahoma" panose="020B0604030504040204" pitchFamily="34" charset="0"/>
              </a:rPr>
              <a:t>follicles</a:t>
            </a:r>
            <a:r>
              <a:rPr lang="fr-BE" sz="2400" dirty="0" smtClean="0">
                <a:ea typeface="Tahoma" panose="020B0604030504040204" pitchFamily="34" charset="0"/>
                <a:cs typeface="Tahoma" panose="020B0604030504040204" pitchFamily="34" charset="0"/>
              </a:rPr>
              <a:t> </a:t>
            </a:r>
          </a:p>
          <a:p>
            <a:r>
              <a:rPr lang="fr-BE" sz="2400" dirty="0" smtClean="0">
                <a:solidFill>
                  <a:srgbClr val="FFFF00"/>
                </a:solidFill>
                <a:ea typeface="Tahoma" panose="020B0604030504040204" pitchFamily="34" charset="0"/>
                <a:cs typeface="Tahoma" panose="020B0604030504040204" pitchFamily="34" charset="0"/>
              </a:rPr>
              <a:t>3</a:t>
            </a:r>
            <a:r>
              <a:rPr lang="fr-BE" sz="2400" dirty="0" smtClean="0">
                <a:ea typeface="Tahoma" panose="020B0604030504040204" pitchFamily="34" charset="0"/>
                <a:cs typeface="Tahoma" panose="020B0604030504040204" pitchFamily="34" charset="0"/>
              </a:rPr>
              <a:t> : 20 to 25 mm </a:t>
            </a:r>
            <a:r>
              <a:rPr lang="fr-BE" sz="2400" dirty="0" err="1" smtClean="0">
                <a:ea typeface="Tahoma" panose="020B0604030504040204" pitchFamily="34" charset="0"/>
                <a:cs typeface="Tahoma" panose="020B0604030504040204" pitchFamily="34" charset="0"/>
              </a:rPr>
              <a:t>diameter</a:t>
            </a:r>
            <a:r>
              <a:rPr lang="fr-BE" sz="2400" dirty="0" smtClean="0">
                <a:ea typeface="Tahoma" panose="020B0604030504040204" pitchFamily="34" charset="0"/>
                <a:cs typeface="Tahoma" panose="020B0604030504040204" pitchFamily="34" charset="0"/>
              </a:rPr>
              <a:t>, </a:t>
            </a:r>
            <a:r>
              <a:rPr lang="fr-BE" sz="2400" dirty="0" err="1" smtClean="0">
                <a:ea typeface="Tahoma" panose="020B0604030504040204" pitchFamily="34" charset="0"/>
                <a:cs typeface="Tahoma" panose="020B0604030504040204" pitchFamily="34" charset="0"/>
              </a:rPr>
              <a:t>slight</a:t>
            </a:r>
            <a:r>
              <a:rPr lang="fr-BE" sz="2400" dirty="0" smtClean="0">
                <a:ea typeface="Tahoma" panose="020B0604030504040204" pitchFamily="34" charset="0"/>
                <a:cs typeface="Tahoma" panose="020B0604030504040204" pitchFamily="34" charset="0"/>
              </a:rPr>
              <a:t> </a:t>
            </a:r>
            <a:r>
              <a:rPr lang="fr-BE" sz="2400" dirty="0" err="1" smtClean="0">
                <a:ea typeface="Tahoma" panose="020B0604030504040204" pitchFamily="34" charset="0"/>
                <a:cs typeface="Tahoma" panose="020B0604030504040204" pitchFamily="34" charset="0"/>
              </a:rPr>
              <a:t>tone</a:t>
            </a:r>
            <a:r>
              <a:rPr lang="fr-BE" sz="2400" dirty="0" smtClean="0">
                <a:ea typeface="Tahoma" panose="020B0604030504040204" pitchFamily="34" charset="0"/>
                <a:cs typeface="Tahoma" panose="020B0604030504040204" pitchFamily="34" charset="0"/>
              </a:rPr>
              <a:t>, 8 to 10 mm </a:t>
            </a:r>
            <a:r>
              <a:rPr lang="fr-BE" sz="2400" dirty="0" err="1" smtClean="0">
                <a:ea typeface="Tahoma" panose="020B0604030504040204" pitchFamily="34" charset="0"/>
                <a:cs typeface="Tahoma" panose="020B0604030504040204" pitchFamily="34" charset="0"/>
              </a:rPr>
              <a:t>follicles</a:t>
            </a:r>
            <a:r>
              <a:rPr lang="fr-BE" sz="2400" dirty="0" smtClean="0">
                <a:ea typeface="Tahoma" panose="020B0604030504040204" pitchFamily="34" charset="0"/>
                <a:cs typeface="Tahoma" panose="020B0604030504040204" pitchFamily="34" charset="0"/>
              </a:rPr>
              <a:t> </a:t>
            </a:r>
          </a:p>
          <a:p>
            <a:r>
              <a:rPr lang="fr-BE" sz="2400" dirty="0" smtClean="0">
                <a:solidFill>
                  <a:srgbClr val="FFFF00"/>
                </a:solidFill>
                <a:ea typeface="Tahoma" panose="020B0604030504040204" pitchFamily="34" charset="0"/>
                <a:cs typeface="Tahoma" panose="020B0604030504040204" pitchFamily="34" charset="0"/>
              </a:rPr>
              <a:t>4</a:t>
            </a:r>
            <a:r>
              <a:rPr lang="fr-BE" sz="2400" dirty="0" smtClean="0">
                <a:ea typeface="Tahoma" panose="020B0604030504040204" pitchFamily="34" charset="0"/>
                <a:cs typeface="Tahoma" panose="020B0604030504040204" pitchFamily="34" charset="0"/>
              </a:rPr>
              <a:t> : 30 mm </a:t>
            </a:r>
            <a:r>
              <a:rPr lang="fr-BE" sz="2400" dirty="0" err="1" smtClean="0">
                <a:ea typeface="Tahoma" panose="020B0604030504040204" pitchFamily="34" charset="0"/>
                <a:cs typeface="Tahoma" panose="020B0604030504040204" pitchFamily="34" charset="0"/>
              </a:rPr>
              <a:t>diameter</a:t>
            </a:r>
            <a:r>
              <a:rPr lang="fr-BE" sz="2400" dirty="0" smtClean="0">
                <a:ea typeface="Tahoma" panose="020B0604030504040204" pitchFamily="34" charset="0"/>
                <a:cs typeface="Tahoma" panose="020B0604030504040204" pitchFamily="34" charset="0"/>
              </a:rPr>
              <a:t>, good </a:t>
            </a:r>
            <a:r>
              <a:rPr lang="fr-BE" sz="2400" dirty="0" err="1" smtClean="0">
                <a:ea typeface="Tahoma" panose="020B0604030504040204" pitchFamily="34" charset="0"/>
                <a:cs typeface="Tahoma" panose="020B0604030504040204" pitchFamily="34" charset="0"/>
              </a:rPr>
              <a:t>tone</a:t>
            </a:r>
            <a:r>
              <a:rPr lang="fr-BE" sz="2400" dirty="0" smtClean="0">
                <a:ea typeface="Tahoma" panose="020B0604030504040204" pitchFamily="34" charset="0"/>
                <a:cs typeface="Tahoma" panose="020B0604030504040204" pitchFamily="34" charset="0"/>
              </a:rPr>
              <a:t> &gt; 10 mm </a:t>
            </a:r>
            <a:r>
              <a:rPr lang="fr-BE" sz="2400" dirty="0" err="1" smtClean="0">
                <a:ea typeface="Tahoma" panose="020B0604030504040204" pitchFamily="34" charset="0"/>
                <a:cs typeface="Tahoma" panose="020B0604030504040204" pitchFamily="34" charset="0"/>
              </a:rPr>
              <a:t>follicle</a:t>
            </a:r>
            <a:r>
              <a:rPr lang="fr-BE" sz="2400" dirty="0" smtClean="0">
                <a:ea typeface="Tahoma" panose="020B0604030504040204" pitchFamily="34" charset="0"/>
                <a:cs typeface="Tahoma" panose="020B0604030504040204" pitchFamily="34" charset="0"/>
              </a:rPr>
              <a:t> </a:t>
            </a:r>
          </a:p>
          <a:p>
            <a:r>
              <a:rPr lang="fr-BE" sz="2400" dirty="0" smtClean="0">
                <a:solidFill>
                  <a:srgbClr val="FFFF00"/>
                </a:solidFill>
                <a:ea typeface="Tahoma" panose="020B0604030504040204" pitchFamily="34" charset="0"/>
                <a:cs typeface="Tahoma" panose="020B0604030504040204" pitchFamily="34" charset="0"/>
              </a:rPr>
              <a:t>5</a:t>
            </a:r>
            <a:r>
              <a:rPr lang="fr-BE" sz="2400" dirty="0" smtClean="0">
                <a:ea typeface="Tahoma" panose="020B0604030504040204" pitchFamily="34" charset="0"/>
                <a:cs typeface="Tahoma" panose="020B0604030504040204" pitchFamily="34" charset="0"/>
              </a:rPr>
              <a:t> : &gt; 30 mm </a:t>
            </a:r>
            <a:r>
              <a:rPr lang="fr-BE" sz="2400" dirty="0" err="1" smtClean="0">
                <a:ea typeface="Tahoma" panose="020B0604030504040204" pitchFamily="34" charset="0"/>
                <a:cs typeface="Tahoma" panose="020B0604030504040204" pitchFamily="34" charset="0"/>
              </a:rPr>
              <a:t>diameter</a:t>
            </a:r>
            <a:r>
              <a:rPr lang="fr-BE" sz="2400" dirty="0" smtClean="0">
                <a:ea typeface="Tahoma" panose="020B0604030504040204" pitchFamily="34" charset="0"/>
                <a:cs typeface="Tahoma" panose="020B0604030504040204" pitchFamily="34" charset="0"/>
              </a:rPr>
              <a:t>, good </a:t>
            </a:r>
            <a:r>
              <a:rPr lang="fr-BE" sz="2400" dirty="0" err="1" smtClean="0">
                <a:ea typeface="Tahoma" panose="020B0604030504040204" pitchFamily="34" charset="0"/>
                <a:cs typeface="Tahoma" panose="020B0604030504040204" pitchFamily="34" charset="0"/>
              </a:rPr>
              <a:t>tone</a:t>
            </a:r>
            <a:r>
              <a:rPr lang="fr-BE" sz="2400" dirty="0" smtClean="0">
                <a:ea typeface="Tahoma" panose="020B0604030504040204" pitchFamily="34" charset="0"/>
                <a:cs typeface="Tahoma" panose="020B0604030504040204" pitchFamily="34" charset="0"/>
              </a:rPr>
              <a:t>, CL </a:t>
            </a:r>
          </a:p>
          <a:p>
            <a:r>
              <a:rPr lang="fr-BE" dirty="0" smtClean="0">
                <a:ea typeface="Tahoma" panose="020B0604030504040204" pitchFamily="34" charset="0"/>
                <a:cs typeface="Tahoma" panose="020B0604030504040204" pitchFamily="34" charset="0"/>
              </a:rPr>
              <a:t>(</a:t>
            </a:r>
            <a:r>
              <a:rPr lang="fr-BE" dirty="0" err="1" smtClean="0">
                <a:ea typeface="Tahoma" panose="020B0604030504040204" pitchFamily="34" charset="0"/>
                <a:cs typeface="Tahoma" panose="020B0604030504040204" pitchFamily="34" charset="0"/>
              </a:rPr>
              <a:t>Odde</a:t>
            </a:r>
            <a:r>
              <a:rPr lang="fr-BE" dirty="0" smtClean="0">
                <a:ea typeface="Tahoma" panose="020B0604030504040204" pitchFamily="34" charset="0"/>
                <a:cs typeface="Tahoma" panose="020B0604030504040204" pitchFamily="34" charset="0"/>
              </a:rPr>
              <a:t> et al. 1994)</a:t>
            </a:r>
            <a:endParaRPr lang="fr-BE" dirty="0" smtClean="0">
              <a:solidFill>
                <a:srgbClr val="FFFF0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28312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7524" y="1268760"/>
            <a:ext cx="8784976" cy="5256584"/>
          </a:xfrm>
        </p:spPr>
        <p:txBody>
          <a:bodyPr>
            <a:noAutofit/>
          </a:bodyPr>
          <a:lstStyle/>
          <a:p>
            <a:r>
              <a:rPr lang="fr-BE" sz="2800" dirty="0">
                <a:latin typeface="Arial Narrow" panose="020B0606020202030204" pitchFamily="34" charset="0"/>
                <a:ea typeface="Tahoma" panose="020B0604030504040204" pitchFamily="34" charset="0"/>
                <a:cs typeface="Tahoma" panose="020B0604030504040204" pitchFamily="34" charset="0"/>
              </a:rPr>
              <a:t>A</a:t>
            </a:r>
            <a:r>
              <a:rPr lang="fr-BE" sz="2800" dirty="0" smtClean="0">
                <a:latin typeface="Arial Narrow" panose="020B0606020202030204" pitchFamily="34" charset="0"/>
                <a:ea typeface="Tahoma" panose="020B0604030504040204" pitchFamily="34" charset="0"/>
                <a:cs typeface="Tahoma" panose="020B0604030504040204" pitchFamily="34" charset="0"/>
              </a:rPr>
              <a:t>ssume a high </a:t>
            </a:r>
            <a:r>
              <a:rPr lang="fr-BE" sz="2800" dirty="0" err="1" smtClean="0">
                <a:latin typeface="Arial Narrow" panose="020B0606020202030204" pitchFamily="34" charset="0"/>
                <a:ea typeface="Tahoma" panose="020B0604030504040204" pitchFamily="34" charset="0"/>
                <a:cs typeface="Tahoma" panose="020B0604030504040204" pitchFamily="34" charset="0"/>
              </a:rPr>
              <a:t>percentage</a:t>
            </a:r>
            <a:r>
              <a:rPr lang="fr-BE" sz="2800" dirty="0" smtClean="0">
                <a:latin typeface="Arial Narrow" panose="020B0606020202030204" pitchFamily="34" charset="0"/>
                <a:ea typeface="Tahoma" panose="020B0604030504040204" pitchFamily="34" charset="0"/>
                <a:cs typeface="Tahoma" panose="020B0604030504040204" pitchFamily="34" charset="0"/>
              </a:rPr>
              <a:t> of </a:t>
            </a:r>
            <a:r>
              <a:rPr lang="fr-BE" sz="2800" dirty="0" err="1" smtClean="0">
                <a:latin typeface="Arial Narrow" panose="020B0606020202030204" pitchFamily="34" charset="0"/>
                <a:ea typeface="Tahoma" panose="020B0604030504040204" pitchFamily="34" charset="0"/>
                <a:cs typeface="Tahoma" panose="020B0604030504040204" pitchFamily="34" charset="0"/>
              </a:rPr>
              <a:t>cycling</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cows</a:t>
            </a:r>
            <a:r>
              <a:rPr lang="fr-BE" sz="2800" dirty="0" smtClean="0">
                <a:latin typeface="Arial Narrow" panose="020B0606020202030204" pitchFamily="34" charset="0"/>
                <a:ea typeface="Tahoma" panose="020B0604030504040204" pitchFamily="34" charset="0"/>
                <a:cs typeface="Tahoma" panose="020B0604030504040204" pitchFamily="34" charset="0"/>
              </a:rPr>
              <a:t> at the </a:t>
            </a:r>
            <a:r>
              <a:rPr lang="fr-BE" sz="2800" dirty="0" err="1" smtClean="0">
                <a:latin typeface="Arial Narrow" panose="020B0606020202030204" pitchFamily="34" charset="0"/>
                <a:ea typeface="Tahoma" panose="020B0604030504040204" pitchFamily="34" charset="0"/>
                <a:cs typeface="Tahoma" panose="020B0604030504040204" pitchFamily="34" charset="0"/>
              </a:rPr>
              <a:t>beginning</a:t>
            </a:r>
            <a:r>
              <a:rPr lang="fr-BE" sz="2800" dirty="0" smtClean="0">
                <a:latin typeface="Arial Narrow" panose="020B0606020202030204" pitchFamily="34" charset="0"/>
                <a:ea typeface="Tahoma" panose="020B0604030504040204" pitchFamily="34" charset="0"/>
                <a:cs typeface="Tahoma" panose="020B0604030504040204" pitchFamily="34" charset="0"/>
              </a:rPr>
              <a:t> of the </a:t>
            </a:r>
            <a:r>
              <a:rPr lang="fr-BE" sz="2800" dirty="0" err="1" smtClean="0">
                <a:latin typeface="Arial Narrow" panose="020B0606020202030204" pitchFamily="34" charset="0"/>
                <a:ea typeface="Tahoma" panose="020B0604030504040204" pitchFamily="34" charset="0"/>
                <a:cs typeface="Tahoma" panose="020B0604030504040204" pitchFamily="34" charset="0"/>
              </a:rPr>
              <a:t>breeding</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season</a:t>
            </a:r>
            <a:r>
              <a:rPr lang="fr-BE" sz="2800" dirty="0" smtClean="0">
                <a:latin typeface="Arial Narrow" panose="020B0606020202030204" pitchFamily="34" charset="0"/>
                <a:ea typeface="Tahoma" panose="020B0604030504040204" pitchFamily="34" charset="0"/>
                <a:cs typeface="Tahoma" panose="020B0604030504040204" pitchFamily="34" charset="0"/>
              </a:rPr>
              <a:t> by a </a:t>
            </a:r>
            <a:r>
              <a:rPr lang="fr-BE" sz="2800" dirty="0" smtClean="0">
                <a:solidFill>
                  <a:srgbClr val="FF3300"/>
                </a:solidFill>
                <a:latin typeface="Arial Narrow" panose="020B0606020202030204" pitchFamily="34" charset="0"/>
                <a:ea typeface="Tahoma" panose="020B0604030504040204" pitchFamily="34" charset="0"/>
                <a:cs typeface="Tahoma" panose="020B0604030504040204" pitchFamily="34" charset="0"/>
              </a:rPr>
              <a:t>high </a:t>
            </a:r>
            <a:r>
              <a:rPr lang="fr-BE" sz="2800" dirty="0" err="1" smtClean="0">
                <a:solidFill>
                  <a:srgbClr val="FF3300"/>
                </a:solidFill>
                <a:latin typeface="Arial Narrow" panose="020B0606020202030204" pitchFamily="34" charset="0"/>
                <a:ea typeface="Tahoma" panose="020B0604030504040204" pitchFamily="34" charset="0"/>
                <a:cs typeface="Tahoma" panose="020B0604030504040204" pitchFamily="34" charset="0"/>
              </a:rPr>
              <a:t>planned</a:t>
            </a:r>
            <a:r>
              <a:rPr lang="fr-BE" sz="2800" dirty="0" smtClean="0">
                <a:solidFill>
                  <a:srgbClr val="FF3300"/>
                </a:solidFill>
                <a:latin typeface="Arial Narrow" panose="020B0606020202030204" pitchFamily="34" charset="0"/>
                <a:ea typeface="Tahoma" panose="020B0604030504040204" pitchFamily="34" charset="0"/>
                <a:cs typeface="Tahoma" panose="020B0604030504040204" pitchFamily="34" charset="0"/>
              </a:rPr>
              <a:t> nutrition </a:t>
            </a:r>
            <a:r>
              <a:rPr lang="fr-BE" sz="2800" dirty="0" smtClean="0">
                <a:latin typeface="Arial Narrow" panose="020B0606020202030204" pitchFamily="34" charset="0"/>
                <a:ea typeface="Tahoma" panose="020B0604030504040204" pitchFamily="34" charset="0"/>
                <a:cs typeface="Tahoma" panose="020B0604030504040204" pitchFamily="34" charset="0"/>
              </a:rPr>
              <a:t>system</a:t>
            </a:r>
          </a:p>
          <a:p>
            <a:r>
              <a:rPr lang="fr-BE" sz="2800" dirty="0" err="1" smtClean="0">
                <a:latin typeface="Arial Narrow" panose="020B0606020202030204" pitchFamily="34" charset="0"/>
                <a:ea typeface="Tahoma" panose="020B0604030504040204" pitchFamily="34" charset="0"/>
                <a:cs typeface="Tahoma" panose="020B0604030504040204" pitchFamily="34" charset="0"/>
              </a:rPr>
              <a:t>Manual</a:t>
            </a:r>
            <a:r>
              <a:rPr lang="fr-BE" sz="2800" dirty="0" smtClean="0">
                <a:latin typeface="Arial Narrow" panose="020B0606020202030204" pitchFamily="34" charset="0"/>
                <a:ea typeface="Tahoma" panose="020B0604030504040204" pitchFamily="34" charset="0"/>
                <a:cs typeface="Tahoma" panose="020B0604030504040204" pitchFamily="34" charset="0"/>
              </a:rPr>
              <a:t> palpation and or </a:t>
            </a:r>
            <a:r>
              <a:rPr lang="fr-BE" sz="2800" dirty="0" err="1" smtClean="0">
                <a:latin typeface="Arial Narrow" panose="020B0606020202030204" pitchFamily="34" charset="0"/>
                <a:ea typeface="Tahoma" panose="020B0604030504040204" pitchFamily="34" charset="0"/>
                <a:cs typeface="Tahoma" panose="020B0604030504040204" pitchFamily="34" charset="0"/>
              </a:rPr>
              <a:t>echography</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offer</a:t>
            </a:r>
            <a:r>
              <a:rPr lang="fr-BE" sz="2800" dirty="0" smtClean="0">
                <a:latin typeface="Arial Narrow" panose="020B0606020202030204" pitchFamily="34" charset="0"/>
                <a:ea typeface="Tahoma" panose="020B0604030504040204" pitchFamily="34" charset="0"/>
                <a:cs typeface="Tahoma" panose="020B0604030504040204" pitchFamily="34" charset="0"/>
              </a:rPr>
              <a:t> the </a:t>
            </a:r>
            <a:r>
              <a:rPr lang="fr-BE" sz="2800" dirty="0" err="1" smtClean="0">
                <a:latin typeface="Arial Narrow" panose="020B0606020202030204" pitchFamily="34" charset="0"/>
                <a:ea typeface="Tahoma" panose="020B0604030504040204" pitchFamily="34" charset="0"/>
                <a:cs typeface="Tahoma" panose="020B0604030504040204" pitchFamily="34" charset="0"/>
              </a:rPr>
              <a:t>possibility</a:t>
            </a:r>
            <a:r>
              <a:rPr lang="fr-BE" sz="2800" dirty="0" smtClean="0">
                <a:latin typeface="Arial Narrow" panose="020B0606020202030204" pitchFamily="34" charset="0"/>
                <a:ea typeface="Tahoma" panose="020B0604030504040204" pitchFamily="34" charset="0"/>
                <a:cs typeface="Tahoma" panose="020B0604030504040204" pitchFamily="34" charset="0"/>
              </a:rPr>
              <a:t> to </a:t>
            </a:r>
            <a:r>
              <a:rPr lang="fr-BE" sz="2800" dirty="0" err="1" smtClean="0">
                <a:latin typeface="Arial Narrow" panose="020B0606020202030204" pitchFamily="34" charset="0"/>
                <a:ea typeface="Tahoma" panose="020B0604030504040204" pitchFamily="34" charset="0"/>
                <a:cs typeface="Tahoma" panose="020B0604030504040204" pitchFamily="34" charset="0"/>
              </a:rPr>
              <a:t>detect</a:t>
            </a:r>
            <a:r>
              <a:rPr lang="fr-BE" sz="2800" dirty="0" smtClean="0">
                <a:latin typeface="Arial Narrow" panose="020B0606020202030204" pitchFamily="34" charset="0"/>
                <a:ea typeface="Tahoma" panose="020B0604030504040204" pitchFamily="34" charset="0"/>
                <a:cs typeface="Tahoma" panose="020B0604030504040204" pitchFamily="34" charset="0"/>
              </a:rPr>
              <a:t> the </a:t>
            </a:r>
            <a:r>
              <a:rPr lang="fr-BE" sz="2800" dirty="0" err="1" smtClean="0">
                <a:latin typeface="Arial Narrow" panose="020B0606020202030204" pitchFamily="34" charset="0"/>
                <a:ea typeface="Tahoma" panose="020B0604030504040204" pitchFamily="34" charset="0"/>
                <a:cs typeface="Tahoma" panose="020B0604030504040204" pitchFamily="34" charset="0"/>
              </a:rPr>
              <a:t>cycled</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cows</a:t>
            </a:r>
            <a:r>
              <a:rPr lang="fr-BE" sz="2800" dirty="0" smtClean="0">
                <a:latin typeface="Arial Narrow" panose="020B0606020202030204" pitchFamily="34" charset="0"/>
                <a:ea typeface="Tahoma" panose="020B0604030504040204" pitchFamily="34" charset="0"/>
                <a:cs typeface="Tahoma" panose="020B0604030504040204" pitchFamily="34" charset="0"/>
              </a:rPr>
              <a:t> and to </a:t>
            </a:r>
            <a:r>
              <a:rPr lang="fr-BE" sz="2800" dirty="0" err="1" smtClean="0">
                <a:latin typeface="Arial Narrow" panose="020B0606020202030204" pitchFamily="34" charset="0"/>
                <a:ea typeface="Tahoma" panose="020B0604030504040204" pitchFamily="34" charset="0"/>
                <a:cs typeface="Tahoma" panose="020B0604030504040204" pitchFamily="34" charset="0"/>
              </a:rPr>
              <a:t>adapt</a:t>
            </a:r>
            <a:r>
              <a:rPr lang="fr-BE" sz="2800" dirty="0" smtClean="0">
                <a:latin typeface="Arial Narrow" panose="020B0606020202030204" pitchFamily="34" charset="0"/>
                <a:ea typeface="Tahoma" panose="020B0604030504040204" pitchFamily="34" charset="0"/>
                <a:cs typeface="Tahoma" panose="020B0604030504040204" pitchFamily="34" charset="0"/>
              </a:rPr>
              <a:t> the hormonal </a:t>
            </a:r>
            <a:r>
              <a:rPr lang="fr-BE" sz="2800" dirty="0" err="1" smtClean="0">
                <a:latin typeface="Arial Narrow" panose="020B0606020202030204" pitchFamily="34" charset="0"/>
                <a:ea typeface="Tahoma" panose="020B0604030504040204" pitchFamily="34" charset="0"/>
                <a:cs typeface="Tahoma" panose="020B0604030504040204" pitchFamily="34" charset="0"/>
              </a:rPr>
              <a:t>protocol</a:t>
            </a:r>
            <a:endParaRPr lang="fr-BE" sz="2800" dirty="0" smtClean="0">
              <a:latin typeface="Arial Narrow" panose="020B0606020202030204" pitchFamily="34" charset="0"/>
              <a:ea typeface="Tahoma" panose="020B0604030504040204" pitchFamily="34" charset="0"/>
              <a:cs typeface="Tahoma" panose="020B0604030504040204" pitchFamily="34" charset="0"/>
            </a:endParaRPr>
          </a:p>
          <a:p>
            <a:r>
              <a:rPr lang="fr-BE" sz="2800" dirty="0" smtClean="0">
                <a:latin typeface="Arial Narrow" panose="020B0606020202030204" pitchFamily="34" charset="0"/>
                <a:ea typeface="Tahoma" panose="020B0604030504040204" pitchFamily="34" charset="0"/>
                <a:cs typeface="Tahoma" panose="020B0604030504040204" pitchFamily="34" charset="0"/>
              </a:rPr>
              <a:t>Use </a:t>
            </a:r>
            <a:r>
              <a:rPr lang="fr-BE" sz="2800" dirty="0" err="1" smtClean="0">
                <a:latin typeface="Arial Narrow" panose="020B0606020202030204" pitchFamily="34" charset="0"/>
                <a:ea typeface="Tahoma" panose="020B0604030504040204" pitchFamily="34" charset="0"/>
                <a:cs typeface="Tahoma" panose="020B0604030504040204" pitchFamily="34" charset="0"/>
              </a:rPr>
              <a:t>such</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protocols</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later</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than</a:t>
            </a:r>
            <a:r>
              <a:rPr lang="fr-BE" sz="2800" dirty="0" smtClean="0">
                <a:latin typeface="Arial Narrow" panose="020B0606020202030204" pitchFamily="34" charset="0"/>
                <a:ea typeface="Tahoma" panose="020B0604030504040204" pitchFamily="34" charset="0"/>
                <a:cs typeface="Tahoma" panose="020B0604030504040204" pitchFamily="34" charset="0"/>
              </a:rPr>
              <a:t> 50 </a:t>
            </a:r>
            <a:r>
              <a:rPr lang="fr-BE" sz="2800" dirty="0" err="1" smtClean="0">
                <a:latin typeface="Arial Narrow" panose="020B0606020202030204" pitchFamily="34" charset="0"/>
                <a:ea typeface="Tahoma" panose="020B0604030504040204" pitchFamily="34" charset="0"/>
                <a:cs typeface="Tahoma" panose="020B0604030504040204" pitchFamily="34" charset="0"/>
              </a:rPr>
              <a:t>days</a:t>
            </a:r>
            <a:r>
              <a:rPr lang="fr-BE" sz="2800" dirty="0" smtClean="0">
                <a:latin typeface="Arial Narrow" panose="020B0606020202030204" pitchFamily="34" charset="0"/>
                <a:ea typeface="Tahoma" panose="020B0604030504040204" pitchFamily="34" charset="0"/>
                <a:cs typeface="Tahoma" panose="020B0604030504040204" pitchFamily="34" charset="0"/>
              </a:rPr>
              <a:t> postpartum </a:t>
            </a:r>
          </a:p>
          <a:p>
            <a:r>
              <a:rPr lang="fr-BE" sz="2800" dirty="0" err="1" smtClean="0">
                <a:latin typeface="Arial Narrow" panose="020B0606020202030204" pitchFamily="34" charset="0"/>
                <a:ea typeface="Tahoma" panose="020B0604030504040204" pitchFamily="34" charset="0"/>
                <a:cs typeface="Tahoma" panose="020B0604030504040204" pitchFamily="34" charset="0"/>
              </a:rPr>
              <a:t>Protocols</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using</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solidFill>
                  <a:srgbClr val="FF3300"/>
                </a:solidFill>
                <a:latin typeface="Arial Narrow" panose="020B0606020202030204" pitchFamily="34" charset="0"/>
                <a:ea typeface="Tahoma" panose="020B0604030504040204" pitchFamily="34" charset="0"/>
                <a:cs typeface="Tahoma" panose="020B0604030504040204" pitchFamily="34" charset="0"/>
              </a:rPr>
              <a:t>progesterone</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provide</a:t>
            </a:r>
            <a:r>
              <a:rPr lang="fr-BE" sz="2800" dirty="0" smtClean="0">
                <a:latin typeface="Arial Narrow" panose="020B0606020202030204" pitchFamily="34" charset="0"/>
                <a:ea typeface="Tahoma" panose="020B0604030504040204" pitchFamily="34" charset="0"/>
                <a:cs typeface="Tahoma" panose="020B0604030504040204" pitchFamily="34" charset="0"/>
              </a:rPr>
              <a:t> an </a:t>
            </a:r>
            <a:r>
              <a:rPr lang="fr-BE" sz="2800" dirty="0" err="1" smtClean="0">
                <a:latin typeface="Arial Narrow" panose="020B0606020202030204" pitchFamily="34" charset="0"/>
                <a:ea typeface="Tahoma" panose="020B0604030504040204" pitchFamily="34" charset="0"/>
                <a:cs typeface="Tahoma" panose="020B0604030504040204" pitchFamily="34" charset="0"/>
              </a:rPr>
              <a:t>improved</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pregnancy</a:t>
            </a:r>
            <a:r>
              <a:rPr lang="fr-BE" sz="2800" dirty="0" smtClean="0">
                <a:latin typeface="Arial Narrow" panose="020B0606020202030204" pitchFamily="34" charset="0"/>
                <a:ea typeface="Tahoma" panose="020B0604030504040204" pitchFamily="34" charset="0"/>
                <a:cs typeface="Tahoma" panose="020B0604030504040204" pitchFamily="34" charset="0"/>
              </a:rPr>
              <a:t> rates</a:t>
            </a:r>
          </a:p>
          <a:p>
            <a:r>
              <a:rPr lang="fr-BE" sz="2800" dirty="0" smtClean="0">
                <a:latin typeface="Arial Narrow" panose="020B0606020202030204" pitchFamily="34" charset="0"/>
                <a:ea typeface="Tahoma" panose="020B0604030504040204" pitchFamily="34" charset="0"/>
                <a:cs typeface="Tahoma" panose="020B0604030504040204" pitchFamily="34" charset="0"/>
              </a:rPr>
              <a:t>If Co-</a:t>
            </a:r>
            <a:r>
              <a:rPr lang="fr-BE" sz="2800" dirty="0" err="1" smtClean="0">
                <a:latin typeface="Arial Narrow" panose="020B0606020202030204" pitchFamily="34" charset="0"/>
                <a:ea typeface="Tahoma" panose="020B0604030504040204" pitchFamily="34" charset="0"/>
                <a:cs typeface="Tahoma" panose="020B0604030504040204" pitchFamily="34" charset="0"/>
              </a:rPr>
              <a:t>synch</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is</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used</a:t>
            </a:r>
            <a:r>
              <a:rPr lang="fr-BE" sz="2800" dirty="0" smtClean="0">
                <a:latin typeface="Arial Narrow" panose="020B0606020202030204" pitchFamily="34" charset="0"/>
                <a:ea typeface="Tahoma" panose="020B0604030504040204" pitchFamily="34" charset="0"/>
                <a:cs typeface="Tahoma" panose="020B0604030504040204" pitchFamily="34" charset="0"/>
              </a:rPr>
              <a:t>, respect an </a:t>
            </a:r>
            <a:r>
              <a:rPr lang="fr-BE" sz="2800" dirty="0" err="1" smtClean="0">
                <a:latin typeface="Arial Narrow" panose="020B0606020202030204" pitchFamily="34" charset="0"/>
                <a:ea typeface="Tahoma" panose="020B0604030504040204" pitchFamily="34" charset="0"/>
                <a:cs typeface="Tahoma" panose="020B0604030504040204" pitchFamily="34" charset="0"/>
              </a:rPr>
              <a:t>interval</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between</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PGF</a:t>
            </a:r>
            <a:r>
              <a:rPr lang="fr-BE" sz="2800" dirty="0" smtClean="0">
                <a:latin typeface="Arial Narrow" panose="020B0606020202030204" pitchFamily="34" charset="0"/>
                <a:ea typeface="Tahoma" panose="020B0604030504040204" pitchFamily="34" charset="0"/>
                <a:cs typeface="Tahoma" panose="020B0604030504040204" pitchFamily="34" charset="0"/>
              </a:rPr>
              <a:t> and TAI of </a:t>
            </a:r>
            <a:r>
              <a:rPr lang="fr-BE" sz="2800" dirty="0" smtClean="0">
                <a:solidFill>
                  <a:srgbClr val="FF3300"/>
                </a:solidFill>
                <a:latin typeface="Arial Narrow" panose="020B0606020202030204" pitchFamily="34" charset="0"/>
                <a:ea typeface="Tahoma" panose="020B0604030504040204" pitchFamily="34" charset="0"/>
                <a:cs typeface="Tahoma" panose="020B0604030504040204" pitchFamily="34" charset="0"/>
              </a:rPr>
              <a:t>66 h</a:t>
            </a:r>
            <a:r>
              <a:rPr lang="fr-BE" sz="2800" dirty="0" smtClean="0">
                <a:latin typeface="Arial Narrow" panose="020B0606020202030204" pitchFamily="34" charset="0"/>
                <a:ea typeface="Tahoma" panose="020B0604030504040204" pitchFamily="34" charset="0"/>
                <a:cs typeface="Tahoma" panose="020B0604030504040204" pitchFamily="34" charset="0"/>
              </a:rPr>
              <a:t> (OR : 1,32 more chances to </a:t>
            </a:r>
            <a:r>
              <a:rPr lang="fr-BE" sz="2800" dirty="0" err="1" smtClean="0">
                <a:latin typeface="Arial Narrow" panose="020B0606020202030204" pitchFamily="34" charset="0"/>
                <a:ea typeface="Tahoma" panose="020B0604030504040204" pitchFamily="34" charset="0"/>
                <a:cs typeface="Tahoma" panose="020B0604030504040204" pitchFamily="34" charset="0"/>
              </a:rPr>
              <a:t>conceive</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after</a:t>
            </a:r>
            <a:r>
              <a:rPr lang="fr-BE" sz="2800" dirty="0" smtClean="0">
                <a:latin typeface="Arial Narrow" panose="020B0606020202030204" pitchFamily="34" charset="0"/>
                <a:ea typeface="Tahoma" panose="020B0604030504040204" pitchFamily="34" charset="0"/>
                <a:cs typeface="Tahoma" panose="020B0604030504040204" pitchFamily="34" charset="0"/>
              </a:rPr>
              <a:t> 66 </a:t>
            </a:r>
            <a:r>
              <a:rPr lang="fr-BE" sz="2800" dirty="0" err="1" smtClean="0">
                <a:latin typeface="Arial Narrow" panose="020B0606020202030204" pitchFamily="34" charset="0"/>
                <a:ea typeface="Tahoma" panose="020B0604030504040204" pitchFamily="34" charset="0"/>
                <a:cs typeface="Tahoma" panose="020B0604030504040204" pitchFamily="34" charset="0"/>
              </a:rPr>
              <a:t>than</a:t>
            </a:r>
            <a:r>
              <a:rPr lang="fr-BE" sz="2800" dirty="0" smtClean="0">
                <a:latin typeface="Arial Narrow" panose="020B0606020202030204" pitchFamily="34" charset="0"/>
                <a:ea typeface="Tahoma" panose="020B0604030504040204" pitchFamily="34" charset="0"/>
                <a:cs typeface="Tahoma" panose="020B0604030504040204" pitchFamily="34" charset="0"/>
              </a:rPr>
              <a:t> 54 h : </a:t>
            </a:r>
            <a:r>
              <a:rPr lang="fr-BE" sz="2800" dirty="0" err="1" smtClean="0">
                <a:latin typeface="Arial Narrow" panose="020B0606020202030204" pitchFamily="34" charset="0"/>
                <a:ea typeface="Tahoma" panose="020B0604030504040204" pitchFamily="34" charset="0"/>
                <a:cs typeface="Tahoma" panose="020B0604030504040204" pitchFamily="34" charset="0"/>
              </a:rPr>
              <a:t>Busch</a:t>
            </a:r>
            <a:r>
              <a:rPr lang="fr-BE" sz="2800" dirty="0" smtClean="0">
                <a:latin typeface="Arial Narrow" panose="020B0606020202030204" pitchFamily="34" charset="0"/>
                <a:ea typeface="Tahoma" panose="020B0604030504040204" pitchFamily="34" charset="0"/>
                <a:cs typeface="Tahoma" panose="020B0604030504040204" pitchFamily="34" charset="0"/>
              </a:rPr>
              <a:t> et al. 2008 in Patterson et al. 2016) </a:t>
            </a:r>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67</a:t>
            </a:fld>
            <a:endParaRPr lang="fr-BE"/>
          </a:p>
        </p:txBody>
      </p:sp>
      <p:sp>
        <p:nvSpPr>
          <p:cNvPr id="5" name="Rectangle à coins arrondis 4"/>
          <p:cNvSpPr/>
          <p:nvPr/>
        </p:nvSpPr>
        <p:spPr>
          <a:xfrm>
            <a:off x="755576" y="134790"/>
            <a:ext cx="7848872" cy="773929"/>
          </a:xfrm>
          <a:prstGeom prst="roundRect">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err="1" smtClean="0"/>
              <a:t>Some</a:t>
            </a:r>
            <a:r>
              <a:rPr lang="fr-BE" sz="2800" dirty="0" smtClean="0"/>
              <a:t> recommandations </a:t>
            </a:r>
          </a:p>
          <a:p>
            <a:pPr algn="ctr"/>
            <a:r>
              <a:rPr lang="fr-BE" dirty="0" smtClean="0"/>
              <a:t>(</a:t>
            </a:r>
            <a:r>
              <a:rPr lang="fr-BE" dirty="0" err="1" smtClean="0"/>
              <a:t>From</a:t>
            </a:r>
            <a:r>
              <a:rPr lang="fr-BE" dirty="0" smtClean="0"/>
              <a:t> </a:t>
            </a:r>
            <a:r>
              <a:rPr lang="fr-BE" dirty="0" err="1" smtClean="0"/>
              <a:t>Larsson</a:t>
            </a:r>
            <a:r>
              <a:rPr lang="fr-BE" dirty="0" smtClean="0"/>
              <a:t> et al. 2014 and Patterson et al. 2016) </a:t>
            </a:r>
            <a:endParaRPr lang="fr-BE" dirty="0" smtClean="0">
              <a:solidFill>
                <a:srgbClr val="FFFF00"/>
              </a:solidFill>
            </a:endParaRPr>
          </a:p>
        </p:txBody>
      </p:sp>
    </p:spTree>
    <p:extLst>
      <p:ext uri="{BB962C8B-B14F-4D97-AF65-F5344CB8AC3E}">
        <p14:creationId xmlns:p14="http://schemas.microsoft.com/office/powerpoint/2010/main" val="307691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908720"/>
            <a:ext cx="8784976" cy="4248472"/>
          </a:xfrm>
        </p:spPr>
        <p:txBody>
          <a:bodyPr>
            <a:noAutofit/>
          </a:bodyPr>
          <a:lstStyle/>
          <a:p>
            <a:r>
              <a:rPr lang="fr-BE" sz="2800" dirty="0" err="1" smtClean="0">
                <a:latin typeface="Arial Narrow" panose="020B0606020202030204" pitchFamily="34" charset="0"/>
                <a:ea typeface="Tahoma" panose="020B0604030504040204" pitchFamily="34" charset="0"/>
                <a:cs typeface="Tahoma" panose="020B0604030504040204" pitchFamily="34" charset="0"/>
              </a:rPr>
              <a:t>Avoid</a:t>
            </a:r>
            <a:r>
              <a:rPr lang="fr-BE" sz="2800" dirty="0" smtClean="0">
                <a:latin typeface="Arial Narrow" panose="020B0606020202030204" pitchFamily="34" charset="0"/>
                <a:ea typeface="Tahoma" panose="020B0604030504040204" pitchFamily="34" charset="0"/>
                <a:cs typeface="Tahoma" panose="020B0604030504040204" pitchFamily="34" charset="0"/>
              </a:rPr>
              <a:t> to </a:t>
            </a:r>
            <a:r>
              <a:rPr lang="fr-BE" sz="2800" dirty="0" err="1" smtClean="0">
                <a:latin typeface="Arial Narrow" panose="020B0606020202030204" pitchFamily="34" charset="0"/>
                <a:ea typeface="Tahoma" panose="020B0604030504040204" pitchFamily="34" charset="0"/>
                <a:cs typeface="Tahoma" panose="020B0604030504040204" pitchFamily="34" charset="0"/>
              </a:rPr>
              <a:t>treat</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cows</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with</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calving</a:t>
            </a:r>
            <a:r>
              <a:rPr lang="fr-BE" sz="2800" dirty="0" smtClean="0">
                <a:latin typeface="Arial Narrow" panose="020B0606020202030204" pitchFamily="34" charset="0"/>
                <a:ea typeface="Tahoma" panose="020B0604030504040204" pitchFamily="34" charset="0"/>
                <a:cs typeface="Tahoma" panose="020B0604030504040204" pitchFamily="34" charset="0"/>
              </a:rPr>
              <a:t> or postpartum </a:t>
            </a:r>
            <a:r>
              <a:rPr lang="fr-BE" sz="2800" dirty="0" err="1" smtClean="0">
                <a:latin typeface="Arial Narrow" panose="020B0606020202030204" pitchFamily="34" charset="0"/>
                <a:ea typeface="Tahoma" panose="020B0604030504040204" pitchFamily="34" charset="0"/>
                <a:cs typeface="Tahoma" panose="020B0604030504040204" pitchFamily="34" charset="0"/>
              </a:rPr>
              <a:t>problems</a:t>
            </a:r>
            <a:endParaRPr lang="fr-BE" sz="2800" dirty="0" smtClean="0">
              <a:latin typeface="Arial Narrow" panose="020B0606020202030204" pitchFamily="34" charset="0"/>
              <a:ea typeface="Tahoma" panose="020B0604030504040204" pitchFamily="34" charset="0"/>
              <a:cs typeface="Tahoma" panose="020B0604030504040204" pitchFamily="34" charset="0"/>
            </a:endParaRPr>
          </a:p>
          <a:p>
            <a:endParaRPr lang="fr-BE" sz="2800" dirty="0">
              <a:latin typeface="Arial Narrow" panose="020B0606020202030204" pitchFamily="34" charset="0"/>
              <a:ea typeface="Tahoma" panose="020B0604030504040204" pitchFamily="34" charset="0"/>
              <a:cs typeface="Tahoma" panose="020B0604030504040204" pitchFamily="34" charset="0"/>
            </a:endParaRPr>
          </a:p>
          <a:p>
            <a:r>
              <a:rPr lang="fr-BE" sz="2800" dirty="0" smtClean="0">
                <a:latin typeface="Arial Narrow" panose="020B0606020202030204" pitchFamily="34" charset="0"/>
                <a:ea typeface="Tahoma" panose="020B0604030504040204" pitchFamily="34" charset="0"/>
                <a:cs typeface="Tahoma" panose="020B0604030504040204" pitchFamily="34" charset="0"/>
              </a:rPr>
              <a:t> If AM-PM </a:t>
            </a:r>
            <a:r>
              <a:rPr lang="fr-BE" sz="2800" dirty="0" err="1" smtClean="0">
                <a:latin typeface="Arial Narrow" panose="020B0606020202030204" pitchFamily="34" charset="0"/>
                <a:ea typeface="Tahoma" panose="020B0604030504040204" pitchFamily="34" charset="0"/>
                <a:cs typeface="Tahoma" panose="020B0604030504040204" pitchFamily="34" charset="0"/>
              </a:rPr>
              <a:t>policy</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is</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choose</a:t>
            </a:r>
            <a:r>
              <a:rPr lang="fr-BE" sz="2800" dirty="0" smtClean="0">
                <a:latin typeface="Arial Narrow" panose="020B0606020202030204" pitchFamily="34" charset="0"/>
                <a:ea typeface="Tahoma" panose="020B0604030504040204" pitchFamily="34" charset="0"/>
                <a:cs typeface="Tahoma" panose="020B0604030504040204" pitchFamily="34" charset="0"/>
              </a:rPr>
              <a:t> for AI, observe </a:t>
            </a:r>
            <a:r>
              <a:rPr lang="fr-BE" sz="2800" dirty="0" err="1" smtClean="0">
                <a:solidFill>
                  <a:srgbClr val="FF3300"/>
                </a:solidFill>
                <a:latin typeface="Arial Narrow" panose="020B0606020202030204" pitchFamily="34" charset="0"/>
                <a:ea typeface="Tahoma" panose="020B0604030504040204" pitchFamily="34" charset="0"/>
                <a:cs typeface="Tahoma" panose="020B0604030504040204" pitchFamily="34" charset="0"/>
              </a:rPr>
              <a:t>three</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periods</a:t>
            </a:r>
            <a:r>
              <a:rPr lang="fr-BE" sz="2800" dirty="0" smtClean="0">
                <a:latin typeface="Arial Narrow" panose="020B0606020202030204" pitchFamily="34" charset="0"/>
                <a:ea typeface="Tahoma" panose="020B0604030504040204" pitchFamily="34" charset="0"/>
                <a:cs typeface="Tahoma" panose="020B0604030504040204" pitchFamily="34" charset="0"/>
              </a:rPr>
              <a:t> per </a:t>
            </a:r>
            <a:r>
              <a:rPr lang="fr-BE" sz="2800" dirty="0" err="1" smtClean="0">
                <a:latin typeface="Arial Narrow" panose="020B0606020202030204" pitchFamily="34" charset="0"/>
                <a:ea typeface="Tahoma" panose="020B0604030504040204" pitchFamily="34" charset="0"/>
                <a:cs typeface="Tahoma" panose="020B0604030504040204" pitchFamily="34" charset="0"/>
              </a:rPr>
              <a:t>day</a:t>
            </a:r>
            <a:r>
              <a:rPr lang="fr-BE" sz="2800" dirty="0" smtClean="0">
                <a:latin typeface="Arial Narrow" panose="020B0606020202030204" pitchFamily="34" charset="0"/>
                <a:ea typeface="Tahoma" panose="020B0604030504040204" pitchFamily="34" charset="0"/>
                <a:cs typeface="Tahoma" panose="020B0604030504040204" pitchFamily="34" charset="0"/>
              </a:rPr>
              <a:t> for </a:t>
            </a:r>
            <a:r>
              <a:rPr lang="fr-BE" sz="2800" dirty="0" err="1" smtClean="0">
                <a:latin typeface="Arial Narrow" panose="020B0606020202030204" pitchFamily="34" charset="0"/>
                <a:ea typeface="Tahoma" panose="020B0604030504040204" pitchFamily="34" charset="0"/>
                <a:cs typeface="Tahoma" panose="020B0604030504040204" pitchFamily="34" charset="0"/>
              </a:rPr>
              <a:t>oestrus</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detection</a:t>
            </a:r>
            <a:endParaRPr lang="fr-BE" sz="2800" dirty="0" smtClean="0">
              <a:latin typeface="Arial Narrow" panose="020B0606020202030204" pitchFamily="34" charset="0"/>
              <a:ea typeface="Tahoma" panose="020B0604030504040204" pitchFamily="34" charset="0"/>
              <a:cs typeface="Tahoma" panose="020B0604030504040204" pitchFamily="34" charset="0"/>
            </a:endParaRPr>
          </a:p>
          <a:p>
            <a:endParaRPr lang="fr-BE" sz="2800" dirty="0" smtClean="0">
              <a:latin typeface="Arial Narrow" panose="020B0606020202030204" pitchFamily="34" charset="0"/>
              <a:ea typeface="Tahoma" panose="020B0604030504040204" pitchFamily="34" charset="0"/>
              <a:cs typeface="Tahoma" panose="020B0604030504040204" pitchFamily="34" charset="0"/>
            </a:endParaRPr>
          </a:p>
          <a:p>
            <a:r>
              <a:rPr lang="fr-BE" sz="2800" dirty="0" err="1" smtClean="0">
                <a:latin typeface="Arial Narrow" panose="020B0606020202030204" pitchFamily="34" charset="0"/>
                <a:ea typeface="Tahoma" panose="020B0604030504040204" pitchFamily="34" charset="0"/>
                <a:cs typeface="Tahoma" panose="020B0604030504040204" pitchFamily="34" charset="0"/>
              </a:rPr>
              <a:t>Take</a:t>
            </a:r>
            <a:r>
              <a:rPr lang="fr-BE" sz="2800" dirty="0" smtClean="0">
                <a:latin typeface="Arial Narrow" panose="020B0606020202030204" pitchFamily="34" charset="0"/>
                <a:ea typeface="Tahoma" panose="020B0604030504040204" pitchFamily="34" charset="0"/>
                <a:cs typeface="Tahoma" panose="020B0604030504040204" pitchFamily="34" charset="0"/>
              </a:rPr>
              <a:t> in </a:t>
            </a:r>
            <a:r>
              <a:rPr lang="fr-BE" sz="2800" dirty="0" err="1" smtClean="0">
                <a:latin typeface="Arial Narrow" panose="020B0606020202030204" pitchFamily="34" charset="0"/>
                <a:ea typeface="Tahoma" panose="020B0604030504040204" pitchFamily="34" charset="0"/>
                <a:cs typeface="Tahoma" panose="020B0604030504040204" pitchFamily="34" charset="0"/>
              </a:rPr>
              <a:t>mind</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that</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with</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Ovsynch</a:t>
            </a:r>
            <a:r>
              <a:rPr lang="fr-BE" sz="2800" dirty="0" smtClean="0">
                <a:latin typeface="Arial Narrow" panose="020B0606020202030204" pitchFamily="34" charset="0"/>
                <a:ea typeface="Tahoma" panose="020B0604030504040204" pitchFamily="34" charset="0"/>
                <a:cs typeface="Tahoma" panose="020B0604030504040204" pitchFamily="34" charset="0"/>
              </a:rPr>
              <a:t> and select </a:t>
            </a:r>
            <a:r>
              <a:rPr lang="fr-BE" sz="2800" dirty="0" err="1" smtClean="0">
                <a:latin typeface="Arial Narrow" panose="020B0606020202030204" pitchFamily="34" charset="0"/>
                <a:ea typeface="Tahoma" panose="020B0604030504040204" pitchFamily="34" charset="0"/>
                <a:cs typeface="Tahoma" panose="020B0604030504040204" pitchFamily="34" charset="0"/>
              </a:rPr>
              <a:t>synch</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protocols</a:t>
            </a:r>
            <a:r>
              <a:rPr lang="fr-BE" sz="2800" dirty="0" smtClean="0">
                <a:latin typeface="Arial Narrow" panose="020B0606020202030204" pitchFamily="34" charset="0"/>
                <a:ea typeface="Tahoma" panose="020B0604030504040204" pitchFamily="34" charset="0"/>
                <a:cs typeface="Tahoma" panose="020B0604030504040204" pitchFamily="34" charset="0"/>
              </a:rPr>
              <a:t>, 10 to 20 % of </a:t>
            </a:r>
            <a:r>
              <a:rPr lang="fr-BE" sz="2800" dirty="0" err="1" smtClean="0">
                <a:latin typeface="Arial Narrow" panose="020B0606020202030204" pitchFamily="34" charset="0"/>
                <a:ea typeface="Tahoma" panose="020B0604030504040204" pitchFamily="34" charset="0"/>
                <a:cs typeface="Tahoma" panose="020B0604030504040204" pitchFamily="34" charset="0"/>
              </a:rPr>
              <a:t>cows</a:t>
            </a:r>
            <a:r>
              <a:rPr lang="fr-BE" sz="2800" dirty="0" smtClean="0">
                <a:latin typeface="Arial Narrow" panose="020B0606020202030204" pitchFamily="34" charset="0"/>
                <a:ea typeface="Tahoma" panose="020B0604030504040204" pitchFamily="34" charset="0"/>
                <a:cs typeface="Tahoma" panose="020B0604030504040204" pitchFamily="34" charset="0"/>
              </a:rPr>
              <a:t> come in </a:t>
            </a:r>
            <a:r>
              <a:rPr lang="fr-BE" sz="2800" dirty="0" err="1" smtClean="0">
                <a:latin typeface="Arial Narrow" panose="020B0606020202030204" pitchFamily="34" charset="0"/>
                <a:ea typeface="Tahoma" panose="020B0604030504040204" pitchFamily="34" charset="0"/>
                <a:cs typeface="Tahoma" panose="020B0604030504040204" pitchFamily="34" charset="0"/>
              </a:rPr>
              <a:t>heat</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before</a:t>
            </a:r>
            <a:r>
              <a:rPr lang="fr-BE" sz="2800" dirty="0" smtClean="0">
                <a:latin typeface="Arial Narrow" panose="020B0606020202030204" pitchFamily="34" charset="0"/>
                <a:ea typeface="Tahoma" panose="020B0604030504040204" pitchFamily="34" charset="0"/>
                <a:cs typeface="Tahoma" panose="020B0604030504040204" pitchFamily="34" charset="0"/>
              </a:rPr>
              <a:t> or short time </a:t>
            </a:r>
            <a:r>
              <a:rPr lang="fr-BE" sz="2800" dirty="0" err="1" smtClean="0">
                <a:latin typeface="Arial Narrow" panose="020B0606020202030204" pitchFamily="34" charset="0"/>
                <a:ea typeface="Tahoma" panose="020B0604030504040204" pitchFamily="34" charset="0"/>
                <a:cs typeface="Tahoma" panose="020B0604030504040204" pitchFamily="34" charset="0"/>
              </a:rPr>
              <a:t>after</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PGF</a:t>
            </a:r>
            <a:r>
              <a:rPr lang="fr-BE" sz="2800" dirty="0" smtClean="0">
                <a:latin typeface="Arial Narrow" panose="020B0606020202030204" pitchFamily="34" charset="0"/>
                <a:ea typeface="Tahoma" panose="020B0604030504040204" pitchFamily="34" charset="0"/>
                <a:cs typeface="Tahoma" panose="020B0604030504040204" pitchFamily="34" charset="0"/>
              </a:rPr>
              <a:t> injection : </a:t>
            </a:r>
            <a:r>
              <a:rPr lang="fr-BE" sz="2800" dirty="0" err="1" smtClean="0">
                <a:latin typeface="Arial Narrow" panose="020B0606020202030204" pitchFamily="34" charset="0"/>
                <a:ea typeface="Tahoma" panose="020B0604030504040204" pitchFamily="34" charset="0"/>
                <a:cs typeface="Tahoma" panose="020B0604030504040204" pitchFamily="34" charset="0"/>
              </a:rPr>
              <a:t>such</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cows</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need</a:t>
            </a:r>
            <a:r>
              <a:rPr lang="fr-BE" sz="2800" dirty="0" smtClean="0">
                <a:latin typeface="Arial Narrow" panose="020B0606020202030204" pitchFamily="34" charset="0"/>
                <a:ea typeface="Tahoma" panose="020B0604030504040204" pitchFamily="34" charset="0"/>
                <a:cs typeface="Tahoma" panose="020B0604030504040204" pitchFamily="34" charset="0"/>
              </a:rPr>
              <a:t> to </a:t>
            </a:r>
            <a:r>
              <a:rPr lang="fr-BE" sz="2800" dirty="0" err="1" smtClean="0">
                <a:latin typeface="Arial Narrow" panose="020B0606020202030204" pitchFamily="34" charset="0"/>
                <a:ea typeface="Tahoma" panose="020B0604030504040204" pitchFamily="34" charset="0"/>
                <a:cs typeface="Tahoma" panose="020B0604030504040204" pitchFamily="34" charset="0"/>
              </a:rPr>
              <a:t>be</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inseminated</a:t>
            </a:r>
            <a:endParaRPr lang="fr-BE" sz="2800" dirty="0" smtClean="0">
              <a:latin typeface="Arial Narrow" panose="020B0606020202030204" pitchFamily="34" charset="0"/>
              <a:ea typeface="Tahoma" panose="020B0604030504040204" pitchFamily="34" charset="0"/>
              <a:cs typeface="Tahoma" panose="020B0604030504040204" pitchFamily="34" charset="0"/>
            </a:endParaRPr>
          </a:p>
          <a:p>
            <a:endParaRPr lang="fr-BE" sz="2800" dirty="0" smtClean="0">
              <a:latin typeface="Arial Narrow" panose="020B0606020202030204" pitchFamily="34" charset="0"/>
              <a:ea typeface="Tahoma" panose="020B0604030504040204" pitchFamily="34" charset="0"/>
              <a:cs typeface="Tahoma" panose="020B0604030504040204" pitchFamily="34" charset="0"/>
            </a:endParaRPr>
          </a:p>
          <a:p>
            <a:r>
              <a:rPr lang="fr-BE" sz="2800" dirty="0" smtClean="0">
                <a:latin typeface="Arial Narrow" panose="020B0606020202030204" pitchFamily="34" charset="0"/>
                <a:ea typeface="Tahoma" panose="020B0604030504040204" pitchFamily="34" charset="0"/>
                <a:cs typeface="Tahoma" panose="020B0604030504040204" pitchFamily="34" charset="0"/>
              </a:rPr>
              <a:t>The </a:t>
            </a:r>
            <a:r>
              <a:rPr lang="fr-BE" sz="2800" dirty="0" smtClean="0">
                <a:solidFill>
                  <a:srgbClr val="FF3300"/>
                </a:solidFill>
                <a:latin typeface="Arial Narrow" panose="020B0606020202030204" pitchFamily="34" charset="0"/>
                <a:ea typeface="Tahoma" panose="020B0604030504040204" pitchFamily="34" charset="0"/>
                <a:cs typeface="Tahoma" panose="020B0604030504040204" pitchFamily="34" charset="0"/>
              </a:rPr>
              <a:t>introduction of bulls </a:t>
            </a:r>
            <a:r>
              <a:rPr lang="fr-BE" sz="2800" dirty="0" smtClean="0">
                <a:latin typeface="Arial Narrow" panose="020B0606020202030204" pitchFamily="34" charset="0"/>
                <a:ea typeface="Tahoma" panose="020B0604030504040204" pitchFamily="34" charset="0"/>
                <a:cs typeface="Tahoma" panose="020B0604030504040204" pitchFamily="34" charset="0"/>
              </a:rPr>
              <a:t>10 </a:t>
            </a:r>
            <a:r>
              <a:rPr lang="fr-BE" sz="2800" dirty="0" err="1" smtClean="0">
                <a:latin typeface="Arial Narrow" panose="020B0606020202030204" pitchFamily="34" charset="0"/>
                <a:ea typeface="Tahoma" panose="020B0604030504040204" pitchFamily="34" charset="0"/>
                <a:cs typeface="Tahoma" panose="020B0604030504040204" pitchFamily="34" charset="0"/>
              </a:rPr>
              <a:t>days</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after</a:t>
            </a:r>
            <a:r>
              <a:rPr lang="fr-BE" sz="2800" dirty="0" smtClean="0">
                <a:latin typeface="Arial Narrow" panose="020B0606020202030204" pitchFamily="34" charset="0"/>
                <a:ea typeface="Tahoma" panose="020B0604030504040204" pitchFamily="34" charset="0"/>
                <a:cs typeface="Tahoma" panose="020B0604030504040204" pitchFamily="34" charset="0"/>
              </a:rPr>
              <a:t> AI </a:t>
            </a:r>
            <a:r>
              <a:rPr lang="fr-BE" sz="2800" dirty="0" err="1" smtClean="0">
                <a:latin typeface="Arial Narrow" panose="020B0606020202030204" pitchFamily="34" charset="0"/>
                <a:ea typeface="Tahoma" panose="020B0604030504040204" pitchFamily="34" charset="0"/>
                <a:cs typeface="Tahoma" panose="020B0604030504040204" pitchFamily="34" charset="0"/>
              </a:rPr>
              <a:t>contributes</a:t>
            </a:r>
            <a:r>
              <a:rPr lang="fr-BE" sz="2800" dirty="0" smtClean="0">
                <a:latin typeface="Arial Narrow" panose="020B0606020202030204" pitchFamily="34" charset="0"/>
                <a:ea typeface="Tahoma" panose="020B0604030504040204" pitchFamily="34" charset="0"/>
                <a:cs typeface="Tahoma" panose="020B0604030504040204" pitchFamily="34" charset="0"/>
              </a:rPr>
              <a:t> to </a:t>
            </a:r>
            <a:r>
              <a:rPr lang="fr-BE" sz="2800" dirty="0" err="1" smtClean="0">
                <a:latin typeface="Arial Narrow" panose="020B0606020202030204" pitchFamily="34" charset="0"/>
                <a:ea typeface="Tahoma" panose="020B0604030504040204" pitchFamily="34" charset="0"/>
                <a:cs typeface="Tahoma" panose="020B0604030504040204" pitchFamily="34" charset="0"/>
              </a:rPr>
              <a:t>increase</a:t>
            </a:r>
            <a:r>
              <a:rPr lang="fr-BE" sz="2800" dirty="0" smtClean="0">
                <a:latin typeface="Arial Narrow" panose="020B0606020202030204" pitchFamily="34" charset="0"/>
                <a:ea typeface="Tahoma" panose="020B0604030504040204" pitchFamily="34" charset="0"/>
                <a:cs typeface="Tahoma" panose="020B0604030504040204" pitchFamily="34" charset="0"/>
              </a:rPr>
              <a:t> the % of </a:t>
            </a:r>
            <a:r>
              <a:rPr lang="fr-BE" sz="2800" dirty="0" err="1" smtClean="0">
                <a:latin typeface="Arial Narrow" panose="020B0606020202030204" pitchFamily="34" charset="0"/>
                <a:ea typeface="Tahoma" panose="020B0604030504040204" pitchFamily="34" charset="0"/>
                <a:cs typeface="Tahoma" panose="020B0604030504040204" pitchFamily="34" charset="0"/>
              </a:rPr>
              <a:t>pregnant</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cow</a:t>
            </a:r>
            <a:r>
              <a:rPr lang="fr-BE" sz="2800" dirty="0" smtClean="0">
                <a:latin typeface="Arial Narrow" panose="020B0606020202030204" pitchFamily="34" charset="0"/>
                <a:ea typeface="Tahoma" panose="020B0604030504040204" pitchFamily="34" charset="0"/>
                <a:cs typeface="Tahoma" panose="020B0604030504040204" pitchFamily="34" charset="0"/>
              </a:rPr>
              <a:t> at the end of the </a:t>
            </a:r>
            <a:r>
              <a:rPr lang="fr-BE" sz="2800" dirty="0" err="1" smtClean="0">
                <a:latin typeface="Arial Narrow" panose="020B0606020202030204" pitchFamily="34" charset="0"/>
                <a:ea typeface="Tahoma" panose="020B0604030504040204" pitchFamily="34" charset="0"/>
                <a:cs typeface="Tahoma" panose="020B0604030504040204" pitchFamily="34" charset="0"/>
              </a:rPr>
              <a:t>breeding</a:t>
            </a:r>
            <a:r>
              <a:rPr lang="fr-BE" sz="2800" dirty="0" smtClean="0">
                <a:latin typeface="Arial Narrow" panose="020B0606020202030204" pitchFamily="34" charset="0"/>
                <a:ea typeface="Tahoma" panose="020B0604030504040204" pitchFamily="34" charset="0"/>
                <a:cs typeface="Tahoma" panose="020B0604030504040204" pitchFamily="34" charset="0"/>
              </a:rPr>
              <a:t> </a:t>
            </a:r>
            <a:r>
              <a:rPr lang="fr-BE" sz="2800" dirty="0" err="1" smtClean="0">
                <a:latin typeface="Arial Narrow" panose="020B0606020202030204" pitchFamily="34" charset="0"/>
                <a:ea typeface="Tahoma" panose="020B0604030504040204" pitchFamily="34" charset="0"/>
                <a:cs typeface="Tahoma" panose="020B0604030504040204" pitchFamily="34" charset="0"/>
              </a:rPr>
              <a:t>season</a:t>
            </a:r>
            <a:endParaRPr lang="fr-BE" sz="2800" dirty="0">
              <a:latin typeface="Arial Narrow" panose="020B060602020203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2"/>
          </p:nvPr>
        </p:nvSpPr>
        <p:spPr/>
        <p:txBody>
          <a:bodyPr/>
          <a:lstStyle/>
          <a:p>
            <a:fld id="{B72B7A4D-DE3F-4347-BAA7-8C6A48B1DC3D}" type="slidenum">
              <a:rPr lang="fr-BE" smtClean="0"/>
              <a:t>68</a:t>
            </a:fld>
            <a:endParaRPr lang="fr-BE"/>
          </a:p>
        </p:txBody>
      </p:sp>
    </p:spTree>
    <p:extLst>
      <p:ext uri="{BB962C8B-B14F-4D97-AF65-F5344CB8AC3E}">
        <p14:creationId xmlns:p14="http://schemas.microsoft.com/office/powerpoint/2010/main" val="398277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7</a:t>
            </a:fld>
            <a:endParaRPr lang="fr-BE"/>
          </a:p>
        </p:txBody>
      </p:sp>
      <p:sp>
        <p:nvSpPr>
          <p:cNvPr id="4" name="Rectangle à coins arrondis 3"/>
          <p:cNvSpPr/>
          <p:nvPr/>
        </p:nvSpPr>
        <p:spPr>
          <a:xfrm>
            <a:off x="1613966" y="260648"/>
            <a:ext cx="6120680" cy="64807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t>European</a:t>
            </a:r>
            <a:r>
              <a:rPr lang="fr-BE" sz="2400" dirty="0" smtClean="0"/>
              <a:t> production of bovine </a:t>
            </a:r>
            <a:r>
              <a:rPr lang="fr-BE" sz="2400" dirty="0" err="1" smtClean="0"/>
              <a:t>meat</a:t>
            </a:r>
            <a:r>
              <a:rPr lang="fr-BE" sz="2400" dirty="0" smtClean="0"/>
              <a:t>  (2015)</a:t>
            </a:r>
          </a:p>
        </p:txBody>
      </p:sp>
      <p:graphicFrame>
        <p:nvGraphicFramePr>
          <p:cNvPr id="6" name="Graphique 5"/>
          <p:cNvGraphicFramePr>
            <a:graphicFrameLocks/>
          </p:cNvGraphicFramePr>
          <p:nvPr>
            <p:extLst>
              <p:ext uri="{D42A27DB-BD31-4B8C-83A1-F6EECF244321}">
                <p14:modId xmlns:p14="http://schemas.microsoft.com/office/powerpoint/2010/main" val="248163618"/>
              </p:ext>
            </p:extLst>
          </p:nvPr>
        </p:nvGraphicFramePr>
        <p:xfrm>
          <a:off x="467544" y="1252351"/>
          <a:ext cx="8208912"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35496" y="6329061"/>
            <a:ext cx="9108504" cy="369332"/>
          </a:xfrm>
          <a:prstGeom prst="rect">
            <a:avLst/>
          </a:prstGeom>
        </p:spPr>
        <p:txBody>
          <a:bodyPr wrap="square">
            <a:spAutoFit/>
          </a:bodyPr>
          <a:lstStyle/>
          <a:p>
            <a:r>
              <a:rPr lang="fr-BE" dirty="0">
                <a:solidFill>
                  <a:schemeClr val="bg1">
                    <a:lumMod val="65000"/>
                  </a:schemeClr>
                </a:solidFill>
              </a:rPr>
              <a:t>http://ec.europa.eu/eurostat/statistics-explained/index.php/Agricultural_production_-_animals</a:t>
            </a:r>
          </a:p>
        </p:txBody>
      </p:sp>
      <p:sp>
        <p:nvSpPr>
          <p:cNvPr id="8" name="Flèche vers le bas 7"/>
          <p:cNvSpPr/>
          <p:nvPr/>
        </p:nvSpPr>
        <p:spPr>
          <a:xfrm>
            <a:off x="7596336" y="1340768"/>
            <a:ext cx="484632" cy="648072"/>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BE"/>
          </a:p>
        </p:txBody>
      </p:sp>
      <p:sp>
        <p:nvSpPr>
          <p:cNvPr id="9" name="Flèche vers le bas 8"/>
          <p:cNvSpPr/>
          <p:nvPr/>
        </p:nvSpPr>
        <p:spPr>
          <a:xfrm>
            <a:off x="4932040" y="1484784"/>
            <a:ext cx="484632" cy="648072"/>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BE"/>
          </a:p>
        </p:txBody>
      </p:sp>
    </p:spTree>
    <p:extLst>
      <p:ext uri="{BB962C8B-B14F-4D97-AF65-F5344CB8AC3E}">
        <p14:creationId xmlns:p14="http://schemas.microsoft.com/office/powerpoint/2010/main" val="357922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8</a:t>
            </a:fld>
            <a:endParaRPr lang="fr-BE"/>
          </a:p>
        </p:txBody>
      </p:sp>
      <p:sp>
        <p:nvSpPr>
          <p:cNvPr id="3" name="Rectangle à coins arrondis 2"/>
          <p:cNvSpPr/>
          <p:nvPr/>
        </p:nvSpPr>
        <p:spPr>
          <a:xfrm>
            <a:off x="179511" y="141080"/>
            <a:ext cx="8783687" cy="64807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t>Some</a:t>
            </a:r>
            <a:r>
              <a:rPr lang="fr-BE" sz="2400" dirty="0" smtClean="0"/>
              <a:t> </a:t>
            </a:r>
            <a:r>
              <a:rPr lang="fr-BE" sz="2400" dirty="0" err="1" smtClean="0"/>
              <a:t>caracteristics</a:t>
            </a:r>
            <a:r>
              <a:rPr lang="fr-BE" sz="2400" dirty="0" smtClean="0"/>
              <a:t> of </a:t>
            </a:r>
            <a:r>
              <a:rPr lang="fr-BE" sz="2400" dirty="0" err="1" smtClean="0"/>
              <a:t>polish</a:t>
            </a:r>
            <a:r>
              <a:rPr lang="fr-BE" sz="2400" dirty="0" smtClean="0"/>
              <a:t> </a:t>
            </a:r>
            <a:r>
              <a:rPr lang="fr-BE" sz="2400" dirty="0" err="1" smtClean="0"/>
              <a:t>meat</a:t>
            </a:r>
            <a:r>
              <a:rPr lang="fr-BE" sz="2400" dirty="0" smtClean="0"/>
              <a:t> </a:t>
            </a:r>
            <a:r>
              <a:rPr lang="fr-BE" sz="2400" dirty="0" err="1" smtClean="0"/>
              <a:t>consumption</a:t>
            </a:r>
            <a:r>
              <a:rPr lang="fr-BE" sz="2400" dirty="0" smtClean="0"/>
              <a:t> and production </a:t>
            </a:r>
          </a:p>
        </p:txBody>
      </p:sp>
      <p:pic>
        <p:nvPicPr>
          <p:cNvPr id="10" name="Image 9"/>
          <p:cNvPicPr>
            <a:picLocks noChangeAspect="1"/>
          </p:cNvPicPr>
          <p:nvPr/>
        </p:nvPicPr>
        <p:blipFill>
          <a:blip r:embed="rId2"/>
          <a:stretch>
            <a:fillRect/>
          </a:stretch>
        </p:blipFill>
        <p:spPr>
          <a:xfrm>
            <a:off x="6529912" y="880142"/>
            <a:ext cx="2727670" cy="2302280"/>
          </a:xfrm>
          <a:prstGeom prst="rect">
            <a:avLst/>
          </a:prstGeom>
        </p:spPr>
      </p:pic>
      <p:grpSp>
        <p:nvGrpSpPr>
          <p:cNvPr id="6" name="Groupe 5"/>
          <p:cNvGrpSpPr/>
          <p:nvPr/>
        </p:nvGrpSpPr>
        <p:grpSpPr>
          <a:xfrm>
            <a:off x="272253" y="2060847"/>
            <a:ext cx="8617950" cy="4825921"/>
            <a:chOff x="272253" y="2060847"/>
            <a:chExt cx="8617950" cy="4825921"/>
          </a:xfrm>
        </p:grpSpPr>
        <p:pic>
          <p:nvPicPr>
            <p:cNvPr id="4" name="Image 3"/>
            <p:cNvPicPr>
              <a:picLocks noChangeAspect="1"/>
            </p:cNvPicPr>
            <p:nvPr/>
          </p:nvPicPr>
          <p:blipFill>
            <a:blip r:embed="rId3"/>
            <a:stretch>
              <a:fillRect/>
            </a:stretch>
          </p:blipFill>
          <p:spPr>
            <a:xfrm>
              <a:off x="272253" y="2060847"/>
              <a:ext cx="6144077" cy="4825921"/>
            </a:xfrm>
            <a:prstGeom prst="rect">
              <a:avLst/>
            </a:prstGeom>
          </p:spPr>
        </p:pic>
        <p:sp>
          <p:nvSpPr>
            <p:cNvPr id="11" name="ZoneTexte 10"/>
            <p:cNvSpPr txBox="1"/>
            <p:nvPr/>
          </p:nvSpPr>
          <p:spPr>
            <a:xfrm>
              <a:off x="5552782" y="5445224"/>
              <a:ext cx="792088" cy="369332"/>
            </a:xfrm>
            <a:prstGeom prst="rect">
              <a:avLst/>
            </a:prstGeom>
            <a:solidFill>
              <a:schemeClr val="accent3">
                <a:lumMod val="60000"/>
                <a:lumOff val="40000"/>
              </a:schemeClr>
            </a:solidFill>
            <a:ln>
              <a:solidFill>
                <a:schemeClr val="tx1"/>
              </a:solidFill>
            </a:ln>
          </p:spPr>
          <p:txBody>
            <a:bodyPr wrap="square" rtlCol="0">
              <a:spAutoFit/>
            </a:bodyPr>
            <a:lstStyle/>
            <a:p>
              <a:r>
                <a:rPr lang="fr-BE" dirty="0" err="1" smtClean="0">
                  <a:latin typeface="Tahoma" panose="020B0604030504040204" pitchFamily="34" charset="0"/>
                  <a:ea typeface="Tahoma" panose="020B0604030504040204" pitchFamily="34" charset="0"/>
                  <a:cs typeface="Tahoma" panose="020B0604030504040204" pitchFamily="34" charset="0"/>
                </a:rPr>
                <a:t>Beef</a:t>
              </a:r>
              <a:endParaRPr lang="fr-BE" dirty="0" smtClean="0">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5448962" y="3479643"/>
              <a:ext cx="999728" cy="369332"/>
            </a:xfrm>
            <a:prstGeom prst="rect">
              <a:avLst/>
            </a:prstGeom>
            <a:solidFill>
              <a:schemeClr val="accent3">
                <a:lumMod val="60000"/>
                <a:lumOff val="40000"/>
              </a:schemeClr>
            </a:solidFill>
            <a:ln>
              <a:solidFill>
                <a:schemeClr val="tx1"/>
              </a:solidFill>
            </a:ln>
          </p:spPr>
          <p:txBody>
            <a:bodyPr wrap="square" rtlCol="0">
              <a:spAutoFit/>
            </a:bodyPr>
            <a:lstStyle/>
            <a:p>
              <a:r>
                <a:rPr lang="fr-BE" dirty="0" err="1" smtClean="0">
                  <a:latin typeface="Tahoma" panose="020B0604030504040204" pitchFamily="34" charset="0"/>
                  <a:ea typeface="Tahoma" panose="020B0604030504040204" pitchFamily="34" charset="0"/>
                  <a:cs typeface="Tahoma" panose="020B0604030504040204" pitchFamily="34" charset="0"/>
                </a:rPr>
                <a:t>Chicken</a:t>
              </a:r>
              <a:endParaRPr lang="fr-BE" dirty="0" smtClean="0">
                <a:latin typeface="Tahoma" panose="020B0604030504040204" pitchFamily="34" charset="0"/>
                <a:ea typeface="Tahoma" panose="020B0604030504040204" pitchFamily="34" charset="0"/>
                <a:cs typeface="Tahoma" panose="020B0604030504040204" pitchFamily="34" charset="0"/>
              </a:endParaRPr>
            </a:p>
          </p:txBody>
        </p:sp>
        <p:sp>
          <p:nvSpPr>
            <p:cNvPr id="13" name="ZoneTexte 12"/>
            <p:cNvSpPr txBox="1"/>
            <p:nvPr/>
          </p:nvSpPr>
          <p:spPr>
            <a:xfrm>
              <a:off x="5552782" y="2636912"/>
              <a:ext cx="621322" cy="369332"/>
            </a:xfrm>
            <a:prstGeom prst="rect">
              <a:avLst/>
            </a:prstGeom>
            <a:solidFill>
              <a:schemeClr val="accent3">
                <a:lumMod val="60000"/>
                <a:lumOff val="40000"/>
              </a:schemeClr>
            </a:solidFill>
            <a:ln>
              <a:solidFill>
                <a:schemeClr val="tx1"/>
              </a:solidFill>
            </a:ln>
          </p:spPr>
          <p:txBody>
            <a:bodyPr wrap="square" rtlCol="0">
              <a:spAutoFit/>
            </a:bodyPr>
            <a:lstStyle/>
            <a:p>
              <a:r>
                <a:rPr lang="fr-BE" dirty="0" err="1" smtClean="0">
                  <a:latin typeface="Tahoma" panose="020B0604030504040204" pitchFamily="34" charset="0"/>
                  <a:ea typeface="Tahoma" panose="020B0604030504040204" pitchFamily="34" charset="0"/>
                  <a:cs typeface="Tahoma" panose="020B0604030504040204" pitchFamily="34" charset="0"/>
                </a:rPr>
                <a:t>Pig</a:t>
              </a:r>
              <a:endParaRPr lang="fr-BE" dirty="0" smtClean="0">
                <a:latin typeface="Tahoma" panose="020B0604030504040204" pitchFamily="34" charset="0"/>
                <a:ea typeface="Tahoma" panose="020B0604030504040204" pitchFamily="34" charset="0"/>
                <a:cs typeface="Tahoma" panose="020B0604030504040204" pitchFamily="34" charset="0"/>
              </a:endParaRPr>
            </a:p>
          </p:txBody>
        </p:sp>
        <p:sp>
          <p:nvSpPr>
            <p:cNvPr id="14" name="ZoneTexte 13"/>
            <p:cNvSpPr txBox="1"/>
            <p:nvPr/>
          </p:nvSpPr>
          <p:spPr>
            <a:xfrm>
              <a:off x="5148064" y="4526913"/>
              <a:ext cx="3742139" cy="646331"/>
            </a:xfrm>
            <a:prstGeom prst="rect">
              <a:avLst/>
            </a:prstGeom>
            <a:solidFill>
              <a:schemeClr val="accent2">
                <a:lumMod val="60000"/>
                <a:lumOff val="40000"/>
              </a:schemeClr>
            </a:solidFill>
            <a:ln>
              <a:solidFill>
                <a:schemeClr val="tx1"/>
              </a:solidFill>
            </a:ln>
          </p:spPr>
          <p:txBody>
            <a:bodyPr wrap="square" rtlCol="0">
              <a:spAutoFit/>
            </a:bodyPr>
            <a:lstStyle/>
            <a:p>
              <a:r>
                <a:rPr lang="fr-BE" dirty="0" smtClean="0">
                  <a:latin typeface="Tahoma" panose="020B0604030504040204" pitchFamily="34" charset="0"/>
                  <a:ea typeface="Tahoma" panose="020B0604030504040204" pitchFamily="34" charset="0"/>
                  <a:cs typeface="Tahoma" panose="020B0604030504040204" pitchFamily="34" charset="0"/>
                </a:rPr>
                <a:t>Evolution of the </a:t>
              </a:r>
              <a:r>
                <a:rPr lang="fr-BE" dirty="0" err="1" smtClean="0">
                  <a:latin typeface="Tahoma" panose="020B0604030504040204" pitchFamily="34" charset="0"/>
                  <a:ea typeface="Tahoma" panose="020B0604030504040204" pitchFamily="34" charset="0"/>
                  <a:cs typeface="Tahoma" panose="020B0604030504040204" pitchFamily="34" charset="0"/>
                </a:rPr>
                <a:t>meat</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consumption</a:t>
              </a:r>
              <a:r>
                <a:rPr lang="fr-BE" dirty="0" smtClean="0">
                  <a:latin typeface="Tahoma" panose="020B0604030504040204" pitchFamily="34" charset="0"/>
                  <a:ea typeface="Tahoma" panose="020B0604030504040204" pitchFamily="34" charset="0"/>
                  <a:cs typeface="Tahoma" panose="020B0604030504040204" pitchFamily="34" charset="0"/>
                </a:rPr>
                <a:t> </a:t>
              </a:r>
            </a:p>
            <a:p>
              <a:r>
                <a:rPr lang="fr-BE" dirty="0" smtClean="0">
                  <a:latin typeface="Tahoma" panose="020B0604030504040204" pitchFamily="34" charset="0"/>
                  <a:ea typeface="Tahoma" panose="020B0604030504040204" pitchFamily="34" charset="0"/>
                  <a:cs typeface="Tahoma" panose="020B0604030504040204" pitchFamily="34" charset="0"/>
                </a:rPr>
                <a:t>in </a:t>
              </a:r>
              <a:r>
                <a:rPr lang="fr-BE" dirty="0" err="1" smtClean="0">
                  <a:latin typeface="Tahoma" panose="020B0604030504040204" pitchFamily="34" charset="0"/>
                  <a:ea typeface="Tahoma" panose="020B0604030504040204" pitchFamily="34" charset="0"/>
                  <a:cs typeface="Tahoma" panose="020B0604030504040204" pitchFamily="34" charset="0"/>
                </a:rPr>
                <a:t>Poland</a:t>
              </a:r>
              <a:r>
                <a:rPr lang="fr-BE" dirty="0" smtClean="0">
                  <a:latin typeface="Tahoma" panose="020B0604030504040204" pitchFamily="34" charset="0"/>
                  <a:ea typeface="Tahoma" panose="020B0604030504040204" pitchFamily="34" charset="0"/>
                  <a:cs typeface="Tahoma" panose="020B0604030504040204" pitchFamily="34" charset="0"/>
                </a:rPr>
                <a:t> (Kg/people/</a:t>
              </a:r>
              <a:r>
                <a:rPr lang="fr-BE" dirty="0" err="1" smtClean="0">
                  <a:latin typeface="Tahoma" panose="020B0604030504040204" pitchFamily="34" charset="0"/>
                  <a:ea typeface="Tahoma" panose="020B0604030504040204" pitchFamily="34" charset="0"/>
                  <a:cs typeface="Tahoma" panose="020B0604030504040204" pitchFamily="34" charset="0"/>
                </a:rPr>
                <a:t>year</a:t>
              </a:r>
              <a:r>
                <a:rPr lang="fr-BE" dirty="0" smtClean="0">
                  <a:latin typeface="Tahoma" panose="020B0604030504040204" pitchFamily="34" charset="0"/>
                  <a:ea typeface="Tahoma" panose="020B0604030504040204" pitchFamily="34" charset="0"/>
                  <a:cs typeface="Tahoma" panose="020B0604030504040204" pitchFamily="34" charset="0"/>
                </a:rPr>
                <a:t>)</a:t>
              </a:r>
            </a:p>
          </p:txBody>
        </p:sp>
      </p:grpSp>
      <p:sp>
        <p:nvSpPr>
          <p:cNvPr id="15" name="ZoneTexte 14"/>
          <p:cNvSpPr txBox="1"/>
          <p:nvPr/>
        </p:nvSpPr>
        <p:spPr>
          <a:xfrm>
            <a:off x="225882" y="907561"/>
            <a:ext cx="6506358" cy="1338828"/>
          </a:xfrm>
          <a:prstGeom prst="rect">
            <a:avLst/>
          </a:prstGeom>
          <a:noFill/>
        </p:spPr>
        <p:txBody>
          <a:bodyPr wrap="square" rtlCol="0">
            <a:spAutoFit/>
          </a:bodyPr>
          <a:lstStyle/>
          <a:p>
            <a:pPr>
              <a:lnSpc>
                <a:spcPct val="150000"/>
              </a:lnSpc>
            </a:pPr>
            <a:r>
              <a:rPr lang="fr-BE" dirty="0" smtClean="0">
                <a:latin typeface="Tahoma" panose="020B0604030504040204" pitchFamily="34" charset="0"/>
                <a:ea typeface="Tahoma" panose="020B0604030504040204" pitchFamily="34" charset="0"/>
                <a:cs typeface="Tahoma" panose="020B0604030504040204" pitchFamily="34" charset="0"/>
              </a:rPr>
              <a:t>- 2.100.000 </a:t>
            </a:r>
            <a:r>
              <a:rPr lang="fr-BE" dirty="0" err="1" smtClean="0">
                <a:latin typeface="Tahoma" panose="020B0604030504040204" pitchFamily="34" charset="0"/>
                <a:ea typeface="Tahoma" panose="020B0604030504040204" pitchFamily="34" charset="0"/>
                <a:cs typeface="Tahoma" panose="020B0604030504040204" pitchFamily="34" charset="0"/>
              </a:rPr>
              <a:t>dairy</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cows</a:t>
            </a:r>
            <a:endParaRPr lang="fr-BE" dirty="0" smtClean="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fr-BE" dirty="0" smtClean="0">
                <a:latin typeface="Tahoma" panose="020B0604030504040204" pitchFamily="34" charset="0"/>
                <a:ea typeface="Tahoma" panose="020B0604030504040204" pitchFamily="34" charset="0"/>
                <a:cs typeface="Tahoma" panose="020B0604030504040204" pitchFamily="34" charset="0"/>
              </a:rPr>
              <a:t>- 169.000 </a:t>
            </a:r>
            <a:r>
              <a:rPr lang="fr-BE" dirty="0" err="1" smtClean="0">
                <a:latin typeface="Tahoma" panose="020B0604030504040204" pitchFamily="34" charset="0"/>
                <a:ea typeface="Tahoma" panose="020B0604030504040204" pitchFamily="34" charset="0"/>
                <a:cs typeface="Tahoma" panose="020B0604030504040204" pitchFamily="34" charset="0"/>
              </a:rPr>
              <a:t>beef</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cows</a:t>
            </a:r>
            <a:r>
              <a:rPr lang="fr-BE" dirty="0" smtClean="0">
                <a:latin typeface="Tahoma" panose="020B0604030504040204" pitchFamily="34" charset="0"/>
                <a:ea typeface="Tahoma" panose="020B0604030504040204" pitchFamily="34" charset="0"/>
                <a:cs typeface="Tahoma" panose="020B0604030504040204" pitchFamily="34" charset="0"/>
              </a:rPr>
              <a:t> (50.000 pure </a:t>
            </a:r>
            <a:r>
              <a:rPr lang="fr-BE" dirty="0" err="1" smtClean="0">
                <a:latin typeface="Tahoma" panose="020B0604030504040204" pitchFamily="34" charset="0"/>
                <a:ea typeface="Tahoma" panose="020B0604030504040204" pitchFamily="34" charset="0"/>
                <a:cs typeface="Tahoma" panose="020B0604030504040204" pitchFamily="34" charset="0"/>
              </a:rPr>
              <a:t>breed</a:t>
            </a:r>
            <a:r>
              <a:rPr lang="fr-BE" dirty="0" smtClean="0">
                <a:latin typeface="Tahoma" panose="020B0604030504040204" pitchFamily="34" charset="0"/>
                <a:ea typeface="Tahoma" panose="020B0604030504040204" pitchFamily="34" charset="0"/>
                <a:cs typeface="Tahoma" panose="020B0604030504040204" pitchFamily="34" charset="0"/>
              </a:rPr>
              <a:t> : 75 % Limousine)</a:t>
            </a:r>
          </a:p>
          <a:p>
            <a:pPr>
              <a:lnSpc>
                <a:spcPct val="150000"/>
              </a:lnSpc>
            </a:pPr>
            <a:r>
              <a:rPr lang="fr-BE" dirty="0" smtClean="0">
                <a:latin typeface="Tahoma" panose="020B0604030504040204" pitchFamily="34" charset="0"/>
                <a:ea typeface="Tahoma" panose="020B0604030504040204" pitchFamily="34" charset="0"/>
                <a:cs typeface="Tahoma" panose="020B0604030504040204" pitchFamily="34" charset="0"/>
              </a:rPr>
              <a:t>- 90 </a:t>
            </a:r>
            <a:r>
              <a:rPr lang="fr-BE" dirty="0">
                <a:latin typeface="Tahoma" panose="020B0604030504040204" pitchFamily="34" charset="0"/>
                <a:ea typeface="Tahoma" panose="020B0604030504040204" pitchFamily="34" charset="0"/>
                <a:cs typeface="Tahoma" panose="020B0604030504040204" pitchFamily="34" charset="0"/>
              </a:rPr>
              <a:t>% of the </a:t>
            </a:r>
            <a:r>
              <a:rPr lang="fr-BE" dirty="0" err="1">
                <a:latin typeface="Tahoma" panose="020B0604030504040204" pitchFamily="34" charset="0"/>
                <a:ea typeface="Tahoma" panose="020B0604030504040204" pitchFamily="34" charset="0"/>
                <a:cs typeface="Tahoma" panose="020B0604030504040204" pitchFamily="34" charset="0"/>
              </a:rPr>
              <a:t>produced</a:t>
            </a:r>
            <a:r>
              <a:rPr lang="fr-BE" dirty="0">
                <a:latin typeface="Tahoma" panose="020B0604030504040204" pitchFamily="34" charset="0"/>
                <a:ea typeface="Tahoma" panose="020B0604030504040204" pitchFamily="34" charset="0"/>
                <a:cs typeface="Tahoma" panose="020B0604030504040204" pitchFamily="34" charset="0"/>
              </a:rPr>
              <a:t> </a:t>
            </a:r>
            <a:r>
              <a:rPr lang="fr-BE" dirty="0" err="1">
                <a:latin typeface="Tahoma" panose="020B0604030504040204" pitchFamily="34" charset="0"/>
                <a:ea typeface="Tahoma" panose="020B0604030504040204" pitchFamily="34" charset="0"/>
                <a:cs typeface="Tahoma" panose="020B0604030504040204" pitchFamily="34" charset="0"/>
              </a:rPr>
              <a:t>meat</a:t>
            </a:r>
            <a:r>
              <a:rPr lang="fr-BE" dirty="0">
                <a:latin typeface="Tahoma" panose="020B0604030504040204" pitchFamily="34" charset="0"/>
                <a:ea typeface="Tahoma" panose="020B0604030504040204" pitchFamily="34" charset="0"/>
                <a:cs typeface="Tahoma" panose="020B0604030504040204" pitchFamily="34" charset="0"/>
              </a:rPr>
              <a:t> </a:t>
            </a:r>
            <a:r>
              <a:rPr lang="fr-BE" dirty="0" err="1">
                <a:latin typeface="Tahoma" panose="020B0604030504040204" pitchFamily="34" charset="0"/>
                <a:ea typeface="Tahoma" panose="020B0604030504040204" pitchFamily="34" charset="0"/>
                <a:cs typeface="Tahoma" panose="020B0604030504040204" pitchFamily="34" charset="0"/>
              </a:rPr>
              <a:t>is</a:t>
            </a:r>
            <a:r>
              <a:rPr lang="fr-BE" dirty="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exported</a:t>
            </a:r>
            <a:endParaRPr lang="fr-B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4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9</a:t>
            </a:fld>
            <a:endParaRPr lang="fr-BE"/>
          </a:p>
        </p:txBody>
      </p:sp>
      <p:sp>
        <p:nvSpPr>
          <p:cNvPr id="12" name="Rectangle à coins arrondis 11"/>
          <p:cNvSpPr/>
          <p:nvPr/>
        </p:nvSpPr>
        <p:spPr>
          <a:xfrm>
            <a:off x="1682535" y="3080257"/>
            <a:ext cx="5189993"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err="1" smtClean="0">
                <a:latin typeface="Tahoma" panose="020B0604030504040204" pitchFamily="34" charset="0"/>
                <a:ea typeface="Tahoma" panose="020B0604030504040204" pitchFamily="34" charset="0"/>
                <a:cs typeface="Tahoma" panose="020B0604030504040204" pitchFamily="34" charset="0"/>
              </a:rPr>
              <a:t>Some</a:t>
            </a:r>
            <a:r>
              <a:rPr lang="fr-BE" sz="3200" dirty="0">
                <a:latin typeface="Tahoma" panose="020B0604030504040204" pitchFamily="34" charset="0"/>
                <a:ea typeface="Tahoma" panose="020B0604030504040204" pitchFamily="34" charset="0"/>
                <a:cs typeface="Tahoma" panose="020B0604030504040204" pitchFamily="34" charset="0"/>
              </a:rPr>
              <a:t> </a:t>
            </a:r>
            <a:r>
              <a:rPr lang="fr-BE" sz="3200" dirty="0" err="1" smtClean="0">
                <a:latin typeface="Tahoma" panose="020B0604030504040204" pitchFamily="34" charset="0"/>
                <a:ea typeface="Tahoma" panose="020B0604030504040204" pitchFamily="34" charset="0"/>
                <a:cs typeface="Tahoma" panose="020B0604030504040204" pitchFamily="34" charset="0"/>
              </a:rPr>
              <a:t>meat</a:t>
            </a:r>
            <a:r>
              <a:rPr lang="fr-BE" sz="3200" dirty="0" smtClean="0">
                <a:latin typeface="Tahoma" panose="020B0604030504040204" pitchFamily="34" charset="0"/>
                <a:ea typeface="Tahoma" panose="020B0604030504040204" pitchFamily="34" charset="0"/>
                <a:cs typeface="Tahoma" panose="020B0604030504040204" pitchFamily="34" charset="0"/>
              </a:rPr>
              <a:t> bovine </a:t>
            </a:r>
            <a:r>
              <a:rPr lang="fr-BE" sz="3200" dirty="0" err="1" smtClean="0">
                <a:latin typeface="Tahoma" panose="020B0604030504040204" pitchFamily="34" charset="0"/>
                <a:ea typeface="Tahoma" panose="020B0604030504040204" pitchFamily="34" charset="0"/>
                <a:cs typeface="Tahoma" panose="020B0604030504040204" pitchFamily="34" charset="0"/>
              </a:rPr>
              <a:t>breeds</a:t>
            </a:r>
            <a:endParaRPr lang="fr-BE" sz="3200" dirty="0" smtClean="0">
              <a:latin typeface="Tahoma" panose="020B0604030504040204" pitchFamily="34" charset="0"/>
              <a:ea typeface="Tahoma" panose="020B0604030504040204" pitchFamily="34" charset="0"/>
              <a:cs typeface="Tahoma" panose="020B0604030504040204" pitchFamily="34" charset="0"/>
            </a:endParaRPr>
          </a:p>
        </p:txBody>
      </p:sp>
      <p:grpSp>
        <p:nvGrpSpPr>
          <p:cNvPr id="18" name="Groupe 17"/>
          <p:cNvGrpSpPr/>
          <p:nvPr/>
        </p:nvGrpSpPr>
        <p:grpSpPr>
          <a:xfrm>
            <a:off x="72577" y="4919383"/>
            <a:ext cx="2854626" cy="1800000"/>
            <a:chOff x="72577" y="4919383"/>
            <a:chExt cx="2854626" cy="1800000"/>
          </a:xfrm>
        </p:grpSpPr>
        <p:pic>
          <p:nvPicPr>
            <p:cNvPr id="5" name="Image 4"/>
            <p:cNvPicPr>
              <a:picLocks noChangeAspect="1"/>
            </p:cNvPicPr>
            <p:nvPr/>
          </p:nvPicPr>
          <p:blipFill>
            <a:blip r:embed="rId2"/>
            <a:stretch>
              <a:fillRect/>
            </a:stretch>
          </p:blipFill>
          <p:spPr>
            <a:xfrm>
              <a:off x="72577" y="4919383"/>
              <a:ext cx="2854626" cy="1800000"/>
            </a:xfrm>
            <a:prstGeom prst="rect">
              <a:avLst/>
            </a:prstGeom>
          </p:spPr>
        </p:pic>
        <p:sp>
          <p:nvSpPr>
            <p:cNvPr id="6" name="ZoneTexte 5"/>
            <p:cNvSpPr txBox="1"/>
            <p:nvPr/>
          </p:nvSpPr>
          <p:spPr>
            <a:xfrm>
              <a:off x="1865241" y="6350051"/>
              <a:ext cx="1021177" cy="369332"/>
            </a:xfrm>
            <a:prstGeom prst="rect">
              <a:avLst/>
            </a:prstGeom>
            <a:noFill/>
          </p:spPr>
          <p:txBody>
            <a:bodyPr wrap="none" rtlCol="0">
              <a:spAutoFit/>
            </a:bodyPr>
            <a:lstStyle/>
            <a:p>
              <a:r>
                <a:rPr lang="fr-BE" dirty="0" smtClean="0">
                  <a:solidFill>
                    <a:srgbClr val="FFFF00"/>
                  </a:solidFill>
                </a:rPr>
                <a:t>Hereford</a:t>
              </a:r>
              <a:endParaRPr lang="fr-BE" dirty="0">
                <a:solidFill>
                  <a:srgbClr val="FFFF00"/>
                </a:solidFill>
              </a:endParaRPr>
            </a:p>
          </p:txBody>
        </p:sp>
      </p:grpSp>
      <p:grpSp>
        <p:nvGrpSpPr>
          <p:cNvPr id="20" name="Groupe 19"/>
          <p:cNvGrpSpPr/>
          <p:nvPr/>
        </p:nvGrpSpPr>
        <p:grpSpPr>
          <a:xfrm>
            <a:off x="6014417" y="4865634"/>
            <a:ext cx="2741832" cy="1821173"/>
            <a:chOff x="6014417" y="4865634"/>
            <a:chExt cx="2741832" cy="1821173"/>
          </a:xfrm>
        </p:grpSpPr>
        <p:pic>
          <p:nvPicPr>
            <p:cNvPr id="4" name="Image 3"/>
            <p:cNvPicPr>
              <a:picLocks noChangeAspect="1"/>
            </p:cNvPicPr>
            <p:nvPr/>
          </p:nvPicPr>
          <p:blipFill>
            <a:blip r:embed="rId3"/>
            <a:stretch>
              <a:fillRect/>
            </a:stretch>
          </p:blipFill>
          <p:spPr>
            <a:xfrm>
              <a:off x="6019514" y="4865634"/>
              <a:ext cx="2736735" cy="1800000"/>
            </a:xfrm>
            <a:prstGeom prst="rect">
              <a:avLst/>
            </a:prstGeom>
          </p:spPr>
        </p:pic>
        <p:sp>
          <p:nvSpPr>
            <p:cNvPr id="13" name="ZoneTexte 12"/>
            <p:cNvSpPr txBox="1"/>
            <p:nvPr/>
          </p:nvSpPr>
          <p:spPr>
            <a:xfrm>
              <a:off x="6014417" y="6317475"/>
              <a:ext cx="1734834" cy="369332"/>
            </a:xfrm>
            <a:prstGeom prst="rect">
              <a:avLst/>
            </a:prstGeom>
            <a:noFill/>
          </p:spPr>
          <p:txBody>
            <a:bodyPr wrap="none" rtlCol="0">
              <a:spAutoFit/>
            </a:bodyPr>
            <a:lstStyle/>
            <a:p>
              <a:r>
                <a:rPr lang="fr-BE" dirty="0" smtClean="0">
                  <a:solidFill>
                    <a:srgbClr val="FFFF00"/>
                  </a:solidFill>
                </a:rPr>
                <a:t>Aberdeen Angus</a:t>
              </a:r>
              <a:endParaRPr lang="fr-BE" dirty="0">
                <a:solidFill>
                  <a:srgbClr val="FFFF00"/>
                </a:solidFill>
              </a:endParaRPr>
            </a:p>
          </p:txBody>
        </p:sp>
      </p:grpSp>
      <p:grpSp>
        <p:nvGrpSpPr>
          <p:cNvPr id="10" name="Groupe 9"/>
          <p:cNvGrpSpPr/>
          <p:nvPr/>
        </p:nvGrpSpPr>
        <p:grpSpPr>
          <a:xfrm>
            <a:off x="5939189" y="117938"/>
            <a:ext cx="3082004" cy="2083506"/>
            <a:chOff x="5939189" y="117938"/>
            <a:chExt cx="3082004" cy="2083506"/>
          </a:xfrm>
        </p:grpSpPr>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382" y="117938"/>
              <a:ext cx="3070811" cy="208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5939189" y="1771131"/>
              <a:ext cx="1044966" cy="369332"/>
            </a:xfrm>
            <a:prstGeom prst="rect">
              <a:avLst/>
            </a:prstGeom>
            <a:noFill/>
          </p:spPr>
          <p:txBody>
            <a:bodyPr wrap="none" rtlCol="0">
              <a:spAutoFit/>
            </a:bodyPr>
            <a:lstStyle/>
            <a:p>
              <a:r>
                <a:rPr lang="fr-BE" dirty="0" smtClean="0">
                  <a:solidFill>
                    <a:srgbClr val="FFFF00"/>
                  </a:solidFill>
                </a:rPr>
                <a:t>Charolais</a:t>
              </a:r>
              <a:endParaRPr lang="fr-BE" dirty="0">
                <a:solidFill>
                  <a:srgbClr val="FFFF00"/>
                </a:solidFill>
              </a:endParaRPr>
            </a:p>
          </p:txBody>
        </p:sp>
      </p:grpSp>
      <p:grpSp>
        <p:nvGrpSpPr>
          <p:cNvPr id="8" name="Groupe 7"/>
          <p:cNvGrpSpPr/>
          <p:nvPr/>
        </p:nvGrpSpPr>
        <p:grpSpPr>
          <a:xfrm>
            <a:off x="57186" y="117939"/>
            <a:ext cx="2714614" cy="2086926"/>
            <a:chOff x="57186" y="117939"/>
            <a:chExt cx="2714614" cy="2086926"/>
          </a:xfrm>
        </p:grpSpPr>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86" y="117939"/>
              <a:ext cx="2714614" cy="208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68498" y="1771131"/>
              <a:ext cx="1027845" cy="369332"/>
            </a:xfrm>
            <a:prstGeom prst="rect">
              <a:avLst/>
            </a:prstGeom>
            <a:noFill/>
          </p:spPr>
          <p:txBody>
            <a:bodyPr wrap="none" rtlCol="0">
              <a:spAutoFit/>
            </a:bodyPr>
            <a:lstStyle/>
            <a:p>
              <a:r>
                <a:rPr lang="fr-BE" dirty="0" smtClean="0">
                  <a:solidFill>
                    <a:srgbClr val="FFFF00"/>
                  </a:solidFill>
                </a:rPr>
                <a:t>Limousin</a:t>
              </a:r>
              <a:endParaRPr lang="fr-BE" dirty="0">
                <a:solidFill>
                  <a:srgbClr val="FFFF00"/>
                </a:solidFill>
              </a:endParaRPr>
            </a:p>
          </p:txBody>
        </p:sp>
      </p:grpSp>
      <p:grpSp>
        <p:nvGrpSpPr>
          <p:cNvPr id="9" name="Groupe 8"/>
          <p:cNvGrpSpPr/>
          <p:nvPr/>
        </p:nvGrpSpPr>
        <p:grpSpPr>
          <a:xfrm>
            <a:off x="2843808" y="114314"/>
            <a:ext cx="3016448" cy="2090550"/>
            <a:chOff x="2843808" y="114314"/>
            <a:chExt cx="3016448" cy="2090550"/>
          </a:xfrm>
        </p:grpSpPr>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114314"/>
              <a:ext cx="3016448" cy="20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p:cNvSpPr txBox="1"/>
            <p:nvPr/>
          </p:nvSpPr>
          <p:spPr>
            <a:xfrm>
              <a:off x="2863398" y="1832112"/>
              <a:ext cx="1950662" cy="369332"/>
            </a:xfrm>
            <a:prstGeom prst="rect">
              <a:avLst/>
            </a:prstGeom>
            <a:noFill/>
          </p:spPr>
          <p:txBody>
            <a:bodyPr wrap="none" rtlCol="0">
              <a:spAutoFit/>
            </a:bodyPr>
            <a:lstStyle/>
            <a:p>
              <a:r>
                <a:rPr lang="fr-BE" dirty="0" smtClean="0">
                  <a:solidFill>
                    <a:srgbClr val="FFFF00"/>
                  </a:solidFill>
                </a:rPr>
                <a:t>Blonde d’Aquitaine</a:t>
              </a:r>
              <a:endParaRPr lang="fr-BE" dirty="0">
                <a:solidFill>
                  <a:srgbClr val="FFFF00"/>
                </a:solidFill>
              </a:endParaRPr>
            </a:p>
          </p:txBody>
        </p:sp>
      </p:grpSp>
      <p:grpSp>
        <p:nvGrpSpPr>
          <p:cNvPr id="19" name="Groupe 18"/>
          <p:cNvGrpSpPr/>
          <p:nvPr/>
        </p:nvGrpSpPr>
        <p:grpSpPr>
          <a:xfrm>
            <a:off x="2999290" y="4919382"/>
            <a:ext cx="3020224" cy="1793699"/>
            <a:chOff x="2999290" y="4919382"/>
            <a:chExt cx="3020224" cy="1793699"/>
          </a:xfrm>
        </p:grpSpPr>
        <p:pic>
          <p:nvPicPr>
            <p:cNvPr id="820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9290" y="4919382"/>
              <a:ext cx="2951093" cy="179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16"/>
            <p:cNvSpPr txBox="1"/>
            <p:nvPr/>
          </p:nvSpPr>
          <p:spPr>
            <a:xfrm>
              <a:off x="4679082" y="6343749"/>
              <a:ext cx="1340432" cy="369332"/>
            </a:xfrm>
            <a:prstGeom prst="rect">
              <a:avLst/>
            </a:prstGeom>
            <a:noFill/>
          </p:spPr>
          <p:txBody>
            <a:bodyPr wrap="none" rtlCol="0">
              <a:spAutoFit/>
            </a:bodyPr>
            <a:lstStyle/>
            <a:p>
              <a:r>
                <a:rPr lang="fr-BE" dirty="0" err="1" smtClean="0">
                  <a:solidFill>
                    <a:srgbClr val="FFFF00"/>
                  </a:solidFill>
                </a:rPr>
                <a:t>Belgian</a:t>
              </a:r>
              <a:r>
                <a:rPr lang="fr-BE" dirty="0" smtClean="0">
                  <a:solidFill>
                    <a:srgbClr val="FFFF00"/>
                  </a:solidFill>
                </a:rPr>
                <a:t> Blue</a:t>
              </a:r>
              <a:endParaRPr lang="fr-BE" dirty="0">
                <a:solidFill>
                  <a:srgbClr val="FFFF00"/>
                </a:solidFill>
              </a:endParaRPr>
            </a:p>
          </p:txBody>
        </p:sp>
      </p:grpSp>
      <p:sp>
        <p:nvSpPr>
          <p:cNvPr id="3" name="Rectangle 2"/>
          <p:cNvSpPr/>
          <p:nvPr/>
        </p:nvSpPr>
        <p:spPr>
          <a:xfrm>
            <a:off x="2744868" y="4243253"/>
            <a:ext cx="3269549" cy="461665"/>
          </a:xfrm>
          <a:prstGeom prst="rect">
            <a:avLst/>
          </a:prstGeom>
          <a:ln>
            <a:noFill/>
          </a:ln>
        </p:spPr>
        <p:txBody>
          <a:bodyPr wrap="none">
            <a:spAutoFit/>
          </a:bodyPr>
          <a:lstStyle/>
          <a:p>
            <a:r>
              <a:rPr lang="fr-B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early-maturing</a:t>
            </a:r>
            <a:r>
              <a:rPr lang="fr-B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breeds</a:t>
            </a:r>
            <a:r>
              <a:rPr lang="fr-B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2825708" y="2366344"/>
            <a:ext cx="3113481" cy="461665"/>
          </a:xfrm>
          <a:prstGeom prst="rect">
            <a:avLst/>
          </a:prstGeom>
          <a:ln>
            <a:noFill/>
          </a:ln>
        </p:spPr>
        <p:txBody>
          <a:bodyPr wrap="none">
            <a:spAutoFit/>
          </a:bodyPr>
          <a:lstStyle/>
          <a:p>
            <a:r>
              <a:rPr lang="fr-B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late-maturing</a:t>
            </a:r>
            <a:r>
              <a:rPr lang="fr-B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fr-BE" sz="2400" dirty="0" err="1">
                <a:solidFill>
                  <a:srgbClr val="000000"/>
                </a:solidFill>
                <a:latin typeface="Tahoma" panose="020B0604030504040204" pitchFamily="34" charset="0"/>
                <a:ea typeface="Tahoma" panose="020B0604030504040204" pitchFamily="34" charset="0"/>
                <a:cs typeface="Tahoma" panose="020B0604030504040204" pitchFamily="34" charset="0"/>
              </a:rPr>
              <a:t>breeds</a:t>
            </a:r>
            <a:r>
              <a:rPr lang="fr-BE"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294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5 Agriculture and fisheries">
    <a:dk1>
      <a:sysClr val="windowText" lastClr="000000"/>
    </a:dk1>
    <a:lt1>
      <a:sysClr val="window" lastClr="FFFFFF"/>
    </a:lt1>
    <a:dk2>
      <a:srgbClr val="1F497D"/>
    </a:dk2>
    <a:lt2>
      <a:srgbClr val="EEECE1"/>
    </a:lt2>
    <a:accent1>
      <a:srgbClr val="5FB441"/>
    </a:accent1>
    <a:accent2>
      <a:srgbClr val="F06423"/>
    </a:accent2>
    <a:accent3>
      <a:srgbClr val="286EB4"/>
    </a:accent3>
    <a:accent4>
      <a:srgbClr val="FAA519"/>
    </a:accent4>
    <a:accent5>
      <a:srgbClr val="B9C31E"/>
    </a:accent5>
    <a:accent6>
      <a:srgbClr val="32AFAF"/>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5 Agriculture and fisheries">
    <a:dk1>
      <a:sysClr val="windowText" lastClr="000000"/>
    </a:dk1>
    <a:lt1>
      <a:sysClr val="window" lastClr="FFFFFF"/>
    </a:lt1>
    <a:dk2>
      <a:srgbClr val="1F497D"/>
    </a:dk2>
    <a:lt2>
      <a:srgbClr val="EEECE1"/>
    </a:lt2>
    <a:accent1>
      <a:srgbClr val="5FB441"/>
    </a:accent1>
    <a:accent2>
      <a:srgbClr val="F06423"/>
    </a:accent2>
    <a:accent3>
      <a:srgbClr val="286EB4"/>
    </a:accent3>
    <a:accent4>
      <a:srgbClr val="FAA519"/>
    </a:accent4>
    <a:accent5>
      <a:srgbClr val="B9C31E"/>
    </a:accent5>
    <a:accent6>
      <a:srgbClr val="32AFAF"/>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5 Agriculture and fisheries">
    <a:dk1>
      <a:sysClr val="windowText" lastClr="000000"/>
    </a:dk1>
    <a:lt1>
      <a:sysClr val="window" lastClr="FFFFFF"/>
    </a:lt1>
    <a:dk2>
      <a:srgbClr val="1F497D"/>
    </a:dk2>
    <a:lt2>
      <a:srgbClr val="EEECE1"/>
    </a:lt2>
    <a:accent1>
      <a:srgbClr val="5FB441"/>
    </a:accent1>
    <a:accent2>
      <a:srgbClr val="F06423"/>
    </a:accent2>
    <a:accent3>
      <a:srgbClr val="286EB4"/>
    </a:accent3>
    <a:accent4>
      <a:srgbClr val="FAA519"/>
    </a:accent4>
    <a:accent5>
      <a:srgbClr val="B9C31E"/>
    </a:accent5>
    <a:accent6>
      <a:srgbClr val="32AFAF"/>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17691</TotalTime>
  <Words>2789</Words>
  <Application>Microsoft Office PowerPoint</Application>
  <PresentationFormat>Affichage à l'écran (4:3)</PresentationFormat>
  <Paragraphs>526</Paragraphs>
  <Slides>68</Slides>
  <Notes>11</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68</vt:i4>
      </vt:variant>
    </vt:vector>
  </HeadingPairs>
  <TitlesOfParts>
    <vt:vector size="77" baseType="lpstr">
      <vt:lpstr>Arial</vt:lpstr>
      <vt:lpstr>Arial Narrow</vt:lpstr>
      <vt:lpstr>Calibri</vt:lpstr>
      <vt:lpstr>Tahoma</vt:lpstr>
      <vt:lpstr>Times New Roman</vt:lpstr>
      <vt:lpstr>Verdana</vt:lpstr>
      <vt:lpstr>Wingdings</vt:lpstr>
      <vt:lpstr>Thème Office</vt:lpstr>
      <vt:lpstr>Feuille de calcul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How to define a reproduction problem in beef cattle ?   Some data</vt:lpstr>
      <vt:lpstr>Some targets for a beef herd (Diskin and Kenny Theriogenology 2016)</vt:lpstr>
      <vt:lpstr>Some data observed in different european countries  for different beef breeds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Some specific factors affecting the reproduction performances  in beef cattle</vt:lpstr>
      <vt:lpstr>Hypoplasia in Belgian Blue heifers</vt:lpstr>
      <vt:lpstr>Présentation PowerPoint</vt:lpstr>
      <vt:lpstr>Présentation PowerPoint</vt:lpstr>
      <vt:lpstr>Dystocia and postpartum pathologies  </vt:lpstr>
      <vt:lpstr>Dystocia and C-section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Aseptic fibrinous parietal peritonitis (Peritoneal « hutch »</vt:lpstr>
      <vt:lpstr>Présentation PowerPoint</vt:lpstr>
      <vt:lpstr>Présentation PowerPoint</vt:lpstr>
      <vt:lpstr>Présentation PowerPoint</vt:lpstr>
      <vt:lpstr>Présentation PowerPoint</vt:lpstr>
      <vt:lpstr>Présentation PowerPoint</vt:lpstr>
      <vt:lpstr>Présentation PowerPoint</vt:lpstr>
      <vt:lpstr>Metabolic diseases, Uterine infections Ovarian cysts</vt:lpstr>
      <vt:lpstr>Présentation PowerPoint</vt:lpstr>
      <vt:lpstr>Postpartum anoestrus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fertility  (reproduction period)</vt:lpstr>
      <vt:lpstr>Losses during the first trimester of pregnancy in the cow (Wiltbank et al. 2016)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premier trimestre de la gestation,  un parcours semé d’embûches</dc:title>
  <dc:creator>User</dc:creator>
  <cp:lastModifiedBy>Hanzen Christian</cp:lastModifiedBy>
  <cp:revision>371</cp:revision>
  <dcterms:created xsi:type="dcterms:W3CDTF">2016-06-14T07:51:44Z</dcterms:created>
  <dcterms:modified xsi:type="dcterms:W3CDTF">2017-10-13T18:44:25Z</dcterms:modified>
</cp:coreProperties>
</file>