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298" r:id="rId2"/>
    <p:sldId id="605" r:id="rId3"/>
    <p:sldId id="606" r:id="rId4"/>
    <p:sldId id="607" r:id="rId5"/>
    <p:sldId id="608" r:id="rId6"/>
    <p:sldId id="655" r:id="rId7"/>
    <p:sldId id="609" r:id="rId8"/>
    <p:sldId id="610" r:id="rId9"/>
    <p:sldId id="611" r:id="rId10"/>
    <p:sldId id="612" r:id="rId11"/>
    <p:sldId id="613" r:id="rId12"/>
    <p:sldId id="656" r:id="rId13"/>
    <p:sldId id="657" r:id="rId14"/>
    <p:sldId id="614" r:id="rId15"/>
    <p:sldId id="615" r:id="rId16"/>
    <p:sldId id="617" r:id="rId17"/>
    <p:sldId id="659" r:id="rId18"/>
    <p:sldId id="618" r:id="rId19"/>
    <p:sldId id="619" r:id="rId20"/>
    <p:sldId id="620" r:id="rId21"/>
    <p:sldId id="630" r:id="rId22"/>
    <p:sldId id="631" r:id="rId23"/>
    <p:sldId id="632" r:id="rId24"/>
    <p:sldId id="633" r:id="rId25"/>
    <p:sldId id="652" r:id="rId26"/>
    <p:sldId id="575" r:id="rId27"/>
    <p:sldId id="576" r:id="rId28"/>
    <p:sldId id="582" r:id="rId29"/>
    <p:sldId id="601" r:id="rId30"/>
    <p:sldId id="580" r:id="rId31"/>
    <p:sldId id="577" r:id="rId32"/>
    <p:sldId id="583" r:id="rId33"/>
    <p:sldId id="584" r:id="rId34"/>
    <p:sldId id="585" r:id="rId35"/>
    <p:sldId id="586" r:id="rId36"/>
    <p:sldId id="587" r:id="rId37"/>
    <p:sldId id="588" r:id="rId38"/>
    <p:sldId id="589" r:id="rId39"/>
    <p:sldId id="590" r:id="rId40"/>
    <p:sldId id="591" r:id="rId41"/>
    <p:sldId id="592" r:id="rId42"/>
    <p:sldId id="595" r:id="rId43"/>
    <p:sldId id="596" r:id="rId44"/>
    <p:sldId id="597" r:id="rId45"/>
    <p:sldId id="604" r:id="rId46"/>
    <p:sldId id="635" r:id="rId47"/>
    <p:sldId id="636" r:id="rId48"/>
    <p:sldId id="637" r:id="rId49"/>
    <p:sldId id="638" r:id="rId50"/>
    <p:sldId id="640" r:id="rId51"/>
    <p:sldId id="641" r:id="rId52"/>
    <p:sldId id="642" r:id="rId53"/>
    <p:sldId id="643" r:id="rId54"/>
    <p:sldId id="644" r:id="rId55"/>
    <p:sldId id="645" r:id="rId56"/>
    <p:sldId id="654" r:id="rId57"/>
    <p:sldId id="646" r:id="rId58"/>
    <p:sldId id="647" r:id="rId59"/>
    <p:sldId id="648" r:id="rId60"/>
    <p:sldId id="649" r:id="rId61"/>
    <p:sldId id="650" r:id="rId62"/>
    <p:sldId id="658" r:id="rId6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00"/>
    <a:srgbClr val="A50021"/>
    <a:srgbClr val="FFFFCC"/>
    <a:srgbClr val="000066"/>
    <a:srgbClr val="000099"/>
    <a:srgbClr val="FFCC99"/>
    <a:srgbClr val="FFFF00"/>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54" autoAdjust="0"/>
    <p:restoredTop sz="94638" autoAdjust="0"/>
  </p:normalViewPr>
  <p:slideViewPr>
    <p:cSldViewPr>
      <p:cViewPr varScale="1">
        <p:scale>
          <a:sx n="81" d="100"/>
          <a:sy n="81" d="100"/>
        </p:scale>
        <p:origin x="1426" y="5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405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96DA877C-0FE9-4241-9308-9242A3B060A4}" type="datetimeFigureOut">
              <a:rPr lang="en-US"/>
              <a:pPr>
                <a:defRPr/>
              </a:pPr>
              <a:t>11/11/2017</a:t>
            </a:fld>
            <a:endParaRPr lang="en-US"/>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endParaRPr lang="en-US" noProof="0"/>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03B69B2D-57F7-40B3-94AB-AA944652BBE7}" type="slidenum">
              <a:rPr lang="en-US"/>
              <a:pPr>
                <a:defRPr/>
              </a:pPr>
              <a:t>‹N°›</a:t>
            </a:fld>
            <a:endParaRPr lang="en-US"/>
          </a:p>
        </p:txBody>
      </p:sp>
    </p:spTree>
    <p:extLst>
      <p:ext uri="{BB962C8B-B14F-4D97-AF65-F5344CB8AC3E}">
        <p14:creationId xmlns:p14="http://schemas.microsoft.com/office/powerpoint/2010/main" val="44695566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en-US"/>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en-US"/>
          </a:p>
        </p:txBody>
      </p:sp>
      <p:sp>
        <p:nvSpPr>
          <p:cNvPr id="4" name="Espace réservé de la date 3"/>
          <p:cNvSpPr>
            <a:spLocks noGrp="1"/>
          </p:cNvSpPr>
          <p:nvPr>
            <p:ph type="dt" sz="half" idx="10"/>
          </p:nvPr>
        </p:nvSpPr>
        <p:spPr/>
        <p:txBody>
          <a:bodyPr/>
          <a:lstStyle>
            <a:lvl1pPr>
              <a:defRPr/>
            </a:lvl1pPr>
          </a:lstStyle>
          <a:p>
            <a:pPr>
              <a:defRPr/>
            </a:pPr>
            <a:fld id="{5E8C940D-EBAA-4413-AA59-2EEA02721EB3}" type="datetimeFigureOut">
              <a:rPr lang="en-US"/>
              <a:pPr>
                <a:defRPr/>
              </a:pPr>
              <a:t>11/11/2017</a:t>
            </a:fld>
            <a:endParaRPr lang="en-US"/>
          </a:p>
        </p:txBody>
      </p:sp>
      <p:sp>
        <p:nvSpPr>
          <p:cNvPr id="5" name="Espace réservé du pied de page 4"/>
          <p:cNvSpPr>
            <a:spLocks noGrp="1"/>
          </p:cNvSpPr>
          <p:nvPr>
            <p:ph type="ftr" sz="quarter" idx="11"/>
          </p:nvPr>
        </p:nvSpPr>
        <p:spPr/>
        <p:txBody>
          <a:bodyPr/>
          <a:lstStyle>
            <a:lvl1pPr>
              <a:defRPr/>
            </a:lvl1pPr>
          </a:lstStyle>
          <a:p>
            <a:pPr>
              <a:defRPr/>
            </a:pPr>
            <a:endParaRPr lang="en-US"/>
          </a:p>
        </p:txBody>
      </p:sp>
      <p:sp>
        <p:nvSpPr>
          <p:cNvPr id="6" name="Espace réservé du numéro de diapositive 5"/>
          <p:cNvSpPr>
            <a:spLocks noGrp="1"/>
          </p:cNvSpPr>
          <p:nvPr>
            <p:ph type="sldNum" sz="quarter" idx="12"/>
          </p:nvPr>
        </p:nvSpPr>
        <p:spPr/>
        <p:txBody>
          <a:bodyPr/>
          <a:lstStyle>
            <a:lvl1pPr>
              <a:defRPr/>
            </a:lvl1pPr>
          </a:lstStyle>
          <a:p>
            <a:pPr>
              <a:defRPr/>
            </a:pPr>
            <a:fld id="{C52E2519-218F-4640-81E1-62ACF55A1879}" type="slidenum">
              <a:rPr lang="en-US"/>
              <a:pPr>
                <a:defRPr/>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lvl1pPr>
              <a:defRPr/>
            </a:lvl1pPr>
          </a:lstStyle>
          <a:p>
            <a:pPr>
              <a:defRPr/>
            </a:pPr>
            <a:fld id="{E71A14CF-E001-4814-9DC1-D2C5FC8125FA}" type="datetimeFigureOut">
              <a:rPr lang="en-US"/>
              <a:pPr>
                <a:defRPr/>
              </a:pPr>
              <a:t>11/11/2017</a:t>
            </a:fld>
            <a:endParaRPr lang="en-US"/>
          </a:p>
        </p:txBody>
      </p:sp>
      <p:sp>
        <p:nvSpPr>
          <p:cNvPr id="5" name="Espace réservé du pied de page 4"/>
          <p:cNvSpPr>
            <a:spLocks noGrp="1"/>
          </p:cNvSpPr>
          <p:nvPr>
            <p:ph type="ftr" sz="quarter" idx="11"/>
          </p:nvPr>
        </p:nvSpPr>
        <p:spPr/>
        <p:txBody>
          <a:bodyPr/>
          <a:lstStyle>
            <a:lvl1pPr>
              <a:defRPr/>
            </a:lvl1pPr>
          </a:lstStyle>
          <a:p>
            <a:pPr>
              <a:defRPr/>
            </a:pPr>
            <a:endParaRPr lang="en-US"/>
          </a:p>
        </p:txBody>
      </p:sp>
      <p:sp>
        <p:nvSpPr>
          <p:cNvPr id="6" name="Espace réservé du numéro de diapositive 5"/>
          <p:cNvSpPr>
            <a:spLocks noGrp="1"/>
          </p:cNvSpPr>
          <p:nvPr>
            <p:ph type="sldNum" sz="quarter" idx="12"/>
          </p:nvPr>
        </p:nvSpPr>
        <p:spPr/>
        <p:txBody>
          <a:bodyPr/>
          <a:lstStyle>
            <a:lvl1pPr>
              <a:defRPr/>
            </a:lvl1pPr>
          </a:lstStyle>
          <a:p>
            <a:pPr>
              <a:defRPr/>
            </a:pPr>
            <a:fld id="{7D33A184-1F70-4EB7-ACC4-7456D4D4DD80}" type="slidenum">
              <a:rPr lang="en-US"/>
              <a:pPr>
                <a:defRPr/>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lvl1pPr>
              <a:defRPr/>
            </a:lvl1pPr>
          </a:lstStyle>
          <a:p>
            <a:pPr>
              <a:defRPr/>
            </a:pPr>
            <a:fld id="{CC92A68C-7A25-46E7-975E-CB2354A8075A}" type="datetimeFigureOut">
              <a:rPr lang="en-US"/>
              <a:pPr>
                <a:defRPr/>
              </a:pPr>
              <a:t>11/11/2017</a:t>
            </a:fld>
            <a:endParaRPr lang="en-US"/>
          </a:p>
        </p:txBody>
      </p:sp>
      <p:sp>
        <p:nvSpPr>
          <p:cNvPr id="5" name="Espace réservé du pied de page 4"/>
          <p:cNvSpPr>
            <a:spLocks noGrp="1"/>
          </p:cNvSpPr>
          <p:nvPr>
            <p:ph type="ftr" sz="quarter" idx="11"/>
          </p:nvPr>
        </p:nvSpPr>
        <p:spPr/>
        <p:txBody>
          <a:bodyPr/>
          <a:lstStyle>
            <a:lvl1pPr>
              <a:defRPr/>
            </a:lvl1pPr>
          </a:lstStyle>
          <a:p>
            <a:pPr>
              <a:defRPr/>
            </a:pPr>
            <a:endParaRPr lang="en-US"/>
          </a:p>
        </p:txBody>
      </p:sp>
      <p:sp>
        <p:nvSpPr>
          <p:cNvPr id="6" name="Espace réservé du numéro de diapositive 5"/>
          <p:cNvSpPr>
            <a:spLocks noGrp="1"/>
          </p:cNvSpPr>
          <p:nvPr>
            <p:ph type="sldNum" sz="quarter" idx="12"/>
          </p:nvPr>
        </p:nvSpPr>
        <p:spPr/>
        <p:txBody>
          <a:bodyPr/>
          <a:lstStyle>
            <a:lvl1pPr>
              <a:defRPr/>
            </a:lvl1pPr>
          </a:lstStyle>
          <a:p>
            <a:pPr>
              <a:defRPr/>
            </a:pPr>
            <a:fld id="{60C86B48-9D8A-4790-A9E4-C8915B726B07}" type="slidenum">
              <a:rPr lang="en-US"/>
              <a:pPr>
                <a:defRPr/>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US"/>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lvl1pPr>
              <a:defRPr/>
            </a:lvl1pPr>
          </a:lstStyle>
          <a:p>
            <a:pPr>
              <a:defRPr/>
            </a:pPr>
            <a:fld id="{10FCEE53-7880-4A37-9912-DD8E975C2F82}" type="datetimeFigureOut">
              <a:rPr lang="en-US"/>
              <a:pPr>
                <a:defRPr/>
              </a:pPr>
              <a:t>11/11/2017</a:t>
            </a:fld>
            <a:endParaRPr lang="en-US"/>
          </a:p>
        </p:txBody>
      </p:sp>
      <p:sp>
        <p:nvSpPr>
          <p:cNvPr id="5" name="Espace réservé du pied de page 4"/>
          <p:cNvSpPr>
            <a:spLocks noGrp="1"/>
          </p:cNvSpPr>
          <p:nvPr>
            <p:ph type="ftr" sz="quarter" idx="11"/>
          </p:nvPr>
        </p:nvSpPr>
        <p:spPr/>
        <p:txBody>
          <a:bodyPr/>
          <a:lstStyle>
            <a:lvl1pPr>
              <a:defRPr/>
            </a:lvl1pPr>
          </a:lstStyle>
          <a:p>
            <a:pPr>
              <a:defRPr/>
            </a:pPr>
            <a:endParaRPr lang="en-US"/>
          </a:p>
        </p:txBody>
      </p:sp>
      <p:sp>
        <p:nvSpPr>
          <p:cNvPr id="6" name="Espace réservé du numéro de diapositive 5"/>
          <p:cNvSpPr>
            <a:spLocks noGrp="1"/>
          </p:cNvSpPr>
          <p:nvPr>
            <p:ph type="sldNum" sz="quarter" idx="12"/>
          </p:nvPr>
        </p:nvSpPr>
        <p:spPr/>
        <p:txBody>
          <a:bodyPr/>
          <a:lstStyle>
            <a:lvl1pPr>
              <a:defRPr/>
            </a:lvl1pPr>
          </a:lstStyle>
          <a:p>
            <a:pPr>
              <a:defRPr/>
            </a:pPr>
            <a:fld id="{789F4083-3178-46E5-8A58-E8749ABA9A37}" type="slidenum">
              <a:rPr lang="en-US"/>
              <a:pPr>
                <a:defRPr/>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en-US"/>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294668FB-7CDA-4BF8-9C96-F1A766A46A60}" type="datetimeFigureOut">
              <a:rPr lang="en-US"/>
              <a:pPr>
                <a:defRPr/>
              </a:pPr>
              <a:t>11/11/2017</a:t>
            </a:fld>
            <a:endParaRPr lang="en-US"/>
          </a:p>
        </p:txBody>
      </p:sp>
      <p:sp>
        <p:nvSpPr>
          <p:cNvPr id="5" name="Espace réservé du pied de page 4"/>
          <p:cNvSpPr>
            <a:spLocks noGrp="1"/>
          </p:cNvSpPr>
          <p:nvPr>
            <p:ph type="ftr" sz="quarter" idx="11"/>
          </p:nvPr>
        </p:nvSpPr>
        <p:spPr/>
        <p:txBody>
          <a:bodyPr/>
          <a:lstStyle>
            <a:lvl1pPr>
              <a:defRPr/>
            </a:lvl1pPr>
          </a:lstStyle>
          <a:p>
            <a:pPr>
              <a:defRPr/>
            </a:pPr>
            <a:endParaRPr lang="en-US"/>
          </a:p>
        </p:txBody>
      </p:sp>
      <p:sp>
        <p:nvSpPr>
          <p:cNvPr id="6" name="Espace réservé du numéro de diapositive 5"/>
          <p:cNvSpPr>
            <a:spLocks noGrp="1"/>
          </p:cNvSpPr>
          <p:nvPr>
            <p:ph type="sldNum" sz="quarter" idx="12"/>
          </p:nvPr>
        </p:nvSpPr>
        <p:spPr/>
        <p:txBody>
          <a:bodyPr/>
          <a:lstStyle>
            <a:lvl1pPr>
              <a:defRPr/>
            </a:lvl1pPr>
          </a:lstStyle>
          <a:p>
            <a:pPr>
              <a:defRPr/>
            </a:pPr>
            <a:fld id="{6140FC6D-1AA0-4924-A56E-8EAA3556B559}" type="slidenum">
              <a:rPr lang="en-US"/>
              <a:pPr>
                <a:defRPr/>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US"/>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e la date 3"/>
          <p:cNvSpPr>
            <a:spLocks noGrp="1"/>
          </p:cNvSpPr>
          <p:nvPr>
            <p:ph type="dt" sz="half" idx="10"/>
          </p:nvPr>
        </p:nvSpPr>
        <p:spPr/>
        <p:txBody>
          <a:bodyPr/>
          <a:lstStyle>
            <a:lvl1pPr>
              <a:defRPr/>
            </a:lvl1pPr>
          </a:lstStyle>
          <a:p>
            <a:pPr>
              <a:defRPr/>
            </a:pPr>
            <a:fld id="{BBA27CB8-1B4F-4045-B773-B817D2F54750}" type="datetimeFigureOut">
              <a:rPr lang="en-US"/>
              <a:pPr>
                <a:defRPr/>
              </a:pPr>
              <a:t>11/11/2017</a:t>
            </a:fld>
            <a:endParaRPr lang="en-US"/>
          </a:p>
        </p:txBody>
      </p:sp>
      <p:sp>
        <p:nvSpPr>
          <p:cNvPr id="6" name="Espace réservé du pied de page 4"/>
          <p:cNvSpPr>
            <a:spLocks noGrp="1"/>
          </p:cNvSpPr>
          <p:nvPr>
            <p:ph type="ftr" sz="quarter" idx="11"/>
          </p:nvPr>
        </p:nvSpPr>
        <p:spPr/>
        <p:txBody>
          <a:bodyPr/>
          <a:lstStyle>
            <a:lvl1pPr>
              <a:defRPr/>
            </a:lvl1pPr>
          </a:lstStyle>
          <a:p>
            <a:pPr>
              <a:defRPr/>
            </a:pPr>
            <a:endParaRPr lang="en-US"/>
          </a:p>
        </p:txBody>
      </p:sp>
      <p:sp>
        <p:nvSpPr>
          <p:cNvPr id="7" name="Espace réservé du numéro de diapositive 5"/>
          <p:cNvSpPr>
            <a:spLocks noGrp="1"/>
          </p:cNvSpPr>
          <p:nvPr>
            <p:ph type="sldNum" sz="quarter" idx="12"/>
          </p:nvPr>
        </p:nvSpPr>
        <p:spPr/>
        <p:txBody>
          <a:bodyPr/>
          <a:lstStyle>
            <a:lvl1pPr>
              <a:defRPr/>
            </a:lvl1pPr>
          </a:lstStyle>
          <a:p>
            <a:pPr>
              <a:defRPr/>
            </a:pPr>
            <a:fld id="{9B3394E1-E899-42DD-AA1A-4BB075CCA27E}" type="slidenum">
              <a:rPr lang="en-US"/>
              <a:pPr>
                <a:defRPr/>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en-US"/>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Espace réservé de la date 3"/>
          <p:cNvSpPr>
            <a:spLocks noGrp="1"/>
          </p:cNvSpPr>
          <p:nvPr>
            <p:ph type="dt" sz="half" idx="10"/>
          </p:nvPr>
        </p:nvSpPr>
        <p:spPr/>
        <p:txBody>
          <a:bodyPr/>
          <a:lstStyle>
            <a:lvl1pPr>
              <a:defRPr/>
            </a:lvl1pPr>
          </a:lstStyle>
          <a:p>
            <a:pPr>
              <a:defRPr/>
            </a:pPr>
            <a:fld id="{37795C16-92C4-4665-9D98-D04AE055653C}" type="datetimeFigureOut">
              <a:rPr lang="en-US"/>
              <a:pPr>
                <a:defRPr/>
              </a:pPr>
              <a:t>11/11/2017</a:t>
            </a:fld>
            <a:endParaRPr lang="en-US"/>
          </a:p>
        </p:txBody>
      </p:sp>
      <p:sp>
        <p:nvSpPr>
          <p:cNvPr id="8" name="Espace réservé du pied de page 4"/>
          <p:cNvSpPr>
            <a:spLocks noGrp="1"/>
          </p:cNvSpPr>
          <p:nvPr>
            <p:ph type="ftr" sz="quarter" idx="11"/>
          </p:nvPr>
        </p:nvSpPr>
        <p:spPr/>
        <p:txBody>
          <a:bodyPr/>
          <a:lstStyle>
            <a:lvl1pPr>
              <a:defRPr/>
            </a:lvl1pPr>
          </a:lstStyle>
          <a:p>
            <a:pPr>
              <a:defRPr/>
            </a:pPr>
            <a:endParaRPr lang="en-US"/>
          </a:p>
        </p:txBody>
      </p:sp>
      <p:sp>
        <p:nvSpPr>
          <p:cNvPr id="9" name="Espace réservé du numéro de diapositive 5"/>
          <p:cNvSpPr>
            <a:spLocks noGrp="1"/>
          </p:cNvSpPr>
          <p:nvPr>
            <p:ph type="sldNum" sz="quarter" idx="12"/>
          </p:nvPr>
        </p:nvSpPr>
        <p:spPr/>
        <p:txBody>
          <a:bodyPr/>
          <a:lstStyle>
            <a:lvl1pPr>
              <a:defRPr/>
            </a:lvl1pPr>
          </a:lstStyle>
          <a:p>
            <a:pPr>
              <a:defRPr/>
            </a:pPr>
            <a:fld id="{9AFAE5E0-94E5-4C56-AED7-45C5216F489A}" type="slidenum">
              <a:rPr lang="en-US"/>
              <a:pPr>
                <a:defRPr/>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US"/>
          </a:p>
        </p:txBody>
      </p:sp>
      <p:sp>
        <p:nvSpPr>
          <p:cNvPr id="3" name="Espace réservé de la date 3"/>
          <p:cNvSpPr>
            <a:spLocks noGrp="1"/>
          </p:cNvSpPr>
          <p:nvPr>
            <p:ph type="dt" sz="half" idx="10"/>
          </p:nvPr>
        </p:nvSpPr>
        <p:spPr/>
        <p:txBody>
          <a:bodyPr/>
          <a:lstStyle>
            <a:lvl1pPr>
              <a:defRPr/>
            </a:lvl1pPr>
          </a:lstStyle>
          <a:p>
            <a:pPr>
              <a:defRPr/>
            </a:pPr>
            <a:fld id="{A46E05F6-D9D5-4BFD-AB02-6534F3EBDD2C}" type="datetimeFigureOut">
              <a:rPr lang="en-US"/>
              <a:pPr>
                <a:defRPr/>
              </a:pPr>
              <a:t>11/11/2017</a:t>
            </a:fld>
            <a:endParaRPr lang="en-US"/>
          </a:p>
        </p:txBody>
      </p:sp>
      <p:sp>
        <p:nvSpPr>
          <p:cNvPr id="4" name="Espace réservé du pied de page 4"/>
          <p:cNvSpPr>
            <a:spLocks noGrp="1"/>
          </p:cNvSpPr>
          <p:nvPr>
            <p:ph type="ftr" sz="quarter" idx="11"/>
          </p:nvPr>
        </p:nvSpPr>
        <p:spPr/>
        <p:txBody>
          <a:bodyPr/>
          <a:lstStyle>
            <a:lvl1pPr>
              <a:defRPr/>
            </a:lvl1pPr>
          </a:lstStyle>
          <a:p>
            <a:pPr>
              <a:defRPr/>
            </a:pPr>
            <a:endParaRPr lang="en-US"/>
          </a:p>
        </p:txBody>
      </p:sp>
      <p:sp>
        <p:nvSpPr>
          <p:cNvPr id="5" name="Espace réservé du numéro de diapositive 5"/>
          <p:cNvSpPr>
            <a:spLocks noGrp="1"/>
          </p:cNvSpPr>
          <p:nvPr>
            <p:ph type="sldNum" sz="quarter" idx="12"/>
          </p:nvPr>
        </p:nvSpPr>
        <p:spPr/>
        <p:txBody>
          <a:bodyPr/>
          <a:lstStyle>
            <a:lvl1pPr>
              <a:defRPr/>
            </a:lvl1pPr>
          </a:lstStyle>
          <a:p>
            <a:pPr>
              <a:defRPr/>
            </a:pPr>
            <a:fld id="{10B4A40D-FA7C-4358-9425-09F814E86E86}" type="slidenum">
              <a:rPr lang="en-US"/>
              <a:pPr>
                <a:defRPr/>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04C5B969-1337-4D1D-886A-4DCC0434C73A}" type="datetimeFigureOut">
              <a:rPr lang="en-US"/>
              <a:pPr>
                <a:defRPr/>
              </a:pPr>
              <a:t>11/11/2017</a:t>
            </a:fld>
            <a:endParaRPr lang="en-US"/>
          </a:p>
        </p:txBody>
      </p:sp>
      <p:sp>
        <p:nvSpPr>
          <p:cNvPr id="3" name="Espace réservé du pied de page 4"/>
          <p:cNvSpPr>
            <a:spLocks noGrp="1"/>
          </p:cNvSpPr>
          <p:nvPr>
            <p:ph type="ftr" sz="quarter" idx="11"/>
          </p:nvPr>
        </p:nvSpPr>
        <p:spPr/>
        <p:txBody>
          <a:bodyPr/>
          <a:lstStyle>
            <a:lvl1pPr>
              <a:defRPr/>
            </a:lvl1pPr>
          </a:lstStyle>
          <a:p>
            <a:pPr>
              <a:defRPr/>
            </a:pPr>
            <a:endParaRPr lang="en-US"/>
          </a:p>
        </p:txBody>
      </p:sp>
      <p:sp>
        <p:nvSpPr>
          <p:cNvPr id="4" name="Espace réservé du numéro de diapositive 5"/>
          <p:cNvSpPr>
            <a:spLocks noGrp="1"/>
          </p:cNvSpPr>
          <p:nvPr>
            <p:ph type="sldNum" sz="quarter" idx="12"/>
          </p:nvPr>
        </p:nvSpPr>
        <p:spPr/>
        <p:txBody>
          <a:bodyPr/>
          <a:lstStyle>
            <a:lvl1pPr>
              <a:defRPr/>
            </a:lvl1pPr>
          </a:lstStyle>
          <a:p>
            <a:pPr>
              <a:defRPr/>
            </a:pPr>
            <a:fld id="{B3523E75-A28C-4060-9330-B2BE6DE0F8E2}" type="slidenum">
              <a:rPr lang="en-US"/>
              <a:pPr>
                <a:defRPr/>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en-US"/>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55149013-11FE-485C-B2F0-0339705DF4B1}" type="datetimeFigureOut">
              <a:rPr lang="en-US"/>
              <a:pPr>
                <a:defRPr/>
              </a:pPr>
              <a:t>11/11/2017</a:t>
            </a:fld>
            <a:endParaRPr lang="en-US"/>
          </a:p>
        </p:txBody>
      </p:sp>
      <p:sp>
        <p:nvSpPr>
          <p:cNvPr id="6" name="Espace réservé du pied de page 4"/>
          <p:cNvSpPr>
            <a:spLocks noGrp="1"/>
          </p:cNvSpPr>
          <p:nvPr>
            <p:ph type="ftr" sz="quarter" idx="11"/>
          </p:nvPr>
        </p:nvSpPr>
        <p:spPr/>
        <p:txBody>
          <a:bodyPr/>
          <a:lstStyle>
            <a:lvl1pPr>
              <a:defRPr/>
            </a:lvl1pPr>
          </a:lstStyle>
          <a:p>
            <a:pPr>
              <a:defRPr/>
            </a:pPr>
            <a:endParaRPr lang="en-US"/>
          </a:p>
        </p:txBody>
      </p:sp>
      <p:sp>
        <p:nvSpPr>
          <p:cNvPr id="7" name="Espace réservé du numéro de diapositive 5"/>
          <p:cNvSpPr>
            <a:spLocks noGrp="1"/>
          </p:cNvSpPr>
          <p:nvPr>
            <p:ph type="sldNum" sz="quarter" idx="12"/>
          </p:nvPr>
        </p:nvSpPr>
        <p:spPr/>
        <p:txBody>
          <a:bodyPr/>
          <a:lstStyle>
            <a:lvl1pPr>
              <a:defRPr/>
            </a:lvl1pPr>
          </a:lstStyle>
          <a:p>
            <a:pPr>
              <a:defRPr/>
            </a:pPr>
            <a:fld id="{0D34547A-DA6A-4857-B211-44F8A24C616F}" type="slidenum">
              <a:rPr lang="en-US"/>
              <a:pPr>
                <a:defRPr/>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en-US"/>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2F231BCE-9432-473F-9C46-F115DE3E77DF}" type="datetimeFigureOut">
              <a:rPr lang="en-US"/>
              <a:pPr>
                <a:defRPr/>
              </a:pPr>
              <a:t>11/11/2017</a:t>
            </a:fld>
            <a:endParaRPr lang="en-US"/>
          </a:p>
        </p:txBody>
      </p:sp>
      <p:sp>
        <p:nvSpPr>
          <p:cNvPr id="6" name="Espace réservé du pied de page 4"/>
          <p:cNvSpPr>
            <a:spLocks noGrp="1"/>
          </p:cNvSpPr>
          <p:nvPr>
            <p:ph type="ftr" sz="quarter" idx="11"/>
          </p:nvPr>
        </p:nvSpPr>
        <p:spPr/>
        <p:txBody>
          <a:bodyPr/>
          <a:lstStyle>
            <a:lvl1pPr>
              <a:defRPr/>
            </a:lvl1pPr>
          </a:lstStyle>
          <a:p>
            <a:pPr>
              <a:defRPr/>
            </a:pPr>
            <a:endParaRPr lang="en-US"/>
          </a:p>
        </p:txBody>
      </p:sp>
      <p:sp>
        <p:nvSpPr>
          <p:cNvPr id="7" name="Espace réservé du numéro de diapositive 5"/>
          <p:cNvSpPr>
            <a:spLocks noGrp="1"/>
          </p:cNvSpPr>
          <p:nvPr>
            <p:ph type="sldNum" sz="quarter" idx="12"/>
          </p:nvPr>
        </p:nvSpPr>
        <p:spPr/>
        <p:txBody>
          <a:bodyPr/>
          <a:lstStyle>
            <a:lvl1pPr>
              <a:defRPr/>
            </a:lvl1pPr>
          </a:lstStyle>
          <a:p>
            <a:pPr>
              <a:defRPr/>
            </a:pPr>
            <a:fld id="{68F34E9C-440F-4E9C-A16C-7FC236001583}" type="slidenum">
              <a:rPr lang="en-US"/>
              <a:pPr>
                <a:defRPr/>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smtClean="0"/>
              <a:t>Cliquez pour modifier le style du titre</a:t>
            </a:r>
            <a:endParaRPr lang="en-US" smtClean="0"/>
          </a:p>
        </p:txBody>
      </p:sp>
      <p:sp>
        <p:nvSpPr>
          <p:cNvPr id="1027" name="Espace réservé du texte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smtClean="0"/>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80A6DB6E-C5E9-4235-97B7-4141B8B024BF}" type="datetimeFigureOut">
              <a:rPr lang="en-US"/>
              <a:pPr>
                <a:defRPr/>
              </a:pPr>
              <a:t>11/11/2017</a:t>
            </a:fld>
            <a:endParaRPr lang="en-US"/>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DB560B00-9DA1-4EE7-A81F-EA5369596D1F}"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www.uliege.be/cms/c_8699436/fr/portail-uliege" TargetMode="External"/><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10.emf"/><Relationship Id="rId4" Type="http://schemas.openxmlformats.org/officeDocument/2006/relationships/oleObject" Target="../embeddings/Document_Microsoft_Word_97_-_20032.doc"/></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hyperlink" Target="http://hdl.handle.net/2268/167365" TargetMode="Externa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hyperlink" Target="http://www.france-universite-numerique.fr/" TargetMode="External"/><Relationship Id="rId3" Type="http://schemas.openxmlformats.org/officeDocument/2006/relationships/hyperlink" Target="https://cours.edulib.org/" TargetMode="External"/><Relationship Id="rId7" Type="http://schemas.openxmlformats.org/officeDocument/2006/relationships/hyperlink" Target="https://www.miriadax.net/" TargetMode="External"/><Relationship Id="rId12" Type="http://schemas.openxmlformats.org/officeDocument/2006/relationships/hyperlink" Target="https://www.canvas.net/" TargetMode="External"/><Relationship Id="rId2" Type="http://schemas.openxmlformats.org/officeDocument/2006/relationships/hyperlink" Target="http://www.edx.org/" TargetMode="External"/><Relationship Id="rId1" Type="http://schemas.openxmlformats.org/officeDocument/2006/relationships/slideLayout" Target="../slideLayouts/slideLayout2.xml"/><Relationship Id="rId6" Type="http://schemas.openxmlformats.org/officeDocument/2006/relationships/hyperlink" Target="https://www.futurelearn.com/" TargetMode="External"/><Relationship Id="rId11" Type="http://schemas.openxmlformats.org/officeDocument/2006/relationships/hyperlink" Target="https://fr.coursesites.com/" TargetMode="External"/><Relationship Id="rId5" Type="http://schemas.openxmlformats.org/officeDocument/2006/relationships/hyperlink" Target="http://www.openuped.eu/" TargetMode="External"/><Relationship Id="rId10" Type="http://schemas.openxmlformats.org/officeDocument/2006/relationships/hyperlink" Target="https://www.udemy.com/" TargetMode="External"/><Relationship Id="rId4" Type="http://schemas.openxmlformats.org/officeDocument/2006/relationships/hyperlink" Target="http://www.coursera.org/" TargetMode="External"/><Relationship Id="rId9" Type="http://schemas.openxmlformats.org/officeDocument/2006/relationships/hyperlink" Target="https://iversity.org/"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hyperlink" Target="https://www.fun-mooc.fr/courses/course-v1:enseignementsup+131001+session01/about" TargetMode="Externa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hyperlink" Target="http://openeducationeuropa.eu/en/blogs/there-business-model-moocs-report-emoocs2014"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www.letudiant.fr/educpros/actualite/les-etats-unis-deja-dans-l-apres-mooc.html" TargetMode="External"/><Relationship Id="rId2" Type="http://schemas.openxmlformats.org/officeDocument/2006/relationships/hyperlink" Target="https://digital-society-forum.orange.com/fr/les-forums/99-les_mooc_sont-ils_revolutionnaires_" TargetMode="External"/><Relationship Id="rId1" Type="http://schemas.openxmlformats.org/officeDocument/2006/relationships/slideLayout" Target="../slideLayouts/slideLayout2.xml"/><Relationship Id="rId5" Type="http://schemas.openxmlformats.org/officeDocument/2006/relationships/hyperlink" Target="http://hdl.handle.net/2268/187371" TargetMode="External"/><Relationship Id="rId4" Type="http://schemas.openxmlformats.org/officeDocument/2006/relationships/hyperlink" Target="http://hdl.handle.net/2268/187136"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5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hyperlink" Target="http://ec.europa.eu/eurostat/"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10.emf"/><Relationship Id="rId4" Type="http://schemas.openxmlformats.org/officeDocument/2006/relationships/oleObject" Target="../embeddings/Document_Microsoft_Word_97_-_20031.doc"/></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idx="4294967295"/>
          </p:nvPr>
        </p:nvSpPr>
        <p:spPr>
          <a:xfrm>
            <a:off x="657647" y="332656"/>
            <a:ext cx="8022951" cy="1080120"/>
          </a:xfrm>
          <a:solidFill>
            <a:srgbClr val="002060"/>
          </a:solidFill>
          <a:ln>
            <a:solidFill>
              <a:schemeClr val="tx2">
                <a:lumMod val="75000"/>
              </a:schemeClr>
            </a:solidFill>
          </a:ln>
        </p:spPr>
        <p:txBody>
          <a:bodyPr>
            <a:normAutofit/>
          </a:bodyPr>
          <a:lstStyle/>
          <a:p>
            <a:pPr eaLnBrk="1" hangingPunct="1">
              <a:defRPr/>
            </a:pPr>
            <a:r>
              <a:rPr lang="fr-BE" sz="2400" dirty="0" smtClean="0">
                <a:solidFill>
                  <a:schemeClr val="bg1"/>
                </a:solidFill>
                <a:latin typeface="Arial Narrow" pitchFamily="34" charset="0"/>
              </a:rPr>
              <a:t>Université de Djibouti</a:t>
            </a:r>
            <a:br>
              <a:rPr lang="fr-BE" sz="2400" dirty="0" smtClean="0">
                <a:solidFill>
                  <a:schemeClr val="bg1"/>
                </a:solidFill>
                <a:latin typeface="Arial Narrow" pitchFamily="34" charset="0"/>
              </a:rPr>
            </a:br>
            <a:r>
              <a:rPr lang="fr-BE" sz="2400" dirty="0">
                <a:solidFill>
                  <a:schemeClr val="bg1"/>
                </a:solidFill>
                <a:latin typeface="Arial Narrow" panose="020B0606020202030204" pitchFamily="34" charset="0"/>
              </a:rPr>
              <a:t>CAPE (Centre d'Appui à la Pédagogie et à l'Enseignement)</a:t>
            </a:r>
            <a:endParaRPr lang="en-US" sz="2400" dirty="0" smtClean="0">
              <a:solidFill>
                <a:schemeClr val="bg1"/>
              </a:solidFill>
              <a:latin typeface="Arial Narrow" panose="020B0606020202030204" pitchFamily="34" charset="0"/>
            </a:endParaRPr>
          </a:p>
        </p:txBody>
      </p:sp>
      <p:sp>
        <p:nvSpPr>
          <p:cNvPr id="4" name="Rectangle 24"/>
          <p:cNvSpPr>
            <a:spLocks noChangeArrowheads="1"/>
          </p:cNvSpPr>
          <p:nvPr/>
        </p:nvSpPr>
        <p:spPr bwMode="auto">
          <a:xfrm>
            <a:off x="554583" y="3953962"/>
            <a:ext cx="8280920" cy="2554545"/>
          </a:xfrm>
          <a:prstGeom prst="rect">
            <a:avLst/>
          </a:prstGeom>
          <a:noFill/>
          <a:ln w="9525">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indent="180975"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r>
              <a:rPr lang="en-GB" altLang="fr-FR" dirty="0" err="1" smtClean="0">
                <a:solidFill>
                  <a:srgbClr val="002060"/>
                </a:solidFill>
                <a:latin typeface="Arial Narrow" panose="020B0606020202030204" pitchFamily="34" charset="0"/>
              </a:rPr>
              <a:t>Professeur</a:t>
            </a:r>
            <a:r>
              <a:rPr lang="en-GB" altLang="fr-FR" dirty="0" smtClean="0">
                <a:solidFill>
                  <a:srgbClr val="002060"/>
                </a:solidFill>
                <a:latin typeface="Arial Narrow" panose="020B0606020202030204" pitchFamily="34" charset="0"/>
              </a:rPr>
              <a:t>  </a:t>
            </a:r>
            <a:r>
              <a:rPr lang="en-GB" altLang="fr-FR" dirty="0">
                <a:solidFill>
                  <a:srgbClr val="002060"/>
                </a:solidFill>
                <a:latin typeface="Arial Narrow" panose="020B0606020202030204" pitchFamily="34" charset="0"/>
              </a:rPr>
              <a:t>Ch. Hanzen</a:t>
            </a:r>
            <a:endParaRPr lang="fr-FR" altLang="fr-FR" dirty="0">
              <a:solidFill>
                <a:srgbClr val="002060"/>
              </a:solidFill>
              <a:latin typeface="Arial Narrow" panose="020B0606020202030204" pitchFamily="34" charset="0"/>
            </a:endParaRPr>
          </a:p>
          <a:p>
            <a:pPr algn="ctr" eaLnBrk="1" hangingPunct="1"/>
            <a:r>
              <a:rPr lang="en-GB" altLang="fr-FR" dirty="0" err="1">
                <a:solidFill>
                  <a:srgbClr val="002060"/>
                </a:solidFill>
                <a:latin typeface="Arial Narrow" panose="020B0606020202030204" pitchFamily="34" charset="0"/>
              </a:rPr>
              <a:t>Université</a:t>
            </a:r>
            <a:r>
              <a:rPr lang="en-GB" altLang="fr-FR" dirty="0">
                <a:solidFill>
                  <a:srgbClr val="002060"/>
                </a:solidFill>
                <a:latin typeface="Arial Narrow" panose="020B0606020202030204" pitchFamily="34" charset="0"/>
              </a:rPr>
              <a:t> de Liège</a:t>
            </a:r>
            <a:endParaRPr lang="fr-FR" altLang="fr-FR" dirty="0">
              <a:solidFill>
                <a:srgbClr val="002060"/>
              </a:solidFill>
              <a:latin typeface="Arial Narrow" panose="020B0606020202030204" pitchFamily="34" charset="0"/>
            </a:endParaRPr>
          </a:p>
          <a:p>
            <a:pPr algn="ctr" eaLnBrk="1" hangingPunct="1"/>
            <a:r>
              <a:rPr lang="en-GB" altLang="fr-FR" dirty="0" err="1">
                <a:solidFill>
                  <a:srgbClr val="002060"/>
                </a:solidFill>
                <a:latin typeface="Arial Narrow" panose="020B0606020202030204" pitchFamily="34" charset="0"/>
              </a:rPr>
              <a:t>Faculté</a:t>
            </a:r>
            <a:r>
              <a:rPr lang="en-GB" altLang="fr-FR" dirty="0">
                <a:solidFill>
                  <a:srgbClr val="002060"/>
                </a:solidFill>
                <a:latin typeface="Arial Narrow" panose="020B0606020202030204" pitchFamily="34" charset="0"/>
              </a:rPr>
              <a:t> de </a:t>
            </a:r>
            <a:r>
              <a:rPr lang="en-GB" altLang="fr-FR" dirty="0" err="1">
                <a:solidFill>
                  <a:srgbClr val="002060"/>
                </a:solidFill>
                <a:latin typeface="Arial Narrow" panose="020B0606020202030204" pitchFamily="34" charset="0"/>
              </a:rPr>
              <a:t>médecine</a:t>
            </a:r>
            <a:r>
              <a:rPr lang="en-GB" altLang="fr-FR" dirty="0">
                <a:solidFill>
                  <a:srgbClr val="002060"/>
                </a:solidFill>
                <a:latin typeface="Arial Narrow" panose="020B0606020202030204" pitchFamily="34" charset="0"/>
              </a:rPr>
              <a:t> </a:t>
            </a:r>
            <a:r>
              <a:rPr lang="en-GB" altLang="fr-FR" dirty="0" err="1" smtClean="0">
                <a:solidFill>
                  <a:srgbClr val="002060"/>
                </a:solidFill>
                <a:latin typeface="Arial Narrow" panose="020B0606020202030204" pitchFamily="34" charset="0"/>
              </a:rPr>
              <a:t>vétérinaire</a:t>
            </a:r>
            <a:endParaRPr lang="en-GB" altLang="fr-FR" dirty="0" smtClean="0">
              <a:solidFill>
                <a:srgbClr val="002060"/>
              </a:solidFill>
              <a:latin typeface="Arial Narrow" panose="020B0606020202030204" pitchFamily="34" charset="0"/>
            </a:endParaRPr>
          </a:p>
          <a:p>
            <a:pPr algn="ctr" eaLnBrk="1" hangingPunct="1"/>
            <a:r>
              <a:rPr lang="en-GB" altLang="fr-FR" dirty="0" smtClean="0">
                <a:solidFill>
                  <a:srgbClr val="002060"/>
                </a:solidFill>
                <a:latin typeface="Arial Narrow" panose="020B0606020202030204" pitchFamily="34" charset="0"/>
              </a:rPr>
              <a:t>Service de </a:t>
            </a:r>
            <a:r>
              <a:rPr lang="en-GB" altLang="fr-FR" dirty="0" err="1" smtClean="0">
                <a:solidFill>
                  <a:srgbClr val="002060"/>
                </a:solidFill>
                <a:latin typeface="Arial Narrow" panose="020B0606020202030204" pitchFamily="34" charset="0"/>
              </a:rPr>
              <a:t>Thériogenologie</a:t>
            </a:r>
            <a:r>
              <a:rPr lang="en-GB" altLang="fr-FR" dirty="0">
                <a:solidFill>
                  <a:srgbClr val="002060"/>
                </a:solidFill>
                <a:latin typeface="Arial Narrow" panose="020B0606020202030204" pitchFamily="34" charset="0"/>
              </a:rPr>
              <a:t> </a:t>
            </a:r>
            <a:r>
              <a:rPr lang="en-GB" altLang="fr-FR" dirty="0" smtClean="0">
                <a:solidFill>
                  <a:srgbClr val="002060"/>
                </a:solidFill>
                <a:latin typeface="Arial Narrow" panose="020B0606020202030204" pitchFamily="34" charset="0"/>
              </a:rPr>
              <a:t>des </a:t>
            </a:r>
            <a:r>
              <a:rPr lang="en-GB" altLang="fr-FR" dirty="0" err="1" smtClean="0">
                <a:solidFill>
                  <a:srgbClr val="002060"/>
                </a:solidFill>
                <a:latin typeface="Arial Narrow" panose="020B0606020202030204" pitchFamily="34" charset="0"/>
              </a:rPr>
              <a:t>animaux</a:t>
            </a:r>
            <a:r>
              <a:rPr lang="en-GB" altLang="fr-FR" dirty="0" smtClean="0">
                <a:solidFill>
                  <a:srgbClr val="002060"/>
                </a:solidFill>
                <a:latin typeface="Arial Narrow" panose="020B0606020202030204" pitchFamily="34" charset="0"/>
              </a:rPr>
              <a:t> de production </a:t>
            </a:r>
            <a:endParaRPr lang="fr-FR" altLang="fr-FR" dirty="0">
              <a:solidFill>
                <a:srgbClr val="002060"/>
              </a:solidFill>
              <a:latin typeface="Arial Narrow" panose="020B0606020202030204" pitchFamily="34" charset="0"/>
            </a:endParaRPr>
          </a:p>
          <a:p>
            <a:pPr algn="ctr" eaLnBrk="1" hangingPunct="1"/>
            <a:r>
              <a:rPr lang="da-DK" altLang="fr-FR" dirty="0">
                <a:solidFill>
                  <a:srgbClr val="002060"/>
                </a:solidFill>
                <a:latin typeface="Arial Narrow" panose="020B0606020202030204" pitchFamily="34" charset="0"/>
              </a:rPr>
              <a:t>B42 Sart Tilman, 4000 Liège</a:t>
            </a:r>
            <a:endParaRPr lang="fr-FR" altLang="fr-FR" dirty="0">
              <a:solidFill>
                <a:srgbClr val="002060"/>
              </a:solidFill>
              <a:latin typeface="Arial Narrow" panose="020B0606020202030204" pitchFamily="34" charset="0"/>
            </a:endParaRPr>
          </a:p>
          <a:p>
            <a:pPr algn="ctr" eaLnBrk="1" hangingPunct="1"/>
            <a:r>
              <a:rPr lang="de-DE" altLang="fr-FR" dirty="0" err="1">
                <a:solidFill>
                  <a:srgbClr val="002060"/>
                </a:solidFill>
                <a:latin typeface="Arial Narrow" panose="020B0606020202030204" pitchFamily="34" charset="0"/>
              </a:rPr>
              <a:t>E-mail</a:t>
            </a:r>
            <a:r>
              <a:rPr lang="de-DE" altLang="fr-FR" dirty="0">
                <a:solidFill>
                  <a:srgbClr val="002060"/>
                </a:solidFill>
                <a:latin typeface="Arial Narrow" panose="020B0606020202030204" pitchFamily="34" charset="0"/>
              </a:rPr>
              <a:t> </a:t>
            </a:r>
            <a:r>
              <a:rPr lang="de-DE" altLang="fr-FR" dirty="0" smtClean="0">
                <a:solidFill>
                  <a:srgbClr val="002060"/>
                </a:solidFill>
                <a:latin typeface="Arial Narrow" panose="020B0606020202030204" pitchFamily="34" charset="0"/>
              </a:rPr>
              <a:t>: </a:t>
            </a:r>
            <a:r>
              <a:rPr lang="de-DE" altLang="fr-FR" dirty="0" smtClean="0">
                <a:solidFill>
                  <a:srgbClr val="CC0000"/>
                </a:solidFill>
                <a:latin typeface="Arial Narrow" panose="020B0606020202030204" pitchFamily="34" charset="0"/>
              </a:rPr>
              <a:t>christian.hanzen@ulg.ac.be </a:t>
            </a:r>
            <a:r>
              <a:rPr lang="de-DE" altLang="fr-FR" dirty="0" smtClean="0">
                <a:solidFill>
                  <a:srgbClr val="002060"/>
                </a:solidFill>
                <a:latin typeface="Arial Narrow" panose="020B0606020202030204" pitchFamily="34" charset="0"/>
              </a:rPr>
              <a:t> </a:t>
            </a:r>
          </a:p>
          <a:p>
            <a:pPr algn="ctr" eaLnBrk="1" hangingPunct="1"/>
            <a:r>
              <a:rPr lang="fr-FR" dirty="0" smtClean="0">
                <a:solidFill>
                  <a:srgbClr val="002060"/>
                </a:solidFill>
                <a:latin typeface="Arial Narrow" panose="020B0606020202030204" pitchFamily="34" charset="0"/>
              </a:rPr>
              <a:t>Bibliographie </a:t>
            </a:r>
            <a:r>
              <a:rPr lang="fr-FR" dirty="0" smtClean="0">
                <a:solidFill>
                  <a:srgbClr val="CC0000"/>
                </a:solidFill>
                <a:latin typeface="Arial Narrow" panose="020B0606020202030204" pitchFamily="34" charset="0"/>
              </a:rPr>
              <a:t>: http://orbi.ulg.ac.be/</a:t>
            </a:r>
          </a:p>
          <a:p>
            <a:pPr algn="ctr" eaLnBrk="1" hangingPunct="1"/>
            <a:r>
              <a:rPr lang="fr-FR" dirty="0" smtClean="0">
                <a:solidFill>
                  <a:srgbClr val="002060"/>
                </a:solidFill>
                <a:latin typeface="Arial Narrow" panose="020B0606020202030204" pitchFamily="34" charset="0"/>
              </a:rPr>
              <a:t>Page face book : </a:t>
            </a:r>
            <a:r>
              <a:rPr lang="fr-FR" dirty="0" smtClean="0">
                <a:solidFill>
                  <a:srgbClr val="CC0000"/>
                </a:solidFill>
                <a:latin typeface="Arial Narrow" panose="020B0606020202030204" pitchFamily="34" charset="0"/>
              </a:rPr>
              <a:t>www.facebook.com/theriogenologie</a:t>
            </a:r>
            <a:r>
              <a:rPr lang="fr-FR" dirty="0" smtClean="0">
                <a:solidFill>
                  <a:srgbClr val="002060"/>
                </a:solidFill>
                <a:latin typeface="Arial Narrow" panose="020B0606020202030204" pitchFamily="34" charset="0"/>
              </a:rPr>
              <a:t>  </a:t>
            </a:r>
          </a:p>
        </p:txBody>
      </p:sp>
      <p:sp>
        <p:nvSpPr>
          <p:cNvPr id="5" name="Titre 1"/>
          <p:cNvSpPr txBox="1">
            <a:spLocks/>
          </p:cNvSpPr>
          <p:nvPr/>
        </p:nvSpPr>
        <p:spPr bwMode="auto">
          <a:xfrm>
            <a:off x="676300" y="1772816"/>
            <a:ext cx="8022951" cy="1224136"/>
          </a:xfrm>
          <a:prstGeom prst="rect">
            <a:avLst/>
          </a:prstGeom>
          <a:solidFill>
            <a:srgbClr val="990000"/>
          </a:solidFill>
          <a:ln w="9525">
            <a:solidFill>
              <a:schemeClr val="tx2">
                <a:lumMod val="75000"/>
              </a:schemeClr>
            </a:solidFill>
            <a:miter lim="800000"/>
            <a:headEnd/>
            <a:tailEnd/>
          </a:ln>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fr-BE" sz="3200" dirty="0" smtClean="0">
                <a:solidFill>
                  <a:schemeClr val="bg1"/>
                </a:solidFill>
                <a:latin typeface="Arial Narrow" pitchFamily="34" charset="0"/>
              </a:rPr>
              <a:t>MOOC et classes inversées ou cours magistraux</a:t>
            </a:r>
          </a:p>
          <a:p>
            <a:pPr eaLnBrk="1" hangingPunct="1">
              <a:defRPr/>
            </a:pPr>
            <a:r>
              <a:rPr lang="fr-BE" sz="3200" dirty="0" smtClean="0">
                <a:solidFill>
                  <a:schemeClr val="bg1"/>
                </a:solidFill>
                <a:latin typeface="Arial Narrow" pitchFamily="34" charset="0"/>
              </a:rPr>
              <a:t>Données générales </a:t>
            </a:r>
            <a:endParaRPr lang="fr-BE" sz="3200" dirty="0" smtClean="0">
              <a:solidFill>
                <a:schemeClr val="bg1"/>
              </a:solidFill>
              <a:latin typeface="Arial Narrow" pitchFamily="34" charset="0"/>
            </a:endParaRPr>
          </a:p>
        </p:txBody>
      </p:sp>
      <p:sp>
        <p:nvSpPr>
          <p:cNvPr id="6" name="Titre 1"/>
          <p:cNvSpPr txBox="1">
            <a:spLocks/>
          </p:cNvSpPr>
          <p:nvPr/>
        </p:nvSpPr>
        <p:spPr bwMode="auto">
          <a:xfrm>
            <a:off x="655365" y="3140968"/>
            <a:ext cx="8022951" cy="540060"/>
          </a:xfrm>
          <a:prstGeom prst="rect">
            <a:avLst/>
          </a:prstGeom>
          <a:solidFill>
            <a:schemeClr val="accent3">
              <a:lumMod val="75000"/>
            </a:schemeClr>
          </a:solidFill>
          <a:ln w="9525">
            <a:solidFill>
              <a:schemeClr val="tx2">
                <a:lumMod val="75000"/>
              </a:schemeClr>
            </a:solidFill>
            <a:miter lim="800000"/>
            <a:headEnd/>
            <a:tailEnd/>
          </a:ln>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fr-BE" sz="2400" dirty="0" smtClean="0">
                <a:solidFill>
                  <a:schemeClr val="bg1"/>
                </a:solidFill>
                <a:latin typeface="Arial Narrow" pitchFamily="34" charset="0"/>
              </a:rPr>
              <a:t>11 novembre 2017</a:t>
            </a:r>
            <a:endParaRPr lang="en-US" sz="2400" dirty="0" smtClean="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à coins arrondis 4"/>
          <p:cNvSpPr/>
          <p:nvPr/>
        </p:nvSpPr>
        <p:spPr>
          <a:xfrm>
            <a:off x="251520" y="116633"/>
            <a:ext cx="8640959" cy="648071"/>
          </a:xfrm>
          <a:prstGeom prst="roundRect">
            <a:avLst/>
          </a:prstGeom>
          <a:solidFill>
            <a:schemeClr val="accent3">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600" dirty="0" smtClean="0"/>
              <a:t>Faire apprendre d’accord mais comment apprend-t-on ? </a:t>
            </a:r>
            <a:endParaRPr lang="fr-BE" sz="2600" dirty="0"/>
          </a:p>
        </p:txBody>
      </p:sp>
      <p:pic>
        <p:nvPicPr>
          <p:cNvPr id="4" name="Picture 2" descr="D:\Activités d'enseignements\Ressources\My Cmaps\Courants d'apprentiss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1130448"/>
            <a:ext cx="9007475" cy="532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numéro de diapositive 1"/>
          <p:cNvSpPr>
            <a:spLocks noGrp="1"/>
          </p:cNvSpPr>
          <p:nvPr>
            <p:ph type="sldNum" sz="quarter" idx="12"/>
          </p:nvPr>
        </p:nvSpPr>
        <p:spPr/>
        <p:txBody>
          <a:bodyPr/>
          <a:lstStyle/>
          <a:p>
            <a:pPr>
              <a:defRPr/>
            </a:pPr>
            <a:fld id="{10B4A40D-FA7C-4358-9425-09F814E86E86}" type="slidenum">
              <a:rPr lang="en-US" smtClean="0"/>
              <a:pPr>
                <a:defRPr/>
              </a:pPr>
              <a:t>10</a:t>
            </a:fld>
            <a:endParaRPr lang="en-US"/>
          </a:p>
        </p:txBody>
      </p:sp>
    </p:spTree>
    <p:extLst>
      <p:ext uri="{BB962C8B-B14F-4D97-AF65-F5344CB8AC3E}">
        <p14:creationId xmlns:p14="http://schemas.microsoft.com/office/powerpoint/2010/main" val="30447108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69F04ABB-4B1B-4DB3-A814-CCFAABA7AA95}" type="slidenum">
              <a:rPr lang="fr-BE" smtClean="0"/>
              <a:t>11</a:t>
            </a:fld>
            <a:endParaRPr lang="fr-BE"/>
          </a:p>
        </p:txBody>
      </p:sp>
      <p:sp>
        <p:nvSpPr>
          <p:cNvPr id="4" name="Rectangle à coins arrondis 3"/>
          <p:cNvSpPr/>
          <p:nvPr/>
        </p:nvSpPr>
        <p:spPr>
          <a:xfrm>
            <a:off x="3117724" y="260648"/>
            <a:ext cx="3182468" cy="1249942"/>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4000" dirty="0" smtClean="0">
                <a:solidFill>
                  <a:schemeClr val="bg2">
                    <a:lumMod val="25000"/>
                  </a:schemeClr>
                </a:solidFill>
              </a:rPr>
              <a:t>L’encadrant</a:t>
            </a:r>
            <a:endParaRPr lang="fr-BE" sz="4000" dirty="0">
              <a:solidFill>
                <a:schemeClr val="bg2">
                  <a:lumMod val="25000"/>
                </a:schemeClr>
              </a:solidFill>
            </a:endParaRPr>
          </a:p>
        </p:txBody>
      </p:sp>
      <p:sp>
        <p:nvSpPr>
          <p:cNvPr id="5" name="Rectangle à coins arrondis 4"/>
          <p:cNvSpPr/>
          <p:nvPr/>
        </p:nvSpPr>
        <p:spPr>
          <a:xfrm>
            <a:off x="323528" y="5300158"/>
            <a:ext cx="3816424" cy="1225186"/>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4000" dirty="0" smtClean="0">
                <a:solidFill>
                  <a:schemeClr val="bg2">
                    <a:lumMod val="25000"/>
                  </a:schemeClr>
                </a:solidFill>
              </a:rPr>
              <a:t>Les méthodes</a:t>
            </a:r>
          </a:p>
          <a:p>
            <a:pPr algn="ctr"/>
            <a:r>
              <a:rPr lang="fr-BE" sz="4000" dirty="0" smtClean="0">
                <a:solidFill>
                  <a:schemeClr val="bg2">
                    <a:lumMod val="25000"/>
                  </a:schemeClr>
                </a:solidFill>
              </a:rPr>
              <a:t>Les outils</a:t>
            </a:r>
            <a:endParaRPr lang="fr-BE" sz="4000" dirty="0">
              <a:solidFill>
                <a:schemeClr val="bg2">
                  <a:lumMod val="25000"/>
                </a:schemeClr>
              </a:solidFill>
            </a:endParaRPr>
          </a:p>
        </p:txBody>
      </p:sp>
      <p:sp>
        <p:nvSpPr>
          <p:cNvPr id="9" name="Rectangle à coins arrondis 8"/>
          <p:cNvSpPr/>
          <p:nvPr/>
        </p:nvSpPr>
        <p:spPr>
          <a:xfrm>
            <a:off x="6300192" y="5157192"/>
            <a:ext cx="2664296" cy="1203903"/>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4000" dirty="0" smtClean="0">
                <a:solidFill>
                  <a:schemeClr val="bg2">
                    <a:lumMod val="25000"/>
                  </a:schemeClr>
                </a:solidFill>
              </a:rPr>
              <a:t>Les étudiants</a:t>
            </a:r>
            <a:endParaRPr lang="fr-BE" sz="4000" dirty="0">
              <a:solidFill>
                <a:schemeClr val="bg2">
                  <a:lumMod val="25000"/>
                </a:schemeClr>
              </a:solidFill>
            </a:endParaRPr>
          </a:p>
        </p:txBody>
      </p:sp>
      <p:sp>
        <p:nvSpPr>
          <p:cNvPr id="12" name="Ellipse 11"/>
          <p:cNvSpPr/>
          <p:nvPr/>
        </p:nvSpPr>
        <p:spPr>
          <a:xfrm>
            <a:off x="2759224" y="2348880"/>
            <a:ext cx="3625552" cy="2106748"/>
          </a:xfrm>
          <a:prstGeom prst="ellipse">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4000" dirty="0" smtClean="0"/>
              <a:t>Enseigner vs Apprendre</a:t>
            </a:r>
            <a:endParaRPr lang="fr-BE" sz="4000" dirty="0"/>
          </a:p>
        </p:txBody>
      </p:sp>
      <p:sp>
        <p:nvSpPr>
          <p:cNvPr id="13" name="Flèche vers le bas 12"/>
          <p:cNvSpPr/>
          <p:nvPr/>
        </p:nvSpPr>
        <p:spPr>
          <a:xfrm>
            <a:off x="4283968" y="1556792"/>
            <a:ext cx="576064" cy="739428"/>
          </a:xfrm>
          <a:prstGeom prst="downArrow">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Flèche vers le bas 14"/>
          <p:cNvSpPr/>
          <p:nvPr/>
        </p:nvSpPr>
        <p:spPr>
          <a:xfrm rot="8102566">
            <a:off x="5602000" y="4325748"/>
            <a:ext cx="648072" cy="955328"/>
          </a:xfrm>
          <a:prstGeom prst="downArrow">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 name="Flèche vers le bas 15"/>
          <p:cNvSpPr/>
          <p:nvPr/>
        </p:nvSpPr>
        <p:spPr>
          <a:xfrm rot="13025997">
            <a:off x="3045532" y="4389139"/>
            <a:ext cx="648072" cy="828547"/>
          </a:xfrm>
          <a:prstGeom prst="downArrow">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103203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2" grpId="0" animBg="1"/>
      <p:bldP spid="13" grpId="0" animBg="1"/>
      <p:bldP spid="15"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à coins arrondis 4"/>
          <p:cNvSpPr/>
          <p:nvPr/>
        </p:nvSpPr>
        <p:spPr>
          <a:xfrm>
            <a:off x="251520" y="116633"/>
            <a:ext cx="8640959" cy="648071"/>
          </a:xfrm>
          <a:prstGeom prst="roundRect">
            <a:avLst/>
          </a:prstGeom>
          <a:solidFill>
            <a:schemeClr val="accent3">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600" dirty="0" smtClean="0"/>
              <a:t>Faire apprendre d’accord mais comment apprend-t-on ? </a:t>
            </a:r>
            <a:endParaRPr lang="fr-BE" sz="2600" dirty="0"/>
          </a:p>
        </p:txBody>
      </p:sp>
      <p:pic>
        <p:nvPicPr>
          <p:cNvPr id="4" name="Picture 2" descr="D:\Activités d'enseignements\Ressources\My Cmaps\Courants d'apprentiss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1130448"/>
            <a:ext cx="9007475" cy="532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numéro de diapositive 1"/>
          <p:cNvSpPr>
            <a:spLocks noGrp="1"/>
          </p:cNvSpPr>
          <p:nvPr>
            <p:ph type="sldNum" sz="quarter" idx="12"/>
          </p:nvPr>
        </p:nvSpPr>
        <p:spPr/>
        <p:txBody>
          <a:bodyPr/>
          <a:lstStyle/>
          <a:p>
            <a:pPr>
              <a:defRPr/>
            </a:pPr>
            <a:fld id="{10B4A40D-FA7C-4358-9425-09F814E86E86}" type="slidenum">
              <a:rPr lang="en-US" smtClean="0"/>
              <a:pPr>
                <a:defRPr/>
              </a:pPr>
              <a:t>12</a:t>
            </a:fld>
            <a:endParaRPr lang="en-US"/>
          </a:p>
        </p:txBody>
      </p:sp>
    </p:spTree>
    <p:extLst>
      <p:ext uri="{BB962C8B-B14F-4D97-AF65-F5344CB8AC3E}">
        <p14:creationId xmlns:p14="http://schemas.microsoft.com/office/powerpoint/2010/main" val="10945556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1187624" y="2634566"/>
            <a:ext cx="6704004" cy="1658530"/>
          </a:xfrm>
          <a:prstGeom prst="roundRect">
            <a:avLst/>
          </a:prstGeom>
          <a:solidFill>
            <a:schemeClr val="accent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3200" dirty="0" smtClean="0"/>
              <a:t>En 4 mots, donnons du sens à ce que nous souhaitons leur apprendre</a:t>
            </a:r>
            <a:endParaRPr lang="fr-BE" sz="3200" dirty="0"/>
          </a:p>
        </p:txBody>
      </p:sp>
      <p:sp>
        <p:nvSpPr>
          <p:cNvPr id="3" name="Rectangle à coins arrondis 2"/>
          <p:cNvSpPr/>
          <p:nvPr/>
        </p:nvSpPr>
        <p:spPr>
          <a:xfrm>
            <a:off x="827584" y="5053372"/>
            <a:ext cx="2655912" cy="783704"/>
          </a:xfrm>
          <a:prstGeom prst="round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3200" dirty="0" smtClean="0"/>
              <a:t>Objectifs</a:t>
            </a:r>
            <a:endParaRPr lang="fr-BE" sz="3200" dirty="0"/>
          </a:p>
        </p:txBody>
      </p:sp>
      <p:sp>
        <p:nvSpPr>
          <p:cNvPr id="4" name="Rectangle à coins arrondis 3"/>
          <p:cNvSpPr/>
          <p:nvPr/>
        </p:nvSpPr>
        <p:spPr>
          <a:xfrm>
            <a:off x="5148064" y="928319"/>
            <a:ext cx="3498655" cy="823900"/>
          </a:xfrm>
          <a:prstGeom prst="round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3200" dirty="0" smtClean="0"/>
              <a:t>Contextualisation</a:t>
            </a:r>
            <a:endParaRPr lang="fr-BE" sz="3200" dirty="0"/>
          </a:p>
        </p:txBody>
      </p:sp>
      <p:sp>
        <p:nvSpPr>
          <p:cNvPr id="5" name="Rectangle à coins arrondis 4"/>
          <p:cNvSpPr/>
          <p:nvPr/>
        </p:nvSpPr>
        <p:spPr>
          <a:xfrm>
            <a:off x="919478" y="960131"/>
            <a:ext cx="2594925" cy="792088"/>
          </a:xfrm>
          <a:prstGeom prst="round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3200" dirty="0" smtClean="0"/>
              <a:t>Interactivité</a:t>
            </a:r>
            <a:endParaRPr lang="fr-BE" sz="3200" dirty="0"/>
          </a:p>
        </p:txBody>
      </p:sp>
      <p:sp>
        <p:nvSpPr>
          <p:cNvPr id="6" name="Rectangle à coins arrondis 5"/>
          <p:cNvSpPr/>
          <p:nvPr/>
        </p:nvSpPr>
        <p:spPr>
          <a:xfrm>
            <a:off x="5439845" y="4885066"/>
            <a:ext cx="3240360" cy="1120316"/>
          </a:xfrm>
          <a:prstGeom prst="round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3200" dirty="0" smtClean="0"/>
              <a:t>Diversification</a:t>
            </a:r>
          </a:p>
          <a:p>
            <a:pPr algn="ctr"/>
            <a:r>
              <a:rPr lang="fr-BE" sz="2200" dirty="0" smtClean="0"/>
              <a:t>(des méthodes) </a:t>
            </a:r>
            <a:endParaRPr lang="fr-BE" sz="2200" dirty="0"/>
          </a:p>
        </p:txBody>
      </p:sp>
      <p:cxnSp>
        <p:nvCxnSpPr>
          <p:cNvPr id="8" name="Connecteur droit avec flèche 7"/>
          <p:cNvCxnSpPr/>
          <p:nvPr/>
        </p:nvCxnSpPr>
        <p:spPr>
          <a:xfrm flipV="1">
            <a:off x="2411760" y="1752219"/>
            <a:ext cx="0" cy="88234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avec flèche 8"/>
          <p:cNvCxnSpPr/>
          <p:nvPr/>
        </p:nvCxnSpPr>
        <p:spPr>
          <a:xfrm>
            <a:off x="2195736" y="4293096"/>
            <a:ext cx="21204" cy="76027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p:cNvCxnSpPr/>
          <p:nvPr/>
        </p:nvCxnSpPr>
        <p:spPr>
          <a:xfrm>
            <a:off x="6588224" y="4293096"/>
            <a:ext cx="1" cy="59197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p:cNvCxnSpPr/>
          <p:nvPr/>
        </p:nvCxnSpPr>
        <p:spPr>
          <a:xfrm flipV="1">
            <a:off x="6588224" y="1752219"/>
            <a:ext cx="0" cy="88234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Espace réservé du numéro de diapositive 6"/>
          <p:cNvSpPr>
            <a:spLocks noGrp="1"/>
          </p:cNvSpPr>
          <p:nvPr>
            <p:ph type="sldNum" sz="quarter" idx="12"/>
          </p:nvPr>
        </p:nvSpPr>
        <p:spPr/>
        <p:txBody>
          <a:bodyPr/>
          <a:lstStyle/>
          <a:p>
            <a:pPr>
              <a:defRPr/>
            </a:pPr>
            <a:fld id="{B3523E75-A28C-4060-9330-B2BE6DE0F8E2}" type="slidenum">
              <a:rPr lang="en-US" smtClean="0"/>
              <a:pPr>
                <a:defRPr/>
              </a:pPr>
              <a:t>13</a:t>
            </a:fld>
            <a:endParaRPr lang="en-US"/>
          </a:p>
        </p:txBody>
      </p:sp>
    </p:spTree>
    <p:extLst>
      <p:ext uri="{BB962C8B-B14F-4D97-AF65-F5344CB8AC3E}">
        <p14:creationId xmlns:p14="http://schemas.microsoft.com/office/powerpoint/2010/main" val="80357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D:\Activités d'enseignements\Notes de cours\Notes de cours pédagogie Blida\Contexte de mes pratiques triple concordance.cma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34482"/>
            <a:ext cx="6273248" cy="678739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à coins arrondis 5"/>
          <p:cNvSpPr/>
          <p:nvPr/>
        </p:nvSpPr>
        <p:spPr>
          <a:xfrm>
            <a:off x="431540" y="5852294"/>
            <a:ext cx="1656184" cy="504056"/>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solidFill>
                  <a:schemeClr val="bg2">
                    <a:lumMod val="25000"/>
                  </a:schemeClr>
                </a:solidFill>
              </a:rPr>
              <a:t>L’encadrant</a:t>
            </a:r>
            <a:endParaRPr lang="fr-BE" sz="2400" dirty="0">
              <a:solidFill>
                <a:schemeClr val="bg2">
                  <a:lumMod val="25000"/>
                </a:schemeClr>
              </a:solidFill>
            </a:endParaRPr>
          </a:p>
        </p:txBody>
      </p:sp>
      <p:sp>
        <p:nvSpPr>
          <p:cNvPr id="7" name="Rectangle à coins arrondis 6"/>
          <p:cNvSpPr/>
          <p:nvPr/>
        </p:nvSpPr>
        <p:spPr>
          <a:xfrm>
            <a:off x="179512" y="332656"/>
            <a:ext cx="2160240" cy="601953"/>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solidFill>
                  <a:schemeClr val="bg2">
                    <a:lumMod val="25000"/>
                  </a:schemeClr>
                </a:solidFill>
              </a:rPr>
              <a:t>Les étudiants</a:t>
            </a:r>
            <a:endParaRPr lang="fr-BE" sz="2400" dirty="0">
              <a:solidFill>
                <a:schemeClr val="bg2">
                  <a:lumMod val="25000"/>
                </a:schemeClr>
              </a:solidFill>
            </a:endParaRPr>
          </a:p>
        </p:txBody>
      </p:sp>
      <p:sp>
        <p:nvSpPr>
          <p:cNvPr id="8" name="Rectangle à coins arrondis 7"/>
          <p:cNvSpPr/>
          <p:nvPr/>
        </p:nvSpPr>
        <p:spPr>
          <a:xfrm>
            <a:off x="157252" y="1556792"/>
            <a:ext cx="2376264" cy="831478"/>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solidFill>
                  <a:schemeClr val="bg2">
                    <a:lumMod val="25000"/>
                  </a:schemeClr>
                </a:solidFill>
              </a:rPr>
              <a:t>Les méthodes</a:t>
            </a:r>
          </a:p>
          <a:p>
            <a:pPr algn="ctr"/>
            <a:r>
              <a:rPr lang="fr-BE" sz="2400" dirty="0" smtClean="0">
                <a:solidFill>
                  <a:schemeClr val="bg2">
                    <a:lumMod val="25000"/>
                  </a:schemeClr>
                </a:solidFill>
              </a:rPr>
              <a:t>Les outils</a:t>
            </a:r>
            <a:endParaRPr lang="fr-BE" sz="2400" dirty="0">
              <a:solidFill>
                <a:schemeClr val="bg2">
                  <a:lumMod val="25000"/>
                </a:schemeClr>
              </a:solidFill>
            </a:endParaRPr>
          </a:p>
        </p:txBody>
      </p:sp>
      <p:sp>
        <p:nvSpPr>
          <p:cNvPr id="2" name="Espace réservé du numéro de diapositive 1"/>
          <p:cNvSpPr>
            <a:spLocks noGrp="1"/>
          </p:cNvSpPr>
          <p:nvPr>
            <p:ph type="sldNum" sz="quarter" idx="12"/>
          </p:nvPr>
        </p:nvSpPr>
        <p:spPr/>
        <p:txBody>
          <a:bodyPr/>
          <a:lstStyle/>
          <a:p>
            <a:pPr>
              <a:defRPr/>
            </a:pPr>
            <a:fld id="{B3523E75-A28C-4060-9330-B2BE6DE0F8E2}" type="slidenum">
              <a:rPr lang="en-US" smtClean="0"/>
              <a:pPr>
                <a:defRPr/>
              </a:pPr>
              <a:t>14</a:t>
            </a:fld>
            <a:endParaRPr lang="en-US"/>
          </a:p>
        </p:txBody>
      </p:sp>
    </p:spTree>
    <p:extLst>
      <p:ext uri="{BB962C8B-B14F-4D97-AF65-F5344CB8AC3E}">
        <p14:creationId xmlns:p14="http://schemas.microsoft.com/office/powerpoint/2010/main" val="295026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1180364" y="2348880"/>
            <a:ext cx="6552728" cy="1261011"/>
          </a:xfrm>
          <a:prstGeom prst="roundRect">
            <a:avLst/>
          </a:prstGeom>
          <a:solidFill>
            <a:schemeClr val="accent3">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5400" dirty="0" smtClean="0"/>
              <a:t>Les étudiants</a:t>
            </a:r>
            <a:endParaRPr lang="fr-BE" sz="5400" dirty="0"/>
          </a:p>
        </p:txBody>
      </p:sp>
      <p:sp>
        <p:nvSpPr>
          <p:cNvPr id="3" name="Espace réservé du numéro de diapositive 2"/>
          <p:cNvSpPr>
            <a:spLocks noGrp="1"/>
          </p:cNvSpPr>
          <p:nvPr>
            <p:ph type="sldNum" sz="quarter" idx="12"/>
          </p:nvPr>
        </p:nvSpPr>
        <p:spPr/>
        <p:txBody>
          <a:bodyPr/>
          <a:lstStyle/>
          <a:p>
            <a:pPr>
              <a:defRPr/>
            </a:pPr>
            <a:fld id="{B3523E75-A28C-4060-9330-B2BE6DE0F8E2}" type="slidenum">
              <a:rPr lang="en-US" smtClean="0"/>
              <a:pPr>
                <a:defRPr/>
              </a:pPr>
              <a:t>15</a:t>
            </a:fld>
            <a:endParaRPr lang="en-US"/>
          </a:p>
        </p:txBody>
      </p:sp>
    </p:spTree>
    <p:extLst>
      <p:ext uri="{BB962C8B-B14F-4D97-AF65-F5344CB8AC3E}">
        <p14:creationId xmlns:p14="http://schemas.microsoft.com/office/powerpoint/2010/main" val="5082556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rot="17561817">
            <a:off x="-637809" y="4401619"/>
            <a:ext cx="3672408" cy="9751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2800" dirty="0" smtClean="0"/>
              <a:t>S’adapter aux outils …numériques</a:t>
            </a:r>
            <a:endParaRPr lang="fr-BE" sz="2800"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8189" y="2996952"/>
            <a:ext cx="6248400" cy="3714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1" y="332656"/>
            <a:ext cx="3980449"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4543948" y="188640"/>
            <a:ext cx="3772468" cy="2308324"/>
          </a:xfrm>
          <a:prstGeom prst="rect">
            <a:avLst/>
          </a:prstGeom>
          <a:noFill/>
          <a:ln>
            <a:solidFill>
              <a:schemeClr val="tx1"/>
            </a:solidFill>
          </a:ln>
        </p:spPr>
        <p:txBody>
          <a:bodyPr wrap="square" rtlCol="0">
            <a:spAutoFit/>
          </a:bodyPr>
          <a:lstStyle/>
          <a:p>
            <a:r>
              <a:rPr lang="fr-BE" sz="2400" dirty="0" smtClean="0"/>
              <a:t>Génération Y</a:t>
            </a:r>
          </a:p>
          <a:p>
            <a:r>
              <a:rPr lang="fr-BE" sz="2400" dirty="0" smtClean="0"/>
              <a:t>Elle a grandi avec les TIC</a:t>
            </a:r>
          </a:p>
          <a:p>
            <a:r>
              <a:rPr lang="fr-BE" sz="2400" dirty="0" smtClean="0"/>
              <a:t>Elle s’en sert pour </a:t>
            </a:r>
          </a:p>
          <a:p>
            <a:r>
              <a:rPr lang="fr-BE" sz="2400" dirty="0" smtClean="0"/>
              <a:t>- Communiquer</a:t>
            </a:r>
          </a:p>
          <a:p>
            <a:r>
              <a:rPr lang="fr-BE" sz="2400" dirty="0" smtClean="0"/>
              <a:t>- Collaborer</a:t>
            </a:r>
          </a:p>
          <a:p>
            <a:r>
              <a:rPr lang="fr-BE" sz="2400" dirty="0" smtClean="0"/>
              <a:t>- Créer </a:t>
            </a:r>
            <a:endParaRPr lang="fr-BE" sz="2400" dirty="0"/>
          </a:p>
        </p:txBody>
      </p:sp>
      <p:sp>
        <p:nvSpPr>
          <p:cNvPr id="5" name="Flèche droite 4"/>
          <p:cNvSpPr/>
          <p:nvPr/>
        </p:nvSpPr>
        <p:spPr>
          <a:xfrm rot="16200000">
            <a:off x="7198258" y="2541031"/>
            <a:ext cx="432048" cy="4999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 name="Espace réservé du numéro de diapositive 2"/>
          <p:cNvSpPr>
            <a:spLocks noGrp="1"/>
          </p:cNvSpPr>
          <p:nvPr>
            <p:ph type="sldNum" sz="quarter" idx="12"/>
          </p:nvPr>
        </p:nvSpPr>
        <p:spPr/>
        <p:txBody>
          <a:bodyPr/>
          <a:lstStyle/>
          <a:p>
            <a:pPr>
              <a:defRPr/>
            </a:pPr>
            <a:fld id="{B3523E75-A28C-4060-9330-B2BE6DE0F8E2}" type="slidenum">
              <a:rPr lang="en-US" smtClean="0"/>
              <a:pPr>
                <a:defRPr/>
              </a:pPr>
              <a:t>16</a:t>
            </a:fld>
            <a:endParaRPr lang="en-US"/>
          </a:p>
        </p:txBody>
      </p:sp>
    </p:spTree>
    <p:extLst>
      <p:ext uri="{BB962C8B-B14F-4D97-AF65-F5344CB8AC3E}">
        <p14:creationId xmlns:p14="http://schemas.microsoft.com/office/powerpoint/2010/main" val="237983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467543" y="188640"/>
            <a:ext cx="8280920" cy="1368152"/>
          </a:xfrm>
          <a:prstGeom prst="roundRect">
            <a:avLst/>
          </a:prstGeom>
          <a:solidFill>
            <a:schemeClr val="accent3">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fr-BE" sz="2400" dirty="0" smtClean="0">
                <a:latin typeface="Calibri" panose="020F0502020204030204" pitchFamily="34" charset="0"/>
                <a:ea typeface="Calibri" panose="020F0502020204030204" pitchFamily="34" charset="0"/>
                <a:cs typeface="Times New Roman" panose="02020603050405020304" pitchFamily="18" charset="0"/>
              </a:rPr>
              <a:t>S</a:t>
            </a:r>
            <a:r>
              <a:rPr lang="en-GB" sz="2400" dirty="0">
                <a:latin typeface="Calibri" panose="020F0502020204030204" pitchFamily="34" charset="0"/>
                <a:ea typeface="Calibri" panose="020F0502020204030204" pitchFamily="34" charset="0"/>
                <a:cs typeface="Times New Roman" panose="02020603050405020304" pitchFamily="18" charset="0"/>
              </a:rPr>
              <a:t>An International survey of veterinary students to assess their use of online learning </a:t>
            </a:r>
            <a:r>
              <a:rPr lang="en-GB" sz="2400" dirty="0" smtClean="0">
                <a:latin typeface="Calibri" panose="020F0502020204030204" pitchFamily="34" charset="0"/>
                <a:ea typeface="Calibri" panose="020F0502020204030204" pitchFamily="34" charset="0"/>
                <a:cs typeface="Times New Roman" panose="02020603050405020304" pitchFamily="18" charset="0"/>
              </a:rPr>
              <a:t>resources.</a:t>
            </a:r>
            <a:endParaRPr lang="en-GB" sz="24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fr-BE" sz="2400" dirty="0" err="1" smtClean="0">
                <a:latin typeface="Calibri" panose="020F0502020204030204" pitchFamily="34" charset="0"/>
                <a:ea typeface="Calibri" panose="020F0502020204030204" pitchFamily="34" charset="0"/>
                <a:cs typeface="Times New Roman" panose="02020603050405020304" pitchFamily="18" charset="0"/>
              </a:rPr>
              <a:t>Gledhill</a:t>
            </a:r>
            <a:r>
              <a:rPr lang="fr-BE" sz="2400" dirty="0" smtClean="0">
                <a:latin typeface="Calibri" panose="020F0502020204030204" pitchFamily="34" charset="0"/>
                <a:ea typeface="Calibri" panose="020F0502020204030204" pitchFamily="34" charset="0"/>
                <a:cs typeface="Times New Roman" panose="02020603050405020304" pitchFamily="18" charset="0"/>
              </a:rPr>
              <a:t> </a:t>
            </a:r>
            <a:r>
              <a:rPr lang="fr-BE" sz="2400" dirty="0">
                <a:latin typeface="Calibri" panose="020F0502020204030204" pitchFamily="34" charset="0"/>
                <a:ea typeface="Calibri" panose="020F0502020204030204" pitchFamily="34" charset="0"/>
                <a:cs typeface="Times New Roman" panose="02020603050405020304" pitchFamily="18" charset="0"/>
              </a:rPr>
              <a:t>L et al. </a:t>
            </a:r>
            <a:r>
              <a:rPr lang="en-GB" sz="2400" dirty="0">
                <a:latin typeface="Calibri" panose="020F0502020204030204" pitchFamily="34" charset="0"/>
                <a:ea typeface="Calibri" panose="020F0502020204030204" pitchFamily="34" charset="0"/>
                <a:cs typeface="Times New Roman" panose="02020603050405020304" pitchFamily="18" charset="0"/>
              </a:rPr>
              <a:t>In Journal veterinary medical education </a:t>
            </a:r>
            <a:r>
              <a:rPr lang="en-GB" sz="2400" dirty="0" smtClean="0">
                <a:latin typeface="Calibri" panose="020F0502020204030204" pitchFamily="34" charset="0"/>
                <a:ea typeface="Calibri" panose="020F0502020204030204" pitchFamily="34" charset="0"/>
                <a:cs typeface="Times New Roman" panose="02020603050405020304" pitchFamily="18" charset="0"/>
              </a:rPr>
              <a:t>2017</a:t>
            </a:r>
            <a:endParaRPr lang="fr-BE"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79512" y="1916832"/>
            <a:ext cx="8568951" cy="4154984"/>
          </a:xfrm>
          <a:prstGeom prst="rect">
            <a:avLst/>
          </a:prstGeom>
        </p:spPr>
        <p:txBody>
          <a:bodyPr wrap="square">
            <a:spAutoFit/>
          </a:bodyPr>
          <a:lstStyle/>
          <a:p>
            <a:pPr marL="342900" lvl="0" indent="-342900">
              <a:spcAft>
                <a:spcPts val="0"/>
              </a:spcAft>
              <a:buFont typeface="Calibri" panose="020F0502020204030204" pitchFamily="34" charset="0"/>
              <a:buChar char="-"/>
            </a:pPr>
            <a:r>
              <a:rPr lang="fr-BE" sz="2400" dirty="0" smtClean="0">
                <a:latin typeface="+mn-lt"/>
                <a:ea typeface="Calibri" panose="020F0502020204030204" pitchFamily="34" charset="0"/>
                <a:cs typeface="Times New Roman" panose="02020603050405020304" pitchFamily="18" charset="0"/>
              </a:rPr>
              <a:t>Les </a:t>
            </a:r>
            <a:r>
              <a:rPr lang="fr-BE" sz="2400" dirty="0">
                <a:latin typeface="+mn-lt"/>
                <a:ea typeface="Calibri" panose="020F0502020204030204" pitchFamily="34" charset="0"/>
                <a:cs typeface="Times New Roman" panose="02020603050405020304" pitchFamily="18" charset="0"/>
              </a:rPr>
              <a:t>ressources en ligne sont pléthoriques (les bonnes comme les </a:t>
            </a:r>
            <a:r>
              <a:rPr lang="fr-BE" sz="2400" dirty="0" smtClean="0">
                <a:latin typeface="+mn-lt"/>
                <a:ea typeface="Calibri" panose="020F0502020204030204" pitchFamily="34" charset="0"/>
                <a:cs typeface="Times New Roman" panose="02020603050405020304" pitchFamily="18" charset="0"/>
              </a:rPr>
              <a:t>mauvaises)</a:t>
            </a:r>
            <a:endParaRPr lang="fr-BE" sz="2400" dirty="0">
              <a:latin typeface="+mn-lt"/>
              <a:ea typeface="Calibri" panose="020F0502020204030204" pitchFamily="34" charset="0"/>
              <a:cs typeface="Times New Roman" panose="02020603050405020304" pitchFamily="18" charset="0"/>
            </a:endParaRPr>
          </a:p>
          <a:p>
            <a:pPr marL="342900" lvl="0" indent="-342900">
              <a:spcAft>
                <a:spcPts val="0"/>
              </a:spcAft>
              <a:buFont typeface="Calibri" panose="020F0502020204030204" pitchFamily="34" charset="0"/>
              <a:buChar char="-"/>
            </a:pPr>
            <a:r>
              <a:rPr lang="fr-BE" sz="2400" dirty="0">
                <a:latin typeface="+mn-lt"/>
                <a:ea typeface="Calibri" panose="020F0502020204030204" pitchFamily="34" charset="0"/>
                <a:cs typeface="Times New Roman" panose="02020603050405020304" pitchFamily="18" charset="0"/>
              </a:rPr>
              <a:t>Plus que par le passé, les étudiants (mais pas seulement) sont « digitalisés »</a:t>
            </a:r>
          </a:p>
          <a:p>
            <a:pPr marL="342900" lvl="0" indent="-342900">
              <a:spcAft>
                <a:spcPts val="0"/>
              </a:spcAft>
              <a:buFont typeface="Calibri" panose="020F0502020204030204" pitchFamily="34" charset="0"/>
              <a:buChar char="-"/>
            </a:pPr>
            <a:r>
              <a:rPr lang="fr-BE" sz="2400" dirty="0">
                <a:latin typeface="+mn-lt"/>
                <a:ea typeface="Calibri" panose="020F0502020204030204" pitchFamily="34" charset="0"/>
                <a:cs typeface="Times New Roman" panose="02020603050405020304" pitchFamily="18" charset="0"/>
              </a:rPr>
              <a:t>A l’inverse de leur nombre, le prix des technologies « </a:t>
            </a:r>
            <a:r>
              <a:rPr lang="fr-BE" sz="2400" dirty="0" err="1">
                <a:latin typeface="+mn-lt"/>
                <a:ea typeface="Calibri" panose="020F0502020204030204" pitchFamily="34" charset="0"/>
                <a:cs typeface="Times New Roman" panose="02020603050405020304" pitchFamily="18" charset="0"/>
              </a:rPr>
              <a:t>connectivistes</a:t>
            </a:r>
            <a:r>
              <a:rPr lang="fr-BE" sz="2400" dirty="0">
                <a:latin typeface="+mn-lt"/>
                <a:ea typeface="Calibri" panose="020F0502020204030204" pitchFamily="34" charset="0"/>
                <a:cs typeface="Times New Roman" panose="02020603050405020304" pitchFamily="18" charset="0"/>
              </a:rPr>
              <a:t> » (le </a:t>
            </a:r>
            <a:r>
              <a:rPr lang="fr-BE" sz="2400" dirty="0" err="1">
                <a:latin typeface="+mn-lt"/>
                <a:ea typeface="Calibri" panose="020F0502020204030204" pitchFamily="34" charset="0"/>
                <a:cs typeface="Times New Roman" panose="02020603050405020304" pitchFamily="18" charset="0"/>
              </a:rPr>
              <a:t>connectivisme</a:t>
            </a:r>
            <a:r>
              <a:rPr lang="fr-BE" sz="2400" dirty="0">
                <a:latin typeface="+mn-lt"/>
                <a:ea typeface="Calibri" panose="020F0502020204030204" pitchFamily="34" charset="0"/>
                <a:cs typeface="Times New Roman" panose="02020603050405020304" pitchFamily="18" charset="0"/>
              </a:rPr>
              <a:t> s’intéresse aux apports des technologies à l’apprentissage. Les </a:t>
            </a:r>
            <a:r>
              <a:rPr lang="fr-BE" sz="2400" dirty="0" err="1">
                <a:latin typeface="+mn-lt"/>
                <a:ea typeface="Calibri" panose="020F0502020204030204" pitchFamily="34" charset="0"/>
                <a:cs typeface="Times New Roman" panose="02020603050405020304" pitchFamily="18" charset="0"/>
              </a:rPr>
              <a:t>MOOCs</a:t>
            </a:r>
            <a:r>
              <a:rPr lang="fr-BE" sz="2400" dirty="0">
                <a:latin typeface="+mn-lt"/>
                <a:ea typeface="Calibri" panose="020F0502020204030204" pitchFamily="34" charset="0"/>
                <a:cs typeface="Times New Roman" panose="02020603050405020304" pitchFamily="18" charset="0"/>
              </a:rPr>
              <a:t> en sont un bel </a:t>
            </a:r>
            <a:r>
              <a:rPr lang="fr-BE" sz="2400" dirty="0" smtClean="0">
                <a:latin typeface="+mn-lt"/>
                <a:ea typeface="Calibri" panose="020F0502020204030204" pitchFamily="34" charset="0"/>
                <a:cs typeface="Times New Roman" panose="02020603050405020304" pitchFamily="18" charset="0"/>
              </a:rPr>
              <a:t>exemple) </a:t>
            </a:r>
            <a:r>
              <a:rPr lang="fr-BE" sz="2400" dirty="0">
                <a:latin typeface="+mn-lt"/>
                <a:ea typeface="Calibri" panose="020F0502020204030204" pitchFamily="34" charset="0"/>
                <a:cs typeface="Times New Roman" panose="02020603050405020304" pitchFamily="18" charset="0"/>
              </a:rPr>
              <a:t>ne va pas en augmentant </a:t>
            </a:r>
          </a:p>
          <a:p>
            <a:pPr marL="342900" lvl="0" indent="-342900">
              <a:spcAft>
                <a:spcPts val="0"/>
              </a:spcAft>
              <a:buFont typeface="Calibri" panose="020F0502020204030204" pitchFamily="34" charset="0"/>
              <a:buChar char="-"/>
            </a:pPr>
            <a:r>
              <a:rPr lang="fr-BE" sz="2400" dirty="0">
                <a:latin typeface="+mn-lt"/>
                <a:ea typeface="Calibri" panose="020F0502020204030204" pitchFamily="34" charset="0"/>
                <a:cs typeface="Times New Roman" panose="02020603050405020304" pitchFamily="18" charset="0"/>
              </a:rPr>
              <a:t>On est entré dans l’ère du partage non seulement des ressources pédagogiques (</a:t>
            </a:r>
            <a:r>
              <a:rPr lang="fr-BE" sz="2400" dirty="0" err="1">
                <a:latin typeface="+mn-lt"/>
                <a:ea typeface="Calibri" panose="020F0502020204030204" pitchFamily="34" charset="0"/>
                <a:cs typeface="Times New Roman" panose="02020603050405020304" pitchFamily="18" charset="0"/>
              </a:rPr>
              <a:t>cfr</a:t>
            </a:r>
            <a:r>
              <a:rPr lang="fr-BE" sz="2400" dirty="0">
                <a:latin typeface="+mn-lt"/>
                <a:ea typeface="Calibri" panose="020F0502020204030204" pitchFamily="34" charset="0"/>
                <a:cs typeface="Times New Roman" panose="02020603050405020304" pitchFamily="18" charset="0"/>
              </a:rPr>
              <a:t> les OER ou open </a:t>
            </a:r>
            <a:r>
              <a:rPr lang="fr-BE" sz="2400" dirty="0" err="1">
                <a:latin typeface="+mn-lt"/>
                <a:ea typeface="Calibri" panose="020F0502020204030204" pitchFamily="34" charset="0"/>
                <a:cs typeface="Times New Roman" panose="02020603050405020304" pitchFamily="18" charset="0"/>
              </a:rPr>
              <a:t>educationnal</a:t>
            </a:r>
            <a:r>
              <a:rPr lang="fr-BE" sz="2400" dirty="0">
                <a:latin typeface="+mn-lt"/>
                <a:ea typeface="Calibri" panose="020F0502020204030204" pitchFamily="34" charset="0"/>
                <a:cs typeface="Times New Roman" panose="02020603050405020304" pitchFamily="18" charset="0"/>
              </a:rPr>
              <a:t> </a:t>
            </a:r>
            <a:r>
              <a:rPr lang="fr-BE" sz="2400" dirty="0" err="1">
                <a:latin typeface="+mn-lt"/>
                <a:ea typeface="Calibri" panose="020F0502020204030204" pitchFamily="34" charset="0"/>
                <a:cs typeface="Times New Roman" panose="02020603050405020304" pitchFamily="18" charset="0"/>
              </a:rPr>
              <a:t>resources</a:t>
            </a:r>
            <a:r>
              <a:rPr lang="fr-BE" sz="2400" dirty="0">
                <a:latin typeface="+mn-lt"/>
                <a:ea typeface="Calibri" panose="020F0502020204030204" pitchFamily="34" charset="0"/>
                <a:cs typeface="Times New Roman" panose="02020603050405020304" pitchFamily="18" charset="0"/>
              </a:rPr>
              <a:t> </a:t>
            </a:r>
            <a:r>
              <a:rPr lang="fr-BE" sz="2400" dirty="0" smtClean="0">
                <a:latin typeface="+mn-lt"/>
                <a:ea typeface="AdvTT1dfd66bb"/>
                <a:cs typeface="AdvTT1dfd66bb"/>
              </a:rPr>
              <a:t>mais </a:t>
            </a:r>
            <a:r>
              <a:rPr lang="fr-BE" sz="2400" dirty="0">
                <a:latin typeface="+mn-lt"/>
                <a:ea typeface="AdvTT1dfd66bb"/>
                <a:cs typeface="AdvTT1dfd66bb"/>
              </a:rPr>
              <a:t>également des expériences  professionnelles. </a:t>
            </a:r>
            <a:r>
              <a:rPr lang="fr-BE" sz="2400" dirty="0">
                <a:latin typeface="+mn-lt"/>
                <a:ea typeface="Calibri" panose="020F0502020204030204" pitchFamily="34" charset="0"/>
                <a:cs typeface="AdvTT1dfd66bb"/>
              </a:rPr>
              <a:t> </a:t>
            </a:r>
            <a:endParaRPr lang="fr-BE" sz="2400" dirty="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459244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640" y="548680"/>
            <a:ext cx="6552728" cy="5780196"/>
          </a:xfrm>
          <a:prstGeom prst="rect">
            <a:avLst/>
          </a:prstGeom>
        </p:spPr>
      </p:pic>
      <p:sp>
        <p:nvSpPr>
          <p:cNvPr id="3" name="Espace réservé du numéro de diapositive 2"/>
          <p:cNvSpPr>
            <a:spLocks noGrp="1"/>
          </p:cNvSpPr>
          <p:nvPr>
            <p:ph type="sldNum" sz="quarter" idx="12"/>
          </p:nvPr>
        </p:nvSpPr>
        <p:spPr/>
        <p:txBody>
          <a:bodyPr/>
          <a:lstStyle/>
          <a:p>
            <a:pPr>
              <a:defRPr/>
            </a:pPr>
            <a:fld id="{B3523E75-A28C-4060-9330-B2BE6DE0F8E2}" type="slidenum">
              <a:rPr lang="en-US" smtClean="0"/>
              <a:pPr>
                <a:defRPr/>
              </a:pPr>
              <a:t>18</a:t>
            </a:fld>
            <a:endParaRPr lang="en-US"/>
          </a:p>
        </p:txBody>
      </p:sp>
    </p:spTree>
    <p:extLst>
      <p:ext uri="{BB962C8B-B14F-4D97-AF65-F5344CB8AC3E}">
        <p14:creationId xmlns:p14="http://schemas.microsoft.com/office/powerpoint/2010/main" val="9057933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D:\Activités d'enseignements\Notes de cours\Notes de cours pédagogie Blida\Contexte de mes pratiques 1 étudiants.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 y="1844824"/>
            <a:ext cx="9143149" cy="417646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à coins arrondis 5"/>
          <p:cNvSpPr/>
          <p:nvPr/>
        </p:nvSpPr>
        <p:spPr>
          <a:xfrm>
            <a:off x="179512" y="188640"/>
            <a:ext cx="3816424" cy="864096"/>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4000" dirty="0" smtClean="0">
                <a:solidFill>
                  <a:schemeClr val="bg2">
                    <a:lumMod val="25000"/>
                  </a:schemeClr>
                </a:solidFill>
              </a:rPr>
              <a:t>Les étudiants</a:t>
            </a:r>
            <a:endParaRPr lang="fr-BE" sz="4000" dirty="0">
              <a:solidFill>
                <a:schemeClr val="bg2">
                  <a:lumMod val="25000"/>
                </a:schemeClr>
              </a:solidFill>
            </a:endParaRPr>
          </a:p>
        </p:txBody>
      </p:sp>
      <p:sp>
        <p:nvSpPr>
          <p:cNvPr id="2" name="Espace réservé du numéro de diapositive 1"/>
          <p:cNvSpPr>
            <a:spLocks noGrp="1"/>
          </p:cNvSpPr>
          <p:nvPr>
            <p:ph type="sldNum" sz="quarter" idx="12"/>
          </p:nvPr>
        </p:nvSpPr>
        <p:spPr/>
        <p:txBody>
          <a:bodyPr/>
          <a:lstStyle/>
          <a:p>
            <a:pPr>
              <a:defRPr/>
            </a:pPr>
            <a:fld id="{B3523E75-A28C-4060-9330-B2BE6DE0F8E2}" type="slidenum">
              <a:rPr lang="en-US" smtClean="0"/>
              <a:pPr>
                <a:defRPr/>
              </a:pPr>
              <a:t>19</a:t>
            </a:fld>
            <a:endParaRPr lang="en-US"/>
          </a:p>
        </p:txBody>
      </p:sp>
    </p:spTree>
    <p:extLst>
      <p:ext uri="{BB962C8B-B14F-4D97-AF65-F5344CB8AC3E}">
        <p14:creationId xmlns:p14="http://schemas.microsoft.com/office/powerpoint/2010/main" val="2096914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17" y="0"/>
            <a:ext cx="6465189" cy="4570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043608" y="6102588"/>
            <a:ext cx="7776864" cy="461665"/>
          </a:xfrm>
          <a:prstGeom prst="rect">
            <a:avLst/>
          </a:prstGeom>
        </p:spPr>
        <p:txBody>
          <a:bodyPr wrap="square">
            <a:spAutoFit/>
          </a:bodyPr>
          <a:lstStyle/>
          <a:p>
            <a:r>
              <a:rPr lang="fr-BE" sz="2400" dirty="0">
                <a:latin typeface="+mn-lt"/>
                <a:hlinkClick r:id="rId3"/>
              </a:rPr>
              <a:t>https://</a:t>
            </a:r>
            <a:r>
              <a:rPr lang="fr-BE" sz="2400" dirty="0" smtClean="0">
                <a:latin typeface="+mn-lt"/>
                <a:hlinkClick r:id="rId3"/>
              </a:rPr>
              <a:t>www.uliege.be/cms/c_8699436/fr/portail-uliege</a:t>
            </a:r>
            <a:r>
              <a:rPr lang="fr-BE" sz="2400" dirty="0" smtClean="0">
                <a:latin typeface="+mn-lt"/>
              </a:rPr>
              <a:t> </a:t>
            </a:r>
            <a:endParaRPr lang="fr-BE" sz="2400" dirty="0">
              <a:latin typeface="+mn-lt"/>
            </a:endParaRPr>
          </a:p>
        </p:txBody>
      </p:sp>
      <p:sp>
        <p:nvSpPr>
          <p:cNvPr id="3" name="ZoneTexte 2"/>
          <p:cNvSpPr txBox="1"/>
          <p:nvPr/>
        </p:nvSpPr>
        <p:spPr>
          <a:xfrm>
            <a:off x="2195736" y="5229200"/>
            <a:ext cx="4490525" cy="461665"/>
          </a:xfrm>
          <a:prstGeom prst="rect">
            <a:avLst/>
          </a:prstGeom>
          <a:noFill/>
        </p:spPr>
        <p:txBody>
          <a:bodyPr wrap="none" rtlCol="0">
            <a:spAutoFit/>
          </a:bodyPr>
          <a:lstStyle/>
          <a:p>
            <a:r>
              <a:rPr lang="fr-BE" sz="2400" dirty="0" smtClean="0">
                <a:latin typeface="+mn-lt"/>
              </a:rPr>
              <a:t>Recteur : professeur Albert </a:t>
            </a:r>
            <a:r>
              <a:rPr lang="fr-BE" sz="2400" dirty="0" err="1" smtClean="0">
                <a:latin typeface="+mn-lt"/>
              </a:rPr>
              <a:t>Corhay</a:t>
            </a:r>
            <a:endParaRPr lang="fr-BE" sz="2400" dirty="0">
              <a:latin typeface="+mn-lt"/>
            </a:endParaRPr>
          </a:p>
        </p:txBody>
      </p:sp>
      <p:pic>
        <p:nvPicPr>
          <p:cNvPr id="5" name="Image 4"/>
          <p:cNvPicPr/>
          <p:nvPr/>
        </p:nvPicPr>
        <p:blipFill>
          <a:blip r:embed="rId4"/>
          <a:stretch>
            <a:fillRect/>
          </a:stretch>
        </p:blipFill>
        <p:spPr>
          <a:xfrm>
            <a:off x="5363938" y="3212976"/>
            <a:ext cx="3672558" cy="1681792"/>
          </a:xfrm>
          <a:prstGeom prst="rect">
            <a:avLst/>
          </a:prstGeom>
        </p:spPr>
      </p:pic>
    </p:spTree>
    <p:extLst>
      <p:ext uri="{BB962C8B-B14F-4D97-AF65-F5344CB8AC3E}">
        <p14:creationId xmlns:p14="http://schemas.microsoft.com/office/powerpoint/2010/main" val="7562619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à coins arrondis 4"/>
          <p:cNvSpPr/>
          <p:nvPr/>
        </p:nvSpPr>
        <p:spPr>
          <a:xfrm>
            <a:off x="1154857" y="332657"/>
            <a:ext cx="6552728" cy="864096"/>
          </a:xfrm>
          <a:prstGeom prst="roundRect">
            <a:avLst/>
          </a:prstGeom>
          <a:solidFill>
            <a:schemeClr val="accent3">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3600" dirty="0" smtClean="0"/>
              <a:t>La question qui tue ? </a:t>
            </a:r>
            <a:endParaRPr lang="fr-BE" sz="3600" dirty="0"/>
          </a:p>
        </p:txBody>
      </p:sp>
      <p:graphicFrame>
        <p:nvGraphicFramePr>
          <p:cNvPr id="2" name="Objet 1"/>
          <p:cNvGraphicFramePr>
            <a:graphicFrameLocks noChangeAspect="1"/>
          </p:cNvGraphicFramePr>
          <p:nvPr>
            <p:extLst/>
          </p:nvPr>
        </p:nvGraphicFramePr>
        <p:xfrm>
          <a:off x="2843808" y="1484784"/>
          <a:ext cx="3312368" cy="4949068"/>
        </p:xfrm>
        <a:graphic>
          <a:graphicData uri="http://schemas.openxmlformats.org/presentationml/2006/ole">
            <mc:AlternateContent xmlns:mc="http://schemas.openxmlformats.org/markup-compatibility/2006">
              <mc:Choice xmlns:v="urn:schemas-microsoft-com:vml" Requires="v">
                <p:oleObj spid="_x0000_s2053" name="Document" r:id="rId4" imgW="2129181" imgH="3337456" progId="Word.Document.8">
                  <p:embed/>
                </p:oleObj>
              </mc:Choice>
              <mc:Fallback>
                <p:oleObj name="Document" r:id="rId4" imgW="2129181" imgH="3337456"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3808" y="1484784"/>
                        <a:ext cx="3312368" cy="4949068"/>
                      </a:xfrm>
                      <a:prstGeom prst="rect">
                        <a:avLst/>
                      </a:prstGeom>
                      <a:noFill/>
                      <a:ln w="9525">
                        <a:solidFill>
                          <a:srgbClr val="000099"/>
                        </a:solidFill>
                        <a:miter lim="800000"/>
                        <a:headEnd/>
                        <a:tailEnd/>
                      </a:ln>
                    </p:spPr>
                  </p:pic>
                </p:oleObj>
              </mc:Fallback>
            </mc:AlternateContent>
          </a:graphicData>
        </a:graphic>
      </p:graphicFrame>
      <p:sp>
        <p:nvSpPr>
          <p:cNvPr id="3" name="Espace réservé du numéro de diapositive 2"/>
          <p:cNvSpPr>
            <a:spLocks noGrp="1"/>
          </p:cNvSpPr>
          <p:nvPr>
            <p:ph type="sldNum" sz="quarter" idx="12"/>
          </p:nvPr>
        </p:nvSpPr>
        <p:spPr/>
        <p:txBody>
          <a:bodyPr/>
          <a:lstStyle/>
          <a:p>
            <a:pPr>
              <a:defRPr/>
            </a:pPr>
            <a:fld id="{10B4A40D-FA7C-4358-9425-09F814E86E86}" type="slidenum">
              <a:rPr lang="en-US" smtClean="0"/>
              <a:pPr>
                <a:defRPr/>
              </a:pPr>
              <a:t>20</a:t>
            </a:fld>
            <a:endParaRPr lang="en-US"/>
          </a:p>
        </p:txBody>
      </p:sp>
    </p:spTree>
    <p:extLst>
      <p:ext uri="{BB962C8B-B14F-4D97-AF65-F5344CB8AC3E}">
        <p14:creationId xmlns:p14="http://schemas.microsoft.com/office/powerpoint/2010/main" val="2827814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Espace réservé du numéro de diapositive 2"/>
          <p:cNvSpPr>
            <a:spLocks noGrp="1"/>
          </p:cNvSpPr>
          <p:nvPr>
            <p:ph type="sldNum" sz="quarter" idx="12"/>
          </p:nvPr>
        </p:nvSpPr>
        <p:spPr>
          <a:noFill/>
        </p:spPr>
        <p:txBody>
          <a:bodyPr/>
          <a:lstStyle>
            <a:lvl1pPr>
              <a:spcBef>
                <a:spcPct val="20000"/>
              </a:spcBef>
              <a:buFont typeface="Arial Narrow" pitchFamily="34" charset="0"/>
              <a:buChar char="●"/>
              <a:defRPr sz="2400">
                <a:solidFill>
                  <a:srgbClr val="CC3300"/>
                </a:solidFill>
                <a:latin typeface="Arial Narrow" pitchFamily="34" charset="0"/>
              </a:defRPr>
            </a:lvl1pPr>
            <a:lvl2pPr marL="742950" indent="-285750">
              <a:spcBef>
                <a:spcPct val="20000"/>
              </a:spcBef>
              <a:buFont typeface="Wingdings" pitchFamily="2" charset="2"/>
              <a:buChar char="§"/>
              <a:defRPr sz="2200">
                <a:solidFill>
                  <a:srgbClr val="CC3300"/>
                </a:solidFill>
                <a:latin typeface="Arial Narrow" pitchFamily="34" charset="0"/>
              </a:defRPr>
            </a:lvl2pPr>
            <a:lvl3pPr marL="1143000" indent="-228600">
              <a:spcBef>
                <a:spcPct val="20000"/>
              </a:spcBef>
              <a:buChar char="•"/>
              <a:defRPr sz="2000">
                <a:solidFill>
                  <a:srgbClr val="CC3300"/>
                </a:solidFill>
                <a:latin typeface="Arial Narrow" pitchFamily="34" charset="0"/>
              </a:defRPr>
            </a:lvl3pPr>
            <a:lvl4pPr marL="1600200" indent="-228600">
              <a:spcBef>
                <a:spcPct val="20000"/>
              </a:spcBef>
              <a:buChar char="–"/>
              <a:defRPr sz="2000">
                <a:solidFill>
                  <a:srgbClr val="336600"/>
                </a:solidFill>
                <a:latin typeface="Arial Narrow" pitchFamily="34" charset="0"/>
              </a:defRPr>
            </a:lvl4pPr>
            <a:lvl5pPr marL="2057400" indent="-22860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a:spcBef>
                <a:spcPct val="0"/>
              </a:spcBef>
              <a:buFontTx/>
              <a:buNone/>
            </a:pPr>
            <a:fld id="{05FF5AAF-252C-49CB-B8BD-69EFDA420700}" type="slidenum">
              <a:rPr lang="fr-FR" altLang="fr-FR" sz="1500">
                <a:solidFill>
                  <a:srgbClr val="CC0000"/>
                </a:solidFill>
              </a:rPr>
              <a:pPr>
                <a:spcBef>
                  <a:spcPct val="0"/>
                </a:spcBef>
                <a:buFontTx/>
                <a:buNone/>
              </a:pPr>
              <a:t>21</a:t>
            </a:fld>
            <a:endParaRPr lang="fr-FR" altLang="fr-FR" sz="1500">
              <a:solidFill>
                <a:srgbClr val="CC0000"/>
              </a:solidFill>
            </a:endParaRPr>
          </a:p>
        </p:txBody>
      </p:sp>
      <p:pic>
        <p:nvPicPr>
          <p:cNvPr id="11267" name="Picture 2" descr="H:\Dossier MOOC raisonnement clinique\Notion de compéten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888" y="908050"/>
            <a:ext cx="8848725" cy="543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à coins arrondis 18"/>
          <p:cNvSpPr/>
          <p:nvPr/>
        </p:nvSpPr>
        <p:spPr>
          <a:xfrm>
            <a:off x="130174" y="115888"/>
            <a:ext cx="7106121" cy="576262"/>
          </a:xfrm>
          <a:prstGeom prst="roundRect">
            <a:avLst/>
          </a:prstGeom>
          <a:solidFill>
            <a:srgbClr val="006600"/>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BE" sz="2600" dirty="0">
                <a:solidFill>
                  <a:schemeClr val="bg1"/>
                </a:solidFill>
              </a:rPr>
              <a:t>Compétence, vous avez dit compétence ?</a:t>
            </a:r>
          </a:p>
        </p:txBody>
      </p:sp>
    </p:spTree>
    <p:extLst>
      <p:ext uri="{BB962C8B-B14F-4D97-AF65-F5344CB8AC3E}">
        <p14:creationId xmlns:p14="http://schemas.microsoft.com/office/powerpoint/2010/main" val="22833020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à coins arrondis 6"/>
          <p:cNvSpPr/>
          <p:nvPr/>
        </p:nvSpPr>
        <p:spPr>
          <a:xfrm>
            <a:off x="467544" y="2276872"/>
            <a:ext cx="8353474" cy="18722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2800" dirty="0" smtClean="0"/>
              <a:t>Notre enjeu d’enseignant : l’innovation pédagogique</a:t>
            </a:r>
          </a:p>
          <a:p>
            <a:r>
              <a:rPr lang="fr-BE" sz="2800" dirty="0">
                <a:solidFill>
                  <a:schemeClr val="bg1"/>
                </a:solidFill>
              </a:rPr>
              <a:t>Mais comment ? 6 propositions (</a:t>
            </a:r>
            <a:r>
              <a:rPr lang="fr-BE" sz="2800" dirty="0" err="1">
                <a:solidFill>
                  <a:schemeClr val="bg1"/>
                </a:solidFill>
              </a:rPr>
              <a:t>Cfr</a:t>
            </a:r>
            <a:r>
              <a:rPr lang="fr-BE" sz="2800" dirty="0">
                <a:solidFill>
                  <a:schemeClr val="bg1"/>
                </a:solidFill>
              </a:rPr>
              <a:t> </a:t>
            </a:r>
            <a:r>
              <a:rPr lang="fr-BE" sz="2800" dirty="0" err="1">
                <a:solidFill>
                  <a:schemeClr val="bg1"/>
                </a:solidFill>
              </a:rPr>
              <a:t>Poumay</a:t>
            </a:r>
            <a:r>
              <a:rPr lang="fr-BE" sz="2800" dirty="0">
                <a:solidFill>
                  <a:schemeClr val="bg1"/>
                </a:solidFill>
              </a:rPr>
              <a:t> 2014) </a:t>
            </a:r>
            <a:endParaRPr lang="fr-BE" sz="2800" dirty="0" smtClean="0">
              <a:solidFill>
                <a:schemeClr val="bg1"/>
              </a:solidFill>
            </a:endParaRPr>
          </a:p>
          <a:p>
            <a:r>
              <a:rPr lang="fr-BE" sz="2800" dirty="0" smtClean="0">
                <a:solidFill>
                  <a:schemeClr val="tx1"/>
                </a:solidFill>
                <a:hlinkClick r:id="rId2"/>
              </a:rPr>
              <a:t>http</a:t>
            </a:r>
            <a:r>
              <a:rPr lang="fr-BE" sz="2800" dirty="0">
                <a:solidFill>
                  <a:schemeClr val="tx1"/>
                </a:solidFill>
                <a:hlinkClick r:id="rId2"/>
              </a:rPr>
              <a:t>://hdl.handle.net/2268/167365</a:t>
            </a:r>
            <a:r>
              <a:rPr lang="fr-BE" sz="2800" dirty="0">
                <a:solidFill>
                  <a:schemeClr val="tx1"/>
                </a:solidFill>
              </a:rPr>
              <a:t> </a:t>
            </a:r>
          </a:p>
        </p:txBody>
      </p:sp>
      <p:sp>
        <p:nvSpPr>
          <p:cNvPr id="10" name="Espace réservé du texte 2"/>
          <p:cNvSpPr txBox="1">
            <a:spLocks/>
          </p:cNvSpPr>
          <p:nvPr/>
        </p:nvSpPr>
        <p:spPr>
          <a:xfrm>
            <a:off x="354188" y="5094476"/>
            <a:ext cx="8352928" cy="1296144"/>
          </a:xfrm>
          <a:prstGeom prst="rect">
            <a:avLst/>
          </a:prstGeom>
          <a:ln>
            <a:noFill/>
          </a:ln>
        </p:spPr>
        <p:txBody>
          <a:bodyPr vert="horz" lIns="91440" tIns="45720" rIns="91440" bIns="45720" rtlCol="0" anchor="b">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fr-BE" sz="2800" i="1" dirty="0" smtClean="0">
                <a:solidFill>
                  <a:schemeClr val="bg1"/>
                </a:solidFill>
              </a:rPr>
              <a:t>“C’est comme ça qu’on apprend le plus, en faisant quelque chose avec tant de plaisir qu’on ne voit pas le temps passer”</a:t>
            </a:r>
            <a:r>
              <a:rPr lang="fr-BE" sz="2800" dirty="0" smtClean="0">
                <a:solidFill>
                  <a:schemeClr val="bg1"/>
                </a:solidFill>
              </a:rPr>
              <a:t> Lettre de Einstein à son fils de 11 ans</a:t>
            </a:r>
            <a:endParaRPr lang="fr-BE" sz="2800" dirty="0">
              <a:solidFill>
                <a:schemeClr val="bg1"/>
              </a:solidFill>
            </a:endParaRPr>
          </a:p>
        </p:txBody>
      </p:sp>
      <p:sp>
        <p:nvSpPr>
          <p:cNvPr id="2" name="Espace réservé du numéro de diapositive 1"/>
          <p:cNvSpPr>
            <a:spLocks noGrp="1"/>
          </p:cNvSpPr>
          <p:nvPr>
            <p:ph type="sldNum" sz="quarter" idx="12"/>
          </p:nvPr>
        </p:nvSpPr>
        <p:spPr/>
        <p:txBody>
          <a:bodyPr/>
          <a:lstStyle/>
          <a:p>
            <a:pPr>
              <a:defRPr/>
            </a:pPr>
            <a:fld id="{6140FC6D-1AA0-4924-A56E-8EAA3556B559}" type="slidenum">
              <a:rPr lang="en-US" smtClean="0"/>
              <a:pPr>
                <a:defRPr/>
              </a:pPr>
              <a:t>22</a:t>
            </a:fld>
            <a:endParaRPr lang="en-US"/>
          </a:p>
        </p:txBody>
      </p:sp>
    </p:spTree>
    <p:extLst>
      <p:ext uri="{BB962C8B-B14F-4D97-AF65-F5344CB8AC3E}">
        <p14:creationId xmlns:p14="http://schemas.microsoft.com/office/powerpoint/2010/main" val="28521204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1521" y="1545404"/>
            <a:ext cx="8229600" cy="4824536"/>
          </a:xfrm>
        </p:spPr>
        <p:txBody>
          <a:bodyPr/>
          <a:lstStyle/>
          <a:p>
            <a:pPr marL="457200" indent="-457200">
              <a:buFont typeface="+mj-lt"/>
              <a:buAutoNum type="arabicPeriod"/>
            </a:pPr>
            <a:r>
              <a:rPr lang="fr-BE" sz="2000" dirty="0"/>
              <a:t>Repenser « </a:t>
            </a:r>
            <a:r>
              <a:rPr lang="fr-BE" sz="2000" dirty="0">
                <a:solidFill>
                  <a:srgbClr val="FF0000"/>
                </a:solidFill>
              </a:rPr>
              <a:t>l’alignement pédagogique </a:t>
            </a:r>
            <a:r>
              <a:rPr lang="fr-BE" sz="2000" dirty="0"/>
              <a:t>» de son cours (</a:t>
            </a:r>
            <a:r>
              <a:rPr lang="fr-BE" sz="2000" dirty="0" err="1"/>
              <a:t>Biggs</a:t>
            </a:r>
            <a:r>
              <a:rPr lang="fr-BE" sz="2000" dirty="0"/>
              <a:t>, 2003), c’est-à-dire le </a:t>
            </a:r>
            <a:r>
              <a:rPr lang="fr-BE" sz="2000" dirty="0" smtClean="0"/>
              <a:t>lien direct </a:t>
            </a:r>
            <a:r>
              <a:rPr lang="fr-BE" sz="2000" dirty="0"/>
              <a:t>entre ses objectifs, ses méthodes et son évaluation</a:t>
            </a:r>
            <a:r>
              <a:rPr lang="fr-BE" sz="2000" dirty="0" smtClean="0"/>
              <a:t>.</a:t>
            </a:r>
          </a:p>
          <a:p>
            <a:pPr marL="457200" indent="-457200">
              <a:buFont typeface="+mj-lt"/>
              <a:buAutoNum type="arabicPeriod"/>
            </a:pPr>
            <a:r>
              <a:rPr lang="fr-BE" sz="2000" dirty="0"/>
              <a:t>Rendre ses étudiants </a:t>
            </a:r>
            <a:r>
              <a:rPr lang="fr-BE" sz="2000" dirty="0">
                <a:solidFill>
                  <a:srgbClr val="FF0000"/>
                </a:solidFill>
              </a:rPr>
              <a:t>plus actifs</a:t>
            </a:r>
            <a:r>
              <a:rPr lang="fr-BE" sz="2000" dirty="0"/>
              <a:t>, de façon à ancrer leurs apprentissages en </a:t>
            </a:r>
            <a:r>
              <a:rPr lang="fr-BE" sz="2000" dirty="0" smtClean="0"/>
              <a:t>profondeur (</a:t>
            </a:r>
            <a:r>
              <a:rPr lang="fr-BE" sz="2000" dirty="0" err="1"/>
              <a:t>Biggs</a:t>
            </a:r>
            <a:r>
              <a:rPr lang="fr-BE" sz="2000" dirty="0"/>
              <a:t>, 1987</a:t>
            </a:r>
            <a:r>
              <a:rPr lang="fr-BE" sz="2000" dirty="0" smtClean="0"/>
              <a:t>) (</a:t>
            </a:r>
            <a:r>
              <a:rPr lang="fr-BE" sz="2000" dirty="0" err="1" smtClean="0"/>
              <a:t>cfr</a:t>
            </a:r>
            <a:r>
              <a:rPr lang="fr-BE" sz="2000" dirty="0" smtClean="0"/>
              <a:t> les outils </a:t>
            </a:r>
            <a:r>
              <a:rPr lang="fr-BE" sz="2000" dirty="0" err="1" smtClean="0"/>
              <a:t>Socrative</a:t>
            </a:r>
            <a:r>
              <a:rPr lang="fr-BE" sz="2000" dirty="0" smtClean="0"/>
              <a:t>, </a:t>
            </a:r>
            <a:r>
              <a:rPr lang="fr-BE" sz="2000" dirty="0" err="1" smtClean="0"/>
              <a:t>Answergarden</a:t>
            </a:r>
            <a:r>
              <a:rPr lang="fr-BE" sz="2000" dirty="0" smtClean="0"/>
              <a:t>…)</a:t>
            </a:r>
          </a:p>
          <a:p>
            <a:pPr marL="457200" indent="-457200">
              <a:buFont typeface="+mj-lt"/>
              <a:buAutoNum type="arabicPeriod"/>
            </a:pPr>
            <a:r>
              <a:rPr lang="fr-BE" sz="2000" dirty="0"/>
              <a:t>Augmenter le </a:t>
            </a:r>
            <a:r>
              <a:rPr lang="fr-BE" sz="2000" dirty="0">
                <a:solidFill>
                  <a:srgbClr val="FF0000"/>
                </a:solidFill>
              </a:rPr>
              <a:t>sentiment de maîtrise </a:t>
            </a:r>
            <a:r>
              <a:rPr lang="fr-BE" sz="2000" dirty="0"/>
              <a:t>ou de compétence des </a:t>
            </a:r>
            <a:r>
              <a:rPr lang="fr-BE" sz="2000" dirty="0" smtClean="0"/>
              <a:t>étudiants (Vive les tests formatifs par exemple)</a:t>
            </a:r>
          </a:p>
          <a:p>
            <a:pPr marL="457200" indent="-457200">
              <a:buFont typeface="+mj-lt"/>
              <a:buAutoNum type="arabicPeriod"/>
            </a:pPr>
            <a:r>
              <a:rPr lang="fr-BE" sz="2000" dirty="0">
                <a:solidFill>
                  <a:srgbClr val="FF0000"/>
                </a:solidFill>
              </a:rPr>
              <a:t>Augmenter la valeur des activités</a:t>
            </a:r>
            <a:r>
              <a:rPr lang="fr-BE" sz="2000" dirty="0"/>
              <a:t> aux yeux des </a:t>
            </a:r>
            <a:r>
              <a:rPr lang="fr-BE" sz="2000" dirty="0" smtClean="0"/>
              <a:t>étudiants (expliquer le pourquoi du cours via les engagements pédagogiques par exemple, contextualiser le cours)</a:t>
            </a:r>
          </a:p>
          <a:p>
            <a:pPr marL="457200" indent="-457200">
              <a:buFont typeface="+mj-lt"/>
              <a:buAutoNum type="arabicPeriod"/>
            </a:pPr>
            <a:r>
              <a:rPr lang="fr-BE" sz="2000" dirty="0"/>
              <a:t>Donner aux étudiants davantage de </a:t>
            </a:r>
            <a:r>
              <a:rPr lang="fr-BE" sz="2000" dirty="0">
                <a:solidFill>
                  <a:srgbClr val="FF0000"/>
                </a:solidFill>
              </a:rPr>
              <a:t>contrôle sur les tâches </a:t>
            </a:r>
            <a:r>
              <a:rPr lang="fr-BE" sz="2000" dirty="0"/>
              <a:t>qu’on leur </a:t>
            </a:r>
            <a:r>
              <a:rPr lang="fr-BE" sz="2000" dirty="0" smtClean="0"/>
              <a:t>propose (constitution des groupes par exemple)</a:t>
            </a:r>
          </a:p>
          <a:p>
            <a:pPr marL="457200" indent="-457200">
              <a:buFont typeface="+mj-lt"/>
              <a:buAutoNum type="arabicPeriod"/>
            </a:pPr>
            <a:r>
              <a:rPr lang="fr-BE" sz="2000" dirty="0"/>
              <a:t>I</a:t>
            </a:r>
            <a:r>
              <a:rPr lang="fr-BE" sz="2000" dirty="0" smtClean="0"/>
              <a:t>ntroduire </a:t>
            </a:r>
            <a:r>
              <a:rPr lang="fr-BE" sz="2000" dirty="0"/>
              <a:t>les </a:t>
            </a:r>
            <a:r>
              <a:rPr lang="fr-BE" sz="2000" dirty="0" smtClean="0">
                <a:solidFill>
                  <a:srgbClr val="FF0000"/>
                </a:solidFill>
              </a:rPr>
              <a:t>TICE</a:t>
            </a:r>
            <a:r>
              <a:rPr lang="fr-BE" sz="2000" dirty="0" smtClean="0"/>
              <a:t> </a:t>
            </a:r>
            <a:r>
              <a:rPr lang="fr-BE" sz="2000" dirty="0"/>
              <a:t>dans l’apprentissage</a:t>
            </a:r>
          </a:p>
        </p:txBody>
      </p:sp>
      <p:sp>
        <p:nvSpPr>
          <p:cNvPr id="4" name="Rectangle à coins arrondis 3"/>
          <p:cNvSpPr/>
          <p:nvPr/>
        </p:nvSpPr>
        <p:spPr>
          <a:xfrm>
            <a:off x="483752" y="260648"/>
            <a:ext cx="1711984" cy="4320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2000" dirty="0" err="1" smtClean="0">
                <a:solidFill>
                  <a:schemeClr val="tx1"/>
                </a:solidFill>
              </a:rPr>
              <a:t>Poumay</a:t>
            </a:r>
            <a:r>
              <a:rPr lang="fr-BE" sz="2000" dirty="0" smtClean="0">
                <a:solidFill>
                  <a:schemeClr val="tx1"/>
                </a:solidFill>
              </a:rPr>
              <a:t> </a:t>
            </a:r>
            <a:r>
              <a:rPr lang="fr-BE" sz="2000" dirty="0">
                <a:solidFill>
                  <a:schemeClr val="tx1"/>
                </a:solidFill>
              </a:rPr>
              <a:t>2014</a:t>
            </a:r>
            <a:endParaRPr lang="fr-BE" sz="2000" dirty="0" smtClean="0">
              <a:solidFill>
                <a:schemeClr val="tx1"/>
              </a:solidFill>
            </a:endParaRPr>
          </a:p>
        </p:txBody>
      </p:sp>
      <p:sp>
        <p:nvSpPr>
          <p:cNvPr id="2" name="Espace réservé du numéro de diapositive 1"/>
          <p:cNvSpPr>
            <a:spLocks noGrp="1"/>
          </p:cNvSpPr>
          <p:nvPr>
            <p:ph type="sldNum" sz="quarter" idx="12"/>
          </p:nvPr>
        </p:nvSpPr>
        <p:spPr/>
        <p:txBody>
          <a:bodyPr/>
          <a:lstStyle/>
          <a:p>
            <a:pPr>
              <a:defRPr/>
            </a:pPr>
            <a:fld id="{789F4083-3178-46E5-8A58-E8749ABA9A37}" type="slidenum">
              <a:rPr lang="en-US" smtClean="0"/>
              <a:pPr>
                <a:defRPr/>
              </a:pPr>
              <a:t>23</a:t>
            </a:fld>
            <a:endParaRPr lang="en-US"/>
          </a:p>
        </p:txBody>
      </p:sp>
    </p:spTree>
    <p:extLst>
      <p:ext uri="{BB962C8B-B14F-4D97-AF65-F5344CB8AC3E}">
        <p14:creationId xmlns:p14="http://schemas.microsoft.com/office/powerpoint/2010/main" val="530851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r>
              <a:rPr lang="en-US" smtClean="0"/>
              <a:t>1</a:t>
            </a:r>
            <a:endParaRPr lang="en-US" dirty="0"/>
          </a:p>
        </p:txBody>
      </p:sp>
      <p:sp>
        <p:nvSpPr>
          <p:cNvPr id="3" name="Rectangle à coins arrondis 2"/>
          <p:cNvSpPr/>
          <p:nvPr/>
        </p:nvSpPr>
        <p:spPr>
          <a:xfrm>
            <a:off x="150910" y="44624"/>
            <a:ext cx="8813578" cy="10374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3200" dirty="0" smtClean="0">
                <a:latin typeface="Arial Narrow" panose="020B0606020202030204" pitchFamily="34" charset="0"/>
              </a:rPr>
              <a:t>Deux innovations (Charles Hadji)</a:t>
            </a:r>
          </a:p>
          <a:p>
            <a:r>
              <a:rPr lang="fr-BE" sz="1400" dirty="0">
                <a:latin typeface="Arial Narrow" panose="020B0606020202030204" pitchFamily="34" charset="0"/>
              </a:rPr>
              <a:t>https://theconversation.com/amp/classes-inversees-et-mooc-revolution-copernicienne-dans-lenseignement-vraiment-86515 </a:t>
            </a:r>
            <a:endParaRPr lang="fr-BE" sz="1400" dirty="0" smtClean="0">
              <a:latin typeface="Arial Narrow" panose="020B0606020202030204" pitchFamily="34" charset="0"/>
            </a:endParaRPr>
          </a:p>
          <a:p>
            <a:r>
              <a:rPr lang="fr-BE" sz="1400" dirty="0">
                <a:latin typeface="Arial Narrow" panose="020B0606020202030204" pitchFamily="34" charset="0"/>
              </a:rPr>
              <a:t>https://www.unige.ch/dife/enseigner-apprendre/soutien-enseignement/zoom-innovations/enseigner-en-classe-inversee/</a:t>
            </a:r>
            <a:endParaRPr lang="fr-BE" sz="1400" dirty="0" smtClean="0">
              <a:latin typeface="Arial Narrow" panose="020B0606020202030204" pitchFamily="34" charset="0"/>
            </a:endParaRPr>
          </a:p>
        </p:txBody>
      </p:sp>
      <p:sp>
        <p:nvSpPr>
          <p:cNvPr id="5" name="Rectangle à coins arrondis 4"/>
          <p:cNvSpPr/>
          <p:nvPr/>
        </p:nvSpPr>
        <p:spPr>
          <a:xfrm>
            <a:off x="4712769" y="1302781"/>
            <a:ext cx="1560850" cy="1010885"/>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solidFill>
                  <a:schemeClr val="tx1"/>
                </a:solidFill>
                <a:latin typeface="Arial Narrow" panose="020B0606020202030204" pitchFamily="34" charset="0"/>
              </a:rPr>
              <a:t>Cours</a:t>
            </a:r>
          </a:p>
          <a:p>
            <a:pPr algn="ctr"/>
            <a:r>
              <a:rPr lang="fr-BE" sz="2400" dirty="0" smtClean="0">
                <a:solidFill>
                  <a:schemeClr val="tx1"/>
                </a:solidFill>
                <a:latin typeface="Arial Narrow" panose="020B0606020202030204" pitchFamily="34" charset="0"/>
              </a:rPr>
              <a:t>magistraux</a:t>
            </a:r>
          </a:p>
        </p:txBody>
      </p:sp>
      <p:sp>
        <p:nvSpPr>
          <p:cNvPr id="6" name="Rectangle à coins arrondis 5"/>
          <p:cNvSpPr/>
          <p:nvPr/>
        </p:nvSpPr>
        <p:spPr>
          <a:xfrm>
            <a:off x="1331640" y="1451148"/>
            <a:ext cx="1408450" cy="749681"/>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solidFill>
                  <a:schemeClr val="tx1"/>
                </a:solidFill>
                <a:latin typeface="Arial Narrow" panose="020B0606020202030204" pitchFamily="34" charset="0"/>
              </a:rPr>
              <a:t>MOOC</a:t>
            </a:r>
          </a:p>
        </p:txBody>
      </p:sp>
      <p:sp>
        <p:nvSpPr>
          <p:cNvPr id="7" name="Rectangle à coins arrondis 6"/>
          <p:cNvSpPr/>
          <p:nvPr/>
        </p:nvSpPr>
        <p:spPr>
          <a:xfrm>
            <a:off x="6588495" y="2636912"/>
            <a:ext cx="1560850" cy="1010885"/>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solidFill>
                  <a:schemeClr val="tx1"/>
                </a:solidFill>
                <a:latin typeface="Arial Narrow" panose="020B0606020202030204" pitchFamily="34" charset="0"/>
              </a:rPr>
              <a:t>Classe inversée</a:t>
            </a:r>
          </a:p>
        </p:txBody>
      </p:sp>
      <p:sp>
        <p:nvSpPr>
          <p:cNvPr id="14" name="Rectangle à coins arrondis 13"/>
          <p:cNvSpPr/>
          <p:nvPr/>
        </p:nvSpPr>
        <p:spPr>
          <a:xfrm>
            <a:off x="150911" y="2670743"/>
            <a:ext cx="3773018" cy="123395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2200" dirty="0" smtClean="0">
                <a:solidFill>
                  <a:schemeClr val="tx1"/>
                </a:solidFill>
              </a:rPr>
              <a:t>- Externalisation </a:t>
            </a:r>
            <a:r>
              <a:rPr lang="fr-BE" sz="2200" dirty="0">
                <a:solidFill>
                  <a:schemeClr val="tx1"/>
                </a:solidFill>
              </a:rPr>
              <a:t>du public </a:t>
            </a:r>
          </a:p>
          <a:p>
            <a:r>
              <a:rPr lang="fr-BE" sz="2200" dirty="0" smtClean="0">
                <a:solidFill>
                  <a:schemeClr val="tx1"/>
                </a:solidFill>
              </a:rPr>
              <a:t>- Modernisation </a:t>
            </a:r>
            <a:r>
              <a:rPr lang="fr-BE" sz="2200" dirty="0">
                <a:solidFill>
                  <a:schemeClr val="tx1"/>
                </a:solidFill>
              </a:rPr>
              <a:t>de </a:t>
            </a:r>
            <a:r>
              <a:rPr lang="fr-BE" sz="2200" dirty="0" smtClean="0">
                <a:solidFill>
                  <a:schemeClr val="tx1"/>
                </a:solidFill>
              </a:rPr>
              <a:t>l’EAD</a:t>
            </a:r>
          </a:p>
          <a:p>
            <a:r>
              <a:rPr lang="fr-BE" sz="2200" dirty="0" smtClean="0">
                <a:solidFill>
                  <a:schemeClr val="tx1"/>
                </a:solidFill>
              </a:rPr>
              <a:t>- On reste chez soi</a:t>
            </a:r>
            <a:endParaRPr lang="fr-BE" sz="2200" dirty="0">
              <a:solidFill>
                <a:schemeClr val="tx1"/>
              </a:solidFill>
            </a:endParaRPr>
          </a:p>
        </p:txBody>
      </p:sp>
      <p:sp>
        <p:nvSpPr>
          <p:cNvPr id="15" name="Rectangle à coins arrondis 14"/>
          <p:cNvSpPr/>
          <p:nvPr/>
        </p:nvSpPr>
        <p:spPr>
          <a:xfrm>
            <a:off x="2339752" y="4156520"/>
            <a:ext cx="6509044" cy="247637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Tx/>
              <a:buChar char="-"/>
            </a:pPr>
            <a:r>
              <a:rPr lang="fr-BE" sz="2200" dirty="0">
                <a:solidFill>
                  <a:schemeClr val="tx1"/>
                </a:solidFill>
              </a:rPr>
              <a:t>Centration sur le travail en classe</a:t>
            </a:r>
          </a:p>
          <a:p>
            <a:pPr marL="285750" indent="-285750">
              <a:buFontTx/>
              <a:buChar char="-"/>
            </a:pPr>
            <a:r>
              <a:rPr lang="fr-BE" sz="2200" dirty="0">
                <a:solidFill>
                  <a:schemeClr val="tx1"/>
                </a:solidFill>
              </a:rPr>
              <a:t>Dédoublement du travail de l’enseignant </a:t>
            </a:r>
          </a:p>
          <a:p>
            <a:pPr marL="742950" lvl="1" indent="-285750">
              <a:buFontTx/>
              <a:buChar char="-"/>
            </a:pPr>
            <a:r>
              <a:rPr lang="fr-BE" sz="2200" dirty="0">
                <a:solidFill>
                  <a:schemeClr val="tx1"/>
                </a:solidFill>
              </a:rPr>
              <a:t>à priori de préparation de contenus</a:t>
            </a:r>
          </a:p>
          <a:p>
            <a:pPr marL="742950" lvl="1" indent="-285750">
              <a:buFontTx/>
              <a:buChar char="-"/>
            </a:pPr>
            <a:r>
              <a:rPr lang="fr-BE" sz="2200" dirty="0">
                <a:solidFill>
                  <a:schemeClr val="tx1"/>
                </a:solidFill>
              </a:rPr>
              <a:t>à postériori d’encadrement de travaux </a:t>
            </a:r>
          </a:p>
          <a:p>
            <a:pPr marL="285750" indent="-285750">
              <a:buFontTx/>
              <a:buChar char="-"/>
            </a:pPr>
            <a:r>
              <a:rPr lang="fr-BE" sz="2200" dirty="0">
                <a:solidFill>
                  <a:schemeClr val="tx1"/>
                </a:solidFill>
              </a:rPr>
              <a:t>Dédoublement du travail de l’apprenant</a:t>
            </a:r>
          </a:p>
          <a:p>
            <a:pPr marL="742950" lvl="1" indent="-285750">
              <a:buFontTx/>
              <a:buChar char="-"/>
            </a:pPr>
            <a:r>
              <a:rPr lang="fr-BE" sz="2200" dirty="0">
                <a:solidFill>
                  <a:schemeClr val="tx1"/>
                </a:solidFill>
              </a:rPr>
              <a:t>À priori appropriation de contenus at home</a:t>
            </a:r>
          </a:p>
          <a:p>
            <a:pPr marL="742950" lvl="1" indent="-285750">
              <a:buFontTx/>
              <a:buChar char="-"/>
            </a:pPr>
            <a:r>
              <a:rPr lang="fr-BE" sz="2200" dirty="0">
                <a:solidFill>
                  <a:schemeClr val="tx1"/>
                </a:solidFill>
              </a:rPr>
              <a:t>À postériori : consolidation en classe </a:t>
            </a:r>
          </a:p>
        </p:txBody>
      </p:sp>
      <p:cxnSp>
        <p:nvCxnSpPr>
          <p:cNvPr id="17" name="Connecteur droit avec flèche 16"/>
          <p:cNvCxnSpPr>
            <a:stCxn id="5" idx="1"/>
            <a:endCxn id="6" idx="3"/>
          </p:cNvCxnSpPr>
          <p:nvPr/>
        </p:nvCxnSpPr>
        <p:spPr>
          <a:xfrm flipH="1">
            <a:off x="2740090" y="1808224"/>
            <a:ext cx="1972679" cy="1776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a:endCxn id="7" idx="0"/>
          </p:cNvCxnSpPr>
          <p:nvPr/>
        </p:nvCxnSpPr>
        <p:spPr>
          <a:xfrm>
            <a:off x="7368920" y="1780660"/>
            <a:ext cx="0" cy="85625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p:nvPr/>
        </p:nvCxnSpPr>
        <p:spPr>
          <a:xfrm>
            <a:off x="2123728" y="2200829"/>
            <a:ext cx="0" cy="43608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p:nvPr/>
        </p:nvCxnSpPr>
        <p:spPr>
          <a:xfrm>
            <a:off x="7368987" y="3629263"/>
            <a:ext cx="0" cy="52725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25"/>
          <p:cNvCxnSpPr>
            <a:stCxn id="5" idx="3"/>
          </p:cNvCxnSpPr>
          <p:nvPr/>
        </p:nvCxnSpPr>
        <p:spPr>
          <a:xfrm flipV="1">
            <a:off x="6273619" y="1808223"/>
            <a:ext cx="1095301"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ZoneTexte 28"/>
          <p:cNvSpPr txBox="1"/>
          <p:nvPr/>
        </p:nvSpPr>
        <p:spPr>
          <a:xfrm>
            <a:off x="4990492" y="995830"/>
            <a:ext cx="1005403" cy="1569660"/>
          </a:xfrm>
          <a:prstGeom prst="rect">
            <a:avLst/>
          </a:prstGeom>
          <a:noFill/>
        </p:spPr>
        <p:txBody>
          <a:bodyPr wrap="none" rtlCol="0">
            <a:spAutoFit/>
          </a:bodyPr>
          <a:lstStyle/>
          <a:p>
            <a:r>
              <a:rPr lang="fr-BE" sz="9600" dirty="0" smtClean="0">
                <a:solidFill>
                  <a:srgbClr val="FF0000"/>
                </a:solidFill>
              </a:rPr>
              <a:t>X</a:t>
            </a:r>
            <a:endParaRPr lang="fr-BE" sz="9600" dirty="0">
              <a:solidFill>
                <a:srgbClr val="FF0000"/>
              </a:solidFill>
            </a:endParaRPr>
          </a:p>
        </p:txBody>
      </p:sp>
    </p:spTree>
    <p:extLst>
      <p:ext uri="{BB962C8B-B14F-4D97-AF65-F5344CB8AC3E}">
        <p14:creationId xmlns:p14="http://schemas.microsoft.com/office/powerpoint/2010/main" val="3224354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4" grpId="0" animBg="1"/>
      <p:bldP spid="15" grpId="0" animBg="1"/>
      <p:bldP spid="2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27038" y="1916832"/>
            <a:ext cx="8353425" cy="1449388"/>
          </a:xfrm>
          <a:solidFill>
            <a:srgbClr val="002060"/>
          </a:solidFill>
          <a:ln>
            <a:solidFill>
              <a:schemeClr val="tx1"/>
            </a:solidFill>
          </a:ln>
        </p:spPr>
        <p:txBody>
          <a:bodyPr rtlCol="0">
            <a:normAutofit/>
          </a:bodyPr>
          <a:lstStyle/>
          <a:p>
            <a:pPr fontAlgn="auto">
              <a:spcAft>
                <a:spcPts val="0"/>
              </a:spcAft>
              <a:defRPr/>
            </a:pPr>
            <a:r>
              <a:rPr lang="fr-BE" sz="5400" dirty="0" smtClean="0">
                <a:solidFill>
                  <a:schemeClr val="bg1"/>
                </a:solidFill>
                <a:latin typeface="Arial Narrow" panose="020B0606020202030204" pitchFamily="34" charset="0"/>
              </a:rPr>
              <a:t>Les </a:t>
            </a:r>
            <a:r>
              <a:rPr lang="fr-BE" sz="5400" dirty="0" err="1" smtClean="0">
                <a:solidFill>
                  <a:schemeClr val="bg1"/>
                </a:solidFill>
                <a:latin typeface="Arial Narrow" panose="020B0606020202030204" pitchFamily="34" charset="0"/>
              </a:rPr>
              <a:t>MOOCs</a:t>
            </a:r>
            <a:endParaRPr lang="fr-BE" sz="5400" dirty="0">
              <a:solidFill>
                <a:schemeClr val="bg1"/>
              </a:solidFill>
              <a:latin typeface="Arial Narrow" panose="020B0606020202030204" pitchFamily="34" charset="0"/>
            </a:endParaRPr>
          </a:p>
        </p:txBody>
      </p:sp>
      <p:sp>
        <p:nvSpPr>
          <p:cNvPr id="6" name="Titre 1"/>
          <p:cNvSpPr txBox="1">
            <a:spLocks/>
          </p:cNvSpPr>
          <p:nvPr/>
        </p:nvSpPr>
        <p:spPr>
          <a:xfrm>
            <a:off x="2627784" y="5692775"/>
            <a:ext cx="4576762" cy="431800"/>
          </a:xfrm>
          <a:prstGeom prst="rect">
            <a:avLst/>
          </a:prstGeom>
          <a:solidFill>
            <a:schemeClr val="tx2">
              <a:lumMod val="20000"/>
              <a:lumOff val="80000"/>
            </a:schemeClr>
          </a:solidFill>
          <a:ln>
            <a:solidFill>
              <a:schemeClr val="tx1"/>
            </a:solidFill>
          </a:ln>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r>
              <a:rPr lang="fr-BE" sz="1800" dirty="0" smtClean="0">
                <a:latin typeface="Arial Narrow" panose="020B0606020202030204" pitchFamily="34" charset="0"/>
              </a:rPr>
              <a:t>En collaboration avec </a:t>
            </a:r>
            <a:r>
              <a:rPr lang="fr-BE" sz="1800" dirty="0" err="1" smtClean="0">
                <a:latin typeface="Arial Narrow" panose="020B0606020202030204" pitchFamily="34" charset="0"/>
              </a:rPr>
              <a:t>JF</a:t>
            </a:r>
            <a:r>
              <a:rPr lang="fr-BE" sz="1800" dirty="0" smtClean="0">
                <a:latin typeface="Arial Narrow" panose="020B0606020202030204" pitchFamily="34" charset="0"/>
              </a:rPr>
              <a:t> Van de </a:t>
            </a:r>
            <a:r>
              <a:rPr lang="fr-BE" sz="1800" dirty="0" err="1" smtClean="0">
                <a:latin typeface="Arial Narrow" panose="020B0606020202030204" pitchFamily="34" charset="0"/>
              </a:rPr>
              <a:t>Poel</a:t>
            </a:r>
            <a:r>
              <a:rPr lang="fr-BE" sz="1800" dirty="0" smtClean="0">
                <a:latin typeface="Arial Narrow" panose="020B0606020202030204" pitchFamily="34" charset="0"/>
              </a:rPr>
              <a:t> (</a:t>
            </a:r>
            <a:r>
              <a:rPr lang="fr-BE" sz="1800" dirty="0" err="1" smtClean="0">
                <a:latin typeface="Arial Narrow" panose="020B0606020202030204" pitchFamily="34" charset="0"/>
              </a:rPr>
              <a:t>Labset</a:t>
            </a:r>
            <a:r>
              <a:rPr lang="fr-BE" sz="1800" dirty="0" smtClean="0">
                <a:latin typeface="Arial Narrow" panose="020B0606020202030204" pitchFamily="34" charset="0"/>
              </a:rPr>
              <a:t> </a:t>
            </a:r>
            <a:r>
              <a:rPr lang="fr-BE" sz="1800" dirty="0" err="1" smtClean="0">
                <a:latin typeface="Arial Narrow" panose="020B0606020202030204" pitchFamily="34" charset="0"/>
              </a:rPr>
              <a:t>Ulg</a:t>
            </a:r>
            <a:r>
              <a:rPr lang="fr-BE" sz="1800" dirty="0" smtClean="0">
                <a:latin typeface="Arial Narrow" panose="020B0606020202030204" pitchFamily="34" charset="0"/>
              </a:rPr>
              <a:t>)</a:t>
            </a:r>
            <a:endParaRPr lang="fr-BE" sz="1800" dirty="0">
              <a:latin typeface="Arial Narrow" panose="020B0606020202030204" pitchFamily="34" charset="0"/>
            </a:endParaRPr>
          </a:p>
        </p:txBody>
      </p:sp>
    </p:spTree>
    <p:extLst>
      <p:ext uri="{BB962C8B-B14F-4D97-AF65-F5344CB8AC3E}">
        <p14:creationId xmlns:p14="http://schemas.microsoft.com/office/powerpoint/2010/main" val="28642488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18488" cy="633412"/>
          </a:xfrm>
          <a:solidFill>
            <a:schemeClr val="tx2">
              <a:lumMod val="20000"/>
              <a:lumOff val="80000"/>
            </a:schemeClr>
          </a:solidFill>
          <a:ln>
            <a:solidFill>
              <a:schemeClr val="tx1"/>
            </a:solidFill>
          </a:ln>
        </p:spPr>
        <p:txBody>
          <a:bodyPr rtlCol="0">
            <a:normAutofit/>
          </a:bodyPr>
          <a:lstStyle/>
          <a:p>
            <a:pPr algn="l" fontAlgn="auto">
              <a:spcAft>
                <a:spcPts val="0"/>
              </a:spcAft>
              <a:defRPr/>
            </a:pPr>
            <a:r>
              <a:rPr lang="fr-BE" sz="2800" dirty="0" smtClean="0">
                <a:latin typeface="Arial Narrow" panose="020B0606020202030204" pitchFamily="34" charset="0"/>
              </a:rPr>
              <a:t>De quoi parle-t-on ?  </a:t>
            </a:r>
            <a:r>
              <a:rPr lang="fr-BE" sz="2800" dirty="0" err="1" smtClean="0">
                <a:latin typeface="Arial Narrow" panose="020B0606020202030204" pitchFamily="34" charset="0"/>
              </a:rPr>
              <a:t>MOOC</a:t>
            </a:r>
            <a:r>
              <a:rPr lang="fr-BE" sz="2800" dirty="0" smtClean="0">
                <a:latin typeface="Arial Narrow" panose="020B0606020202030204" pitchFamily="34" charset="0"/>
              </a:rPr>
              <a:t> (anglais) et </a:t>
            </a:r>
            <a:r>
              <a:rPr lang="fr-BE" sz="2800" dirty="0" err="1" smtClean="0">
                <a:latin typeface="Arial Narrow" panose="020B0606020202030204" pitchFamily="34" charset="0"/>
              </a:rPr>
              <a:t>CLOM</a:t>
            </a:r>
            <a:r>
              <a:rPr lang="fr-BE" sz="2800" dirty="0" smtClean="0">
                <a:latin typeface="Arial Narrow" panose="020B0606020202030204" pitchFamily="34" charset="0"/>
              </a:rPr>
              <a:t> (français)   </a:t>
            </a:r>
            <a:endParaRPr lang="fr-BE" sz="2800" dirty="0">
              <a:latin typeface="Arial Narrow" panose="020B0606020202030204" pitchFamily="34" charset="0"/>
            </a:endParaRPr>
          </a:p>
        </p:txBody>
      </p:sp>
      <p:sp>
        <p:nvSpPr>
          <p:cNvPr id="3" name="Espace réservé du contenu 2"/>
          <p:cNvSpPr>
            <a:spLocks noGrp="1"/>
          </p:cNvSpPr>
          <p:nvPr>
            <p:ph idx="1"/>
          </p:nvPr>
        </p:nvSpPr>
        <p:spPr>
          <a:xfrm>
            <a:off x="755650" y="1125538"/>
            <a:ext cx="3024188" cy="1871662"/>
          </a:xfrm>
          <a:solidFill>
            <a:schemeClr val="accent6">
              <a:lumMod val="20000"/>
              <a:lumOff val="80000"/>
            </a:schemeClr>
          </a:solidFill>
          <a:ln>
            <a:solidFill>
              <a:schemeClr val="tx2"/>
            </a:solidFill>
          </a:ln>
        </p:spPr>
        <p:txBody>
          <a:bodyPr rtlCol="0">
            <a:noAutofit/>
          </a:bodyPr>
          <a:lstStyle/>
          <a:p>
            <a:pPr fontAlgn="auto">
              <a:spcAft>
                <a:spcPts val="0"/>
              </a:spcAft>
              <a:buFont typeface="Wingdings" panose="05000000000000000000" pitchFamily="2" charset="2"/>
              <a:buChar char="§"/>
              <a:defRPr/>
            </a:pPr>
            <a:r>
              <a:rPr lang="fr-BE" sz="2400" dirty="0" smtClean="0">
                <a:latin typeface="Arial Narrow" panose="020B0606020202030204" pitchFamily="34" charset="0"/>
              </a:rPr>
              <a:t>M pour MASSIVE </a:t>
            </a:r>
          </a:p>
          <a:p>
            <a:pPr fontAlgn="auto">
              <a:spcAft>
                <a:spcPts val="0"/>
              </a:spcAft>
              <a:buFont typeface="Wingdings" panose="05000000000000000000" pitchFamily="2" charset="2"/>
              <a:buChar char="§"/>
              <a:defRPr/>
            </a:pPr>
            <a:r>
              <a:rPr lang="fr-BE" sz="2400" dirty="0" smtClean="0">
                <a:latin typeface="Arial Narrow" panose="020B0606020202030204" pitchFamily="34" charset="0"/>
              </a:rPr>
              <a:t>O pour OPEN </a:t>
            </a:r>
          </a:p>
          <a:p>
            <a:pPr fontAlgn="auto">
              <a:spcAft>
                <a:spcPts val="0"/>
              </a:spcAft>
              <a:buFont typeface="Wingdings" panose="05000000000000000000" pitchFamily="2" charset="2"/>
              <a:buChar char="§"/>
              <a:defRPr/>
            </a:pPr>
            <a:r>
              <a:rPr lang="fr-BE" sz="2400" dirty="0" smtClean="0">
                <a:latin typeface="Arial Narrow" panose="020B0606020202030204" pitchFamily="34" charset="0"/>
              </a:rPr>
              <a:t>O pour ONLINE</a:t>
            </a:r>
          </a:p>
          <a:p>
            <a:pPr fontAlgn="auto">
              <a:spcAft>
                <a:spcPts val="0"/>
              </a:spcAft>
              <a:buFont typeface="Wingdings" panose="05000000000000000000" pitchFamily="2" charset="2"/>
              <a:buChar char="§"/>
              <a:defRPr/>
            </a:pPr>
            <a:r>
              <a:rPr lang="fr-BE" sz="2400" dirty="0" smtClean="0">
                <a:latin typeface="Arial Narrow" panose="020B0606020202030204" pitchFamily="34" charset="0"/>
              </a:rPr>
              <a:t>C pour COURSE</a:t>
            </a:r>
          </a:p>
          <a:p>
            <a:pPr fontAlgn="auto">
              <a:spcAft>
                <a:spcPts val="0"/>
              </a:spcAft>
              <a:buFont typeface="Wingdings" panose="05000000000000000000" pitchFamily="2" charset="2"/>
              <a:buChar char="§"/>
              <a:defRPr/>
            </a:pPr>
            <a:endParaRPr lang="fr-BE" sz="2200" dirty="0" smtClean="0">
              <a:solidFill>
                <a:srgbClr val="002060"/>
              </a:solidFill>
              <a:latin typeface="Arial Narrow" panose="020B0606020202030204" pitchFamily="34" charset="0"/>
            </a:endParaRPr>
          </a:p>
        </p:txBody>
      </p:sp>
      <p:sp>
        <p:nvSpPr>
          <p:cNvPr id="4" name="Espace réservé du contenu 2"/>
          <p:cNvSpPr txBox="1">
            <a:spLocks/>
          </p:cNvSpPr>
          <p:nvPr/>
        </p:nvSpPr>
        <p:spPr bwMode="auto">
          <a:xfrm>
            <a:off x="395288" y="3068638"/>
            <a:ext cx="8497887" cy="33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buFont typeface="Wingdings" pitchFamily="2" charset="2"/>
              <a:buChar char="§"/>
            </a:pPr>
            <a:r>
              <a:rPr lang="fr-BE" altLang="fr-FR" sz="2400" dirty="0">
                <a:latin typeface="Arial Narrow" pitchFamily="34" charset="0"/>
              </a:rPr>
              <a:t>MASSIVE / certains cours sont suivis par plusieurs dizaines de milliers d’étudiants</a:t>
            </a:r>
          </a:p>
          <a:p>
            <a:pPr>
              <a:buFont typeface="Wingdings" pitchFamily="2" charset="2"/>
              <a:buChar char="§"/>
            </a:pPr>
            <a:r>
              <a:rPr lang="fr-BE" altLang="fr-FR" sz="2400" dirty="0">
                <a:latin typeface="Arial Narrow" pitchFamily="34" charset="0"/>
              </a:rPr>
              <a:t>OPEN : objectif de partage des connaissances entre les universités et le monde extérieur (démocratisation des savoirs) sans que des </a:t>
            </a:r>
            <a:r>
              <a:rPr lang="fr-BE" altLang="fr-FR" sz="2400" dirty="0" err="1">
                <a:latin typeface="Arial Narrow" pitchFamily="34" charset="0"/>
              </a:rPr>
              <a:t>prerequis</a:t>
            </a:r>
            <a:r>
              <a:rPr lang="fr-BE" altLang="fr-FR" sz="2400" dirty="0">
                <a:latin typeface="Arial Narrow" pitchFamily="34" charset="0"/>
              </a:rPr>
              <a:t> soient réellement demandés (</a:t>
            </a:r>
            <a:r>
              <a:rPr lang="fr-BE" altLang="fr-FR" sz="2400" dirty="0" err="1">
                <a:latin typeface="Arial Narrow" pitchFamily="34" charset="0"/>
              </a:rPr>
              <a:t>cfr</a:t>
            </a:r>
            <a:r>
              <a:rPr lang="fr-BE" altLang="fr-FR" sz="2400" dirty="0">
                <a:latin typeface="Arial Narrow" pitchFamily="34" charset="0"/>
              </a:rPr>
              <a:t> Open </a:t>
            </a:r>
            <a:r>
              <a:rPr lang="fr-BE" altLang="fr-FR" sz="2400" dirty="0" err="1">
                <a:latin typeface="Arial Narrow" pitchFamily="34" charset="0"/>
              </a:rPr>
              <a:t>university</a:t>
            </a:r>
            <a:r>
              <a:rPr lang="fr-BE" altLang="fr-FR" sz="2400" dirty="0">
                <a:latin typeface="Arial Narrow" pitchFamily="34" charset="0"/>
              </a:rPr>
              <a:t>) </a:t>
            </a:r>
          </a:p>
          <a:p>
            <a:pPr>
              <a:buFont typeface="Wingdings" pitchFamily="2" charset="2"/>
              <a:buChar char="§"/>
            </a:pPr>
            <a:r>
              <a:rPr lang="fr-BE" altLang="fr-FR" sz="2400" dirty="0">
                <a:latin typeface="Arial Narrow" pitchFamily="34" charset="0"/>
              </a:rPr>
              <a:t>ONLINE : connexion internet et parfois systèmes mixtes </a:t>
            </a:r>
          </a:p>
          <a:p>
            <a:pPr>
              <a:buFont typeface="Wingdings" pitchFamily="2" charset="2"/>
              <a:buChar char="§"/>
            </a:pPr>
            <a:r>
              <a:rPr lang="fr-BE" altLang="fr-FR" sz="2400" dirty="0">
                <a:latin typeface="Arial Narrow" pitchFamily="34" charset="0"/>
              </a:rPr>
              <a:t>COURSE </a:t>
            </a:r>
            <a:r>
              <a:rPr lang="fr-BE" altLang="fr-FR" sz="2400" dirty="0" err="1">
                <a:latin typeface="Arial Narrow" pitchFamily="34" charset="0"/>
              </a:rPr>
              <a:t>cad</a:t>
            </a:r>
            <a:r>
              <a:rPr lang="fr-BE" altLang="fr-FR" sz="2400" dirty="0">
                <a:latin typeface="Arial Narrow" pitchFamily="34" charset="0"/>
              </a:rPr>
              <a:t> des contenus (texte, vidéos, liens…), des forums (interaction pour former une communauté d’apprentissage), un calendrier, des évaluations avec feedbacks</a:t>
            </a:r>
            <a:endParaRPr lang="nl-NL" altLang="fr-FR" sz="2400" dirty="0">
              <a:latin typeface="Arial Narrow" pitchFamily="34" charset="0"/>
            </a:endParaRPr>
          </a:p>
          <a:p>
            <a:pPr>
              <a:buFont typeface="Wingdings" pitchFamily="2" charset="2"/>
              <a:buChar char="§"/>
            </a:pPr>
            <a:endParaRPr lang="fr-BE" altLang="fr-FR" sz="2200" dirty="0">
              <a:solidFill>
                <a:srgbClr val="002060"/>
              </a:solidFill>
              <a:latin typeface="Arial Narrow" pitchFamily="34" charset="0"/>
            </a:endParaRPr>
          </a:p>
        </p:txBody>
      </p:sp>
      <p:sp>
        <p:nvSpPr>
          <p:cNvPr id="5" name="Espace réservé du contenu 2"/>
          <p:cNvSpPr txBox="1">
            <a:spLocks/>
          </p:cNvSpPr>
          <p:nvPr/>
        </p:nvSpPr>
        <p:spPr>
          <a:xfrm>
            <a:off x="5364163" y="1125538"/>
            <a:ext cx="3024187" cy="1871662"/>
          </a:xfrm>
          <a:prstGeom prst="rect">
            <a:avLst/>
          </a:prstGeom>
          <a:solidFill>
            <a:schemeClr val="accent3">
              <a:lumMod val="20000"/>
              <a:lumOff val="80000"/>
            </a:schemeClr>
          </a:solidFill>
          <a:ln>
            <a:solidFill>
              <a:schemeClr val="tx2"/>
            </a:solidFill>
          </a:ln>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fontAlgn="auto">
              <a:spcAft>
                <a:spcPts val="0"/>
              </a:spcAft>
              <a:buFont typeface="Wingdings" panose="05000000000000000000" pitchFamily="2" charset="2"/>
              <a:buChar char="§"/>
              <a:defRPr/>
            </a:pPr>
            <a:r>
              <a:rPr lang="fr-BE" sz="2400" dirty="0" smtClean="0">
                <a:latin typeface="Arial Narrow" panose="020B0606020202030204" pitchFamily="34" charset="0"/>
              </a:rPr>
              <a:t>C pour COURS</a:t>
            </a:r>
          </a:p>
          <a:p>
            <a:pPr fontAlgn="auto">
              <a:spcAft>
                <a:spcPts val="0"/>
              </a:spcAft>
              <a:buFont typeface="Wingdings" panose="05000000000000000000" pitchFamily="2" charset="2"/>
              <a:buChar char="§"/>
              <a:defRPr/>
            </a:pPr>
            <a:r>
              <a:rPr lang="fr-BE" sz="2400" dirty="0" smtClean="0">
                <a:latin typeface="Arial Narrow" panose="020B0606020202030204" pitchFamily="34" charset="0"/>
              </a:rPr>
              <a:t>L pour en LIGNE</a:t>
            </a:r>
          </a:p>
          <a:p>
            <a:pPr fontAlgn="auto">
              <a:spcAft>
                <a:spcPts val="0"/>
              </a:spcAft>
              <a:buFont typeface="Wingdings" panose="05000000000000000000" pitchFamily="2" charset="2"/>
              <a:buChar char="§"/>
              <a:defRPr/>
            </a:pPr>
            <a:r>
              <a:rPr lang="fr-BE" sz="2400" dirty="0" smtClean="0">
                <a:latin typeface="Arial Narrow" panose="020B0606020202030204" pitchFamily="34" charset="0"/>
              </a:rPr>
              <a:t>O pour OUVERT</a:t>
            </a:r>
          </a:p>
          <a:p>
            <a:pPr fontAlgn="auto">
              <a:spcAft>
                <a:spcPts val="0"/>
              </a:spcAft>
              <a:buFont typeface="Wingdings" panose="05000000000000000000" pitchFamily="2" charset="2"/>
              <a:buChar char="§"/>
              <a:defRPr/>
            </a:pPr>
            <a:r>
              <a:rPr lang="fr-BE" sz="2400" dirty="0" smtClean="0">
                <a:latin typeface="Arial Narrow" panose="020B0606020202030204" pitchFamily="34" charset="0"/>
              </a:rPr>
              <a:t>M pour MASSIF</a:t>
            </a:r>
            <a:endParaRPr lang="fr-BE" sz="2200" dirty="0" smtClean="0">
              <a:solidFill>
                <a:srgbClr val="002060"/>
              </a:solidFill>
              <a:latin typeface="Arial Narrow" panose="020B0606020202030204" pitchFamily="34" charset="0"/>
            </a:endParaRPr>
          </a:p>
        </p:txBody>
      </p:sp>
    </p:spTree>
    <p:extLst>
      <p:ext uri="{BB962C8B-B14F-4D97-AF65-F5344CB8AC3E}">
        <p14:creationId xmlns:p14="http://schemas.microsoft.com/office/powerpoint/2010/main" val="40306143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18488" cy="633412"/>
          </a:xfrm>
          <a:solidFill>
            <a:schemeClr val="tx2">
              <a:lumMod val="20000"/>
              <a:lumOff val="80000"/>
            </a:schemeClr>
          </a:solidFill>
          <a:ln>
            <a:solidFill>
              <a:schemeClr val="tx1"/>
            </a:solidFill>
          </a:ln>
        </p:spPr>
        <p:txBody>
          <a:bodyPr rtlCol="0">
            <a:normAutofit fontScale="90000"/>
          </a:bodyPr>
          <a:lstStyle/>
          <a:p>
            <a:pPr algn="l" fontAlgn="auto">
              <a:spcAft>
                <a:spcPts val="0"/>
              </a:spcAft>
              <a:defRPr/>
            </a:pPr>
            <a:r>
              <a:rPr lang="fr-BE" sz="2800" dirty="0" smtClean="0">
                <a:latin typeface="Arial Narrow" panose="020B0606020202030204" pitchFamily="34" charset="0"/>
              </a:rPr>
              <a:t>Et plus précisément, on distingue les </a:t>
            </a:r>
            <a:r>
              <a:rPr lang="fr-BE" sz="2800" dirty="0" err="1" smtClean="0">
                <a:latin typeface="Arial Narrow" panose="020B0606020202030204" pitchFamily="34" charset="0"/>
              </a:rPr>
              <a:t>xMOOCs</a:t>
            </a:r>
            <a:r>
              <a:rPr lang="fr-BE" sz="2800" dirty="0" smtClean="0">
                <a:latin typeface="Arial Narrow" panose="020B0606020202030204" pitchFamily="34" charset="0"/>
              </a:rPr>
              <a:t> et les </a:t>
            </a:r>
            <a:r>
              <a:rPr lang="fr-BE" sz="2800" dirty="0" err="1" smtClean="0">
                <a:latin typeface="Arial Narrow" panose="020B0606020202030204" pitchFamily="34" charset="0"/>
              </a:rPr>
              <a:t>cMOOCs</a:t>
            </a:r>
            <a:endParaRPr lang="fr-BE" sz="2800" dirty="0">
              <a:latin typeface="Arial Narrow" panose="020B0606020202030204" pitchFamily="34" charset="0"/>
            </a:endParaRPr>
          </a:p>
        </p:txBody>
      </p:sp>
      <p:sp>
        <p:nvSpPr>
          <p:cNvPr id="4" name="Espace réservé du contenu 2"/>
          <p:cNvSpPr txBox="1">
            <a:spLocks/>
          </p:cNvSpPr>
          <p:nvPr/>
        </p:nvSpPr>
        <p:spPr bwMode="auto">
          <a:xfrm>
            <a:off x="313233" y="1124744"/>
            <a:ext cx="8497887" cy="194421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marL="0" lvl="0" indent="0">
              <a:buNone/>
            </a:pPr>
            <a:r>
              <a:rPr lang="fr-BE" sz="2200" dirty="0">
                <a:latin typeface="Arial Narrow" panose="020B0606020202030204" pitchFamily="34" charset="0"/>
              </a:rPr>
              <a:t>Les </a:t>
            </a:r>
            <a:r>
              <a:rPr lang="fr-BE" sz="2200" b="1" dirty="0" err="1">
                <a:latin typeface="Arial Narrow" panose="020B0606020202030204" pitchFamily="34" charset="0"/>
              </a:rPr>
              <a:t>xMOOCs</a:t>
            </a:r>
            <a:r>
              <a:rPr lang="fr-BE" sz="2200" dirty="0">
                <a:latin typeface="Arial Narrow" panose="020B0606020202030204" pitchFamily="34" charset="0"/>
              </a:rPr>
              <a:t> qui visent à valider les compétences acquises en délivrant un certificat de réussite. Ils sont basés sur un modèle pédagogique "</a:t>
            </a:r>
            <a:r>
              <a:rPr lang="fr-BE" sz="2200" dirty="0" err="1">
                <a:latin typeface="Arial Narrow" panose="020B0606020202030204" pitchFamily="34" charset="0"/>
              </a:rPr>
              <a:t>instructionnel</a:t>
            </a:r>
            <a:r>
              <a:rPr lang="fr-BE" sz="2200" dirty="0">
                <a:latin typeface="Arial Narrow" panose="020B0606020202030204" pitchFamily="34" charset="0"/>
              </a:rPr>
              <a:t>" et visent l'atteinte d'objectifs d'apprentissage annoncés au début du cours. Ils sont dispensés sur une plateforme spécifique aux </a:t>
            </a:r>
            <a:r>
              <a:rPr lang="fr-BE" sz="2200" dirty="0" err="1">
                <a:latin typeface="Arial Narrow" panose="020B0606020202030204" pitchFamily="34" charset="0"/>
              </a:rPr>
              <a:t>MOOCs</a:t>
            </a:r>
            <a:r>
              <a:rPr lang="fr-BE" sz="2200" dirty="0">
                <a:latin typeface="Arial Narrow" panose="020B0606020202030204" pitchFamily="34" charset="0"/>
              </a:rPr>
              <a:t> (</a:t>
            </a:r>
            <a:r>
              <a:rPr lang="fr-BE" sz="2200" dirty="0" err="1">
                <a:latin typeface="Arial Narrow" panose="020B0606020202030204" pitchFamily="34" charset="0"/>
              </a:rPr>
              <a:t>edX</a:t>
            </a:r>
            <a:r>
              <a:rPr lang="fr-BE" sz="2200" dirty="0">
                <a:latin typeface="Arial Narrow" panose="020B0606020202030204" pitchFamily="34" charset="0"/>
              </a:rPr>
              <a:t>, Coursera, </a:t>
            </a:r>
            <a:r>
              <a:rPr lang="fr-BE" sz="2200" dirty="0" err="1">
                <a:latin typeface="Arial Narrow" panose="020B0606020202030204" pitchFamily="34" charset="0"/>
              </a:rPr>
              <a:t>Udacity</a:t>
            </a:r>
            <a:r>
              <a:rPr lang="fr-BE" sz="2200" dirty="0">
                <a:latin typeface="Arial Narrow" panose="020B0606020202030204" pitchFamily="34" charset="0"/>
              </a:rPr>
              <a:t>, </a:t>
            </a:r>
            <a:r>
              <a:rPr lang="fr-BE" sz="2200" dirty="0" smtClean="0">
                <a:latin typeface="Arial Narrow" panose="020B0606020202030204" pitchFamily="34" charset="0"/>
              </a:rPr>
              <a:t>FUN, </a:t>
            </a:r>
            <a:r>
              <a:rPr lang="fr-BE" sz="2200" dirty="0" err="1" smtClean="0">
                <a:latin typeface="Arial Narrow" panose="020B0606020202030204" pitchFamily="34" charset="0"/>
              </a:rPr>
              <a:t>Edulib</a:t>
            </a:r>
            <a:r>
              <a:rPr lang="fr-BE" sz="2200" dirty="0" smtClean="0">
                <a:latin typeface="Arial Narrow" panose="020B0606020202030204" pitchFamily="34" charset="0"/>
              </a:rPr>
              <a:t> etc.)</a:t>
            </a:r>
            <a:endParaRPr lang="fr-BE" sz="2200" dirty="0">
              <a:latin typeface="Arial Narrow" panose="020B0606020202030204" pitchFamily="34" charset="0"/>
            </a:endParaRPr>
          </a:p>
        </p:txBody>
      </p:sp>
      <p:pic>
        <p:nvPicPr>
          <p:cNvPr id="6" name="Image 2" descr="x2013-12-19-mooc-provider-558.jpg.pagespeed.ic.favilqZ78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5736" y="3140968"/>
            <a:ext cx="5302720" cy="3530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251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8313" y="260350"/>
            <a:ext cx="8229600" cy="720725"/>
          </a:xfrm>
          <a:solidFill>
            <a:schemeClr val="accent1">
              <a:lumMod val="40000"/>
              <a:lumOff val="60000"/>
            </a:schemeClr>
          </a:solidFill>
          <a:ln>
            <a:solidFill>
              <a:schemeClr val="tx1"/>
            </a:solidFill>
          </a:ln>
        </p:spPr>
        <p:txBody>
          <a:bodyPr rtlCol="0">
            <a:normAutofit/>
          </a:bodyPr>
          <a:lstStyle/>
          <a:p>
            <a:pPr algn="l" fontAlgn="auto">
              <a:spcAft>
                <a:spcPts val="0"/>
              </a:spcAft>
              <a:defRPr/>
            </a:pPr>
            <a:r>
              <a:rPr lang="fr-BE" sz="3200" dirty="0" smtClean="0">
                <a:latin typeface="Arial Narrow" panose="020B0606020202030204" pitchFamily="34" charset="0"/>
              </a:rPr>
              <a:t>Leurs références </a:t>
            </a:r>
            <a:endParaRPr lang="fr-BE" sz="3200" dirty="0">
              <a:latin typeface="Arial Narrow" panose="020B0606020202030204" pitchFamily="34" charset="0"/>
            </a:endParaRPr>
          </a:p>
        </p:txBody>
      </p:sp>
      <p:sp>
        <p:nvSpPr>
          <p:cNvPr id="6147" name="Espace réservé du contenu 2"/>
          <p:cNvSpPr>
            <a:spLocks noGrp="1"/>
          </p:cNvSpPr>
          <p:nvPr>
            <p:ph idx="1"/>
          </p:nvPr>
        </p:nvSpPr>
        <p:spPr>
          <a:xfrm>
            <a:off x="395288" y="1125538"/>
            <a:ext cx="8497887" cy="5543550"/>
          </a:xfrm>
        </p:spPr>
        <p:txBody>
          <a:bodyPr/>
          <a:lstStyle/>
          <a:p>
            <a:r>
              <a:rPr lang="fr-BE" altLang="fr-FR" sz="2000" b="1" dirty="0" err="1" smtClean="0">
                <a:latin typeface="Arial Narrow" pitchFamily="34" charset="0"/>
              </a:rPr>
              <a:t>edX</a:t>
            </a:r>
            <a:r>
              <a:rPr lang="fr-BE" altLang="fr-FR" sz="2000" dirty="0" smtClean="0">
                <a:latin typeface="Arial Narrow" pitchFamily="34" charset="0"/>
              </a:rPr>
              <a:t>: </a:t>
            </a:r>
            <a:r>
              <a:rPr lang="fr-BE" altLang="fr-FR" sz="2000" u="sng" dirty="0" smtClean="0">
                <a:latin typeface="Arial Narrow" pitchFamily="34" charset="0"/>
                <a:hlinkClick r:id="rId2"/>
              </a:rPr>
              <a:t>www.edx.org</a:t>
            </a:r>
            <a:r>
              <a:rPr lang="fr-BE" altLang="fr-FR" sz="2000" dirty="0" smtClean="0">
                <a:latin typeface="Arial Narrow" pitchFamily="34" charset="0"/>
              </a:rPr>
              <a:t>  (émanation du MIT)</a:t>
            </a:r>
          </a:p>
          <a:p>
            <a:r>
              <a:rPr lang="fr-BE" altLang="fr-FR" sz="2000" b="1" dirty="0" err="1" smtClean="0">
                <a:latin typeface="Arial Narrow" pitchFamily="34" charset="0"/>
              </a:rPr>
              <a:t>EDULIB</a:t>
            </a:r>
            <a:r>
              <a:rPr lang="fr-BE" altLang="fr-FR" sz="2000" dirty="0" smtClean="0">
                <a:latin typeface="Arial Narrow" pitchFamily="34" charset="0"/>
              </a:rPr>
              <a:t> : (Université de </a:t>
            </a:r>
            <a:r>
              <a:rPr lang="fr-BE" altLang="fr-FR" sz="2000" dirty="0">
                <a:latin typeface="Arial Narrow" pitchFamily="34" charset="0"/>
              </a:rPr>
              <a:t>Montréal) : </a:t>
            </a:r>
            <a:r>
              <a:rPr lang="fr-BE" altLang="fr-FR" sz="2000" dirty="0">
                <a:latin typeface="Arial Narrow" pitchFamily="34" charset="0"/>
                <a:hlinkClick r:id="rId3"/>
              </a:rPr>
              <a:t>https://cours.edulib.org</a:t>
            </a:r>
            <a:r>
              <a:rPr lang="fr-BE" altLang="fr-FR" sz="2000" dirty="0" smtClean="0">
                <a:latin typeface="Arial Narrow" pitchFamily="34" charset="0"/>
                <a:hlinkClick r:id="rId3"/>
              </a:rPr>
              <a:t>/</a:t>
            </a:r>
            <a:r>
              <a:rPr lang="fr-BE" altLang="fr-FR" sz="2000" dirty="0" smtClean="0">
                <a:latin typeface="Arial Narrow" pitchFamily="34" charset="0"/>
              </a:rPr>
              <a:t>  </a:t>
            </a:r>
          </a:p>
          <a:p>
            <a:r>
              <a:rPr lang="fr-BE" altLang="fr-FR" sz="2000" b="1" dirty="0" smtClean="0">
                <a:latin typeface="Arial Narrow" pitchFamily="34" charset="0"/>
              </a:rPr>
              <a:t>Coursera</a:t>
            </a:r>
            <a:r>
              <a:rPr lang="fr-BE" altLang="fr-FR" sz="2000" dirty="0" smtClean="0">
                <a:latin typeface="Arial Narrow" pitchFamily="34" charset="0"/>
              </a:rPr>
              <a:t> : </a:t>
            </a:r>
            <a:r>
              <a:rPr lang="fr-BE" altLang="fr-FR" sz="2000" u="sng" dirty="0" smtClean="0">
                <a:latin typeface="Arial Narrow" pitchFamily="34" charset="0"/>
                <a:hlinkClick r:id="rId4"/>
              </a:rPr>
              <a:t>www.coursera.org</a:t>
            </a:r>
            <a:r>
              <a:rPr lang="fr-BE" altLang="fr-FR" sz="2000" dirty="0" smtClean="0">
                <a:latin typeface="Arial Narrow" pitchFamily="34" charset="0"/>
              </a:rPr>
              <a:t> (entreprise privée) (623 cours (dont 547 en anglais ) </a:t>
            </a:r>
          </a:p>
          <a:p>
            <a:r>
              <a:rPr lang="fr-BE" altLang="fr-FR" sz="2000" b="1" dirty="0" err="1" smtClean="0">
                <a:latin typeface="Arial Narrow" pitchFamily="34" charset="0"/>
              </a:rPr>
              <a:t>OpenupEd</a:t>
            </a:r>
            <a:r>
              <a:rPr lang="fr-BE" altLang="fr-FR" sz="2000" dirty="0" smtClean="0">
                <a:latin typeface="Arial Narrow" pitchFamily="34" charset="0"/>
              </a:rPr>
              <a:t> : </a:t>
            </a:r>
            <a:r>
              <a:rPr lang="fr-BE" altLang="fr-FR" sz="2000" u="sng" dirty="0" smtClean="0">
                <a:latin typeface="Arial Narrow" pitchFamily="34" charset="0"/>
                <a:hlinkClick r:id="rId5"/>
              </a:rPr>
              <a:t>http://www.openuped.eu</a:t>
            </a:r>
            <a:r>
              <a:rPr lang="fr-BE" altLang="fr-FR" sz="2000" dirty="0" smtClean="0">
                <a:latin typeface="Arial Narrow" pitchFamily="34" charset="0"/>
              </a:rPr>
              <a:t> (initiative de la Commission Européenne)</a:t>
            </a:r>
          </a:p>
          <a:p>
            <a:r>
              <a:rPr lang="fr-BE" altLang="fr-FR" sz="2000" b="1" dirty="0" smtClean="0">
                <a:latin typeface="Arial Narrow" pitchFamily="34" charset="0"/>
              </a:rPr>
              <a:t>Future </a:t>
            </a:r>
            <a:r>
              <a:rPr lang="fr-BE" altLang="fr-FR" sz="2000" b="1" dirty="0" err="1" smtClean="0">
                <a:latin typeface="Arial Narrow" pitchFamily="34" charset="0"/>
              </a:rPr>
              <a:t>Learn</a:t>
            </a:r>
            <a:r>
              <a:rPr lang="fr-BE" altLang="fr-FR" sz="2000" b="1" dirty="0" smtClean="0">
                <a:latin typeface="Arial Narrow" pitchFamily="34" charset="0"/>
              </a:rPr>
              <a:t> :</a:t>
            </a:r>
            <a:r>
              <a:rPr lang="fr-BE" altLang="fr-FR" sz="2000" dirty="0" smtClean="0">
                <a:latin typeface="Arial Narrow" pitchFamily="34" charset="0"/>
              </a:rPr>
              <a:t> </a:t>
            </a:r>
            <a:r>
              <a:rPr lang="fr-BE" altLang="fr-FR" sz="2000" u="sng" dirty="0" smtClean="0">
                <a:latin typeface="Arial Narrow" pitchFamily="34" charset="0"/>
                <a:hlinkClick r:id="rId6"/>
              </a:rPr>
              <a:t>https://www.futurelearn.com</a:t>
            </a:r>
            <a:r>
              <a:rPr lang="fr-BE" altLang="fr-FR" sz="2000" u="sng" dirty="0" smtClean="0">
                <a:latin typeface="Arial Narrow" pitchFamily="34" charset="0"/>
              </a:rPr>
              <a:t> (</a:t>
            </a:r>
            <a:r>
              <a:rPr lang="fr-BE" altLang="fr-FR" sz="2000" dirty="0" smtClean="0">
                <a:latin typeface="Arial Narrow" pitchFamily="34" charset="0"/>
              </a:rPr>
              <a:t>entreprise privée propriété exclusive de l'Open </a:t>
            </a:r>
            <a:r>
              <a:rPr lang="fr-BE" altLang="fr-FR" sz="2000" dirty="0" err="1" smtClean="0">
                <a:latin typeface="Arial Narrow" pitchFamily="34" charset="0"/>
              </a:rPr>
              <a:t>University</a:t>
            </a:r>
            <a:r>
              <a:rPr lang="fr-BE" altLang="fr-FR" sz="2000" dirty="0" smtClean="0">
                <a:latin typeface="Arial Narrow" pitchFamily="34" charset="0"/>
              </a:rPr>
              <a:t> qui rassemble diverses universités</a:t>
            </a:r>
          </a:p>
          <a:p>
            <a:r>
              <a:rPr lang="fr-BE" altLang="fr-FR" sz="2000" b="1" dirty="0" err="1" smtClean="0">
                <a:latin typeface="Arial Narrow" pitchFamily="34" charset="0"/>
              </a:rPr>
              <a:t>Miriada</a:t>
            </a:r>
            <a:r>
              <a:rPr lang="fr-BE" altLang="fr-FR" sz="2000" b="1" dirty="0" smtClean="0">
                <a:latin typeface="Arial Narrow" pitchFamily="34" charset="0"/>
              </a:rPr>
              <a:t> :</a:t>
            </a:r>
            <a:r>
              <a:rPr lang="fr-BE" altLang="fr-FR" sz="2000" dirty="0" smtClean="0">
                <a:latin typeface="Arial Narrow" pitchFamily="34" charset="0"/>
              </a:rPr>
              <a:t> </a:t>
            </a:r>
            <a:r>
              <a:rPr lang="fr-BE" altLang="fr-FR" sz="2000" u="sng" dirty="0" smtClean="0">
                <a:latin typeface="Arial Narrow" pitchFamily="34" charset="0"/>
                <a:hlinkClick r:id="rId7"/>
              </a:rPr>
              <a:t>https://www.miriadax.net</a:t>
            </a:r>
            <a:r>
              <a:rPr lang="fr-BE" altLang="fr-FR" sz="2000" dirty="0" smtClean="0">
                <a:latin typeface="Arial Narrow" pitchFamily="34" charset="0"/>
              </a:rPr>
              <a:t> </a:t>
            </a:r>
            <a:br>
              <a:rPr lang="fr-BE" altLang="fr-FR" sz="2000" dirty="0" smtClean="0">
                <a:latin typeface="Arial Narrow" pitchFamily="34" charset="0"/>
              </a:rPr>
            </a:br>
            <a:r>
              <a:rPr lang="fr-BE" altLang="fr-FR" sz="2000" dirty="0" err="1" smtClean="0">
                <a:latin typeface="Arial Narrow" pitchFamily="34" charset="0"/>
              </a:rPr>
              <a:t>Miriada</a:t>
            </a:r>
            <a:r>
              <a:rPr lang="fr-BE" altLang="fr-FR" sz="2000" dirty="0" smtClean="0">
                <a:latin typeface="Arial Narrow" pitchFamily="34" charset="0"/>
              </a:rPr>
              <a:t> est une compagnie privée fondée à l'initiative de </a:t>
            </a:r>
            <a:r>
              <a:rPr lang="fr-BE" altLang="fr-FR" sz="2000" dirty="0" err="1" smtClean="0">
                <a:latin typeface="Arial Narrow" pitchFamily="34" charset="0"/>
              </a:rPr>
              <a:t>Telefonica</a:t>
            </a:r>
            <a:r>
              <a:rPr lang="fr-BE" altLang="fr-FR" sz="2000" dirty="0" smtClean="0">
                <a:latin typeface="Arial Narrow" pitchFamily="34" charset="0"/>
              </a:rPr>
              <a:t>. Elle regroupe une offre de cours en en espagnol et en portugais et a pour ambition de rayonner sur le monde hispanique et lusitanien en termes de </a:t>
            </a:r>
            <a:r>
              <a:rPr lang="fr-BE" altLang="fr-FR" sz="2000" dirty="0" err="1" smtClean="0">
                <a:latin typeface="Arial Narrow" pitchFamily="34" charset="0"/>
              </a:rPr>
              <a:t>MOOCs</a:t>
            </a:r>
            <a:r>
              <a:rPr lang="fr-BE" altLang="fr-FR" sz="2000" dirty="0" smtClean="0">
                <a:latin typeface="Arial Narrow" pitchFamily="34" charset="0"/>
              </a:rPr>
              <a:t>. </a:t>
            </a:r>
            <a:r>
              <a:rPr lang="fr-BE" altLang="fr-FR" sz="2000" dirty="0" err="1" smtClean="0">
                <a:latin typeface="Arial Narrow" pitchFamily="34" charset="0"/>
              </a:rPr>
              <a:t>Miriada</a:t>
            </a:r>
            <a:r>
              <a:rPr lang="fr-BE" altLang="fr-FR" sz="2000" dirty="0" smtClean="0">
                <a:latin typeface="Arial Narrow" pitchFamily="34" charset="0"/>
              </a:rPr>
              <a:t> est déjà le plus gros provider de </a:t>
            </a:r>
            <a:r>
              <a:rPr lang="fr-BE" altLang="fr-FR" sz="2000" dirty="0" err="1" smtClean="0">
                <a:latin typeface="Arial Narrow" pitchFamily="34" charset="0"/>
              </a:rPr>
              <a:t>MOOCs</a:t>
            </a:r>
            <a:r>
              <a:rPr lang="fr-BE" altLang="fr-FR" sz="2000" dirty="0" smtClean="0">
                <a:latin typeface="Arial Narrow" pitchFamily="34" charset="0"/>
              </a:rPr>
              <a:t> en Europe. </a:t>
            </a:r>
          </a:p>
          <a:p>
            <a:r>
              <a:rPr lang="fr-BE" altLang="fr-FR" sz="2000" b="1" dirty="0" smtClean="0">
                <a:latin typeface="Arial Narrow" pitchFamily="34" charset="0"/>
              </a:rPr>
              <a:t>FUN :</a:t>
            </a:r>
            <a:r>
              <a:rPr lang="fr-BE" altLang="fr-FR" sz="2000" dirty="0" smtClean="0">
                <a:latin typeface="Arial Narrow" pitchFamily="34" charset="0"/>
              </a:rPr>
              <a:t> </a:t>
            </a:r>
            <a:r>
              <a:rPr lang="fr-BE" altLang="fr-FR" sz="2000" u="sng" dirty="0" smtClean="0">
                <a:latin typeface="Arial Narrow" pitchFamily="34" charset="0"/>
                <a:hlinkClick r:id="rId8"/>
              </a:rPr>
              <a:t>http://www.france-universite-numerique.fr</a:t>
            </a:r>
            <a:r>
              <a:rPr lang="fr-BE" altLang="fr-FR" sz="2000" dirty="0" smtClean="0">
                <a:latin typeface="Arial Narrow" pitchFamily="34" charset="0"/>
              </a:rPr>
              <a:t>  </a:t>
            </a:r>
          </a:p>
          <a:p>
            <a:r>
              <a:rPr lang="fr-BE" altLang="fr-FR" sz="2000" b="1" dirty="0" err="1" smtClean="0">
                <a:latin typeface="Arial Narrow" pitchFamily="34" charset="0"/>
              </a:rPr>
              <a:t>Iversity</a:t>
            </a:r>
            <a:r>
              <a:rPr lang="fr-BE" altLang="fr-FR" sz="2000" b="1" dirty="0" smtClean="0">
                <a:latin typeface="Arial Narrow" pitchFamily="34" charset="0"/>
              </a:rPr>
              <a:t> :</a:t>
            </a:r>
            <a:r>
              <a:rPr lang="fr-BE" altLang="fr-FR" sz="2000" dirty="0" smtClean="0">
                <a:latin typeface="Arial Narrow" pitchFamily="34" charset="0"/>
              </a:rPr>
              <a:t> </a:t>
            </a:r>
            <a:r>
              <a:rPr lang="fr-BE" altLang="fr-FR" sz="2000" u="sng" dirty="0" smtClean="0">
                <a:latin typeface="Arial Narrow" pitchFamily="34" charset="0"/>
                <a:hlinkClick r:id="rId9"/>
              </a:rPr>
              <a:t>https://iversity.org</a:t>
            </a:r>
            <a:r>
              <a:rPr lang="fr-BE" altLang="fr-FR" sz="2000" dirty="0" smtClean="0">
                <a:latin typeface="Arial Narrow" pitchFamily="34" charset="0"/>
              </a:rPr>
              <a:t> (initiative allemande)</a:t>
            </a:r>
          </a:p>
          <a:p>
            <a:r>
              <a:rPr lang="fr-BE" altLang="fr-FR" sz="2000" b="1" dirty="0" err="1" smtClean="0">
                <a:latin typeface="Arial Narrow" pitchFamily="34" charset="0"/>
              </a:rPr>
              <a:t>Udemy</a:t>
            </a:r>
            <a:r>
              <a:rPr lang="fr-BE" altLang="fr-FR" sz="2000" b="1" dirty="0" smtClean="0">
                <a:latin typeface="Arial Narrow" pitchFamily="34" charset="0"/>
              </a:rPr>
              <a:t> :</a:t>
            </a:r>
            <a:r>
              <a:rPr lang="fr-BE" altLang="fr-FR" sz="2000" dirty="0" smtClean="0">
                <a:latin typeface="Arial Narrow" pitchFamily="34" charset="0"/>
              </a:rPr>
              <a:t> </a:t>
            </a:r>
            <a:r>
              <a:rPr lang="fr-BE" altLang="fr-FR" sz="2000" u="sng" dirty="0" smtClean="0">
                <a:latin typeface="Arial Narrow" pitchFamily="34" charset="0"/>
                <a:hlinkClick r:id="rId10"/>
              </a:rPr>
              <a:t>https://www.udemy.com</a:t>
            </a:r>
            <a:r>
              <a:rPr lang="fr-BE" altLang="fr-FR" sz="2000" dirty="0" smtClean="0">
                <a:latin typeface="Arial Narrow" pitchFamily="34" charset="0"/>
              </a:rPr>
              <a:t>   (surtout pour les entreprises)</a:t>
            </a:r>
          </a:p>
          <a:p>
            <a:r>
              <a:rPr lang="fr-BE" altLang="fr-FR" sz="2000" b="1" dirty="0" err="1" smtClean="0">
                <a:latin typeface="Arial Narrow" pitchFamily="34" charset="0"/>
              </a:rPr>
              <a:t>COURSITES</a:t>
            </a:r>
            <a:r>
              <a:rPr lang="fr-BE" altLang="fr-FR" sz="2000" b="1" dirty="0" smtClean="0">
                <a:latin typeface="Arial Narrow" pitchFamily="34" charset="0"/>
              </a:rPr>
              <a:t> : </a:t>
            </a:r>
            <a:r>
              <a:rPr lang="fr-BE" altLang="fr-FR" sz="2000" u="sng" dirty="0" smtClean="0">
                <a:latin typeface="Arial Narrow" pitchFamily="34" charset="0"/>
                <a:hlinkClick r:id="rId11"/>
              </a:rPr>
              <a:t>https://fr.coursesites.com/</a:t>
            </a:r>
            <a:r>
              <a:rPr lang="fr-BE" altLang="fr-FR" sz="2000" dirty="0" smtClean="0">
                <a:latin typeface="Arial Narrow" pitchFamily="34" charset="0"/>
              </a:rPr>
              <a:t>  (initiative </a:t>
            </a:r>
            <a:r>
              <a:rPr lang="fr-BE" altLang="fr-FR" sz="2000" dirty="0" err="1" smtClean="0">
                <a:latin typeface="Arial Narrow" pitchFamily="34" charset="0"/>
              </a:rPr>
              <a:t>Blackboard</a:t>
            </a:r>
            <a:r>
              <a:rPr lang="fr-BE" altLang="fr-FR" sz="2000" dirty="0" smtClean="0">
                <a:latin typeface="Arial Narrow" pitchFamily="34" charset="0"/>
              </a:rPr>
              <a:t>)</a:t>
            </a:r>
          </a:p>
          <a:p>
            <a:r>
              <a:rPr lang="fr-BE" altLang="fr-FR" sz="2000" b="1" dirty="0" err="1" smtClean="0">
                <a:latin typeface="Arial Narrow" pitchFamily="34" charset="0"/>
              </a:rPr>
              <a:t>CANVAS</a:t>
            </a:r>
            <a:r>
              <a:rPr lang="fr-BE" altLang="fr-FR" sz="2000" b="1" dirty="0" smtClean="0">
                <a:latin typeface="Arial Narrow" pitchFamily="34" charset="0"/>
              </a:rPr>
              <a:t>: </a:t>
            </a:r>
            <a:r>
              <a:rPr lang="fr-BE" altLang="fr-FR" sz="2000" u="sng" dirty="0" smtClean="0">
                <a:latin typeface="Arial Narrow" pitchFamily="34" charset="0"/>
                <a:hlinkClick r:id="rId12"/>
              </a:rPr>
              <a:t>https://www.canvas.net/</a:t>
            </a:r>
            <a:r>
              <a:rPr lang="fr-BE" altLang="fr-FR" sz="2000" u="sng" dirty="0" smtClean="0">
                <a:latin typeface="Arial Narrow" pitchFamily="34" charset="0"/>
              </a:rPr>
              <a:t> (</a:t>
            </a:r>
            <a:r>
              <a:rPr lang="fr-BE" altLang="fr-FR" sz="2000" dirty="0" smtClean="0">
                <a:latin typeface="Arial Narrow" pitchFamily="34" charset="0"/>
              </a:rPr>
              <a:t>hébergement de cours en ligne)</a:t>
            </a:r>
          </a:p>
          <a:p>
            <a:endParaRPr lang="fr-BE" altLang="fr-FR" sz="2400" dirty="0" smtClean="0">
              <a:latin typeface="Arial Narrow" pitchFamily="34" charset="0"/>
            </a:endParaRPr>
          </a:p>
        </p:txBody>
      </p:sp>
    </p:spTree>
    <p:extLst>
      <p:ext uri="{BB962C8B-B14F-4D97-AF65-F5344CB8AC3E}">
        <p14:creationId xmlns:p14="http://schemas.microsoft.com/office/powerpoint/2010/main" val="27398877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a:spLocks noGrp="1"/>
          </p:cNvSpPr>
          <p:nvPr>
            <p:ph idx="1"/>
          </p:nvPr>
        </p:nvSpPr>
        <p:spPr>
          <a:xfrm>
            <a:off x="395536" y="116632"/>
            <a:ext cx="8497887" cy="3312368"/>
          </a:xfrm>
          <a:ln>
            <a:solidFill>
              <a:schemeClr val="tx1"/>
            </a:solidFill>
          </a:ln>
        </p:spPr>
        <p:txBody>
          <a:bodyPr/>
          <a:lstStyle/>
          <a:p>
            <a:pPr>
              <a:buFont typeface="Wingdings" pitchFamily="2" charset="2"/>
              <a:buChar char="§"/>
            </a:pPr>
            <a:r>
              <a:rPr lang="fr-BE" altLang="fr-FR" sz="2400" dirty="0" smtClean="0">
                <a:latin typeface="Arial Narrow" pitchFamily="34" charset="0"/>
              </a:rPr>
              <a:t>Les </a:t>
            </a:r>
            <a:r>
              <a:rPr lang="fr-BE" altLang="fr-FR" sz="2400" b="1" dirty="0" err="1">
                <a:latin typeface="Arial Narrow" pitchFamily="34" charset="0"/>
              </a:rPr>
              <a:t>c</a:t>
            </a:r>
            <a:r>
              <a:rPr lang="fr-BE" altLang="fr-FR" sz="2400" b="1" dirty="0" err="1" smtClean="0">
                <a:latin typeface="Arial Narrow" pitchFamily="34" charset="0"/>
              </a:rPr>
              <a:t>MOOCs</a:t>
            </a:r>
            <a:r>
              <a:rPr lang="fr-BE" altLang="fr-FR" sz="2400" b="1" dirty="0" smtClean="0">
                <a:latin typeface="Arial Narrow" pitchFamily="34" charset="0"/>
              </a:rPr>
              <a:t> </a:t>
            </a:r>
            <a:r>
              <a:rPr lang="fr-BE" altLang="fr-FR" sz="2400" dirty="0" smtClean="0">
                <a:latin typeface="Arial Narrow" pitchFamily="34" charset="0"/>
              </a:rPr>
              <a:t>sont des </a:t>
            </a:r>
            <a:r>
              <a:rPr lang="fr-BE" altLang="fr-FR" sz="2400" dirty="0" smtClean="0">
                <a:solidFill>
                  <a:srgbClr val="FF0000"/>
                </a:solidFill>
                <a:latin typeface="Arial Narrow" pitchFamily="34" charset="0"/>
              </a:rPr>
              <a:t>espaces collaboratifs ouverts </a:t>
            </a:r>
          </a:p>
          <a:p>
            <a:pPr>
              <a:buFont typeface="Wingdings" pitchFamily="2" charset="2"/>
              <a:buChar char="§"/>
            </a:pPr>
            <a:r>
              <a:rPr lang="fr-BE" altLang="fr-FR" sz="2400" dirty="0" smtClean="0">
                <a:latin typeface="Arial Narrow" pitchFamily="34" charset="0"/>
              </a:rPr>
              <a:t>les participants construisent ensemble un savoir à partir des ressources amenées par chacun. </a:t>
            </a:r>
          </a:p>
          <a:p>
            <a:pPr>
              <a:buFont typeface="Wingdings" pitchFamily="2" charset="2"/>
              <a:buChar char="§"/>
            </a:pPr>
            <a:r>
              <a:rPr lang="fr-BE" altLang="fr-FR" sz="2400" dirty="0" smtClean="0">
                <a:latin typeface="Arial Narrow" pitchFamily="34" charset="0"/>
              </a:rPr>
              <a:t>Les rôles sont partagés. </a:t>
            </a:r>
          </a:p>
          <a:p>
            <a:pPr>
              <a:buFont typeface="Wingdings" pitchFamily="2" charset="2"/>
              <a:buChar char="§"/>
            </a:pPr>
            <a:r>
              <a:rPr lang="fr-BE" altLang="fr-FR" sz="2400" dirty="0" smtClean="0">
                <a:latin typeface="Arial Narrow" pitchFamily="34" charset="0"/>
              </a:rPr>
              <a:t>Les </a:t>
            </a:r>
            <a:r>
              <a:rPr lang="fr-BE" altLang="fr-FR" sz="2400" dirty="0" err="1" smtClean="0">
                <a:latin typeface="Arial Narrow" pitchFamily="34" charset="0"/>
              </a:rPr>
              <a:t>cMOOCs</a:t>
            </a:r>
            <a:r>
              <a:rPr lang="fr-BE" altLang="fr-FR" sz="2400" dirty="0" smtClean="0">
                <a:latin typeface="Arial Narrow" pitchFamily="34" charset="0"/>
              </a:rPr>
              <a:t> ne sont pas distribués par des plateformes </a:t>
            </a:r>
          </a:p>
          <a:p>
            <a:pPr>
              <a:buFont typeface="Wingdings" pitchFamily="2" charset="2"/>
              <a:buChar char="§"/>
            </a:pPr>
            <a:r>
              <a:rPr lang="fr-BE" altLang="fr-FR" sz="2400" dirty="0" smtClean="0">
                <a:latin typeface="Arial Narrow" pitchFamily="34" charset="0"/>
              </a:rPr>
              <a:t>Ils sont organisés par des communautés avec des outils qui peuvent varier d’un projet à l’autre (Google </a:t>
            </a:r>
            <a:r>
              <a:rPr lang="fr-BE" altLang="fr-FR" sz="2400" dirty="0" err="1" smtClean="0">
                <a:latin typeface="Arial Narrow" pitchFamily="34" charset="0"/>
              </a:rPr>
              <a:t>Hangouts</a:t>
            </a:r>
            <a:r>
              <a:rPr lang="fr-BE" altLang="fr-FR" sz="2400" dirty="0" smtClean="0">
                <a:latin typeface="Arial Narrow" pitchFamily="34" charset="0"/>
              </a:rPr>
              <a:t>, </a:t>
            </a:r>
            <a:r>
              <a:rPr lang="fr-BE" altLang="fr-FR" sz="2400" dirty="0" err="1" smtClean="0">
                <a:latin typeface="Arial Narrow" pitchFamily="34" charset="0"/>
              </a:rPr>
              <a:t>Wordpress</a:t>
            </a:r>
            <a:r>
              <a:rPr lang="fr-BE" altLang="fr-FR" sz="2400" dirty="0" smtClean="0">
                <a:latin typeface="Arial Narrow" pitchFamily="34" charset="0"/>
              </a:rPr>
              <a:t> avec agrégateur de blog, Twitter, etc.).</a:t>
            </a:r>
          </a:p>
        </p:txBody>
      </p:sp>
      <p:sp>
        <p:nvSpPr>
          <p:cNvPr id="6" name="Espace réservé du contenu 2"/>
          <p:cNvSpPr txBox="1">
            <a:spLocks/>
          </p:cNvSpPr>
          <p:nvPr/>
        </p:nvSpPr>
        <p:spPr bwMode="auto">
          <a:xfrm>
            <a:off x="395536" y="3501008"/>
            <a:ext cx="8497887" cy="3168352"/>
          </a:xfrm>
          <a:prstGeom prst="rect">
            <a:avLst/>
          </a:prstGeom>
          <a:no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itchFamily="2" charset="2"/>
              <a:buChar char="§"/>
            </a:pPr>
            <a:r>
              <a:rPr lang="fr-BE" altLang="fr-FR" sz="2400" dirty="0" smtClean="0">
                <a:latin typeface="Arial Narrow" pitchFamily="34" charset="0"/>
              </a:rPr>
              <a:t>Les </a:t>
            </a:r>
            <a:r>
              <a:rPr lang="fr-BE" altLang="fr-FR" sz="2400" b="1" dirty="0" err="1" smtClean="0">
                <a:latin typeface="Arial Narrow" pitchFamily="34" charset="0"/>
              </a:rPr>
              <a:t>SPOCs</a:t>
            </a:r>
            <a:r>
              <a:rPr lang="fr-BE" altLang="fr-FR" sz="2400" dirty="0" smtClean="0">
                <a:latin typeface="Arial Narrow" pitchFamily="34" charset="0"/>
              </a:rPr>
              <a:t> (</a:t>
            </a:r>
            <a:r>
              <a:rPr lang="fr-BE" altLang="fr-FR" sz="2400" dirty="0" err="1" smtClean="0">
                <a:latin typeface="Arial Narrow" pitchFamily="34" charset="0"/>
              </a:rPr>
              <a:t>small</a:t>
            </a:r>
            <a:r>
              <a:rPr lang="fr-BE" altLang="fr-FR" sz="2400" dirty="0" smtClean="0">
                <a:latin typeface="Arial Narrow" pitchFamily="34" charset="0"/>
              </a:rPr>
              <a:t> </a:t>
            </a:r>
            <a:r>
              <a:rPr lang="fr-BE" altLang="fr-FR" sz="2400" dirty="0" err="1" smtClean="0">
                <a:latin typeface="Arial Narrow" pitchFamily="34" charset="0"/>
              </a:rPr>
              <a:t>private</a:t>
            </a:r>
            <a:r>
              <a:rPr lang="fr-BE" altLang="fr-FR" sz="2400" dirty="0" smtClean="0">
                <a:latin typeface="Arial Narrow" pitchFamily="34" charset="0"/>
              </a:rPr>
              <a:t> Open classes au nombre de participants limité)</a:t>
            </a:r>
          </a:p>
          <a:p>
            <a:pPr>
              <a:buFont typeface="Wingdings" pitchFamily="2" charset="2"/>
              <a:buChar char="§"/>
            </a:pPr>
            <a:r>
              <a:rPr lang="fr-BE" altLang="fr-FR" sz="2400" dirty="0" smtClean="0">
                <a:latin typeface="Arial Narrow" pitchFamily="34" charset="0"/>
              </a:rPr>
              <a:t>Les </a:t>
            </a:r>
            <a:r>
              <a:rPr lang="fr-BE" altLang="fr-FR" sz="2400" b="1" dirty="0" err="1" smtClean="0">
                <a:latin typeface="Arial Narrow" pitchFamily="34" charset="0"/>
              </a:rPr>
              <a:t>PMOOCs</a:t>
            </a:r>
            <a:r>
              <a:rPr lang="fr-BE" altLang="fr-FR" sz="2400" dirty="0" smtClean="0">
                <a:latin typeface="Arial Narrow" pitchFamily="34" charset="0"/>
              </a:rPr>
              <a:t> ou </a:t>
            </a:r>
            <a:r>
              <a:rPr lang="fr-BE" altLang="fr-FR" sz="2400" dirty="0" err="1" smtClean="0">
                <a:latin typeface="Arial Narrow" pitchFamily="34" charset="0"/>
              </a:rPr>
              <a:t>CMOOCs</a:t>
            </a:r>
            <a:r>
              <a:rPr lang="fr-BE" altLang="fr-FR" sz="2400" dirty="0" smtClean="0">
                <a:latin typeface="Arial Narrow" pitchFamily="34" charset="0"/>
              </a:rPr>
              <a:t> orientés vers des projets (P pour Public, Publication, </a:t>
            </a:r>
            <a:r>
              <a:rPr lang="fr-BE" altLang="fr-FR" sz="2400" dirty="0" err="1" smtClean="0">
                <a:latin typeface="Arial Narrow" pitchFamily="34" charset="0"/>
              </a:rPr>
              <a:t>Partners</a:t>
            </a:r>
            <a:r>
              <a:rPr lang="fr-BE" altLang="fr-FR" sz="2400" dirty="0" smtClean="0">
                <a:latin typeface="Arial Narrow" pitchFamily="34" charset="0"/>
              </a:rPr>
              <a:t>, Participant </a:t>
            </a:r>
            <a:r>
              <a:rPr lang="fr-BE" altLang="fr-FR" sz="2400" dirty="0" err="1" smtClean="0">
                <a:latin typeface="Arial Narrow" pitchFamily="34" charset="0"/>
              </a:rPr>
              <a:t>driven</a:t>
            </a:r>
            <a:r>
              <a:rPr lang="fr-BE" altLang="fr-FR" sz="2400" dirty="0" smtClean="0">
                <a:latin typeface="Arial Narrow" pitchFamily="34" charset="0"/>
              </a:rPr>
              <a:t>, </a:t>
            </a:r>
            <a:r>
              <a:rPr lang="fr-BE" altLang="fr-FR" sz="2400" dirty="0" err="1" smtClean="0">
                <a:latin typeface="Arial Narrow" pitchFamily="34" charset="0"/>
              </a:rPr>
              <a:t>Problem</a:t>
            </a:r>
            <a:r>
              <a:rPr lang="fr-BE" altLang="fr-FR" sz="2400" dirty="0" smtClean="0">
                <a:latin typeface="Arial Narrow" pitchFamily="34" charset="0"/>
              </a:rPr>
              <a:t> </a:t>
            </a:r>
            <a:r>
              <a:rPr lang="fr-BE" altLang="fr-FR" sz="2400" dirty="0" err="1" smtClean="0">
                <a:latin typeface="Arial Narrow" pitchFamily="34" charset="0"/>
              </a:rPr>
              <a:t>based</a:t>
            </a:r>
            <a:r>
              <a:rPr lang="fr-BE" altLang="fr-FR" sz="2400" dirty="0" smtClean="0">
                <a:latin typeface="Arial Narrow" pitchFamily="34" charset="0"/>
              </a:rPr>
              <a:t>, P2p and Project </a:t>
            </a:r>
            <a:r>
              <a:rPr lang="fr-BE" altLang="fr-FR" sz="2400" dirty="0" err="1" smtClean="0">
                <a:latin typeface="Arial Narrow" pitchFamily="34" charset="0"/>
              </a:rPr>
              <a:t>oriented</a:t>
            </a:r>
            <a:endParaRPr lang="fr-BE" altLang="fr-FR" sz="2400" dirty="0" smtClean="0">
              <a:latin typeface="Arial Narrow" pitchFamily="34" charset="0"/>
            </a:endParaRPr>
          </a:p>
          <a:p>
            <a:pPr>
              <a:buFont typeface="Wingdings" pitchFamily="2" charset="2"/>
              <a:buChar char="§"/>
            </a:pPr>
            <a:r>
              <a:rPr lang="fr-BE" altLang="fr-FR" sz="2400" dirty="0" smtClean="0">
                <a:latin typeface="Arial Narrow" pitchFamily="34" charset="0"/>
              </a:rPr>
              <a:t>Les </a:t>
            </a:r>
            <a:r>
              <a:rPr lang="fr-BE" altLang="fr-FR" sz="2400" b="1" dirty="0" smtClean="0">
                <a:latin typeface="Arial Narrow" pitchFamily="34" charset="0"/>
              </a:rPr>
              <a:t>TORQUES</a:t>
            </a:r>
            <a:r>
              <a:rPr lang="fr-BE" altLang="fr-FR" sz="2400" dirty="0" smtClean="0">
                <a:latin typeface="Arial Narrow" pitchFamily="34" charset="0"/>
              </a:rPr>
              <a:t> (</a:t>
            </a:r>
            <a:r>
              <a:rPr lang="fr-BE" altLang="fr-FR" sz="2400" dirty="0" err="1" smtClean="0">
                <a:latin typeface="Arial Narrow" pitchFamily="34" charset="0"/>
              </a:rPr>
              <a:t>Tiny</a:t>
            </a:r>
            <a:r>
              <a:rPr lang="fr-BE" altLang="fr-FR" sz="2400" dirty="0" smtClean="0">
                <a:latin typeface="Arial Narrow" pitchFamily="34" charset="0"/>
              </a:rPr>
              <a:t> Open </a:t>
            </a:r>
            <a:r>
              <a:rPr lang="fr-BE" altLang="fr-FR" sz="2400" dirty="0" err="1" smtClean="0">
                <a:latin typeface="Arial Narrow" pitchFamily="34" charset="0"/>
              </a:rPr>
              <a:t>with</a:t>
            </a:r>
            <a:r>
              <a:rPr lang="fr-BE" altLang="fr-FR" sz="2400" dirty="0" smtClean="0">
                <a:latin typeface="Arial Narrow" pitchFamily="34" charset="0"/>
              </a:rPr>
              <a:t> </a:t>
            </a:r>
            <a:r>
              <a:rPr lang="fr-BE" altLang="fr-FR" sz="2400" dirty="0" err="1" smtClean="0">
                <a:latin typeface="Arial Narrow" pitchFamily="34" charset="0"/>
              </a:rPr>
              <a:t>Restiction</a:t>
            </a:r>
            <a:r>
              <a:rPr lang="fr-BE" altLang="fr-FR" sz="2400" dirty="0" smtClean="0">
                <a:latin typeface="Arial Narrow" pitchFamily="34" charset="0"/>
              </a:rPr>
              <a:t> </a:t>
            </a:r>
            <a:r>
              <a:rPr lang="fr-BE" altLang="fr-FR" sz="2400" dirty="0" err="1" smtClean="0">
                <a:latin typeface="Arial Narrow" pitchFamily="34" charset="0"/>
              </a:rPr>
              <a:t>focussed</a:t>
            </a:r>
            <a:r>
              <a:rPr lang="fr-BE" altLang="fr-FR" sz="2400" dirty="0" smtClean="0">
                <a:latin typeface="Arial Narrow" pitchFamily="34" charset="0"/>
              </a:rPr>
              <a:t> on </a:t>
            </a:r>
            <a:r>
              <a:rPr lang="fr-BE" altLang="fr-FR" sz="2400" dirty="0" err="1" smtClean="0">
                <a:latin typeface="Arial Narrow" pitchFamily="34" charset="0"/>
              </a:rPr>
              <a:t>QUality</a:t>
            </a:r>
            <a:r>
              <a:rPr lang="fr-BE" altLang="fr-FR" sz="2400" dirty="0" smtClean="0">
                <a:latin typeface="Arial Narrow" pitchFamily="34" charset="0"/>
              </a:rPr>
              <a:t> and </a:t>
            </a:r>
            <a:r>
              <a:rPr lang="fr-BE" altLang="fr-FR" sz="2400" dirty="0" err="1" smtClean="0">
                <a:latin typeface="Arial Narrow" pitchFamily="34" charset="0"/>
              </a:rPr>
              <a:t>Efficiency</a:t>
            </a:r>
            <a:r>
              <a:rPr lang="fr-BE" altLang="fr-FR" sz="2400" dirty="0" smtClean="0">
                <a:latin typeface="Arial Narrow" pitchFamily="34" charset="0"/>
              </a:rPr>
              <a:t>) pour un nombre limité d’étudiants et mis en œuvre selon une modalité hybride en fonction des objectifs du cours</a:t>
            </a:r>
            <a:endParaRPr lang="nl-NL" altLang="fr-FR" sz="2400" dirty="0" smtClean="0">
              <a:latin typeface="Arial Narrow" pitchFamily="34" charset="0"/>
            </a:endParaRPr>
          </a:p>
          <a:p>
            <a:pPr>
              <a:buFont typeface="Wingdings" pitchFamily="2" charset="2"/>
              <a:buChar char="§"/>
            </a:pPr>
            <a:endParaRPr lang="fr-BE" altLang="fr-FR" sz="2400" dirty="0" smtClean="0">
              <a:solidFill>
                <a:srgbClr val="002060"/>
              </a:solidFill>
              <a:latin typeface="Arial Narrow" pitchFamily="34" charset="0"/>
            </a:endParaRPr>
          </a:p>
        </p:txBody>
      </p:sp>
    </p:spTree>
    <p:extLst>
      <p:ext uri="{BB962C8B-B14F-4D97-AF65-F5344CB8AC3E}">
        <p14:creationId xmlns:p14="http://schemas.microsoft.com/office/powerpoint/2010/main" val="97567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68" y="56009"/>
            <a:ext cx="4181692" cy="3012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4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550362"/>
            <a:ext cx="4536503" cy="3263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4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992" y="116632"/>
            <a:ext cx="4260155" cy="3080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4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9" y="3538225"/>
            <a:ext cx="4557712" cy="3205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2441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4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34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18488" cy="633412"/>
          </a:xfrm>
          <a:solidFill>
            <a:schemeClr val="tx2">
              <a:lumMod val="20000"/>
              <a:lumOff val="80000"/>
            </a:schemeClr>
          </a:solidFill>
          <a:ln>
            <a:solidFill>
              <a:schemeClr val="tx1"/>
            </a:solidFill>
          </a:ln>
        </p:spPr>
        <p:txBody>
          <a:bodyPr rtlCol="0">
            <a:normAutofit/>
          </a:bodyPr>
          <a:lstStyle/>
          <a:p>
            <a:pPr algn="l" fontAlgn="auto">
              <a:spcAft>
                <a:spcPts val="0"/>
              </a:spcAft>
              <a:defRPr/>
            </a:pPr>
            <a:r>
              <a:rPr lang="fr-BE" sz="2800" dirty="0" smtClean="0">
                <a:latin typeface="Arial Narrow" panose="020B0606020202030204" pitchFamily="34" charset="0"/>
              </a:rPr>
              <a:t>Est-ce réellement une innovation ? </a:t>
            </a:r>
            <a:endParaRPr lang="fr-BE" sz="2800" dirty="0">
              <a:latin typeface="Arial Narrow" panose="020B0606020202030204" pitchFamily="34" charset="0"/>
            </a:endParaRPr>
          </a:p>
        </p:txBody>
      </p:sp>
      <p:sp>
        <p:nvSpPr>
          <p:cNvPr id="4099" name="Espace réservé du contenu 2"/>
          <p:cNvSpPr txBox="1">
            <a:spLocks/>
          </p:cNvSpPr>
          <p:nvPr/>
        </p:nvSpPr>
        <p:spPr bwMode="auto">
          <a:xfrm>
            <a:off x="251520" y="1700808"/>
            <a:ext cx="8613775" cy="4104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buFont typeface="Wingdings" pitchFamily="2" charset="2"/>
              <a:buChar char="§"/>
            </a:pPr>
            <a:r>
              <a:rPr lang="fr-BE" altLang="fr-FR" sz="2400" dirty="0">
                <a:latin typeface="Arial Narrow" pitchFamily="34" charset="0"/>
              </a:rPr>
              <a:t>Début du XXème siècle : cours par correspondance (suivis par 4 millions d’américains) MASSIVE / certains cours sont suivis par plusieurs dizaines de milliers d’étudiants</a:t>
            </a:r>
          </a:p>
          <a:p>
            <a:r>
              <a:rPr lang="fr-BE" altLang="fr-FR" sz="2400" dirty="0">
                <a:latin typeface="Arial Narrow" pitchFamily="34" charset="0"/>
              </a:rPr>
              <a:t>1990 : développement important des formations à distance </a:t>
            </a:r>
          </a:p>
          <a:p>
            <a:r>
              <a:rPr lang="fr-BE" altLang="fr-FR" sz="2400" dirty="0">
                <a:latin typeface="Arial Narrow" pitchFamily="34" charset="0"/>
              </a:rPr>
              <a:t>2000 : mise à disposition gratuite par le MIT de ressources en ligne (projet </a:t>
            </a:r>
            <a:r>
              <a:rPr lang="fr-BE" altLang="fr-FR" sz="2400" dirty="0" err="1">
                <a:latin typeface="Arial Narrow" pitchFamily="34" charset="0"/>
              </a:rPr>
              <a:t>OpenSourceWare</a:t>
            </a:r>
            <a:r>
              <a:rPr lang="fr-BE" altLang="fr-FR" sz="2400" dirty="0">
                <a:latin typeface="Arial Narrow" pitchFamily="34" charset="0"/>
              </a:rPr>
              <a:t>)</a:t>
            </a:r>
          </a:p>
          <a:p>
            <a:r>
              <a:rPr lang="fr-BE" altLang="fr-FR" sz="2400" dirty="0">
                <a:latin typeface="Arial Narrow" pitchFamily="34" charset="0"/>
              </a:rPr>
              <a:t>2007 : apparition de cours en ligne complets et gratuits (projet irlandais </a:t>
            </a:r>
            <a:r>
              <a:rPr lang="fr-BE" altLang="fr-FR" sz="2400" dirty="0" err="1">
                <a:latin typeface="Arial Narrow" pitchFamily="34" charset="0"/>
              </a:rPr>
              <a:t>ALISOn</a:t>
            </a:r>
            <a:r>
              <a:rPr lang="fr-BE" altLang="fr-FR" sz="2400" dirty="0">
                <a:latin typeface="Arial Narrow" pitchFamily="34" charset="0"/>
              </a:rPr>
              <a:t> pour </a:t>
            </a:r>
            <a:r>
              <a:rPr lang="fr-BE" altLang="fr-FR" sz="2400" dirty="0" err="1">
                <a:latin typeface="Arial Narrow" pitchFamily="34" charset="0"/>
              </a:rPr>
              <a:t>Advance</a:t>
            </a:r>
            <a:r>
              <a:rPr lang="fr-BE" altLang="fr-FR" sz="2400" dirty="0">
                <a:latin typeface="Arial Narrow" pitchFamily="34" charset="0"/>
              </a:rPr>
              <a:t> Learning Interactive </a:t>
            </a:r>
            <a:r>
              <a:rPr lang="fr-BE" altLang="fr-FR" sz="2400" dirty="0" err="1">
                <a:latin typeface="Arial Narrow" pitchFamily="34" charset="0"/>
              </a:rPr>
              <a:t>Systems</a:t>
            </a:r>
            <a:r>
              <a:rPr lang="fr-BE" altLang="fr-FR" sz="2400" dirty="0">
                <a:latin typeface="Arial Narrow" pitchFamily="34" charset="0"/>
              </a:rPr>
              <a:t> Online).</a:t>
            </a:r>
          </a:p>
          <a:p>
            <a:r>
              <a:rPr lang="fr-BE" altLang="fr-FR" sz="2400" dirty="0">
                <a:latin typeface="Arial Narrow" pitchFamily="34" charset="0"/>
              </a:rPr>
              <a:t>Actuellement plus de 20 millions d’apprenants de plus de 203 pays participent à des </a:t>
            </a:r>
            <a:r>
              <a:rPr lang="fr-BE" altLang="fr-FR" sz="2400" dirty="0" err="1" smtClean="0">
                <a:latin typeface="Arial Narrow" pitchFamily="34" charset="0"/>
              </a:rPr>
              <a:t>MOOCs</a:t>
            </a:r>
            <a:r>
              <a:rPr lang="fr-BE" altLang="fr-FR" sz="2400" dirty="0" smtClean="0">
                <a:latin typeface="Arial Narrow" pitchFamily="34" charset="0"/>
              </a:rPr>
              <a:t>. </a:t>
            </a:r>
            <a:endParaRPr lang="fr-BE" altLang="fr-FR" sz="2400" dirty="0">
              <a:latin typeface="Arial Narrow" pitchFamily="34" charset="0"/>
            </a:endParaRPr>
          </a:p>
          <a:p>
            <a:pPr>
              <a:buFont typeface="Wingdings" pitchFamily="2" charset="2"/>
              <a:buChar char="§"/>
            </a:pPr>
            <a:endParaRPr lang="fr-BE" altLang="fr-FR" sz="2400" dirty="0">
              <a:solidFill>
                <a:srgbClr val="002060"/>
              </a:solidFill>
              <a:latin typeface="Arial Narrow" pitchFamily="34" charset="0"/>
            </a:endParaRPr>
          </a:p>
        </p:txBody>
      </p:sp>
    </p:spTree>
    <p:extLst>
      <p:ext uri="{BB962C8B-B14F-4D97-AF65-F5344CB8AC3E}">
        <p14:creationId xmlns:p14="http://schemas.microsoft.com/office/powerpoint/2010/main" val="36225741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188640"/>
            <a:ext cx="8291264" cy="634082"/>
          </a:xfrm>
          <a:solidFill>
            <a:schemeClr val="tx2">
              <a:lumMod val="20000"/>
              <a:lumOff val="80000"/>
            </a:schemeClr>
          </a:solidFill>
          <a:ln>
            <a:solidFill>
              <a:schemeClr val="tx1"/>
            </a:solidFill>
          </a:ln>
        </p:spPr>
        <p:txBody>
          <a:bodyPr rtlCol="0">
            <a:normAutofit/>
          </a:bodyPr>
          <a:lstStyle/>
          <a:p>
            <a:pPr algn="l" fontAlgn="auto">
              <a:spcAft>
                <a:spcPts val="0"/>
              </a:spcAft>
              <a:defRPr/>
            </a:pPr>
            <a:r>
              <a:rPr lang="fr-BE" sz="2800" dirty="0" smtClean="0">
                <a:latin typeface="Arial Narrow" panose="020B0606020202030204" pitchFamily="34" charset="0"/>
              </a:rPr>
              <a:t>Mais pourquoi cette innovation pédagogique ?</a:t>
            </a:r>
            <a:endParaRPr lang="fr-BE" sz="1800" dirty="0">
              <a:latin typeface="Arial Narrow" panose="020B0606020202030204" pitchFamily="34" charset="0"/>
            </a:endParaRPr>
          </a:p>
        </p:txBody>
      </p:sp>
      <p:pic>
        <p:nvPicPr>
          <p:cNvPr id="23555" name="Picture 3" descr="C:\Users\User\Documents\My Cmaps\MOOC etudiants savoir enseignan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408931"/>
            <a:ext cx="8887148" cy="5242431"/>
          </a:xfrm>
          <a:prstGeom prst="rect">
            <a:avLst/>
          </a:prstGeom>
          <a:noFill/>
          <a:extLst>
            <a:ext uri="{909E8E84-426E-40DD-AFC4-6F175D3DCCD1}">
              <a14:hiddenFill xmlns:a14="http://schemas.microsoft.com/office/drawing/2010/main">
                <a:solidFill>
                  <a:srgbClr val="FFFFFF"/>
                </a:solidFill>
              </a14:hiddenFill>
            </a:ext>
          </a:extLst>
        </p:spPr>
      </p:pic>
      <p:sp>
        <p:nvSpPr>
          <p:cNvPr id="3" name="Forme libre 2"/>
          <p:cNvSpPr/>
          <p:nvPr/>
        </p:nvSpPr>
        <p:spPr>
          <a:xfrm>
            <a:off x="-9525" y="3375776"/>
            <a:ext cx="5948755" cy="3472699"/>
          </a:xfrm>
          <a:custGeom>
            <a:avLst/>
            <a:gdLst>
              <a:gd name="connsiteX0" fmla="*/ 2819400 w 5948755"/>
              <a:gd name="connsiteY0" fmla="*/ 62749 h 3472699"/>
              <a:gd name="connsiteX1" fmla="*/ 2686050 w 5948755"/>
              <a:gd name="connsiteY1" fmla="*/ 53224 h 3472699"/>
              <a:gd name="connsiteX2" fmla="*/ 2628900 w 5948755"/>
              <a:gd name="connsiteY2" fmla="*/ 15124 h 3472699"/>
              <a:gd name="connsiteX3" fmla="*/ 2600325 w 5948755"/>
              <a:gd name="connsiteY3" fmla="*/ 5599 h 3472699"/>
              <a:gd name="connsiteX4" fmla="*/ 1571625 w 5948755"/>
              <a:gd name="connsiteY4" fmla="*/ 15124 h 3472699"/>
              <a:gd name="connsiteX5" fmla="*/ 1476375 w 5948755"/>
              <a:gd name="connsiteY5" fmla="*/ 24649 h 3472699"/>
              <a:gd name="connsiteX6" fmla="*/ 914400 w 5948755"/>
              <a:gd name="connsiteY6" fmla="*/ 15124 h 3472699"/>
              <a:gd name="connsiteX7" fmla="*/ 857250 w 5948755"/>
              <a:gd name="connsiteY7" fmla="*/ 5599 h 3472699"/>
              <a:gd name="connsiteX8" fmla="*/ 323850 w 5948755"/>
              <a:gd name="connsiteY8" fmla="*/ 24649 h 3472699"/>
              <a:gd name="connsiteX9" fmla="*/ 295275 w 5948755"/>
              <a:gd name="connsiteY9" fmla="*/ 43699 h 3472699"/>
              <a:gd name="connsiteX10" fmla="*/ 266700 w 5948755"/>
              <a:gd name="connsiteY10" fmla="*/ 53224 h 3472699"/>
              <a:gd name="connsiteX11" fmla="*/ 219075 w 5948755"/>
              <a:gd name="connsiteY11" fmla="*/ 119899 h 3472699"/>
              <a:gd name="connsiteX12" fmla="*/ 190500 w 5948755"/>
              <a:gd name="connsiteY12" fmla="*/ 138949 h 3472699"/>
              <a:gd name="connsiteX13" fmla="*/ 171450 w 5948755"/>
              <a:gd name="connsiteY13" fmla="*/ 196099 h 3472699"/>
              <a:gd name="connsiteX14" fmla="*/ 161925 w 5948755"/>
              <a:gd name="connsiteY14" fmla="*/ 224674 h 3472699"/>
              <a:gd name="connsiteX15" fmla="*/ 133350 w 5948755"/>
              <a:gd name="connsiteY15" fmla="*/ 281824 h 3472699"/>
              <a:gd name="connsiteX16" fmla="*/ 114300 w 5948755"/>
              <a:gd name="connsiteY16" fmla="*/ 310399 h 3472699"/>
              <a:gd name="connsiteX17" fmla="*/ 95250 w 5948755"/>
              <a:gd name="connsiteY17" fmla="*/ 386599 h 3472699"/>
              <a:gd name="connsiteX18" fmla="*/ 57150 w 5948755"/>
              <a:gd name="connsiteY18" fmla="*/ 472324 h 3472699"/>
              <a:gd name="connsiteX19" fmla="*/ 47625 w 5948755"/>
              <a:gd name="connsiteY19" fmla="*/ 796174 h 3472699"/>
              <a:gd name="connsiteX20" fmla="*/ 19050 w 5948755"/>
              <a:gd name="connsiteY20" fmla="*/ 939049 h 3472699"/>
              <a:gd name="connsiteX21" fmla="*/ 0 w 5948755"/>
              <a:gd name="connsiteY21" fmla="*/ 1024774 h 3472699"/>
              <a:gd name="connsiteX22" fmla="*/ 9525 w 5948755"/>
              <a:gd name="connsiteY22" fmla="*/ 1196224 h 3472699"/>
              <a:gd name="connsiteX23" fmla="*/ 28575 w 5948755"/>
              <a:gd name="connsiteY23" fmla="*/ 1253374 h 3472699"/>
              <a:gd name="connsiteX24" fmla="*/ 38100 w 5948755"/>
              <a:gd name="connsiteY24" fmla="*/ 1291474 h 3472699"/>
              <a:gd name="connsiteX25" fmla="*/ 28575 w 5948755"/>
              <a:gd name="connsiteY25" fmla="*/ 2529724 h 3472699"/>
              <a:gd name="connsiteX26" fmla="*/ 0 w 5948755"/>
              <a:gd name="connsiteY26" fmla="*/ 2720224 h 3472699"/>
              <a:gd name="connsiteX27" fmla="*/ 9525 w 5948755"/>
              <a:gd name="connsiteY27" fmla="*/ 2929774 h 3472699"/>
              <a:gd name="connsiteX28" fmla="*/ 28575 w 5948755"/>
              <a:gd name="connsiteY28" fmla="*/ 2986924 h 3472699"/>
              <a:gd name="connsiteX29" fmla="*/ 57150 w 5948755"/>
              <a:gd name="connsiteY29" fmla="*/ 3148849 h 3472699"/>
              <a:gd name="connsiteX30" fmla="*/ 85725 w 5948755"/>
              <a:gd name="connsiteY30" fmla="*/ 3215524 h 3472699"/>
              <a:gd name="connsiteX31" fmla="*/ 114300 w 5948755"/>
              <a:gd name="connsiteY31" fmla="*/ 3234574 h 3472699"/>
              <a:gd name="connsiteX32" fmla="*/ 200025 w 5948755"/>
              <a:gd name="connsiteY32" fmla="*/ 3301249 h 3472699"/>
              <a:gd name="connsiteX33" fmla="*/ 295275 w 5948755"/>
              <a:gd name="connsiteY33" fmla="*/ 3310774 h 3472699"/>
              <a:gd name="connsiteX34" fmla="*/ 333375 w 5948755"/>
              <a:gd name="connsiteY34" fmla="*/ 3320299 h 3472699"/>
              <a:gd name="connsiteX35" fmla="*/ 381000 w 5948755"/>
              <a:gd name="connsiteY35" fmla="*/ 3329824 h 3472699"/>
              <a:gd name="connsiteX36" fmla="*/ 438150 w 5948755"/>
              <a:gd name="connsiteY36" fmla="*/ 3348874 h 3472699"/>
              <a:gd name="connsiteX37" fmla="*/ 466725 w 5948755"/>
              <a:gd name="connsiteY37" fmla="*/ 3358399 h 3472699"/>
              <a:gd name="connsiteX38" fmla="*/ 504825 w 5948755"/>
              <a:gd name="connsiteY38" fmla="*/ 3396499 h 3472699"/>
              <a:gd name="connsiteX39" fmla="*/ 581025 w 5948755"/>
              <a:gd name="connsiteY39" fmla="*/ 3415549 h 3472699"/>
              <a:gd name="connsiteX40" fmla="*/ 695325 w 5948755"/>
              <a:gd name="connsiteY40" fmla="*/ 3434599 h 3472699"/>
              <a:gd name="connsiteX41" fmla="*/ 1123950 w 5948755"/>
              <a:gd name="connsiteY41" fmla="*/ 3425074 h 3472699"/>
              <a:gd name="connsiteX42" fmla="*/ 1228725 w 5948755"/>
              <a:gd name="connsiteY42" fmla="*/ 3406024 h 3472699"/>
              <a:gd name="connsiteX43" fmla="*/ 1295400 w 5948755"/>
              <a:gd name="connsiteY43" fmla="*/ 3396499 h 3472699"/>
              <a:gd name="connsiteX44" fmla="*/ 1352550 w 5948755"/>
              <a:gd name="connsiteY44" fmla="*/ 3386974 h 3472699"/>
              <a:gd name="connsiteX45" fmla="*/ 1457325 w 5948755"/>
              <a:gd name="connsiteY45" fmla="*/ 3377449 h 3472699"/>
              <a:gd name="connsiteX46" fmla="*/ 1771650 w 5948755"/>
              <a:gd name="connsiteY46" fmla="*/ 3358399 h 3472699"/>
              <a:gd name="connsiteX47" fmla="*/ 1819275 w 5948755"/>
              <a:gd name="connsiteY47" fmla="*/ 3348874 h 3472699"/>
              <a:gd name="connsiteX48" fmla="*/ 1933575 w 5948755"/>
              <a:gd name="connsiteY48" fmla="*/ 3329824 h 3472699"/>
              <a:gd name="connsiteX49" fmla="*/ 2419350 w 5948755"/>
              <a:gd name="connsiteY49" fmla="*/ 3339349 h 3472699"/>
              <a:gd name="connsiteX50" fmla="*/ 2514600 w 5948755"/>
              <a:gd name="connsiteY50" fmla="*/ 3348874 h 3472699"/>
              <a:gd name="connsiteX51" fmla="*/ 2543175 w 5948755"/>
              <a:gd name="connsiteY51" fmla="*/ 3367924 h 3472699"/>
              <a:gd name="connsiteX52" fmla="*/ 2581275 w 5948755"/>
              <a:gd name="connsiteY52" fmla="*/ 3377449 h 3472699"/>
              <a:gd name="connsiteX53" fmla="*/ 2638425 w 5948755"/>
              <a:gd name="connsiteY53" fmla="*/ 3396499 h 3472699"/>
              <a:gd name="connsiteX54" fmla="*/ 2714625 w 5948755"/>
              <a:gd name="connsiteY54" fmla="*/ 3415549 h 3472699"/>
              <a:gd name="connsiteX55" fmla="*/ 2752725 w 5948755"/>
              <a:gd name="connsiteY55" fmla="*/ 3434599 h 3472699"/>
              <a:gd name="connsiteX56" fmla="*/ 2847975 w 5948755"/>
              <a:gd name="connsiteY56" fmla="*/ 3453649 h 3472699"/>
              <a:gd name="connsiteX57" fmla="*/ 2933700 w 5948755"/>
              <a:gd name="connsiteY57" fmla="*/ 3472699 h 3472699"/>
              <a:gd name="connsiteX58" fmla="*/ 3343275 w 5948755"/>
              <a:gd name="connsiteY58" fmla="*/ 3463174 h 3472699"/>
              <a:gd name="connsiteX59" fmla="*/ 3400425 w 5948755"/>
              <a:gd name="connsiteY59" fmla="*/ 3453649 h 3472699"/>
              <a:gd name="connsiteX60" fmla="*/ 3467100 w 5948755"/>
              <a:gd name="connsiteY60" fmla="*/ 3434599 h 3472699"/>
              <a:gd name="connsiteX61" fmla="*/ 3638550 w 5948755"/>
              <a:gd name="connsiteY61" fmla="*/ 3415549 h 3472699"/>
              <a:gd name="connsiteX62" fmla="*/ 3848100 w 5948755"/>
              <a:gd name="connsiteY62" fmla="*/ 3386974 h 3472699"/>
              <a:gd name="connsiteX63" fmla="*/ 3876675 w 5948755"/>
              <a:gd name="connsiteY63" fmla="*/ 3377449 h 3472699"/>
              <a:gd name="connsiteX64" fmla="*/ 4133850 w 5948755"/>
              <a:gd name="connsiteY64" fmla="*/ 3339349 h 3472699"/>
              <a:gd name="connsiteX65" fmla="*/ 4219575 w 5948755"/>
              <a:gd name="connsiteY65" fmla="*/ 3329824 h 3472699"/>
              <a:gd name="connsiteX66" fmla="*/ 4286250 w 5948755"/>
              <a:gd name="connsiteY66" fmla="*/ 3310774 h 3472699"/>
              <a:gd name="connsiteX67" fmla="*/ 4343400 w 5948755"/>
              <a:gd name="connsiteY67" fmla="*/ 3291724 h 3472699"/>
              <a:gd name="connsiteX68" fmla="*/ 4429125 w 5948755"/>
              <a:gd name="connsiteY68" fmla="*/ 3272674 h 3472699"/>
              <a:gd name="connsiteX69" fmla="*/ 4514850 w 5948755"/>
              <a:gd name="connsiteY69" fmla="*/ 3253624 h 3472699"/>
              <a:gd name="connsiteX70" fmla="*/ 4600575 w 5948755"/>
              <a:gd name="connsiteY70" fmla="*/ 3244099 h 3472699"/>
              <a:gd name="connsiteX71" fmla="*/ 4762500 w 5948755"/>
              <a:gd name="connsiteY71" fmla="*/ 3225049 h 3472699"/>
              <a:gd name="connsiteX72" fmla="*/ 5067300 w 5948755"/>
              <a:gd name="connsiteY72" fmla="*/ 3205999 h 3472699"/>
              <a:gd name="connsiteX73" fmla="*/ 5153025 w 5948755"/>
              <a:gd name="connsiteY73" fmla="*/ 3158374 h 3472699"/>
              <a:gd name="connsiteX74" fmla="*/ 5172075 w 5948755"/>
              <a:gd name="connsiteY74" fmla="*/ 3091699 h 3472699"/>
              <a:gd name="connsiteX75" fmla="*/ 5181600 w 5948755"/>
              <a:gd name="connsiteY75" fmla="*/ 3053599 h 3472699"/>
              <a:gd name="connsiteX76" fmla="*/ 5172075 w 5948755"/>
              <a:gd name="connsiteY76" fmla="*/ 2844049 h 3472699"/>
              <a:gd name="connsiteX77" fmla="*/ 5153025 w 5948755"/>
              <a:gd name="connsiteY77" fmla="*/ 2786899 h 3472699"/>
              <a:gd name="connsiteX78" fmla="*/ 5114925 w 5948755"/>
              <a:gd name="connsiteY78" fmla="*/ 2739274 h 3472699"/>
              <a:gd name="connsiteX79" fmla="*/ 5067300 w 5948755"/>
              <a:gd name="connsiteY79" fmla="*/ 2644024 h 3472699"/>
              <a:gd name="connsiteX80" fmla="*/ 5048250 w 5948755"/>
              <a:gd name="connsiteY80" fmla="*/ 2615449 h 3472699"/>
              <a:gd name="connsiteX81" fmla="*/ 4991100 w 5948755"/>
              <a:gd name="connsiteY81" fmla="*/ 2558299 h 3472699"/>
              <a:gd name="connsiteX82" fmla="*/ 4953000 w 5948755"/>
              <a:gd name="connsiteY82" fmla="*/ 2501149 h 3472699"/>
              <a:gd name="connsiteX83" fmla="*/ 4924425 w 5948755"/>
              <a:gd name="connsiteY83" fmla="*/ 2472574 h 3472699"/>
              <a:gd name="connsiteX84" fmla="*/ 4886325 w 5948755"/>
              <a:gd name="connsiteY84" fmla="*/ 2396374 h 3472699"/>
              <a:gd name="connsiteX85" fmla="*/ 4838700 w 5948755"/>
              <a:gd name="connsiteY85" fmla="*/ 2339224 h 3472699"/>
              <a:gd name="connsiteX86" fmla="*/ 4800600 w 5948755"/>
              <a:gd name="connsiteY86" fmla="*/ 2272549 h 3472699"/>
              <a:gd name="connsiteX87" fmla="*/ 4791075 w 5948755"/>
              <a:gd name="connsiteY87" fmla="*/ 2224924 h 3472699"/>
              <a:gd name="connsiteX88" fmla="*/ 4781550 w 5948755"/>
              <a:gd name="connsiteY88" fmla="*/ 2196349 h 3472699"/>
              <a:gd name="connsiteX89" fmla="*/ 4791075 w 5948755"/>
              <a:gd name="connsiteY89" fmla="*/ 1939174 h 3472699"/>
              <a:gd name="connsiteX90" fmla="*/ 4829175 w 5948755"/>
              <a:gd name="connsiteY90" fmla="*/ 1872499 h 3472699"/>
              <a:gd name="connsiteX91" fmla="*/ 4857750 w 5948755"/>
              <a:gd name="connsiteY91" fmla="*/ 1862974 h 3472699"/>
              <a:gd name="connsiteX92" fmla="*/ 4886325 w 5948755"/>
              <a:gd name="connsiteY92" fmla="*/ 1843924 h 3472699"/>
              <a:gd name="connsiteX93" fmla="*/ 4924425 w 5948755"/>
              <a:gd name="connsiteY93" fmla="*/ 1834399 h 3472699"/>
              <a:gd name="connsiteX94" fmla="*/ 5181600 w 5948755"/>
              <a:gd name="connsiteY94" fmla="*/ 1815349 h 3472699"/>
              <a:gd name="connsiteX95" fmla="*/ 5257800 w 5948755"/>
              <a:gd name="connsiteY95" fmla="*/ 1805824 h 3472699"/>
              <a:gd name="connsiteX96" fmla="*/ 5314950 w 5948755"/>
              <a:gd name="connsiteY96" fmla="*/ 1786774 h 3472699"/>
              <a:gd name="connsiteX97" fmla="*/ 5353050 w 5948755"/>
              <a:gd name="connsiteY97" fmla="*/ 1777249 h 3472699"/>
              <a:gd name="connsiteX98" fmla="*/ 5410200 w 5948755"/>
              <a:gd name="connsiteY98" fmla="*/ 1758199 h 3472699"/>
              <a:gd name="connsiteX99" fmla="*/ 5457825 w 5948755"/>
              <a:gd name="connsiteY99" fmla="*/ 1748674 h 3472699"/>
              <a:gd name="connsiteX100" fmla="*/ 5543550 w 5948755"/>
              <a:gd name="connsiteY100" fmla="*/ 1729624 h 3472699"/>
              <a:gd name="connsiteX101" fmla="*/ 5810250 w 5948755"/>
              <a:gd name="connsiteY101" fmla="*/ 1739149 h 3472699"/>
              <a:gd name="connsiteX102" fmla="*/ 5934075 w 5948755"/>
              <a:gd name="connsiteY102" fmla="*/ 1729624 h 3472699"/>
              <a:gd name="connsiteX103" fmla="*/ 5924550 w 5948755"/>
              <a:gd name="connsiteY103" fmla="*/ 1291474 h 3472699"/>
              <a:gd name="connsiteX104" fmla="*/ 5915025 w 5948755"/>
              <a:gd name="connsiteY104" fmla="*/ 1072399 h 3472699"/>
              <a:gd name="connsiteX105" fmla="*/ 5895975 w 5948755"/>
              <a:gd name="connsiteY105" fmla="*/ 996199 h 3472699"/>
              <a:gd name="connsiteX106" fmla="*/ 5886450 w 5948755"/>
              <a:gd name="connsiteY106" fmla="*/ 948574 h 3472699"/>
              <a:gd name="connsiteX107" fmla="*/ 5876925 w 5948755"/>
              <a:gd name="connsiteY107" fmla="*/ 862849 h 3472699"/>
              <a:gd name="connsiteX108" fmla="*/ 5867400 w 5948755"/>
              <a:gd name="connsiteY108" fmla="*/ 834274 h 3472699"/>
              <a:gd name="connsiteX109" fmla="*/ 5838825 w 5948755"/>
              <a:gd name="connsiteY109" fmla="*/ 805699 h 3472699"/>
              <a:gd name="connsiteX110" fmla="*/ 5819775 w 5948755"/>
              <a:gd name="connsiteY110" fmla="*/ 777124 h 3472699"/>
              <a:gd name="connsiteX111" fmla="*/ 5781675 w 5948755"/>
              <a:gd name="connsiteY111" fmla="*/ 758074 h 3472699"/>
              <a:gd name="connsiteX112" fmla="*/ 5695950 w 5948755"/>
              <a:gd name="connsiteY112" fmla="*/ 710449 h 3472699"/>
              <a:gd name="connsiteX113" fmla="*/ 5667375 w 5948755"/>
              <a:gd name="connsiteY113" fmla="*/ 691399 h 3472699"/>
              <a:gd name="connsiteX114" fmla="*/ 5638800 w 5948755"/>
              <a:gd name="connsiteY114" fmla="*/ 681874 h 3472699"/>
              <a:gd name="connsiteX115" fmla="*/ 5534025 w 5948755"/>
              <a:gd name="connsiteY115" fmla="*/ 643774 h 3472699"/>
              <a:gd name="connsiteX116" fmla="*/ 5505450 w 5948755"/>
              <a:gd name="connsiteY116" fmla="*/ 634249 h 3472699"/>
              <a:gd name="connsiteX117" fmla="*/ 5448300 w 5948755"/>
              <a:gd name="connsiteY117" fmla="*/ 624724 h 3472699"/>
              <a:gd name="connsiteX118" fmla="*/ 5200650 w 5948755"/>
              <a:gd name="connsiteY118" fmla="*/ 586624 h 3472699"/>
              <a:gd name="connsiteX119" fmla="*/ 5095875 w 5948755"/>
              <a:gd name="connsiteY119" fmla="*/ 567574 h 3472699"/>
              <a:gd name="connsiteX120" fmla="*/ 5057775 w 5948755"/>
              <a:gd name="connsiteY120" fmla="*/ 558049 h 3472699"/>
              <a:gd name="connsiteX121" fmla="*/ 4876800 w 5948755"/>
              <a:gd name="connsiteY121" fmla="*/ 538999 h 3472699"/>
              <a:gd name="connsiteX122" fmla="*/ 4838700 w 5948755"/>
              <a:gd name="connsiteY122" fmla="*/ 529474 h 3472699"/>
              <a:gd name="connsiteX123" fmla="*/ 4791075 w 5948755"/>
              <a:gd name="connsiteY123" fmla="*/ 519949 h 3472699"/>
              <a:gd name="connsiteX124" fmla="*/ 4714875 w 5948755"/>
              <a:gd name="connsiteY124" fmla="*/ 510424 h 3472699"/>
              <a:gd name="connsiteX125" fmla="*/ 4552950 w 5948755"/>
              <a:gd name="connsiteY125" fmla="*/ 481849 h 3472699"/>
              <a:gd name="connsiteX126" fmla="*/ 4352925 w 5948755"/>
              <a:gd name="connsiteY126" fmla="*/ 491374 h 3472699"/>
              <a:gd name="connsiteX127" fmla="*/ 4248150 w 5948755"/>
              <a:gd name="connsiteY127" fmla="*/ 519949 h 3472699"/>
              <a:gd name="connsiteX128" fmla="*/ 4133850 w 5948755"/>
              <a:gd name="connsiteY128" fmla="*/ 538999 h 3472699"/>
              <a:gd name="connsiteX129" fmla="*/ 2924175 w 5948755"/>
              <a:gd name="connsiteY129" fmla="*/ 529474 h 3472699"/>
              <a:gd name="connsiteX130" fmla="*/ 2886075 w 5948755"/>
              <a:gd name="connsiteY130" fmla="*/ 519949 h 3472699"/>
              <a:gd name="connsiteX131" fmla="*/ 2847975 w 5948755"/>
              <a:gd name="connsiteY131" fmla="*/ 434224 h 3472699"/>
              <a:gd name="connsiteX132" fmla="*/ 2828925 w 5948755"/>
              <a:gd name="connsiteY132" fmla="*/ 358024 h 3472699"/>
              <a:gd name="connsiteX133" fmla="*/ 2819400 w 5948755"/>
              <a:gd name="connsiteY133" fmla="*/ 62749 h 3472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5948755" h="3472699">
                <a:moveTo>
                  <a:pt x="2819400" y="62749"/>
                </a:moveTo>
                <a:cubicBezTo>
                  <a:pt x="2795588" y="11949"/>
                  <a:pt x="2729283" y="64032"/>
                  <a:pt x="2686050" y="53224"/>
                </a:cubicBezTo>
                <a:cubicBezTo>
                  <a:pt x="2663838" y="47671"/>
                  <a:pt x="2650620" y="22364"/>
                  <a:pt x="2628900" y="15124"/>
                </a:cubicBezTo>
                <a:lnTo>
                  <a:pt x="2600325" y="5599"/>
                </a:lnTo>
                <a:lnTo>
                  <a:pt x="1571625" y="15124"/>
                </a:lnTo>
                <a:cubicBezTo>
                  <a:pt x="1539721" y="15665"/>
                  <a:pt x="1508283" y="24649"/>
                  <a:pt x="1476375" y="24649"/>
                </a:cubicBezTo>
                <a:cubicBezTo>
                  <a:pt x="1289023" y="24649"/>
                  <a:pt x="1101725" y="18299"/>
                  <a:pt x="914400" y="15124"/>
                </a:cubicBezTo>
                <a:cubicBezTo>
                  <a:pt x="895350" y="11949"/>
                  <a:pt x="876563" y="5599"/>
                  <a:pt x="857250" y="5599"/>
                </a:cubicBezTo>
                <a:cubicBezTo>
                  <a:pt x="404501" y="5599"/>
                  <a:pt x="525367" y="-15654"/>
                  <a:pt x="323850" y="24649"/>
                </a:cubicBezTo>
                <a:cubicBezTo>
                  <a:pt x="314325" y="30999"/>
                  <a:pt x="305514" y="38579"/>
                  <a:pt x="295275" y="43699"/>
                </a:cubicBezTo>
                <a:cubicBezTo>
                  <a:pt x="286295" y="48189"/>
                  <a:pt x="274413" y="46796"/>
                  <a:pt x="266700" y="53224"/>
                </a:cubicBezTo>
                <a:cubicBezTo>
                  <a:pt x="221700" y="90724"/>
                  <a:pt x="253822" y="85152"/>
                  <a:pt x="219075" y="119899"/>
                </a:cubicBezTo>
                <a:cubicBezTo>
                  <a:pt x="210980" y="127994"/>
                  <a:pt x="200025" y="132599"/>
                  <a:pt x="190500" y="138949"/>
                </a:cubicBezTo>
                <a:lnTo>
                  <a:pt x="171450" y="196099"/>
                </a:lnTo>
                <a:cubicBezTo>
                  <a:pt x="168275" y="205624"/>
                  <a:pt x="167494" y="216320"/>
                  <a:pt x="161925" y="224674"/>
                </a:cubicBezTo>
                <a:cubicBezTo>
                  <a:pt x="107330" y="306566"/>
                  <a:pt x="172785" y="202954"/>
                  <a:pt x="133350" y="281824"/>
                </a:cubicBezTo>
                <a:cubicBezTo>
                  <a:pt x="128230" y="292063"/>
                  <a:pt x="119420" y="300160"/>
                  <a:pt x="114300" y="310399"/>
                </a:cubicBezTo>
                <a:cubicBezTo>
                  <a:pt x="102740" y="333520"/>
                  <a:pt x="101771" y="362688"/>
                  <a:pt x="95250" y="386599"/>
                </a:cubicBezTo>
                <a:cubicBezTo>
                  <a:pt x="79555" y="444146"/>
                  <a:pt x="83362" y="433006"/>
                  <a:pt x="57150" y="472324"/>
                </a:cubicBezTo>
                <a:cubicBezTo>
                  <a:pt x="53975" y="580274"/>
                  <a:pt x="56412" y="688535"/>
                  <a:pt x="47625" y="796174"/>
                </a:cubicBezTo>
                <a:cubicBezTo>
                  <a:pt x="43673" y="844581"/>
                  <a:pt x="28956" y="891502"/>
                  <a:pt x="19050" y="939049"/>
                </a:cubicBezTo>
                <a:cubicBezTo>
                  <a:pt x="13080" y="967706"/>
                  <a:pt x="0" y="1024774"/>
                  <a:pt x="0" y="1024774"/>
                </a:cubicBezTo>
                <a:cubicBezTo>
                  <a:pt x="3175" y="1081924"/>
                  <a:pt x="2425" y="1139428"/>
                  <a:pt x="9525" y="1196224"/>
                </a:cubicBezTo>
                <a:cubicBezTo>
                  <a:pt x="12016" y="1216149"/>
                  <a:pt x="23705" y="1233893"/>
                  <a:pt x="28575" y="1253374"/>
                </a:cubicBezTo>
                <a:lnTo>
                  <a:pt x="38100" y="1291474"/>
                </a:lnTo>
                <a:cubicBezTo>
                  <a:pt x="62750" y="1784474"/>
                  <a:pt x="61519" y="1673174"/>
                  <a:pt x="28575" y="2529724"/>
                </a:cubicBezTo>
                <a:cubicBezTo>
                  <a:pt x="26107" y="2593887"/>
                  <a:pt x="0" y="2720224"/>
                  <a:pt x="0" y="2720224"/>
                </a:cubicBezTo>
                <a:cubicBezTo>
                  <a:pt x="3175" y="2790074"/>
                  <a:pt x="2076" y="2860250"/>
                  <a:pt x="9525" y="2929774"/>
                </a:cubicBezTo>
                <a:cubicBezTo>
                  <a:pt x="11664" y="2949740"/>
                  <a:pt x="28575" y="2986924"/>
                  <a:pt x="28575" y="2986924"/>
                </a:cubicBezTo>
                <a:cubicBezTo>
                  <a:pt x="43650" y="3167828"/>
                  <a:pt x="22054" y="3043560"/>
                  <a:pt x="57150" y="3148849"/>
                </a:cubicBezTo>
                <a:cubicBezTo>
                  <a:pt x="68080" y="3181639"/>
                  <a:pt x="60613" y="3190412"/>
                  <a:pt x="85725" y="3215524"/>
                </a:cubicBezTo>
                <a:cubicBezTo>
                  <a:pt x="93820" y="3223619"/>
                  <a:pt x="105506" y="3227245"/>
                  <a:pt x="114300" y="3234574"/>
                </a:cubicBezTo>
                <a:cubicBezTo>
                  <a:pt x="138160" y="3254458"/>
                  <a:pt x="167197" y="3297966"/>
                  <a:pt x="200025" y="3301249"/>
                </a:cubicBezTo>
                <a:lnTo>
                  <a:pt x="295275" y="3310774"/>
                </a:lnTo>
                <a:cubicBezTo>
                  <a:pt x="307975" y="3313949"/>
                  <a:pt x="320596" y="3317459"/>
                  <a:pt x="333375" y="3320299"/>
                </a:cubicBezTo>
                <a:cubicBezTo>
                  <a:pt x="349179" y="3323811"/>
                  <a:pt x="365381" y="3325564"/>
                  <a:pt x="381000" y="3329824"/>
                </a:cubicBezTo>
                <a:cubicBezTo>
                  <a:pt x="400373" y="3335108"/>
                  <a:pt x="419100" y="3342524"/>
                  <a:pt x="438150" y="3348874"/>
                </a:cubicBezTo>
                <a:lnTo>
                  <a:pt x="466725" y="3358399"/>
                </a:lnTo>
                <a:cubicBezTo>
                  <a:pt x="479425" y="3371099"/>
                  <a:pt x="488761" y="3388467"/>
                  <a:pt x="504825" y="3396499"/>
                </a:cubicBezTo>
                <a:cubicBezTo>
                  <a:pt x="528243" y="3408208"/>
                  <a:pt x="555352" y="3410414"/>
                  <a:pt x="581025" y="3415549"/>
                </a:cubicBezTo>
                <a:cubicBezTo>
                  <a:pt x="650665" y="3429477"/>
                  <a:pt x="612623" y="3422784"/>
                  <a:pt x="695325" y="3434599"/>
                </a:cubicBezTo>
                <a:lnTo>
                  <a:pt x="1123950" y="3425074"/>
                </a:lnTo>
                <a:cubicBezTo>
                  <a:pt x="1144717" y="3424260"/>
                  <a:pt x="1206047" y="3409804"/>
                  <a:pt x="1228725" y="3406024"/>
                </a:cubicBezTo>
                <a:cubicBezTo>
                  <a:pt x="1250870" y="3402333"/>
                  <a:pt x="1273210" y="3399913"/>
                  <a:pt x="1295400" y="3396499"/>
                </a:cubicBezTo>
                <a:cubicBezTo>
                  <a:pt x="1314488" y="3393562"/>
                  <a:pt x="1333370" y="3389231"/>
                  <a:pt x="1352550" y="3386974"/>
                </a:cubicBezTo>
                <a:cubicBezTo>
                  <a:pt x="1387379" y="3382876"/>
                  <a:pt x="1422400" y="3380624"/>
                  <a:pt x="1457325" y="3377449"/>
                </a:cubicBezTo>
                <a:cubicBezTo>
                  <a:pt x="1578999" y="3336891"/>
                  <a:pt x="1450367" y="3376758"/>
                  <a:pt x="1771650" y="3358399"/>
                </a:cubicBezTo>
                <a:cubicBezTo>
                  <a:pt x="1787813" y="3357475"/>
                  <a:pt x="1803306" y="3351536"/>
                  <a:pt x="1819275" y="3348874"/>
                </a:cubicBezTo>
                <a:cubicBezTo>
                  <a:pt x="1961049" y="3325245"/>
                  <a:pt x="1821337" y="3352272"/>
                  <a:pt x="1933575" y="3329824"/>
                </a:cubicBezTo>
                <a:lnTo>
                  <a:pt x="2419350" y="3339349"/>
                </a:lnTo>
                <a:cubicBezTo>
                  <a:pt x="2451241" y="3340395"/>
                  <a:pt x="2483509" y="3341699"/>
                  <a:pt x="2514600" y="3348874"/>
                </a:cubicBezTo>
                <a:cubicBezTo>
                  <a:pt x="2525754" y="3351448"/>
                  <a:pt x="2532653" y="3363415"/>
                  <a:pt x="2543175" y="3367924"/>
                </a:cubicBezTo>
                <a:cubicBezTo>
                  <a:pt x="2555207" y="3373081"/>
                  <a:pt x="2568736" y="3373687"/>
                  <a:pt x="2581275" y="3377449"/>
                </a:cubicBezTo>
                <a:cubicBezTo>
                  <a:pt x="2600509" y="3383219"/>
                  <a:pt x="2618944" y="3391629"/>
                  <a:pt x="2638425" y="3396499"/>
                </a:cubicBezTo>
                <a:cubicBezTo>
                  <a:pt x="2663825" y="3402849"/>
                  <a:pt x="2691207" y="3403840"/>
                  <a:pt x="2714625" y="3415549"/>
                </a:cubicBezTo>
                <a:cubicBezTo>
                  <a:pt x="2727325" y="3421899"/>
                  <a:pt x="2739072" y="3430698"/>
                  <a:pt x="2752725" y="3434599"/>
                </a:cubicBezTo>
                <a:cubicBezTo>
                  <a:pt x="2783858" y="3443494"/>
                  <a:pt x="2816225" y="3447299"/>
                  <a:pt x="2847975" y="3453649"/>
                </a:cubicBezTo>
                <a:cubicBezTo>
                  <a:pt x="2908437" y="3465741"/>
                  <a:pt x="2879894" y="3459247"/>
                  <a:pt x="2933700" y="3472699"/>
                </a:cubicBezTo>
                <a:lnTo>
                  <a:pt x="3343275" y="3463174"/>
                </a:lnTo>
                <a:cubicBezTo>
                  <a:pt x="3362572" y="3462386"/>
                  <a:pt x="3381572" y="3457839"/>
                  <a:pt x="3400425" y="3453649"/>
                </a:cubicBezTo>
                <a:cubicBezTo>
                  <a:pt x="3468369" y="3438550"/>
                  <a:pt x="3384121" y="3448429"/>
                  <a:pt x="3467100" y="3434599"/>
                </a:cubicBezTo>
                <a:cubicBezTo>
                  <a:pt x="3542866" y="3421971"/>
                  <a:pt x="3557838" y="3426555"/>
                  <a:pt x="3638550" y="3415549"/>
                </a:cubicBezTo>
                <a:cubicBezTo>
                  <a:pt x="3905803" y="3379105"/>
                  <a:pt x="3614063" y="3410378"/>
                  <a:pt x="3848100" y="3386974"/>
                </a:cubicBezTo>
                <a:cubicBezTo>
                  <a:pt x="3857625" y="3383799"/>
                  <a:pt x="3866830" y="3379418"/>
                  <a:pt x="3876675" y="3377449"/>
                </a:cubicBezTo>
                <a:cubicBezTo>
                  <a:pt x="4036296" y="3345525"/>
                  <a:pt x="4003698" y="3353049"/>
                  <a:pt x="4133850" y="3339349"/>
                </a:cubicBezTo>
                <a:lnTo>
                  <a:pt x="4219575" y="3329824"/>
                </a:lnTo>
                <a:cubicBezTo>
                  <a:pt x="4315607" y="3297813"/>
                  <a:pt x="4166649" y="3346654"/>
                  <a:pt x="4286250" y="3310774"/>
                </a:cubicBezTo>
                <a:cubicBezTo>
                  <a:pt x="4305484" y="3305004"/>
                  <a:pt x="4323919" y="3296594"/>
                  <a:pt x="4343400" y="3291724"/>
                </a:cubicBezTo>
                <a:cubicBezTo>
                  <a:pt x="4436318" y="3268495"/>
                  <a:pt x="4320294" y="3296859"/>
                  <a:pt x="4429125" y="3272674"/>
                </a:cubicBezTo>
                <a:cubicBezTo>
                  <a:pt x="4466563" y="3264355"/>
                  <a:pt x="4474631" y="3259370"/>
                  <a:pt x="4514850" y="3253624"/>
                </a:cubicBezTo>
                <a:cubicBezTo>
                  <a:pt x="4543312" y="3249558"/>
                  <a:pt x="4572046" y="3247665"/>
                  <a:pt x="4600575" y="3244099"/>
                </a:cubicBezTo>
                <a:cubicBezTo>
                  <a:pt x="4701059" y="3231538"/>
                  <a:pt x="4641753" y="3234709"/>
                  <a:pt x="4762500" y="3225049"/>
                </a:cubicBezTo>
                <a:cubicBezTo>
                  <a:pt x="4835398" y="3219217"/>
                  <a:pt x="4998107" y="3210069"/>
                  <a:pt x="5067300" y="3205999"/>
                </a:cubicBezTo>
                <a:cubicBezTo>
                  <a:pt x="5137229" y="3182689"/>
                  <a:pt x="5110251" y="3201148"/>
                  <a:pt x="5153025" y="3158374"/>
                </a:cubicBezTo>
                <a:cubicBezTo>
                  <a:pt x="5182802" y="3039267"/>
                  <a:pt x="5144746" y="3187352"/>
                  <a:pt x="5172075" y="3091699"/>
                </a:cubicBezTo>
                <a:cubicBezTo>
                  <a:pt x="5175671" y="3079112"/>
                  <a:pt x="5178425" y="3066299"/>
                  <a:pt x="5181600" y="3053599"/>
                </a:cubicBezTo>
                <a:cubicBezTo>
                  <a:pt x="5178425" y="2983749"/>
                  <a:pt x="5179524" y="2913573"/>
                  <a:pt x="5172075" y="2844049"/>
                </a:cubicBezTo>
                <a:cubicBezTo>
                  <a:pt x="5169936" y="2824083"/>
                  <a:pt x="5165569" y="2802579"/>
                  <a:pt x="5153025" y="2786899"/>
                </a:cubicBezTo>
                <a:lnTo>
                  <a:pt x="5114925" y="2739274"/>
                </a:lnTo>
                <a:cubicBezTo>
                  <a:pt x="5088714" y="2660641"/>
                  <a:pt x="5109616" y="2703266"/>
                  <a:pt x="5067300" y="2644024"/>
                </a:cubicBezTo>
                <a:cubicBezTo>
                  <a:pt x="5060646" y="2634709"/>
                  <a:pt x="5055855" y="2624005"/>
                  <a:pt x="5048250" y="2615449"/>
                </a:cubicBezTo>
                <a:cubicBezTo>
                  <a:pt x="5030352" y="2595313"/>
                  <a:pt x="5006044" y="2580715"/>
                  <a:pt x="4991100" y="2558299"/>
                </a:cubicBezTo>
                <a:cubicBezTo>
                  <a:pt x="4978400" y="2539249"/>
                  <a:pt x="4969189" y="2517338"/>
                  <a:pt x="4953000" y="2501149"/>
                </a:cubicBezTo>
                <a:cubicBezTo>
                  <a:pt x="4943475" y="2491624"/>
                  <a:pt x="4931657" y="2483938"/>
                  <a:pt x="4924425" y="2472574"/>
                </a:cubicBezTo>
                <a:cubicBezTo>
                  <a:pt x="4909179" y="2448616"/>
                  <a:pt x="4906405" y="2416454"/>
                  <a:pt x="4886325" y="2396374"/>
                </a:cubicBezTo>
                <a:cubicBezTo>
                  <a:pt x="4865259" y="2375308"/>
                  <a:pt x="4851961" y="2365746"/>
                  <a:pt x="4838700" y="2339224"/>
                </a:cubicBezTo>
                <a:cubicBezTo>
                  <a:pt x="4802337" y="2266498"/>
                  <a:pt x="4869696" y="2364677"/>
                  <a:pt x="4800600" y="2272549"/>
                </a:cubicBezTo>
                <a:cubicBezTo>
                  <a:pt x="4797425" y="2256674"/>
                  <a:pt x="4795002" y="2240630"/>
                  <a:pt x="4791075" y="2224924"/>
                </a:cubicBezTo>
                <a:cubicBezTo>
                  <a:pt x="4788640" y="2215184"/>
                  <a:pt x="4781550" y="2206389"/>
                  <a:pt x="4781550" y="2196349"/>
                </a:cubicBezTo>
                <a:cubicBezTo>
                  <a:pt x="4781550" y="2110565"/>
                  <a:pt x="4782812" y="2024559"/>
                  <a:pt x="4791075" y="1939174"/>
                </a:cubicBezTo>
                <a:cubicBezTo>
                  <a:pt x="4791665" y="1933077"/>
                  <a:pt x="4821259" y="1878832"/>
                  <a:pt x="4829175" y="1872499"/>
                </a:cubicBezTo>
                <a:cubicBezTo>
                  <a:pt x="4837015" y="1866227"/>
                  <a:pt x="4848770" y="1867464"/>
                  <a:pt x="4857750" y="1862974"/>
                </a:cubicBezTo>
                <a:cubicBezTo>
                  <a:pt x="4867989" y="1857854"/>
                  <a:pt x="4875803" y="1848433"/>
                  <a:pt x="4886325" y="1843924"/>
                </a:cubicBezTo>
                <a:cubicBezTo>
                  <a:pt x="4898357" y="1838767"/>
                  <a:pt x="4911646" y="1837239"/>
                  <a:pt x="4924425" y="1834399"/>
                </a:cubicBezTo>
                <a:cubicBezTo>
                  <a:pt x="5026008" y="1811825"/>
                  <a:pt x="5018964" y="1822742"/>
                  <a:pt x="5181600" y="1815349"/>
                </a:cubicBezTo>
                <a:cubicBezTo>
                  <a:pt x="5207000" y="1812174"/>
                  <a:pt x="5232771" y="1811187"/>
                  <a:pt x="5257800" y="1805824"/>
                </a:cubicBezTo>
                <a:cubicBezTo>
                  <a:pt x="5277435" y="1801617"/>
                  <a:pt x="5295469" y="1791644"/>
                  <a:pt x="5314950" y="1786774"/>
                </a:cubicBezTo>
                <a:cubicBezTo>
                  <a:pt x="5327650" y="1783599"/>
                  <a:pt x="5340511" y="1781011"/>
                  <a:pt x="5353050" y="1777249"/>
                </a:cubicBezTo>
                <a:cubicBezTo>
                  <a:pt x="5372284" y="1771479"/>
                  <a:pt x="5390827" y="1763483"/>
                  <a:pt x="5410200" y="1758199"/>
                </a:cubicBezTo>
                <a:cubicBezTo>
                  <a:pt x="5425819" y="1753939"/>
                  <a:pt x="5442119" y="1752601"/>
                  <a:pt x="5457825" y="1748674"/>
                </a:cubicBezTo>
                <a:cubicBezTo>
                  <a:pt x="5551618" y="1725226"/>
                  <a:pt x="5386289" y="1755834"/>
                  <a:pt x="5543550" y="1729624"/>
                </a:cubicBezTo>
                <a:cubicBezTo>
                  <a:pt x="5632450" y="1732799"/>
                  <a:pt x="5721293" y="1739149"/>
                  <a:pt x="5810250" y="1739149"/>
                </a:cubicBezTo>
                <a:cubicBezTo>
                  <a:pt x="5851647" y="1739149"/>
                  <a:pt x="5923834" y="1769734"/>
                  <a:pt x="5934075" y="1729624"/>
                </a:cubicBezTo>
                <a:cubicBezTo>
                  <a:pt x="5970214" y="1588080"/>
                  <a:pt x="5928783" y="1437497"/>
                  <a:pt x="5924550" y="1291474"/>
                </a:cubicBezTo>
                <a:cubicBezTo>
                  <a:pt x="5922432" y="1218411"/>
                  <a:pt x="5920233" y="1145307"/>
                  <a:pt x="5915025" y="1072399"/>
                </a:cubicBezTo>
                <a:cubicBezTo>
                  <a:pt x="5911514" y="1023248"/>
                  <a:pt x="5905669" y="1034973"/>
                  <a:pt x="5895975" y="996199"/>
                </a:cubicBezTo>
                <a:cubicBezTo>
                  <a:pt x="5892048" y="980493"/>
                  <a:pt x="5888740" y="964601"/>
                  <a:pt x="5886450" y="948574"/>
                </a:cubicBezTo>
                <a:cubicBezTo>
                  <a:pt x="5882384" y="920112"/>
                  <a:pt x="5881652" y="891209"/>
                  <a:pt x="5876925" y="862849"/>
                </a:cubicBezTo>
                <a:cubicBezTo>
                  <a:pt x="5875274" y="852945"/>
                  <a:pt x="5872969" y="842628"/>
                  <a:pt x="5867400" y="834274"/>
                </a:cubicBezTo>
                <a:cubicBezTo>
                  <a:pt x="5859928" y="823066"/>
                  <a:pt x="5847449" y="816047"/>
                  <a:pt x="5838825" y="805699"/>
                </a:cubicBezTo>
                <a:cubicBezTo>
                  <a:pt x="5831496" y="796905"/>
                  <a:pt x="5828569" y="784453"/>
                  <a:pt x="5819775" y="777124"/>
                </a:cubicBezTo>
                <a:cubicBezTo>
                  <a:pt x="5808867" y="768034"/>
                  <a:pt x="5793716" y="765599"/>
                  <a:pt x="5781675" y="758074"/>
                </a:cubicBezTo>
                <a:cubicBezTo>
                  <a:pt x="5631795" y="664399"/>
                  <a:pt x="5863973" y="794461"/>
                  <a:pt x="5695950" y="710449"/>
                </a:cubicBezTo>
                <a:cubicBezTo>
                  <a:pt x="5685711" y="705329"/>
                  <a:pt x="5677614" y="696519"/>
                  <a:pt x="5667375" y="691399"/>
                </a:cubicBezTo>
                <a:cubicBezTo>
                  <a:pt x="5658395" y="686909"/>
                  <a:pt x="5648201" y="685399"/>
                  <a:pt x="5638800" y="681874"/>
                </a:cubicBezTo>
                <a:cubicBezTo>
                  <a:pt x="5532769" y="642112"/>
                  <a:pt x="5654093" y="683797"/>
                  <a:pt x="5534025" y="643774"/>
                </a:cubicBezTo>
                <a:cubicBezTo>
                  <a:pt x="5524500" y="640599"/>
                  <a:pt x="5515354" y="635900"/>
                  <a:pt x="5505450" y="634249"/>
                </a:cubicBezTo>
                <a:cubicBezTo>
                  <a:pt x="5486400" y="631074"/>
                  <a:pt x="5467153" y="628914"/>
                  <a:pt x="5448300" y="624724"/>
                </a:cubicBezTo>
                <a:cubicBezTo>
                  <a:pt x="5261748" y="583268"/>
                  <a:pt x="5406101" y="601299"/>
                  <a:pt x="5200650" y="586624"/>
                </a:cubicBezTo>
                <a:cubicBezTo>
                  <a:pt x="5114236" y="565020"/>
                  <a:pt x="5221015" y="590327"/>
                  <a:pt x="5095875" y="567574"/>
                </a:cubicBezTo>
                <a:cubicBezTo>
                  <a:pt x="5082995" y="565232"/>
                  <a:pt x="5070751" y="559779"/>
                  <a:pt x="5057775" y="558049"/>
                </a:cubicBezTo>
                <a:cubicBezTo>
                  <a:pt x="4951798" y="543919"/>
                  <a:pt x="4970068" y="554544"/>
                  <a:pt x="4876800" y="538999"/>
                </a:cubicBezTo>
                <a:cubicBezTo>
                  <a:pt x="4863887" y="536847"/>
                  <a:pt x="4851479" y="532314"/>
                  <a:pt x="4838700" y="529474"/>
                </a:cubicBezTo>
                <a:cubicBezTo>
                  <a:pt x="4822896" y="525962"/>
                  <a:pt x="4807076" y="522411"/>
                  <a:pt x="4791075" y="519949"/>
                </a:cubicBezTo>
                <a:cubicBezTo>
                  <a:pt x="4765775" y="516057"/>
                  <a:pt x="4740189" y="514221"/>
                  <a:pt x="4714875" y="510424"/>
                </a:cubicBezTo>
                <a:cubicBezTo>
                  <a:pt x="4628029" y="497397"/>
                  <a:pt x="4620250" y="495309"/>
                  <a:pt x="4552950" y="481849"/>
                </a:cubicBezTo>
                <a:cubicBezTo>
                  <a:pt x="4486275" y="485024"/>
                  <a:pt x="4419479" y="486254"/>
                  <a:pt x="4352925" y="491374"/>
                </a:cubicBezTo>
                <a:cubicBezTo>
                  <a:pt x="4305332" y="495035"/>
                  <a:pt x="4296196" y="507937"/>
                  <a:pt x="4248150" y="519949"/>
                </a:cubicBezTo>
                <a:cubicBezTo>
                  <a:pt x="4185217" y="535682"/>
                  <a:pt x="4223040" y="527850"/>
                  <a:pt x="4133850" y="538999"/>
                </a:cubicBezTo>
                <a:lnTo>
                  <a:pt x="2924175" y="529474"/>
                </a:lnTo>
                <a:cubicBezTo>
                  <a:pt x="2911086" y="529274"/>
                  <a:pt x="2896967" y="527211"/>
                  <a:pt x="2886075" y="519949"/>
                </a:cubicBezTo>
                <a:cubicBezTo>
                  <a:pt x="2866668" y="507011"/>
                  <a:pt x="2851733" y="445497"/>
                  <a:pt x="2847975" y="434224"/>
                </a:cubicBezTo>
                <a:cubicBezTo>
                  <a:pt x="2833330" y="390290"/>
                  <a:pt x="2840419" y="415494"/>
                  <a:pt x="2828925" y="358024"/>
                </a:cubicBezTo>
                <a:cubicBezTo>
                  <a:pt x="2817163" y="158065"/>
                  <a:pt x="2843212" y="113549"/>
                  <a:pt x="2819400" y="6274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Forme libre 6"/>
          <p:cNvSpPr/>
          <p:nvPr/>
        </p:nvSpPr>
        <p:spPr>
          <a:xfrm>
            <a:off x="4943475" y="3334637"/>
            <a:ext cx="4095750" cy="3018538"/>
          </a:xfrm>
          <a:custGeom>
            <a:avLst/>
            <a:gdLst>
              <a:gd name="connsiteX0" fmla="*/ 2095500 w 4095750"/>
              <a:gd name="connsiteY0" fmla="*/ 65788 h 3018538"/>
              <a:gd name="connsiteX1" fmla="*/ 1971675 w 4095750"/>
              <a:gd name="connsiteY1" fmla="*/ 75313 h 3018538"/>
              <a:gd name="connsiteX2" fmla="*/ 1943100 w 4095750"/>
              <a:gd name="connsiteY2" fmla="*/ 84838 h 3018538"/>
              <a:gd name="connsiteX3" fmla="*/ 1895475 w 4095750"/>
              <a:gd name="connsiteY3" fmla="*/ 94363 h 3018538"/>
              <a:gd name="connsiteX4" fmla="*/ 1838325 w 4095750"/>
              <a:gd name="connsiteY4" fmla="*/ 113413 h 3018538"/>
              <a:gd name="connsiteX5" fmla="*/ 1809750 w 4095750"/>
              <a:gd name="connsiteY5" fmla="*/ 122938 h 3018538"/>
              <a:gd name="connsiteX6" fmla="*/ 1790700 w 4095750"/>
              <a:gd name="connsiteY6" fmla="*/ 237238 h 3018538"/>
              <a:gd name="connsiteX7" fmla="*/ 1771650 w 4095750"/>
              <a:gd name="connsiteY7" fmla="*/ 294388 h 3018538"/>
              <a:gd name="connsiteX8" fmla="*/ 1781175 w 4095750"/>
              <a:gd name="connsiteY8" fmla="*/ 437263 h 3018538"/>
              <a:gd name="connsiteX9" fmla="*/ 1781175 w 4095750"/>
              <a:gd name="connsiteY9" fmla="*/ 522988 h 3018538"/>
              <a:gd name="connsiteX10" fmla="*/ 1752600 w 4095750"/>
              <a:gd name="connsiteY10" fmla="*/ 551563 h 3018538"/>
              <a:gd name="connsiteX11" fmla="*/ 1647825 w 4095750"/>
              <a:gd name="connsiteY11" fmla="*/ 580138 h 3018538"/>
              <a:gd name="connsiteX12" fmla="*/ 1123950 w 4095750"/>
              <a:gd name="connsiteY12" fmla="*/ 589663 h 3018538"/>
              <a:gd name="connsiteX13" fmla="*/ 1057275 w 4095750"/>
              <a:gd name="connsiteY13" fmla="*/ 608713 h 3018538"/>
              <a:gd name="connsiteX14" fmla="*/ 1019175 w 4095750"/>
              <a:gd name="connsiteY14" fmla="*/ 627763 h 3018538"/>
              <a:gd name="connsiteX15" fmla="*/ 952500 w 4095750"/>
              <a:gd name="connsiteY15" fmla="*/ 656338 h 3018538"/>
              <a:gd name="connsiteX16" fmla="*/ 895350 w 4095750"/>
              <a:gd name="connsiteY16" fmla="*/ 703963 h 3018538"/>
              <a:gd name="connsiteX17" fmla="*/ 866775 w 4095750"/>
              <a:gd name="connsiteY17" fmla="*/ 723013 h 3018538"/>
              <a:gd name="connsiteX18" fmla="*/ 847725 w 4095750"/>
              <a:gd name="connsiteY18" fmla="*/ 751588 h 3018538"/>
              <a:gd name="connsiteX19" fmla="*/ 838200 w 4095750"/>
              <a:gd name="connsiteY19" fmla="*/ 780163 h 3018538"/>
              <a:gd name="connsiteX20" fmla="*/ 847725 w 4095750"/>
              <a:gd name="connsiteY20" fmla="*/ 1408813 h 3018538"/>
              <a:gd name="connsiteX21" fmla="*/ 866775 w 4095750"/>
              <a:gd name="connsiteY21" fmla="*/ 1542163 h 3018538"/>
              <a:gd name="connsiteX22" fmla="*/ 885825 w 4095750"/>
              <a:gd name="connsiteY22" fmla="*/ 1570738 h 3018538"/>
              <a:gd name="connsiteX23" fmla="*/ 876300 w 4095750"/>
              <a:gd name="connsiteY23" fmla="*/ 1646938 h 3018538"/>
              <a:gd name="connsiteX24" fmla="*/ 866775 w 4095750"/>
              <a:gd name="connsiteY24" fmla="*/ 1704088 h 3018538"/>
              <a:gd name="connsiteX25" fmla="*/ 819150 w 4095750"/>
              <a:gd name="connsiteY25" fmla="*/ 1751713 h 3018538"/>
              <a:gd name="connsiteX26" fmla="*/ 790575 w 4095750"/>
              <a:gd name="connsiteY26" fmla="*/ 1761238 h 3018538"/>
              <a:gd name="connsiteX27" fmla="*/ 609600 w 4095750"/>
              <a:gd name="connsiteY27" fmla="*/ 1770763 h 3018538"/>
              <a:gd name="connsiteX28" fmla="*/ 476250 w 4095750"/>
              <a:gd name="connsiteY28" fmla="*/ 1789813 h 3018538"/>
              <a:gd name="connsiteX29" fmla="*/ 361950 w 4095750"/>
              <a:gd name="connsiteY29" fmla="*/ 1808863 h 3018538"/>
              <a:gd name="connsiteX30" fmla="*/ 257175 w 4095750"/>
              <a:gd name="connsiteY30" fmla="*/ 1837438 h 3018538"/>
              <a:gd name="connsiteX31" fmla="*/ 200025 w 4095750"/>
              <a:gd name="connsiteY31" fmla="*/ 1856488 h 3018538"/>
              <a:gd name="connsiteX32" fmla="*/ 161925 w 4095750"/>
              <a:gd name="connsiteY32" fmla="*/ 1866013 h 3018538"/>
              <a:gd name="connsiteX33" fmla="*/ 104775 w 4095750"/>
              <a:gd name="connsiteY33" fmla="*/ 1894588 h 3018538"/>
              <a:gd name="connsiteX34" fmla="*/ 47625 w 4095750"/>
              <a:gd name="connsiteY34" fmla="*/ 1923163 h 3018538"/>
              <a:gd name="connsiteX35" fmla="*/ 28575 w 4095750"/>
              <a:gd name="connsiteY35" fmla="*/ 1980313 h 3018538"/>
              <a:gd name="connsiteX36" fmla="*/ 19050 w 4095750"/>
              <a:gd name="connsiteY36" fmla="*/ 2227963 h 3018538"/>
              <a:gd name="connsiteX37" fmla="*/ 0 w 4095750"/>
              <a:gd name="connsiteY37" fmla="*/ 2370838 h 3018538"/>
              <a:gd name="connsiteX38" fmla="*/ 9525 w 4095750"/>
              <a:gd name="connsiteY38" fmla="*/ 2447038 h 3018538"/>
              <a:gd name="connsiteX39" fmla="*/ 28575 w 4095750"/>
              <a:gd name="connsiteY39" fmla="*/ 2532763 h 3018538"/>
              <a:gd name="connsiteX40" fmla="*/ 38100 w 4095750"/>
              <a:gd name="connsiteY40" fmla="*/ 2561338 h 3018538"/>
              <a:gd name="connsiteX41" fmla="*/ 38100 w 4095750"/>
              <a:gd name="connsiteY41" fmla="*/ 2742313 h 3018538"/>
              <a:gd name="connsiteX42" fmla="*/ 114300 w 4095750"/>
              <a:gd name="connsiteY42" fmla="*/ 2808988 h 3018538"/>
              <a:gd name="connsiteX43" fmla="*/ 171450 w 4095750"/>
              <a:gd name="connsiteY43" fmla="*/ 2837563 h 3018538"/>
              <a:gd name="connsiteX44" fmla="*/ 238125 w 4095750"/>
              <a:gd name="connsiteY44" fmla="*/ 2875663 h 3018538"/>
              <a:gd name="connsiteX45" fmla="*/ 285750 w 4095750"/>
              <a:gd name="connsiteY45" fmla="*/ 2885188 h 3018538"/>
              <a:gd name="connsiteX46" fmla="*/ 371475 w 4095750"/>
              <a:gd name="connsiteY46" fmla="*/ 2904238 h 3018538"/>
              <a:gd name="connsiteX47" fmla="*/ 514350 w 4095750"/>
              <a:gd name="connsiteY47" fmla="*/ 2932813 h 3018538"/>
              <a:gd name="connsiteX48" fmla="*/ 571500 w 4095750"/>
              <a:gd name="connsiteY48" fmla="*/ 2942338 h 3018538"/>
              <a:gd name="connsiteX49" fmla="*/ 657225 w 4095750"/>
              <a:gd name="connsiteY49" fmla="*/ 2951863 h 3018538"/>
              <a:gd name="connsiteX50" fmla="*/ 819150 w 4095750"/>
              <a:gd name="connsiteY50" fmla="*/ 2970913 h 3018538"/>
              <a:gd name="connsiteX51" fmla="*/ 904875 w 4095750"/>
              <a:gd name="connsiteY51" fmla="*/ 2980438 h 3018538"/>
              <a:gd name="connsiteX52" fmla="*/ 962025 w 4095750"/>
              <a:gd name="connsiteY52" fmla="*/ 2999488 h 3018538"/>
              <a:gd name="connsiteX53" fmla="*/ 1114425 w 4095750"/>
              <a:gd name="connsiteY53" fmla="*/ 3018538 h 3018538"/>
              <a:gd name="connsiteX54" fmla="*/ 1504950 w 4095750"/>
              <a:gd name="connsiteY54" fmla="*/ 3009013 h 3018538"/>
              <a:gd name="connsiteX55" fmla="*/ 1600200 w 4095750"/>
              <a:gd name="connsiteY55" fmla="*/ 2999488 h 3018538"/>
              <a:gd name="connsiteX56" fmla="*/ 1724025 w 4095750"/>
              <a:gd name="connsiteY56" fmla="*/ 2989963 h 3018538"/>
              <a:gd name="connsiteX57" fmla="*/ 1819275 w 4095750"/>
              <a:gd name="connsiteY57" fmla="*/ 2970913 h 3018538"/>
              <a:gd name="connsiteX58" fmla="*/ 1857375 w 4095750"/>
              <a:gd name="connsiteY58" fmla="*/ 2961388 h 3018538"/>
              <a:gd name="connsiteX59" fmla="*/ 1971675 w 4095750"/>
              <a:gd name="connsiteY59" fmla="*/ 2951863 h 3018538"/>
              <a:gd name="connsiteX60" fmla="*/ 2095500 w 4095750"/>
              <a:gd name="connsiteY60" fmla="*/ 2923288 h 3018538"/>
              <a:gd name="connsiteX61" fmla="*/ 2333625 w 4095750"/>
              <a:gd name="connsiteY61" fmla="*/ 2904238 h 3018538"/>
              <a:gd name="connsiteX62" fmla="*/ 2514600 w 4095750"/>
              <a:gd name="connsiteY62" fmla="*/ 2875663 h 3018538"/>
              <a:gd name="connsiteX63" fmla="*/ 2590800 w 4095750"/>
              <a:gd name="connsiteY63" fmla="*/ 2866138 h 3018538"/>
              <a:gd name="connsiteX64" fmla="*/ 2781300 w 4095750"/>
              <a:gd name="connsiteY64" fmla="*/ 2856613 h 3018538"/>
              <a:gd name="connsiteX65" fmla="*/ 2809875 w 4095750"/>
              <a:gd name="connsiteY65" fmla="*/ 2847088 h 3018538"/>
              <a:gd name="connsiteX66" fmla="*/ 2857500 w 4095750"/>
              <a:gd name="connsiteY66" fmla="*/ 2837563 h 3018538"/>
              <a:gd name="connsiteX67" fmla="*/ 3038475 w 4095750"/>
              <a:gd name="connsiteY67" fmla="*/ 2808988 h 3018538"/>
              <a:gd name="connsiteX68" fmla="*/ 3200400 w 4095750"/>
              <a:gd name="connsiteY68" fmla="*/ 2780413 h 3018538"/>
              <a:gd name="connsiteX69" fmla="*/ 3238500 w 4095750"/>
              <a:gd name="connsiteY69" fmla="*/ 2761363 h 3018538"/>
              <a:gd name="connsiteX70" fmla="*/ 3295650 w 4095750"/>
              <a:gd name="connsiteY70" fmla="*/ 2742313 h 3018538"/>
              <a:gd name="connsiteX71" fmla="*/ 3333750 w 4095750"/>
              <a:gd name="connsiteY71" fmla="*/ 2713738 h 3018538"/>
              <a:gd name="connsiteX72" fmla="*/ 3429000 w 4095750"/>
              <a:gd name="connsiteY72" fmla="*/ 2675638 h 3018538"/>
              <a:gd name="connsiteX73" fmla="*/ 3448050 w 4095750"/>
              <a:gd name="connsiteY73" fmla="*/ 2647063 h 3018538"/>
              <a:gd name="connsiteX74" fmla="*/ 3514725 w 4095750"/>
              <a:gd name="connsiteY74" fmla="*/ 2589913 h 3018538"/>
              <a:gd name="connsiteX75" fmla="*/ 3543300 w 4095750"/>
              <a:gd name="connsiteY75" fmla="*/ 2551813 h 3018538"/>
              <a:gd name="connsiteX76" fmla="*/ 3609975 w 4095750"/>
              <a:gd name="connsiteY76" fmla="*/ 2494663 h 3018538"/>
              <a:gd name="connsiteX77" fmla="*/ 3657600 w 4095750"/>
              <a:gd name="connsiteY77" fmla="*/ 2475613 h 3018538"/>
              <a:gd name="connsiteX78" fmla="*/ 3724275 w 4095750"/>
              <a:gd name="connsiteY78" fmla="*/ 2427988 h 3018538"/>
              <a:gd name="connsiteX79" fmla="*/ 3743325 w 4095750"/>
              <a:gd name="connsiteY79" fmla="*/ 2399413 h 3018538"/>
              <a:gd name="connsiteX80" fmla="*/ 3790950 w 4095750"/>
              <a:gd name="connsiteY80" fmla="*/ 2370838 h 3018538"/>
              <a:gd name="connsiteX81" fmla="*/ 3829050 w 4095750"/>
              <a:gd name="connsiteY81" fmla="*/ 2332738 h 3018538"/>
              <a:gd name="connsiteX82" fmla="*/ 3857625 w 4095750"/>
              <a:gd name="connsiteY82" fmla="*/ 2313688 h 3018538"/>
              <a:gd name="connsiteX83" fmla="*/ 3914775 w 4095750"/>
              <a:gd name="connsiteY83" fmla="*/ 2256538 h 3018538"/>
              <a:gd name="connsiteX84" fmla="*/ 3933825 w 4095750"/>
              <a:gd name="connsiteY84" fmla="*/ 2227963 h 3018538"/>
              <a:gd name="connsiteX85" fmla="*/ 3943350 w 4095750"/>
              <a:gd name="connsiteY85" fmla="*/ 2199388 h 3018538"/>
              <a:gd name="connsiteX86" fmla="*/ 3971925 w 4095750"/>
              <a:gd name="connsiteY86" fmla="*/ 2170813 h 3018538"/>
              <a:gd name="connsiteX87" fmla="*/ 4010025 w 4095750"/>
              <a:gd name="connsiteY87" fmla="*/ 2066038 h 3018538"/>
              <a:gd name="connsiteX88" fmla="*/ 4019550 w 4095750"/>
              <a:gd name="connsiteY88" fmla="*/ 2037463 h 3018538"/>
              <a:gd name="connsiteX89" fmla="*/ 4029075 w 4095750"/>
              <a:gd name="connsiteY89" fmla="*/ 1989838 h 3018538"/>
              <a:gd name="connsiteX90" fmla="*/ 4057650 w 4095750"/>
              <a:gd name="connsiteY90" fmla="*/ 1885063 h 3018538"/>
              <a:gd name="connsiteX91" fmla="*/ 4076700 w 4095750"/>
              <a:gd name="connsiteY91" fmla="*/ 1094488 h 3018538"/>
              <a:gd name="connsiteX92" fmla="*/ 4095750 w 4095750"/>
              <a:gd name="connsiteY92" fmla="*/ 980188 h 3018538"/>
              <a:gd name="connsiteX93" fmla="*/ 4086225 w 4095750"/>
              <a:gd name="connsiteY93" fmla="*/ 342013 h 3018538"/>
              <a:gd name="connsiteX94" fmla="*/ 4067175 w 4095750"/>
              <a:gd name="connsiteY94" fmla="*/ 256288 h 3018538"/>
              <a:gd name="connsiteX95" fmla="*/ 4029075 w 4095750"/>
              <a:gd name="connsiteY95" fmla="*/ 170563 h 3018538"/>
              <a:gd name="connsiteX96" fmla="*/ 4000500 w 4095750"/>
              <a:gd name="connsiteY96" fmla="*/ 141988 h 3018538"/>
              <a:gd name="connsiteX97" fmla="*/ 3962400 w 4095750"/>
              <a:gd name="connsiteY97" fmla="*/ 113413 h 3018538"/>
              <a:gd name="connsiteX98" fmla="*/ 3933825 w 4095750"/>
              <a:gd name="connsiteY98" fmla="*/ 94363 h 3018538"/>
              <a:gd name="connsiteX99" fmla="*/ 3895725 w 4095750"/>
              <a:gd name="connsiteY99" fmla="*/ 84838 h 3018538"/>
              <a:gd name="connsiteX100" fmla="*/ 3867150 w 4095750"/>
              <a:gd name="connsiteY100" fmla="*/ 75313 h 3018538"/>
              <a:gd name="connsiteX101" fmla="*/ 3781425 w 4095750"/>
              <a:gd name="connsiteY101" fmla="*/ 56263 h 3018538"/>
              <a:gd name="connsiteX102" fmla="*/ 3705225 w 4095750"/>
              <a:gd name="connsiteY102" fmla="*/ 46738 h 3018538"/>
              <a:gd name="connsiteX103" fmla="*/ 3667125 w 4095750"/>
              <a:gd name="connsiteY103" fmla="*/ 37213 h 3018538"/>
              <a:gd name="connsiteX104" fmla="*/ 2962275 w 4095750"/>
              <a:gd name="connsiteY104" fmla="*/ 27688 h 3018538"/>
              <a:gd name="connsiteX105" fmla="*/ 2371725 w 4095750"/>
              <a:gd name="connsiteY105" fmla="*/ 27688 h 3018538"/>
              <a:gd name="connsiteX106" fmla="*/ 2247900 w 4095750"/>
              <a:gd name="connsiteY106" fmla="*/ 37213 h 3018538"/>
              <a:gd name="connsiteX107" fmla="*/ 2162175 w 4095750"/>
              <a:gd name="connsiteY107" fmla="*/ 65788 h 3018538"/>
              <a:gd name="connsiteX108" fmla="*/ 2114550 w 4095750"/>
              <a:gd name="connsiteY108" fmla="*/ 75313 h 3018538"/>
              <a:gd name="connsiteX109" fmla="*/ 2095500 w 4095750"/>
              <a:gd name="connsiteY109" fmla="*/ 65788 h 3018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095750" h="3018538">
                <a:moveTo>
                  <a:pt x="2095500" y="65788"/>
                </a:moveTo>
                <a:cubicBezTo>
                  <a:pt x="2071688" y="65788"/>
                  <a:pt x="2012752" y="70178"/>
                  <a:pt x="1971675" y="75313"/>
                </a:cubicBezTo>
                <a:cubicBezTo>
                  <a:pt x="1961712" y="76558"/>
                  <a:pt x="1952840" y="82403"/>
                  <a:pt x="1943100" y="84838"/>
                </a:cubicBezTo>
                <a:cubicBezTo>
                  <a:pt x="1927394" y="88765"/>
                  <a:pt x="1911094" y="90103"/>
                  <a:pt x="1895475" y="94363"/>
                </a:cubicBezTo>
                <a:cubicBezTo>
                  <a:pt x="1876102" y="99647"/>
                  <a:pt x="1857375" y="107063"/>
                  <a:pt x="1838325" y="113413"/>
                </a:cubicBezTo>
                <a:lnTo>
                  <a:pt x="1809750" y="122938"/>
                </a:lnTo>
                <a:cubicBezTo>
                  <a:pt x="1783706" y="201069"/>
                  <a:pt x="1822601" y="77732"/>
                  <a:pt x="1790700" y="237238"/>
                </a:cubicBezTo>
                <a:cubicBezTo>
                  <a:pt x="1786762" y="256929"/>
                  <a:pt x="1771650" y="294388"/>
                  <a:pt x="1771650" y="294388"/>
                </a:cubicBezTo>
                <a:cubicBezTo>
                  <a:pt x="1774825" y="342013"/>
                  <a:pt x="1776178" y="389795"/>
                  <a:pt x="1781175" y="437263"/>
                </a:cubicBezTo>
                <a:cubicBezTo>
                  <a:pt x="1785642" y="479703"/>
                  <a:pt x="1804378" y="476582"/>
                  <a:pt x="1781175" y="522988"/>
                </a:cubicBezTo>
                <a:cubicBezTo>
                  <a:pt x="1775151" y="535036"/>
                  <a:pt x="1764375" y="545021"/>
                  <a:pt x="1752600" y="551563"/>
                </a:cubicBezTo>
                <a:cubicBezTo>
                  <a:pt x="1737593" y="559900"/>
                  <a:pt x="1668781" y="579439"/>
                  <a:pt x="1647825" y="580138"/>
                </a:cubicBezTo>
                <a:cubicBezTo>
                  <a:pt x="1473268" y="585957"/>
                  <a:pt x="1298575" y="586488"/>
                  <a:pt x="1123950" y="589663"/>
                </a:cubicBezTo>
                <a:cubicBezTo>
                  <a:pt x="1104616" y="594496"/>
                  <a:pt x="1076406" y="600514"/>
                  <a:pt x="1057275" y="608713"/>
                </a:cubicBezTo>
                <a:cubicBezTo>
                  <a:pt x="1044224" y="614306"/>
                  <a:pt x="1032226" y="622170"/>
                  <a:pt x="1019175" y="627763"/>
                </a:cubicBezTo>
                <a:cubicBezTo>
                  <a:pt x="965745" y="650662"/>
                  <a:pt x="1015681" y="620235"/>
                  <a:pt x="952500" y="656338"/>
                </a:cubicBezTo>
                <a:cubicBezTo>
                  <a:pt x="907352" y="682137"/>
                  <a:pt x="938332" y="668145"/>
                  <a:pt x="895350" y="703963"/>
                </a:cubicBezTo>
                <a:cubicBezTo>
                  <a:pt x="886556" y="711292"/>
                  <a:pt x="876300" y="716663"/>
                  <a:pt x="866775" y="723013"/>
                </a:cubicBezTo>
                <a:cubicBezTo>
                  <a:pt x="860425" y="732538"/>
                  <a:pt x="852845" y="741349"/>
                  <a:pt x="847725" y="751588"/>
                </a:cubicBezTo>
                <a:cubicBezTo>
                  <a:pt x="843235" y="760568"/>
                  <a:pt x="838200" y="770123"/>
                  <a:pt x="838200" y="780163"/>
                </a:cubicBezTo>
                <a:cubicBezTo>
                  <a:pt x="838200" y="989737"/>
                  <a:pt x="842212" y="1199311"/>
                  <a:pt x="847725" y="1408813"/>
                </a:cubicBezTo>
                <a:cubicBezTo>
                  <a:pt x="848086" y="1422534"/>
                  <a:pt x="853805" y="1511900"/>
                  <a:pt x="866775" y="1542163"/>
                </a:cubicBezTo>
                <a:cubicBezTo>
                  <a:pt x="871284" y="1552685"/>
                  <a:pt x="879475" y="1561213"/>
                  <a:pt x="885825" y="1570738"/>
                </a:cubicBezTo>
                <a:cubicBezTo>
                  <a:pt x="882650" y="1596138"/>
                  <a:pt x="879920" y="1621598"/>
                  <a:pt x="876300" y="1646938"/>
                </a:cubicBezTo>
                <a:cubicBezTo>
                  <a:pt x="873569" y="1666057"/>
                  <a:pt x="872882" y="1685766"/>
                  <a:pt x="866775" y="1704088"/>
                </a:cubicBezTo>
                <a:cubicBezTo>
                  <a:pt x="859155" y="1726948"/>
                  <a:pt x="839470" y="1741553"/>
                  <a:pt x="819150" y="1751713"/>
                </a:cubicBezTo>
                <a:cubicBezTo>
                  <a:pt x="810170" y="1756203"/>
                  <a:pt x="800574" y="1760329"/>
                  <a:pt x="790575" y="1761238"/>
                </a:cubicBezTo>
                <a:cubicBezTo>
                  <a:pt x="730415" y="1766707"/>
                  <a:pt x="669925" y="1767588"/>
                  <a:pt x="609600" y="1770763"/>
                </a:cubicBezTo>
                <a:cubicBezTo>
                  <a:pt x="459312" y="1787462"/>
                  <a:pt x="579362" y="1771617"/>
                  <a:pt x="476250" y="1789813"/>
                </a:cubicBezTo>
                <a:cubicBezTo>
                  <a:pt x="438212" y="1796526"/>
                  <a:pt x="398593" y="1796649"/>
                  <a:pt x="361950" y="1808863"/>
                </a:cubicBezTo>
                <a:cubicBezTo>
                  <a:pt x="189248" y="1866430"/>
                  <a:pt x="405269" y="1797049"/>
                  <a:pt x="257175" y="1837438"/>
                </a:cubicBezTo>
                <a:cubicBezTo>
                  <a:pt x="237802" y="1842722"/>
                  <a:pt x="219506" y="1851618"/>
                  <a:pt x="200025" y="1856488"/>
                </a:cubicBezTo>
                <a:lnTo>
                  <a:pt x="161925" y="1866013"/>
                </a:lnTo>
                <a:cubicBezTo>
                  <a:pt x="80033" y="1920608"/>
                  <a:pt x="183645" y="1855153"/>
                  <a:pt x="104775" y="1894588"/>
                </a:cubicBezTo>
                <a:cubicBezTo>
                  <a:pt x="30917" y="1931517"/>
                  <a:pt x="119449" y="1899222"/>
                  <a:pt x="47625" y="1923163"/>
                </a:cubicBezTo>
                <a:cubicBezTo>
                  <a:pt x="41275" y="1942213"/>
                  <a:pt x="29347" y="1960247"/>
                  <a:pt x="28575" y="1980313"/>
                </a:cubicBezTo>
                <a:cubicBezTo>
                  <a:pt x="25400" y="2062863"/>
                  <a:pt x="23392" y="2145466"/>
                  <a:pt x="19050" y="2227963"/>
                </a:cubicBezTo>
                <a:cubicBezTo>
                  <a:pt x="13223" y="2338673"/>
                  <a:pt x="20425" y="2309563"/>
                  <a:pt x="0" y="2370838"/>
                </a:cubicBezTo>
                <a:cubicBezTo>
                  <a:pt x="3175" y="2396238"/>
                  <a:pt x="5633" y="2421738"/>
                  <a:pt x="9525" y="2447038"/>
                </a:cubicBezTo>
                <a:cubicBezTo>
                  <a:pt x="12799" y="2468316"/>
                  <a:pt x="22254" y="2510641"/>
                  <a:pt x="28575" y="2532763"/>
                </a:cubicBezTo>
                <a:cubicBezTo>
                  <a:pt x="31333" y="2542417"/>
                  <a:pt x="34925" y="2551813"/>
                  <a:pt x="38100" y="2561338"/>
                </a:cubicBezTo>
                <a:cubicBezTo>
                  <a:pt x="22866" y="2637507"/>
                  <a:pt x="19079" y="2634527"/>
                  <a:pt x="38100" y="2742313"/>
                </a:cubicBezTo>
                <a:cubicBezTo>
                  <a:pt x="43392" y="2772299"/>
                  <a:pt x="100542" y="2799816"/>
                  <a:pt x="114300" y="2808988"/>
                </a:cubicBezTo>
                <a:cubicBezTo>
                  <a:pt x="196192" y="2863583"/>
                  <a:pt x="92580" y="2798128"/>
                  <a:pt x="171450" y="2837563"/>
                </a:cubicBezTo>
                <a:cubicBezTo>
                  <a:pt x="213256" y="2858466"/>
                  <a:pt x="188028" y="2858964"/>
                  <a:pt x="238125" y="2875663"/>
                </a:cubicBezTo>
                <a:cubicBezTo>
                  <a:pt x="253484" y="2880783"/>
                  <a:pt x="269946" y="2881676"/>
                  <a:pt x="285750" y="2885188"/>
                </a:cubicBezTo>
                <a:cubicBezTo>
                  <a:pt x="406814" y="2912091"/>
                  <a:pt x="227836" y="2875510"/>
                  <a:pt x="371475" y="2904238"/>
                </a:cubicBezTo>
                <a:cubicBezTo>
                  <a:pt x="444309" y="2940655"/>
                  <a:pt x="387118" y="2917845"/>
                  <a:pt x="514350" y="2932813"/>
                </a:cubicBezTo>
                <a:cubicBezTo>
                  <a:pt x="533530" y="2935070"/>
                  <a:pt x="552357" y="2939786"/>
                  <a:pt x="571500" y="2942338"/>
                </a:cubicBezTo>
                <a:cubicBezTo>
                  <a:pt x="599999" y="2946138"/>
                  <a:pt x="628650" y="2948688"/>
                  <a:pt x="657225" y="2951863"/>
                </a:cubicBezTo>
                <a:cubicBezTo>
                  <a:pt x="730112" y="2976159"/>
                  <a:pt x="666750" y="2957661"/>
                  <a:pt x="819150" y="2970913"/>
                </a:cubicBezTo>
                <a:cubicBezTo>
                  <a:pt x="847793" y="2973404"/>
                  <a:pt x="876300" y="2977263"/>
                  <a:pt x="904875" y="2980438"/>
                </a:cubicBezTo>
                <a:cubicBezTo>
                  <a:pt x="923925" y="2986788"/>
                  <a:pt x="942459" y="2994973"/>
                  <a:pt x="962025" y="2999488"/>
                </a:cubicBezTo>
                <a:cubicBezTo>
                  <a:pt x="987265" y="3005313"/>
                  <a:pt x="1095898" y="3016479"/>
                  <a:pt x="1114425" y="3018538"/>
                </a:cubicBezTo>
                <a:lnTo>
                  <a:pt x="1504950" y="3009013"/>
                </a:lnTo>
                <a:cubicBezTo>
                  <a:pt x="1536834" y="3007763"/>
                  <a:pt x="1568412" y="3002252"/>
                  <a:pt x="1600200" y="2999488"/>
                </a:cubicBezTo>
                <a:cubicBezTo>
                  <a:pt x="1641441" y="2995902"/>
                  <a:pt x="1682750" y="2993138"/>
                  <a:pt x="1724025" y="2989963"/>
                </a:cubicBezTo>
                <a:lnTo>
                  <a:pt x="1819275" y="2970913"/>
                </a:lnTo>
                <a:cubicBezTo>
                  <a:pt x="1832075" y="2968170"/>
                  <a:pt x="1844385" y="2963012"/>
                  <a:pt x="1857375" y="2961388"/>
                </a:cubicBezTo>
                <a:cubicBezTo>
                  <a:pt x="1895312" y="2956646"/>
                  <a:pt x="1933575" y="2955038"/>
                  <a:pt x="1971675" y="2951863"/>
                </a:cubicBezTo>
                <a:cubicBezTo>
                  <a:pt x="2018215" y="2936350"/>
                  <a:pt x="2031529" y="2930599"/>
                  <a:pt x="2095500" y="2923288"/>
                </a:cubicBezTo>
                <a:cubicBezTo>
                  <a:pt x="2174614" y="2914246"/>
                  <a:pt x="2333625" y="2904238"/>
                  <a:pt x="2333625" y="2904238"/>
                </a:cubicBezTo>
                <a:cubicBezTo>
                  <a:pt x="2426263" y="2867183"/>
                  <a:pt x="2354716" y="2890198"/>
                  <a:pt x="2514600" y="2875663"/>
                </a:cubicBezTo>
                <a:cubicBezTo>
                  <a:pt x="2540093" y="2873345"/>
                  <a:pt x="2565267" y="2867962"/>
                  <a:pt x="2590800" y="2866138"/>
                </a:cubicBezTo>
                <a:cubicBezTo>
                  <a:pt x="2654218" y="2861608"/>
                  <a:pt x="2717800" y="2859788"/>
                  <a:pt x="2781300" y="2856613"/>
                </a:cubicBezTo>
                <a:cubicBezTo>
                  <a:pt x="2790825" y="2853438"/>
                  <a:pt x="2800135" y="2849523"/>
                  <a:pt x="2809875" y="2847088"/>
                </a:cubicBezTo>
                <a:cubicBezTo>
                  <a:pt x="2825581" y="2843161"/>
                  <a:pt x="2841531" y="2840225"/>
                  <a:pt x="2857500" y="2837563"/>
                </a:cubicBezTo>
                <a:cubicBezTo>
                  <a:pt x="2917741" y="2827523"/>
                  <a:pt x="2978589" y="2820965"/>
                  <a:pt x="3038475" y="2808988"/>
                </a:cubicBezTo>
                <a:cubicBezTo>
                  <a:pt x="3155740" y="2785535"/>
                  <a:pt x="3101672" y="2794517"/>
                  <a:pt x="3200400" y="2780413"/>
                </a:cubicBezTo>
                <a:cubicBezTo>
                  <a:pt x="3213100" y="2774063"/>
                  <a:pt x="3225317" y="2766636"/>
                  <a:pt x="3238500" y="2761363"/>
                </a:cubicBezTo>
                <a:cubicBezTo>
                  <a:pt x="3257144" y="2753905"/>
                  <a:pt x="3295650" y="2742313"/>
                  <a:pt x="3295650" y="2742313"/>
                </a:cubicBezTo>
                <a:cubicBezTo>
                  <a:pt x="3308350" y="2732788"/>
                  <a:pt x="3319551" y="2720838"/>
                  <a:pt x="3333750" y="2713738"/>
                </a:cubicBezTo>
                <a:cubicBezTo>
                  <a:pt x="3364336" y="2698445"/>
                  <a:pt x="3429000" y="2675638"/>
                  <a:pt x="3429000" y="2675638"/>
                </a:cubicBezTo>
                <a:cubicBezTo>
                  <a:pt x="3435350" y="2666113"/>
                  <a:pt x="3439955" y="2655158"/>
                  <a:pt x="3448050" y="2647063"/>
                </a:cubicBezTo>
                <a:cubicBezTo>
                  <a:pt x="3523336" y="2571777"/>
                  <a:pt x="3452516" y="2662491"/>
                  <a:pt x="3514725" y="2589913"/>
                </a:cubicBezTo>
                <a:cubicBezTo>
                  <a:pt x="3525056" y="2577860"/>
                  <a:pt x="3532969" y="2563866"/>
                  <a:pt x="3543300" y="2551813"/>
                </a:cubicBezTo>
                <a:cubicBezTo>
                  <a:pt x="3559050" y="2533438"/>
                  <a:pt x="3589443" y="2506070"/>
                  <a:pt x="3609975" y="2494663"/>
                </a:cubicBezTo>
                <a:cubicBezTo>
                  <a:pt x="3624921" y="2486360"/>
                  <a:pt x="3641725" y="2481963"/>
                  <a:pt x="3657600" y="2475613"/>
                </a:cubicBezTo>
                <a:cubicBezTo>
                  <a:pt x="3701735" y="2409410"/>
                  <a:pt x="3642720" y="2486242"/>
                  <a:pt x="3724275" y="2427988"/>
                </a:cubicBezTo>
                <a:cubicBezTo>
                  <a:pt x="3733590" y="2421334"/>
                  <a:pt x="3734633" y="2406863"/>
                  <a:pt x="3743325" y="2399413"/>
                </a:cubicBezTo>
                <a:cubicBezTo>
                  <a:pt x="3757381" y="2387365"/>
                  <a:pt x="3776337" y="2382204"/>
                  <a:pt x="3790950" y="2370838"/>
                </a:cubicBezTo>
                <a:cubicBezTo>
                  <a:pt x="3805127" y="2359811"/>
                  <a:pt x="3815413" y="2344427"/>
                  <a:pt x="3829050" y="2332738"/>
                </a:cubicBezTo>
                <a:cubicBezTo>
                  <a:pt x="3837742" y="2325288"/>
                  <a:pt x="3849069" y="2321293"/>
                  <a:pt x="3857625" y="2313688"/>
                </a:cubicBezTo>
                <a:cubicBezTo>
                  <a:pt x="3877761" y="2295790"/>
                  <a:pt x="3899831" y="2278954"/>
                  <a:pt x="3914775" y="2256538"/>
                </a:cubicBezTo>
                <a:cubicBezTo>
                  <a:pt x="3921125" y="2247013"/>
                  <a:pt x="3928705" y="2238202"/>
                  <a:pt x="3933825" y="2227963"/>
                </a:cubicBezTo>
                <a:cubicBezTo>
                  <a:pt x="3938315" y="2218983"/>
                  <a:pt x="3937781" y="2207742"/>
                  <a:pt x="3943350" y="2199388"/>
                </a:cubicBezTo>
                <a:cubicBezTo>
                  <a:pt x="3950822" y="2188180"/>
                  <a:pt x="3962400" y="2180338"/>
                  <a:pt x="3971925" y="2170813"/>
                </a:cubicBezTo>
                <a:cubicBezTo>
                  <a:pt x="3998433" y="2104544"/>
                  <a:pt x="3985568" y="2139408"/>
                  <a:pt x="4010025" y="2066038"/>
                </a:cubicBezTo>
                <a:cubicBezTo>
                  <a:pt x="4013200" y="2056513"/>
                  <a:pt x="4017581" y="2047308"/>
                  <a:pt x="4019550" y="2037463"/>
                </a:cubicBezTo>
                <a:cubicBezTo>
                  <a:pt x="4022725" y="2021588"/>
                  <a:pt x="4025563" y="2005642"/>
                  <a:pt x="4029075" y="1989838"/>
                </a:cubicBezTo>
                <a:cubicBezTo>
                  <a:pt x="4036641" y="1955793"/>
                  <a:pt x="4048362" y="1917571"/>
                  <a:pt x="4057650" y="1885063"/>
                </a:cubicBezTo>
                <a:cubicBezTo>
                  <a:pt x="4099036" y="1553972"/>
                  <a:pt x="4045222" y="2007353"/>
                  <a:pt x="4076700" y="1094488"/>
                </a:cubicBezTo>
                <a:cubicBezTo>
                  <a:pt x="4078031" y="1055885"/>
                  <a:pt x="4089400" y="1018288"/>
                  <a:pt x="4095750" y="980188"/>
                </a:cubicBezTo>
                <a:cubicBezTo>
                  <a:pt x="4092575" y="767463"/>
                  <a:pt x="4094616" y="554596"/>
                  <a:pt x="4086225" y="342013"/>
                </a:cubicBezTo>
                <a:cubicBezTo>
                  <a:pt x="4085070" y="312764"/>
                  <a:pt x="4074717" y="284572"/>
                  <a:pt x="4067175" y="256288"/>
                </a:cubicBezTo>
                <a:cubicBezTo>
                  <a:pt x="4057403" y="219641"/>
                  <a:pt x="4051911" y="197966"/>
                  <a:pt x="4029075" y="170563"/>
                </a:cubicBezTo>
                <a:cubicBezTo>
                  <a:pt x="4020451" y="160215"/>
                  <a:pt x="4010727" y="150754"/>
                  <a:pt x="4000500" y="141988"/>
                </a:cubicBezTo>
                <a:cubicBezTo>
                  <a:pt x="3988447" y="131657"/>
                  <a:pt x="3975318" y="122640"/>
                  <a:pt x="3962400" y="113413"/>
                </a:cubicBezTo>
                <a:cubicBezTo>
                  <a:pt x="3953085" y="106759"/>
                  <a:pt x="3944347" y="98872"/>
                  <a:pt x="3933825" y="94363"/>
                </a:cubicBezTo>
                <a:cubicBezTo>
                  <a:pt x="3921793" y="89206"/>
                  <a:pt x="3908312" y="88434"/>
                  <a:pt x="3895725" y="84838"/>
                </a:cubicBezTo>
                <a:cubicBezTo>
                  <a:pt x="3886071" y="82080"/>
                  <a:pt x="3876804" y="78071"/>
                  <a:pt x="3867150" y="75313"/>
                </a:cubicBezTo>
                <a:cubicBezTo>
                  <a:pt x="3845028" y="68992"/>
                  <a:pt x="3802703" y="59537"/>
                  <a:pt x="3781425" y="56263"/>
                </a:cubicBezTo>
                <a:cubicBezTo>
                  <a:pt x="3756125" y="52371"/>
                  <a:pt x="3730474" y="50946"/>
                  <a:pt x="3705225" y="46738"/>
                </a:cubicBezTo>
                <a:cubicBezTo>
                  <a:pt x="3692312" y="44586"/>
                  <a:pt x="3680212" y="37549"/>
                  <a:pt x="3667125" y="37213"/>
                </a:cubicBezTo>
                <a:cubicBezTo>
                  <a:pt x="3432231" y="31190"/>
                  <a:pt x="3197225" y="30863"/>
                  <a:pt x="2962275" y="27688"/>
                </a:cubicBezTo>
                <a:cubicBezTo>
                  <a:pt x="2747076" y="-26112"/>
                  <a:pt x="2915047" y="12383"/>
                  <a:pt x="2371725" y="27688"/>
                </a:cubicBezTo>
                <a:cubicBezTo>
                  <a:pt x="2330344" y="28854"/>
                  <a:pt x="2289175" y="34038"/>
                  <a:pt x="2247900" y="37213"/>
                </a:cubicBezTo>
                <a:cubicBezTo>
                  <a:pt x="2201988" y="67821"/>
                  <a:pt x="2232756" y="52955"/>
                  <a:pt x="2162175" y="65788"/>
                </a:cubicBezTo>
                <a:cubicBezTo>
                  <a:pt x="2146247" y="68684"/>
                  <a:pt x="2130256" y="71386"/>
                  <a:pt x="2114550" y="75313"/>
                </a:cubicBezTo>
                <a:cubicBezTo>
                  <a:pt x="2104810" y="77748"/>
                  <a:pt x="2119312" y="65788"/>
                  <a:pt x="2095500" y="6578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202454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8313" y="260350"/>
            <a:ext cx="8229600" cy="720725"/>
          </a:xfrm>
          <a:solidFill>
            <a:schemeClr val="accent1">
              <a:lumMod val="40000"/>
              <a:lumOff val="60000"/>
            </a:schemeClr>
          </a:solidFill>
          <a:ln>
            <a:solidFill>
              <a:schemeClr val="tx1"/>
            </a:solidFill>
          </a:ln>
        </p:spPr>
        <p:txBody>
          <a:bodyPr rtlCol="0">
            <a:normAutofit/>
          </a:bodyPr>
          <a:lstStyle/>
          <a:p>
            <a:pPr algn="l" fontAlgn="auto">
              <a:spcAft>
                <a:spcPts val="0"/>
              </a:spcAft>
              <a:defRPr/>
            </a:pPr>
            <a:r>
              <a:rPr lang="fr-BE" sz="3200" dirty="0" smtClean="0">
                <a:latin typeface="Arial Narrow" panose="020B0606020202030204" pitchFamily="34" charset="0"/>
              </a:rPr>
              <a:t>OPEN oui mais : qui suit en fait les cours </a:t>
            </a:r>
            <a:endParaRPr lang="fr-BE" sz="3200" dirty="0">
              <a:latin typeface="Arial Narrow" panose="020B0606020202030204" pitchFamily="34" charset="0"/>
            </a:endParaRPr>
          </a:p>
        </p:txBody>
      </p:sp>
      <p:pic>
        <p:nvPicPr>
          <p:cNvPr id="7171" name="Imag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6013" y="1223962"/>
            <a:ext cx="6769100" cy="51577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01792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2060848"/>
            <a:ext cx="8229600" cy="792163"/>
          </a:xfrm>
          <a:solidFill>
            <a:schemeClr val="accent1">
              <a:lumMod val="40000"/>
              <a:lumOff val="60000"/>
            </a:schemeClr>
          </a:solidFill>
          <a:ln>
            <a:solidFill>
              <a:schemeClr val="tx1"/>
            </a:solidFill>
          </a:ln>
        </p:spPr>
        <p:txBody>
          <a:bodyPr rtlCol="0">
            <a:normAutofit fontScale="90000"/>
          </a:bodyPr>
          <a:lstStyle/>
          <a:p>
            <a:pPr fontAlgn="auto">
              <a:spcAft>
                <a:spcPts val="0"/>
              </a:spcAft>
              <a:defRPr/>
            </a:pPr>
            <a:r>
              <a:rPr lang="fr-BE" sz="3200" dirty="0" smtClean="0">
                <a:latin typeface="Arial Narrow" panose="020B0606020202030204" pitchFamily="34" charset="0"/>
              </a:rPr>
              <a:t>Si l’aventure vous intéresse : quelques recommandations </a:t>
            </a:r>
            <a:endParaRPr lang="fr-BE" sz="3200" dirty="0">
              <a:latin typeface="Arial Narrow" panose="020B0606020202030204" pitchFamily="34" charset="0"/>
            </a:endParaRPr>
          </a:p>
        </p:txBody>
      </p:sp>
    </p:spTree>
    <p:extLst>
      <p:ext uri="{BB962C8B-B14F-4D97-AF65-F5344CB8AC3E}">
        <p14:creationId xmlns:p14="http://schemas.microsoft.com/office/powerpoint/2010/main" val="38521835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388" y="1392238"/>
            <a:ext cx="8786812" cy="421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a:spLocks noChangeArrowheads="1"/>
          </p:cNvSpPr>
          <p:nvPr/>
        </p:nvSpPr>
        <p:spPr bwMode="auto">
          <a:xfrm>
            <a:off x="1763713" y="1112838"/>
            <a:ext cx="1379537" cy="523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fr-BE" altLang="fr-FR" sz="2800">
                <a:latin typeface="Arial Narrow" pitchFamily="34" charset="0"/>
              </a:rPr>
              <a:t>Contenu </a:t>
            </a:r>
          </a:p>
        </p:txBody>
      </p:sp>
      <p:sp>
        <p:nvSpPr>
          <p:cNvPr id="5" name="ZoneTexte 4"/>
          <p:cNvSpPr txBox="1"/>
          <p:nvPr/>
        </p:nvSpPr>
        <p:spPr>
          <a:xfrm>
            <a:off x="4687888" y="4389438"/>
            <a:ext cx="3684022" cy="1384995"/>
          </a:xfrm>
          <a:prstGeom prst="rect">
            <a:avLst/>
          </a:prstGeom>
          <a:solidFill>
            <a:schemeClr val="accent2">
              <a:lumMod val="20000"/>
              <a:lumOff val="80000"/>
            </a:schemeClr>
          </a:solidFill>
          <a:ln>
            <a:solidFill>
              <a:schemeClr val="tx1"/>
            </a:solidFill>
          </a:ln>
        </p:spPr>
        <p:txBody>
          <a:bodyPr wrap="none">
            <a:spAutoFit/>
          </a:bodyPr>
          <a:lstStyle/>
          <a:p>
            <a:pPr fontAlgn="auto">
              <a:spcBef>
                <a:spcPts val="0"/>
              </a:spcBef>
              <a:spcAft>
                <a:spcPts val="0"/>
              </a:spcAft>
              <a:defRPr/>
            </a:pPr>
            <a:r>
              <a:rPr lang="fr-BE" sz="2800" dirty="0">
                <a:latin typeface="Arial Narrow" panose="020B0606020202030204" pitchFamily="34" charset="0"/>
                <a:cs typeface="+mn-cs"/>
              </a:rPr>
              <a:t>Proposer une vidéo </a:t>
            </a:r>
          </a:p>
          <a:p>
            <a:pPr fontAlgn="auto">
              <a:spcBef>
                <a:spcPts val="0"/>
              </a:spcBef>
              <a:spcAft>
                <a:spcPts val="0"/>
              </a:spcAft>
              <a:defRPr/>
            </a:pPr>
            <a:r>
              <a:rPr lang="fr-BE" sz="2800" dirty="0">
                <a:latin typeface="Arial Narrow" panose="020B0606020202030204" pitchFamily="34" charset="0"/>
                <a:cs typeface="+mn-cs"/>
              </a:rPr>
              <a:t>de présentation attrayante </a:t>
            </a:r>
          </a:p>
          <a:p>
            <a:pPr fontAlgn="auto">
              <a:spcBef>
                <a:spcPts val="0"/>
              </a:spcBef>
              <a:spcAft>
                <a:spcPts val="0"/>
              </a:spcAft>
              <a:defRPr/>
            </a:pPr>
            <a:r>
              <a:rPr lang="fr-BE" sz="2800" dirty="0">
                <a:latin typeface="Arial Narrow" panose="020B0606020202030204" pitchFamily="34" charset="0"/>
                <a:cs typeface="+mn-cs"/>
              </a:rPr>
              <a:t>et motivante </a:t>
            </a:r>
          </a:p>
        </p:txBody>
      </p:sp>
      <p:cxnSp>
        <p:nvCxnSpPr>
          <p:cNvPr id="4" name="Connecteur droit avec flèche 3"/>
          <p:cNvCxnSpPr/>
          <p:nvPr/>
        </p:nvCxnSpPr>
        <p:spPr>
          <a:xfrm flipV="1">
            <a:off x="2370138" y="1643063"/>
            <a:ext cx="0" cy="70643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Connecteur droit avec flèche 7"/>
          <p:cNvCxnSpPr/>
          <p:nvPr/>
        </p:nvCxnSpPr>
        <p:spPr>
          <a:xfrm>
            <a:off x="6227763" y="3860800"/>
            <a:ext cx="0" cy="50482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ZoneTexte 9"/>
          <p:cNvSpPr txBox="1">
            <a:spLocks noChangeArrowheads="1"/>
          </p:cNvSpPr>
          <p:nvPr/>
        </p:nvSpPr>
        <p:spPr bwMode="auto">
          <a:xfrm>
            <a:off x="2195513" y="5876925"/>
            <a:ext cx="2328862" cy="523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fr-BE" altLang="fr-FR" sz="2800">
                <a:latin typeface="Arial Narrow" pitchFamily="34" charset="0"/>
              </a:rPr>
              <a:t>Objectif général </a:t>
            </a:r>
          </a:p>
        </p:txBody>
      </p:sp>
      <p:cxnSp>
        <p:nvCxnSpPr>
          <p:cNvPr id="11" name="Connecteur droit avec flèche 10"/>
          <p:cNvCxnSpPr/>
          <p:nvPr/>
        </p:nvCxnSpPr>
        <p:spPr>
          <a:xfrm>
            <a:off x="3059113" y="5489575"/>
            <a:ext cx="0" cy="38735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539750" y="333375"/>
            <a:ext cx="7488238" cy="522288"/>
          </a:xfrm>
          <a:prstGeom prst="rect">
            <a:avLst/>
          </a:prstGeom>
          <a:solidFill>
            <a:schemeClr val="accent2">
              <a:lumMod val="20000"/>
              <a:lumOff val="80000"/>
            </a:schemeClr>
          </a:solidFill>
          <a:ln>
            <a:solidFill>
              <a:schemeClr val="tx1"/>
            </a:solidFill>
          </a:ln>
        </p:spPr>
        <p:txBody>
          <a:bodyPr>
            <a:spAutoFit/>
          </a:bodyPr>
          <a:lstStyle/>
          <a:p>
            <a:pPr fontAlgn="auto">
              <a:spcBef>
                <a:spcPts val="0"/>
              </a:spcBef>
              <a:spcAft>
                <a:spcPts val="0"/>
              </a:spcAft>
              <a:defRPr/>
            </a:pPr>
            <a:r>
              <a:rPr lang="fr-BE" sz="2800" dirty="0">
                <a:latin typeface="Arial Narrow" panose="020B0606020202030204" pitchFamily="34" charset="0"/>
                <a:cs typeface="+mn-cs"/>
              </a:rPr>
              <a:t>Proposer un plan de cours (ou "syllabus") clair.</a:t>
            </a:r>
          </a:p>
        </p:txBody>
      </p:sp>
    </p:spTree>
    <p:extLst>
      <p:ext uri="{BB962C8B-B14F-4D97-AF65-F5344CB8AC3E}">
        <p14:creationId xmlns:p14="http://schemas.microsoft.com/office/powerpoint/2010/main" val="33491580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950" y="960438"/>
            <a:ext cx="8885238" cy="563721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ZoneTexte 2"/>
          <p:cNvSpPr txBox="1"/>
          <p:nvPr/>
        </p:nvSpPr>
        <p:spPr>
          <a:xfrm>
            <a:off x="395288" y="188913"/>
            <a:ext cx="1314450" cy="522287"/>
          </a:xfrm>
          <a:prstGeom prst="rect">
            <a:avLst/>
          </a:prstGeom>
          <a:solidFill>
            <a:schemeClr val="accent2">
              <a:lumMod val="20000"/>
              <a:lumOff val="80000"/>
            </a:schemeClr>
          </a:solidFill>
          <a:ln>
            <a:solidFill>
              <a:schemeClr val="tx1"/>
            </a:solidFill>
          </a:ln>
        </p:spPr>
        <p:txBody>
          <a:bodyPr wrap="none">
            <a:spAutoFit/>
          </a:bodyPr>
          <a:lstStyle/>
          <a:p>
            <a:pPr fontAlgn="auto">
              <a:spcBef>
                <a:spcPts val="0"/>
              </a:spcBef>
              <a:spcAft>
                <a:spcPts val="0"/>
              </a:spcAft>
              <a:defRPr/>
            </a:pPr>
            <a:r>
              <a:rPr lang="fr-BE" sz="2800" dirty="0">
                <a:latin typeface="Arial Narrow" panose="020B0606020202030204" pitchFamily="34" charset="0"/>
                <a:cs typeface="+mn-cs"/>
              </a:rPr>
              <a:t>Et aussi </a:t>
            </a:r>
          </a:p>
        </p:txBody>
      </p:sp>
      <p:cxnSp>
        <p:nvCxnSpPr>
          <p:cNvPr id="4" name="Connecteur droit avec flèche 3"/>
          <p:cNvCxnSpPr/>
          <p:nvPr/>
        </p:nvCxnSpPr>
        <p:spPr>
          <a:xfrm flipV="1">
            <a:off x="2576513" y="711200"/>
            <a:ext cx="0" cy="63023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6011863" y="1025525"/>
            <a:ext cx="2981325" cy="674688"/>
          </a:xfrm>
          <a:prstGeom prst="rect">
            <a:avLst/>
          </a:prstGeom>
          <a:solidFill>
            <a:schemeClr val="accent1">
              <a:alpha val="2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sp>
        <p:nvSpPr>
          <p:cNvPr id="8" name="Rectangle 7"/>
          <p:cNvSpPr/>
          <p:nvPr/>
        </p:nvSpPr>
        <p:spPr>
          <a:xfrm>
            <a:off x="6011863" y="2205038"/>
            <a:ext cx="2663825" cy="1223962"/>
          </a:xfrm>
          <a:prstGeom prst="rect">
            <a:avLst/>
          </a:prstGeom>
          <a:solidFill>
            <a:schemeClr val="accent1">
              <a:alpha val="2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sp>
        <p:nvSpPr>
          <p:cNvPr id="9" name="Rectangle 8"/>
          <p:cNvSpPr/>
          <p:nvPr/>
        </p:nvSpPr>
        <p:spPr>
          <a:xfrm>
            <a:off x="6026150" y="3506788"/>
            <a:ext cx="2663825" cy="1074737"/>
          </a:xfrm>
          <a:prstGeom prst="rect">
            <a:avLst/>
          </a:prstGeom>
          <a:solidFill>
            <a:schemeClr val="accent1">
              <a:alpha val="2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sp>
        <p:nvSpPr>
          <p:cNvPr id="10" name="ZoneTexte 9"/>
          <p:cNvSpPr txBox="1">
            <a:spLocks noChangeArrowheads="1"/>
          </p:cNvSpPr>
          <p:nvPr/>
        </p:nvSpPr>
        <p:spPr bwMode="auto">
          <a:xfrm>
            <a:off x="2268538" y="188913"/>
            <a:ext cx="4210050" cy="5222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fr-BE" altLang="fr-FR" sz="2800">
                <a:latin typeface="Arial Narrow" pitchFamily="34" charset="0"/>
              </a:rPr>
              <a:t>Des objectifs plus spécifiques </a:t>
            </a:r>
          </a:p>
        </p:txBody>
      </p:sp>
    </p:spTree>
    <p:extLst>
      <p:ext uri="{BB962C8B-B14F-4D97-AF65-F5344CB8AC3E}">
        <p14:creationId xmlns:p14="http://schemas.microsoft.com/office/powerpoint/2010/main" val="37066964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6375" y="333375"/>
            <a:ext cx="6264275" cy="64516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1547813" y="333375"/>
            <a:ext cx="2663825" cy="392113"/>
          </a:xfrm>
          <a:prstGeom prst="rect">
            <a:avLst/>
          </a:prstGeom>
          <a:solidFill>
            <a:schemeClr val="accent1">
              <a:alpha val="2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spTree>
    <p:extLst>
      <p:ext uri="{BB962C8B-B14F-4D97-AF65-F5344CB8AC3E}">
        <p14:creationId xmlns:p14="http://schemas.microsoft.com/office/powerpoint/2010/main" val="10004318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AutoShape 2" descr="data:image/jpeg;base64,/9j/4AAQSkZJRgABAQAAAQABAAD/2wCEAAkGBwgHBgkIBwgKCgkLDRYPDQwMDRsUFRAWIB0iIiAdHx8kKDQsJCYxJx8fLT0tMTU3Ojo6Iys/RD84QzQ5OjcBCgoKDQwNGg8PGjclHyU3Nzc3Nzc3Nzc3Nzc3Nzc3Nzc3Nzc3Nzc3Nzc3Nzc3Nzc3Nzc3Nzc3Nzc3Nzc3Nzc3N//AABEIAJcAlwMBIgACEQEDEQH/xAAcAAEAAQUBAQAAAAAAAAAAAAAABQEDBAYHCAL/xABDEAABAwMCBAIHBAYHCQAAAAABAAIDBAURBiESEzFRB0EUImFxgZGhMnKxwRcjQlLR4RU0NmJzkrIWM1WCk6LC0vD/xAAZAQEAAwEBAAAAAAAAAAAAAAAAAQMEAgX/xAAkEQACAgEEAgIDAQAAAAAAAAAAAQIRAxITITEEUSJBMkJhFP/aAAwDAQACEQMRAD8A7iiIgCIqICqoVhXa70NopvSLjUMhZ0HEd3HsB1J9y5tffEqrqS6OzQ+ixHbnSYdIfaB0H1VmPDOfSOJTjHs6hU1VPSxmSpnjhYP2nuAH1Wt1niBpymcWsrHVDh5QROcP83T6rjlXV1NbIZKyolqHk/ameXH6qytkfDj+zKJZ39HU5fFG3tzybfVP+85oVn9KkP8AwmX/AKo/guZIrP8ALi9HG9M6vB4n2t5HPo6uPuRwu/NTVv1vp2veI47iyKQ/sTtMf1IwfgVw5CAR0US8PG+uCVnkj0jHIyVgfG9r2noWnIK+l56tl3uNqkD7fWTQY6tY71T729D8lv2nvExjnMgvsAjJ29Jh6Z/vN8veMrNk8WceuS6OaL7OkIrNLVQVcDJ6WVk0LxlsjHAtPxV3KylxVERAEREARFQnCAqtV1hrCm0/HyIgJ7g8ZZF5MHd3s/FU1zqpmn6TlU3C+4zN/VsP7A/eI/Aea4zNLJPK+aeR8ksji573HJce5WrB4+v5S6KMuXTwuzIudyrLrVuqq+Z00ruhPRo7NHkFiqiL0kklSMthERSQEREAREQBERAS+ndRXDT9Rx0cnFA45kp3/Yf/AAPtC7LpzUFFqCiE9G8h7cCWJ2zmH/7zXA1nWe6VVnr462ifwyMOC3Pqvb2I7FZs/jrIrXZbjyOPfR6FVVE6bvdLfrayspjwu+zLETvG7zBUr1XltNOmbE75KoiISFH326QWa1z11TksibkNB3e7yA95WeSuS+Kl6NZdI7VC/MNJ60mPOQj8h+JVmHHuTo4yS0xs1C519RdK+atrHcU0zsnfYDyA9gGyxURewkkqRhu+wiIpICIiAIiIAiIgCIiAIiICc0hqCTT12ZPl7qWTDKiMebe+O4/iu6QyNliZJG4PY8Atc3oR3Xm/44XVvCq9uqrdLa538UlKcw9zEfL4HI92Fh8vFxrRowz/AFZvyIiwGoxblVx0FvqauU4ZDG55+AyvPVTPJVVM1RKSZJpHSP8AvE5K694o1Rg0rJC12DUysZ8AeI/6Vx1jHPe1jGlz3ENa0DJcTsAvQ8ONRcjLnfNFEW8W7wzudTTiSsq4KRx3EXCXuHv3woa/6Ur7NcKaiMsVXLVZ5LYNnOx3aenvWhZsbdJlThJK2iARb3R+GFylhDquvp4HkZ5bWF+Pecj6KB1LpW5adxJVhktM44bPFnhz2OehSObHJ0mHjkldEEi2O86MulnthuNXJSmAcO0cji7fp1CWLRtzvlvFdRyUrYS9zP1ryDke4FTuwrVfA0SujXFVbLDoa8T2hlzhNM+J8IlbGHu4yCMgYx1+KrU6FvVMylDxA6oqX8DKdkmXjYkknGAABvv2Tex+xol6NYRbv+jK7iDj9Nog/G7PW/1Y/Ja5arBcLtcJaKgjZK6JxEkod+rbvjPF222RZYPlMOEkRaLd5fDG8MhL46yjkk68vLm/XChLVpW6XK6VNtYyOCppm8UjZ3EDGcbYBz1ULNjfTGiS+iDRbWzw+vbqqaJ5po44QC+d0h4NxnbbJ+S+rRoC73KIzCSnggJPLfLkmQZ2cAPI9RlN7H3Y25ejUlNaOuRtepaGoLiIy/lSe1rtvxwfgpf9G1+58kfFR8LccMhkID/cMZ+a1i60E1suE9DUObzYXcLnRk4zjOxTVDInFMaZRps9FDoijdOVxuNgt9Y77U1Oxz/vY3+uUXkNU6N65Vmk+MM2ILZBnq978e4Afmtd8M4IZ9WQmbBMcT3sB/e2/mpvxi/rNq7cEv4tWh26unttdDWUjyyaF3E09/YfYV6OKOrBSMmR1ktm9eJl9vFBeo6SmqZqSk5LXsdEeHmO3zv7Ntln+HdNV3CSXUl6e6SXliCnkkH7Derv5+e/dfdN4g2GvpmNvFI9kjeofCJWZ9h/kozUviDDUUworNTO5LsCV0o4MszuwAdARsT7VVpm47ajz7O24p6rIvV2rrvJeJRTVVRQ0zP9w1vqcbPJ5756+5bvHLLePDqaa9RtbJJSvc8vGM4zwux5dAVHw680zWQRPuNE5k0YGGPpxJwn+6e3yUBrPXIvNI63W2KSGjftK9+A6QfugeQTRKWmKjVEWlbuzbfERpdoeQgEgckk46DI3VPC/I0exxGGmaUg9xnqoHT3iJBBbo6O90s0vKaI+bG0O4wP3gT1X1f/ABGppLfJR2Sklic9pbzJWtaGA9cAE7rnbyaduvsnVG9Vm02qsNBoKlrQOIwW4SgdyGZWi6Y1tUNv3pd/mdLDyXRh7WDEILmnOAOmwyrrdc0Q0iLIKOqMwovRuZlvDnh4c9c4UPovUFFYKmeWsoXVImZy+NhB4B1IwdiDt8lZDC1GVx5IeS2qZ0Sqttq1a99far5UtmawRl1HVHhb12czy6nsSvvQFrbaLPU0ry0zx1cjZXtH2sHb6Y+ahHeIFit8EostqkZLJuRymxtLu7sHK1zT2t661XCrnqmCphq5DLLGDwkOPm34bYPZV7OVxa+jrXBOzYqK66So7wa6O7XV9WXO42vdK9rjvkFuMd9vJTlnudsu+qXVNtc5zhQuZKXRFh2e3HUb+agxrrS8Ezq6ms8wrnA5c2CNrj73ZUVbdflmoKm53Gne+J8HJhhgI/VjiB88ZyjxSknSZCmlXJK6yv1WdW01ibMIre8xNqAAMyB53BPkMYG3cqd8QbjX2nTxnteY38xrHyNbkxt7jt5Bct1ZeI75fJbjTxywscxjQ15HECB7FuNk8SYBRNgvdNM6Rg4TLEA4SD2gkb/RdSwNKMlELIm2rJTwyvF0utFV/wBJSPmjic0RTuG7sjcZ88bfNc+1x/a25/43/iFujPE63xySMZbKkU4xy+DgBPfIzt5Ln+oLhHdb1V18Ubo2Tv4g1+MjYDy9yswwksjbVI4m46Urs614bTc3SNKCc8Dns+TiiseFv9lGf48n4osOWPzZqx/iiK8YYSaW2zgbNkewn3jP5Ln9otst0qXQwnhDGGR7uEu4WjsBuTuNl1jxOpHVOk55WNy6neyXHszg/Qk/BchoayehmMkBbktLHsewOa9p6gg9Qt/jSbxUjJmVT5JGr0/JRiZ9bXQ0sDWs4Kh8b/XLwSBwY4gcNdnI2wsi8WMNuzo6UxRQurmUTGjJDXFjHcXu9ZYDb3ViSZxbSuZLw8UD6ZpiBbs0hnQEd1dZqO5MqJpy6nfLLK2dzpKdruGQNDeJvY4ACurIcfEtzWgQU7JJ62Bk8ueRThri6UBxaNwMDJBwCsr/AGfjje4SXOmk5FTHBUsjY/ijLnY2ON9wRkLBddqt9L6NJyJG+twvdA0yRgniIa7qBndXqi/3CojdHIacccrJZHR07Wuke05DnEdSj3PY+Jl1NjY6aaKkkgEEVZOx1S/jBjjjaCeIdgOwySsdtiBY6pFxg9CbBzxVct+CA8MI4McWQT0WOy810cnMZI0EzyTkcAIc6QYeCPMEeSpU3arqGSxkwsikhEPKjiDGMZxB2GgdNxlRWRfYuJkUlpjZqWntlZMzlvlYDIwEiRrsEY8xkH4ZV+SzNrakugqqSB1VI9tHTsZIBKGnG2c8IyMbncqMNxqv6QiuBc30iIsLXcO3qAAbfAK9TXqtpYhHCYgWlzopHwtc+Eu+1wOO7c5UuM+7IuNdHxX29tFS00slXG6WoibKIAx3E1hzuT08jt1Uk/StVFDHJNOyMkx80PjeGxB5AB4sYdjIyB0+ChaiokqBEJeHEUTYWYGMNb0CyKq7VdVSinnMLhwta6TkjmPDfshz+pwpanSphafRmUum6yYgPeInjml7eBz3MaxwYTwgZOXHAA64J6JUaedSMqpaythgjg5eHFjyZOMEt9XGQdtwenwVh99uEtb6XJIySQwiBzZGBzHsHk4eff37qxU3KpqWSxvEfBLIx7mxxhoBYCG4A6AAlRWW+yfiZw05VGZ0ZmhA5rY2PdnheDHzC8HsG7n34XyyxtkaJoblTPpDDJManlvAAjLQ8FuOLI4h78r5qL3OG2ttJLI1tBAGsc8AkvOeL2FuDwjPkFZmvNZM0x/qIo+S+ERQwhjGtcQXYA8zgb+xFuex8TOh0zPLLKRUMNM1sbmTxwyScwSN4m4YBxDbrnooesppaKrlpZwBLE8sdwuyM+w9llw3qtiDWnkSRNijiEU0IezEYww4PmATv7VgyvkmldI715ZHEnYDiJ9y6jrX5Mh19HafDiExaQoyRjmFz/eC4opmw0X9HWWgovOCnZGT3IaMn5ovHm7k2b48JIv11NHWUU9NMMxzRljgexGF56raaSirJ6SYYkgkdG7PsOF6MwuV+K9kNPWxXeBhMc/6ubhHR46E+8bfBaPEnplp9lOeNqzQERF6ZkCIiAIiIAiIgCIiAIiIAiIgCntD2w3TU1JCWZiidzpT2DenzOAoFdd8LrG6gs7q+oZw1FZu0EbtjHT59fkqPInogWYo6pG7joiIvJNwWHdrfBdLfPRVTcxTNLT3HYj2g7rMRLoHnm92uos1ymoaoevGfVdjZ7fJwWCu46y0zDqKh4WkR1kQzDLj/tPsK4pWUs9DUvpayJ0M8Zw5jgvWwZtxf0xZMbg/4WURFeVBERAEREAREQBERAERSen7LV36vZS0TTjOZJcerG3ufyHmobSVslJt0iQ0Tpw6gugbM0+gwYdO797sz4/gu3xgNYGtADR0A8gsCx2mlstvioaNmGMGS49XuPUn2qRXkZsrySv6NuOGlBERVFgREQBa9qvStHqGnzKBFVsGIqgDcew9wthVFKbi7RDSapnn292SusVVyLhFwk/YkG7JPaD+Sj16KrKKmroHU9ZCyaJ3VrxkLnt+8MsF0tinwOvo87voHfx+a9DF5cXxMyzwtco5siz7lZ7lanYuNFNB/ecPV/zDb6rA8s9R3C1pp9FNNdhERSQERCcddh3QkKqlrTpm83Zw9DoZDGTvLL6jB8T1+C6Dp/w3oaN7ZrtJ6ZKMERDaJp93U/H5KmeeEO2dxxyZo+l9KV+oZA+IciiBw6oe3Y+xvcrsdks1HZaJtLQRBjOrnHdzz3J8ys5kbY2hrGhrWjAAGAAvtedlzSyP+GqGNRCIipLAiIgCIiAIiIAiIgPl7GvaWva1wPkRlQVZpDT9WS6S1U7HO6uhZyyT/wAuFVF1GTXTIpPsiJfDWxSZLHVcX3Zc/iFZ/RhaM/1utx95v/qiLveyeznbh6MqDw4sERBeyol+/KfyU1QaastveJKW10rJB0kMYc8fE7oi4llm+2SoRXSJYDAGwVURcnQREQBERAEREB//2Q=="/>
          <p:cNvSpPr>
            <a:spLocks noChangeAspect="1" noChangeArrowheads="1"/>
          </p:cNvSpPr>
          <p:nvPr/>
        </p:nvSpPr>
        <p:spPr bwMode="auto">
          <a:xfrm>
            <a:off x="0" y="-136525"/>
            <a:ext cx="1438275"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fr-BE" altLang="fr-FR"/>
          </a:p>
        </p:txBody>
      </p:sp>
      <p:pic>
        <p:nvPicPr>
          <p:cNvPr id="12291"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2738" y="188913"/>
            <a:ext cx="7138987" cy="18002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102"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9725" y="2122488"/>
            <a:ext cx="6910388" cy="18827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293"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9725" y="4149725"/>
            <a:ext cx="7323138" cy="259238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1913430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288" y="404813"/>
            <a:ext cx="7532687" cy="49688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6493913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288" y="836613"/>
            <a:ext cx="8497887" cy="52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3"/>
          <p:cNvSpPr txBox="1"/>
          <p:nvPr/>
        </p:nvSpPr>
        <p:spPr>
          <a:xfrm>
            <a:off x="291081" y="188913"/>
            <a:ext cx="8241359" cy="523220"/>
          </a:xfrm>
          <a:prstGeom prst="rect">
            <a:avLst/>
          </a:prstGeom>
          <a:solidFill>
            <a:schemeClr val="accent2">
              <a:lumMod val="20000"/>
              <a:lumOff val="80000"/>
            </a:schemeClr>
          </a:solidFill>
          <a:ln>
            <a:solidFill>
              <a:schemeClr val="tx1"/>
            </a:solidFill>
          </a:ln>
        </p:spPr>
        <p:txBody>
          <a:bodyPr wrap="none">
            <a:spAutoFit/>
          </a:bodyPr>
          <a:lstStyle/>
          <a:p>
            <a:pPr fontAlgn="auto">
              <a:spcBef>
                <a:spcPts val="0"/>
              </a:spcBef>
              <a:spcAft>
                <a:spcPts val="0"/>
              </a:spcAft>
              <a:defRPr/>
            </a:pPr>
            <a:r>
              <a:rPr lang="fr-BE" sz="2800" dirty="0">
                <a:latin typeface="Arial Narrow" panose="020B0606020202030204" pitchFamily="34" charset="0"/>
                <a:cs typeface="+mn-cs"/>
              </a:rPr>
              <a:t>Réaliser des supports d'apprentissage audiovisuels de qualité</a:t>
            </a:r>
          </a:p>
        </p:txBody>
      </p:sp>
      <p:sp>
        <p:nvSpPr>
          <p:cNvPr id="7" name="ZoneTexte 6"/>
          <p:cNvSpPr txBox="1">
            <a:spLocks noChangeArrowheads="1"/>
          </p:cNvSpPr>
          <p:nvPr/>
        </p:nvSpPr>
        <p:spPr bwMode="auto">
          <a:xfrm>
            <a:off x="6424613" y="5218113"/>
            <a:ext cx="1903412" cy="523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fr-BE" altLang="fr-FR" sz="2800">
                <a:latin typeface="Arial Narrow" pitchFamily="34" charset="0"/>
              </a:rPr>
              <a:t>V/F ou QCM </a:t>
            </a:r>
          </a:p>
        </p:txBody>
      </p:sp>
      <p:sp>
        <p:nvSpPr>
          <p:cNvPr id="2" name="Rectangle 1"/>
          <p:cNvSpPr/>
          <p:nvPr/>
        </p:nvSpPr>
        <p:spPr>
          <a:xfrm>
            <a:off x="4475163" y="6218238"/>
            <a:ext cx="4560887" cy="523875"/>
          </a:xfrm>
          <a:prstGeom prst="rect">
            <a:avLst/>
          </a:prstGeom>
          <a:solidFill>
            <a:schemeClr val="accent2">
              <a:lumMod val="20000"/>
              <a:lumOff val="80000"/>
            </a:schemeClr>
          </a:solidFill>
          <a:ln>
            <a:solidFill>
              <a:schemeClr val="tx1"/>
            </a:solidFill>
          </a:ln>
        </p:spPr>
        <p:txBody>
          <a:bodyPr>
            <a:spAutoFit/>
          </a:bodyPr>
          <a:lstStyle/>
          <a:p>
            <a:pPr fontAlgn="auto">
              <a:spcBef>
                <a:spcPts val="0"/>
              </a:spcBef>
              <a:spcAft>
                <a:spcPts val="0"/>
              </a:spcAft>
              <a:defRPr/>
            </a:pPr>
            <a:r>
              <a:rPr lang="fr-BE" sz="2800" dirty="0">
                <a:latin typeface="Arial Narrow" panose="020B0606020202030204" pitchFamily="34" charset="0"/>
                <a:cs typeface="+mn-cs"/>
              </a:rPr>
              <a:t>Articulez des activités variées</a:t>
            </a:r>
          </a:p>
        </p:txBody>
      </p:sp>
    </p:spTree>
    <p:extLst>
      <p:ext uri="{BB962C8B-B14F-4D97-AF65-F5344CB8AC3E}">
        <p14:creationId xmlns:p14="http://schemas.microsoft.com/office/powerpoint/2010/main" val="33559365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lipse 2"/>
          <p:cNvSpPr/>
          <p:nvPr/>
        </p:nvSpPr>
        <p:spPr>
          <a:xfrm>
            <a:off x="36160" y="3679501"/>
            <a:ext cx="1080120" cy="864096"/>
          </a:xfrm>
          <a:prstGeom prst="ellipse">
            <a:avLst/>
          </a:prstGeom>
          <a:solidFill>
            <a:schemeClr val="accent3">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err="1" smtClean="0"/>
              <a:t>DMV</a:t>
            </a:r>
            <a:endParaRPr lang="fr-BE" dirty="0" smtClean="0"/>
          </a:p>
          <a:p>
            <a:pPr algn="ctr"/>
            <a:r>
              <a:rPr lang="fr-BE" dirty="0" smtClean="0"/>
              <a:t>1977</a:t>
            </a:r>
            <a:endParaRPr lang="fr-BE" dirty="0"/>
          </a:p>
        </p:txBody>
      </p:sp>
      <p:sp>
        <p:nvSpPr>
          <p:cNvPr id="4" name="Ellipse 3"/>
          <p:cNvSpPr/>
          <p:nvPr/>
        </p:nvSpPr>
        <p:spPr>
          <a:xfrm>
            <a:off x="3404728" y="5544740"/>
            <a:ext cx="1080120" cy="864096"/>
          </a:xfrm>
          <a:prstGeom prst="ellipse">
            <a:avLst/>
          </a:prstGeom>
          <a:solidFill>
            <a:schemeClr val="accent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t>PhD</a:t>
            </a:r>
          </a:p>
          <a:p>
            <a:pPr algn="ctr"/>
            <a:r>
              <a:rPr lang="fr-BE" dirty="0" smtClean="0"/>
              <a:t>1994</a:t>
            </a:r>
            <a:endParaRPr lang="fr-BE" dirty="0"/>
          </a:p>
        </p:txBody>
      </p:sp>
      <p:sp>
        <p:nvSpPr>
          <p:cNvPr id="5" name="Ellipse 4"/>
          <p:cNvSpPr/>
          <p:nvPr/>
        </p:nvSpPr>
        <p:spPr>
          <a:xfrm>
            <a:off x="5076056" y="5229200"/>
            <a:ext cx="1080120" cy="864096"/>
          </a:xfrm>
          <a:prstGeom prst="ellipse">
            <a:avLst/>
          </a:prstGeom>
          <a:solidFill>
            <a:schemeClr val="accent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t>DES</a:t>
            </a:r>
          </a:p>
          <a:p>
            <a:pPr algn="ctr"/>
            <a:r>
              <a:rPr lang="fr-BE" dirty="0" err="1" smtClean="0"/>
              <a:t>Peda</a:t>
            </a:r>
            <a:endParaRPr lang="fr-BE" dirty="0" smtClean="0"/>
          </a:p>
          <a:p>
            <a:pPr algn="ctr"/>
            <a:r>
              <a:rPr lang="fr-BE" dirty="0" smtClean="0"/>
              <a:t>2003</a:t>
            </a:r>
            <a:endParaRPr lang="fr-BE" dirty="0"/>
          </a:p>
        </p:txBody>
      </p:sp>
      <p:sp>
        <p:nvSpPr>
          <p:cNvPr id="6" name="Ellipse 5"/>
          <p:cNvSpPr/>
          <p:nvPr/>
        </p:nvSpPr>
        <p:spPr>
          <a:xfrm>
            <a:off x="7092280" y="5224163"/>
            <a:ext cx="1296144" cy="864096"/>
          </a:xfrm>
          <a:prstGeom prst="ellipse">
            <a:avLst/>
          </a:prstGeom>
          <a:solidFill>
            <a:schemeClr val="accent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t>Master</a:t>
            </a:r>
          </a:p>
          <a:p>
            <a:pPr algn="ctr"/>
            <a:r>
              <a:rPr lang="fr-BE" dirty="0" err="1" smtClean="0"/>
              <a:t>Peda</a:t>
            </a:r>
            <a:endParaRPr lang="fr-BE" dirty="0" smtClean="0"/>
          </a:p>
          <a:p>
            <a:pPr algn="ctr"/>
            <a:r>
              <a:rPr lang="fr-BE" dirty="0" smtClean="0"/>
              <a:t>2012</a:t>
            </a:r>
            <a:endParaRPr lang="fr-BE" dirty="0"/>
          </a:p>
        </p:txBody>
      </p:sp>
      <p:sp>
        <p:nvSpPr>
          <p:cNvPr id="7" name="Ellipse 6"/>
          <p:cNvSpPr/>
          <p:nvPr/>
        </p:nvSpPr>
        <p:spPr>
          <a:xfrm>
            <a:off x="576220" y="5013176"/>
            <a:ext cx="1728192" cy="1296144"/>
          </a:xfrm>
          <a:prstGeom prst="ellipse">
            <a:avLst/>
          </a:prstGeom>
          <a:solidFill>
            <a:schemeClr val="accent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err="1" smtClean="0"/>
              <a:t>Diploma</a:t>
            </a:r>
            <a:r>
              <a:rPr lang="fr-BE" dirty="0" smtClean="0"/>
              <a:t> bovine </a:t>
            </a:r>
            <a:r>
              <a:rPr lang="fr-BE" dirty="0" err="1" smtClean="0"/>
              <a:t>repro</a:t>
            </a:r>
            <a:endParaRPr lang="fr-BE" dirty="0" smtClean="0"/>
          </a:p>
          <a:p>
            <a:pPr algn="ctr"/>
            <a:r>
              <a:rPr lang="fr-BE" dirty="0" smtClean="0"/>
              <a:t>1989</a:t>
            </a:r>
          </a:p>
        </p:txBody>
      </p:sp>
      <p:sp>
        <p:nvSpPr>
          <p:cNvPr id="8" name="Ellipse 7"/>
          <p:cNvSpPr/>
          <p:nvPr/>
        </p:nvSpPr>
        <p:spPr>
          <a:xfrm>
            <a:off x="5946641" y="3679501"/>
            <a:ext cx="1654642" cy="791536"/>
          </a:xfrm>
          <a:prstGeom prst="ellipse">
            <a:avLst/>
          </a:prstGeom>
          <a:solidFill>
            <a:schemeClr val="accent3">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t>Professeur2007</a:t>
            </a:r>
          </a:p>
        </p:txBody>
      </p:sp>
      <p:sp>
        <p:nvSpPr>
          <p:cNvPr id="9" name="Ellipse 8"/>
          <p:cNvSpPr/>
          <p:nvPr/>
        </p:nvSpPr>
        <p:spPr>
          <a:xfrm>
            <a:off x="3635896" y="3687885"/>
            <a:ext cx="1654642" cy="927720"/>
          </a:xfrm>
          <a:prstGeom prst="ellipse">
            <a:avLst/>
          </a:prstGeom>
          <a:solidFill>
            <a:schemeClr val="accent3">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t>Chargé de cours</a:t>
            </a:r>
          </a:p>
          <a:p>
            <a:pPr algn="ctr"/>
            <a:r>
              <a:rPr lang="fr-BE" dirty="0" smtClean="0"/>
              <a:t>1998</a:t>
            </a:r>
          </a:p>
        </p:txBody>
      </p:sp>
      <p:cxnSp>
        <p:nvCxnSpPr>
          <p:cNvPr id="11" name="Connecteur droit 10"/>
          <p:cNvCxnSpPr/>
          <p:nvPr/>
        </p:nvCxnSpPr>
        <p:spPr>
          <a:xfrm flipV="1">
            <a:off x="179512" y="3247453"/>
            <a:ext cx="8420610" cy="3600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llipse 12"/>
          <p:cNvSpPr/>
          <p:nvPr/>
        </p:nvSpPr>
        <p:spPr>
          <a:xfrm>
            <a:off x="1640798" y="3680749"/>
            <a:ext cx="1553446" cy="864096"/>
          </a:xfrm>
          <a:prstGeom prst="ellipse">
            <a:avLst/>
          </a:prstGeom>
          <a:solidFill>
            <a:schemeClr val="accent3">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t>Assistant</a:t>
            </a:r>
          </a:p>
          <a:p>
            <a:pPr algn="ctr"/>
            <a:r>
              <a:rPr lang="fr-BE" dirty="0" smtClean="0"/>
              <a:t>1984</a:t>
            </a:r>
            <a:endParaRPr lang="fr-BE" dirty="0"/>
          </a:p>
        </p:txBody>
      </p:sp>
      <p:sp>
        <p:nvSpPr>
          <p:cNvPr id="14" name="Ellipse 13"/>
          <p:cNvSpPr/>
          <p:nvPr/>
        </p:nvSpPr>
        <p:spPr>
          <a:xfrm>
            <a:off x="107504" y="2348880"/>
            <a:ext cx="1008112" cy="72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t>1977</a:t>
            </a:r>
            <a:endParaRPr lang="fr-BE" dirty="0"/>
          </a:p>
        </p:txBody>
      </p:sp>
      <p:sp>
        <p:nvSpPr>
          <p:cNvPr id="15" name="Ellipse 14"/>
          <p:cNvSpPr/>
          <p:nvPr/>
        </p:nvSpPr>
        <p:spPr>
          <a:xfrm>
            <a:off x="8096066" y="3356992"/>
            <a:ext cx="1008112" cy="72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t>2017</a:t>
            </a:r>
            <a:endParaRPr lang="fr-BE" dirty="0"/>
          </a:p>
        </p:txBody>
      </p:sp>
      <p:sp>
        <p:nvSpPr>
          <p:cNvPr id="16" name="Triangle rectangle 15"/>
          <p:cNvSpPr/>
          <p:nvPr/>
        </p:nvSpPr>
        <p:spPr>
          <a:xfrm flipH="1">
            <a:off x="245438" y="1735285"/>
            <a:ext cx="5262665" cy="1512168"/>
          </a:xfrm>
          <a:prstGeom prst="rtTriangle">
            <a:avLst/>
          </a:prstGeom>
          <a:solidFill>
            <a:schemeClr val="accent6">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solidFill>
                  <a:schemeClr val="tx1"/>
                </a:solidFill>
              </a:rPr>
              <a:t>Recherche</a:t>
            </a:r>
            <a:endParaRPr lang="fr-BE" dirty="0">
              <a:solidFill>
                <a:schemeClr val="tx1"/>
              </a:solidFill>
            </a:endParaRPr>
          </a:p>
        </p:txBody>
      </p:sp>
      <p:sp>
        <p:nvSpPr>
          <p:cNvPr id="17" name="Triangle rectangle 16"/>
          <p:cNvSpPr/>
          <p:nvPr/>
        </p:nvSpPr>
        <p:spPr>
          <a:xfrm flipH="1">
            <a:off x="5654644" y="1735285"/>
            <a:ext cx="2945477" cy="1512168"/>
          </a:xfrm>
          <a:prstGeom prst="rtTriangl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smtClean="0">
              <a:solidFill>
                <a:schemeClr val="tx1"/>
              </a:solidFill>
            </a:endParaRPr>
          </a:p>
          <a:p>
            <a:pPr algn="ctr"/>
            <a:r>
              <a:rPr lang="fr-BE" dirty="0" smtClean="0">
                <a:solidFill>
                  <a:schemeClr val="tx1"/>
                </a:solidFill>
              </a:rPr>
              <a:t>Pédagogie</a:t>
            </a:r>
            <a:r>
              <a:rPr lang="fr-BE" sz="1400" dirty="0" smtClean="0">
                <a:solidFill>
                  <a:schemeClr val="tx1"/>
                </a:solidFill>
              </a:rPr>
              <a:t> </a:t>
            </a:r>
            <a:endParaRPr lang="fr-BE" sz="1400" dirty="0">
              <a:solidFill>
                <a:schemeClr val="tx1"/>
              </a:solidFill>
            </a:endParaRPr>
          </a:p>
        </p:txBody>
      </p:sp>
      <p:cxnSp>
        <p:nvCxnSpPr>
          <p:cNvPr id="19" name="Connecteur droit avec flèche 18"/>
          <p:cNvCxnSpPr/>
          <p:nvPr/>
        </p:nvCxnSpPr>
        <p:spPr>
          <a:xfrm>
            <a:off x="245438" y="3283457"/>
            <a:ext cx="0" cy="397292"/>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Connecteur droit avec flèche 19"/>
          <p:cNvCxnSpPr/>
          <p:nvPr/>
        </p:nvCxnSpPr>
        <p:spPr>
          <a:xfrm>
            <a:off x="3447433" y="3322743"/>
            <a:ext cx="385949" cy="2221997"/>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Connecteur droit avec flèche 20"/>
          <p:cNvCxnSpPr/>
          <p:nvPr/>
        </p:nvCxnSpPr>
        <p:spPr>
          <a:xfrm>
            <a:off x="6773962" y="3280846"/>
            <a:ext cx="0" cy="397292"/>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Connecteur droit avec flèche 21"/>
          <p:cNvCxnSpPr/>
          <p:nvPr/>
        </p:nvCxnSpPr>
        <p:spPr>
          <a:xfrm>
            <a:off x="4463217" y="3292784"/>
            <a:ext cx="0" cy="397292"/>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p:nvPr/>
        </p:nvCxnSpPr>
        <p:spPr>
          <a:xfrm>
            <a:off x="2417521" y="3292784"/>
            <a:ext cx="0" cy="397292"/>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Connecteur droit avec flèche 23"/>
          <p:cNvCxnSpPr>
            <a:endCxn id="7" idx="0"/>
          </p:cNvCxnSpPr>
          <p:nvPr/>
        </p:nvCxnSpPr>
        <p:spPr>
          <a:xfrm>
            <a:off x="1416396" y="3292784"/>
            <a:ext cx="23920" cy="1720392"/>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Connecteur droit avec flèche 26"/>
          <p:cNvCxnSpPr/>
          <p:nvPr/>
        </p:nvCxnSpPr>
        <p:spPr>
          <a:xfrm>
            <a:off x="5580112" y="3280846"/>
            <a:ext cx="0" cy="1930634"/>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Connecteur droit avec flèche 27"/>
          <p:cNvCxnSpPr/>
          <p:nvPr/>
        </p:nvCxnSpPr>
        <p:spPr>
          <a:xfrm>
            <a:off x="7740352" y="3298566"/>
            <a:ext cx="0" cy="1930634"/>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0" name="Rectangle à coins arrondis 29"/>
          <p:cNvSpPr/>
          <p:nvPr/>
        </p:nvSpPr>
        <p:spPr>
          <a:xfrm>
            <a:off x="1762917" y="260648"/>
            <a:ext cx="5400600" cy="46652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1" name="Rectangle 30"/>
          <p:cNvSpPr/>
          <p:nvPr/>
        </p:nvSpPr>
        <p:spPr>
          <a:xfrm>
            <a:off x="2508932" y="309244"/>
            <a:ext cx="3980577" cy="369332"/>
          </a:xfrm>
          <a:prstGeom prst="rect">
            <a:avLst/>
          </a:prstGeom>
        </p:spPr>
        <p:txBody>
          <a:bodyPr wrap="none">
            <a:spAutoFit/>
          </a:bodyPr>
          <a:lstStyle/>
          <a:p>
            <a:r>
              <a:rPr lang="fr-BE" dirty="0"/>
              <a:t>40 ans de mon parcours universitaire</a:t>
            </a:r>
          </a:p>
        </p:txBody>
      </p:sp>
      <p:pic>
        <p:nvPicPr>
          <p:cNvPr id="33" name="Picture 4"/>
          <p:cNvPicPr>
            <a:picLocks noChangeAspect="1" noChangeArrowheads="1"/>
          </p:cNvPicPr>
          <p:nvPr/>
        </p:nvPicPr>
        <p:blipFill>
          <a:blip r:embed="rId2" cstate="print"/>
          <a:srcRect/>
          <a:stretch>
            <a:fillRect/>
          </a:stretch>
        </p:blipFill>
        <p:spPr bwMode="auto">
          <a:xfrm>
            <a:off x="107504" y="117110"/>
            <a:ext cx="1488680" cy="1618175"/>
          </a:xfrm>
          <a:prstGeom prst="rect">
            <a:avLst/>
          </a:prstGeom>
          <a:noFill/>
          <a:ln w="9525">
            <a:solidFill>
              <a:srgbClr val="000099"/>
            </a:solidFill>
            <a:miter lim="800000"/>
            <a:headEnd/>
            <a:tailEnd/>
          </a:ln>
        </p:spPr>
      </p:pic>
      <p:pic>
        <p:nvPicPr>
          <p:cNvPr id="34" name="Picture 5"/>
          <p:cNvPicPr>
            <a:picLocks noChangeAspect="1" noChangeArrowheads="1"/>
          </p:cNvPicPr>
          <p:nvPr/>
        </p:nvPicPr>
        <p:blipFill>
          <a:blip r:embed="rId3" cstate="print"/>
          <a:srcRect/>
          <a:stretch>
            <a:fillRect/>
          </a:stretch>
        </p:blipFill>
        <p:spPr bwMode="auto">
          <a:xfrm>
            <a:off x="7350858" y="117110"/>
            <a:ext cx="1716970" cy="1511690"/>
          </a:xfrm>
          <a:prstGeom prst="rect">
            <a:avLst/>
          </a:prstGeom>
          <a:noFill/>
          <a:ln w="9525">
            <a:solidFill>
              <a:srgbClr val="000099"/>
            </a:solidFill>
            <a:miter lim="800000"/>
            <a:headEnd/>
            <a:tailEnd/>
          </a:ln>
        </p:spPr>
      </p:pic>
      <p:sp>
        <p:nvSpPr>
          <p:cNvPr id="29" name="Ellipse 28"/>
          <p:cNvSpPr/>
          <p:nvPr/>
        </p:nvSpPr>
        <p:spPr>
          <a:xfrm>
            <a:off x="2082450" y="4571801"/>
            <a:ext cx="1553446" cy="864096"/>
          </a:xfrm>
          <a:prstGeom prst="ellipse">
            <a:avLst/>
          </a:prstGeom>
          <a:solidFill>
            <a:schemeClr val="accent3">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t>Chef de travaux</a:t>
            </a:r>
          </a:p>
          <a:p>
            <a:pPr algn="ctr"/>
            <a:r>
              <a:rPr lang="fr-BE" dirty="0" smtClean="0"/>
              <a:t>1984</a:t>
            </a:r>
            <a:endParaRPr lang="fr-BE" dirty="0"/>
          </a:p>
        </p:txBody>
      </p:sp>
      <p:cxnSp>
        <p:nvCxnSpPr>
          <p:cNvPr id="32" name="Connecteur droit avec flèche 31"/>
          <p:cNvCxnSpPr/>
          <p:nvPr/>
        </p:nvCxnSpPr>
        <p:spPr>
          <a:xfrm flipH="1">
            <a:off x="3275856" y="3319740"/>
            <a:ext cx="72008" cy="1295865"/>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5549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3" grpId="0" animBg="1"/>
      <p:bldP spid="16" grpId="0" animBg="1"/>
      <p:bldP spid="17" grpId="0" animBg="1"/>
      <p:bldP spid="2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188" y="1196975"/>
            <a:ext cx="8208962"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3"/>
          <p:cNvSpPr txBox="1">
            <a:spLocks noChangeArrowheads="1"/>
          </p:cNvSpPr>
          <p:nvPr/>
        </p:nvSpPr>
        <p:spPr bwMode="auto">
          <a:xfrm>
            <a:off x="5411788" y="260350"/>
            <a:ext cx="3408362" cy="523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fr-BE" altLang="fr-FR" sz="2800">
                <a:latin typeface="Arial Narrow" pitchFamily="34" charset="0"/>
              </a:rPr>
              <a:t>Un forum de discussion </a:t>
            </a:r>
          </a:p>
        </p:txBody>
      </p:sp>
      <p:sp>
        <p:nvSpPr>
          <p:cNvPr id="8" name="ZoneTexte 7"/>
          <p:cNvSpPr txBox="1">
            <a:spLocks noChangeArrowheads="1"/>
          </p:cNvSpPr>
          <p:nvPr/>
        </p:nvSpPr>
        <p:spPr bwMode="auto">
          <a:xfrm>
            <a:off x="6084888" y="5221288"/>
            <a:ext cx="2932112" cy="1016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fr-BE" altLang="fr-FR" sz="2000">
                <a:latin typeface="Arial Narrow" pitchFamily="34" charset="0"/>
              </a:rPr>
              <a:t>Points donnés aux questions </a:t>
            </a:r>
          </a:p>
          <a:p>
            <a:r>
              <a:rPr lang="fr-BE" altLang="fr-FR" sz="2000">
                <a:latin typeface="Arial Narrow" pitchFamily="34" charset="0"/>
              </a:rPr>
              <a:t>par les étudiants.</a:t>
            </a:r>
          </a:p>
          <a:p>
            <a:r>
              <a:rPr lang="fr-BE" altLang="fr-FR" sz="2000">
                <a:latin typeface="Arial Narrow" pitchFamily="34" charset="0"/>
              </a:rPr>
              <a:t>Le prof y répond en priorité </a:t>
            </a:r>
          </a:p>
        </p:txBody>
      </p:sp>
      <p:sp>
        <p:nvSpPr>
          <p:cNvPr id="9" name="Rectangle 8"/>
          <p:cNvSpPr/>
          <p:nvPr/>
        </p:nvSpPr>
        <p:spPr>
          <a:xfrm>
            <a:off x="373063" y="260350"/>
            <a:ext cx="4572000" cy="523220"/>
          </a:xfrm>
          <a:prstGeom prst="rect">
            <a:avLst/>
          </a:prstGeom>
          <a:solidFill>
            <a:schemeClr val="accent2">
              <a:lumMod val="20000"/>
              <a:lumOff val="80000"/>
            </a:schemeClr>
          </a:solidFill>
          <a:ln>
            <a:solidFill>
              <a:schemeClr val="tx1"/>
            </a:solidFill>
          </a:ln>
        </p:spPr>
        <p:txBody>
          <a:bodyPr>
            <a:spAutoFit/>
          </a:bodyPr>
          <a:lstStyle/>
          <a:p>
            <a:pPr fontAlgn="auto">
              <a:spcBef>
                <a:spcPts val="0"/>
              </a:spcBef>
              <a:spcAft>
                <a:spcPts val="0"/>
              </a:spcAft>
              <a:defRPr/>
            </a:pPr>
            <a:r>
              <a:rPr lang="fr-BE" sz="2800" dirty="0">
                <a:latin typeface="Arial Narrow" panose="020B0606020202030204" pitchFamily="34" charset="0"/>
                <a:cs typeface="+mn-cs"/>
              </a:rPr>
              <a:t>Favoriser les interactions sociales </a:t>
            </a:r>
          </a:p>
        </p:txBody>
      </p:sp>
    </p:spTree>
    <p:extLst>
      <p:ext uri="{BB962C8B-B14F-4D97-AF65-F5344CB8AC3E}">
        <p14:creationId xmlns:p14="http://schemas.microsoft.com/office/powerpoint/2010/main" val="3961136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4462" y="908720"/>
            <a:ext cx="7889986" cy="2246769"/>
          </a:xfrm>
          <a:prstGeom prst="rect">
            <a:avLst/>
          </a:prstGeom>
          <a:solidFill>
            <a:schemeClr val="accent2">
              <a:lumMod val="20000"/>
              <a:lumOff val="80000"/>
            </a:schemeClr>
          </a:solidFill>
          <a:ln>
            <a:solidFill>
              <a:schemeClr val="tx1"/>
            </a:solidFill>
          </a:ln>
        </p:spPr>
        <p:txBody>
          <a:bodyPr wrap="square">
            <a:spAutoFit/>
          </a:bodyPr>
          <a:lstStyle/>
          <a:p>
            <a:pPr fontAlgn="auto">
              <a:spcBef>
                <a:spcPts val="0"/>
              </a:spcBef>
              <a:spcAft>
                <a:spcPts val="0"/>
              </a:spcAft>
              <a:defRPr/>
            </a:pPr>
            <a:r>
              <a:rPr lang="fr-BE" sz="2800" dirty="0" smtClean="0">
                <a:latin typeface="Arial Narrow" panose="020B0606020202030204" pitchFamily="34" charset="0"/>
                <a:cs typeface="+mn-cs"/>
              </a:rPr>
              <a:t>Le saviez-vous ?</a:t>
            </a:r>
          </a:p>
          <a:p>
            <a:pPr fontAlgn="auto">
              <a:spcBef>
                <a:spcPts val="0"/>
              </a:spcBef>
              <a:spcAft>
                <a:spcPts val="0"/>
              </a:spcAft>
              <a:defRPr/>
            </a:pPr>
            <a:endParaRPr lang="fr-BE" sz="2800" dirty="0">
              <a:latin typeface="Arial Narrow" panose="020B0606020202030204" pitchFamily="34" charset="0"/>
            </a:endParaRPr>
          </a:p>
          <a:p>
            <a:pPr fontAlgn="auto">
              <a:spcBef>
                <a:spcPts val="0"/>
              </a:spcBef>
              <a:spcAft>
                <a:spcPts val="0"/>
              </a:spcAft>
              <a:defRPr/>
            </a:pPr>
            <a:r>
              <a:rPr lang="fr-BE" sz="2800" dirty="0" smtClean="0">
                <a:latin typeface="Arial Narrow" panose="020B0606020202030204" pitchFamily="34" charset="0"/>
                <a:cs typeface="+mn-cs"/>
              </a:rPr>
              <a:t>MOOC de FUN </a:t>
            </a:r>
          </a:p>
          <a:p>
            <a:pPr fontAlgn="auto">
              <a:spcBef>
                <a:spcPts val="0"/>
              </a:spcBef>
              <a:spcAft>
                <a:spcPts val="0"/>
              </a:spcAft>
              <a:defRPr/>
            </a:pPr>
            <a:endParaRPr lang="fr-BE" sz="2800" dirty="0">
              <a:latin typeface="Arial Narrow" panose="020B0606020202030204" pitchFamily="34" charset="0"/>
            </a:endParaRPr>
          </a:p>
          <a:p>
            <a:pPr fontAlgn="auto">
              <a:spcBef>
                <a:spcPts val="0"/>
              </a:spcBef>
              <a:spcAft>
                <a:spcPts val="0"/>
              </a:spcAft>
              <a:defRPr/>
            </a:pPr>
            <a:r>
              <a:rPr lang="fr-BE" sz="2800" dirty="0" smtClean="0">
                <a:latin typeface="Arial Narrow" panose="020B0606020202030204" pitchFamily="34" charset="0"/>
                <a:cs typeface="+mn-cs"/>
              </a:rPr>
              <a:t>Se former pour enseigner dans l’enseignement supérieur </a:t>
            </a:r>
            <a:endParaRPr lang="fr-BE" sz="2800" dirty="0">
              <a:latin typeface="Arial Narrow" panose="020B0606020202030204" pitchFamily="34" charset="0"/>
              <a:cs typeface="+mn-cs"/>
            </a:endParaRPr>
          </a:p>
        </p:txBody>
      </p:sp>
      <p:sp>
        <p:nvSpPr>
          <p:cNvPr id="16387" name="Rectangle 2"/>
          <p:cNvSpPr>
            <a:spLocks noChangeArrowheads="1"/>
          </p:cNvSpPr>
          <p:nvPr/>
        </p:nvSpPr>
        <p:spPr bwMode="auto">
          <a:xfrm>
            <a:off x="683568" y="4653136"/>
            <a:ext cx="7704855" cy="83099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fr-BE" altLang="fr-FR" sz="2400" u="sng" dirty="0">
                <a:latin typeface="Arial Narrow" pitchFamily="34" charset="0"/>
                <a:hlinkClick r:id="rId2"/>
              </a:rPr>
              <a:t>https://</a:t>
            </a:r>
            <a:r>
              <a:rPr lang="fr-BE" altLang="fr-FR" sz="2400" u="sng" dirty="0" smtClean="0">
                <a:latin typeface="Arial Narrow" pitchFamily="34" charset="0"/>
                <a:hlinkClick r:id="rId2"/>
              </a:rPr>
              <a:t>www.fun-mooc.fr/courses/course-v1:enseignementsup+131001+session01/about</a:t>
            </a:r>
            <a:r>
              <a:rPr lang="fr-BE" altLang="fr-FR" sz="2400" u="sng" dirty="0" smtClean="0">
                <a:latin typeface="Arial Narrow" pitchFamily="34" charset="0"/>
              </a:rPr>
              <a:t> </a:t>
            </a:r>
            <a:endParaRPr lang="fr-BE" altLang="fr-FR" sz="2400" dirty="0">
              <a:latin typeface="Arial Narrow" pitchFamily="34" charset="0"/>
            </a:endParaRPr>
          </a:p>
        </p:txBody>
      </p:sp>
    </p:spTree>
    <p:extLst>
      <p:ext uri="{BB962C8B-B14F-4D97-AF65-F5344CB8AC3E}">
        <p14:creationId xmlns:p14="http://schemas.microsoft.com/office/powerpoint/2010/main" val="169895954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18488" cy="706437"/>
          </a:xfrm>
          <a:solidFill>
            <a:schemeClr val="tx2">
              <a:lumMod val="20000"/>
              <a:lumOff val="80000"/>
            </a:schemeClr>
          </a:solidFill>
          <a:ln>
            <a:solidFill>
              <a:schemeClr val="tx1"/>
            </a:solidFill>
          </a:ln>
        </p:spPr>
        <p:txBody>
          <a:bodyPr rtlCol="0">
            <a:normAutofit/>
          </a:bodyPr>
          <a:lstStyle/>
          <a:p>
            <a:pPr algn="l" fontAlgn="auto">
              <a:spcAft>
                <a:spcPts val="0"/>
              </a:spcAft>
              <a:defRPr/>
            </a:pPr>
            <a:r>
              <a:rPr lang="fr-BE" sz="2800" dirty="0" smtClean="0">
                <a:latin typeface="Arial Narrow" panose="020B0606020202030204" pitchFamily="34" charset="0"/>
              </a:rPr>
              <a:t>Et </a:t>
            </a:r>
            <a:r>
              <a:rPr lang="fr-BE" sz="2800" dirty="0">
                <a:latin typeface="Arial Narrow" panose="020B0606020202030204" pitchFamily="34" charset="0"/>
              </a:rPr>
              <a:t>q</a:t>
            </a:r>
            <a:r>
              <a:rPr lang="fr-BE" sz="2800" dirty="0" smtClean="0">
                <a:latin typeface="Arial Narrow" panose="020B0606020202030204" pitchFamily="34" charset="0"/>
              </a:rPr>
              <a:t>u’en est-il des coûts de production ?  </a:t>
            </a:r>
            <a:endParaRPr lang="fr-BE" sz="2800" dirty="0">
              <a:latin typeface="Arial Narrow" panose="020B0606020202030204" pitchFamily="34" charset="0"/>
            </a:endParaRPr>
          </a:p>
        </p:txBody>
      </p:sp>
      <p:sp>
        <p:nvSpPr>
          <p:cNvPr id="19459" name="Espace réservé du contenu 2"/>
          <p:cNvSpPr>
            <a:spLocks noGrp="1"/>
          </p:cNvSpPr>
          <p:nvPr>
            <p:ph idx="1"/>
          </p:nvPr>
        </p:nvSpPr>
        <p:spPr>
          <a:xfrm>
            <a:off x="395288" y="1557338"/>
            <a:ext cx="8497887" cy="4525962"/>
          </a:xfrm>
        </p:spPr>
        <p:txBody>
          <a:bodyPr/>
          <a:lstStyle/>
          <a:p>
            <a:r>
              <a:rPr lang="en-US" altLang="fr-FR" sz="2400" i="1" smtClean="0"/>
              <a:t>"… Costs of production of MOOCs are largely underestimated; a minimum of 30.000 Euros per MOOC seems to be the lowest acceptable figure. Looking at the number of MOOCs produced in Europe in the last few years, this would mean that over 15 million Euros have been invested in MOOCS. It’s hard to believe unless you consider that most of the costs to produce MOOCs are hidden. Unfortunately, you don’t create a sustainable business with hidden costs…"</a:t>
            </a:r>
            <a:endParaRPr lang="fr-BE" altLang="fr-FR" sz="2400" smtClean="0"/>
          </a:p>
          <a:p>
            <a:r>
              <a:rPr lang="fr-BE" altLang="fr-FR" sz="2400" u="sng" smtClean="0">
                <a:hlinkClick r:id="rId2"/>
              </a:rPr>
              <a:t>http://openeducationeuropa.eu/en/blogs/there-business-model-moocs-report-emoocs2014</a:t>
            </a:r>
            <a:r>
              <a:rPr lang="fr-BE" altLang="fr-FR" sz="2400" smtClean="0"/>
              <a:t>, consulté le 20/02/2014 </a:t>
            </a:r>
          </a:p>
          <a:p>
            <a:endParaRPr lang="fr-BE" altLang="fr-FR" sz="2400" smtClean="0">
              <a:latin typeface="Arial Narrow" pitchFamily="34" charset="0"/>
            </a:endParaRPr>
          </a:p>
        </p:txBody>
      </p:sp>
    </p:spTree>
    <p:extLst>
      <p:ext uri="{BB962C8B-B14F-4D97-AF65-F5344CB8AC3E}">
        <p14:creationId xmlns:p14="http://schemas.microsoft.com/office/powerpoint/2010/main" val="125094516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18488" cy="706437"/>
          </a:xfrm>
          <a:solidFill>
            <a:schemeClr val="tx2">
              <a:lumMod val="20000"/>
              <a:lumOff val="80000"/>
            </a:schemeClr>
          </a:solidFill>
          <a:ln>
            <a:solidFill>
              <a:schemeClr val="tx1"/>
            </a:solidFill>
          </a:ln>
        </p:spPr>
        <p:txBody>
          <a:bodyPr rtlCol="0">
            <a:normAutofit/>
          </a:bodyPr>
          <a:lstStyle/>
          <a:p>
            <a:pPr algn="l" fontAlgn="auto">
              <a:spcAft>
                <a:spcPts val="0"/>
              </a:spcAft>
              <a:defRPr/>
            </a:pPr>
            <a:r>
              <a:rPr lang="fr-BE" sz="2800" dirty="0" smtClean="0">
                <a:latin typeface="Arial Narrow" panose="020B0606020202030204" pitchFamily="34" charset="0"/>
              </a:rPr>
              <a:t>Qu’en est-il du calendrier de réalisation?  </a:t>
            </a:r>
            <a:endParaRPr lang="fr-BE" sz="2800" dirty="0">
              <a:latin typeface="Arial Narrow" panose="020B0606020202030204" pitchFamily="34" charset="0"/>
            </a:endParaRPr>
          </a:p>
        </p:txBody>
      </p:sp>
      <p:pic>
        <p:nvPicPr>
          <p:cNvPr id="20483" name="Imag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825" y="1125538"/>
            <a:ext cx="7705725"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051338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88913"/>
            <a:ext cx="8218488" cy="706437"/>
          </a:xfrm>
          <a:solidFill>
            <a:schemeClr val="tx2">
              <a:lumMod val="20000"/>
              <a:lumOff val="80000"/>
            </a:schemeClr>
          </a:solidFill>
          <a:ln>
            <a:solidFill>
              <a:schemeClr val="tx1"/>
            </a:solidFill>
          </a:ln>
        </p:spPr>
        <p:txBody>
          <a:bodyPr rtlCol="0">
            <a:normAutofit/>
          </a:bodyPr>
          <a:lstStyle/>
          <a:p>
            <a:pPr algn="l" fontAlgn="auto">
              <a:spcAft>
                <a:spcPts val="0"/>
              </a:spcAft>
              <a:defRPr/>
            </a:pPr>
            <a:r>
              <a:rPr lang="fr-BE" sz="2800" dirty="0" smtClean="0">
                <a:latin typeface="Arial Narrow" panose="020B0606020202030204" pitchFamily="34" charset="0"/>
              </a:rPr>
              <a:t>De la réalisation des vidéos ?  </a:t>
            </a:r>
            <a:endParaRPr lang="fr-BE" sz="2800" dirty="0">
              <a:latin typeface="Arial Narrow" panose="020B0606020202030204" pitchFamily="34" charset="0"/>
            </a:endParaRPr>
          </a:p>
        </p:txBody>
      </p:sp>
      <p:pic>
        <p:nvPicPr>
          <p:cNvPr id="21507" name="Imag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288" y="908050"/>
            <a:ext cx="8569325" cy="554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Rectangle 2"/>
          <p:cNvSpPr>
            <a:spLocks noChangeArrowheads="1"/>
          </p:cNvSpPr>
          <p:nvPr/>
        </p:nvSpPr>
        <p:spPr bwMode="auto">
          <a:xfrm>
            <a:off x="468313" y="6396038"/>
            <a:ext cx="77755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fr-BE" altLang="fr-FR" sz="1600">
                <a:latin typeface="Arial Narrow" pitchFamily="34" charset="0"/>
              </a:rPr>
              <a:t>(Patrick Jermann, Gwenaël Bocquet, Gilles Raimond and Pierre Dillenbourg, 2014)</a:t>
            </a:r>
          </a:p>
        </p:txBody>
      </p:sp>
    </p:spTree>
    <p:extLst>
      <p:ext uri="{BB962C8B-B14F-4D97-AF65-F5344CB8AC3E}">
        <p14:creationId xmlns:p14="http://schemas.microsoft.com/office/powerpoint/2010/main" val="119049744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476672"/>
            <a:ext cx="3466728" cy="706090"/>
          </a:xfrm>
          <a:ln>
            <a:solidFill>
              <a:schemeClr val="tx1"/>
            </a:solidFill>
          </a:ln>
        </p:spPr>
        <p:txBody>
          <a:bodyPr/>
          <a:lstStyle/>
          <a:p>
            <a:pPr algn="l"/>
            <a:r>
              <a:rPr lang="fr-BE" sz="3200" dirty="0" smtClean="0"/>
              <a:t>Pour en savoir plus</a:t>
            </a:r>
            <a:endParaRPr lang="fr-BE" sz="3200" dirty="0"/>
          </a:p>
        </p:txBody>
      </p:sp>
      <p:sp>
        <p:nvSpPr>
          <p:cNvPr id="3" name="Espace réservé du contenu 2"/>
          <p:cNvSpPr>
            <a:spLocks noGrp="1"/>
          </p:cNvSpPr>
          <p:nvPr>
            <p:ph idx="1"/>
          </p:nvPr>
        </p:nvSpPr>
        <p:spPr>
          <a:xfrm>
            <a:off x="395536" y="1340768"/>
            <a:ext cx="8229600" cy="4525963"/>
          </a:xfrm>
        </p:spPr>
        <p:txBody>
          <a:bodyPr/>
          <a:lstStyle/>
          <a:p>
            <a:r>
              <a:rPr lang="fr-BE" sz="2400" dirty="0" smtClean="0"/>
              <a:t>Les </a:t>
            </a:r>
            <a:r>
              <a:rPr lang="fr-BE" sz="2400" dirty="0" err="1" smtClean="0"/>
              <a:t>MOOCs</a:t>
            </a:r>
            <a:r>
              <a:rPr lang="fr-BE" sz="2400" dirty="0" smtClean="0"/>
              <a:t> sont-ils révolutionnaires</a:t>
            </a:r>
          </a:p>
          <a:p>
            <a:r>
              <a:rPr lang="fr-BE" sz="2400" dirty="0">
                <a:hlinkClick r:id="rId2"/>
              </a:rPr>
              <a:t>https://digital-society-forum.orange.com/fr/les-forums/99-les_mooc_sont-ils_revolutionnaires</a:t>
            </a:r>
            <a:r>
              <a:rPr lang="fr-BE" sz="2400" dirty="0" smtClean="0">
                <a:hlinkClick r:id="rId2"/>
              </a:rPr>
              <a:t>_</a:t>
            </a:r>
            <a:r>
              <a:rPr lang="fr-BE" sz="2400" dirty="0" smtClean="0"/>
              <a:t> </a:t>
            </a:r>
          </a:p>
          <a:p>
            <a:r>
              <a:rPr lang="fr-BE" sz="2400" dirty="0" smtClean="0"/>
              <a:t>Les USA déjà dans l’après </a:t>
            </a:r>
            <a:r>
              <a:rPr lang="fr-BE" sz="2400" dirty="0" err="1" smtClean="0"/>
              <a:t>MOOC</a:t>
            </a:r>
            <a:endParaRPr lang="fr-BE" sz="2400" dirty="0" smtClean="0"/>
          </a:p>
          <a:p>
            <a:r>
              <a:rPr lang="fr-BE" sz="2400" dirty="0">
                <a:hlinkClick r:id="rId3"/>
              </a:rPr>
              <a:t>http://</a:t>
            </a:r>
            <a:r>
              <a:rPr lang="fr-BE" sz="2400" dirty="0" smtClean="0">
                <a:hlinkClick r:id="rId3"/>
              </a:rPr>
              <a:t>www.letudiant.fr/educpros/actualite/les-etats-unis-deja-dans-l-apres-mooc.html</a:t>
            </a:r>
            <a:r>
              <a:rPr lang="fr-BE" sz="2400" dirty="0" smtClean="0"/>
              <a:t> </a:t>
            </a:r>
          </a:p>
          <a:p>
            <a:r>
              <a:rPr lang="en-US" sz="2400" dirty="0"/>
              <a:t>An economic appraisal of MOOC platforms: business models and impacts on higher </a:t>
            </a:r>
            <a:r>
              <a:rPr lang="en-US" sz="2400" dirty="0" smtClean="0"/>
              <a:t>education via ORBI</a:t>
            </a:r>
          </a:p>
          <a:p>
            <a:r>
              <a:rPr lang="fr-BE" sz="2400" dirty="0">
                <a:hlinkClick r:id="rId4"/>
              </a:rPr>
              <a:t>http://</a:t>
            </a:r>
            <a:r>
              <a:rPr lang="fr-BE" sz="2400" dirty="0" smtClean="0">
                <a:hlinkClick r:id="rId4"/>
              </a:rPr>
              <a:t>hdl.handle.net/2268/187136</a:t>
            </a:r>
            <a:endParaRPr lang="fr-BE" sz="2400" dirty="0" smtClean="0"/>
          </a:p>
          <a:p>
            <a:r>
              <a:rPr lang="fr-BE" sz="2400" dirty="0"/>
              <a:t>Les plateformes </a:t>
            </a:r>
            <a:r>
              <a:rPr lang="fr-BE" sz="2400" dirty="0" err="1"/>
              <a:t>MOOCs</a:t>
            </a:r>
            <a:r>
              <a:rPr lang="fr-BE" sz="2400" dirty="0"/>
              <a:t>. Menaces et opportunités pour l’enseignement </a:t>
            </a:r>
            <a:r>
              <a:rPr lang="fr-BE" sz="2400" dirty="0" smtClean="0"/>
              <a:t>universitaire via ORBI</a:t>
            </a:r>
          </a:p>
          <a:p>
            <a:r>
              <a:rPr lang="fr-BE" sz="2400" dirty="0">
                <a:hlinkClick r:id="rId5"/>
              </a:rPr>
              <a:t>http://hdl.handle.net/2268/187371</a:t>
            </a:r>
            <a:endParaRPr lang="fr-BE" sz="2400" dirty="0"/>
          </a:p>
        </p:txBody>
      </p:sp>
    </p:spTree>
    <p:extLst>
      <p:ext uri="{BB962C8B-B14F-4D97-AF65-F5344CB8AC3E}">
        <p14:creationId xmlns:p14="http://schemas.microsoft.com/office/powerpoint/2010/main" val="60746895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95318" y="980728"/>
            <a:ext cx="8153361" cy="1599697"/>
          </a:xfrm>
          <a:gradFill flip="none" rotWithShape="1">
            <a:gsLst>
              <a:gs pos="0">
                <a:schemeClr val="tx2">
                  <a:lumMod val="75000"/>
                  <a:tint val="66000"/>
                  <a:satMod val="160000"/>
                </a:schemeClr>
              </a:gs>
              <a:gs pos="50000">
                <a:schemeClr val="tx2">
                  <a:lumMod val="75000"/>
                  <a:tint val="44500"/>
                  <a:satMod val="160000"/>
                </a:schemeClr>
              </a:gs>
              <a:gs pos="100000">
                <a:schemeClr val="tx2">
                  <a:lumMod val="75000"/>
                  <a:tint val="23500"/>
                  <a:satMod val="160000"/>
                </a:schemeClr>
              </a:gs>
            </a:gsLst>
            <a:lin ang="5400000" scaled="1"/>
            <a:tileRect/>
          </a:gradFill>
          <a:ln>
            <a:solidFill>
              <a:schemeClr val="tx1"/>
            </a:solidFill>
          </a:ln>
        </p:spPr>
        <p:txBody>
          <a:bodyPr>
            <a:noAutofit/>
          </a:bodyPr>
          <a:lstStyle/>
          <a:p>
            <a:r>
              <a:rPr lang="fr-BE" sz="9600" dirty="0" smtClean="0"/>
              <a:t>Classe inversée</a:t>
            </a:r>
            <a:endParaRPr lang="fr-BE" sz="9600" dirty="0"/>
          </a:p>
        </p:txBody>
      </p:sp>
      <p:sp>
        <p:nvSpPr>
          <p:cNvPr id="4" name="Titre 1"/>
          <p:cNvSpPr txBox="1">
            <a:spLocks/>
          </p:cNvSpPr>
          <p:nvPr/>
        </p:nvSpPr>
        <p:spPr>
          <a:xfrm flipV="1">
            <a:off x="495319" y="3933056"/>
            <a:ext cx="8153361" cy="1584176"/>
          </a:xfrm>
          <a:prstGeom prst="rect">
            <a:avLst/>
          </a:prstGeom>
          <a:gradFill flip="none" rotWithShape="1">
            <a:gsLst>
              <a:gs pos="0">
                <a:schemeClr val="tx2">
                  <a:lumMod val="75000"/>
                  <a:tint val="66000"/>
                  <a:satMod val="160000"/>
                </a:schemeClr>
              </a:gs>
              <a:gs pos="50000">
                <a:schemeClr val="tx2">
                  <a:lumMod val="75000"/>
                  <a:tint val="44500"/>
                  <a:satMod val="160000"/>
                </a:schemeClr>
              </a:gs>
              <a:gs pos="100000">
                <a:schemeClr val="tx2">
                  <a:lumMod val="75000"/>
                  <a:tint val="23500"/>
                  <a:satMod val="160000"/>
                </a:schemeClr>
              </a:gs>
            </a:gsLst>
            <a:lin ang="5400000" scaled="1"/>
            <a:tileRect/>
          </a:gradFill>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9600" smtClean="0"/>
              <a:t>Classe inversée</a:t>
            </a:r>
            <a:endParaRPr lang="fr-BE" sz="9600" dirty="0"/>
          </a:p>
        </p:txBody>
      </p:sp>
      <p:sp>
        <p:nvSpPr>
          <p:cNvPr id="6" name="Rectangle à coins arrondis 5"/>
          <p:cNvSpPr/>
          <p:nvPr/>
        </p:nvSpPr>
        <p:spPr>
          <a:xfrm>
            <a:off x="2267744" y="2924944"/>
            <a:ext cx="5616624" cy="6790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3200" dirty="0" smtClean="0">
                <a:latin typeface="Arial Narrow" panose="020B0606020202030204" pitchFamily="34" charset="0"/>
              </a:rPr>
              <a:t>Vous avez dit classe inversée</a:t>
            </a:r>
          </a:p>
        </p:txBody>
      </p:sp>
      <p:sp>
        <p:nvSpPr>
          <p:cNvPr id="7" name="Rectangle à coins arrondis 6"/>
          <p:cNvSpPr/>
          <p:nvPr/>
        </p:nvSpPr>
        <p:spPr>
          <a:xfrm>
            <a:off x="899592" y="6093296"/>
            <a:ext cx="7560839" cy="6790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3200" dirty="0" smtClean="0">
                <a:solidFill>
                  <a:schemeClr val="bg1">
                    <a:lumMod val="75000"/>
                  </a:schemeClr>
                </a:solidFill>
                <a:latin typeface="Arial Narrow" panose="020B0606020202030204" pitchFamily="34" charset="0"/>
              </a:rPr>
              <a:t>Journée pédagogique </a:t>
            </a:r>
            <a:r>
              <a:rPr lang="fr-BE" sz="3200" dirty="0" err="1" smtClean="0">
                <a:solidFill>
                  <a:schemeClr val="bg1">
                    <a:lumMod val="75000"/>
                  </a:schemeClr>
                </a:solidFill>
                <a:latin typeface="Arial Narrow" panose="020B0606020202030204" pitchFamily="34" charset="0"/>
              </a:rPr>
              <a:t>FMV</a:t>
            </a:r>
            <a:r>
              <a:rPr lang="fr-BE" sz="3200" dirty="0" smtClean="0">
                <a:solidFill>
                  <a:schemeClr val="bg1">
                    <a:lumMod val="75000"/>
                  </a:schemeClr>
                </a:solidFill>
                <a:latin typeface="Arial Narrow" panose="020B0606020202030204" pitchFamily="34" charset="0"/>
              </a:rPr>
              <a:t> </a:t>
            </a:r>
            <a:r>
              <a:rPr lang="fr-BE" sz="3200" dirty="0" err="1" smtClean="0">
                <a:solidFill>
                  <a:schemeClr val="bg1">
                    <a:lumMod val="75000"/>
                  </a:schemeClr>
                </a:solidFill>
                <a:latin typeface="Arial Narrow" panose="020B0606020202030204" pitchFamily="34" charset="0"/>
              </a:rPr>
              <a:t>Ulg</a:t>
            </a:r>
            <a:r>
              <a:rPr lang="fr-BE" sz="3200" dirty="0" smtClean="0">
                <a:solidFill>
                  <a:schemeClr val="bg1">
                    <a:lumMod val="75000"/>
                  </a:schemeClr>
                </a:solidFill>
                <a:latin typeface="Arial Narrow" panose="020B0606020202030204" pitchFamily="34" charset="0"/>
              </a:rPr>
              <a:t> 1 février 2017</a:t>
            </a:r>
          </a:p>
        </p:txBody>
      </p:sp>
    </p:spTree>
    <p:extLst>
      <p:ext uri="{BB962C8B-B14F-4D97-AF65-F5344CB8AC3E}">
        <p14:creationId xmlns:p14="http://schemas.microsoft.com/office/powerpoint/2010/main" val="57506558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Résultat de recherche d'images pour &quot;avion&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sp>
        <p:nvSpPr>
          <p:cNvPr id="3" name="AutoShape 8" descr="Résultat de recherche d'images pour &quot;auto dion bouton&qu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sp>
        <p:nvSpPr>
          <p:cNvPr id="4" name="AutoShape 10" descr="Résultat de recherche d'images pour &quot;auto dion bouton&quo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sp>
        <p:nvSpPr>
          <p:cNvPr id="5" name="AutoShape 16" descr="Résultat de recherche d'images pour &quot;auto audi A5&quot;"/>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grpSp>
        <p:nvGrpSpPr>
          <p:cNvPr id="7" name="Groupe 6"/>
          <p:cNvGrpSpPr/>
          <p:nvPr/>
        </p:nvGrpSpPr>
        <p:grpSpPr>
          <a:xfrm>
            <a:off x="107504" y="19977"/>
            <a:ext cx="8961666" cy="6751515"/>
            <a:chOff x="107504" y="19977"/>
            <a:chExt cx="8961666" cy="6751515"/>
          </a:xfrm>
        </p:grpSpPr>
        <p:pic>
          <p:nvPicPr>
            <p:cNvPr id="3074" name="Picture 2" descr="Résultat de recherche d'images pour &quot;avion wright&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9977"/>
              <a:ext cx="2904257" cy="218115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Résultat de recherche d'images pour &quot;avion&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2740" y="30424"/>
              <a:ext cx="4875696" cy="2232248"/>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Résultat de recherche d'images pour &quot;auto dion bouton&qu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2304746"/>
              <a:ext cx="2592288" cy="2132366"/>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Résultat de recherche d'images pour &quot;auto audi A5&quo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5780" y="2298045"/>
              <a:ext cx="3153929" cy="1923044"/>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Résultat de recherche d'images pour &quot;ecole 1900 photo&quo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4728" y="4648066"/>
              <a:ext cx="2745950" cy="20394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Résultat de recherche d'images pour &quot;amphitheatre université&quo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9991" y="4486902"/>
              <a:ext cx="4569179" cy="2284590"/>
            </a:xfrm>
            <a:prstGeom prst="rect">
              <a:avLst/>
            </a:prstGeom>
            <a:noFill/>
            <a:extLst>
              <a:ext uri="{909E8E84-426E-40DD-AFC4-6F175D3DCCD1}">
                <a14:hiddenFill xmlns:a14="http://schemas.microsoft.com/office/drawing/2010/main">
                  <a:solidFill>
                    <a:srgbClr val="FFFFFF"/>
                  </a:solidFill>
                </a14:hiddenFill>
              </a:ext>
            </a:extLst>
          </p:spPr>
        </p:pic>
        <p:sp>
          <p:nvSpPr>
            <p:cNvPr id="6" name="Flèche droite 5"/>
            <p:cNvSpPr/>
            <p:nvPr/>
          </p:nvSpPr>
          <p:spPr>
            <a:xfrm>
              <a:off x="3203848" y="836712"/>
              <a:ext cx="792088" cy="576064"/>
            </a:xfrm>
            <a:prstGeom prst="right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Flèche droite 13"/>
            <p:cNvSpPr/>
            <p:nvPr/>
          </p:nvSpPr>
          <p:spPr>
            <a:xfrm>
              <a:off x="2894608" y="2492896"/>
              <a:ext cx="2757512" cy="576064"/>
            </a:xfrm>
            <a:prstGeom prst="right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Flèche droite 14"/>
            <p:cNvSpPr/>
            <p:nvPr/>
          </p:nvSpPr>
          <p:spPr>
            <a:xfrm>
              <a:off x="3290652" y="5632101"/>
              <a:ext cx="1065324" cy="576064"/>
            </a:xfrm>
            <a:prstGeom prst="right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16" name="Rectangle à coins arrondis 15"/>
          <p:cNvSpPr/>
          <p:nvPr/>
        </p:nvSpPr>
        <p:spPr>
          <a:xfrm>
            <a:off x="2771800" y="3323676"/>
            <a:ext cx="2952328" cy="6790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3200" dirty="0" smtClean="0">
                <a:latin typeface="Arial Narrow" panose="020B0606020202030204" pitchFamily="34" charset="0"/>
              </a:rPr>
              <a:t>Cherchez l’erreur</a:t>
            </a:r>
          </a:p>
        </p:txBody>
      </p:sp>
    </p:spTree>
    <p:extLst>
      <p:ext uri="{BB962C8B-B14F-4D97-AF65-F5344CB8AC3E}">
        <p14:creationId xmlns:p14="http://schemas.microsoft.com/office/powerpoint/2010/main" val="3366070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354188" y="1340768"/>
            <a:ext cx="6943428" cy="576064"/>
          </a:xfrm>
          <a:ln>
            <a:noFill/>
          </a:ln>
        </p:spPr>
        <p:txBody>
          <a:bodyPr>
            <a:normAutofit/>
          </a:bodyPr>
          <a:lstStyle/>
          <a:p>
            <a:r>
              <a:rPr lang="fr-BE" sz="2800" dirty="0" smtClean="0">
                <a:solidFill>
                  <a:schemeClr val="tx1"/>
                </a:solidFill>
              </a:rPr>
              <a:t>Le temps du magistral est révolu (M. Lebrun)</a:t>
            </a:r>
            <a:endParaRPr lang="fr-BE" sz="2800" dirty="0">
              <a:solidFill>
                <a:schemeClr val="tx1"/>
              </a:solidFill>
            </a:endParaRPr>
          </a:p>
        </p:txBody>
      </p:sp>
      <p:sp>
        <p:nvSpPr>
          <p:cNvPr id="5" name="Espace réservé du texte 2"/>
          <p:cNvSpPr txBox="1">
            <a:spLocks/>
          </p:cNvSpPr>
          <p:nvPr/>
        </p:nvSpPr>
        <p:spPr>
          <a:xfrm>
            <a:off x="354188" y="2153181"/>
            <a:ext cx="7772400" cy="576064"/>
          </a:xfrm>
          <a:prstGeom prst="rect">
            <a:avLst/>
          </a:prstGeom>
          <a:ln>
            <a:noFill/>
          </a:ln>
        </p:spPr>
        <p:txBody>
          <a:bodyPr vert="horz" lIns="91440" tIns="45720" rIns="91440" bIns="45720" rtlCol="0" anchor="b">
            <a:norm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fr-BE" sz="2800" dirty="0" smtClean="0">
                <a:solidFill>
                  <a:schemeClr val="tx1"/>
                </a:solidFill>
              </a:rPr>
              <a:t>Arrêtez de transmettre, tout est transmis (M. Serre) </a:t>
            </a:r>
            <a:endParaRPr lang="fr-BE" sz="2800" dirty="0">
              <a:solidFill>
                <a:schemeClr val="tx1"/>
              </a:solidFill>
            </a:endParaRPr>
          </a:p>
        </p:txBody>
      </p:sp>
      <p:sp>
        <p:nvSpPr>
          <p:cNvPr id="7" name="Rectangle à coins arrondis 6"/>
          <p:cNvSpPr/>
          <p:nvPr/>
        </p:nvSpPr>
        <p:spPr>
          <a:xfrm>
            <a:off x="354188" y="332656"/>
            <a:ext cx="5297932" cy="6790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3200" dirty="0" smtClean="0">
                <a:latin typeface="Arial Narrow" panose="020B0606020202030204" pitchFamily="34" charset="0"/>
              </a:rPr>
              <a:t>En </a:t>
            </a:r>
            <a:r>
              <a:rPr lang="fr-BE" sz="3200" dirty="0">
                <a:latin typeface="Arial Narrow" panose="020B0606020202030204" pitchFamily="34" charset="0"/>
              </a:rPr>
              <a:t>ê</a:t>
            </a:r>
            <a:r>
              <a:rPr lang="fr-BE" sz="3200" dirty="0" smtClean="0">
                <a:latin typeface="Arial Narrow" panose="020B0606020202030204" pitchFamily="34" charset="0"/>
              </a:rPr>
              <a:t>tes-vous convaincu(e)s ? </a:t>
            </a:r>
          </a:p>
        </p:txBody>
      </p:sp>
      <p:sp>
        <p:nvSpPr>
          <p:cNvPr id="9" name="Espace réservé du texte 2"/>
          <p:cNvSpPr txBox="1">
            <a:spLocks/>
          </p:cNvSpPr>
          <p:nvPr/>
        </p:nvSpPr>
        <p:spPr>
          <a:xfrm>
            <a:off x="354188" y="2965594"/>
            <a:ext cx="7887032" cy="1080120"/>
          </a:xfrm>
          <a:prstGeom prst="rect">
            <a:avLst/>
          </a:prstGeom>
          <a:ln>
            <a:noFill/>
          </a:ln>
        </p:spPr>
        <p:txBody>
          <a:bodyPr vert="horz" lIns="91440" tIns="45720" rIns="91440" bIns="45720" rtlCol="0" anchor="b">
            <a:norm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fr-BE" sz="2800" dirty="0" smtClean="0">
                <a:solidFill>
                  <a:schemeClr val="tx1"/>
                </a:solidFill>
              </a:rPr>
              <a:t>I </a:t>
            </a:r>
            <a:r>
              <a:rPr lang="fr-BE" sz="2800" dirty="0" err="1" smtClean="0">
                <a:solidFill>
                  <a:schemeClr val="tx1"/>
                </a:solidFill>
              </a:rPr>
              <a:t>never</a:t>
            </a:r>
            <a:r>
              <a:rPr lang="fr-BE" sz="2800" dirty="0" smtClean="0">
                <a:solidFill>
                  <a:schemeClr val="tx1"/>
                </a:solidFill>
              </a:rPr>
              <a:t> </a:t>
            </a:r>
            <a:r>
              <a:rPr lang="fr-BE" sz="2800" dirty="0" err="1" smtClean="0">
                <a:solidFill>
                  <a:schemeClr val="tx1"/>
                </a:solidFill>
              </a:rPr>
              <a:t>teach</a:t>
            </a:r>
            <a:r>
              <a:rPr lang="fr-BE" sz="2800" dirty="0" smtClean="0">
                <a:solidFill>
                  <a:schemeClr val="tx1"/>
                </a:solidFill>
              </a:rPr>
              <a:t> </a:t>
            </a:r>
            <a:r>
              <a:rPr lang="fr-BE" sz="2800" dirty="0" err="1" smtClean="0">
                <a:solidFill>
                  <a:schemeClr val="tx1"/>
                </a:solidFill>
              </a:rPr>
              <a:t>my</a:t>
            </a:r>
            <a:r>
              <a:rPr lang="fr-BE" sz="2800" dirty="0" smtClean="0">
                <a:solidFill>
                  <a:schemeClr val="tx1"/>
                </a:solidFill>
              </a:rPr>
              <a:t> </a:t>
            </a:r>
            <a:r>
              <a:rPr lang="fr-BE" sz="2800" dirty="0" err="1" smtClean="0">
                <a:solidFill>
                  <a:schemeClr val="tx1"/>
                </a:solidFill>
              </a:rPr>
              <a:t>pupils</a:t>
            </a:r>
            <a:r>
              <a:rPr lang="fr-BE" sz="2800" dirty="0" smtClean="0">
                <a:solidFill>
                  <a:schemeClr val="tx1"/>
                </a:solidFill>
              </a:rPr>
              <a:t>. I </a:t>
            </a:r>
            <a:r>
              <a:rPr lang="fr-BE" sz="2800" dirty="0" err="1" smtClean="0">
                <a:solidFill>
                  <a:schemeClr val="tx1"/>
                </a:solidFill>
              </a:rPr>
              <a:t>only</a:t>
            </a:r>
            <a:r>
              <a:rPr lang="fr-BE" sz="2800" dirty="0" smtClean="0">
                <a:solidFill>
                  <a:schemeClr val="tx1"/>
                </a:solidFill>
              </a:rPr>
              <a:t> </a:t>
            </a:r>
            <a:r>
              <a:rPr lang="fr-BE" sz="2800" dirty="0" err="1" smtClean="0">
                <a:solidFill>
                  <a:schemeClr val="tx1"/>
                </a:solidFill>
              </a:rPr>
              <a:t>attempt</a:t>
            </a:r>
            <a:r>
              <a:rPr lang="fr-BE" sz="2800" dirty="0" smtClean="0">
                <a:solidFill>
                  <a:schemeClr val="tx1"/>
                </a:solidFill>
              </a:rPr>
              <a:t> to </a:t>
            </a:r>
            <a:r>
              <a:rPr lang="fr-BE" sz="2800" dirty="0" err="1" smtClean="0">
                <a:solidFill>
                  <a:schemeClr val="tx1"/>
                </a:solidFill>
              </a:rPr>
              <a:t>provide</a:t>
            </a:r>
            <a:r>
              <a:rPr lang="fr-BE" sz="2800" dirty="0" smtClean="0">
                <a:solidFill>
                  <a:schemeClr val="tx1"/>
                </a:solidFill>
              </a:rPr>
              <a:t> the conditions in </a:t>
            </a:r>
            <a:r>
              <a:rPr lang="fr-BE" sz="2800" dirty="0" err="1" smtClean="0">
                <a:solidFill>
                  <a:schemeClr val="tx1"/>
                </a:solidFill>
              </a:rPr>
              <a:t>which</a:t>
            </a:r>
            <a:r>
              <a:rPr lang="fr-BE" sz="2800" dirty="0" smtClean="0">
                <a:solidFill>
                  <a:schemeClr val="tx1"/>
                </a:solidFill>
              </a:rPr>
              <a:t> </a:t>
            </a:r>
            <a:r>
              <a:rPr lang="fr-BE" sz="2800" dirty="0" err="1" smtClean="0">
                <a:solidFill>
                  <a:schemeClr val="tx1"/>
                </a:solidFill>
              </a:rPr>
              <a:t>they</a:t>
            </a:r>
            <a:r>
              <a:rPr lang="fr-BE" sz="2800" dirty="0" smtClean="0">
                <a:solidFill>
                  <a:schemeClr val="tx1"/>
                </a:solidFill>
              </a:rPr>
              <a:t> </a:t>
            </a:r>
            <a:r>
              <a:rPr lang="fr-BE" sz="2800" dirty="0" err="1" smtClean="0">
                <a:solidFill>
                  <a:schemeClr val="tx1"/>
                </a:solidFill>
              </a:rPr>
              <a:t>can</a:t>
            </a:r>
            <a:r>
              <a:rPr lang="fr-BE" sz="2800" dirty="0" smtClean="0">
                <a:solidFill>
                  <a:schemeClr val="tx1"/>
                </a:solidFill>
              </a:rPr>
              <a:t> </a:t>
            </a:r>
            <a:r>
              <a:rPr lang="fr-BE" sz="2800" dirty="0" err="1" smtClean="0">
                <a:solidFill>
                  <a:schemeClr val="tx1"/>
                </a:solidFill>
              </a:rPr>
              <a:t>learn</a:t>
            </a:r>
            <a:r>
              <a:rPr lang="fr-BE" sz="2800" dirty="0" smtClean="0">
                <a:solidFill>
                  <a:schemeClr val="tx1"/>
                </a:solidFill>
              </a:rPr>
              <a:t> (A Einstein)</a:t>
            </a:r>
            <a:endParaRPr lang="fr-BE" sz="2800" dirty="0">
              <a:solidFill>
                <a:schemeClr val="tx1"/>
              </a:solidFill>
            </a:endParaRPr>
          </a:p>
        </p:txBody>
      </p:sp>
      <p:sp>
        <p:nvSpPr>
          <p:cNvPr id="10" name="Espace réservé du texte 2"/>
          <p:cNvSpPr txBox="1">
            <a:spLocks/>
          </p:cNvSpPr>
          <p:nvPr/>
        </p:nvSpPr>
        <p:spPr>
          <a:xfrm>
            <a:off x="354188" y="5094476"/>
            <a:ext cx="8352928" cy="1296144"/>
          </a:xfrm>
          <a:prstGeom prst="rect">
            <a:avLst/>
          </a:prstGeom>
          <a:ln>
            <a:noFill/>
          </a:ln>
        </p:spPr>
        <p:txBody>
          <a:bodyPr vert="horz" lIns="91440" tIns="45720" rIns="91440" bIns="45720" rtlCol="0" anchor="b">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fr-BE" sz="2800" i="1" dirty="0" smtClean="0">
                <a:solidFill>
                  <a:schemeClr val="tx1"/>
                </a:solidFill>
              </a:rPr>
              <a:t>“C’est comme ça qu’on apprend le plus, en faisant quelque chose avec tant de plaisir qu’on ne voit pas le temps passer”</a:t>
            </a:r>
            <a:r>
              <a:rPr lang="fr-BE" sz="2800" dirty="0" smtClean="0">
                <a:solidFill>
                  <a:schemeClr val="tx1"/>
                </a:solidFill>
              </a:rPr>
              <a:t> Lettre de Einstein à son fils de 11 ans</a:t>
            </a:r>
            <a:endParaRPr lang="fr-BE" sz="2800" dirty="0">
              <a:solidFill>
                <a:schemeClr val="tx1"/>
              </a:solidFill>
            </a:endParaRPr>
          </a:p>
        </p:txBody>
      </p:sp>
    </p:spTree>
    <p:extLst>
      <p:ext uri="{BB962C8B-B14F-4D97-AF65-F5344CB8AC3E}">
        <p14:creationId xmlns:p14="http://schemas.microsoft.com/office/powerpoint/2010/main" val="2122783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0" name="Group 26"/>
          <p:cNvGrpSpPr>
            <a:grpSpLocks/>
          </p:cNvGrpSpPr>
          <p:nvPr/>
        </p:nvGrpSpPr>
        <p:grpSpPr bwMode="auto">
          <a:xfrm>
            <a:off x="3544693" y="1585914"/>
            <a:ext cx="714375" cy="431800"/>
            <a:chOff x="2381" y="709"/>
            <a:chExt cx="586" cy="272"/>
          </a:xfrm>
        </p:grpSpPr>
        <p:sp>
          <p:nvSpPr>
            <p:cNvPr id="2078" name="Rectangle 4"/>
            <p:cNvSpPr>
              <a:spLocks noChangeArrowheads="1"/>
            </p:cNvSpPr>
            <p:nvPr/>
          </p:nvSpPr>
          <p:spPr bwMode="auto">
            <a:xfrm>
              <a:off x="2381" y="709"/>
              <a:ext cx="586" cy="272"/>
            </a:xfrm>
            <a:prstGeom prst="rect">
              <a:avLst/>
            </a:prstGeom>
            <a:solidFill>
              <a:srgbClr val="99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fr-BE" altLang="fr-FR"/>
            </a:p>
          </p:txBody>
        </p:sp>
        <p:sp>
          <p:nvSpPr>
            <p:cNvPr id="2079" name="Text Box 5"/>
            <p:cNvSpPr txBox="1">
              <a:spLocks noChangeArrowheads="1"/>
            </p:cNvSpPr>
            <p:nvPr/>
          </p:nvSpPr>
          <p:spPr bwMode="auto">
            <a:xfrm>
              <a:off x="2414" y="721"/>
              <a:ext cx="511" cy="231"/>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fr-FR" altLang="fr-FR" dirty="0">
                  <a:latin typeface="Arial Narrow" pitchFamily="34" charset="0"/>
                </a:rPr>
                <a:t>Lire</a:t>
              </a:r>
            </a:p>
          </p:txBody>
        </p:sp>
      </p:grpSp>
      <p:sp>
        <p:nvSpPr>
          <p:cNvPr id="2051" name="Text Box 11"/>
          <p:cNvSpPr txBox="1">
            <a:spLocks noChangeArrowheads="1"/>
          </p:cNvSpPr>
          <p:nvPr/>
        </p:nvSpPr>
        <p:spPr bwMode="auto">
          <a:xfrm>
            <a:off x="1815905" y="4321176"/>
            <a:ext cx="4249738" cy="641350"/>
          </a:xfrm>
          <a:prstGeom prst="rect">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fr-FR" altLang="fr-FR" dirty="0">
                <a:latin typeface="Arial Narrow" pitchFamily="34" charset="0"/>
              </a:rPr>
              <a:t>Participer à une discussion</a:t>
            </a:r>
          </a:p>
          <a:p>
            <a:pPr algn="ctr" eaLnBrk="1" hangingPunct="1"/>
            <a:r>
              <a:rPr lang="fr-FR" altLang="fr-FR" dirty="0">
                <a:latin typeface="Arial Narrow" pitchFamily="34" charset="0"/>
              </a:rPr>
              <a:t>Donner une conférence</a:t>
            </a:r>
          </a:p>
        </p:txBody>
      </p:sp>
      <p:sp>
        <p:nvSpPr>
          <p:cNvPr id="2052" name="Rectangle 15"/>
          <p:cNvSpPr>
            <a:spLocks noChangeArrowheads="1"/>
          </p:cNvSpPr>
          <p:nvPr/>
        </p:nvSpPr>
        <p:spPr bwMode="auto">
          <a:xfrm>
            <a:off x="1815905" y="4321176"/>
            <a:ext cx="4249738" cy="6492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fr-BE" altLang="fr-FR"/>
          </a:p>
        </p:txBody>
      </p:sp>
      <p:sp>
        <p:nvSpPr>
          <p:cNvPr id="2053" name="Rectangle 16"/>
          <p:cNvSpPr>
            <a:spLocks noChangeArrowheads="1"/>
          </p:cNvSpPr>
          <p:nvPr/>
        </p:nvSpPr>
        <p:spPr bwMode="auto">
          <a:xfrm>
            <a:off x="2608068" y="2738439"/>
            <a:ext cx="2663825" cy="504825"/>
          </a:xfrm>
          <a:prstGeom prst="rect">
            <a:avLst/>
          </a:prstGeom>
          <a:solidFill>
            <a:srgbClr val="CC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fr-FR" altLang="fr-FR">
                <a:latin typeface="Arial Narrow" pitchFamily="34" charset="0"/>
              </a:rPr>
              <a:t>Regarder des images</a:t>
            </a:r>
          </a:p>
        </p:txBody>
      </p:sp>
      <p:sp>
        <p:nvSpPr>
          <p:cNvPr id="2054" name="Rectangle 17"/>
          <p:cNvSpPr>
            <a:spLocks noChangeArrowheads="1"/>
          </p:cNvSpPr>
          <p:nvPr/>
        </p:nvSpPr>
        <p:spPr bwMode="auto">
          <a:xfrm>
            <a:off x="3257355" y="2162176"/>
            <a:ext cx="1295400" cy="431800"/>
          </a:xfrm>
          <a:prstGeom prst="rect">
            <a:avLst/>
          </a:prstGeom>
          <a:solidFill>
            <a:srgbClr val="FFCC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fr-FR" altLang="fr-FR">
                <a:latin typeface="Arial Narrow" pitchFamily="34" charset="0"/>
              </a:rPr>
              <a:t>Ecouter</a:t>
            </a:r>
          </a:p>
        </p:txBody>
      </p:sp>
      <p:grpSp>
        <p:nvGrpSpPr>
          <p:cNvPr id="2055" name="Group 23"/>
          <p:cNvGrpSpPr>
            <a:grpSpLocks/>
          </p:cNvGrpSpPr>
          <p:nvPr/>
        </p:nvGrpSpPr>
        <p:grpSpPr bwMode="auto">
          <a:xfrm>
            <a:off x="2249293" y="3384551"/>
            <a:ext cx="3600450" cy="649288"/>
            <a:chOff x="1655" y="1842"/>
            <a:chExt cx="2178" cy="409"/>
          </a:xfrm>
        </p:grpSpPr>
        <p:sp>
          <p:nvSpPr>
            <p:cNvPr id="2076" name="Text Box 12"/>
            <p:cNvSpPr txBox="1">
              <a:spLocks noChangeArrowheads="1"/>
            </p:cNvSpPr>
            <p:nvPr/>
          </p:nvSpPr>
          <p:spPr bwMode="auto">
            <a:xfrm>
              <a:off x="1655" y="1842"/>
              <a:ext cx="2164" cy="404"/>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fr-FR" altLang="fr-FR">
                  <a:latin typeface="Arial Narrow" pitchFamily="34" charset="0"/>
                </a:rPr>
                <a:t>Regarder un film</a:t>
              </a:r>
            </a:p>
            <a:p>
              <a:pPr algn="ctr" eaLnBrk="1" hangingPunct="1"/>
              <a:r>
                <a:rPr lang="fr-FR" altLang="fr-FR">
                  <a:latin typeface="Arial Narrow" pitchFamily="34" charset="0"/>
                </a:rPr>
                <a:t>Voir une démonstration pratique</a:t>
              </a:r>
            </a:p>
          </p:txBody>
        </p:sp>
        <p:sp>
          <p:nvSpPr>
            <p:cNvPr id="2077" name="Rectangle 18"/>
            <p:cNvSpPr>
              <a:spLocks noChangeArrowheads="1"/>
            </p:cNvSpPr>
            <p:nvPr/>
          </p:nvSpPr>
          <p:spPr bwMode="auto">
            <a:xfrm>
              <a:off x="1655" y="1842"/>
              <a:ext cx="2178" cy="40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fr-BE" altLang="fr-FR"/>
            </a:p>
          </p:txBody>
        </p:sp>
      </p:grpSp>
      <p:grpSp>
        <p:nvGrpSpPr>
          <p:cNvPr id="2056" name="Group 25"/>
          <p:cNvGrpSpPr>
            <a:grpSpLocks/>
          </p:cNvGrpSpPr>
          <p:nvPr/>
        </p:nvGrpSpPr>
        <p:grpSpPr bwMode="auto">
          <a:xfrm>
            <a:off x="1384105" y="5184776"/>
            <a:ext cx="5041900" cy="366713"/>
            <a:chOff x="1338" y="3022"/>
            <a:chExt cx="2358" cy="276"/>
          </a:xfrm>
        </p:grpSpPr>
        <p:sp>
          <p:nvSpPr>
            <p:cNvPr id="2074" name="Text Box 10"/>
            <p:cNvSpPr txBox="1">
              <a:spLocks noChangeArrowheads="1"/>
            </p:cNvSpPr>
            <p:nvPr/>
          </p:nvSpPr>
          <p:spPr bwMode="auto">
            <a:xfrm>
              <a:off x="1338" y="3022"/>
              <a:ext cx="2340" cy="276"/>
            </a:xfrm>
            <a:prstGeom prst="rect">
              <a:avLst/>
            </a:prstGeom>
            <a:solidFill>
              <a:srgbClr val="FF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fr-FR" altLang="fr-FR">
                  <a:latin typeface="Arial Narrow" pitchFamily="34" charset="0"/>
                </a:rPr>
                <a:t>Réaliser soi-même une expérience</a:t>
              </a:r>
            </a:p>
          </p:txBody>
        </p:sp>
        <p:sp>
          <p:nvSpPr>
            <p:cNvPr id="2075" name="Rectangle 19"/>
            <p:cNvSpPr>
              <a:spLocks noChangeArrowheads="1"/>
            </p:cNvSpPr>
            <p:nvPr/>
          </p:nvSpPr>
          <p:spPr bwMode="auto">
            <a:xfrm>
              <a:off x="1338" y="3022"/>
              <a:ext cx="2358" cy="27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fr-BE" altLang="fr-FR"/>
            </a:p>
          </p:txBody>
        </p:sp>
      </p:grpSp>
      <p:sp>
        <p:nvSpPr>
          <p:cNvPr id="2057" name="AutoShape 28"/>
          <p:cNvSpPr>
            <a:spLocks noChangeArrowheads="1"/>
          </p:cNvSpPr>
          <p:nvPr/>
        </p:nvSpPr>
        <p:spPr bwMode="auto">
          <a:xfrm>
            <a:off x="664968" y="1081089"/>
            <a:ext cx="6480175" cy="4752975"/>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fr-BE" altLang="fr-FR"/>
          </a:p>
        </p:txBody>
      </p:sp>
      <p:sp>
        <p:nvSpPr>
          <p:cNvPr id="2058" name="Rectangle 29"/>
          <p:cNvSpPr>
            <a:spLocks noChangeArrowheads="1"/>
          </p:cNvSpPr>
          <p:nvPr/>
        </p:nvSpPr>
        <p:spPr bwMode="auto">
          <a:xfrm>
            <a:off x="304605" y="1296989"/>
            <a:ext cx="8496300" cy="28082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fr-BE" altLang="fr-FR"/>
          </a:p>
        </p:txBody>
      </p:sp>
      <p:sp>
        <p:nvSpPr>
          <p:cNvPr id="2059" name="Rectangle 30"/>
          <p:cNvSpPr>
            <a:spLocks noChangeArrowheads="1"/>
          </p:cNvSpPr>
          <p:nvPr/>
        </p:nvSpPr>
        <p:spPr bwMode="auto">
          <a:xfrm>
            <a:off x="304605" y="4176714"/>
            <a:ext cx="8496300" cy="18732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fr-BE" altLang="fr-FR"/>
          </a:p>
        </p:txBody>
      </p:sp>
      <p:sp>
        <p:nvSpPr>
          <p:cNvPr id="2060" name="Text Box 31"/>
          <p:cNvSpPr txBox="1">
            <a:spLocks noChangeArrowheads="1"/>
          </p:cNvSpPr>
          <p:nvPr/>
        </p:nvSpPr>
        <p:spPr bwMode="auto">
          <a:xfrm>
            <a:off x="376043" y="1443039"/>
            <a:ext cx="252665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FR" altLang="fr-FR" sz="2600" dirty="0" smtClean="0">
                <a:latin typeface="Arial Narrow" pitchFamily="34" charset="0"/>
              </a:rPr>
              <a:t>Pédagogie Passive</a:t>
            </a:r>
            <a:endParaRPr lang="fr-FR" altLang="fr-FR" sz="2600" dirty="0">
              <a:latin typeface="Arial Narrow" pitchFamily="34" charset="0"/>
            </a:endParaRPr>
          </a:p>
        </p:txBody>
      </p:sp>
      <p:sp>
        <p:nvSpPr>
          <p:cNvPr id="2061" name="Text Box 32"/>
          <p:cNvSpPr txBox="1">
            <a:spLocks noChangeArrowheads="1"/>
          </p:cNvSpPr>
          <p:nvPr/>
        </p:nvSpPr>
        <p:spPr bwMode="auto">
          <a:xfrm>
            <a:off x="304605" y="4322764"/>
            <a:ext cx="121187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FR" altLang="fr-FR" sz="2600" dirty="0" smtClean="0">
                <a:latin typeface="Arial Narrow" pitchFamily="34" charset="0"/>
              </a:rPr>
              <a:t>P. Active</a:t>
            </a:r>
            <a:endParaRPr lang="fr-FR" altLang="fr-FR" sz="2600" dirty="0">
              <a:latin typeface="Arial Narrow" pitchFamily="34" charset="0"/>
            </a:endParaRPr>
          </a:p>
        </p:txBody>
      </p:sp>
      <p:sp>
        <p:nvSpPr>
          <p:cNvPr id="2062" name="Line 33"/>
          <p:cNvSpPr>
            <a:spLocks noChangeShapeType="1"/>
          </p:cNvSpPr>
          <p:nvPr/>
        </p:nvSpPr>
        <p:spPr bwMode="auto">
          <a:xfrm>
            <a:off x="3257355" y="2089151"/>
            <a:ext cx="5543550" cy="1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2063" name="Line 34"/>
          <p:cNvSpPr>
            <a:spLocks noChangeShapeType="1"/>
          </p:cNvSpPr>
          <p:nvPr/>
        </p:nvSpPr>
        <p:spPr bwMode="auto">
          <a:xfrm>
            <a:off x="2825555" y="2665414"/>
            <a:ext cx="5975350" cy="15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2064" name="Line 35"/>
          <p:cNvSpPr>
            <a:spLocks noChangeShapeType="1"/>
          </p:cNvSpPr>
          <p:nvPr/>
        </p:nvSpPr>
        <p:spPr bwMode="auto">
          <a:xfrm>
            <a:off x="2392168" y="3313114"/>
            <a:ext cx="6408737" cy="15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2065" name="Line 36"/>
          <p:cNvSpPr>
            <a:spLocks noChangeShapeType="1"/>
          </p:cNvSpPr>
          <p:nvPr/>
        </p:nvSpPr>
        <p:spPr bwMode="auto">
          <a:xfrm>
            <a:off x="1168205" y="5041901"/>
            <a:ext cx="7632700" cy="1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2067" name="Text Box 39"/>
          <p:cNvSpPr txBox="1">
            <a:spLocks noChangeArrowheads="1"/>
          </p:cNvSpPr>
          <p:nvPr/>
        </p:nvSpPr>
        <p:spPr bwMode="auto">
          <a:xfrm>
            <a:off x="6929243" y="1514476"/>
            <a:ext cx="18256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FR" altLang="fr-FR" dirty="0">
                <a:latin typeface="Arial Narrow" pitchFamily="34" charset="0"/>
              </a:rPr>
              <a:t>10 % de ce qu’on lit</a:t>
            </a:r>
          </a:p>
        </p:txBody>
      </p:sp>
      <p:sp>
        <p:nvSpPr>
          <p:cNvPr id="2068" name="Text Box 40"/>
          <p:cNvSpPr txBox="1">
            <a:spLocks noChangeArrowheads="1"/>
          </p:cNvSpPr>
          <p:nvPr/>
        </p:nvSpPr>
        <p:spPr bwMode="auto">
          <a:xfrm>
            <a:off x="6929243" y="3386139"/>
            <a:ext cx="18272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FR" altLang="fr-FR" dirty="0">
                <a:latin typeface="Arial Narrow" pitchFamily="34" charset="0"/>
              </a:rPr>
              <a:t>50 % de ce </a:t>
            </a:r>
          </a:p>
          <a:p>
            <a:pPr eaLnBrk="1" hangingPunct="1"/>
            <a:r>
              <a:rPr lang="fr-FR" altLang="fr-FR" dirty="0">
                <a:latin typeface="Arial Narrow" pitchFamily="34" charset="0"/>
              </a:rPr>
              <a:t>qu’on voit et entend</a:t>
            </a:r>
          </a:p>
        </p:txBody>
      </p:sp>
      <p:sp>
        <p:nvSpPr>
          <p:cNvPr id="2069" name="Text Box 41"/>
          <p:cNvSpPr txBox="1">
            <a:spLocks noChangeArrowheads="1"/>
          </p:cNvSpPr>
          <p:nvPr/>
        </p:nvSpPr>
        <p:spPr bwMode="auto">
          <a:xfrm>
            <a:off x="6424418" y="2233614"/>
            <a:ext cx="2266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FR" altLang="fr-FR" dirty="0">
                <a:latin typeface="Arial Narrow" pitchFamily="34" charset="0"/>
              </a:rPr>
              <a:t>20 % de ce qu’on entend</a:t>
            </a:r>
          </a:p>
        </p:txBody>
      </p:sp>
      <p:sp>
        <p:nvSpPr>
          <p:cNvPr id="2070" name="Text Box 42"/>
          <p:cNvSpPr txBox="1">
            <a:spLocks noChangeArrowheads="1"/>
          </p:cNvSpPr>
          <p:nvPr/>
        </p:nvSpPr>
        <p:spPr bwMode="auto">
          <a:xfrm>
            <a:off x="6713343" y="2809876"/>
            <a:ext cx="19827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FR" altLang="fr-FR" dirty="0">
                <a:latin typeface="Arial Narrow" pitchFamily="34" charset="0"/>
              </a:rPr>
              <a:t>30 % de ce qu’on voit</a:t>
            </a:r>
          </a:p>
        </p:txBody>
      </p:sp>
      <p:sp>
        <p:nvSpPr>
          <p:cNvPr id="2071" name="Text Box 43"/>
          <p:cNvSpPr txBox="1">
            <a:spLocks noChangeArrowheads="1"/>
          </p:cNvSpPr>
          <p:nvPr/>
        </p:nvSpPr>
        <p:spPr bwMode="auto">
          <a:xfrm>
            <a:off x="7289605" y="5186364"/>
            <a:ext cx="143986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FR" altLang="fr-FR" dirty="0">
                <a:latin typeface="Arial Narrow" pitchFamily="34" charset="0"/>
              </a:rPr>
              <a:t>90 % de ce </a:t>
            </a:r>
          </a:p>
          <a:p>
            <a:pPr eaLnBrk="1" hangingPunct="1"/>
            <a:r>
              <a:rPr lang="fr-FR" altLang="fr-FR" dirty="0">
                <a:latin typeface="Arial Narrow" pitchFamily="34" charset="0"/>
              </a:rPr>
              <a:t>qu’on dit et fait</a:t>
            </a:r>
          </a:p>
        </p:txBody>
      </p:sp>
      <p:sp>
        <p:nvSpPr>
          <p:cNvPr id="2072" name="Text Box 44"/>
          <p:cNvSpPr txBox="1">
            <a:spLocks noChangeArrowheads="1"/>
          </p:cNvSpPr>
          <p:nvPr/>
        </p:nvSpPr>
        <p:spPr bwMode="auto">
          <a:xfrm>
            <a:off x="6857805" y="4394201"/>
            <a:ext cx="18891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FR" altLang="fr-FR" dirty="0">
                <a:latin typeface="Arial Narrow" pitchFamily="34" charset="0"/>
              </a:rPr>
              <a:t>70 % de ce qu’on dit</a:t>
            </a:r>
          </a:p>
        </p:txBody>
      </p:sp>
      <p:sp>
        <p:nvSpPr>
          <p:cNvPr id="2073" name="Text Box 45"/>
          <p:cNvSpPr txBox="1">
            <a:spLocks noChangeArrowheads="1"/>
          </p:cNvSpPr>
          <p:nvPr/>
        </p:nvSpPr>
        <p:spPr bwMode="auto">
          <a:xfrm>
            <a:off x="1168205" y="6338042"/>
            <a:ext cx="4873194" cy="36933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FR" altLang="fr-FR" dirty="0">
                <a:solidFill>
                  <a:schemeClr val="bg1">
                    <a:lumMod val="65000"/>
                  </a:schemeClr>
                </a:solidFill>
                <a:latin typeface="Arial Narrow" panose="020B0606020202030204" pitchFamily="34" charset="0"/>
              </a:rPr>
              <a:t>Adapté de R. </a:t>
            </a:r>
            <a:r>
              <a:rPr lang="fr-FR" altLang="fr-FR" dirty="0" err="1">
                <a:solidFill>
                  <a:schemeClr val="bg1">
                    <a:lumMod val="65000"/>
                  </a:schemeClr>
                </a:solidFill>
                <a:latin typeface="Arial Narrow" panose="020B0606020202030204" pitchFamily="34" charset="0"/>
              </a:rPr>
              <a:t>Felder</a:t>
            </a:r>
            <a:r>
              <a:rPr lang="fr-FR" altLang="fr-FR" dirty="0">
                <a:solidFill>
                  <a:schemeClr val="bg1">
                    <a:lumMod val="65000"/>
                  </a:schemeClr>
                </a:solidFill>
                <a:latin typeface="Arial Narrow" panose="020B0606020202030204" pitchFamily="34" charset="0"/>
              </a:rPr>
              <a:t> : </a:t>
            </a:r>
            <a:r>
              <a:rPr lang="fr-FR" altLang="fr-FR" dirty="0" err="1">
                <a:solidFill>
                  <a:schemeClr val="bg1">
                    <a:lumMod val="65000"/>
                  </a:schemeClr>
                </a:solidFill>
                <a:latin typeface="Arial Narrow" panose="020B0606020202030204" pitchFamily="34" charset="0"/>
              </a:rPr>
              <a:t>Teaching</a:t>
            </a:r>
            <a:r>
              <a:rPr lang="fr-FR" altLang="fr-FR" dirty="0">
                <a:solidFill>
                  <a:schemeClr val="bg1">
                    <a:lumMod val="65000"/>
                  </a:schemeClr>
                </a:solidFill>
                <a:latin typeface="Arial Narrow" panose="020B0606020202030204" pitchFamily="34" charset="0"/>
              </a:rPr>
              <a:t> </a:t>
            </a:r>
            <a:r>
              <a:rPr lang="fr-FR" altLang="fr-FR" dirty="0" err="1">
                <a:solidFill>
                  <a:schemeClr val="bg1">
                    <a:lumMod val="65000"/>
                  </a:schemeClr>
                </a:solidFill>
                <a:latin typeface="Arial Narrow" panose="020B0606020202030204" pitchFamily="34" charset="0"/>
              </a:rPr>
              <a:t>effectiveness</a:t>
            </a:r>
            <a:r>
              <a:rPr lang="fr-FR" altLang="fr-FR" dirty="0">
                <a:solidFill>
                  <a:schemeClr val="bg1">
                    <a:lumMod val="65000"/>
                  </a:schemeClr>
                </a:solidFill>
                <a:latin typeface="Arial Narrow" panose="020B0606020202030204" pitchFamily="34" charset="0"/>
              </a:rPr>
              <a:t> </a:t>
            </a:r>
            <a:r>
              <a:rPr lang="fr-FR" altLang="fr-FR" dirty="0" err="1">
                <a:solidFill>
                  <a:schemeClr val="bg1">
                    <a:lumMod val="65000"/>
                  </a:schemeClr>
                </a:solidFill>
                <a:latin typeface="Arial Narrow" panose="020B0606020202030204" pitchFamily="34" charset="0"/>
              </a:rPr>
              <a:t>work</a:t>
            </a:r>
            <a:r>
              <a:rPr lang="fr-FR" altLang="fr-FR" dirty="0">
                <a:solidFill>
                  <a:schemeClr val="bg1">
                    <a:lumMod val="65000"/>
                  </a:schemeClr>
                </a:solidFill>
                <a:latin typeface="Arial Narrow" panose="020B0606020202030204" pitchFamily="34" charset="0"/>
              </a:rPr>
              <a:t> book</a:t>
            </a:r>
          </a:p>
        </p:txBody>
      </p:sp>
      <p:sp>
        <p:nvSpPr>
          <p:cNvPr id="2" name="Espace réservé du numéro de diapositive 1"/>
          <p:cNvSpPr>
            <a:spLocks noGrp="1"/>
          </p:cNvSpPr>
          <p:nvPr>
            <p:ph type="sldNum" sz="quarter" idx="12"/>
          </p:nvPr>
        </p:nvSpPr>
        <p:spPr/>
        <p:txBody>
          <a:bodyPr/>
          <a:lstStyle/>
          <a:p>
            <a:pPr>
              <a:defRPr/>
            </a:pPr>
            <a:fld id="{B3523E75-A28C-4060-9330-B2BE6DE0F8E2}" type="slidenum">
              <a:rPr lang="en-US" smtClean="0"/>
              <a:pPr>
                <a:defRPr/>
              </a:pPr>
              <a:t>49</a:t>
            </a:fld>
            <a:endParaRPr lang="en-US"/>
          </a:p>
        </p:txBody>
      </p:sp>
      <p:sp>
        <p:nvSpPr>
          <p:cNvPr id="3" name="Rectangle à coins arrondis 2"/>
          <p:cNvSpPr/>
          <p:nvPr/>
        </p:nvSpPr>
        <p:spPr>
          <a:xfrm>
            <a:off x="304605" y="177378"/>
            <a:ext cx="2952750" cy="8033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2800" dirty="0" smtClean="0">
                <a:latin typeface="Arial Narrow" pitchFamily="34" charset="0"/>
              </a:rPr>
              <a:t>On se souvient de </a:t>
            </a:r>
            <a:endParaRPr lang="fr-FR" altLang="fr-FR" sz="2800" dirty="0">
              <a:latin typeface="Arial Narrow" pitchFamily="34" charset="0"/>
            </a:endParaRPr>
          </a:p>
        </p:txBody>
      </p:sp>
    </p:spTree>
    <p:extLst>
      <p:ext uri="{BB962C8B-B14F-4D97-AF65-F5344CB8AC3E}">
        <p14:creationId xmlns:p14="http://schemas.microsoft.com/office/powerpoint/2010/main" val="37184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5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5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5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6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6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7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6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7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animBg="1"/>
      <p:bldP spid="2053" grpId="0" animBg="1"/>
      <p:bldP spid="2054" grpId="0" animBg="1"/>
      <p:bldP spid="2067" grpId="0"/>
      <p:bldP spid="2068" grpId="0"/>
      <p:bldP spid="2069" grpId="0"/>
      <p:bldP spid="2070" grpId="0"/>
      <p:bldP spid="2071" grpId="0"/>
      <p:bldP spid="2072" grpId="0"/>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190" y="1340768"/>
            <a:ext cx="8598838" cy="4575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à coins arrondis 2"/>
          <p:cNvSpPr/>
          <p:nvPr/>
        </p:nvSpPr>
        <p:spPr>
          <a:xfrm>
            <a:off x="1762916" y="260648"/>
            <a:ext cx="5545387" cy="5760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ZoneTexte 5"/>
          <p:cNvSpPr txBox="1"/>
          <p:nvPr/>
        </p:nvSpPr>
        <p:spPr>
          <a:xfrm>
            <a:off x="1898235" y="395372"/>
            <a:ext cx="5121915" cy="369332"/>
          </a:xfrm>
          <a:prstGeom prst="rect">
            <a:avLst/>
          </a:prstGeom>
          <a:noFill/>
        </p:spPr>
        <p:txBody>
          <a:bodyPr wrap="none" rtlCol="0">
            <a:spAutoFit/>
          </a:bodyPr>
          <a:lstStyle/>
          <a:p>
            <a:r>
              <a:rPr lang="fr-BE" dirty="0" smtClean="0"/>
              <a:t>Mes missions d’enseignement et de coopération</a:t>
            </a:r>
            <a:endParaRPr lang="fr-BE" dirty="0"/>
          </a:p>
        </p:txBody>
      </p:sp>
    </p:spTree>
    <p:extLst>
      <p:ext uri="{BB962C8B-B14F-4D97-AF65-F5344CB8AC3E}">
        <p14:creationId xmlns:p14="http://schemas.microsoft.com/office/powerpoint/2010/main" val="274480196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34" y="260647"/>
            <a:ext cx="9061930" cy="6367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à coins arrondis 2"/>
          <p:cNvSpPr/>
          <p:nvPr/>
        </p:nvSpPr>
        <p:spPr>
          <a:xfrm>
            <a:off x="179512" y="332656"/>
            <a:ext cx="3888432" cy="62546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285389314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6870" y="1818425"/>
            <a:ext cx="8424936" cy="3416320"/>
          </a:xfrm>
          <a:prstGeom prst="rect">
            <a:avLst/>
          </a:prstGeom>
        </p:spPr>
        <p:txBody>
          <a:bodyPr wrap="square">
            <a:spAutoFit/>
          </a:bodyPr>
          <a:lstStyle/>
          <a:p>
            <a:r>
              <a:rPr lang="fr-BE" sz="2400" dirty="0" smtClean="0"/>
              <a:t>- Le </a:t>
            </a:r>
            <a:r>
              <a:rPr lang="fr-BE" sz="2400" dirty="0"/>
              <a:t>concept de classe inversée décrit un renversement de l’enseignement traditionnel. </a:t>
            </a:r>
            <a:endParaRPr lang="fr-BE" sz="2400" dirty="0" smtClean="0"/>
          </a:p>
          <a:p>
            <a:r>
              <a:rPr lang="fr-BE" sz="2400" dirty="0" smtClean="0"/>
              <a:t>- Les </a:t>
            </a:r>
            <a:r>
              <a:rPr lang="fr-BE" sz="2400" dirty="0"/>
              <a:t>étudiants prennent connaissance de la matière en dehors de la classe, principalement au travers de lectures ou de vidéos. </a:t>
            </a:r>
            <a:endParaRPr lang="fr-BE" sz="2400" dirty="0" smtClean="0"/>
          </a:p>
          <a:p>
            <a:r>
              <a:rPr lang="fr-BE" sz="2400" dirty="0" smtClean="0"/>
              <a:t>- Le </a:t>
            </a:r>
            <a:r>
              <a:rPr lang="fr-BE" sz="2400" dirty="0"/>
              <a:t>temps de la classe est alors consacré à un travail plus profond d’assimilation des connaissances au travers de méthodes pédagogiques comme la résolution de problèmes, les discussions ou les débats. »</a:t>
            </a:r>
          </a:p>
        </p:txBody>
      </p:sp>
      <p:sp>
        <p:nvSpPr>
          <p:cNvPr id="3" name="Rectangle à coins arrondis 2"/>
          <p:cNvSpPr/>
          <p:nvPr/>
        </p:nvSpPr>
        <p:spPr>
          <a:xfrm>
            <a:off x="354188" y="332656"/>
            <a:ext cx="8610300" cy="6790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3200" dirty="0" smtClean="0">
                <a:latin typeface="Arial Narrow" panose="020B0606020202030204" pitchFamily="34" charset="0"/>
              </a:rPr>
              <a:t>La classe inversée ou </a:t>
            </a:r>
            <a:r>
              <a:rPr lang="fr-BE" sz="3200" dirty="0" err="1" smtClean="0">
                <a:latin typeface="Arial Narrow" panose="020B0606020202030204" pitchFamily="34" charset="0"/>
              </a:rPr>
              <a:t>flipped</a:t>
            </a:r>
            <a:r>
              <a:rPr lang="fr-BE" sz="3200" dirty="0" smtClean="0">
                <a:latin typeface="Arial Narrow" panose="020B0606020202030204" pitchFamily="34" charset="0"/>
              </a:rPr>
              <a:t> </a:t>
            </a:r>
            <a:r>
              <a:rPr lang="fr-BE" sz="3200" dirty="0" err="1" smtClean="0">
                <a:latin typeface="Arial Narrow" panose="020B0606020202030204" pitchFamily="34" charset="0"/>
              </a:rPr>
              <a:t>classroom</a:t>
            </a:r>
            <a:r>
              <a:rPr lang="fr-BE" sz="3200" dirty="0" smtClean="0">
                <a:latin typeface="Arial Narrow" panose="020B0606020202030204" pitchFamily="34" charset="0"/>
              </a:rPr>
              <a:t> : une définition</a:t>
            </a:r>
          </a:p>
        </p:txBody>
      </p:sp>
      <p:sp>
        <p:nvSpPr>
          <p:cNvPr id="4" name="Rectangle à coins arrondis 3"/>
          <p:cNvSpPr/>
          <p:nvPr/>
        </p:nvSpPr>
        <p:spPr>
          <a:xfrm>
            <a:off x="2123728" y="6019615"/>
            <a:ext cx="5225924" cy="679001"/>
          </a:xfrm>
          <a:prstGeom prst="roundRect">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3200" dirty="0" smtClean="0">
                <a:latin typeface="Arial Narrow" panose="020B0606020202030204" pitchFamily="34" charset="0"/>
              </a:rPr>
              <a:t>Multitudes de classes inversées</a:t>
            </a:r>
          </a:p>
        </p:txBody>
      </p:sp>
    </p:spTree>
    <p:extLst>
      <p:ext uri="{BB962C8B-B14F-4D97-AF65-F5344CB8AC3E}">
        <p14:creationId xmlns:p14="http://schemas.microsoft.com/office/powerpoint/2010/main" val="400696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6870" y="1484784"/>
            <a:ext cx="8424936" cy="3108543"/>
          </a:xfrm>
          <a:prstGeom prst="rect">
            <a:avLst/>
          </a:prstGeom>
        </p:spPr>
        <p:txBody>
          <a:bodyPr wrap="square">
            <a:spAutoFit/>
          </a:bodyPr>
          <a:lstStyle/>
          <a:p>
            <a:r>
              <a:rPr lang="fr-BE" sz="2800" i="1" dirty="0"/>
              <a:t>L'innovation pédagogique, ce n'est pas tout réinventer, mais voir comment on articule de nouvelles façons de travailler avec de plus anciennes. (Jean-Charles Cailliez</a:t>
            </a:r>
            <a:r>
              <a:rPr lang="fr-BE" sz="2800" i="1" dirty="0" smtClean="0"/>
              <a:t>)</a:t>
            </a:r>
          </a:p>
          <a:p>
            <a:endParaRPr lang="fr-BE" sz="2800" i="1" dirty="0"/>
          </a:p>
          <a:p>
            <a:r>
              <a:rPr lang="fr-BE" sz="2800" i="1" dirty="0"/>
              <a:t>L'enseignant doit argumenter face à des étudiants pas toujours convaincus des bienfaits de l'inversion.</a:t>
            </a:r>
            <a:endParaRPr lang="fr-BE" sz="2800" dirty="0"/>
          </a:p>
        </p:txBody>
      </p:sp>
    </p:spTree>
    <p:extLst>
      <p:ext uri="{BB962C8B-B14F-4D97-AF65-F5344CB8AC3E}">
        <p14:creationId xmlns:p14="http://schemas.microsoft.com/office/powerpoint/2010/main" val="255580675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space réservé du numéro de diapositive 5"/>
          <p:cNvSpPr>
            <a:spLocks noGrp="1"/>
          </p:cNvSpPr>
          <p:nvPr>
            <p:ph type="sldNum" sz="quarter" idx="12"/>
          </p:nvPr>
        </p:nvSpPr>
        <p:spPr/>
        <p:txBody>
          <a:bodyPr/>
          <a:lstStyle/>
          <a:p>
            <a:pPr>
              <a:defRPr/>
            </a:pPr>
            <a:fld id="{824A1EDD-4E2A-4057-86EB-AA193ADE86EC}" type="slidenum">
              <a:rPr lang="fr-FR" altLang="fr-FR">
                <a:solidFill>
                  <a:schemeClr val="tx1"/>
                </a:solidFill>
              </a:rPr>
              <a:pPr>
                <a:defRPr/>
              </a:pPr>
              <a:t>53</a:t>
            </a:fld>
            <a:endParaRPr lang="fr-FR" altLang="fr-FR">
              <a:solidFill>
                <a:schemeClr val="tx1"/>
              </a:solidFill>
            </a:endParaRPr>
          </a:p>
        </p:txBody>
      </p:sp>
      <p:sp>
        <p:nvSpPr>
          <p:cNvPr id="470019" name="Rectangle 3"/>
          <p:cNvSpPr>
            <a:spLocks noChangeArrowheads="1"/>
          </p:cNvSpPr>
          <p:nvPr/>
        </p:nvSpPr>
        <p:spPr bwMode="auto">
          <a:xfrm>
            <a:off x="1835696" y="5733256"/>
            <a:ext cx="5616624" cy="515912"/>
          </a:xfrm>
          <a:prstGeom prst="rect">
            <a:avLst/>
          </a:prstGeom>
          <a:solidFill>
            <a:schemeClr val="accent1"/>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algn="ctr" eaLnBrk="1" hangingPunct="1">
              <a:spcBef>
                <a:spcPct val="0"/>
              </a:spcBef>
              <a:buFontTx/>
              <a:buNone/>
            </a:pPr>
            <a:r>
              <a:rPr lang="fr-BE" altLang="fr-FR" sz="2500" dirty="0" smtClean="0">
                <a:solidFill>
                  <a:schemeClr val="tx1"/>
                </a:solidFill>
              </a:rPr>
              <a:t>Connaissance</a:t>
            </a:r>
          </a:p>
        </p:txBody>
      </p:sp>
      <p:sp>
        <p:nvSpPr>
          <p:cNvPr id="470020" name="Rectangle 4"/>
          <p:cNvSpPr>
            <a:spLocks noChangeArrowheads="1"/>
          </p:cNvSpPr>
          <p:nvPr/>
        </p:nvSpPr>
        <p:spPr bwMode="auto">
          <a:xfrm>
            <a:off x="2033971" y="4797152"/>
            <a:ext cx="5058309" cy="504056"/>
          </a:xfrm>
          <a:prstGeom prst="rect">
            <a:avLst/>
          </a:prstGeom>
          <a:solidFill>
            <a:schemeClr val="accent2"/>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algn="ctr" eaLnBrk="1" hangingPunct="1">
              <a:spcBef>
                <a:spcPct val="0"/>
              </a:spcBef>
              <a:buFontTx/>
              <a:buNone/>
            </a:pPr>
            <a:r>
              <a:rPr lang="fr-BE" altLang="fr-FR" sz="2500" dirty="0" smtClean="0">
                <a:solidFill>
                  <a:schemeClr val="tx1"/>
                </a:solidFill>
              </a:rPr>
              <a:t>Compréhension  </a:t>
            </a:r>
          </a:p>
        </p:txBody>
      </p:sp>
      <p:sp>
        <p:nvSpPr>
          <p:cNvPr id="470021" name="Rectangle 5"/>
          <p:cNvSpPr>
            <a:spLocks noChangeArrowheads="1"/>
          </p:cNvSpPr>
          <p:nvPr/>
        </p:nvSpPr>
        <p:spPr bwMode="auto">
          <a:xfrm>
            <a:off x="3419873" y="2622308"/>
            <a:ext cx="2088232" cy="504825"/>
          </a:xfrm>
          <a:prstGeom prst="rect">
            <a:avLst/>
          </a:prstGeom>
          <a:solidFill>
            <a:srgbClr val="339933"/>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algn="ctr" eaLnBrk="1" hangingPunct="1">
              <a:spcBef>
                <a:spcPct val="0"/>
              </a:spcBef>
              <a:buFontTx/>
              <a:buNone/>
            </a:pPr>
            <a:r>
              <a:rPr lang="fr-BE" altLang="fr-FR" sz="2500" dirty="0" smtClean="0">
                <a:solidFill>
                  <a:schemeClr val="tx1"/>
                </a:solidFill>
              </a:rPr>
              <a:t>Analyse</a:t>
            </a:r>
          </a:p>
        </p:txBody>
      </p:sp>
      <p:sp>
        <p:nvSpPr>
          <p:cNvPr id="470022" name="Rectangle 6"/>
          <p:cNvSpPr>
            <a:spLocks noChangeArrowheads="1"/>
          </p:cNvSpPr>
          <p:nvPr/>
        </p:nvSpPr>
        <p:spPr bwMode="auto">
          <a:xfrm>
            <a:off x="2783987" y="3650227"/>
            <a:ext cx="3600400" cy="543798"/>
          </a:xfrm>
          <a:prstGeom prst="rect">
            <a:avLst/>
          </a:prstGeom>
          <a:solidFill>
            <a:srgbClr val="CC33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algn="ctr" eaLnBrk="1" hangingPunct="1">
              <a:spcBef>
                <a:spcPct val="0"/>
              </a:spcBef>
              <a:buFontTx/>
              <a:buNone/>
            </a:pPr>
            <a:r>
              <a:rPr lang="fr-BE" altLang="fr-FR" sz="2500" dirty="0" smtClean="0">
                <a:solidFill>
                  <a:schemeClr val="tx1"/>
                </a:solidFill>
              </a:rPr>
              <a:t>Application  </a:t>
            </a:r>
          </a:p>
        </p:txBody>
      </p:sp>
      <p:sp>
        <p:nvSpPr>
          <p:cNvPr id="470023" name="Rectangle 7"/>
          <p:cNvSpPr>
            <a:spLocks noChangeArrowheads="1"/>
          </p:cNvSpPr>
          <p:nvPr/>
        </p:nvSpPr>
        <p:spPr bwMode="auto">
          <a:xfrm>
            <a:off x="3833402" y="1571638"/>
            <a:ext cx="1440160" cy="504825"/>
          </a:xfrm>
          <a:prstGeom prst="rect">
            <a:avLst/>
          </a:prstGeom>
          <a:solidFill>
            <a:srgbClr val="FF33CC"/>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algn="ctr" eaLnBrk="1" hangingPunct="1">
              <a:spcBef>
                <a:spcPct val="0"/>
              </a:spcBef>
              <a:buFontTx/>
              <a:buNone/>
            </a:pPr>
            <a:r>
              <a:rPr lang="fr-BE" altLang="fr-FR" sz="2500" dirty="0" smtClean="0">
                <a:solidFill>
                  <a:schemeClr val="tx1"/>
                </a:solidFill>
              </a:rPr>
              <a:t>Evaluer </a:t>
            </a:r>
          </a:p>
        </p:txBody>
      </p:sp>
      <p:sp>
        <p:nvSpPr>
          <p:cNvPr id="470024" name="Rectangle 8"/>
          <p:cNvSpPr>
            <a:spLocks noChangeArrowheads="1"/>
          </p:cNvSpPr>
          <p:nvPr/>
        </p:nvSpPr>
        <p:spPr bwMode="auto">
          <a:xfrm>
            <a:off x="3914670" y="376878"/>
            <a:ext cx="1098638" cy="504056"/>
          </a:xfrm>
          <a:prstGeom prst="rect">
            <a:avLst/>
          </a:prstGeom>
          <a:solidFill>
            <a:srgbClr val="FF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algn="ctr" eaLnBrk="1" hangingPunct="1">
              <a:spcBef>
                <a:spcPct val="0"/>
              </a:spcBef>
              <a:buFontTx/>
              <a:buNone/>
            </a:pPr>
            <a:r>
              <a:rPr lang="fr-BE" altLang="fr-FR" sz="2500" dirty="0" smtClean="0">
                <a:solidFill>
                  <a:schemeClr val="tx1"/>
                </a:solidFill>
              </a:rPr>
              <a:t>Créer </a:t>
            </a:r>
          </a:p>
        </p:txBody>
      </p:sp>
      <p:sp>
        <p:nvSpPr>
          <p:cNvPr id="7" name="Rectangle 6"/>
          <p:cNvSpPr/>
          <p:nvPr/>
        </p:nvSpPr>
        <p:spPr>
          <a:xfrm>
            <a:off x="2213992" y="908719"/>
            <a:ext cx="4572000" cy="646331"/>
          </a:xfrm>
          <a:prstGeom prst="rect">
            <a:avLst/>
          </a:prstGeom>
        </p:spPr>
        <p:txBody>
          <a:bodyPr>
            <a:spAutoFit/>
          </a:bodyPr>
          <a:lstStyle/>
          <a:p>
            <a:pPr algn="ctr">
              <a:spcBef>
                <a:spcPct val="0"/>
              </a:spcBef>
            </a:pPr>
            <a:r>
              <a:rPr lang="fr-BE" altLang="fr-FR" dirty="0" smtClean="0">
                <a:solidFill>
                  <a:schemeClr val="tx1"/>
                </a:solidFill>
              </a:rPr>
              <a:t>concevoir une méthode, une idée, </a:t>
            </a:r>
          </a:p>
          <a:p>
            <a:pPr algn="ctr">
              <a:spcBef>
                <a:spcPct val="0"/>
              </a:spcBef>
            </a:pPr>
            <a:r>
              <a:rPr lang="fr-BE" altLang="fr-FR" dirty="0" smtClean="0">
                <a:solidFill>
                  <a:schemeClr val="tx1"/>
                </a:solidFill>
              </a:rPr>
              <a:t>un produit original</a:t>
            </a:r>
            <a:endParaRPr lang="fr-BE" altLang="fr-FR" dirty="0">
              <a:solidFill>
                <a:schemeClr val="tx1"/>
              </a:solidFill>
            </a:endParaRPr>
          </a:p>
        </p:txBody>
      </p:sp>
      <p:sp>
        <p:nvSpPr>
          <p:cNvPr id="8" name="Rectangle 7"/>
          <p:cNvSpPr/>
          <p:nvPr/>
        </p:nvSpPr>
        <p:spPr>
          <a:xfrm>
            <a:off x="2805360" y="2100980"/>
            <a:ext cx="3386889" cy="369332"/>
          </a:xfrm>
          <a:prstGeom prst="rect">
            <a:avLst/>
          </a:prstGeom>
        </p:spPr>
        <p:txBody>
          <a:bodyPr wrap="none">
            <a:spAutoFit/>
          </a:bodyPr>
          <a:lstStyle/>
          <a:p>
            <a:pPr algn="ctr">
              <a:spcBef>
                <a:spcPct val="0"/>
              </a:spcBef>
            </a:pPr>
            <a:r>
              <a:rPr lang="fr-BE" altLang="fr-FR" dirty="0" smtClean="0">
                <a:solidFill>
                  <a:schemeClr val="tx1"/>
                </a:solidFill>
              </a:rPr>
              <a:t>estimer en appliquant des critères</a:t>
            </a:r>
            <a:endParaRPr lang="fr-BE" altLang="fr-FR" dirty="0">
              <a:solidFill>
                <a:schemeClr val="tx1"/>
              </a:solidFill>
            </a:endParaRPr>
          </a:p>
        </p:txBody>
      </p:sp>
      <p:sp>
        <p:nvSpPr>
          <p:cNvPr id="9" name="Rectangle 8"/>
          <p:cNvSpPr/>
          <p:nvPr/>
        </p:nvSpPr>
        <p:spPr>
          <a:xfrm>
            <a:off x="2783987" y="3142845"/>
            <a:ext cx="3624775" cy="369332"/>
          </a:xfrm>
          <a:prstGeom prst="rect">
            <a:avLst/>
          </a:prstGeom>
        </p:spPr>
        <p:txBody>
          <a:bodyPr wrap="none">
            <a:spAutoFit/>
          </a:bodyPr>
          <a:lstStyle/>
          <a:p>
            <a:pPr algn="ctr">
              <a:spcBef>
                <a:spcPct val="0"/>
              </a:spcBef>
            </a:pPr>
            <a:r>
              <a:rPr lang="fr-BE" altLang="fr-FR" dirty="0" smtClean="0">
                <a:solidFill>
                  <a:schemeClr val="tx1"/>
                </a:solidFill>
              </a:rPr>
              <a:t> identifier les composantes d’un tout</a:t>
            </a:r>
            <a:endParaRPr lang="fr-BE" altLang="fr-FR" dirty="0">
              <a:solidFill>
                <a:schemeClr val="tx1"/>
              </a:solidFill>
            </a:endParaRPr>
          </a:p>
        </p:txBody>
      </p:sp>
      <p:sp>
        <p:nvSpPr>
          <p:cNvPr id="10" name="Rectangle 9"/>
          <p:cNvSpPr/>
          <p:nvPr/>
        </p:nvSpPr>
        <p:spPr>
          <a:xfrm>
            <a:off x="2289732" y="4194025"/>
            <a:ext cx="4572000" cy="646331"/>
          </a:xfrm>
          <a:prstGeom prst="rect">
            <a:avLst/>
          </a:prstGeom>
        </p:spPr>
        <p:txBody>
          <a:bodyPr>
            <a:spAutoFit/>
          </a:bodyPr>
          <a:lstStyle/>
          <a:p>
            <a:pPr algn="ctr">
              <a:spcBef>
                <a:spcPct val="0"/>
              </a:spcBef>
            </a:pPr>
            <a:r>
              <a:rPr lang="fr-BE" altLang="fr-FR" dirty="0" smtClean="0">
                <a:solidFill>
                  <a:schemeClr val="tx1"/>
                </a:solidFill>
              </a:rPr>
              <a:t>mobiliser des connaissances </a:t>
            </a:r>
          </a:p>
          <a:p>
            <a:pPr algn="ctr">
              <a:spcBef>
                <a:spcPct val="0"/>
              </a:spcBef>
            </a:pPr>
            <a:r>
              <a:rPr lang="fr-BE" altLang="fr-FR" dirty="0" smtClean="0">
                <a:solidFill>
                  <a:schemeClr val="tx1"/>
                </a:solidFill>
              </a:rPr>
              <a:t>dans une situation familière</a:t>
            </a:r>
            <a:endParaRPr lang="fr-BE" altLang="fr-FR" dirty="0">
              <a:solidFill>
                <a:schemeClr val="tx1"/>
              </a:solidFill>
            </a:endParaRPr>
          </a:p>
        </p:txBody>
      </p:sp>
      <p:sp>
        <p:nvSpPr>
          <p:cNvPr id="11" name="Rectangle 10"/>
          <p:cNvSpPr/>
          <p:nvPr/>
        </p:nvSpPr>
        <p:spPr>
          <a:xfrm>
            <a:off x="3018960" y="5280060"/>
            <a:ext cx="3069045" cy="369332"/>
          </a:xfrm>
          <a:prstGeom prst="rect">
            <a:avLst/>
          </a:prstGeom>
        </p:spPr>
        <p:txBody>
          <a:bodyPr wrap="none">
            <a:spAutoFit/>
          </a:bodyPr>
          <a:lstStyle/>
          <a:p>
            <a:pPr algn="ctr">
              <a:spcBef>
                <a:spcPct val="0"/>
              </a:spcBef>
            </a:pPr>
            <a:r>
              <a:rPr lang="fr-BE" altLang="fr-FR" dirty="0" smtClean="0">
                <a:solidFill>
                  <a:schemeClr val="tx1"/>
                </a:solidFill>
              </a:rPr>
              <a:t>donner du sens à l’information</a:t>
            </a:r>
            <a:endParaRPr lang="fr-BE" altLang="fr-FR" dirty="0">
              <a:solidFill>
                <a:schemeClr val="tx1"/>
              </a:solidFill>
            </a:endParaRPr>
          </a:p>
        </p:txBody>
      </p:sp>
      <p:sp>
        <p:nvSpPr>
          <p:cNvPr id="12" name="Rectangle 11"/>
          <p:cNvSpPr/>
          <p:nvPr/>
        </p:nvSpPr>
        <p:spPr>
          <a:xfrm>
            <a:off x="3248075" y="6263563"/>
            <a:ext cx="2668679" cy="369332"/>
          </a:xfrm>
          <a:prstGeom prst="rect">
            <a:avLst/>
          </a:prstGeom>
        </p:spPr>
        <p:txBody>
          <a:bodyPr wrap="none">
            <a:spAutoFit/>
          </a:bodyPr>
          <a:lstStyle/>
          <a:p>
            <a:pPr algn="ctr">
              <a:spcBef>
                <a:spcPct val="0"/>
              </a:spcBef>
            </a:pPr>
            <a:r>
              <a:rPr lang="fr-BE" altLang="fr-FR" dirty="0" smtClean="0">
                <a:solidFill>
                  <a:schemeClr val="tx1"/>
                </a:solidFill>
              </a:rPr>
              <a:t>récupérer de l’information</a:t>
            </a:r>
            <a:endParaRPr lang="fr-BE" altLang="fr-FR" dirty="0">
              <a:solidFill>
                <a:schemeClr val="tx1"/>
              </a:solidFill>
            </a:endParaRPr>
          </a:p>
        </p:txBody>
      </p:sp>
      <p:sp>
        <p:nvSpPr>
          <p:cNvPr id="13" name="Triangle isocèle 12"/>
          <p:cNvSpPr/>
          <p:nvPr/>
        </p:nvSpPr>
        <p:spPr>
          <a:xfrm>
            <a:off x="701054" y="116632"/>
            <a:ext cx="7704856" cy="6516263"/>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Flèche vers le bas 13"/>
          <p:cNvSpPr/>
          <p:nvPr/>
        </p:nvSpPr>
        <p:spPr>
          <a:xfrm>
            <a:off x="8100392" y="777930"/>
            <a:ext cx="792088" cy="5315366"/>
          </a:xfrm>
          <a:prstGeom prst="downArrow">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lin ang="5400000" scaled="1"/>
            <a:tileRect/>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8" name="Flèche vers le bas 27"/>
          <p:cNvSpPr/>
          <p:nvPr/>
        </p:nvSpPr>
        <p:spPr>
          <a:xfrm rot="10800000">
            <a:off x="107503" y="880934"/>
            <a:ext cx="792088" cy="5368234"/>
          </a:xfrm>
          <a:prstGeom prst="downArrow">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lin ang="5400000" scaled="1"/>
            <a:tileRect/>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à coins arrondis 14"/>
          <p:cNvSpPr/>
          <p:nvPr/>
        </p:nvSpPr>
        <p:spPr>
          <a:xfrm>
            <a:off x="162397" y="174080"/>
            <a:ext cx="1474390" cy="60385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solidFill>
                  <a:schemeClr val="tx1"/>
                </a:solidFill>
              </a:rPr>
              <a:t>Amphi</a:t>
            </a:r>
            <a:endParaRPr lang="fr-BE" sz="2400" dirty="0">
              <a:solidFill>
                <a:schemeClr val="tx1"/>
              </a:solidFill>
            </a:endParaRPr>
          </a:p>
        </p:txBody>
      </p:sp>
      <p:sp>
        <p:nvSpPr>
          <p:cNvPr id="30" name="Rectangle à coins arrondis 29"/>
          <p:cNvSpPr/>
          <p:nvPr/>
        </p:nvSpPr>
        <p:spPr>
          <a:xfrm>
            <a:off x="7670696" y="6146304"/>
            <a:ext cx="1474390" cy="60385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solidFill>
                  <a:schemeClr val="tx1"/>
                </a:solidFill>
              </a:rPr>
              <a:t>Home</a:t>
            </a:r>
            <a:endParaRPr lang="fr-BE" sz="2400" dirty="0">
              <a:solidFill>
                <a:schemeClr val="tx1"/>
              </a:solidFill>
            </a:endParaRPr>
          </a:p>
        </p:txBody>
      </p:sp>
      <p:sp>
        <p:nvSpPr>
          <p:cNvPr id="31" name="Rectangle à coins arrondis 30"/>
          <p:cNvSpPr/>
          <p:nvPr/>
        </p:nvSpPr>
        <p:spPr>
          <a:xfrm>
            <a:off x="5508105" y="46120"/>
            <a:ext cx="3610066" cy="6005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2800" dirty="0" smtClean="0">
                <a:latin typeface="Arial Narrow" pitchFamily="34" charset="0"/>
              </a:rPr>
              <a:t>Pyramide de Bloom 1956</a:t>
            </a:r>
            <a:endParaRPr lang="fr-FR" altLang="fr-FR" sz="2800" dirty="0">
              <a:latin typeface="Arial Narrow" pitchFamily="34" charset="0"/>
            </a:endParaRPr>
          </a:p>
        </p:txBody>
      </p:sp>
    </p:spTree>
    <p:extLst>
      <p:ext uri="{BB962C8B-B14F-4D97-AF65-F5344CB8AC3E}">
        <p14:creationId xmlns:p14="http://schemas.microsoft.com/office/powerpoint/2010/main" val="3331370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00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700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700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700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700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700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019" grpId="0" animBg="1"/>
      <p:bldP spid="470020" grpId="0" animBg="1"/>
      <p:bldP spid="470021" grpId="0" animBg="1"/>
      <p:bldP spid="470022" grpId="0" animBg="1"/>
      <p:bldP spid="470023" grpId="0" animBg="1"/>
      <p:bldP spid="470024" grpId="0" animBg="1"/>
      <p:bldP spid="7" grpId="0"/>
      <p:bldP spid="8" grpId="0"/>
      <p:bldP spid="9" grpId="0"/>
      <p:bldP spid="10" grpId="0"/>
      <p:bldP spid="11" grpId="0"/>
      <p:bldP spid="12" grpId="0"/>
      <p:bldP spid="14" grpId="0" animBg="1"/>
      <p:bldP spid="28" grpId="0" animBg="1"/>
      <p:bldP spid="15" grpId="0" animBg="1"/>
      <p:bldP spid="3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Résultat de recherche d'images pour &quot;freinet&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6381" y="188640"/>
            <a:ext cx="1300928" cy="206111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Rectangle à coins arrondis 2"/>
          <p:cNvSpPr/>
          <p:nvPr/>
        </p:nvSpPr>
        <p:spPr>
          <a:xfrm>
            <a:off x="251520" y="188640"/>
            <a:ext cx="5976664" cy="702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2800" dirty="0" smtClean="0"/>
              <a:t>La classe inversée une innovation ? </a:t>
            </a:r>
            <a:endParaRPr lang="fr-BE" sz="2800" dirty="0"/>
          </a:p>
        </p:txBody>
      </p:sp>
      <p:sp>
        <p:nvSpPr>
          <p:cNvPr id="2" name="ZoneTexte 1"/>
          <p:cNvSpPr txBox="1"/>
          <p:nvPr/>
        </p:nvSpPr>
        <p:spPr>
          <a:xfrm>
            <a:off x="273416" y="1052736"/>
            <a:ext cx="5976664" cy="830997"/>
          </a:xfrm>
          <a:prstGeom prst="rect">
            <a:avLst/>
          </a:prstGeom>
          <a:noFill/>
        </p:spPr>
        <p:txBody>
          <a:bodyPr wrap="square" rtlCol="0">
            <a:spAutoFit/>
          </a:bodyPr>
          <a:lstStyle/>
          <a:p>
            <a:r>
              <a:rPr lang="fr-BE" sz="2400" dirty="0" smtClean="0"/>
              <a:t>- Début XXème Célestin Freinet :  l'enfant apprend par tâtonnement expérimental</a:t>
            </a:r>
            <a:endParaRPr lang="fr-BE" sz="2400" dirty="0"/>
          </a:p>
        </p:txBody>
      </p:sp>
      <p:sp>
        <p:nvSpPr>
          <p:cNvPr id="4" name="Rectangle 3"/>
          <p:cNvSpPr/>
          <p:nvPr/>
        </p:nvSpPr>
        <p:spPr>
          <a:xfrm>
            <a:off x="273416" y="2648815"/>
            <a:ext cx="5976664" cy="1200329"/>
          </a:xfrm>
          <a:prstGeom prst="rect">
            <a:avLst/>
          </a:prstGeom>
        </p:spPr>
        <p:txBody>
          <a:bodyPr wrap="square">
            <a:spAutoFit/>
          </a:bodyPr>
          <a:lstStyle/>
          <a:p>
            <a:r>
              <a:rPr lang="fr-BE" sz="2400" dirty="0" smtClean="0"/>
              <a:t>- 1990</a:t>
            </a:r>
            <a:r>
              <a:rPr lang="fr-BE" sz="2400" dirty="0"/>
              <a:t>, </a:t>
            </a:r>
            <a:r>
              <a:rPr lang="fr-BE" sz="2400" dirty="0" err="1"/>
              <a:t>Eric</a:t>
            </a:r>
            <a:r>
              <a:rPr lang="fr-BE" sz="2400" dirty="0"/>
              <a:t> </a:t>
            </a:r>
            <a:r>
              <a:rPr lang="fr-BE" sz="2400" dirty="0" err="1"/>
              <a:t>Mazur</a:t>
            </a:r>
            <a:r>
              <a:rPr lang="fr-BE" sz="2400" dirty="0"/>
              <a:t>, </a:t>
            </a:r>
            <a:r>
              <a:rPr lang="fr-BE" sz="2400" dirty="0" smtClean="0"/>
              <a:t>professeur </a:t>
            </a:r>
            <a:r>
              <a:rPr lang="fr-BE" sz="2400" dirty="0"/>
              <a:t>de Harvard, </a:t>
            </a:r>
            <a:r>
              <a:rPr lang="fr-BE" sz="2400" dirty="0" smtClean="0"/>
              <a:t>propose </a:t>
            </a:r>
            <a:r>
              <a:rPr lang="fr-BE" sz="2400" dirty="0"/>
              <a:t>déjà l’idée de sortir l’enseignement magistral de sa classe</a:t>
            </a:r>
          </a:p>
        </p:txBody>
      </p:sp>
      <p:pic>
        <p:nvPicPr>
          <p:cNvPr id="5124" name="Picture 4" descr="Image associé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3138" y="2420888"/>
            <a:ext cx="1656184" cy="1656184"/>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273416" y="4365104"/>
            <a:ext cx="6026009" cy="1200329"/>
          </a:xfrm>
          <a:prstGeom prst="rect">
            <a:avLst/>
          </a:prstGeom>
          <a:noFill/>
        </p:spPr>
        <p:txBody>
          <a:bodyPr wrap="none" rtlCol="0">
            <a:spAutoFit/>
          </a:bodyPr>
          <a:lstStyle/>
          <a:p>
            <a:r>
              <a:rPr lang="fr-BE" sz="2400" dirty="0" smtClean="0"/>
              <a:t>- 2007 : A </a:t>
            </a:r>
            <a:r>
              <a:rPr lang="fr-BE" sz="2400" dirty="0" err="1" smtClean="0"/>
              <a:t>Sams</a:t>
            </a:r>
            <a:r>
              <a:rPr lang="fr-BE" sz="2400" dirty="0" smtClean="0"/>
              <a:t> et J Bergman </a:t>
            </a:r>
          </a:p>
          <a:p>
            <a:r>
              <a:rPr lang="fr-BE" sz="2400" dirty="0" smtClean="0"/>
              <a:t>(enseignants de chimie dans le secondaire</a:t>
            </a:r>
          </a:p>
          <a:p>
            <a:r>
              <a:rPr lang="fr-BE" sz="2400" dirty="0" smtClean="0"/>
              <a:t>Lecture at home and </a:t>
            </a:r>
            <a:r>
              <a:rPr lang="fr-BE" sz="2400" dirty="0" err="1" smtClean="0"/>
              <a:t>Homework</a:t>
            </a:r>
            <a:r>
              <a:rPr lang="fr-BE" sz="2400" dirty="0" smtClean="0"/>
              <a:t> in class </a:t>
            </a:r>
            <a:endParaRPr lang="fr-BE" sz="2400" dirty="0"/>
          </a:p>
        </p:txBody>
      </p:sp>
      <p:sp>
        <p:nvSpPr>
          <p:cNvPr id="8" name="ZoneTexte 7"/>
          <p:cNvSpPr txBox="1"/>
          <p:nvPr/>
        </p:nvSpPr>
        <p:spPr>
          <a:xfrm>
            <a:off x="236987" y="6237312"/>
            <a:ext cx="7019486" cy="461665"/>
          </a:xfrm>
          <a:prstGeom prst="rect">
            <a:avLst/>
          </a:prstGeom>
          <a:noFill/>
        </p:spPr>
        <p:txBody>
          <a:bodyPr wrap="none" rtlCol="0">
            <a:spAutoFit/>
          </a:bodyPr>
          <a:lstStyle/>
          <a:p>
            <a:r>
              <a:rPr lang="fr-BE" sz="2400" dirty="0" smtClean="0">
                <a:solidFill>
                  <a:schemeClr val="bg1"/>
                </a:solidFill>
              </a:rPr>
              <a:t>- Janvier 2017 classe inversée Google 464.000 résultats</a:t>
            </a:r>
          </a:p>
        </p:txBody>
      </p:sp>
      <p:pic>
        <p:nvPicPr>
          <p:cNvPr id="5126" name="Picture 6" descr="Jon_headshot 2 cr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8382" y="4185082"/>
            <a:ext cx="1280082" cy="1920123"/>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Aaron Sams_headsh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2160" y="4185083"/>
            <a:ext cx="1296144" cy="1944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244184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85682"/>
            <a:ext cx="8208912" cy="6241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à coins arrondis 2"/>
          <p:cNvSpPr/>
          <p:nvPr/>
        </p:nvSpPr>
        <p:spPr>
          <a:xfrm>
            <a:off x="1547664" y="908720"/>
            <a:ext cx="6120680" cy="86409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275974153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r>
              <a:rPr lang="en-US" smtClean="0"/>
              <a:t>1</a:t>
            </a:r>
            <a:endParaRPr lang="en-US" dirty="0"/>
          </a:p>
        </p:txBody>
      </p:sp>
      <p:sp>
        <p:nvSpPr>
          <p:cNvPr id="3" name="Rectangle à coins arrondis 2"/>
          <p:cNvSpPr/>
          <p:nvPr/>
        </p:nvSpPr>
        <p:spPr>
          <a:xfrm>
            <a:off x="323528" y="260648"/>
            <a:ext cx="8568952" cy="8934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3200" dirty="0" smtClean="0">
                <a:latin typeface="Arial Narrow" panose="020B0606020202030204" pitchFamily="34" charset="0"/>
              </a:rPr>
              <a:t>La vraie innovation serait d’inverser la classe en classe </a:t>
            </a:r>
            <a:r>
              <a:rPr lang="fr-BE" sz="1400" dirty="0" smtClean="0">
                <a:latin typeface="Arial Narrow" panose="020B0606020202030204" pitchFamily="34" charset="0"/>
              </a:rPr>
              <a:t> </a:t>
            </a:r>
          </a:p>
        </p:txBody>
      </p:sp>
      <p:sp>
        <p:nvSpPr>
          <p:cNvPr id="7" name="Rectangle à coins arrondis 6"/>
          <p:cNvSpPr/>
          <p:nvPr/>
        </p:nvSpPr>
        <p:spPr>
          <a:xfrm>
            <a:off x="1921903" y="1460380"/>
            <a:ext cx="5472608" cy="1296144"/>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2400" dirty="0" smtClean="0">
                <a:solidFill>
                  <a:schemeClr val="tx1"/>
                </a:solidFill>
              </a:rPr>
              <a:t>Supprimer la dichotomie </a:t>
            </a:r>
          </a:p>
          <a:p>
            <a:pPr marL="342900" indent="-342900">
              <a:buFontTx/>
              <a:buChar char="-"/>
            </a:pPr>
            <a:r>
              <a:rPr lang="fr-BE" sz="2400" dirty="0">
                <a:solidFill>
                  <a:schemeClr val="tx1"/>
                </a:solidFill>
              </a:rPr>
              <a:t>c</a:t>
            </a:r>
            <a:r>
              <a:rPr lang="fr-BE" sz="2400" dirty="0" smtClean="0">
                <a:solidFill>
                  <a:schemeClr val="tx1"/>
                </a:solidFill>
              </a:rPr>
              <a:t>lasse (amphi) /maison</a:t>
            </a:r>
          </a:p>
          <a:p>
            <a:pPr marL="342900" indent="-342900">
              <a:buFontTx/>
              <a:buChar char="-"/>
            </a:pPr>
            <a:r>
              <a:rPr lang="fr-BE" sz="2400" dirty="0">
                <a:solidFill>
                  <a:schemeClr val="tx1"/>
                </a:solidFill>
              </a:rPr>
              <a:t>t</a:t>
            </a:r>
            <a:r>
              <a:rPr lang="fr-BE" sz="2400" dirty="0" smtClean="0">
                <a:solidFill>
                  <a:schemeClr val="tx1"/>
                </a:solidFill>
              </a:rPr>
              <a:t>emps « familial » / temps scolaire</a:t>
            </a:r>
          </a:p>
        </p:txBody>
      </p:sp>
      <p:sp>
        <p:nvSpPr>
          <p:cNvPr id="15" name="Rectangle à coins arrondis 14"/>
          <p:cNvSpPr/>
          <p:nvPr/>
        </p:nvSpPr>
        <p:spPr>
          <a:xfrm>
            <a:off x="343203" y="3778196"/>
            <a:ext cx="8640960" cy="274608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Char char="-"/>
            </a:pPr>
            <a:r>
              <a:rPr lang="fr-BE" sz="2400" dirty="0" smtClean="0">
                <a:solidFill>
                  <a:schemeClr val="tx1"/>
                </a:solidFill>
              </a:rPr>
              <a:t>augmenter </a:t>
            </a:r>
            <a:r>
              <a:rPr lang="fr-BE" sz="2400" dirty="0">
                <a:solidFill>
                  <a:schemeClr val="tx1"/>
                </a:solidFill>
              </a:rPr>
              <a:t>les interactions en classe </a:t>
            </a:r>
            <a:endParaRPr lang="fr-BE" sz="2400" dirty="0" smtClean="0">
              <a:solidFill>
                <a:schemeClr val="tx1"/>
              </a:solidFill>
            </a:endParaRPr>
          </a:p>
          <a:p>
            <a:pPr marL="342900" indent="-342900">
              <a:buFontTx/>
              <a:buChar char="-"/>
            </a:pPr>
            <a:r>
              <a:rPr lang="fr-BE" sz="2400" dirty="0" smtClean="0">
                <a:solidFill>
                  <a:schemeClr val="tx1"/>
                </a:solidFill>
              </a:rPr>
              <a:t>favoriser la responsabilisation de l’étudiant </a:t>
            </a:r>
          </a:p>
          <a:p>
            <a:pPr marL="342900" indent="-342900">
              <a:buFontTx/>
              <a:buChar char="-"/>
            </a:pPr>
            <a:r>
              <a:rPr lang="fr-BE" sz="2400" dirty="0">
                <a:solidFill>
                  <a:schemeClr val="tx1"/>
                </a:solidFill>
              </a:rPr>
              <a:t>s</a:t>
            </a:r>
            <a:r>
              <a:rPr lang="fr-BE" sz="2400" dirty="0" smtClean="0">
                <a:solidFill>
                  <a:schemeClr val="tx1"/>
                </a:solidFill>
              </a:rPr>
              <a:t>timuler le rôle de coach de l’encadrant</a:t>
            </a:r>
          </a:p>
          <a:p>
            <a:pPr marL="342900" indent="-342900">
              <a:buFontTx/>
              <a:buChar char="-"/>
            </a:pPr>
            <a:r>
              <a:rPr lang="fr-BE" sz="2400" dirty="0">
                <a:solidFill>
                  <a:schemeClr val="tx1"/>
                </a:solidFill>
              </a:rPr>
              <a:t>f</a:t>
            </a:r>
            <a:r>
              <a:rPr lang="fr-BE" sz="2400" dirty="0" smtClean="0">
                <a:solidFill>
                  <a:schemeClr val="tx1"/>
                </a:solidFill>
              </a:rPr>
              <a:t>avoriser la personnalisation de l’encadrement</a:t>
            </a:r>
          </a:p>
          <a:p>
            <a:pPr marL="342900" indent="-342900">
              <a:buFontTx/>
              <a:buChar char="-"/>
            </a:pPr>
            <a:r>
              <a:rPr lang="fr-BE" sz="2400" dirty="0">
                <a:solidFill>
                  <a:schemeClr val="tx1"/>
                </a:solidFill>
              </a:rPr>
              <a:t>t</a:t>
            </a:r>
            <a:r>
              <a:rPr lang="fr-BE" sz="2400" dirty="0" smtClean="0">
                <a:solidFill>
                  <a:schemeClr val="tx1"/>
                </a:solidFill>
              </a:rPr>
              <a:t>enir compte des conditions personnelles d’apprentissages de l’étudiant (travail, connections…)</a:t>
            </a:r>
          </a:p>
          <a:p>
            <a:pPr marL="342900" indent="-342900">
              <a:buFontTx/>
              <a:buChar char="-"/>
            </a:pPr>
            <a:r>
              <a:rPr lang="fr-BE" sz="2400" dirty="0">
                <a:solidFill>
                  <a:schemeClr val="tx1"/>
                </a:solidFill>
              </a:rPr>
              <a:t>r</a:t>
            </a:r>
            <a:r>
              <a:rPr lang="fr-BE" sz="2400" dirty="0" smtClean="0">
                <a:solidFill>
                  <a:schemeClr val="tx1"/>
                </a:solidFill>
              </a:rPr>
              <a:t>endre possible un épanouissement culturel et sportif  </a:t>
            </a:r>
          </a:p>
        </p:txBody>
      </p:sp>
      <p:cxnSp>
        <p:nvCxnSpPr>
          <p:cNvPr id="23" name="Connecteur droit avec flèche 22"/>
          <p:cNvCxnSpPr/>
          <p:nvPr/>
        </p:nvCxnSpPr>
        <p:spPr>
          <a:xfrm>
            <a:off x="4505164" y="2756524"/>
            <a:ext cx="0" cy="102167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037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à coins arrondis 10"/>
          <p:cNvSpPr/>
          <p:nvPr/>
        </p:nvSpPr>
        <p:spPr>
          <a:xfrm>
            <a:off x="611560" y="2420888"/>
            <a:ext cx="8064896" cy="9541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4400" dirty="0" smtClean="0"/>
              <a:t>Qu’aimerais-je vous dire encore ? </a:t>
            </a:r>
            <a:endParaRPr lang="fr-BE" sz="4400" dirty="0"/>
          </a:p>
        </p:txBody>
      </p:sp>
    </p:spTree>
    <p:extLst>
      <p:ext uri="{BB962C8B-B14F-4D97-AF65-F5344CB8AC3E}">
        <p14:creationId xmlns:p14="http://schemas.microsoft.com/office/powerpoint/2010/main" val="92515029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13123" y="1340768"/>
            <a:ext cx="8229600" cy="4525963"/>
          </a:xfrm>
        </p:spPr>
        <p:txBody>
          <a:bodyPr>
            <a:normAutofit/>
          </a:bodyPr>
          <a:lstStyle/>
          <a:p>
            <a:r>
              <a:rPr lang="fr-BE" sz="2400" dirty="0" smtClean="0"/>
              <a:t>Ce ne sont pas les mesures </a:t>
            </a:r>
            <a:r>
              <a:rPr lang="fr-BE" sz="2400" b="1" dirty="0" smtClean="0"/>
              <a:t>administratives</a:t>
            </a:r>
            <a:r>
              <a:rPr lang="fr-BE" sz="2400" dirty="0" smtClean="0"/>
              <a:t> qui vont produire les apprentissages attendus </a:t>
            </a:r>
          </a:p>
          <a:p>
            <a:r>
              <a:rPr lang="fr-BE" sz="2400" dirty="0" smtClean="0"/>
              <a:t>Les leaders doyen, recteur, ministre ?????) sont responsables de fournir un </a:t>
            </a:r>
            <a:r>
              <a:rPr lang="fr-BE" sz="2400" b="1" dirty="0" smtClean="0"/>
              <a:t>cadre </a:t>
            </a:r>
            <a:r>
              <a:rPr lang="fr-BE" sz="2400" dirty="0" smtClean="0"/>
              <a:t>qui rend possible l’expérimentation pédagogique par ceux qui le veulent </a:t>
            </a:r>
          </a:p>
          <a:p>
            <a:r>
              <a:rPr lang="fr-BE" sz="2400" dirty="0" smtClean="0"/>
              <a:t>Innover c’est moins se poser la question du comment faire que du </a:t>
            </a:r>
            <a:r>
              <a:rPr lang="fr-BE" sz="2400" b="1" dirty="0" smtClean="0"/>
              <a:t>pourquoi le faire </a:t>
            </a:r>
          </a:p>
          <a:p>
            <a:r>
              <a:rPr lang="fr-BE" sz="2400" dirty="0" smtClean="0"/>
              <a:t>Le plus grand défi qui nous guette est celui de nous engager </a:t>
            </a:r>
            <a:r>
              <a:rPr lang="fr-BE" sz="2400" b="1" dirty="0" smtClean="0"/>
              <a:t>collectivement</a:t>
            </a:r>
            <a:r>
              <a:rPr lang="fr-BE" sz="2400" dirty="0" smtClean="0"/>
              <a:t>  pour mettre fin à la « solitude pédagogique »</a:t>
            </a:r>
          </a:p>
          <a:p>
            <a:r>
              <a:rPr lang="fr-BE" sz="2400" dirty="0" smtClean="0"/>
              <a:t>L’innovation nous concerne mais aussi les </a:t>
            </a:r>
            <a:r>
              <a:rPr lang="fr-BE" sz="2400" b="1" dirty="0" smtClean="0"/>
              <a:t>étudiants</a:t>
            </a:r>
            <a:r>
              <a:rPr lang="fr-BE" sz="2400" dirty="0" smtClean="0"/>
              <a:t> </a:t>
            </a:r>
            <a:endParaRPr lang="fr-BE" sz="2400" dirty="0"/>
          </a:p>
        </p:txBody>
      </p:sp>
      <p:sp>
        <p:nvSpPr>
          <p:cNvPr id="4" name="Rectangle à coins arrondis 3"/>
          <p:cNvSpPr/>
          <p:nvPr/>
        </p:nvSpPr>
        <p:spPr>
          <a:xfrm>
            <a:off x="566948" y="116632"/>
            <a:ext cx="8109508" cy="7200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2800" dirty="0" smtClean="0"/>
              <a:t>Contexte institutionnel (facultaire) de mise en </a:t>
            </a:r>
            <a:r>
              <a:rPr lang="fr-BE" sz="2800" dirty="0" err="1" smtClean="0"/>
              <a:t>oeuvre</a:t>
            </a:r>
            <a:endParaRPr lang="fr-BE" sz="2800" dirty="0"/>
          </a:p>
        </p:txBody>
      </p:sp>
      <p:sp>
        <p:nvSpPr>
          <p:cNvPr id="5" name="ZoneTexte 4"/>
          <p:cNvSpPr txBox="1"/>
          <p:nvPr/>
        </p:nvSpPr>
        <p:spPr>
          <a:xfrm>
            <a:off x="2555776" y="6453336"/>
            <a:ext cx="6302238" cy="369332"/>
          </a:xfrm>
          <a:prstGeom prst="rect">
            <a:avLst/>
          </a:prstGeom>
          <a:noFill/>
        </p:spPr>
        <p:txBody>
          <a:bodyPr wrap="none" rtlCol="0">
            <a:spAutoFit/>
          </a:bodyPr>
          <a:lstStyle/>
          <a:p>
            <a:r>
              <a:rPr lang="fr-BE" dirty="0" err="1" smtClean="0">
                <a:solidFill>
                  <a:schemeClr val="bg1">
                    <a:lumMod val="65000"/>
                  </a:schemeClr>
                </a:solidFill>
              </a:rPr>
              <a:t>Rege</a:t>
            </a:r>
            <a:r>
              <a:rPr lang="fr-BE" dirty="0" smtClean="0">
                <a:solidFill>
                  <a:schemeClr val="bg1">
                    <a:lumMod val="65000"/>
                  </a:schemeClr>
                </a:solidFill>
              </a:rPr>
              <a:t> Colet N Strasbourg In La pédagogie inversée </a:t>
            </a:r>
            <a:r>
              <a:rPr lang="fr-BE" dirty="0" err="1" smtClean="0">
                <a:solidFill>
                  <a:schemeClr val="bg1">
                    <a:lumMod val="65000"/>
                  </a:schemeClr>
                </a:solidFill>
              </a:rPr>
              <a:t>DeBoeck</a:t>
            </a:r>
            <a:r>
              <a:rPr lang="fr-BE" dirty="0" smtClean="0">
                <a:solidFill>
                  <a:schemeClr val="bg1">
                    <a:lumMod val="65000"/>
                  </a:schemeClr>
                </a:solidFill>
              </a:rPr>
              <a:t> 2016</a:t>
            </a:r>
            <a:endParaRPr lang="fr-BE" dirty="0">
              <a:solidFill>
                <a:schemeClr val="bg1">
                  <a:lumMod val="65000"/>
                </a:schemeClr>
              </a:solidFill>
            </a:endParaRPr>
          </a:p>
        </p:txBody>
      </p:sp>
    </p:spTree>
    <p:extLst>
      <p:ext uri="{BB962C8B-B14F-4D97-AF65-F5344CB8AC3E}">
        <p14:creationId xmlns:p14="http://schemas.microsoft.com/office/powerpoint/2010/main" val="334021736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566948" y="116632"/>
            <a:ext cx="8109508" cy="7200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2400" dirty="0" smtClean="0"/>
              <a:t>Processus de transformations sociales, organisationnelles et personnelles (O </a:t>
            </a:r>
            <a:r>
              <a:rPr lang="fr-BE" sz="2400" dirty="0" err="1" smtClean="0"/>
              <a:t>Scharmer</a:t>
            </a:r>
            <a:r>
              <a:rPr lang="fr-BE" sz="2400" dirty="0" smtClean="0"/>
              <a:t> du MIT) : le voyage en U</a:t>
            </a:r>
            <a:endParaRPr lang="fr-BE" sz="2400" dirty="0"/>
          </a:p>
        </p:txBody>
      </p:sp>
      <p:sp>
        <p:nvSpPr>
          <p:cNvPr id="5" name="ZoneTexte 4"/>
          <p:cNvSpPr txBox="1"/>
          <p:nvPr/>
        </p:nvSpPr>
        <p:spPr>
          <a:xfrm>
            <a:off x="2555776" y="6453336"/>
            <a:ext cx="6302238" cy="369332"/>
          </a:xfrm>
          <a:prstGeom prst="rect">
            <a:avLst/>
          </a:prstGeom>
          <a:noFill/>
        </p:spPr>
        <p:txBody>
          <a:bodyPr wrap="none" rtlCol="0">
            <a:spAutoFit/>
          </a:bodyPr>
          <a:lstStyle/>
          <a:p>
            <a:r>
              <a:rPr lang="fr-BE" dirty="0" err="1" smtClean="0">
                <a:solidFill>
                  <a:schemeClr val="bg1">
                    <a:lumMod val="65000"/>
                  </a:schemeClr>
                </a:solidFill>
              </a:rPr>
              <a:t>Rege</a:t>
            </a:r>
            <a:r>
              <a:rPr lang="fr-BE" dirty="0" smtClean="0">
                <a:solidFill>
                  <a:schemeClr val="bg1">
                    <a:lumMod val="65000"/>
                  </a:schemeClr>
                </a:solidFill>
              </a:rPr>
              <a:t> Colet N Strasbourg In La pédagogie inversée </a:t>
            </a:r>
            <a:r>
              <a:rPr lang="fr-BE" dirty="0" err="1" smtClean="0">
                <a:solidFill>
                  <a:schemeClr val="bg1">
                    <a:lumMod val="65000"/>
                  </a:schemeClr>
                </a:solidFill>
              </a:rPr>
              <a:t>DeBoeck</a:t>
            </a:r>
            <a:r>
              <a:rPr lang="fr-BE" dirty="0" smtClean="0">
                <a:solidFill>
                  <a:schemeClr val="bg1">
                    <a:lumMod val="65000"/>
                  </a:schemeClr>
                </a:solidFill>
              </a:rPr>
              <a:t> 2016</a:t>
            </a:r>
            <a:endParaRPr lang="fr-BE" dirty="0">
              <a:solidFill>
                <a:schemeClr val="bg1">
                  <a:lumMod val="65000"/>
                </a:schemeClr>
              </a:solidFill>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184416"/>
            <a:ext cx="7029388" cy="5268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81695" y="5045019"/>
            <a:ext cx="1235583" cy="1204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ZoneTexte 10"/>
          <p:cNvSpPr txBox="1"/>
          <p:nvPr/>
        </p:nvSpPr>
        <p:spPr>
          <a:xfrm>
            <a:off x="6012160" y="5739473"/>
            <a:ext cx="616066" cy="369332"/>
          </a:xfrm>
          <a:prstGeom prst="rect">
            <a:avLst/>
          </a:prstGeom>
          <a:solidFill>
            <a:schemeClr val="accent2">
              <a:lumMod val="75000"/>
            </a:schemeClr>
          </a:solidFill>
          <a:ln>
            <a:solidFill>
              <a:schemeClr val="tx1"/>
            </a:solidFill>
          </a:ln>
        </p:spPr>
        <p:txBody>
          <a:bodyPr wrap="none" rtlCol="0">
            <a:spAutoFit/>
          </a:bodyPr>
          <a:lstStyle/>
          <a:p>
            <a:r>
              <a:rPr lang="fr-BE" dirty="0" smtClean="0">
                <a:solidFill>
                  <a:schemeClr val="bg1"/>
                </a:solidFill>
              </a:rPr>
              <a:t>Peur</a:t>
            </a:r>
            <a:endParaRPr lang="fr-BE" dirty="0">
              <a:solidFill>
                <a:schemeClr val="bg1"/>
              </a:solidFill>
            </a:endParaRPr>
          </a:p>
        </p:txBody>
      </p:sp>
      <p:sp>
        <p:nvSpPr>
          <p:cNvPr id="13" name="ZoneTexte 12"/>
          <p:cNvSpPr txBox="1"/>
          <p:nvPr/>
        </p:nvSpPr>
        <p:spPr>
          <a:xfrm>
            <a:off x="289130" y="4832285"/>
            <a:ext cx="1624804" cy="830997"/>
          </a:xfrm>
          <a:prstGeom prst="rect">
            <a:avLst/>
          </a:prstGeom>
          <a:solidFill>
            <a:schemeClr val="tx2">
              <a:lumMod val="50000"/>
            </a:schemeClr>
          </a:solidFill>
          <a:ln>
            <a:solidFill>
              <a:schemeClr val="tx1"/>
            </a:solidFill>
          </a:ln>
        </p:spPr>
        <p:txBody>
          <a:bodyPr wrap="none" rtlCol="0">
            <a:spAutoFit/>
          </a:bodyPr>
          <a:lstStyle/>
          <a:p>
            <a:pPr algn="ctr"/>
            <a:r>
              <a:rPr lang="fr-BE" sz="2400" dirty="0" smtClean="0">
                <a:solidFill>
                  <a:schemeClr val="bg1"/>
                </a:solidFill>
              </a:rPr>
              <a:t>Prise de </a:t>
            </a:r>
          </a:p>
          <a:p>
            <a:pPr algn="ctr"/>
            <a:r>
              <a:rPr lang="fr-BE" sz="2400" dirty="0" smtClean="0">
                <a:solidFill>
                  <a:schemeClr val="bg1"/>
                </a:solidFill>
              </a:rPr>
              <a:t>conscience </a:t>
            </a:r>
            <a:endParaRPr lang="fr-BE" sz="2400" dirty="0">
              <a:solidFill>
                <a:schemeClr val="bg1"/>
              </a:solidFill>
            </a:endParaRPr>
          </a:p>
        </p:txBody>
      </p:sp>
      <p:sp>
        <p:nvSpPr>
          <p:cNvPr id="14" name="ZoneTexte 13"/>
          <p:cNvSpPr txBox="1"/>
          <p:nvPr/>
        </p:nvSpPr>
        <p:spPr>
          <a:xfrm>
            <a:off x="7986057" y="3731840"/>
            <a:ext cx="989373" cy="461665"/>
          </a:xfrm>
          <a:prstGeom prst="rect">
            <a:avLst/>
          </a:prstGeom>
          <a:solidFill>
            <a:schemeClr val="tx2">
              <a:lumMod val="50000"/>
            </a:schemeClr>
          </a:solidFill>
          <a:ln>
            <a:solidFill>
              <a:schemeClr val="tx1"/>
            </a:solidFill>
          </a:ln>
        </p:spPr>
        <p:txBody>
          <a:bodyPr wrap="none" rtlCol="0">
            <a:spAutoFit/>
          </a:bodyPr>
          <a:lstStyle/>
          <a:p>
            <a:pPr algn="ctr"/>
            <a:r>
              <a:rPr lang="fr-BE" sz="2400" dirty="0" smtClean="0">
                <a:solidFill>
                  <a:schemeClr val="bg1"/>
                </a:solidFill>
              </a:rPr>
              <a:t>Action</a:t>
            </a:r>
            <a:endParaRPr lang="fr-BE" sz="2400" dirty="0">
              <a:solidFill>
                <a:schemeClr val="bg1"/>
              </a:solidFill>
            </a:endParaRPr>
          </a:p>
        </p:txBody>
      </p:sp>
    </p:spTree>
    <p:extLst>
      <p:ext uri="{BB962C8B-B14F-4D97-AF65-F5344CB8AC3E}">
        <p14:creationId xmlns:p14="http://schemas.microsoft.com/office/powerpoint/2010/main" val="1774786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539552" y="2636912"/>
            <a:ext cx="7632848" cy="2592288"/>
          </a:xfrm>
          <a:prstGeom prst="roundRect">
            <a:avLst/>
          </a:prstGeom>
          <a:solidFill>
            <a:schemeClr val="accent3">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3600" dirty="0" smtClean="0"/>
              <a:t>Quelques rappels généraux pour renforcer l’intérêt potentiel des </a:t>
            </a:r>
            <a:r>
              <a:rPr lang="fr-BE" sz="3600" dirty="0" err="1" smtClean="0"/>
              <a:t>MOOcs</a:t>
            </a:r>
            <a:r>
              <a:rPr lang="fr-BE" sz="3600" dirty="0" smtClean="0"/>
              <a:t> et de la classe inversée</a:t>
            </a:r>
            <a:endParaRPr lang="fr-BE" sz="3600" dirty="0"/>
          </a:p>
        </p:txBody>
      </p:sp>
      <p:sp>
        <p:nvSpPr>
          <p:cNvPr id="3" name="Espace réservé du numéro de diapositive 2"/>
          <p:cNvSpPr>
            <a:spLocks noGrp="1"/>
          </p:cNvSpPr>
          <p:nvPr>
            <p:ph type="sldNum" sz="quarter" idx="12"/>
          </p:nvPr>
        </p:nvSpPr>
        <p:spPr/>
        <p:txBody>
          <a:bodyPr/>
          <a:lstStyle/>
          <a:p>
            <a:pPr>
              <a:defRPr/>
            </a:pPr>
            <a:fld id="{B3523E75-A28C-4060-9330-B2BE6DE0F8E2}" type="slidenum">
              <a:rPr lang="en-US" smtClean="0"/>
              <a:pPr>
                <a:defRPr/>
              </a:pPr>
              <a:t>6</a:t>
            </a:fld>
            <a:endParaRPr lang="en-US"/>
          </a:p>
        </p:txBody>
      </p:sp>
    </p:spTree>
    <p:extLst>
      <p:ext uri="{BB962C8B-B14F-4D97-AF65-F5344CB8AC3E}">
        <p14:creationId xmlns:p14="http://schemas.microsoft.com/office/powerpoint/2010/main" val="199308346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566948" y="116632"/>
            <a:ext cx="8109508" cy="7200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2400" dirty="0" smtClean="0"/>
              <a:t>Oser traverser le miroir pour voir les choses autrement </a:t>
            </a:r>
            <a:endParaRPr lang="fr-BE" sz="2400" dirty="0"/>
          </a:p>
        </p:txBody>
      </p:sp>
      <p:sp>
        <p:nvSpPr>
          <p:cNvPr id="5" name="ZoneTexte 4"/>
          <p:cNvSpPr txBox="1"/>
          <p:nvPr/>
        </p:nvSpPr>
        <p:spPr>
          <a:xfrm>
            <a:off x="2555776" y="6453336"/>
            <a:ext cx="6302238" cy="369332"/>
          </a:xfrm>
          <a:prstGeom prst="rect">
            <a:avLst/>
          </a:prstGeom>
          <a:noFill/>
        </p:spPr>
        <p:txBody>
          <a:bodyPr wrap="none" rtlCol="0">
            <a:spAutoFit/>
          </a:bodyPr>
          <a:lstStyle/>
          <a:p>
            <a:r>
              <a:rPr lang="fr-BE" dirty="0" err="1" smtClean="0">
                <a:solidFill>
                  <a:schemeClr val="bg1">
                    <a:lumMod val="65000"/>
                  </a:schemeClr>
                </a:solidFill>
              </a:rPr>
              <a:t>Rege</a:t>
            </a:r>
            <a:r>
              <a:rPr lang="fr-BE" dirty="0" smtClean="0">
                <a:solidFill>
                  <a:schemeClr val="bg1">
                    <a:lumMod val="65000"/>
                  </a:schemeClr>
                </a:solidFill>
              </a:rPr>
              <a:t> Colet N Strasbourg In La pédagogie inversée </a:t>
            </a:r>
            <a:r>
              <a:rPr lang="fr-BE" dirty="0" err="1" smtClean="0">
                <a:solidFill>
                  <a:schemeClr val="bg1">
                    <a:lumMod val="65000"/>
                  </a:schemeClr>
                </a:solidFill>
              </a:rPr>
              <a:t>DeBoeck</a:t>
            </a:r>
            <a:r>
              <a:rPr lang="fr-BE" dirty="0" smtClean="0">
                <a:solidFill>
                  <a:schemeClr val="bg1">
                    <a:lumMod val="65000"/>
                  </a:schemeClr>
                </a:solidFill>
              </a:rPr>
              <a:t> 2016</a:t>
            </a:r>
            <a:endParaRPr lang="fr-BE" dirty="0">
              <a:solidFill>
                <a:schemeClr val="bg1">
                  <a:lumMod val="65000"/>
                </a:schemeClr>
              </a:solidFill>
            </a:endParaRPr>
          </a:p>
        </p:txBody>
      </p:sp>
      <p:pic>
        <p:nvPicPr>
          <p:cNvPr id="2050" name="Picture 2" descr="Résultat de recherche d'images pour &quot;miroir d'alice au pays des merveilles&qu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5776" y="1124744"/>
            <a:ext cx="3626976" cy="4941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094245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568524" y="116632"/>
            <a:ext cx="8109508" cy="936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2400" dirty="0" smtClean="0"/>
              <a:t>L’Innovation pédagogique : </a:t>
            </a:r>
          </a:p>
          <a:p>
            <a:r>
              <a:rPr lang="fr-BE" sz="2400" dirty="0" smtClean="0"/>
              <a:t>un changement culturel au travers d’une triple révolution ?</a:t>
            </a:r>
            <a:endParaRPr lang="fr-BE" sz="2400" dirty="0"/>
          </a:p>
        </p:txBody>
      </p:sp>
      <p:sp>
        <p:nvSpPr>
          <p:cNvPr id="5" name="ZoneTexte 4"/>
          <p:cNvSpPr txBox="1"/>
          <p:nvPr/>
        </p:nvSpPr>
        <p:spPr>
          <a:xfrm>
            <a:off x="2555776" y="6453336"/>
            <a:ext cx="6302238" cy="369332"/>
          </a:xfrm>
          <a:prstGeom prst="rect">
            <a:avLst/>
          </a:prstGeom>
          <a:noFill/>
        </p:spPr>
        <p:txBody>
          <a:bodyPr wrap="none" rtlCol="0">
            <a:spAutoFit/>
          </a:bodyPr>
          <a:lstStyle/>
          <a:p>
            <a:r>
              <a:rPr lang="fr-BE" dirty="0" err="1" smtClean="0">
                <a:solidFill>
                  <a:schemeClr val="bg1">
                    <a:lumMod val="65000"/>
                  </a:schemeClr>
                </a:solidFill>
              </a:rPr>
              <a:t>Rege</a:t>
            </a:r>
            <a:r>
              <a:rPr lang="fr-BE" dirty="0" smtClean="0">
                <a:solidFill>
                  <a:schemeClr val="bg1">
                    <a:lumMod val="65000"/>
                  </a:schemeClr>
                </a:solidFill>
              </a:rPr>
              <a:t> Colet N Strasbourg In La pédagogie inversée </a:t>
            </a:r>
            <a:r>
              <a:rPr lang="fr-BE" dirty="0" err="1" smtClean="0">
                <a:solidFill>
                  <a:schemeClr val="bg1">
                    <a:lumMod val="65000"/>
                  </a:schemeClr>
                </a:solidFill>
              </a:rPr>
              <a:t>DeBoeck</a:t>
            </a:r>
            <a:r>
              <a:rPr lang="fr-BE" dirty="0" smtClean="0">
                <a:solidFill>
                  <a:schemeClr val="bg1">
                    <a:lumMod val="65000"/>
                  </a:schemeClr>
                </a:solidFill>
              </a:rPr>
              <a:t> 2016</a:t>
            </a:r>
            <a:endParaRPr lang="fr-BE" dirty="0">
              <a:solidFill>
                <a:schemeClr val="bg1">
                  <a:lumMod val="65000"/>
                </a:schemeClr>
              </a:solidFill>
            </a:endParaRPr>
          </a:p>
        </p:txBody>
      </p:sp>
      <p:sp>
        <p:nvSpPr>
          <p:cNvPr id="2" name="Ellipse 1"/>
          <p:cNvSpPr/>
          <p:nvPr/>
        </p:nvSpPr>
        <p:spPr>
          <a:xfrm>
            <a:off x="1053350" y="1172213"/>
            <a:ext cx="2715574" cy="1080120"/>
          </a:xfrm>
          <a:prstGeom prst="ellipse">
            <a:avLst/>
          </a:prstGeom>
          <a:solidFill>
            <a:schemeClr val="accent3">
              <a:lumMod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solidFill>
                  <a:schemeClr val="bg1"/>
                </a:solidFill>
              </a:rPr>
              <a:t>Révolution épistémique</a:t>
            </a:r>
            <a:endParaRPr lang="fr-BE" sz="2400" dirty="0">
              <a:solidFill>
                <a:schemeClr val="bg1"/>
              </a:solidFill>
            </a:endParaRPr>
          </a:p>
        </p:txBody>
      </p:sp>
      <p:sp>
        <p:nvSpPr>
          <p:cNvPr id="3" name="ZoneTexte 2"/>
          <p:cNvSpPr txBox="1"/>
          <p:nvPr/>
        </p:nvSpPr>
        <p:spPr>
          <a:xfrm>
            <a:off x="198995" y="2348880"/>
            <a:ext cx="4424284" cy="2031325"/>
          </a:xfrm>
          <a:prstGeom prst="rect">
            <a:avLst/>
          </a:prstGeom>
          <a:solidFill>
            <a:schemeClr val="accent3">
              <a:lumMod val="50000"/>
            </a:schemeClr>
          </a:solidFill>
          <a:ln>
            <a:solidFill>
              <a:schemeClr val="tx1"/>
            </a:solidFill>
          </a:ln>
        </p:spPr>
        <p:txBody>
          <a:bodyPr wrap="square" rtlCol="0">
            <a:spAutoFit/>
          </a:bodyPr>
          <a:lstStyle/>
          <a:p>
            <a:pPr marL="285750" indent="-285750">
              <a:buFontTx/>
              <a:buChar char="-"/>
            </a:pPr>
            <a:r>
              <a:rPr lang="fr-BE" dirty="0" smtClean="0">
                <a:solidFill>
                  <a:schemeClr val="bg1"/>
                </a:solidFill>
              </a:rPr>
              <a:t>Les savoirs sont externalisés (tout a été transmis)</a:t>
            </a:r>
          </a:p>
          <a:p>
            <a:pPr marL="285750" indent="-285750">
              <a:buFontTx/>
              <a:buChar char="-"/>
            </a:pPr>
            <a:r>
              <a:rPr lang="fr-BE" dirty="0" smtClean="0">
                <a:solidFill>
                  <a:schemeClr val="bg1"/>
                </a:solidFill>
              </a:rPr>
              <a:t>Cette externalisation ne vide pas les cerveaux : elle les rend libres</a:t>
            </a:r>
          </a:p>
          <a:p>
            <a:pPr marL="285750" indent="-285750">
              <a:buFontTx/>
              <a:buChar char="-"/>
            </a:pPr>
            <a:r>
              <a:rPr lang="fr-BE" dirty="0" smtClean="0">
                <a:solidFill>
                  <a:schemeClr val="bg1"/>
                </a:solidFill>
              </a:rPr>
              <a:t>Il faut décloisonner les savoirs</a:t>
            </a:r>
          </a:p>
          <a:p>
            <a:pPr marL="285750" indent="-285750">
              <a:buFontTx/>
              <a:buChar char="-"/>
            </a:pPr>
            <a:r>
              <a:rPr lang="fr-BE" dirty="0" smtClean="0">
                <a:solidFill>
                  <a:schemeClr val="bg1"/>
                </a:solidFill>
              </a:rPr>
              <a:t>Il faut développer leur exploration  par les étudiants </a:t>
            </a:r>
            <a:endParaRPr lang="fr-BE" dirty="0">
              <a:solidFill>
                <a:schemeClr val="bg1"/>
              </a:solidFill>
            </a:endParaRPr>
          </a:p>
        </p:txBody>
      </p:sp>
      <p:sp>
        <p:nvSpPr>
          <p:cNvPr id="7" name="Ellipse 6"/>
          <p:cNvSpPr/>
          <p:nvPr/>
        </p:nvSpPr>
        <p:spPr>
          <a:xfrm>
            <a:off x="5730999" y="2024844"/>
            <a:ext cx="2715574" cy="1080120"/>
          </a:xfrm>
          <a:prstGeom prst="ellipse">
            <a:avLst/>
          </a:prstGeom>
          <a:solidFill>
            <a:schemeClr val="accent2">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solidFill>
                  <a:schemeClr val="bg1"/>
                </a:solidFill>
              </a:rPr>
              <a:t>Révolution pédagogique</a:t>
            </a:r>
            <a:endParaRPr lang="fr-BE" sz="2400" dirty="0">
              <a:solidFill>
                <a:schemeClr val="bg1"/>
              </a:solidFill>
            </a:endParaRPr>
          </a:p>
        </p:txBody>
      </p:sp>
      <p:sp>
        <p:nvSpPr>
          <p:cNvPr id="8" name="ZoneTexte 7"/>
          <p:cNvSpPr txBox="1"/>
          <p:nvPr/>
        </p:nvSpPr>
        <p:spPr>
          <a:xfrm>
            <a:off x="4725767" y="3212976"/>
            <a:ext cx="4312759" cy="1754326"/>
          </a:xfrm>
          <a:prstGeom prst="rect">
            <a:avLst/>
          </a:prstGeom>
          <a:solidFill>
            <a:schemeClr val="accent2">
              <a:lumMod val="75000"/>
            </a:schemeClr>
          </a:solidFill>
          <a:ln>
            <a:solidFill>
              <a:schemeClr val="tx1"/>
            </a:solidFill>
          </a:ln>
        </p:spPr>
        <p:txBody>
          <a:bodyPr wrap="square" rtlCol="0">
            <a:spAutoFit/>
          </a:bodyPr>
          <a:lstStyle/>
          <a:p>
            <a:pPr marL="285750" indent="-285750">
              <a:buFontTx/>
              <a:buChar char="-"/>
            </a:pPr>
            <a:r>
              <a:rPr lang="fr-BE" dirty="0" smtClean="0">
                <a:solidFill>
                  <a:schemeClr val="bg1"/>
                </a:solidFill>
              </a:rPr>
              <a:t>Learning &gt;&gt;&gt; </a:t>
            </a:r>
            <a:r>
              <a:rPr lang="fr-BE" dirty="0" err="1" smtClean="0">
                <a:solidFill>
                  <a:schemeClr val="bg1"/>
                </a:solidFill>
              </a:rPr>
              <a:t>teaching</a:t>
            </a:r>
            <a:endParaRPr lang="fr-BE" dirty="0" smtClean="0">
              <a:solidFill>
                <a:schemeClr val="bg1"/>
              </a:solidFill>
            </a:endParaRPr>
          </a:p>
          <a:p>
            <a:pPr marL="285750" indent="-285750">
              <a:buFontTx/>
              <a:buChar char="-"/>
            </a:pPr>
            <a:r>
              <a:rPr lang="fr-BE" dirty="0" smtClean="0">
                <a:solidFill>
                  <a:schemeClr val="bg1"/>
                </a:solidFill>
              </a:rPr>
              <a:t>Renforcer les liens entre compétences disciplinaires et transversales </a:t>
            </a:r>
          </a:p>
          <a:p>
            <a:pPr marL="285750" indent="-285750">
              <a:buFontTx/>
              <a:buChar char="-"/>
            </a:pPr>
            <a:r>
              <a:rPr lang="fr-BE" dirty="0" smtClean="0">
                <a:solidFill>
                  <a:schemeClr val="bg1"/>
                </a:solidFill>
              </a:rPr>
              <a:t>Changer les méthodes d’évaluation</a:t>
            </a:r>
          </a:p>
          <a:p>
            <a:pPr marL="285750" indent="-285750">
              <a:buFontTx/>
              <a:buChar char="-"/>
            </a:pPr>
            <a:r>
              <a:rPr lang="fr-BE" dirty="0" smtClean="0">
                <a:solidFill>
                  <a:schemeClr val="bg1"/>
                </a:solidFill>
              </a:rPr>
              <a:t>Favoriser une approche </a:t>
            </a:r>
            <a:r>
              <a:rPr lang="fr-BE" dirty="0" err="1" smtClean="0">
                <a:solidFill>
                  <a:schemeClr val="bg1"/>
                </a:solidFill>
              </a:rPr>
              <a:t>connectiviste</a:t>
            </a:r>
            <a:r>
              <a:rPr lang="fr-BE" dirty="0" smtClean="0">
                <a:solidFill>
                  <a:schemeClr val="bg1"/>
                </a:solidFill>
              </a:rPr>
              <a:t>  (mise en relation des avoirs)</a:t>
            </a:r>
          </a:p>
        </p:txBody>
      </p:sp>
      <p:sp>
        <p:nvSpPr>
          <p:cNvPr id="9" name="Ellipse 8"/>
          <p:cNvSpPr/>
          <p:nvPr/>
        </p:nvSpPr>
        <p:spPr>
          <a:xfrm>
            <a:off x="568524" y="5085184"/>
            <a:ext cx="3024336" cy="1080120"/>
          </a:xfrm>
          <a:prstGeom prst="ellipse">
            <a:avLst/>
          </a:prstGeom>
          <a:solidFill>
            <a:schemeClr val="tx2">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solidFill>
                  <a:schemeClr val="bg1"/>
                </a:solidFill>
              </a:rPr>
              <a:t>Révolution professionnelle</a:t>
            </a:r>
            <a:endParaRPr lang="fr-BE" sz="2400" dirty="0">
              <a:solidFill>
                <a:schemeClr val="bg1"/>
              </a:solidFill>
            </a:endParaRPr>
          </a:p>
        </p:txBody>
      </p:sp>
      <p:sp>
        <p:nvSpPr>
          <p:cNvPr id="10" name="ZoneTexte 9"/>
          <p:cNvSpPr txBox="1"/>
          <p:nvPr/>
        </p:nvSpPr>
        <p:spPr>
          <a:xfrm>
            <a:off x="3768924" y="5095131"/>
            <a:ext cx="4312759" cy="1200329"/>
          </a:xfrm>
          <a:prstGeom prst="rect">
            <a:avLst/>
          </a:prstGeom>
          <a:solidFill>
            <a:schemeClr val="tx2">
              <a:lumMod val="75000"/>
            </a:schemeClr>
          </a:solidFill>
          <a:ln>
            <a:solidFill>
              <a:schemeClr val="tx1"/>
            </a:solidFill>
          </a:ln>
        </p:spPr>
        <p:txBody>
          <a:bodyPr wrap="square" rtlCol="0">
            <a:spAutoFit/>
          </a:bodyPr>
          <a:lstStyle/>
          <a:p>
            <a:pPr marL="285750" indent="-285750">
              <a:buFontTx/>
              <a:buChar char="-"/>
            </a:pPr>
            <a:r>
              <a:rPr lang="fr-BE" dirty="0" smtClean="0">
                <a:solidFill>
                  <a:schemeClr val="bg1"/>
                </a:solidFill>
              </a:rPr>
              <a:t>Découvrir les vertus de l’interaction</a:t>
            </a:r>
          </a:p>
          <a:p>
            <a:pPr marL="285750" indent="-285750">
              <a:buFontTx/>
              <a:buChar char="-"/>
            </a:pPr>
            <a:r>
              <a:rPr lang="fr-BE" dirty="0" smtClean="0">
                <a:solidFill>
                  <a:schemeClr val="bg1"/>
                </a:solidFill>
              </a:rPr>
              <a:t>Enseignant ≠ réceptacle de savoirs</a:t>
            </a:r>
          </a:p>
          <a:p>
            <a:pPr marL="285750" indent="-285750">
              <a:buFontTx/>
              <a:buChar char="-"/>
            </a:pPr>
            <a:r>
              <a:rPr lang="fr-BE" dirty="0" smtClean="0">
                <a:solidFill>
                  <a:schemeClr val="bg1"/>
                </a:solidFill>
              </a:rPr>
              <a:t>Compagnonnage cognitif </a:t>
            </a:r>
          </a:p>
          <a:p>
            <a:pPr marL="285750" indent="-285750">
              <a:buFontTx/>
              <a:buChar char="-"/>
            </a:pPr>
            <a:r>
              <a:rPr lang="fr-BE" dirty="0" smtClean="0">
                <a:solidFill>
                  <a:schemeClr val="bg1"/>
                </a:solidFill>
              </a:rPr>
              <a:t>Enseignant = </a:t>
            </a:r>
            <a:r>
              <a:rPr lang="fr-BE" dirty="0" err="1" smtClean="0">
                <a:solidFill>
                  <a:schemeClr val="bg1"/>
                </a:solidFill>
              </a:rPr>
              <a:t>cocréateur</a:t>
            </a:r>
            <a:r>
              <a:rPr lang="fr-BE" dirty="0" smtClean="0">
                <a:solidFill>
                  <a:schemeClr val="bg1"/>
                </a:solidFill>
              </a:rPr>
              <a:t> de savoirs</a:t>
            </a:r>
          </a:p>
        </p:txBody>
      </p:sp>
    </p:spTree>
    <p:extLst>
      <p:ext uri="{BB962C8B-B14F-4D97-AF65-F5344CB8AC3E}">
        <p14:creationId xmlns:p14="http://schemas.microsoft.com/office/powerpoint/2010/main" val="271838375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Résultat de recherche d'images pour &quot;you can do it&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6282" y="2559330"/>
            <a:ext cx="4886325" cy="32289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à coins arrondis 2"/>
          <p:cNvSpPr/>
          <p:nvPr/>
        </p:nvSpPr>
        <p:spPr>
          <a:xfrm>
            <a:off x="1182514" y="593976"/>
            <a:ext cx="6773862" cy="136815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000" dirty="0">
                <a:solidFill>
                  <a:schemeClr val="tx1"/>
                </a:solidFill>
              </a:rPr>
              <a:t>Do you can do </a:t>
            </a:r>
            <a:r>
              <a:rPr lang="en-US" sz="6000" dirty="0" smtClean="0">
                <a:solidFill>
                  <a:schemeClr val="tx1"/>
                </a:solidFill>
              </a:rPr>
              <a:t>it ? </a:t>
            </a:r>
            <a:endParaRPr lang="fr-BE" sz="6000" dirty="0">
              <a:solidFill>
                <a:schemeClr val="tx1"/>
              </a:solidFill>
            </a:endParaRPr>
          </a:p>
        </p:txBody>
      </p:sp>
      <p:sp>
        <p:nvSpPr>
          <p:cNvPr id="2" name="Espace réservé du numéro de diapositive 1"/>
          <p:cNvSpPr>
            <a:spLocks noGrp="1"/>
          </p:cNvSpPr>
          <p:nvPr>
            <p:ph type="sldNum" sz="quarter" idx="12"/>
          </p:nvPr>
        </p:nvSpPr>
        <p:spPr/>
        <p:txBody>
          <a:bodyPr/>
          <a:lstStyle/>
          <a:p>
            <a:pPr>
              <a:defRPr/>
            </a:pPr>
            <a:fld id="{B3523E75-A28C-4060-9330-B2BE6DE0F8E2}" type="slidenum">
              <a:rPr lang="en-US" smtClean="0"/>
              <a:pPr>
                <a:defRPr/>
              </a:pPr>
              <a:t>62</a:t>
            </a:fld>
            <a:endParaRPr lang="en-US"/>
          </a:p>
        </p:txBody>
      </p:sp>
    </p:spTree>
    <p:extLst>
      <p:ext uri="{BB962C8B-B14F-4D97-AF65-F5344CB8AC3E}">
        <p14:creationId xmlns:p14="http://schemas.microsoft.com/office/powerpoint/2010/main" val="4214043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2843808" y="3212976"/>
            <a:ext cx="3384376" cy="1273562"/>
          </a:xfrm>
          <a:prstGeom prst="roundRect">
            <a:avLst/>
          </a:prstGeom>
          <a:solidFill>
            <a:schemeClr val="accent3">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500" dirty="0" smtClean="0"/>
              <a:t>Les évolutions </a:t>
            </a:r>
          </a:p>
          <a:p>
            <a:pPr algn="ctr"/>
            <a:r>
              <a:rPr lang="fr-BE" sz="2500" dirty="0" smtClean="0"/>
              <a:t>de l’enseignement </a:t>
            </a:r>
          </a:p>
          <a:p>
            <a:pPr algn="ctr"/>
            <a:r>
              <a:rPr lang="fr-BE" sz="2500" dirty="0"/>
              <a:t>s</a:t>
            </a:r>
            <a:r>
              <a:rPr lang="fr-BE" sz="2500" dirty="0" smtClean="0"/>
              <a:t>upérieur en Europe</a:t>
            </a:r>
            <a:endParaRPr lang="fr-BE" sz="2500" dirty="0"/>
          </a:p>
        </p:txBody>
      </p:sp>
      <p:sp>
        <p:nvSpPr>
          <p:cNvPr id="3" name="Rectangle à coins arrondis 2"/>
          <p:cNvSpPr/>
          <p:nvPr/>
        </p:nvSpPr>
        <p:spPr>
          <a:xfrm>
            <a:off x="1368188" y="2576194"/>
            <a:ext cx="2016224" cy="528770"/>
          </a:xfrm>
          <a:prstGeom prst="roundRect">
            <a:avLst/>
          </a:prstGeom>
          <a:solidFill>
            <a:schemeClr val="tx2">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t>POLITIQUE</a:t>
            </a:r>
            <a:endParaRPr lang="fr-BE" sz="2400" dirty="0"/>
          </a:p>
        </p:txBody>
      </p:sp>
      <p:sp>
        <p:nvSpPr>
          <p:cNvPr id="4" name="Rectangle à coins arrondis 3"/>
          <p:cNvSpPr/>
          <p:nvPr/>
        </p:nvSpPr>
        <p:spPr>
          <a:xfrm>
            <a:off x="3285755" y="4700430"/>
            <a:ext cx="2798413" cy="528770"/>
          </a:xfrm>
          <a:prstGeom prst="roundRect">
            <a:avLst/>
          </a:prstGeom>
          <a:solidFill>
            <a:schemeClr val="tx2">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t>PEDAGOGIQUE</a:t>
            </a:r>
            <a:endParaRPr lang="fr-BE" sz="2400" dirty="0"/>
          </a:p>
        </p:txBody>
      </p:sp>
      <p:sp>
        <p:nvSpPr>
          <p:cNvPr id="5" name="Rectangle à coins arrondis 4"/>
          <p:cNvSpPr/>
          <p:nvPr/>
        </p:nvSpPr>
        <p:spPr>
          <a:xfrm>
            <a:off x="5388383" y="2570573"/>
            <a:ext cx="2514563" cy="528770"/>
          </a:xfrm>
          <a:prstGeom prst="roundRect">
            <a:avLst/>
          </a:prstGeom>
          <a:solidFill>
            <a:schemeClr val="tx2">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t>ECONOMIQUE</a:t>
            </a:r>
            <a:endParaRPr lang="fr-BE" sz="2400" dirty="0"/>
          </a:p>
        </p:txBody>
      </p:sp>
      <p:sp>
        <p:nvSpPr>
          <p:cNvPr id="6" name="Rectangle à coins arrondis 5"/>
          <p:cNvSpPr/>
          <p:nvPr/>
        </p:nvSpPr>
        <p:spPr>
          <a:xfrm>
            <a:off x="179512" y="116633"/>
            <a:ext cx="4752528" cy="198209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dirty="0" smtClean="0">
                <a:solidFill>
                  <a:schemeClr val="tx1"/>
                </a:solidFill>
              </a:rPr>
              <a:t>- Déclaration de Bologne</a:t>
            </a:r>
          </a:p>
          <a:p>
            <a:r>
              <a:rPr lang="fr-BE" dirty="0" smtClean="0">
                <a:solidFill>
                  <a:schemeClr val="tx1"/>
                </a:solidFill>
              </a:rPr>
              <a:t>- </a:t>
            </a:r>
            <a:r>
              <a:rPr lang="fr-BE" i="1" dirty="0" smtClean="0">
                <a:solidFill>
                  <a:schemeClr val="tx1"/>
                </a:solidFill>
              </a:rPr>
              <a:t>Learning </a:t>
            </a:r>
            <a:r>
              <a:rPr lang="fr-BE" i="1" dirty="0" err="1" smtClean="0">
                <a:solidFill>
                  <a:schemeClr val="tx1"/>
                </a:solidFill>
              </a:rPr>
              <a:t>outcomes</a:t>
            </a:r>
            <a:r>
              <a:rPr lang="fr-BE" i="1" dirty="0" smtClean="0">
                <a:solidFill>
                  <a:schemeClr val="tx1"/>
                </a:solidFill>
              </a:rPr>
              <a:t> de Dublin </a:t>
            </a:r>
            <a:r>
              <a:rPr lang="fr-BE" dirty="0" smtClean="0">
                <a:solidFill>
                  <a:schemeClr val="tx1"/>
                </a:solidFill>
              </a:rPr>
              <a:t>(connaissances, compréhension, jugements, communication, autonomie)</a:t>
            </a:r>
          </a:p>
          <a:p>
            <a:r>
              <a:rPr lang="fr-BE" dirty="0" smtClean="0">
                <a:solidFill>
                  <a:schemeClr val="tx1"/>
                </a:solidFill>
              </a:rPr>
              <a:t>- Renforcement de la gouvernance</a:t>
            </a:r>
          </a:p>
          <a:p>
            <a:r>
              <a:rPr lang="fr-BE" dirty="0" smtClean="0">
                <a:solidFill>
                  <a:schemeClr val="tx1"/>
                </a:solidFill>
              </a:rPr>
              <a:t>- Démarche qualité (</a:t>
            </a:r>
            <a:r>
              <a:rPr lang="fr-BE" dirty="0" err="1" smtClean="0">
                <a:solidFill>
                  <a:schemeClr val="tx1"/>
                </a:solidFill>
              </a:rPr>
              <a:t>rankings</a:t>
            </a:r>
            <a:r>
              <a:rPr lang="fr-BE" dirty="0" smtClean="0">
                <a:solidFill>
                  <a:schemeClr val="tx1"/>
                </a:solidFill>
              </a:rPr>
              <a:t>)</a:t>
            </a:r>
          </a:p>
        </p:txBody>
      </p:sp>
      <p:sp>
        <p:nvSpPr>
          <p:cNvPr id="7" name="Rectangle à coins arrondis 6"/>
          <p:cNvSpPr/>
          <p:nvPr/>
        </p:nvSpPr>
        <p:spPr>
          <a:xfrm>
            <a:off x="5076056" y="406924"/>
            <a:ext cx="3816424" cy="169180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Tx/>
              <a:buChar char="-"/>
            </a:pPr>
            <a:r>
              <a:rPr lang="fr-BE" dirty="0" smtClean="0">
                <a:solidFill>
                  <a:schemeClr val="tx1"/>
                </a:solidFill>
              </a:rPr>
              <a:t>Massification des universités</a:t>
            </a:r>
          </a:p>
          <a:p>
            <a:pPr marL="285750" indent="-285750">
              <a:buFontTx/>
              <a:buChar char="-"/>
            </a:pPr>
            <a:r>
              <a:rPr lang="fr-BE" dirty="0" smtClean="0">
                <a:solidFill>
                  <a:schemeClr val="tx1"/>
                </a:solidFill>
              </a:rPr>
              <a:t>Manque de financement </a:t>
            </a:r>
          </a:p>
          <a:p>
            <a:pPr marL="285750" indent="-285750">
              <a:buFontTx/>
              <a:buChar char="-"/>
            </a:pPr>
            <a:r>
              <a:rPr lang="fr-BE" i="1" dirty="0" err="1" smtClean="0">
                <a:solidFill>
                  <a:schemeClr val="tx1"/>
                </a:solidFill>
              </a:rPr>
              <a:t>Merchandisation</a:t>
            </a:r>
            <a:r>
              <a:rPr lang="fr-BE" dirty="0" smtClean="0">
                <a:solidFill>
                  <a:schemeClr val="tx1"/>
                </a:solidFill>
              </a:rPr>
              <a:t> des étudiants</a:t>
            </a:r>
          </a:p>
          <a:p>
            <a:pPr marL="285750" indent="-285750">
              <a:buFontTx/>
              <a:buChar char="-"/>
            </a:pPr>
            <a:r>
              <a:rPr lang="fr-BE" dirty="0" smtClean="0">
                <a:solidFill>
                  <a:schemeClr val="tx1"/>
                </a:solidFill>
              </a:rPr>
              <a:t>Conciliation études et travail</a:t>
            </a:r>
          </a:p>
          <a:p>
            <a:pPr marL="285750" indent="-285750">
              <a:buFontTx/>
              <a:buChar char="-"/>
            </a:pPr>
            <a:r>
              <a:rPr lang="fr-BE" dirty="0">
                <a:solidFill>
                  <a:schemeClr val="tx1"/>
                </a:solidFill>
              </a:rPr>
              <a:t>Employabilité </a:t>
            </a:r>
          </a:p>
        </p:txBody>
      </p:sp>
      <p:sp>
        <p:nvSpPr>
          <p:cNvPr id="8" name="Rectangle à coins arrondis 7"/>
          <p:cNvSpPr/>
          <p:nvPr/>
        </p:nvSpPr>
        <p:spPr>
          <a:xfrm>
            <a:off x="323528" y="5445224"/>
            <a:ext cx="8448878" cy="11521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Tx/>
              <a:buChar char="-"/>
            </a:pPr>
            <a:r>
              <a:rPr lang="fr-BE" dirty="0" smtClean="0">
                <a:solidFill>
                  <a:schemeClr val="tx1"/>
                </a:solidFill>
              </a:rPr>
              <a:t>Développement des approches constructivistes et socioconstructivistes</a:t>
            </a:r>
          </a:p>
          <a:p>
            <a:pPr marL="285750" indent="-285750">
              <a:buFontTx/>
              <a:buChar char="-"/>
            </a:pPr>
            <a:r>
              <a:rPr lang="fr-BE" dirty="0" smtClean="0">
                <a:solidFill>
                  <a:schemeClr val="tx1"/>
                </a:solidFill>
              </a:rPr>
              <a:t>Organisation des </a:t>
            </a:r>
            <a:r>
              <a:rPr lang="fr-BE" dirty="0" err="1" smtClean="0">
                <a:solidFill>
                  <a:schemeClr val="tx1"/>
                </a:solidFill>
              </a:rPr>
              <a:t>ECTS</a:t>
            </a:r>
            <a:r>
              <a:rPr lang="fr-BE" dirty="0" smtClean="0">
                <a:solidFill>
                  <a:schemeClr val="tx1"/>
                </a:solidFill>
              </a:rPr>
              <a:t> (prise en compte du travail personnel de l’étudiant</a:t>
            </a:r>
          </a:p>
          <a:p>
            <a:pPr marL="285750" indent="-285750">
              <a:buFontTx/>
              <a:buChar char="-"/>
            </a:pPr>
            <a:r>
              <a:rPr lang="fr-BE" dirty="0" smtClean="0">
                <a:solidFill>
                  <a:schemeClr val="tx1"/>
                </a:solidFill>
              </a:rPr>
              <a:t>Enseignant : organisateur de dispositifs de formation &gt;&gt;&gt;&gt; transmetteur</a:t>
            </a:r>
          </a:p>
        </p:txBody>
      </p:sp>
      <p:sp>
        <p:nvSpPr>
          <p:cNvPr id="9" name="Rectangle 8"/>
          <p:cNvSpPr/>
          <p:nvPr/>
        </p:nvSpPr>
        <p:spPr>
          <a:xfrm>
            <a:off x="6372200" y="3302158"/>
            <a:ext cx="2664296" cy="954107"/>
          </a:xfrm>
          <a:prstGeom prst="rect">
            <a:avLst/>
          </a:prstGeom>
        </p:spPr>
        <p:txBody>
          <a:bodyPr wrap="square">
            <a:spAutoFit/>
          </a:bodyPr>
          <a:lstStyle/>
          <a:p>
            <a:pPr>
              <a:defRPr sz="1800" b="1" i="0" u="none" strike="noStrike" kern="1200" baseline="0">
                <a:solidFill>
                  <a:prstClr val="black"/>
                </a:solidFill>
                <a:latin typeface="+mn-lt"/>
                <a:ea typeface="+mn-ea"/>
                <a:cs typeface="+mn-cs"/>
              </a:defRPr>
            </a:pPr>
            <a:r>
              <a:rPr lang="en-US" sz="1400" b="1" dirty="0" smtClean="0">
                <a:solidFill>
                  <a:prstClr val="black"/>
                </a:solidFill>
              </a:rPr>
              <a:t>N </a:t>
            </a:r>
            <a:r>
              <a:rPr lang="en-US" sz="1400" b="1" dirty="0" err="1" smtClean="0">
                <a:solidFill>
                  <a:prstClr val="black"/>
                </a:solidFill>
              </a:rPr>
              <a:t>étudiants</a:t>
            </a:r>
            <a:r>
              <a:rPr lang="en-US" sz="1400" b="1" dirty="0" smtClean="0">
                <a:solidFill>
                  <a:prstClr val="black"/>
                </a:solidFill>
              </a:rPr>
              <a:t> </a:t>
            </a:r>
            <a:r>
              <a:rPr lang="en-US" sz="1400" b="1" dirty="0" err="1" smtClean="0">
                <a:solidFill>
                  <a:prstClr val="black"/>
                </a:solidFill>
              </a:rPr>
              <a:t>universitaires</a:t>
            </a:r>
            <a:r>
              <a:rPr lang="en-US" sz="1400" b="1" dirty="0" smtClean="0">
                <a:solidFill>
                  <a:prstClr val="black"/>
                </a:solidFill>
              </a:rPr>
              <a:t> </a:t>
            </a:r>
          </a:p>
          <a:p>
            <a:pPr>
              <a:defRPr sz="1800" b="1" i="0" u="none" strike="noStrike" kern="1200" baseline="0">
                <a:solidFill>
                  <a:prstClr val="black"/>
                </a:solidFill>
                <a:latin typeface="+mn-lt"/>
                <a:ea typeface="+mn-ea"/>
                <a:cs typeface="+mn-cs"/>
              </a:defRPr>
            </a:pPr>
            <a:r>
              <a:rPr lang="en-US" sz="1400" b="1" dirty="0" err="1" smtClean="0">
                <a:solidFill>
                  <a:prstClr val="black"/>
                </a:solidFill>
              </a:rPr>
              <a:t>européens</a:t>
            </a:r>
            <a:r>
              <a:rPr lang="en-US" sz="1400" b="1" dirty="0" smtClean="0">
                <a:solidFill>
                  <a:prstClr val="black"/>
                </a:solidFill>
              </a:rPr>
              <a:t> : 19, 6  10</a:t>
            </a:r>
            <a:r>
              <a:rPr lang="en-US" sz="1400" b="1" baseline="30000" dirty="0" smtClean="0">
                <a:solidFill>
                  <a:prstClr val="black"/>
                </a:solidFill>
              </a:rPr>
              <a:t>6</a:t>
            </a:r>
          </a:p>
          <a:p>
            <a:pPr>
              <a:defRPr sz="1800" b="1" i="0" u="none" strike="noStrike" kern="1200" baseline="0">
                <a:solidFill>
                  <a:prstClr val="black"/>
                </a:solidFill>
                <a:latin typeface="+mn-lt"/>
                <a:ea typeface="+mn-ea"/>
                <a:cs typeface="+mn-cs"/>
              </a:defRPr>
            </a:pPr>
            <a:r>
              <a:rPr lang="en-US" sz="1400" b="1" dirty="0" smtClean="0">
                <a:solidFill>
                  <a:prstClr val="black"/>
                </a:solidFill>
              </a:rPr>
              <a:t>N </a:t>
            </a:r>
            <a:r>
              <a:rPr lang="en-US" sz="1400" b="1" dirty="0" err="1" smtClean="0">
                <a:solidFill>
                  <a:prstClr val="black"/>
                </a:solidFill>
              </a:rPr>
              <a:t>diplômés</a:t>
            </a:r>
            <a:r>
              <a:rPr lang="en-US" sz="1400" b="1" dirty="0" smtClean="0">
                <a:solidFill>
                  <a:prstClr val="black"/>
                </a:solidFill>
              </a:rPr>
              <a:t> par an : 4,1 </a:t>
            </a:r>
            <a:r>
              <a:rPr lang="en-US" sz="1400" b="1" dirty="0">
                <a:solidFill>
                  <a:prstClr val="black"/>
                </a:solidFill>
              </a:rPr>
              <a:t>10</a:t>
            </a:r>
            <a:r>
              <a:rPr lang="en-US" sz="1400" b="1" baseline="30000" dirty="0">
                <a:solidFill>
                  <a:prstClr val="black"/>
                </a:solidFill>
              </a:rPr>
              <a:t>6</a:t>
            </a:r>
          </a:p>
          <a:p>
            <a:pPr>
              <a:defRPr sz="1800" b="1" i="0" u="none" strike="noStrike" kern="1200" baseline="0">
                <a:solidFill>
                  <a:prstClr val="black"/>
                </a:solidFill>
                <a:latin typeface="+mn-lt"/>
                <a:ea typeface="+mn-ea"/>
                <a:cs typeface="+mn-cs"/>
              </a:defRPr>
            </a:pPr>
            <a:r>
              <a:rPr lang="en-US" sz="1400" b="1" dirty="0" smtClean="0">
                <a:solidFill>
                  <a:prstClr val="black"/>
                </a:solidFill>
                <a:hlinkClick r:id="rId2"/>
              </a:rPr>
              <a:t>http</a:t>
            </a:r>
            <a:r>
              <a:rPr lang="en-US" sz="1400" b="1" dirty="0">
                <a:solidFill>
                  <a:prstClr val="black"/>
                </a:solidFill>
                <a:hlinkClick r:id="rId2"/>
              </a:rPr>
              <a:t>://ec.europa.eu/eurostat</a:t>
            </a:r>
            <a:r>
              <a:rPr lang="en-US" sz="1400" b="1" dirty="0" smtClean="0">
                <a:solidFill>
                  <a:prstClr val="black"/>
                </a:solidFill>
                <a:hlinkClick r:id="rId2"/>
              </a:rPr>
              <a:t>/</a:t>
            </a:r>
            <a:r>
              <a:rPr lang="en-US" sz="1400" b="1" dirty="0" smtClean="0">
                <a:solidFill>
                  <a:prstClr val="black"/>
                </a:solidFill>
              </a:rPr>
              <a:t> </a:t>
            </a:r>
            <a:endParaRPr lang="en-US" sz="1400" b="1" dirty="0">
              <a:solidFill>
                <a:prstClr val="black"/>
              </a:solidFill>
            </a:endParaRPr>
          </a:p>
        </p:txBody>
      </p:sp>
      <p:cxnSp>
        <p:nvCxnSpPr>
          <p:cNvPr id="10" name="Connecteur droit avec flèche 9"/>
          <p:cNvCxnSpPr/>
          <p:nvPr/>
        </p:nvCxnSpPr>
        <p:spPr>
          <a:xfrm>
            <a:off x="8244408" y="2098726"/>
            <a:ext cx="0" cy="111425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Espace réservé du numéro de diapositive 10"/>
          <p:cNvSpPr>
            <a:spLocks noGrp="1"/>
          </p:cNvSpPr>
          <p:nvPr>
            <p:ph type="sldNum" sz="quarter" idx="12"/>
          </p:nvPr>
        </p:nvSpPr>
        <p:spPr/>
        <p:txBody>
          <a:bodyPr/>
          <a:lstStyle/>
          <a:p>
            <a:pPr>
              <a:defRPr/>
            </a:pPr>
            <a:fld id="{B3523E75-A28C-4060-9330-B2BE6DE0F8E2}" type="slidenum">
              <a:rPr lang="en-US" smtClean="0"/>
              <a:pPr>
                <a:defRPr/>
              </a:pPr>
              <a:t>7</a:t>
            </a:fld>
            <a:endParaRPr lang="en-US"/>
          </a:p>
        </p:txBody>
      </p:sp>
    </p:spTree>
    <p:extLst>
      <p:ext uri="{BB962C8B-B14F-4D97-AF65-F5344CB8AC3E}">
        <p14:creationId xmlns:p14="http://schemas.microsoft.com/office/powerpoint/2010/main" val="2522416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3203847" y="2955014"/>
            <a:ext cx="2520280" cy="1043289"/>
          </a:xfrm>
          <a:prstGeom prst="roundRect">
            <a:avLst/>
          </a:prstGeom>
          <a:solidFill>
            <a:schemeClr val="accent3">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t>Les défis pour</a:t>
            </a:r>
          </a:p>
          <a:p>
            <a:pPr algn="ctr"/>
            <a:r>
              <a:rPr lang="fr-BE" sz="2400" dirty="0" smtClean="0"/>
              <a:t> les enseignants</a:t>
            </a:r>
            <a:r>
              <a:rPr lang="fr-BE" dirty="0" smtClean="0"/>
              <a:t> </a:t>
            </a:r>
            <a:endParaRPr lang="fr-BE" dirty="0"/>
          </a:p>
        </p:txBody>
      </p:sp>
      <p:sp>
        <p:nvSpPr>
          <p:cNvPr id="8" name="Rectangle à coins arrondis 7"/>
          <p:cNvSpPr/>
          <p:nvPr/>
        </p:nvSpPr>
        <p:spPr>
          <a:xfrm>
            <a:off x="407272" y="2310431"/>
            <a:ext cx="2304256" cy="89195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dirty="0" smtClean="0">
                <a:solidFill>
                  <a:schemeClr val="tx1"/>
                </a:solidFill>
              </a:rPr>
              <a:t>Faire de la recherche</a:t>
            </a:r>
          </a:p>
          <a:p>
            <a:r>
              <a:rPr lang="fr-BE" dirty="0" smtClean="0">
                <a:solidFill>
                  <a:schemeClr val="tx1"/>
                </a:solidFill>
              </a:rPr>
              <a:t>(construire son CV)</a:t>
            </a:r>
          </a:p>
        </p:txBody>
      </p:sp>
      <p:sp>
        <p:nvSpPr>
          <p:cNvPr id="11" name="Rectangle à coins arrondis 10"/>
          <p:cNvSpPr/>
          <p:nvPr/>
        </p:nvSpPr>
        <p:spPr>
          <a:xfrm>
            <a:off x="3203847" y="214939"/>
            <a:ext cx="2304256" cy="14662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dirty="0" smtClean="0">
                <a:solidFill>
                  <a:schemeClr val="tx1"/>
                </a:solidFill>
              </a:rPr>
              <a:t>Faire de la recherche</a:t>
            </a:r>
          </a:p>
          <a:p>
            <a:r>
              <a:rPr lang="fr-BE" dirty="0">
                <a:solidFill>
                  <a:schemeClr val="tx1"/>
                </a:solidFill>
              </a:rPr>
              <a:t>d</a:t>
            </a:r>
            <a:r>
              <a:rPr lang="fr-BE" dirty="0" smtClean="0">
                <a:solidFill>
                  <a:schemeClr val="tx1"/>
                </a:solidFill>
              </a:rPr>
              <a:t>e haut niveau pour augmenter le </a:t>
            </a:r>
            <a:r>
              <a:rPr lang="fr-BE" dirty="0" err="1" smtClean="0">
                <a:solidFill>
                  <a:schemeClr val="tx1"/>
                </a:solidFill>
              </a:rPr>
              <a:t>ranking</a:t>
            </a:r>
            <a:endParaRPr lang="fr-BE" dirty="0" smtClean="0">
              <a:solidFill>
                <a:schemeClr val="tx1"/>
              </a:solidFill>
            </a:endParaRPr>
          </a:p>
        </p:txBody>
      </p:sp>
      <p:sp>
        <p:nvSpPr>
          <p:cNvPr id="12" name="Rectangle à coins arrondis 11"/>
          <p:cNvSpPr/>
          <p:nvPr/>
        </p:nvSpPr>
        <p:spPr>
          <a:xfrm>
            <a:off x="5724127" y="939419"/>
            <a:ext cx="2016224" cy="89685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solidFill>
                  <a:schemeClr val="tx1"/>
                </a:solidFill>
              </a:rPr>
              <a:t>Trouver des fonds</a:t>
            </a:r>
          </a:p>
          <a:p>
            <a:pPr algn="ctr"/>
            <a:r>
              <a:rPr lang="fr-BE" dirty="0" smtClean="0">
                <a:solidFill>
                  <a:schemeClr val="tx1"/>
                </a:solidFill>
              </a:rPr>
              <a:t>(Manager)</a:t>
            </a:r>
          </a:p>
        </p:txBody>
      </p:sp>
      <p:sp>
        <p:nvSpPr>
          <p:cNvPr id="13" name="Rectangle à coins arrondis 12"/>
          <p:cNvSpPr/>
          <p:nvPr/>
        </p:nvSpPr>
        <p:spPr>
          <a:xfrm>
            <a:off x="6228184" y="2122261"/>
            <a:ext cx="2016224" cy="86409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solidFill>
                  <a:schemeClr val="tx1"/>
                </a:solidFill>
              </a:rPr>
              <a:t>Atteindre les objectifs d’apprentissage</a:t>
            </a:r>
          </a:p>
        </p:txBody>
      </p:sp>
      <p:sp>
        <p:nvSpPr>
          <p:cNvPr id="14" name="Rectangle à coins arrondis 13"/>
          <p:cNvSpPr/>
          <p:nvPr/>
        </p:nvSpPr>
        <p:spPr>
          <a:xfrm>
            <a:off x="6245926" y="3476659"/>
            <a:ext cx="2016224" cy="86409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solidFill>
                  <a:schemeClr val="tx1"/>
                </a:solidFill>
              </a:rPr>
              <a:t>Avoir des taux de réussite élevés</a:t>
            </a:r>
          </a:p>
        </p:txBody>
      </p:sp>
      <p:sp>
        <p:nvSpPr>
          <p:cNvPr id="15" name="Rectangle à coins arrondis 14"/>
          <p:cNvSpPr/>
          <p:nvPr/>
        </p:nvSpPr>
        <p:spPr>
          <a:xfrm>
            <a:off x="4067944" y="4891678"/>
            <a:ext cx="1728192" cy="97089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solidFill>
                  <a:schemeClr val="tx1"/>
                </a:solidFill>
              </a:rPr>
              <a:t>Rendre les étudiants </a:t>
            </a:r>
          </a:p>
          <a:p>
            <a:pPr algn="ctr"/>
            <a:r>
              <a:rPr lang="fr-BE" dirty="0" smtClean="0">
                <a:solidFill>
                  <a:schemeClr val="tx1"/>
                </a:solidFill>
              </a:rPr>
              <a:t>satisfaits</a:t>
            </a:r>
          </a:p>
        </p:txBody>
      </p:sp>
      <p:sp>
        <p:nvSpPr>
          <p:cNvPr id="16" name="Rectangle à coins arrondis 15"/>
          <p:cNvSpPr/>
          <p:nvPr/>
        </p:nvSpPr>
        <p:spPr>
          <a:xfrm>
            <a:off x="767312" y="3619265"/>
            <a:ext cx="1944216" cy="108012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solidFill>
                  <a:schemeClr val="tx1"/>
                </a:solidFill>
              </a:rPr>
              <a:t>Développer ses compétences en enseignement</a:t>
            </a:r>
          </a:p>
        </p:txBody>
      </p:sp>
      <p:sp>
        <p:nvSpPr>
          <p:cNvPr id="17" name="Rectangle à coins arrondis 16"/>
          <p:cNvSpPr/>
          <p:nvPr/>
        </p:nvSpPr>
        <p:spPr>
          <a:xfrm>
            <a:off x="2169705" y="4891678"/>
            <a:ext cx="1584176" cy="108012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solidFill>
                  <a:schemeClr val="tx1"/>
                </a:solidFill>
              </a:rPr>
              <a:t>Capacité à travailler en équipe</a:t>
            </a:r>
          </a:p>
        </p:txBody>
      </p:sp>
      <p:sp>
        <p:nvSpPr>
          <p:cNvPr id="18" name="Rectangle à coins arrondis 17"/>
          <p:cNvSpPr/>
          <p:nvPr/>
        </p:nvSpPr>
        <p:spPr>
          <a:xfrm>
            <a:off x="5961052" y="4595283"/>
            <a:ext cx="1779299" cy="92194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solidFill>
                  <a:schemeClr val="tx1"/>
                </a:solidFill>
              </a:rPr>
              <a:t>Capacité à intégrer les TIC</a:t>
            </a:r>
          </a:p>
        </p:txBody>
      </p:sp>
      <p:sp>
        <p:nvSpPr>
          <p:cNvPr id="19" name="Rectangle à coins arrondis 18"/>
          <p:cNvSpPr/>
          <p:nvPr/>
        </p:nvSpPr>
        <p:spPr>
          <a:xfrm>
            <a:off x="1331640" y="1216908"/>
            <a:ext cx="1584176" cy="96698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solidFill>
                  <a:schemeClr val="tx1"/>
                </a:solidFill>
              </a:rPr>
              <a:t>Rendre des comptes</a:t>
            </a:r>
          </a:p>
          <a:p>
            <a:pPr algn="ctr"/>
            <a:r>
              <a:rPr lang="fr-BE" dirty="0" smtClean="0">
                <a:solidFill>
                  <a:schemeClr val="tx1"/>
                </a:solidFill>
              </a:rPr>
              <a:t>(portfolios)</a:t>
            </a:r>
          </a:p>
        </p:txBody>
      </p:sp>
      <p:cxnSp>
        <p:nvCxnSpPr>
          <p:cNvPr id="20" name="Connecteur droit avec flèche 19"/>
          <p:cNvCxnSpPr>
            <a:endCxn id="15" idx="0"/>
          </p:cNvCxnSpPr>
          <p:nvPr/>
        </p:nvCxnSpPr>
        <p:spPr>
          <a:xfrm>
            <a:off x="4932040" y="3998303"/>
            <a:ext cx="0" cy="893375"/>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Connecteur droit avec flèche 21"/>
          <p:cNvCxnSpPr/>
          <p:nvPr/>
        </p:nvCxnSpPr>
        <p:spPr>
          <a:xfrm flipH="1" flipV="1">
            <a:off x="2711528" y="3001201"/>
            <a:ext cx="492319" cy="269143"/>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p:nvPr/>
        </p:nvCxnSpPr>
        <p:spPr>
          <a:xfrm flipH="1" flipV="1">
            <a:off x="2915816" y="2122261"/>
            <a:ext cx="432048" cy="818689"/>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Connecteur droit avec flèche 23"/>
          <p:cNvCxnSpPr/>
          <p:nvPr/>
        </p:nvCxnSpPr>
        <p:spPr>
          <a:xfrm flipV="1">
            <a:off x="4572000" y="1681154"/>
            <a:ext cx="0" cy="1259796"/>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Connecteur droit avec flèche 24"/>
          <p:cNvCxnSpPr/>
          <p:nvPr/>
        </p:nvCxnSpPr>
        <p:spPr>
          <a:xfrm flipV="1">
            <a:off x="5389240" y="1836273"/>
            <a:ext cx="406896" cy="1118741"/>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Connecteur droit avec flèche 25"/>
          <p:cNvCxnSpPr>
            <a:endCxn id="13" idx="1"/>
          </p:cNvCxnSpPr>
          <p:nvPr/>
        </p:nvCxnSpPr>
        <p:spPr>
          <a:xfrm flipV="1">
            <a:off x="5687218" y="2554309"/>
            <a:ext cx="540966" cy="446892"/>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Connecteur droit avec flèche 26"/>
          <p:cNvCxnSpPr/>
          <p:nvPr/>
        </p:nvCxnSpPr>
        <p:spPr>
          <a:xfrm>
            <a:off x="5724127" y="3546545"/>
            <a:ext cx="521799" cy="170487"/>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Connecteur droit avec flèche 27"/>
          <p:cNvCxnSpPr/>
          <p:nvPr/>
        </p:nvCxnSpPr>
        <p:spPr>
          <a:xfrm>
            <a:off x="5674852" y="3993233"/>
            <a:ext cx="286200" cy="61467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Connecteur droit avec flèche 35"/>
          <p:cNvCxnSpPr/>
          <p:nvPr/>
        </p:nvCxnSpPr>
        <p:spPr>
          <a:xfrm flipH="1">
            <a:off x="2717396" y="3745802"/>
            <a:ext cx="492320" cy="247431"/>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Connecteur droit avec flèche 36"/>
          <p:cNvCxnSpPr/>
          <p:nvPr/>
        </p:nvCxnSpPr>
        <p:spPr>
          <a:xfrm flipH="1">
            <a:off x="3203847" y="4043279"/>
            <a:ext cx="250266" cy="848399"/>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 name="Espace réservé du numéro de diapositive 2"/>
          <p:cNvSpPr>
            <a:spLocks noGrp="1"/>
          </p:cNvSpPr>
          <p:nvPr>
            <p:ph type="sldNum" sz="quarter" idx="12"/>
          </p:nvPr>
        </p:nvSpPr>
        <p:spPr/>
        <p:txBody>
          <a:bodyPr/>
          <a:lstStyle/>
          <a:p>
            <a:pPr>
              <a:defRPr/>
            </a:pPr>
            <a:fld id="{B3523E75-A28C-4060-9330-B2BE6DE0F8E2}" type="slidenum">
              <a:rPr lang="en-US" smtClean="0"/>
              <a:pPr>
                <a:defRPr/>
              </a:pPr>
              <a:t>8</a:t>
            </a:fld>
            <a:endParaRPr lang="en-US"/>
          </a:p>
        </p:txBody>
      </p:sp>
    </p:spTree>
    <p:extLst>
      <p:ext uri="{BB962C8B-B14F-4D97-AF65-F5344CB8AC3E}">
        <p14:creationId xmlns:p14="http://schemas.microsoft.com/office/powerpoint/2010/main" val="336735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à coins arrondis 4"/>
          <p:cNvSpPr/>
          <p:nvPr/>
        </p:nvSpPr>
        <p:spPr>
          <a:xfrm>
            <a:off x="1154857" y="332657"/>
            <a:ext cx="6552728" cy="864096"/>
          </a:xfrm>
          <a:prstGeom prst="roundRect">
            <a:avLst/>
          </a:prstGeom>
          <a:solidFill>
            <a:schemeClr val="accent3">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3600" dirty="0" smtClean="0"/>
              <a:t>La question qui tue ? </a:t>
            </a:r>
            <a:endParaRPr lang="fr-BE" sz="3600" dirty="0"/>
          </a:p>
        </p:txBody>
      </p:sp>
      <p:graphicFrame>
        <p:nvGraphicFramePr>
          <p:cNvPr id="2" name="Objet 1"/>
          <p:cNvGraphicFramePr>
            <a:graphicFrameLocks noChangeAspect="1"/>
          </p:cNvGraphicFramePr>
          <p:nvPr>
            <p:extLst/>
          </p:nvPr>
        </p:nvGraphicFramePr>
        <p:xfrm>
          <a:off x="2843808" y="1484784"/>
          <a:ext cx="3312368" cy="4949068"/>
        </p:xfrm>
        <a:graphic>
          <a:graphicData uri="http://schemas.openxmlformats.org/presentationml/2006/ole">
            <mc:AlternateContent xmlns:mc="http://schemas.openxmlformats.org/markup-compatibility/2006">
              <mc:Choice xmlns:v="urn:schemas-microsoft-com:vml" Requires="v">
                <p:oleObj spid="_x0000_s1029" name="Document" r:id="rId4" imgW="2129181" imgH="3337456" progId="Word.Document.8">
                  <p:embed/>
                </p:oleObj>
              </mc:Choice>
              <mc:Fallback>
                <p:oleObj name="Document" r:id="rId4" imgW="2129181" imgH="3337456"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3808" y="1484784"/>
                        <a:ext cx="3312368" cy="4949068"/>
                      </a:xfrm>
                      <a:prstGeom prst="rect">
                        <a:avLst/>
                      </a:prstGeom>
                      <a:noFill/>
                      <a:ln w="9525">
                        <a:solidFill>
                          <a:srgbClr val="000099"/>
                        </a:solidFill>
                        <a:miter lim="800000"/>
                        <a:headEnd/>
                        <a:tailEnd/>
                      </a:ln>
                    </p:spPr>
                  </p:pic>
                </p:oleObj>
              </mc:Fallback>
            </mc:AlternateContent>
          </a:graphicData>
        </a:graphic>
      </p:graphicFrame>
      <p:sp>
        <p:nvSpPr>
          <p:cNvPr id="3" name="Espace réservé du numéro de diapositive 2"/>
          <p:cNvSpPr>
            <a:spLocks noGrp="1"/>
          </p:cNvSpPr>
          <p:nvPr>
            <p:ph type="sldNum" sz="quarter" idx="12"/>
          </p:nvPr>
        </p:nvSpPr>
        <p:spPr/>
        <p:txBody>
          <a:bodyPr/>
          <a:lstStyle/>
          <a:p>
            <a:pPr>
              <a:defRPr/>
            </a:pPr>
            <a:fld id="{10B4A40D-FA7C-4358-9425-09F814E86E86}" type="slidenum">
              <a:rPr lang="en-US" smtClean="0"/>
              <a:pPr>
                <a:defRPr/>
              </a:pPr>
              <a:t>9</a:t>
            </a:fld>
            <a:endParaRPr lang="en-US"/>
          </a:p>
        </p:txBody>
      </p:sp>
    </p:spTree>
    <p:extLst>
      <p:ext uri="{BB962C8B-B14F-4D97-AF65-F5344CB8AC3E}">
        <p14:creationId xmlns:p14="http://schemas.microsoft.com/office/powerpoint/2010/main" val="3206987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4688</TotalTime>
  <Words>2113</Words>
  <Application>Microsoft Office PowerPoint</Application>
  <PresentationFormat>Affichage à l'écran (4:3)</PresentationFormat>
  <Paragraphs>356</Paragraphs>
  <Slides>62</Slides>
  <Notes>0</Notes>
  <HiddenSlides>0</HiddenSlides>
  <MMClips>0</MMClips>
  <ScaleCrop>false</ScaleCrop>
  <HeadingPairs>
    <vt:vector size="8" baseType="variant">
      <vt:variant>
        <vt:lpstr>Polices utilisées</vt:lpstr>
      </vt:variant>
      <vt:variant>
        <vt:i4>6</vt:i4>
      </vt:variant>
      <vt:variant>
        <vt:lpstr>Thème</vt:lpstr>
      </vt:variant>
      <vt:variant>
        <vt:i4>1</vt:i4>
      </vt:variant>
      <vt:variant>
        <vt:lpstr>Serveurs OLE incorporés</vt:lpstr>
      </vt:variant>
      <vt:variant>
        <vt:i4>1</vt:i4>
      </vt:variant>
      <vt:variant>
        <vt:lpstr>Titres des diapositives</vt:lpstr>
      </vt:variant>
      <vt:variant>
        <vt:i4>62</vt:i4>
      </vt:variant>
    </vt:vector>
  </HeadingPairs>
  <TitlesOfParts>
    <vt:vector size="70" baseType="lpstr">
      <vt:lpstr>AdvTT1dfd66bb</vt:lpstr>
      <vt:lpstr>Arial</vt:lpstr>
      <vt:lpstr>Arial Narrow</vt:lpstr>
      <vt:lpstr>Calibri</vt:lpstr>
      <vt:lpstr>Times New Roman</vt:lpstr>
      <vt:lpstr>Wingdings</vt:lpstr>
      <vt:lpstr>Thème Office</vt:lpstr>
      <vt:lpstr>Document</vt:lpstr>
      <vt:lpstr>Université de Djibouti CAPE (Centre d'Appui à la Pédagogie et à l'Enseignement)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MOOCs</vt:lpstr>
      <vt:lpstr>De quoi parle-t-on ?  MOOC (anglais) et CLOM (français)   </vt:lpstr>
      <vt:lpstr>Et plus précisément, on distingue les xMOOCs et les cMOOCs</vt:lpstr>
      <vt:lpstr>Leurs références </vt:lpstr>
      <vt:lpstr>Présentation PowerPoint</vt:lpstr>
      <vt:lpstr>Est-ce réellement une innovation ? </vt:lpstr>
      <vt:lpstr>Mais pourquoi cette innovation pédagogique ?</vt:lpstr>
      <vt:lpstr>OPEN oui mais : qui suit en fait les cours </vt:lpstr>
      <vt:lpstr>Si l’aventure vous intéresse : quelques recommandations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Et qu’en est-il des coûts de production ?  </vt:lpstr>
      <vt:lpstr>Qu’en est-il du calendrier de réalisation?  </vt:lpstr>
      <vt:lpstr>De la réalisation des vidéos ?  </vt:lpstr>
      <vt:lpstr>Pour en savoir plus</vt:lpstr>
      <vt:lpstr>Classe inversée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Impact des tests formatifs et de l’activité régulatrice des étudiants y afférente sur leur réussite à un test certificatif.</dc:title>
  <dc:creator>u012685</dc:creator>
  <cp:lastModifiedBy>Hanzen Christian</cp:lastModifiedBy>
  <cp:revision>162</cp:revision>
  <dcterms:created xsi:type="dcterms:W3CDTF">2012-06-27T09:32:36Z</dcterms:created>
  <dcterms:modified xsi:type="dcterms:W3CDTF">2017-11-11T14:56:20Z</dcterms:modified>
</cp:coreProperties>
</file>